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452" r:id="rId7"/>
    <p:sldId id="454" r:id="rId8"/>
    <p:sldId id="45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55" d="100"/>
          <a:sy n="55" d="100"/>
        </p:scale>
        <p:origin x="136" y="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1169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889090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TSG#106 (Rel-20 5G-A Workshop)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Madrid, Spain, Dec 10 – 14,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SP-241457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91" y="2001597"/>
            <a:ext cx="11145757" cy="2095903"/>
          </a:xfrm>
        </p:spPr>
        <p:txBody>
          <a:bodyPr/>
          <a:lstStyle/>
          <a:p>
            <a:pPr eaLnBrk="1" hangingPunct="1"/>
            <a:r>
              <a:rPr lang="en-GB" altLang="en-US" dirty="0"/>
              <a:t>SA WG3 inputs for Rel-20 Planning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Suresh Nair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SA3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033D2D8-D2FC-414A-55B7-8417547CD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Contents</a:t>
            </a:r>
          </a:p>
          <a:p>
            <a:pPr lvl="1"/>
            <a:r>
              <a:rPr lang="sv-SE" dirty="0"/>
              <a:t>Available TUs for SID/WID</a:t>
            </a:r>
          </a:p>
          <a:p>
            <a:pPr lvl="1"/>
            <a:r>
              <a:rPr lang="sv-SE" dirty="0"/>
              <a:t>Security topics for Rel-20 (5G-Adv&amp;6G)</a:t>
            </a:r>
          </a:p>
          <a:p>
            <a:pPr lvl="1"/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SA3 TU estimation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83360" y="1690688"/>
            <a:ext cx="3208639" cy="4648328"/>
          </a:xfrm>
        </p:spPr>
        <p:txBody>
          <a:bodyPr/>
          <a:lstStyle/>
          <a:p>
            <a:r>
              <a:rPr lang="en-US" sz="1800" dirty="0"/>
              <a:t>No early morning session on Monday</a:t>
            </a:r>
          </a:p>
          <a:p>
            <a:r>
              <a:rPr lang="en-US" sz="1800" dirty="0"/>
              <a:t>No breakout on Monday, Thursday and Friday.</a:t>
            </a:r>
          </a:p>
          <a:p>
            <a:r>
              <a:rPr lang="en-US" sz="1800" dirty="0"/>
              <a:t> Drafting sessions on Tuesday and Wednesday. Final session on both days reserved for sync up between two tracks.</a:t>
            </a:r>
          </a:p>
          <a:p>
            <a:r>
              <a:rPr lang="en-US" sz="1800" dirty="0"/>
              <a:t>Thursday and Friday, reserved for revisions.</a:t>
            </a:r>
          </a:p>
          <a:p>
            <a:r>
              <a:rPr lang="en-US" sz="1800" b="1" dirty="0">
                <a:solidFill>
                  <a:srgbClr val="FF0000"/>
                </a:solidFill>
              </a:rPr>
              <a:t>Available TU = 14 per meeting</a:t>
            </a:r>
          </a:p>
          <a:p>
            <a:r>
              <a:rPr lang="en-US" sz="1800" b="1" dirty="0">
                <a:solidFill>
                  <a:srgbClr val="FF0000"/>
                </a:solidFill>
              </a:rPr>
              <a:t>Short features can be allocated in ½ TU. ( i.e. 14 full features or 28 short features or combinations</a:t>
            </a:r>
            <a:r>
              <a:rPr lang="en-US" sz="1800" b="1" dirty="0"/>
              <a:t>)</a:t>
            </a:r>
          </a:p>
          <a:p>
            <a:endParaRPr lang="en-US" sz="2000" dirty="0">
              <a:highlight>
                <a:srgbClr val="FFFF00"/>
              </a:highlight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4207AA-9F8A-F337-080D-B257748A9A22}"/>
              </a:ext>
            </a:extLst>
          </p:cNvPr>
          <p:cNvGraphicFramePr>
            <a:graphicFrameLocks noGrp="1"/>
          </p:cNvGraphicFramePr>
          <p:nvPr/>
        </p:nvGraphicFramePr>
        <p:xfrm>
          <a:off x="124622" y="1692056"/>
          <a:ext cx="8858738" cy="50516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0228">
                  <a:extLst>
                    <a:ext uri="{9D8B030D-6E8A-4147-A177-3AD203B41FA5}">
                      <a16:colId xmlns:a16="http://schemas.microsoft.com/office/drawing/2014/main" val="2906121102"/>
                    </a:ext>
                  </a:extLst>
                </a:gridCol>
                <a:gridCol w="709723">
                  <a:extLst>
                    <a:ext uri="{9D8B030D-6E8A-4147-A177-3AD203B41FA5}">
                      <a16:colId xmlns:a16="http://schemas.microsoft.com/office/drawing/2014/main" val="2459824274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2438920486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1727943026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2262686054"/>
                    </a:ext>
                  </a:extLst>
                </a:gridCol>
                <a:gridCol w="787852">
                  <a:extLst>
                    <a:ext uri="{9D8B030D-6E8A-4147-A177-3AD203B41FA5}">
                      <a16:colId xmlns:a16="http://schemas.microsoft.com/office/drawing/2014/main" val="429398913"/>
                    </a:ext>
                  </a:extLst>
                </a:gridCol>
                <a:gridCol w="1022184">
                  <a:extLst>
                    <a:ext uri="{9D8B030D-6E8A-4147-A177-3AD203B41FA5}">
                      <a16:colId xmlns:a16="http://schemas.microsoft.com/office/drawing/2014/main" val="2403203574"/>
                    </a:ext>
                  </a:extLst>
                </a:gridCol>
                <a:gridCol w="542359">
                  <a:extLst>
                    <a:ext uri="{9D8B030D-6E8A-4147-A177-3AD203B41FA5}">
                      <a16:colId xmlns:a16="http://schemas.microsoft.com/office/drawing/2014/main" val="822620301"/>
                    </a:ext>
                  </a:extLst>
                </a:gridCol>
                <a:gridCol w="965165">
                  <a:extLst>
                    <a:ext uri="{9D8B030D-6E8A-4147-A177-3AD203B41FA5}">
                      <a16:colId xmlns:a16="http://schemas.microsoft.com/office/drawing/2014/main" val="1821928053"/>
                    </a:ext>
                  </a:extLst>
                </a:gridCol>
                <a:gridCol w="580768">
                  <a:extLst>
                    <a:ext uri="{9D8B030D-6E8A-4147-A177-3AD203B41FA5}">
                      <a16:colId xmlns:a16="http://schemas.microsoft.com/office/drawing/2014/main" val="2103901192"/>
                    </a:ext>
                  </a:extLst>
                </a:gridCol>
                <a:gridCol w="1149176">
                  <a:extLst>
                    <a:ext uri="{9D8B030D-6E8A-4147-A177-3AD203B41FA5}">
                      <a16:colId xmlns:a16="http://schemas.microsoft.com/office/drawing/2014/main" val="3213424329"/>
                    </a:ext>
                  </a:extLst>
                </a:gridCol>
              </a:tblGrid>
              <a:tr h="551984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8- 9am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9 -10:30am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10:30-11am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11-12:30pm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12:30 -2:00pm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2:00 – 3:30 pm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3:30- 4 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4 – 5:30 pm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5:30- 5:45 pm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5:45- 7:30 pm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8788117"/>
                  </a:ext>
                </a:extLst>
              </a:tr>
              <a:tr h="3670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Break1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Lunch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Break 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Break 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5225516"/>
                  </a:ext>
                </a:extLst>
              </a:tr>
              <a:tr h="834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Monday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Agenda 2, Incoming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Incoming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Maintenance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Maintenance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6595524"/>
                  </a:ext>
                </a:extLst>
              </a:tr>
              <a:tr h="36704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Tuesday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Drafting session1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TU 3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5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TU 7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Sync up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5377817"/>
                  </a:ext>
                </a:extLst>
              </a:tr>
              <a:tr h="5547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Drafting Session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2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4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6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8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7308095"/>
                  </a:ext>
                </a:extLst>
              </a:tr>
              <a:tr h="652124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Wednesday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Drafting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New WID/SIDs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13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Sync up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1788177"/>
                  </a:ext>
                </a:extLst>
              </a:tr>
              <a:tr h="5547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Drafting Session 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No breakout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14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5919621"/>
                  </a:ext>
                </a:extLst>
              </a:tr>
              <a:tr h="5519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Thursday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Outgoing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5409500"/>
                  </a:ext>
                </a:extLst>
              </a:tr>
              <a:tr h="367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Friday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Conclusion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977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945715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SA3 Rel-20 TU allocation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428" y="1805454"/>
            <a:ext cx="11983571" cy="4514664"/>
          </a:xfrm>
        </p:spPr>
        <p:txBody>
          <a:bodyPr/>
          <a:lstStyle/>
          <a:p>
            <a:r>
              <a:rPr lang="en-US" sz="2400" dirty="0"/>
              <a:t>Available TU for </a:t>
            </a:r>
            <a:r>
              <a:rPr lang="en-US" sz="2400"/>
              <a:t>feature development </a:t>
            </a:r>
            <a:r>
              <a:rPr lang="en-US" sz="2400" dirty="0"/>
              <a:t>= 14 per meeting</a:t>
            </a:r>
          </a:p>
          <a:p>
            <a:r>
              <a:rPr lang="en-US" sz="2400" dirty="0"/>
              <a:t>Short features can be allocated in ½ TU. ( i.e. 14 full features or 28 short features or combinations)</a:t>
            </a:r>
          </a:p>
          <a:p>
            <a:r>
              <a:rPr lang="en-US" sz="2400" dirty="0"/>
              <a:t>  Split of TU and features between 5G-Adv and 6G is not known at this time.</a:t>
            </a:r>
          </a:p>
          <a:p>
            <a:pPr lvl="1"/>
            <a:r>
              <a:rPr lang="en-US" sz="2000" dirty="0"/>
              <a:t>Depends on overall 3GPP release planning</a:t>
            </a:r>
          </a:p>
          <a:p>
            <a:pPr lvl="1"/>
            <a:r>
              <a:rPr lang="en-US" sz="2000" dirty="0"/>
              <a:t>During the SA3 discussion preference for both 5G-Adv focus and 6G focus was expressed by companies.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4391139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086" y="191505"/>
            <a:ext cx="9116028" cy="1325563"/>
          </a:xfrm>
          <a:noFill/>
          <a:ln>
            <a:noFill/>
          </a:ln>
        </p:spPr>
        <p:txBody>
          <a:bodyPr/>
          <a:lstStyle/>
          <a:p>
            <a:r>
              <a:rPr lang="en-US" dirty="0"/>
              <a:t>SA3 topics for Rel-20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428" y="1805454"/>
            <a:ext cx="11983571" cy="4514664"/>
          </a:xfrm>
        </p:spPr>
        <p:txBody>
          <a:bodyPr/>
          <a:lstStyle/>
          <a:p>
            <a:r>
              <a:rPr lang="en-US" sz="2400" dirty="0"/>
              <a:t> 3 types of work is expected in SA3 in Rel-20.</a:t>
            </a:r>
          </a:p>
          <a:p>
            <a:pPr lvl="1"/>
            <a:r>
              <a:rPr lang="en-US" sz="2000" dirty="0"/>
              <a:t>1) Security algorithm, Protocol related (not dependent on other WGs)</a:t>
            </a:r>
          </a:p>
          <a:p>
            <a:pPr lvl="1"/>
            <a:r>
              <a:rPr lang="en-US" sz="2000" dirty="0"/>
              <a:t>2) 6G Security Architecture study (dependent on other WGs)</a:t>
            </a:r>
          </a:p>
          <a:p>
            <a:pPr lvl="1"/>
            <a:r>
              <a:rPr lang="en-US" sz="2000" dirty="0"/>
              <a:t>3) 5G-Adv &amp; 6G Feature related  (dependent on other WGs) </a:t>
            </a:r>
          </a:p>
          <a:p>
            <a:r>
              <a:rPr lang="en-US" sz="2400" dirty="0"/>
              <a:t> Technology/industry developments in Security.</a:t>
            </a:r>
          </a:p>
          <a:p>
            <a:pPr lvl="1"/>
            <a:r>
              <a:rPr lang="en-US" sz="2000" dirty="0"/>
              <a:t>Topics belonging to above 1) would need SA3 attention/work.</a:t>
            </a:r>
          </a:p>
          <a:p>
            <a:r>
              <a:rPr lang="en-US" sz="2400" dirty="0"/>
              <a:t>Studies on security topics not dependent on other WGs can be started early.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7643189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6958</TotalTime>
  <Words>419</Words>
  <Application>Microsoft Office PowerPoint</Application>
  <PresentationFormat>Widescreen</PresentationFormat>
  <Paragraphs>121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SA WG3 inputs for Rel-20 Planning</vt:lpstr>
      <vt:lpstr>Outline</vt:lpstr>
      <vt:lpstr>SA3 TU estimation</vt:lpstr>
      <vt:lpstr>SA3 Rel-20 TU allocation</vt:lpstr>
      <vt:lpstr>SA3 topics for Rel-20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04-19-0751_04-19-0746_04-17-0814_04-17-0812_01-24-</cp:lastModifiedBy>
  <cp:revision>607</cp:revision>
  <dcterms:created xsi:type="dcterms:W3CDTF">2010-02-05T13:52:04Z</dcterms:created>
  <dcterms:modified xsi:type="dcterms:W3CDTF">2024-11-29T12:48:37Z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