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rels" ContentType="application/vnd.openxmlformats-package.relationshi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0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1827509" r:id="rId3"/>
    <p:sldId id="11827522" r:id="rId4"/>
    <p:sldId id="11827524" r:id="rId5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yler lynch" initials="tl" lastIdx="2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FF1F5"/>
    <a:srgbClr val="D2D7E1"/>
    <a:srgbClr val="3E4D63"/>
    <a:srgbClr val="8391E3"/>
    <a:srgbClr val="7F7FF2"/>
    <a:srgbClr val="00116B"/>
    <a:srgbClr val="000C47"/>
    <a:srgbClr val="EFF1F6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830"/>
  </p:normalViewPr>
  <p:slideViewPr>
    <p:cSldViewPr snapToGrid="0">
      <p:cViewPr varScale="1">
        <p:scale>
          <a:sx n="105" d="100"/>
          <a:sy n="105" d="100"/>
        </p:scale>
        <p:origin x="83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gs" Target="tags/tag10.xml"/><Relationship Id="rId20" Type="http://schemas.openxmlformats.org/officeDocument/2006/relationships/customXml" Target="../customXml/item9.xml"/><Relationship Id="rId2" Type="http://schemas.openxmlformats.org/officeDocument/2006/relationships/theme" Target="theme/theme1.xml"/><Relationship Id="rId19" Type="http://schemas.openxmlformats.org/officeDocument/2006/relationships/customXml" Target="../customXml/item8.xml"/><Relationship Id="rId18" Type="http://schemas.openxmlformats.org/officeDocument/2006/relationships/customXml" Target="../customXml/item7.xml"/><Relationship Id="rId17" Type="http://schemas.openxmlformats.org/officeDocument/2006/relationships/customXml" Target="../customXml/item6.xml"/><Relationship Id="rId16" Type="http://schemas.openxmlformats.org/officeDocument/2006/relationships/customXml" Target="../customXml/item5.xml"/><Relationship Id="rId15" Type="http://schemas.openxmlformats.org/officeDocument/2006/relationships/customXml" Target="../customXml/item4.xml"/><Relationship Id="rId14" Type="http://schemas.openxmlformats.org/officeDocument/2006/relationships/customXml" Target="../customXml/item3.xml"/><Relationship Id="rId13" Type="http://schemas.openxmlformats.org/officeDocument/2006/relationships/customXml" Target="../customXml/item2.xml"/><Relationship Id="rId12" Type="http://schemas.openxmlformats.org/officeDocument/2006/relationships/customXml" Target="../customXml/item1.xml"/><Relationship Id="rId11" Type="http://schemas.openxmlformats.org/officeDocument/2006/relationships/commentAuthors" Target="commentAuthors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D32F0-874C-4AAC-9514-AAD3E6FF80D6}" type="datetimeFigureOut">
              <a:rPr lang="en-US" smtClean="0">
                <a:latin typeface="Aptos" panose="020B0004020202020204" pitchFamily="34" charset="0"/>
              </a:rPr>
            </a:fld>
            <a:endParaRPr lang="en-US">
              <a:latin typeface="Aptos" panose="020B00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42476-7A7B-40F5-8A25-2A09BD3C8867}" type="slidenum">
              <a:rPr lang="en-US" smtClean="0">
                <a:latin typeface="Aptos" panose="020B0004020202020204" pitchFamily="34" charset="0"/>
              </a:rPr>
            </a:fld>
            <a:endParaRPr lang="en-US">
              <a:latin typeface="Aptos" panose="020B00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626D1935-2548-4788-81DD-641A298E824F}" type="datetimeFigureOut">
              <a:rPr lang="de-DE" smtClean="0"/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BC75E7E4-6857-4F03-A780-9887AA86825E}" type="slidenum">
              <a:rPr lang="de-DE" smtClean="0"/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1676063" y="6371918"/>
            <a:ext cx="376236" cy="153055"/>
          </a:xfrm>
          <a:prstGeom prst="rect">
            <a:avLst/>
          </a:prstGeom>
        </p:spPr>
        <p:txBody>
          <a:bodyPr vert="horz" wrap="square" lIns="18288" tIns="0" rIns="18288" bIns="9144" rtlCol="0" anchor="b">
            <a:spAutoFit/>
          </a:bodyPr>
          <a:lstStyle>
            <a:defPPr>
              <a:defRPr lang="en-US"/>
            </a:defPPr>
            <a:lvl1pPr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algn="l" defTabSz="914400" rtl="0" eaLnBrk="1" latinLnBrk="0" hangingPunct="1">
              <a:lnSpc>
                <a:spcPct val="125000"/>
              </a:lnSpc>
            </a:pPr>
            <a:fld id="{B01BFD70-D99E-427C-A01B-19B2BB56A3C8}" type="slidenum">
              <a:rPr lang="en-US" sz="800" kern="120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</a:fld>
            <a:endParaRPr lang="en-US" sz="800" kern="1200">
              <a:solidFill>
                <a:schemeClr val="accent6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129"/>
          <p:cNvSpPr>
            <a:spLocks noGrp="1"/>
          </p:cNvSpPr>
          <p:nvPr>
            <p:ph type="ftr" sz="quarter" idx="22"/>
          </p:nvPr>
        </p:nvSpPr>
        <p:spPr>
          <a:xfrm>
            <a:off x="531812" y="6396926"/>
            <a:ext cx="10512425" cy="11817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6381750"/>
            <a:ext cx="11054079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5380" y="333375"/>
            <a:ext cx="11161240" cy="647701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380" y="1196975"/>
            <a:ext cx="11161240" cy="4968875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6700" y="6389370"/>
            <a:ext cx="416560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fld id="{5B64C28E-966E-6B4A-816A-311B7D0A2E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spc="-40" baseline="0">
          <a:solidFill>
            <a:schemeClr val="accent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10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  <a:lvl2pPr marL="492125" indent="-224155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defRPr sz="12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2pPr>
      <a:lvl3pPr marL="716280" indent="-224155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3pPr>
      <a:lvl4pPr marL="986155" indent="-269875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4pPr>
      <a:lvl5pPr marL="1209675" indent="-224155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file:///C:\Users\vijayb\AppData\Local\Microsoft\Windows\INetCache\Content.MSO\Tdoc\R5-247502.zip" TargetMode="External"/><Relationship Id="rId8" Type="http://schemas.openxmlformats.org/officeDocument/2006/relationships/hyperlink" Target="mailto:vijayb@qti.qualcomm.com?subject=[RAN5#105] R5-247151_-_AIML performance use cases" TargetMode="External"/><Relationship Id="rId7" Type="http://schemas.openxmlformats.org/officeDocument/2006/relationships/hyperlink" Target="file:///C:\Users\vijayb\AppData\Local\Microsoft\Windows\INetCache\Content.MSO\Tdoc\R5-247151.zip" TargetMode="External"/><Relationship Id="rId6" Type="http://schemas.openxmlformats.org/officeDocument/2006/relationships/hyperlink" Target="mailto:siddharth.1.das@nokia.com?subject=[RAN5#105] R5-247083_-_On Testability and Interoperability Aspects for AI/ML Based Beam Management" TargetMode="External"/><Relationship Id="rId5" Type="http://schemas.openxmlformats.org/officeDocument/2006/relationships/hyperlink" Target="file:///C:\Users\vijayb\AppData\Local\Microsoft\Windows\INetCache\Content.MSO\Tdoc\R5-247083.zip" TargetMode="External"/><Relationship Id="rId4" Type="http://schemas.openxmlformats.org/officeDocument/2006/relationships/hyperlink" Target="mailto:flores_fernandez@keysight.com?subject=[RAN5#105] R5-246818_-_On AI/ML Testability Discussions in RAN5" TargetMode="External"/><Relationship Id="rId3" Type="http://schemas.openxmlformats.org/officeDocument/2006/relationships/hyperlink" Target="file:///C:\Users\vijayb\AppData\Local\Microsoft\Windows\INetCache\Content.MSO\Tdoc\R5-246818.zip" TargetMode="External"/><Relationship Id="rId2" Type="http://schemas.openxmlformats.org/officeDocument/2006/relationships/hyperlink" Target="mailto:songdan@chinamobile.com?subject=Comments%20to%20R5-247647" TargetMode="External"/><Relationship Id="rId11" Type="http://schemas.openxmlformats.org/officeDocument/2006/relationships/slideLayout" Target="../slideLayouts/slideLayout1.xml"/><Relationship Id="rId10" Type="http://schemas.openxmlformats.org/officeDocument/2006/relationships/hyperlink" Target="mailto:ashwin_mohan@apple.com?subject=[RAN5#105] R5-247502_-_Discussion on AI ML testing" TargetMode="External"/><Relationship Id="rId1" Type="http://schemas.openxmlformats.org/officeDocument/2006/relationships/hyperlink" Target="mailto:yogesht@qti.qualcomm.com?subject=[RAN5#105] R5-246542_-_AI ML Conformance Call flow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Box 3"/>
          <p:cNvSpPr txBox="1"/>
          <p:nvPr/>
        </p:nvSpPr>
        <p:spPr>
          <a:xfrm>
            <a:off x="230930" y="222228"/>
            <a:ext cx="1116905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/>
              <a:t>3GPP TSG RAN5#105								</a:t>
            </a:r>
            <a:r>
              <a:rPr lang="en-US" sz="1800" b="1" dirty="0"/>
              <a:t>R5-24xxxx</a:t>
            </a:r>
            <a:endParaRPr lang="en-US" sz="1800" b="1" dirty="0"/>
          </a:p>
          <a:p>
            <a:r>
              <a:rPr lang="en-US" sz="1800" dirty="0"/>
              <a:t>Orlando, Florida, USA Nov 18-22, 2024</a:t>
            </a:r>
            <a:endParaRPr lang="en-US" sz="1800" dirty="0"/>
          </a:p>
          <a:p>
            <a:endParaRPr lang="en-US" dirty="0"/>
          </a:p>
          <a:p>
            <a:r>
              <a:rPr lang="en-US" sz="1800" dirty="0"/>
              <a:t>Agenda item: 	4.2.3</a:t>
            </a:r>
            <a:endParaRPr lang="en-US" sz="1800" dirty="0"/>
          </a:p>
          <a:p>
            <a:r>
              <a:rPr lang="en-US" dirty="0"/>
              <a:t>Source:		RAN5</a:t>
            </a:r>
            <a:endParaRPr lang="en-US" dirty="0"/>
          </a:p>
          <a:p>
            <a:r>
              <a:rPr lang="en-US" sz="1800" dirty="0"/>
              <a:t>Title:		AIML </a:t>
            </a:r>
            <a:r>
              <a:rPr lang="en-US" sz="1800" dirty="0" err="1"/>
              <a:t>wayforward</a:t>
            </a:r>
            <a:endParaRPr lang="en-US" sz="1800" dirty="0"/>
          </a:p>
          <a:p>
            <a:r>
              <a:rPr lang="en-US" dirty="0"/>
              <a:t>Document for:	Endorsement</a:t>
            </a:r>
            <a:endParaRPr lang="en-US" sz="1800" dirty="0"/>
          </a:p>
        </p:txBody>
      </p:sp>
      <p:sp>
        <p:nvSpPr>
          <p:cNvPr id="3" name="RS_Classification"/>
          <p:cNvSpPr txBox="1"/>
          <p:nvPr/>
        </p:nvSpPr>
        <p:spPr>
          <a:xfrm>
            <a:off x="11994830" y="6289521"/>
            <a:ext cx="197170" cy="21287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r>
              <a:rPr lang="de-DE" sz="900" b="1" kern="900" spc="100">
                <a:solidFill>
                  <a:srgbClr val="000000"/>
                </a:solidFill>
              </a:rPr>
              <a:t> </a:t>
            </a:r>
            <a:endParaRPr lang="de-DE" sz="900" b="1" kern="900" spc="1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15937" y="116007"/>
            <a:ext cx="11160125" cy="647700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AIML related contributions in RAN5#105</a:t>
            </a:r>
            <a:endParaRPr lang="en-CA" sz="2400" dirty="0">
              <a:solidFill>
                <a:schemeClr val="tx2"/>
              </a:solidFill>
              <a:ea typeface="+mj-ea"/>
              <a:cs typeface="+mj-cs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4294967295"/>
          </p:nvPr>
        </p:nvSpPr>
        <p:spPr>
          <a:xfrm>
            <a:off x="232913" y="667512"/>
            <a:ext cx="11345863" cy="57506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b="1" dirty="0">
                <a:solidFill>
                  <a:schemeClr val="tx2"/>
                </a:solidFill>
                <a:ea typeface="Times New Roman" panose="02020603050405020304" pitchFamily="18" charset="0"/>
              </a:rPr>
              <a:t>Following contributions were submitted in RAN5#105 on the AIML topic.</a:t>
            </a:r>
            <a:endParaRPr lang="en-US" sz="18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600" b="1" dirty="0"/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18651" y="1769687"/>
          <a:ext cx="11160125" cy="2252355"/>
        </p:xfrm>
        <a:graphic>
          <a:graphicData uri="http://schemas.openxmlformats.org/drawingml/2006/table">
            <a:tbl>
              <a:tblPr/>
              <a:tblGrid>
                <a:gridCol w="939443"/>
                <a:gridCol w="769664"/>
                <a:gridCol w="4079772"/>
                <a:gridCol w="1002492"/>
                <a:gridCol w="2004984"/>
                <a:gridCol w="1333778"/>
                <a:gridCol w="1029992"/>
              </a:tblGrid>
              <a:tr h="3485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R5-246542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AI ML Conformance Call flow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Incorporated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"/>
                        </a:rPr>
                        <a:t>Yogesh Tugnawat</a:t>
                      </a:r>
                      <a:endParaRPr lang="en-US" sz="105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R5-247647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handling of AI/ML in RAN5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CMCC, AT&amp;T, CAICT, Ericsson, Huawei, MediaTek, </a:t>
                      </a:r>
                      <a:r>
                        <a:rPr lang="en-US" altLang="zh-CN" sz="1050" dirty="0">
                          <a:highlight>
                            <a:srgbClr val="FFFF00"/>
                          </a:highlight>
                          <a:ea typeface="宋体" panose="02010600030101010101" pitchFamily="2" charset="-122"/>
                          <a:sym typeface="+mn-ea"/>
                        </a:rPr>
                        <a:t>Nokia, </a:t>
                      </a:r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ZTE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Dan Song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65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3"/>
                        </a:rPr>
                        <a:t>R5-246818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AI/ML Testability Discussions in RAN5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Keysight Technologies UK Ltd, Anritsu Corporation, Rohde &amp; Schwarz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Flores Fernandez </a:t>
                      </a:r>
                      <a:r>
                        <a:rPr lang="en-US" sz="1050" b="0" i="0" u="sng" strike="noStrike" dirty="0" err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Martos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5"/>
                        </a:rPr>
                        <a:t>R5-247083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Testability and Interoperability Aspects for AI/ML Based Beam Management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Nokia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Siddharth Das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7"/>
                        </a:rPr>
                        <a:t>R5-247151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AIML performance use cases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Vijay Balasubramanian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9"/>
                        </a:rPr>
                        <a:t>R5-247502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AI ML testing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Apple Benelux B.V.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Ashwin Mohan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S_Classification"/>
          <p:cNvSpPr txBox="1"/>
          <p:nvPr/>
        </p:nvSpPr>
        <p:spPr>
          <a:xfrm>
            <a:off x="11994830" y="6289521"/>
            <a:ext cx="197170" cy="21287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r>
              <a:rPr lang="de-DE" sz="900" b="1" kern="900" spc="100">
                <a:solidFill>
                  <a:srgbClr val="000000"/>
                </a:solidFill>
              </a:rPr>
              <a:t> </a:t>
            </a:r>
            <a:endParaRPr lang="de-DE" sz="900" b="1" kern="900" spc="1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1440" y="146259"/>
            <a:ext cx="11160125" cy="371475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RAN5 </a:t>
            </a:r>
            <a:r>
              <a:rPr lang="en-CA" sz="2400" dirty="0" err="1">
                <a:solidFill>
                  <a:schemeClr val="tx2"/>
                </a:solidFill>
                <a:ea typeface="+mj-ea"/>
                <a:cs typeface="+mj-cs"/>
              </a:rPr>
              <a:t>Wayforward</a:t>
            </a:r>
            <a:endParaRPr lang="en-CA" sz="2400" dirty="0">
              <a:solidFill>
                <a:schemeClr val="tx2"/>
              </a:solidFill>
              <a:ea typeface="+mj-ea"/>
              <a:cs typeface="+mj-cs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4294967295"/>
          </p:nvPr>
        </p:nvSpPr>
        <p:spPr>
          <a:xfrm>
            <a:off x="347472" y="677653"/>
            <a:ext cx="11576304" cy="56626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consensus is to look for opportunity to start contributing to topics </a:t>
            </a:r>
            <a:r>
              <a:rPr lang="en-US" sz="1800" dirty="0">
                <a:solidFill>
                  <a:schemeClr val="tx2"/>
                </a:solidFill>
              </a:rPr>
              <a:t>that could speed up the work of </a:t>
            </a:r>
            <a:r>
              <a:rPr lang="en-US" sz="1800" strike="sngStrike" dirty="0">
                <a:solidFill>
                  <a:schemeClr val="tx2"/>
                </a:solidFill>
                <a:highlight>
                  <a:srgbClr val="FFFF00"/>
                </a:highlight>
              </a:rPr>
              <a:t>Rel-19 </a:t>
            </a:r>
            <a:r>
              <a:rPr lang="en-US" sz="1800" dirty="0">
                <a:solidFill>
                  <a:schemeClr val="tx2"/>
                </a:solidFill>
              </a:rPr>
              <a:t>AIML </a:t>
            </a:r>
            <a:r>
              <a:rPr lang="en-US" sz="1800" strike="sngStrike" dirty="0">
                <a:solidFill>
                  <a:schemeClr val="tx2"/>
                </a:solidFill>
                <a:highlight>
                  <a:srgbClr val="FFFF00"/>
                </a:highlight>
              </a:rPr>
              <a:t>core WI</a:t>
            </a:r>
            <a:r>
              <a:rPr lang="en-US" sz="1800" dirty="0">
                <a:solidFill>
                  <a:schemeClr val="tx2"/>
                </a:solidFill>
                <a:highlight>
                  <a:srgbClr val="FFFF00"/>
                </a:highlight>
              </a:rPr>
              <a:t> in 3GPP RAN.</a:t>
            </a:r>
            <a:endParaRPr lang="en-US" sz="1800" strike="sngStrike" dirty="0">
              <a:solidFill>
                <a:schemeClr val="tx2"/>
              </a:solidFill>
              <a:highlight>
                <a:srgbClr val="FFFF00"/>
              </a:highlight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assessment is not to seek RAN5 to be added as secondary responsibility for the Rel19 AIML WI at this time, but to continue to assess in upcoming meetings.</a:t>
            </a: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Below are the areas where RAN5 expertise may help to progress </a:t>
            </a:r>
            <a:r>
              <a:rPr lang="en-US" sz="1800" strike="sngStrike" dirty="0">
                <a:solidFill>
                  <a:schemeClr val="tx2"/>
                </a:solidFill>
                <a:highlight>
                  <a:srgbClr val="FFFF00"/>
                </a:highlight>
              </a:rPr>
              <a:t>core group </a:t>
            </a:r>
            <a:r>
              <a:rPr lang="en-US" sz="1800" dirty="0">
                <a:solidFill>
                  <a:schemeClr val="tx2"/>
                </a:solidFill>
                <a:highlight>
                  <a:srgbClr val="FFFF00"/>
                </a:highlight>
              </a:rPr>
              <a:t>AIML</a:t>
            </a:r>
            <a:r>
              <a:rPr lang="en-US" sz="1800" dirty="0">
                <a:solidFill>
                  <a:schemeClr val="tx2"/>
                </a:solidFill>
              </a:rPr>
              <a:t> work</a:t>
            </a:r>
            <a:r>
              <a:rPr lang="en-US" sz="1800" dirty="0">
                <a:solidFill>
                  <a:schemeClr val="tx2"/>
                </a:solidFill>
                <a:highlight>
                  <a:srgbClr val="FFFF00"/>
                </a:highlight>
              </a:rPr>
              <a:t> in 3GPP RAN</a:t>
            </a:r>
            <a:endParaRPr lang="en-US" sz="1800" dirty="0">
              <a:solidFill>
                <a:schemeClr val="tx2"/>
              </a:solidFill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AIML Test framework (Feasibility of conformance test function, PICS definition)</a:t>
            </a:r>
            <a:endParaRPr lang="en-US" sz="1800" dirty="0">
              <a:solidFill>
                <a:schemeClr val="tx2"/>
              </a:solidFill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MU/TT analysis based on RAN4 test parameters and test setup </a:t>
            </a:r>
            <a:r>
              <a:rPr lang="en-US" sz="1800" strike="sngStrike" dirty="0">
                <a:solidFill>
                  <a:schemeClr val="tx2"/>
                </a:solidFill>
              </a:rPr>
              <a:t>and potential update of RAN4 WID to cover RAN5 MU assessment scope</a:t>
            </a:r>
            <a:r>
              <a:rPr lang="en-US" sz="1800" dirty="0">
                <a:solidFill>
                  <a:schemeClr val="tx2"/>
                </a:solidFill>
              </a:rPr>
              <a:t>.</a:t>
            </a:r>
            <a:endParaRPr lang="en-US" sz="1800" dirty="0">
              <a:solidFill>
                <a:schemeClr val="tx2"/>
              </a:solidFill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strike="sngStrike" dirty="0">
                <a:solidFill>
                  <a:schemeClr val="tx2"/>
                </a:solidFill>
                <a:highlight>
                  <a:srgbClr val="FFFF00"/>
                </a:highlight>
              </a:rPr>
              <a:t>[</a:t>
            </a:r>
            <a:r>
              <a:rPr lang="en-US" sz="1800" dirty="0">
                <a:solidFill>
                  <a:schemeClr val="tx2"/>
                </a:solidFill>
                <a:highlight>
                  <a:srgbClr val="FFFF00"/>
                </a:highlight>
              </a:rPr>
              <a:t>Post-deployment Testing</a:t>
            </a:r>
            <a:r>
              <a:rPr lang="en-US" sz="1800" strike="sngStrike" dirty="0">
                <a:solidFill>
                  <a:schemeClr val="tx2"/>
                </a:solidFill>
                <a:highlight>
                  <a:srgbClr val="FFFF00"/>
                </a:highlight>
              </a:rPr>
              <a:t>]</a:t>
            </a:r>
            <a:endParaRPr lang="en-US" sz="1400" strike="sngStrike" dirty="0">
              <a:solidFill>
                <a:srgbClr val="C00000"/>
              </a:solidFill>
              <a:highlight>
                <a:srgbClr val="FFFF00"/>
              </a:highlight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6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RAN5 seeks guidance from core groups on above or additional areas where there is opportunity to contribute and speed up the work of Rel-19 AIML core WI. </a:t>
            </a:r>
            <a:endParaRPr lang="en-US" sz="1800" dirty="0">
              <a:solidFill>
                <a:schemeClr val="tx2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endParaRPr lang="en-US" sz="1800" strike="sngStrike" dirty="0">
              <a:solidFill>
                <a:srgbClr val="C00000"/>
              </a:solidFill>
              <a:highlight>
                <a:srgbClr val="FF00FF"/>
              </a:highlight>
              <a:ea typeface="Times New Roman" panose="02020603050405020304" pitchFamily="18" charset="0"/>
            </a:endParaRPr>
          </a:p>
        </p:txBody>
      </p:sp>
      <p:sp>
        <p:nvSpPr>
          <p:cNvPr id="3" name="RS_Classification"/>
          <p:cNvSpPr txBox="1"/>
          <p:nvPr/>
        </p:nvSpPr>
        <p:spPr>
          <a:xfrm>
            <a:off x="11994830" y="6289521"/>
            <a:ext cx="197170" cy="21287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r>
              <a:rPr lang="de-DE" sz="900" b="1" kern="900" spc="100">
                <a:solidFill>
                  <a:srgbClr val="000000"/>
                </a:solidFill>
              </a:rPr>
              <a:t> </a:t>
            </a:r>
            <a:endParaRPr lang="de-DE" sz="900" b="1" kern="900" spc="1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0.xml><?xml version="1.0" encoding="utf-8"?>
<p:tagLst xmlns:p="http://schemas.openxmlformats.org/presentationml/2006/main">
  <p:tag name="RS_CLASSIFICATION_RESETFORMATTING" val="True"/>
</p:tagLst>
</file>

<file path=ppt/theme/theme1.xml><?xml version="1.0" encoding="utf-8"?>
<a:theme xmlns:a="http://schemas.openxmlformats.org/drawingml/2006/main" name="Snapdragon Template">
  <a:themeElements>
    <a:clrScheme name="Snapdragon Template 4">
      <a:dk1>
        <a:srgbClr val="3E4D63"/>
      </a:dk1>
      <a:lt1>
        <a:srgbClr val="FFFFFF"/>
      </a:lt1>
      <a:dk2>
        <a:srgbClr val="000000"/>
      </a:dk2>
      <a:lt2>
        <a:srgbClr val="F7F7F7"/>
      </a:lt2>
      <a:accent1>
        <a:srgbClr val="E71124"/>
      </a:accent1>
      <a:accent2>
        <a:srgbClr val="92001D"/>
      </a:accent2>
      <a:accent3>
        <a:srgbClr val="180061"/>
      </a:accent3>
      <a:accent4>
        <a:srgbClr val="3401AB"/>
      </a:accent4>
      <a:accent5>
        <a:srgbClr val="6614B9"/>
      </a:accent5>
      <a:accent6>
        <a:srgbClr val="8E38B9"/>
      </a:accent6>
      <a:hlink>
        <a:srgbClr val="E71124"/>
      </a:hlink>
      <a:folHlink>
        <a:srgbClr val="93001D"/>
      </a:folHlink>
    </a:clrScheme>
    <a:fontScheme name="Office">
      <a:majorFont>
        <a:latin typeface="Microsoft Sans Serif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Microsoft Sans Serif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custClrLst>
    <a:custClr name="Chip Gold">
      <a:srgbClr val="FFC032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
</file>

<file path=customXml/item2.xml>
</file>

<file path=customXml/item3.xml>
</file>

<file path=customXml/item4.xml>
</file>

<file path=customXml/item5.xml>
</file>

<file path=customXml/item6.xml>
</file>

<file path=customXml/item7.xml>
</file>

<file path=customXml/item8.xml>
</file>

<file path=customXml/item9.xml>
</file>

<file path=customXml/itemProps1.xml><?xml version="1.0" encoding="utf-8"?>
<ds:datastoreItem xmlns:ds="http://schemas.openxmlformats.org/officeDocument/2006/customXml" ds:itemID="{FF1BE2B3-3A45-8F41-98E2-D91C624EEF4F}">
  <ds:schemaRefs/>
</ds:datastoreItem>
</file>

<file path=customXml/itemProps2.xml><?xml version="1.0" encoding="utf-8"?>
<ds:datastoreItem xmlns:ds="http://schemas.openxmlformats.org/officeDocument/2006/customXml" ds:itemID="{C7D8C63D-D057-408A-86CF-BECF5DCDB5CF}">
  <ds:schemaRefs/>
</ds:datastoreItem>
</file>

<file path=customXml/itemProps3.xml><?xml version="1.0" encoding="utf-8"?>
<ds:datastoreItem xmlns:ds="http://schemas.openxmlformats.org/officeDocument/2006/customXml" ds:itemID="{446AAB98-05BD-834D-920E-50877AD76602}">
  <ds:schemaRefs/>
</ds:datastoreItem>
</file>

<file path=customXml/itemProps4.xml><?xml version="1.0" encoding="utf-8"?>
<ds:datastoreItem xmlns:ds="http://schemas.openxmlformats.org/officeDocument/2006/customXml" ds:itemID="{6BA018B6-B4E7-4A79-BA06-8CC7AF35006A}">
  <ds:schemaRefs/>
</ds:datastoreItem>
</file>

<file path=customXml/itemProps5.xml><?xml version="1.0" encoding="utf-8"?>
<ds:datastoreItem xmlns:ds="http://schemas.openxmlformats.org/officeDocument/2006/customXml" ds:itemID="{12F2283A-91BE-C44F-847B-2328FD515E3B}">
  <ds:schemaRefs/>
</ds:datastoreItem>
</file>

<file path=customXml/itemProps6.xml><?xml version="1.0" encoding="utf-8"?>
<ds:datastoreItem xmlns:ds="http://schemas.openxmlformats.org/officeDocument/2006/customXml" ds:itemID="{38C96E21-ED86-3347-8FCE-B423B38F638C}">
  <ds:schemaRefs/>
</ds:datastoreItem>
</file>

<file path=customXml/itemProps7.xml><?xml version="1.0" encoding="utf-8"?>
<ds:datastoreItem xmlns:ds="http://schemas.openxmlformats.org/officeDocument/2006/customXml" ds:itemID="{9313440E-33E0-46FA-8F68-1E6EA713D40D}">
  <ds:schemaRefs/>
</ds:datastoreItem>
</file>

<file path=customXml/itemProps8.xml><?xml version="1.0" encoding="utf-8"?>
<ds:datastoreItem xmlns:ds="http://schemas.openxmlformats.org/officeDocument/2006/customXml" ds:itemID="{A4CCBB58-300F-424B-BF34-7111BDD3FD0C}">
  <ds:schemaRefs/>
</ds:datastoreItem>
</file>

<file path=customXml/itemProps9.xml><?xml version="1.0" encoding="utf-8"?>
<ds:datastoreItem xmlns:ds="http://schemas.openxmlformats.org/officeDocument/2006/customXml" ds:itemID="{EEDCD659-BE70-7243-AD26-D3301E5837AA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R5-247151_AIML_BM</Template>
  <TotalTime>0</TotalTime>
  <Words>1730</Words>
  <Application>WPS 演示</Application>
  <PresentationFormat>Widescreen</PresentationFormat>
  <Paragraphs>127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6" baseType="lpstr">
      <vt:lpstr>Arial</vt:lpstr>
      <vt:lpstr>宋体</vt:lpstr>
      <vt:lpstr>Wingdings</vt:lpstr>
      <vt:lpstr>Microsoft Sans Serif</vt:lpstr>
      <vt:lpstr>Microsoft GothicNeo</vt:lpstr>
      <vt:lpstr>Malgun Gothic</vt:lpstr>
      <vt:lpstr>Aptos</vt:lpstr>
      <vt:lpstr>Segoe Print</vt:lpstr>
      <vt:lpstr>Times New Roman</vt:lpstr>
      <vt:lpstr>Courier New</vt:lpstr>
      <vt:lpstr>微软雅黑</vt:lpstr>
      <vt:lpstr>Arial Unicode MS</vt:lpstr>
      <vt:lpstr>Snapdragon Template</vt:lpstr>
      <vt:lpstr>PowerPoint 演示文稿</vt:lpstr>
      <vt:lpstr>AIML related contributions in RAN5#105</vt:lpstr>
      <vt:lpstr>RAN5 Wayforward</vt:lpstr>
    </vt:vector>
  </TitlesOfParts>
  <Company>Qualcomm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Vijay Balasubramanian (QCT)</dc:creator>
  <cp:lastModifiedBy>cmcc</cp:lastModifiedBy>
  <cp:revision>19</cp:revision>
  <dcterms:created xsi:type="dcterms:W3CDTF">2024-11-14T09:36:00Z</dcterms:created>
  <dcterms:modified xsi:type="dcterms:W3CDTF">2024-11-22T11:04:15Z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11556172</vt:lpwstr>
  </property>
  <property fmtid="{D5CDD505-2E9C-101B-9397-08002B2CF9AE}" pid="3" name="NXPowerLiteSettings">
    <vt:lpwstr>C980073804F000</vt:lpwstr>
  </property>
  <property fmtid="{D5CDD505-2E9C-101B-9397-08002B2CF9AE}" pid="4" name="NXPowerLiteVersion">
    <vt:lpwstr>D8.0.4</vt:lpwstr>
  </property>
  <property fmtid="{D5CDD505-2E9C-101B-9397-08002B2CF9AE}" pid="5" name="ContentTypeId">
    <vt:lpwstr>0x01010065462DE8F92A7542BFDC3C3834D85FF4</vt:lpwstr>
  </property>
  <property fmtid="{D5CDD505-2E9C-101B-9397-08002B2CF9AE}" pid="6" name="MediaServiceImageTags">
    <vt:lpwstr/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xd_Signature">
    <vt:lpwstr/>
  </property>
  <property fmtid="{D5CDD505-2E9C-101B-9397-08002B2CF9AE}" pid="13" name="Order">
    <vt:lpwstr>89697500.0000000</vt:lpwstr>
  </property>
  <property fmtid="{D5CDD505-2E9C-101B-9397-08002B2CF9AE}" pid="14" name="MSIP_Label_9764cdcd-3664-4d05-9615-7cbf65a4f0a8_Enabled">
    <vt:lpwstr>true</vt:lpwstr>
  </property>
  <property fmtid="{D5CDD505-2E9C-101B-9397-08002B2CF9AE}" pid="15" name="MSIP_Label_9764cdcd-3664-4d05-9615-7cbf65a4f0a8_SetDate">
    <vt:lpwstr>2024-11-21T22:31:48Z</vt:lpwstr>
  </property>
  <property fmtid="{D5CDD505-2E9C-101B-9397-08002B2CF9AE}" pid="16" name="MSIP_Label_9764cdcd-3664-4d05-9615-7cbf65a4f0a8_Method">
    <vt:lpwstr>Privileged</vt:lpwstr>
  </property>
  <property fmtid="{D5CDD505-2E9C-101B-9397-08002B2CF9AE}" pid="17" name="MSIP_Label_9764cdcd-3664-4d05-9615-7cbf65a4f0a8_Name">
    <vt:lpwstr>UNRESTRICTED</vt:lpwstr>
  </property>
  <property fmtid="{D5CDD505-2E9C-101B-9397-08002B2CF9AE}" pid="18" name="MSIP_Label_9764cdcd-3664-4d05-9615-7cbf65a4f0a8_SiteId">
    <vt:lpwstr>74bddbd9-705c-456e-aabd-99beb719a2b2</vt:lpwstr>
  </property>
  <property fmtid="{D5CDD505-2E9C-101B-9397-08002B2CF9AE}" pid="19" name="MSIP_Label_9764cdcd-3664-4d05-9615-7cbf65a4f0a8_ActionId">
    <vt:lpwstr>b4b1f6e9-9b6a-4217-973e-79bbb0b75a78</vt:lpwstr>
  </property>
  <property fmtid="{D5CDD505-2E9C-101B-9397-08002B2CF9AE}" pid="20" name="MSIP_Label_9764cdcd-3664-4d05-9615-7cbf65a4f0a8_ContentBits">
    <vt:lpwstr>0</vt:lpwstr>
  </property>
  <property fmtid="{D5CDD505-2E9C-101B-9397-08002B2CF9AE}" pid="21" name="ICV">
    <vt:lpwstr>7BF32E6A0A0842DA9A699042C0D483E7_13</vt:lpwstr>
  </property>
  <property fmtid="{D5CDD505-2E9C-101B-9397-08002B2CF9AE}" pid="22" name="KSOProductBuildVer">
    <vt:lpwstr>2052-12.8.2.18205</vt:lpwstr>
  </property>
</Properties>
</file>