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508" r:id="rId10"/>
  </p:sldMasterIdLst>
  <p:notesMasterIdLst>
    <p:notesMasterId r:id="rId14"/>
  </p:notesMasterIdLst>
  <p:handoutMasterIdLst>
    <p:handoutMasterId r:id="rId15"/>
  </p:handoutMasterIdLst>
  <p:sldIdLst>
    <p:sldId id="2142533941" r:id="rId11"/>
    <p:sldId id="2142533954" r:id="rId12"/>
    <p:sldId id="214253395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6B22300-93F1-4EBB-B51F-FA10ED1CECA1}" name="Adam Hawes" initials="AH" userId="S::ahawes@qti.qualcomm.com::8258713c-521a-4560-927b-1e3acf52e9bb" providerId="AD"/>
  <p188:author id="{06483424-08E3-D85F-DAE1-FB3B9D45578F}" name="Joyce Chan" initials="JC" userId="S::Joyce@stinson.co::b8afbe7e-b7f1-4ee9-a0ee-cc565ae8b8f4" providerId="AD"/>
  <p188:author id="{BC1ED642-07FA-BCB2-A7C2-C9027D9C6954}" name="Mona Khilnani" initials="MK" userId="S::khilnani_qti.qualcomm.com#ext#@stinsondesigninc.onmicrosoft.com::56d45294-e92c-4dfe-9cfb-04bc9be83875" providerId="AD"/>
  <p188:author id="{6DA00744-FD9A-CE41-E4A7-9141CC815892}" name="Haewon Park" initials="HP" userId="S::haewon@stinson.co::86836cc0-e14c-4308-9e46-17eea5d281ca" providerId="AD"/>
  <p188:author id="{239E7372-7FF6-8941-6ACC-AF2A04C67BE2}" name="Luisa Lopez" initials="LL" userId="S::llopez_qti.qualcomm.com#ext#@stinsondesigninc.onmicrosoft.com::aa69f866-b462-4a1a-9709-5ff101d9f733" providerId="AD"/>
  <p188:author id="{8E2BF684-5DD0-6113-95CC-7501ED1A01BB}" name="Anna Green" initials="AG" userId="S::annag@qti.qualcomm.com::eaaab90d-390b-459e-9d6f-0f96e445a672" providerId="AD"/>
  <p188:author id="{38E14AF5-B37B-8324-8DC0-064BFE0D34FF}" name="Mona Khilnani" initials="MK" userId="S::khilnani@qti.qualcomm.com::732f9bb4-551c-45e7-b99f-6f81a107b506" providerId="AD"/>
  <p188:author id="{831C7EF8-C38C-8A67-E036-B08CDFA73774}" name="Joyce Chan" initials="JC" userId="S::joyce@stinson.co::b8afbe7e-b7f1-4ee9-a0ee-cc565ae8b8f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yler lynch" initials="tl" lastIdx="24" clrIdx="0">
    <p:extLst>
      <p:ext uri="{19B8F6BF-5375-455C-9EA6-DF929625EA0E}">
        <p15:presenceInfo xmlns:p15="http://schemas.microsoft.com/office/powerpoint/2012/main" userId="4d79623da105b09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FF1F5"/>
    <a:srgbClr val="D2D7E1"/>
    <a:srgbClr val="3E4D63"/>
    <a:srgbClr val="8391E3"/>
    <a:srgbClr val="7F7FF2"/>
    <a:srgbClr val="00116B"/>
    <a:srgbClr val="000C47"/>
    <a:srgbClr val="EFF1F6"/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830"/>
  </p:normalViewPr>
  <p:slideViewPr>
    <p:cSldViewPr snapToGrid="0">
      <p:cViewPr varScale="1">
        <p:scale>
          <a:sx n="80" d="100"/>
          <a:sy n="80" d="100"/>
        </p:scale>
        <p:origin x="71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slide" Target="slides/slide3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customXml" Target="../customXml/item7.xml"/><Relationship Id="rId12" Type="http://schemas.openxmlformats.org/officeDocument/2006/relationships/slide" Target="slides/slide2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1.xml"/><Relationship Id="rId5" Type="http://schemas.openxmlformats.org/officeDocument/2006/relationships/customXml" Target="../customXml/item5.xml"/><Relationship Id="rId15" Type="http://schemas.openxmlformats.org/officeDocument/2006/relationships/handoutMaster" Target="handoutMasters/handoutMaster1.xml"/><Relationship Id="rId10" Type="http://schemas.openxmlformats.org/officeDocument/2006/relationships/slideMaster" Target="slideMasters/slideMaster1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57161BF-B23B-4394-A96E-F4360C62819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>
              <a:latin typeface="Aptos" panose="020B00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EFA4A7-9429-4DF7-ABF5-D9E5B2540EA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D32F0-874C-4AAC-9514-AAD3E6FF80D6}" type="datetimeFigureOut">
              <a:rPr lang="en-US" smtClean="0">
                <a:latin typeface="Aptos" panose="020B0004020202020204" pitchFamily="34" charset="0"/>
              </a:rPr>
              <a:t>11/21/2024</a:t>
            </a:fld>
            <a:endParaRPr lang="en-US">
              <a:latin typeface="Aptos" panose="020B00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FAA4EB-3327-4214-8C66-D022262D928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>
              <a:latin typeface="Aptos" panose="020B00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9F6045-FEC1-483F-916F-4A70D359C0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F42476-7A7B-40F5-8A25-2A09BD3C8867}" type="slidenum">
              <a:rPr lang="en-US" smtClean="0">
                <a:latin typeface="Aptos" panose="020B0004020202020204" pitchFamily="34" charset="0"/>
              </a:rPr>
              <a:t>‹#›</a:t>
            </a:fld>
            <a:endParaRPr lang="en-US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967356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ptos" panose="020B00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ptos" panose="020B0004020202020204" pitchFamily="34" charset="0"/>
              </a:defRPr>
            </a:lvl1pPr>
          </a:lstStyle>
          <a:p>
            <a:fld id="{626D1935-2548-4788-81DD-641A298E824F}" type="datetimeFigureOut">
              <a:rPr lang="de-DE" smtClean="0"/>
              <a:pPr/>
              <a:t>21.11.2024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ptos" panose="020B00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ptos" panose="020B0004020202020204" pitchFamily="34" charset="0"/>
              </a:defRPr>
            </a:lvl1pPr>
          </a:lstStyle>
          <a:p>
            <a:fld id="{BC75E7E4-6857-4F03-A780-9887AA86825E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6483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_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2AADDE-C6E8-F1B8-1F28-4B94967DD572}"/>
              </a:ext>
            </a:extLst>
          </p:cNvPr>
          <p:cNvSpPr txBox="1"/>
          <p:nvPr userDrawn="1"/>
        </p:nvSpPr>
        <p:spPr>
          <a:xfrm>
            <a:off x="11676063" y="6371918"/>
            <a:ext cx="376236" cy="153055"/>
          </a:xfrm>
          <a:prstGeom prst="rect">
            <a:avLst/>
          </a:prstGeom>
        </p:spPr>
        <p:txBody>
          <a:bodyPr vert="horz" wrap="square" lIns="18288" tIns="0" rIns="18288" bIns="9144" rtlCol="0" anchor="b">
            <a:spAutoFit/>
          </a:bodyPr>
          <a:lstStyle>
            <a:defPPr>
              <a:defRPr lang="en-US"/>
            </a:defPPr>
            <a:lvl1pPr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algn="l" defTabSz="914400" rtl="0" eaLnBrk="1" latinLnBrk="0" hangingPunct="1">
              <a:lnSpc>
                <a:spcPct val="125000"/>
              </a:lnSpc>
            </a:pPr>
            <a:fld id="{B01BFD70-D99E-427C-A01B-19B2BB56A3C8}" type="slidenum">
              <a:rPr lang="en-US" sz="800" kern="1200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pPr marL="0" lvl="0" algn="l" defTabSz="914400" rtl="0" eaLnBrk="1" latinLnBrk="0" hangingPunct="1">
                <a:lnSpc>
                  <a:spcPct val="125000"/>
                </a:lnSpc>
              </a:pPr>
              <a:t>‹#›</a:t>
            </a:fld>
            <a:endParaRPr lang="en-US" sz="800" kern="1200">
              <a:solidFill>
                <a:schemeClr val="accent6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129">
            <a:extLst>
              <a:ext uri="{FF2B5EF4-FFF2-40B4-BE49-F238E27FC236}">
                <a16:creationId xmlns:a16="http://schemas.microsoft.com/office/drawing/2014/main" id="{4F27F3B1-F214-06D4-203E-6B4F06C026D1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>
          <a:xfrm>
            <a:off x="531812" y="6396926"/>
            <a:ext cx="10512425" cy="118174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8317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7A7BF-D5D1-0B4B-80C6-18963FA52B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8001" y="6381750"/>
            <a:ext cx="11054079" cy="28761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700">
                <a:solidFill>
                  <a:schemeClr val="tx1">
                    <a:lumMod val="60000"/>
                    <a:lumOff val="40000"/>
                  </a:schemeClr>
                </a:solidFill>
                <a:latin typeface="Microsoft Sans Serif" panose="020B0604020202020204" pitchFamily="34" charset="0"/>
                <a:ea typeface="Microsoft GothicNeo" panose="02000300000000000000" pitchFamily="2" charset="-127"/>
                <a:cs typeface="Microsoft Sans Serif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253D2C-6994-1A4B-B186-EB08A79B3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380" y="333375"/>
            <a:ext cx="11161240" cy="647701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F22706-D16B-A443-80FC-CC2BD4601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380" y="1196975"/>
            <a:ext cx="11161240" cy="4968875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ABA29-9870-8F4F-AA47-A88FCC3E1F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6700" y="6389370"/>
            <a:ext cx="416560" cy="28761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700">
                <a:solidFill>
                  <a:schemeClr val="tx1">
                    <a:lumMod val="60000"/>
                    <a:lumOff val="40000"/>
                  </a:schemeClr>
                </a:solidFill>
                <a:latin typeface="Microsoft Sans Serif" panose="020B0604020202020204" pitchFamily="34" charset="0"/>
                <a:ea typeface="Microsoft GothicNeo" panose="02000300000000000000" pitchFamily="2" charset="-127"/>
                <a:cs typeface="Microsoft Sans Serif" panose="020B0604020202020204" pitchFamily="34" charset="0"/>
              </a:defRPr>
            </a:lvl1pPr>
          </a:lstStyle>
          <a:p>
            <a:fld id="{5B64C28E-966E-6B4A-816A-311B7D0A2E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89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39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0" i="0" kern="1200" spc="-40" baseline="0">
          <a:solidFill>
            <a:schemeClr val="accent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5000"/>
        </a:lnSpc>
        <a:spcBef>
          <a:spcPts val="10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1pPr>
      <a:lvl2pPr marL="492125" indent="-223838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Char char="•"/>
        <a:tabLst/>
        <a:defRPr sz="12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2pPr>
      <a:lvl3pPr marL="715963" indent="-223838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Char char="•"/>
        <a:tabLst/>
        <a:defRPr sz="11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3pPr>
      <a:lvl4pPr marL="985838" indent="-269875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Char char="•"/>
        <a:tabLst/>
        <a:defRPr sz="11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4pPr>
      <a:lvl5pPr marL="1209675" indent="-223838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Char char="•"/>
        <a:tabLst/>
        <a:defRPr sz="11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25">
          <p15:clr>
            <a:srgbClr val="F26B43"/>
          </p15:clr>
        </p15:guide>
        <p15:guide id="2" orient="horz" pos="616">
          <p15:clr>
            <a:srgbClr val="F26B43"/>
          </p15:clr>
        </p15:guide>
        <p15:guide id="3" pos="7360">
          <p15:clr>
            <a:srgbClr val="F26B43"/>
          </p15:clr>
        </p15:guide>
        <p15:guide id="4" orient="horz" pos="752">
          <p15:clr>
            <a:srgbClr val="F26B43"/>
          </p15:clr>
        </p15:guide>
        <p15:guide id="5" orient="horz" pos="3884">
          <p15:clr>
            <a:srgbClr val="F26B43"/>
          </p15:clr>
        </p15:guide>
        <p15:guide id="6" orient="horz" pos="4020">
          <p15:clr>
            <a:srgbClr val="F26B43"/>
          </p15:clr>
        </p15:guide>
        <p15:guide id="7" pos="3840">
          <p15:clr>
            <a:srgbClr val="F26B43"/>
          </p15:clr>
        </p15:guide>
        <p15:guide id="8" orient="horz" pos="21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file:///C:\Users\vijayb\AppData\Local\Microsoft\Windows\INetCache\Content.MSO\Tdoc\R5-247151.zip" TargetMode="External"/><Relationship Id="rId3" Type="http://schemas.openxmlformats.org/officeDocument/2006/relationships/hyperlink" Target="mailto:songdan@chinamobile.com?subject=Comments%20to%20R5-247647" TargetMode="External"/><Relationship Id="rId7" Type="http://schemas.openxmlformats.org/officeDocument/2006/relationships/hyperlink" Target="mailto:siddharth.1.das@nokia.com?subject=[RAN5#105] R5-247083_-_On Testability and Interoperability Aspects for AI/ML Based Beam Management" TargetMode="External"/><Relationship Id="rId2" Type="http://schemas.openxmlformats.org/officeDocument/2006/relationships/hyperlink" Target="mailto:yogesht@qti.qualcomm.com?subject=[RAN5#105] R5-246542_-_AI ML Conformance Call flow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file:///C:\Users\vijayb\AppData\Local\Microsoft\Windows\INetCache\Content.MSO\Tdoc\R5-247083.zip" TargetMode="External"/><Relationship Id="rId11" Type="http://schemas.openxmlformats.org/officeDocument/2006/relationships/hyperlink" Target="mailto:ashwin_mohan@apple.com?subject=[RAN5#105] R5-247502_-_Discussion on AI ML testing" TargetMode="External"/><Relationship Id="rId5" Type="http://schemas.openxmlformats.org/officeDocument/2006/relationships/hyperlink" Target="mailto:flores_fernandez@keysight.com?subject=[RAN5#105] R5-246818_-_On AI/ML Testability Discussions in RAN5" TargetMode="External"/><Relationship Id="rId10" Type="http://schemas.openxmlformats.org/officeDocument/2006/relationships/hyperlink" Target="file:///C:\Users\vijayb\AppData\Local\Microsoft\Windows\INetCache\Content.MSO\Tdoc\R5-247502.zip" TargetMode="External"/><Relationship Id="rId4" Type="http://schemas.openxmlformats.org/officeDocument/2006/relationships/hyperlink" Target="file:///C:\Users\vijayb\AppData\Local\Microsoft\Windows\INetCache\Content.MSO\Tdoc\R5-246818.zip" TargetMode="External"/><Relationship Id="rId9" Type="http://schemas.openxmlformats.org/officeDocument/2006/relationships/hyperlink" Target="mailto:vijayb@qti.qualcomm.com?subject=[RAN5#105] R5-247151_-_AIML performance use case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8B57604-3475-CCA6-A3ED-D70E57F0FCC3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BFF05D-0DBD-B3D0-A50C-19FB3BE1A06B}"/>
              </a:ext>
            </a:extLst>
          </p:cNvPr>
          <p:cNvSpPr txBox="1"/>
          <p:nvPr/>
        </p:nvSpPr>
        <p:spPr>
          <a:xfrm>
            <a:off x="230930" y="222228"/>
            <a:ext cx="11169051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800" dirty="0"/>
              <a:t>3GPP TSG RAN5#105								</a:t>
            </a:r>
            <a:r>
              <a:rPr lang="en-US" sz="1800" b="1" dirty="0"/>
              <a:t>R5-24xxxx</a:t>
            </a:r>
          </a:p>
          <a:p>
            <a:r>
              <a:rPr lang="en-US" sz="1800" dirty="0"/>
              <a:t>Orlando, Florida, USA Nov 18-22, 2024</a:t>
            </a:r>
          </a:p>
          <a:p>
            <a:endParaRPr lang="en-US" dirty="0"/>
          </a:p>
          <a:p>
            <a:r>
              <a:rPr lang="en-US" sz="1800" dirty="0"/>
              <a:t>Agenda item: 	4.2.3</a:t>
            </a:r>
          </a:p>
          <a:p>
            <a:r>
              <a:rPr lang="en-US" dirty="0"/>
              <a:t>Source:		RAN5</a:t>
            </a:r>
          </a:p>
          <a:p>
            <a:r>
              <a:rPr lang="en-US" sz="1800" dirty="0"/>
              <a:t>Title:		AIML </a:t>
            </a:r>
            <a:r>
              <a:rPr lang="en-US" sz="1800" dirty="0" err="1"/>
              <a:t>wayforward</a:t>
            </a:r>
            <a:endParaRPr lang="en-US" sz="1800" dirty="0"/>
          </a:p>
          <a:p>
            <a:r>
              <a:rPr lang="en-US" dirty="0"/>
              <a:t>Document for:	Endorsement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54604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ADE24-C15B-53D7-1A81-3BEB63103C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15937" y="116007"/>
            <a:ext cx="11160125" cy="647700"/>
          </a:xfrm>
        </p:spPr>
        <p:txBody>
          <a:bodyPr anchor="t"/>
          <a:lstStyle/>
          <a:p>
            <a:pPr algn="ctr"/>
            <a:r>
              <a:rPr lang="en-CA" sz="2400" dirty="0">
                <a:solidFill>
                  <a:schemeClr val="tx2"/>
                </a:solidFill>
                <a:ea typeface="+mj-ea"/>
                <a:cs typeface="+mj-cs"/>
              </a:rPr>
              <a:t>AIML related contributions in RAN5#105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0A13C10-F8D0-CC96-4772-971A0D0A165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32913" y="667512"/>
            <a:ext cx="11345863" cy="575063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b="1" dirty="0">
                <a:solidFill>
                  <a:schemeClr val="tx2"/>
                </a:solidFill>
                <a:ea typeface="Times New Roman" panose="02020603050405020304" pitchFamily="18" charset="0"/>
              </a:rPr>
              <a:t>Following contributions were submitted in RAN5#105 on the AIML topic.</a:t>
            </a:r>
            <a:endParaRPr lang="en-US" sz="1800" b="1" dirty="0">
              <a:solidFill>
                <a:schemeClr val="tx2"/>
              </a:solidFill>
              <a:effectLst/>
              <a:ea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sz="600" b="1" dirty="0"/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FEFEF08-5A94-79AF-25F8-21CD5138B3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85731"/>
              </p:ext>
            </p:extLst>
          </p:nvPr>
        </p:nvGraphicFramePr>
        <p:xfrm>
          <a:off x="418651" y="1769687"/>
          <a:ext cx="11160125" cy="2252355"/>
        </p:xfrm>
        <a:graphic>
          <a:graphicData uri="http://schemas.openxmlformats.org/drawingml/2006/table">
            <a:tbl>
              <a:tblPr/>
              <a:tblGrid>
                <a:gridCol w="939443">
                  <a:extLst>
                    <a:ext uri="{9D8B030D-6E8A-4147-A177-3AD203B41FA5}">
                      <a16:colId xmlns:a16="http://schemas.microsoft.com/office/drawing/2014/main" val="228861947"/>
                    </a:ext>
                  </a:extLst>
                </a:gridCol>
                <a:gridCol w="769664">
                  <a:extLst>
                    <a:ext uri="{9D8B030D-6E8A-4147-A177-3AD203B41FA5}">
                      <a16:colId xmlns:a16="http://schemas.microsoft.com/office/drawing/2014/main" val="2950507664"/>
                    </a:ext>
                  </a:extLst>
                </a:gridCol>
                <a:gridCol w="4079772">
                  <a:extLst>
                    <a:ext uri="{9D8B030D-6E8A-4147-A177-3AD203B41FA5}">
                      <a16:colId xmlns:a16="http://schemas.microsoft.com/office/drawing/2014/main" val="3980888095"/>
                    </a:ext>
                  </a:extLst>
                </a:gridCol>
                <a:gridCol w="1002492">
                  <a:extLst>
                    <a:ext uri="{9D8B030D-6E8A-4147-A177-3AD203B41FA5}">
                      <a16:colId xmlns:a16="http://schemas.microsoft.com/office/drawing/2014/main" val="3128971641"/>
                    </a:ext>
                  </a:extLst>
                </a:gridCol>
                <a:gridCol w="2004984">
                  <a:extLst>
                    <a:ext uri="{9D8B030D-6E8A-4147-A177-3AD203B41FA5}">
                      <a16:colId xmlns:a16="http://schemas.microsoft.com/office/drawing/2014/main" val="1590952740"/>
                    </a:ext>
                  </a:extLst>
                </a:gridCol>
                <a:gridCol w="1333778">
                  <a:extLst>
                    <a:ext uri="{9D8B030D-6E8A-4147-A177-3AD203B41FA5}">
                      <a16:colId xmlns:a16="http://schemas.microsoft.com/office/drawing/2014/main" val="210034635"/>
                    </a:ext>
                  </a:extLst>
                </a:gridCol>
                <a:gridCol w="1029992">
                  <a:extLst>
                    <a:ext uri="{9D8B030D-6E8A-4147-A177-3AD203B41FA5}">
                      <a16:colId xmlns:a16="http://schemas.microsoft.com/office/drawing/2014/main" val="4148284695"/>
                    </a:ext>
                  </a:extLst>
                </a:gridCol>
              </a:tblGrid>
              <a:tr h="34852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R5-246542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AI ML Conformance Call flow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Qualcomm Incorporated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Yogesh Tugnawat</a:t>
                      </a:r>
                      <a:endParaRPr lang="en-US" sz="1050" b="0" i="0" u="sng" strike="noStrike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4181092"/>
                  </a:ext>
                </a:extLst>
              </a:tr>
              <a:tr h="3863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R5-247647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 on handling of AI/ML in RAN5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CMCC, AT&amp;T, CAICT, Ericsson, Huawei, MediaTek, ZTE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Dan Song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87286"/>
                  </a:ext>
                </a:extLst>
              </a:tr>
              <a:tr h="4265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R5-246818</a:t>
                      </a:r>
                      <a:endParaRPr lang="en-US" sz="1050" b="0" i="0" u="sng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On AI/ML Testability Discussions in RAN5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Keysight Technologies UK Ltd, Anritsu Corporation, Rohde &amp; Schwarz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Flores Fernandez </a:t>
                      </a:r>
                      <a:r>
                        <a:rPr lang="en-US" sz="1050" b="0" i="0" u="sng" strike="noStrike" dirty="0" err="1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Martos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9146027"/>
                  </a:ext>
                </a:extLst>
              </a:tr>
              <a:tr h="340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R5-247083</a:t>
                      </a:r>
                      <a:endParaRPr lang="en-US" sz="1050" b="0" i="0" u="sng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On Testability and Interoperability Aspects for AI/ML Based Beam Management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Nokia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Siddharth Das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3758"/>
                  </a:ext>
                </a:extLst>
              </a:tr>
              <a:tr h="3485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R5-247151</a:t>
                      </a:r>
                      <a:endParaRPr lang="en-US" sz="1050" b="0" i="0" u="sng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AIML performance use cases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Qualcomm Inc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Vijay Balasubramanian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8633802"/>
                  </a:ext>
                </a:extLst>
              </a:tr>
              <a:tr h="3485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R5-247502</a:t>
                      </a:r>
                      <a:endParaRPr lang="en-US" sz="1050" b="0" i="0" u="sng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 on AI ML testing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Apple Benelux B.V.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Ashwin Mohan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8047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2501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ADE24-C15B-53D7-1A81-3BEB63103C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1440" y="146259"/>
            <a:ext cx="11160125" cy="371475"/>
          </a:xfrm>
        </p:spPr>
        <p:txBody>
          <a:bodyPr anchor="t"/>
          <a:lstStyle/>
          <a:p>
            <a:pPr algn="ctr"/>
            <a:r>
              <a:rPr lang="en-CA" sz="2400" dirty="0">
                <a:solidFill>
                  <a:schemeClr val="tx2"/>
                </a:solidFill>
                <a:ea typeface="+mj-ea"/>
                <a:cs typeface="+mj-cs"/>
              </a:rPr>
              <a:t>RAN5 </a:t>
            </a:r>
            <a:r>
              <a:rPr lang="en-CA" sz="2400" dirty="0" err="1">
                <a:solidFill>
                  <a:schemeClr val="tx2"/>
                </a:solidFill>
                <a:ea typeface="+mj-ea"/>
                <a:cs typeface="+mj-cs"/>
              </a:rPr>
              <a:t>Wayforward</a:t>
            </a:r>
            <a:endParaRPr lang="en-CA" sz="2400" dirty="0">
              <a:solidFill>
                <a:schemeClr val="tx2"/>
              </a:solidFill>
              <a:ea typeface="+mj-ea"/>
              <a:cs typeface="+mj-cs"/>
            </a:endParaRP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0A13C10-F8D0-CC96-4772-971A0D0A165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47472" y="677653"/>
            <a:ext cx="11576304" cy="566261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  <a:ea typeface="Times New Roman" panose="02020603050405020304" pitchFamily="18" charset="0"/>
              </a:rPr>
              <a:t>RAN5 consensus is to look for opportunity to start contributing to topics </a:t>
            </a:r>
            <a:r>
              <a:rPr lang="en-US" sz="1800" dirty="0">
                <a:solidFill>
                  <a:srgbClr val="C00000"/>
                </a:solidFill>
                <a:ea typeface="Times New Roman" panose="02020603050405020304" pitchFamily="18" charset="0"/>
              </a:rPr>
              <a:t>that could speed up the work of Rel-19 AIML core WI </a:t>
            </a:r>
            <a:r>
              <a:rPr lang="en-US" sz="1800" strike="sngStrike" dirty="0">
                <a:solidFill>
                  <a:srgbClr val="C00000"/>
                </a:solidFill>
                <a:ea typeface="Times New Roman" panose="02020603050405020304" pitchFamily="18" charset="0"/>
              </a:rPr>
              <a:t>of RAN5 expertise early during the Rel19 AIML WI phase</a:t>
            </a:r>
            <a:r>
              <a:rPr lang="en-US" sz="1800" dirty="0">
                <a:solidFill>
                  <a:schemeClr val="tx2"/>
                </a:solidFill>
                <a:ea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800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  <a:ea typeface="Times New Roman" panose="02020603050405020304" pitchFamily="18" charset="0"/>
              </a:rPr>
              <a:t>RAN5 assessment is not to seek RAN5 to be added as secondary responsibility for the Rel19 AIML WI at this time, but to continue to assess every meeting.</a:t>
            </a: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800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rgbClr val="C00000"/>
                </a:solidFill>
                <a:ea typeface="Times New Roman" panose="02020603050405020304" pitchFamily="18" charset="0"/>
              </a:rPr>
              <a:t>The following areas have been explored but no consensus has been achieved about RAN5 being now in a position to provide meaningful insights to RAN4: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rgbClr val="C00000"/>
                </a:solidFill>
                <a:ea typeface="Times New Roman" panose="02020603050405020304" pitchFamily="18" charset="0"/>
              </a:rPr>
              <a:t>The need of test functions/test mode to test AI/ML: as (LCM) </a:t>
            </a:r>
            <a:r>
              <a:rPr lang="en-US" sz="1600" dirty="0" err="1">
                <a:solidFill>
                  <a:srgbClr val="C00000"/>
                </a:solidFill>
                <a:ea typeface="Times New Roman" panose="02020603050405020304" pitchFamily="18" charset="0"/>
              </a:rPr>
              <a:t>signalling</a:t>
            </a:r>
            <a:r>
              <a:rPr lang="en-US" sz="1600" dirty="0">
                <a:solidFill>
                  <a:srgbClr val="C00000"/>
                </a:solidFill>
                <a:ea typeface="Times New Roman" panose="02020603050405020304" pitchFamily="18" charset="0"/>
              </a:rPr>
              <a:t> as not been finalized in RAN2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rgbClr val="C00000"/>
                </a:solidFill>
                <a:ea typeface="Times New Roman" panose="02020603050405020304" pitchFamily="18" charset="0"/>
              </a:rPr>
              <a:t>PICS definition: as UE capabilities associated to AI/ML are not stable yet (capabilities per use case might be defined)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rgbClr val="C00000"/>
                </a:solidFill>
                <a:ea typeface="Times New Roman" panose="02020603050405020304" pitchFamily="18" charset="0"/>
              </a:rPr>
              <a:t>MU/TT analysis: as it is not part of core WID and no test set-up nor requirements have been defined yet in RAN4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rgbClr val="C00000"/>
                </a:solidFill>
                <a:ea typeface="Times New Roman" panose="02020603050405020304" pitchFamily="18" charset="0"/>
              </a:rPr>
              <a:t>Post-deployment test</a:t>
            </a: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strike="sngStrike" dirty="0">
                <a:solidFill>
                  <a:srgbClr val="C00000"/>
                </a:solidFill>
                <a:ea typeface="Times New Roman" panose="02020603050405020304" pitchFamily="18" charset="0"/>
              </a:rPr>
              <a:t>Below are the areas where RAN5 expertise may help to progress core group work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400" strike="sngStrike" dirty="0">
                <a:solidFill>
                  <a:srgbClr val="C00000"/>
                </a:solidFill>
                <a:ea typeface="Times New Roman" panose="02020603050405020304" pitchFamily="18" charset="0"/>
              </a:rPr>
              <a:t>AIML Test framework (Feasibility of conformance test function, PICS definition)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400" strike="sngStrike" dirty="0">
                <a:solidFill>
                  <a:srgbClr val="C00000"/>
                </a:solidFill>
                <a:ea typeface="Times New Roman" panose="02020603050405020304" pitchFamily="18" charset="0"/>
              </a:rPr>
              <a:t>MU/TT analysis based on a set of RAN4 provided test parameters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400" strike="sngStrike" dirty="0">
                <a:solidFill>
                  <a:schemeClr val="accent3">
                    <a:lumMod val="50000"/>
                    <a:lumOff val="50000"/>
                  </a:schemeClr>
                </a:solidFill>
                <a:ea typeface="Times New Roman" panose="02020603050405020304" pitchFamily="18" charset="0"/>
              </a:rPr>
              <a:t>Post-deployment Testing (Feasibility)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400" strike="sngStrike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600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strike="sngStrike" dirty="0">
                <a:solidFill>
                  <a:srgbClr val="C00000"/>
                </a:solidFill>
              </a:rPr>
              <a:t>RAN5 seeks early involvement to enable RAN5 work in the above mentioned areas. </a:t>
            </a: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rgbClr val="C00000"/>
                </a:solidFill>
                <a:ea typeface="Times New Roman" panose="02020603050405020304" pitchFamily="18" charset="0"/>
              </a:rPr>
              <a:t>RAN5 will review progress in other WGs in 6-9 months from now and: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rgbClr val="C00000"/>
                </a:solidFill>
                <a:ea typeface="Times New Roman" panose="02020603050405020304" pitchFamily="18" charset="0"/>
              </a:rPr>
              <a:t>Newly reassess opportunities to speed-up core WI work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rgbClr val="C00000"/>
                </a:solidFill>
                <a:ea typeface="Times New Roman" panose="02020603050405020304" pitchFamily="18" charset="0"/>
              </a:rPr>
              <a:t>Evaluate whether RAN5 WI can be triggered </a:t>
            </a:r>
          </a:p>
          <a:p>
            <a:pPr marL="268287" lvl="1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en-US" sz="1600" dirty="0">
                <a:solidFill>
                  <a:srgbClr val="C00000"/>
                </a:solidFill>
                <a:ea typeface="Times New Roman" panose="02020603050405020304" pitchFamily="18" charset="0"/>
              </a:rPr>
              <a:t>Meanwhile, companies are invited to contribute in other WGs directly.</a:t>
            </a:r>
            <a:endParaRPr lang="en-US" sz="10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789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napdragon Template">
  <a:themeElements>
    <a:clrScheme name="Snapdragon Template 4">
      <a:dk1>
        <a:srgbClr val="3E4D63"/>
      </a:dk1>
      <a:lt1>
        <a:srgbClr val="FFFFFF"/>
      </a:lt1>
      <a:dk2>
        <a:srgbClr val="000000"/>
      </a:dk2>
      <a:lt2>
        <a:srgbClr val="F7F7F7"/>
      </a:lt2>
      <a:accent1>
        <a:srgbClr val="E71124"/>
      </a:accent1>
      <a:accent2>
        <a:srgbClr val="92001D"/>
      </a:accent2>
      <a:accent3>
        <a:srgbClr val="180061"/>
      </a:accent3>
      <a:accent4>
        <a:srgbClr val="3401AB"/>
      </a:accent4>
      <a:accent5>
        <a:srgbClr val="6614B9"/>
      </a:accent5>
      <a:accent6>
        <a:srgbClr val="8E38B9"/>
      </a:accent6>
      <a:hlink>
        <a:srgbClr val="E71124"/>
      </a:hlink>
      <a:folHlink>
        <a:srgbClr val="93001D"/>
      </a:folHlink>
    </a:clrScheme>
    <a:fontScheme name="Office">
      <a:majorFont>
        <a:latin typeface="Microsoft Sans Serif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Microsoft Sans Serif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Chip Gold">
      <a:srgbClr val="FFC032"/>
    </a:custClr>
  </a:custClrLst>
  <a:extLst>
    <a:ext uri="{05A4C25C-085E-4340-85A3-A5531E510DB2}">
      <thm15:themeFamily xmlns:thm15="http://schemas.microsoft.com/office/thememl/2012/main" name="Presentation6" id="{F4DEF8B8-E78A-D345-974F-2C8CB376F8DA}" vid="{F27E4538-77A4-3848-A67C-82B70F0748B4}"/>
    </a:ext>
  </a:extLst>
</a:theme>
</file>

<file path=ppt/theme/theme2.xml><?xml version="1.0" encoding="utf-8"?>
<a:theme xmlns:a="http://schemas.openxmlformats.org/drawingml/2006/main" name="Office Theme">
  <a:themeElements>
    <a:clrScheme name="Qualcomm 2019">
      <a:dk1>
        <a:srgbClr val="0E2C3A"/>
      </a:dk1>
      <a:lt1>
        <a:srgbClr val="F8F9FA"/>
      </a:lt1>
      <a:dk2>
        <a:srgbClr val="664C81"/>
      </a:dk2>
      <a:lt2>
        <a:srgbClr val="E04F4F"/>
      </a:lt2>
      <a:accent1>
        <a:srgbClr val="3253DC"/>
      </a:accent1>
      <a:accent2>
        <a:srgbClr val="7BA0FF"/>
      </a:accent2>
      <a:accent3>
        <a:srgbClr val="3BA9BB"/>
      </a:accent3>
      <a:accent4>
        <a:srgbClr val="86CDD9"/>
      </a:accent4>
      <a:accent5>
        <a:srgbClr val="4B5A75"/>
      </a:accent5>
      <a:accent6>
        <a:srgbClr val="B1BBCD"/>
      </a:accent6>
      <a:hlink>
        <a:srgbClr val="3253DC"/>
      </a:hlink>
      <a:folHlink>
        <a:srgbClr val="7BA0FF"/>
      </a:folHlink>
    </a:clrScheme>
    <a:fontScheme name="Qualcomm 2019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Qualcomm 2019">
      <a:dk1>
        <a:srgbClr val="0E2C3A"/>
      </a:dk1>
      <a:lt1>
        <a:srgbClr val="F8F9FA"/>
      </a:lt1>
      <a:dk2>
        <a:srgbClr val="664C81"/>
      </a:dk2>
      <a:lt2>
        <a:srgbClr val="E04F4F"/>
      </a:lt2>
      <a:accent1>
        <a:srgbClr val="3253DC"/>
      </a:accent1>
      <a:accent2>
        <a:srgbClr val="7BA0FF"/>
      </a:accent2>
      <a:accent3>
        <a:srgbClr val="3BA9BB"/>
      </a:accent3>
      <a:accent4>
        <a:srgbClr val="86CDD9"/>
      </a:accent4>
      <a:accent5>
        <a:srgbClr val="4B5A75"/>
      </a:accent5>
      <a:accent6>
        <a:srgbClr val="B1BBCD"/>
      </a:accent6>
      <a:hlink>
        <a:srgbClr val="3253DC"/>
      </a:hlink>
      <a:folHlink>
        <a:srgbClr val="7BA0FF"/>
      </a:folHlink>
    </a:clrScheme>
    <a:fontScheme name="Qualcomm 2019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
</file>

<file path=customXml/item2.xml>
</file>

<file path=customXml/item3.xml>
</file>

<file path=customXml/item4.xml>
</file>

<file path=customXml/item5.xml>
</file>

<file path=customXml/item6.xml>
</file>

<file path=customXml/item7.xml>
</file>

<file path=customXml/item8.xml>
</file>

<file path=customXml/item9.xml>
</file>

<file path=customXml/itemProps1.xml><?xml version="1.0" encoding="utf-8"?>
<ds:datastoreItem xmlns:ds="http://schemas.openxmlformats.org/officeDocument/2006/customXml" ds:itemID="{38C96E21-ED86-3347-8FCE-B423B38F638C}"/>
</file>

<file path=customXml/itemProps2.xml><?xml version="1.0" encoding="utf-8"?>
<ds:datastoreItem xmlns:ds="http://schemas.openxmlformats.org/officeDocument/2006/customXml" ds:itemID="{A4CCBB58-300F-424B-BF34-7111BDD3FD0C}"/>
</file>

<file path=customXml/itemProps3.xml><?xml version="1.0" encoding="utf-8"?>
<ds:datastoreItem xmlns:ds="http://schemas.openxmlformats.org/officeDocument/2006/customXml" ds:itemID="{9313440E-33E0-46FA-8F68-1E6EA713D40D}"/>
</file>

<file path=customXml/itemProps4.xml><?xml version="1.0" encoding="utf-8"?>
<ds:datastoreItem xmlns:ds="http://schemas.openxmlformats.org/officeDocument/2006/customXml" ds:itemID="{446AAB98-05BD-834D-920E-50877AD76602}"/>
</file>

<file path=customXml/itemProps5.xml><?xml version="1.0" encoding="utf-8"?>
<ds:datastoreItem xmlns:ds="http://schemas.openxmlformats.org/officeDocument/2006/customXml" ds:itemID="{EEDCD659-BE70-7243-AD26-D3301E5837AA}"/>
</file>

<file path=customXml/itemProps6.xml><?xml version="1.0" encoding="utf-8"?>
<ds:datastoreItem xmlns:ds="http://schemas.openxmlformats.org/officeDocument/2006/customXml" ds:itemID="{12F2283A-91BE-C44F-847B-2328FD515E3B}"/>
</file>

<file path=customXml/itemProps7.xml><?xml version="1.0" encoding="utf-8"?>
<ds:datastoreItem xmlns:ds="http://schemas.openxmlformats.org/officeDocument/2006/customXml" ds:itemID="{C7D8C63D-D057-408A-86CF-BECF5DCDB5CF}"/>
</file>

<file path=customXml/itemProps8.xml><?xml version="1.0" encoding="utf-8"?>
<ds:datastoreItem xmlns:ds="http://schemas.openxmlformats.org/officeDocument/2006/customXml" ds:itemID="{FF1BE2B3-3A45-8F41-98E2-D91C624EEF4F}"/>
</file>

<file path=customXml/itemProps9.xml><?xml version="1.0" encoding="utf-8"?>
<ds:datastoreItem xmlns:ds="http://schemas.openxmlformats.org/officeDocument/2006/customXml" ds:itemID="{6BA018B6-B4E7-4A79-BA06-8CC7AF35006A}"/>
</file>

<file path=docMetadata/LabelInfo.xml><?xml version="1.0" encoding="utf-8"?>
<clbl:labelList xmlns:clbl="http://schemas.microsoft.com/office/2020/mipLabelMetadata">
  <clbl:label id="{d747bccc-1f7a-43de-9506-0ef23dd23464}" enabled="1" method="Privilege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R5-247151_AIML_BM</Template>
  <TotalTime>1834</TotalTime>
  <Words>443</Words>
  <Application>Microsoft Office PowerPoint</Application>
  <PresentationFormat>Widescreen</PresentationFormat>
  <Paragraphs>81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Aptos</vt:lpstr>
      <vt:lpstr>Arial</vt:lpstr>
      <vt:lpstr>Courier New</vt:lpstr>
      <vt:lpstr>Microsoft Sans Serif</vt:lpstr>
      <vt:lpstr>Times New Roman</vt:lpstr>
      <vt:lpstr>Wingdings</vt:lpstr>
      <vt:lpstr>Snapdragon Template</vt:lpstr>
      <vt:lpstr>PowerPoint Presentation</vt:lpstr>
      <vt:lpstr>AIML related contributions in RAN5#105</vt:lpstr>
      <vt:lpstr>RAN5 Wayforward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Vijay Balasubramanian (QCT)</dc:creator>
  <cp:lastModifiedBy>Flores Fernandez</cp:lastModifiedBy>
  <cp:revision>6</cp:revision>
  <dcterms:created xsi:type="dcterms:W3CDTF">2024-11-14T09:36:59Z</dcterms:created>
  <dcterms:modified xsi:type="dcterms:W3CDTF">2024-11-21T20:52:47Z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11556172</vt:lpwstr>
  </property>
  <property fmtid="{D5CDD505-2E9C-101B-9397-08002B2CF9AE}" pid="3" name="NXPowerLiteSettings">
    <vt:lpwstr>C980073804F000</vt:lpwstr>
  </property>
  <property fmtid="{D5CDD505-2E9C-101B-9397-08002B2CF9AE}" pid="4" name="NXPowerLiteVersion">
    <vt:lpwstr>D8.0.4</vt:lpwstr>
  </property>
  <property fmtid="{D5CDD505-2E9C-101B-9397-08002B2CF9AE}" pid="5" name="ContentTypeId">
    <vt:lpwstr>0x01010065462DE8F92A7542BFDC3C3834D85FF4</vt:lpwstr>
  </property>
  <property fmtid="{D5CDD505-2E9C-101B-9397-08002B2CF9AE}" pid="6" name="MediaServiceImageTags">
    <vt:lpwstr/>
  </property>
  <property fmtid="{D5CDD505-2E9C-101B-9397-08002B2CF9AE}" pid="7" name="xd_ProgID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  <property fmtid="{D5CDD505-2E9C-101B-9397-08002B2CF9AE}" pid="12" name="xd_Signature">
    <vt:lpwstr/>
  </property>
  <property fmtid="{D5CDD505-2E9C-101B-9397-08002B2CF9AE}" pid="13" name="Order">
    <vt:lpwstr>89697500.0000000</vt:lpwstr>
  </property>
</Properties>
</file>