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8" r:id="rId10"/>
  </p:sldMasterIdLst>
  <p:notesMasterIdLst>
    <p:notesMasterId r:id="rId14"/>
  </p:notesMasterIdLst>
  <p:handoutMasterIdLst>
    <p:handoutMasterId r:id="rId15"/>
  </p:handoutMasterIdLst>
  <p:sldIdLst>
    <p:sldId id="2142533941" r:id="rId11"/>
    <p:sldId id="2142533954" r:id="rId12"/>
    <p:sldId id="21425339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B22300-93F1-4EBB-B51F-FA10ED1CECA1}" name="Adam Hawes" initials="AH" userId="S::ahawes@qti.qualcomm.com::8258713c-521a-4560-927b-1e3acf52e9bb" providerId="AD"/>
  <p188:author id="{06483424-08E3-D85F-DAE1-FB3B9D45578F}" name="Joyce Chan" initials="JC" userId="S::Joyce@stinson.co::b8afbe7e-b7f1-4ee9-a0ee-cc565ae8b8f4" providerId="AD"/>
  <p188:author id="{BC1ED642-07FA-BCB2-A7C2-C9027D9C6954}" name="Mona Khilnani" initials="MK" userId="S::khilnani_qti.qualcomm.com#ext#@stinsondesigninc.onmicrosoft.com::56d45294-e92c-4dfe-9cfb-04bc9be83875" providerId="AD"/>
  <p188:author id="{6DA00744-FD9A-CE41-E4A7-9141CC815892}" name="Haewon Park" initials="HP" userId="S::haewon@stinson.co::86836cc0-e14c-4308-9e46-17eea5d281ca" providerId="AD"/>
  <p188:author id="{239E7372-7FF6-8941-6ACC-AF2A04C67BE2}" name="Luisa Lopez" initials="LL" userId="S::llopez_qti.qualcomm.com#ext#@stinsondesigninc.onmicrosoft.com::aa69f866-b462-4a1a-9709-5ff101d9f733" providerId="AD"/>
  <p188:author id="{8E2BF684-5DD0-6113-95CC-7501ED1A01BB}" name="Anna Green" initials="AG" userId="S::annag@qti.qualcomm.com::eaaab90d-390b-459e-9d6f-0f96e445a672" providerId="AD"/>
  <p188:author id="{38E14AF5-B37B-8324-8DC0-064BFE0D34FF}" name="Mona Khilnani" initials="MK" userId="S::khilnani@qti.qualcomm.com::732f9bb4-551c-45e7-b99f-6f81a107b506" providerId="AD"/>
  <p188:author id="{831C7EF8-C38C-8A67-E036-B08CDFA73774}" name="Joyce Chan" initials="JC" userId="S::joyce@stinson.co::b8afbe7e-b7f1-4ee9-a0ee-cc565ae8b8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>
    <p:extLst>
      <p:ext uri="{19B8F6BF-5375-455C-9EA6-DF929625EA0E}">
        <p15:presenceInfo xmlns:p15="http://schemas.microsoft.com/office/powerpoint/2012/main" userId="4d79623da105b0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83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7161BF-B23B-4394-A96E-F4360C6281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A4A7-9429-4DF7-ABF5-D9E5B2540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  <a:t>11/21/24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AA4EB-3327-4214-8C66-D022262D9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6045-FEC1-483F-916F-4A70D359C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  <a:t>‹#›</a:t>
            </a:fld>
            <a:endParaRPr 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673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  <a:pPr/>
              <a:t>21.11.24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8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2AADDE-C6E8-F1B8-1F28-4B94967DD572}"/>
              </a:ext>
            </a:extLst>
          </p:cNvPr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lvl="0" algn="l" defTabSz="914400" rtl="0" eaLnBrk="1" latinLnBrk="0" hangingPunct="1">
                <a:lnSpc>
                  <a:spcPct val="125000"/>
                </a:lnSpc>
              </a:pPr>
              <a:t>‹#›</a:t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>
            <a:extLst>
              <a:ext uri="{FF2B5EF4-FFF2-40B4-BE49-F238E27FC236}">
                <a16:creationId xmlns:a16="http://schemas.microsoft.com/office/drawing/2014/main" id="{4F27F3B1-F214-06D4-203E-6B4F06C026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A7BF-D5D1-0B4B-80C6-18963FA5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53D2C-6994-1A4B-B186-EB08A79B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22706-D16B-A443-80FC-CC2BD4601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BA29-9870-8F4F-AA47-A88FCC3E1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5963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5838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616">
          <p15:clr>
            <a:srgbClr val="F26B43"/>
          </p15:clr>
        </p15:guide>
        <p15:guide id="3" pos="7360">
          <p15:clr>
            <a:srgbClr val="F26B43"/>
          </p15:clr>
        </p15:guide>
        <p15:guide id="4" orient="horz" pos="752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020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/Users/vijayb/AppData/Local/Microsoft/Windows/INetCache/Content.MSO/Tdoc/R5-247151.zip" TargetMode="External"/><Relationship Id="rId3" Type="http://schemas.openxmlformats.org/officeDocument/2006/relationships/hyperlink" Target="mailto:songdan@chinamobile.com?subject=Comments%20to%20R5-247647" TargetMode="External"/><Relationship Id="rId7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2" Type="http://schemas.openxmlformats.org/officeDocument/2006/relationships/hyperlink" Target="mailto:yogesht@qti.qualcomm.com?subject=[RAN5#105] R5-246542_-_AI ML Conformance Call flo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/Users/vijayb/AppData/Local/Microsoft/Windows/INetCache/Content.MSO/Tdoc/R5-247083.zip" TargetMode="External"/><Relationship Id="rId11" Type="http://schemas.openxmlformats.org/officeDocument/2006/relationships/hyperlink" Target="mailto:ashwin_mohan@apple.com?subject=[RAN5#105] R5-247502_-_Discussion on AI ML testing" TargetMode="External"/><Relationship Id="rId5" Type="http://schemas.openxmlformats.org/officeDocument/2006/relationships/hyperlink" Target="mailto:flores_fernandez@keysight.com?subject=[RAN5#105] R5-246818_-_On AI/ML Testability Discussions in RAN5" TargetMode="External"/><Relationship Id="rId10" Type="http://schemas.openxmlformats.org/officeDocument/2006/relationships/hyperlink" Target="file:///C:/Users/vijayb/AppData/Local/Microsoft/Windows/INetCache/Content.MSO/Tdoc/R5-247502.zip" TargetMode="External"/><Relationship Id="rId4" Type="http://schemas.openxmlformats.org/officeDocument/2006/relationships/hyperlink" Target="file:///C:/Users/vijayb/AppData/Local/Microsoft/Windows/INetCache/Content.MSO/Tdoc/R5-246818.zip" TargetMode="External"/><Relationship Id="rId9" Type="http://schemas.openxmlformats.org/officeDocument/2006/relationships/hyperlink" Target="mailto:vijayb@qti.qualcomm.com?subject=[RAN5#105] R5-247151_-_AIML performance use c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B57604-3475-CCA6-A3ED-D70E57F0FCC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BFF05D-0DBD-B3D0-A50C-19FB3BE1A06B}"/>
              </a:ext>
            </a:extLst>
          </p:cNvPr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	</a:t>
            </a:r>
            <a:r>
              <a:rPr lang="en-US" sz="1800" b="1" dirty="0"/>
              <a:t>R5-24xxxx</a:t>
            </a:r>
          </a:p>
          <a:p>
            <a:r>
              <a:rPr lang="en-US" sz="1800" dirty="0"/>
              <a:t>Orlando, Florida, USA Nov 18-22, 2024</a:t>
            </a:r>
          </a:p>
          <a:p>
            <a:endParaRPr lang="en-US" dirty="0"/>
          </a:p>
          <a:p>
            <a:r>
              <a:rPr lang="en-US" sz="1800" dirty="0"/>
              <a:t>Agenda item: 	4.2.3</a:t>
            </a:r>
          </a:p>
          <a:p>
            <a:r>
              <a:rPr lang="en-US" dirty="0"/>
              <a:t>Source:		RAN5</a:t>
            </a:r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460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EFEF08-5A94-79AF-25F8-21CD5138B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5731"/>
              </p:ext>
            </p:extLst>
          </p:nvPr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>
                  <a:extLst>
                    <a:ext uri="{9D8B030D-6E8A-4147-A177-3AD203B41FA5}">
                      <a16:colId xmlns:a16="http://schemas.microsoft.com/office/drawing/2014/main" val="228861947"/>
                    </a:ext>
                  </a:extLst>
                </a:gridCol>
                <a:gridCol w="769664">
                  <a:extLst>
                    <a:ext uri="{9D8B030D-6E8A-4147-A177-3AD203B41FA5}">
                      <a16:colId xmlns:a16="http://schemas.microsoft.com/office/drawing/2014/main" val="2950507664"/>
                    </a:ext>
                  </a:extLst>
                </a:gridCol>
                <a:gridCol w="4079772">
                  <a:extLst>
                    <a:ext uri="{9D8B030D-6E8A-4147-A177-3AD203B41FA5}">
                      <a16:colId xmlns:a16="http://schemas.microsoft.com/office/drawing/2014/main" val="3980888095"/>
                    </a:ext>
                  </a:extLst>
                </a:gridCol>
                <a:gridCol w="1002492">
                  <a:extLst>
                    <a:ext uri="{9D8B030D-6E8A-4147-A177-3AD203B41FA5}">
                      <a16:colId xmlns:a16="http://schemas.microsoft.com/office/drawing/2014/main" val="3128971641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590952740"/>
                    </a:ext>
                  </a:extLst>
                </a:gridCol>
                <a:gridCol w="1333778">
                  <a:extLst>
                    <a:ext uri="{9D8B030D-6E8A-4147-A177-3AD203B41FA5}">
                      <a16:colId xmlns:a16="http://schemas.microsoft.com/office/drawing/2014/main" val="210034635"/>
                    </a:ext>
                  </a:extLst>
                </a:gridCol>
                <a:gridCol w="1029992">
                  <a:extLst>
                    <a:ext uri="{9D8B030D-6E8A-4147-A177-3AD203B41FA5}">
                      <a16:colId xmlns:a16="http://schemas.microsoft.com/office/drawing/2014/main" val="4148284695"/>
                    </a:ext>
                  </a:extLst>
                </a:gridCol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18109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ZTE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7286"/>
                  </a:ext>
                </a:extLst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146027"/>
                  </a:ext>
                </a:extLst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3758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633802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047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50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</a:t>
            </a:r>
            <a:r>
              <a:rPr lang="en-CA" sz="2400" dirty="0" err="1">
                <a:solidFill>
                  <a:schemeClr val="tx2"/>
                </a:solidFill>
                <a:ea typeface="+mj-ea"/>
                <a:cs typeface="+mj-cs"/>
              </a:rPr>
              <a:t>Wayforward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that could speed up the work of Rel-19 AIML core WI </a:t>
            </a:r>
            <a:r>
              <a:rPr lang="en-US" sz="18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of RAN5 expertise early during the Rel19 AIML WI phase</a:t>
            </a: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every meeting.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The following areas have been explored but no consensus has been achieved about RAN5 being now in a position to provide </a:t>
            </a:r>
            <a:r>
              <a:rPr lang="en-US" sz="1800" strike="sngStrike" dirty="0">
                <a:solidFill>
                  <a:srgbClr val="C00000"/>
                </a:solidFill>
                <a:highlight>
                  <a:srgbClr val="FFFF00"/>
                </a:highlight>
              </a:rPr>
              <a:t>meaningful</a:t>
            </a:r>
            <a:r>
              <a:rPr lang="en-US" sz="18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 insights to RAN4: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The need of test functions/test mode to test AI/ML: as (LCM) </a:t>
            </a:r>
            <a:r>
              <a:rPr lang="en-US" sz="1600" strike="sngStrike" dirty="0" err="1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signalling</a:t>
            </a: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 </a:t>
            </a:r>
            <a:r>
              <a:rPr lang="en-US" sz="1600" strike="sngStrike" dirty="0">
                <a:solidFill>
                  <a:srgbClr val="00B05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h</a:t>
            </a: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as not been finalized in RAN2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PICS definition: as UE capabilities associated to AI/ML are not stable yet (capabilities per use case might be defined)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MU/TT analysis: as it is not part of core WID and </a:t>
            </a:r>
            <a:r>
              <a:rPr lang="en-US" sz="1600" strike="sngStrike" dirty="0">
                <a:solidFill>
                  <a:srgbClr val="00B05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no neither</a:t>
            </a: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 test set-up nor requirements have been defined yet in RAN4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Post-deployment test</a:t>
            </a:r>
          </a:p>
          <a:p>
            <a:pPr marL="268287" lvl="1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600" strike="sngStrike" dirty="0">
              <a:solidFill>
                <a:srgbClr val="C00000"/>
              </a:solidFill>
              <a:highlight>
                <a:srgbClr val="FFFF00"/>
              </a:highlight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Below are the areas where RAN5 expertise may help to progress core group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AIML Test framework </a:t>
            </a:r>
            <a:r>
              <a:rPr lang="en-US" sz="1400" strike="sngStrike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(Feasibility of conformance test function, PICS definition)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rgbClr val="C00000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MU/TT analysis based on a set of RAN4 provided test parameters and potential update of RAN4 WID to cover RAN5 MU assessment scope.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strike="sngStrike" dirty="0">
                <a:solidFill>
                  <a:schemeClr val="accent3">
                    <a:lumMod val="50000"/>
                    <a:lumOff val="50000"/>
                  </a:schemeClr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Post-deployment Testing (Feasibility)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400" strike="sngStrike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</a:rPr>
              <a:t>RAN5 seeks guidance from core groups on above or additional areas where there is opportunity to contribute and speed up the work of Rel-19 AIML core WI.</a:t>
            </a:r>
            <a:r>
              <a:rPr lang="en-US" sz="1800" strike="sngStrike" dirty="0">
                <a:solidFill>
                  <a:srgbClr val="C00000"/>
                </a:solidFill>
                <a:highlight>
                  <a:srgbClr val="FFFF00"/>
                </a:highlight>
              </a:rPr>
              <a:t> early involvement to enable RAN5 work in the above mentioned areas</a:t>
            </a:r>
            <a:r>
              <a:rPr lang="en-US" sz="1800" strike="sngStrike">
                <a:solidFill>
                  <a:srgbClr val="C00000"/>
                </a:solidFill>
                <a:highlight>
                  <a:srgbClr val="FFFF00"/>
                </a:highlight>
              </a:rPr>
              <a:t>. 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strike="sngStrike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RAN5 will </a:t>
            </a:r>
            <a:r>
              <a:rPr lang="en-US" sz="1800" dirty="0">
                <a:solidFill>
                  <a:srgbClr val="00B050"/>
                </a:solidFill>
                <a:ea typeface="Times New Roman" panose="02020603050405020304" pitchFamily="18" charset="0"/>
              </a:rPr>
              <a:t>continue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 review progress in other WGs </a:t>
            </a:r>
            <a:r>
              <a:rPr lang="en-US" sz="18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in 6-9 months from now</a:t>
            </a:r>
            <a:r>
              <a:rPr lang="en-US" sz="18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and: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Newly</a:t>
            </a: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 reassess opportunities to speed-up core WI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Evaluate whether RAN5 WI can be triggered </a:t>
            </a:r>
          </a:p>
          <a:p>
            <a:pPr marL="268287" lvl="1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strike="sngStrike" dirty="0">
                <a:solidFill>
                  <a:srgbClr val="00B050"/>
                </a:solidFill>
                <a:ea typeface="Times New Roman" panose="02020603050405020304" pitchFamily="18" charset="0"/>
              </a:rPr>
              <a:t>Meanwhile, companies are invited to contribute in other WGs directly.</a:t>
            </a:r>
            <a:endParaRPr lang="en-US" sz="1000" strike="sngStrike" dirty="0">
              <a:solidFill>
                <a:srgbClr val="00B05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8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Sans Serif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Presentation6" id="{F4DEF8B8-E78A-D345-974F-2C8CB376F8DA}" vid="{F27E4538-77A4-3848-A67C-82B70F0748B4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38C96E21-ED86-3347-8FCE-B423B38F638C}"/>
</file>

<file path=customXml/itemProps2.xml><?xml version="1.0" encoding="utf-8"?>
<ds:datastoreItem xmlns:ds="http://schemas.openxmlformats.org/officeDocument/2006/customXml" ds:itemID="{C7D8C63D-D057-408A-86CF-BECF5DCDB5CF}"/>
</file>

<file path=customXml/itemProps3.xml><?xml version="1.0" encoding="utf-8"?>
<ds:datastoreItem xmlns:ds="http://schemas.openxmlformats.org/officeDocument/2006/customXml" ds:itemID="{446AAB98-05BD-834D-920E-50877AD76602}"/>
</file>

<file path=customXml/itemProps4.xml><?xml version="1.0" encoding="utf-8"?>
<ds:datastoreItem xmlns:ds="http://schemas.openxmlformats.org/officeDocument/2006/customXml" ds:itemID="{A4CCBB58-300F-424B-BF34-7111BDD3FD0C}"/>
</file>

<file path=customXml/itemProps5.xml><?xml version="1.0" encoding="utf-8"?>
<ds:datastoreItem xmlns:ds="http://schemas.openxmlformats.org/officeDocument/2006/customXml" ds:itemID="{12F2283A-91BE-C44F-847B-2328FD515E3B}"/>
</file>

<file path=customXml/itemProps6.xml><?xml version="1.0" encoding="utf-8"?>
<ds:datastoreItem xmlns:ds="http://schemas.openxmlformats.org/officeDocument/2006/customXml" ds:itemID="{EEDCD659-BE70-7243-AD26-D3301E5837AA}"/>
</file>

<file path=customXml/itemProps7.xml><?xml version="1.0" encoding="utf-8"?>
<ds:datastoreItem xmlns:ds="http://schemas.openxmlformats.org/officeDocument/2006/customXml" ds:itemID="{6BA018B6-B4E7-4A79-BA06-8CC7AF35006A}"/>
</file>

<file path=customXml/itemProps8.xml><?xml version="1.0" encoding="utf-8"?>
<ds:datastoreItem xmlns:ds="http://schemas.openxmlformats.org/officeDocument/2006/customXml" ds:itemID="{9313440E-33E0-46FA-8F68-1E6EA713D40D}"/>
</file>

<file path=customXml/itemProps9.xml><?xml version="1.0" encoding="utf-8"?>
<ds:datastoreItem xmlns:ds="http://schemas.openxmlformats.org/officeDocument/2006/customXml" ds:itemID="{FF1BE2B3-3A45-8F41-98E2-D91C624EEF4F}"/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1884</TotalTime>
  <Words>484</Words>
  <Application>Microsoft Macintosh PowerPoint</Application>
  <PresentationFormat>Widescreen</PresentationFormat>
  <Paragraphs>83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Courier New</vt:lpstr>
      <vt:lpstr>Microsoft Sans Serif</vt:lpstr>
      <vt:lpstr>Times New Roman</vt:lpstr>
      <vt:lpstr>Wingdings</vt:lpstr>
      <vt:lpstr>Snapdragon Template</vt:lpstr>
      <vt:lpstr>PowerPoint Presentation</vt:lpstr>
      <vt:lpstr>AIML related contributions in RAN5#105</vt:lpstr>
      <vt:lpstr>RAN5 Wayforward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Ashwin Mohan</cp:lastModifiedBy>
  <cp:revision>8</cp:revision>
  <dcterms:created xsi:type="dcterms:W3CDTF">2024-11-14T09:36:59Z</dcterms:created>
  <dcterms:modified xsi:type="dcterms:W3CDTF">2024-11-21T22:17:58Z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</Properties>
</file>