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290" r:id="rId3"/>
    <p:sldId id="443" r:id="rId5"/>
    <p:sldId id="447" r:id="rId6"/>
    <p:sldId id="449" r:id="rId7"/>
    <p:sldId id="448" r:id="rId8"/>
    <p:sldId id="293" r:id="rId9"/>
  </p:sldIdLst>
  <p:sldSz cx="12190730" cy="6859905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608330" lvl="1" indent="-1511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1217930" lvl="2" indent="-3035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827530" lvl="3" indent="-4559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2437130" lvl="4" indent="-6083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-6083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-6083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-6083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-60833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ni SONG(CMCC)" initials="D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288"/>
    <p:restoredTop sz="93447"/>
  </p:normalViewPr>
  <p:slideViewPr>
    <p:cSldViewPr snapToGrid="0" showGuides="1">
      <p:cViewPr varScale="1">
        <p:scale>
          <a:sx n="72" d="100"/>
          <a:sy n="72" d="100"/>
        </p:scale>
        <p:origin x="71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B521B90-5CF5-41B3-832A-4D5F53C8EE1B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77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3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9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75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13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5363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150000"/>
              </a:lnSpc>
            </a:pPr>
            <a:endParaRPr lang="en-US" altLang="zh-CN" dirty="0">
              <a:ea typeface="宋体" panose="02010600030101010101" pitchFamily="2" charset="-122"/>
            </a:endParaRPr>
          </a:p>
        </p:txBody>
      </p:sp>
      <p:sp>
        <p:nvSpPr>
          <p:cNvPr id="1536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/>
            <a:endParaRPr lang="en-US" altLang="en-US" dirty="0">
              <a:sym typeface="+mn-ea"/>
            </a:endParaRPr>
          </a:p>
        </p:txBody>
      </p:sp>
      <p:sp>
        <p:nvSpPr>
          <p:cNvPr id="1946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/>
            <a:endParaRPr lang="en-US" altLang="en-US" dirty="0">
              <a:sym typeface="+mn-ea"/>
            </a:endParaRPr>
          </a:p>
        </p:txBody>
      </p:sp>
      <p:sp>
        <p:nvSpPr>
          <p:cNvPr id="1946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/>
            <a:endParaRPr lang="en-US" altLang="en-US" dirty="0">
              <a:sym typeface="+mn-ea"/>
            </a:endParaRPr>
          </a:p>
        </p:txBody>
      </p:sp>
      <p:sp>
        <p:nvSpPr>
          <p:cNvPr id="1946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9459" name="备注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p>
            <a:pPr lvl="0"/>
            <a:endParaRPr lang="en-US" altLang="en-US" dirty="0">
              <a:sym typeface="+mn-ea"/>
            </a:endParaRPr>
          </a:p>
        </p:txBody>
      </p:sp>
      <p:sp>
        <p:nvSpPr>
          <p:cNvPr id="1946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</a:rPr>
            </a:fld>
            <a:endParaRPr lang="zh-CN" alt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02" y="1122622"/>
            <a:ext cx="9142810" cy="2388153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02" y="3602871"/>
            <a:ext cx="9142810" cy="1656146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600" indent="0" algn="ctr">
              <a:buNone/>
              <a:defRPr sz="2700"/>
            </a:lvl2pPr>
            <a:lvl3pPr marL="1219200" indent="0" algn="ctr">
              <a:buNone/>
              <a:defRPr sz="2400"/>
            </a:lvl3pPr>
            <a:lvl4pPr marL="1828800" indent="0" algn="ctr">
              <a:buNone/>
              <a:defRPr sz="2100"/>
            </a:lvl4pPr>
            <a:lvl5pPr marL="2438400" indent="0" algn="ctr">
              <a:buNone/>
              <a:defRPr sz="2100"/>
            </a:lvl5pPr>
            <a:lvl6pPr marL="3048000" indent="0" algn="ctr">
              <a:buNone/>
              <a:defRPr sz="2100"/>
            </a:lvl6pPr>
            <a:lvl7pPr marL="3657600" indent="0" algn="ctr">
              <a:buNone/>
              <a:defRPr sz="2100"/>
            </a:lvl7pPr>
            <a:lvl8pPr marL="4267200" indent="0" algn="ctr">
              <a:buNone/>
              <a:defRPr sz="2100"/>
            </a:lvl8pPr>
            <a:lvl9pPr marL="4876800" indent="0" algn="ctr">
              <a:buNone/>
              <a:defRPr sz="2100"/>
            </a:lvl9pPr>
          </a:lstStyle>
          <a:p>
            <a:r>
              <a:rPr lang="zh-CN" altLang="en-US" noProof="1"/>
              <a:t>单击此处编辑母版副标题样式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26CD4E9-1BCC-4574-915D-9E4540238ABE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CCB8EF7-BF32-480B-9B29-5AD4945B110F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766" y="365211"/>
            <a:ext cx="2628558" cy="5813184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093" y="365211"/>
            <a:ext cx="7733293" cy="5813184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D1014D3-AB05-4D79-AC85-7B937D4A6D27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0747189-C373-4581-9C7B-5D3EB704B7C3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45" y="1710135"/>
            <a:ext cx="10514231" cy="2853398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45" y="4590528"/>
            <a:ext cx="10514231" cy="150053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FBAAD3B-6A26-43DC-B769-F74E1D662625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092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398" y="1826048"/>
            <a:ext cx="5180926" cy="4352346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CE2188D-16A7-435D-8636-4DE58F1F4FE7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1" y="365210"/>
            <a:ext cx="10514231" cy="132587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680" y="1681552"/>
            <a:ext cx="5157115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680" y="2505657"/>
            <a:ext cx="5157115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1403" y="1681552"/>
            <a:ext cx="5182513" cy="82410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1403" y="2505657"/>
            <a:ext cx="5182513" cy="3685441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CB7344-E104-4FC0-B946-34ED99A972D4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CDE3F17-3B2F-457D-9E42-6D2BDE38EEFC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A55551-8E62-459F-A9D5-EB5161DC58A4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518" y="987655"/>
            <a:ext cx="6171398" cy="4874754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3BBC30-3426-4810-8156-B2D65F8D26CC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685" y="457306"/>
            <a:ext cx="3931724" cy="1600571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zh-CN" altLang="en-US" noProof="1"/>
              <a:t>单击此处编辑母版标题样式</a:t>
            </a:r>
            <a:endParaRPr 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518" y="987655"/>
            <a:ext cx="6171398" cy="4874754"/>
          </a:xfrm>
        </p:spPr>
        <p:txBody>
          <a:bodyPr vert="horz" wrap="square" lIns="121917" tIns="60958" rIns="121917" bIns="60958" numCol="1" rtlCol="0" anchor="t" anchorCtr="0" compatLnSpc="1">
            <a:normAutofit/>
          </a:bodyPr>
          <a:lstStyle>
            <a:lvl1pPr marL="0" indent="0">
              <a:buNone/>
              <a:defRPr sz="4300"/>
            </a:lvl1pPr>
            <a:lvl2pPr marL="609600" indent="0">
              <a:buNone/>
              <a:defRPr sz="3700"/>
            </a:lvl2pPr>
            <a:lvl3pPr marL="1219200" indent="0">
              <a:buNone/>
              <a:defRPr sz="3200"/>
            </a:lvl3pPr>
            <a:lvl4pPr marL="1828800" indent="0">
              <a:buNone/>
              <a:defRPr sz="2700"/>
            </a:lvl4pPr>
            <a:lvl5pPr marL="2438400" indent="0">
              <a:buNone/>
              <a:defRPr sz="2700"/>
            </a:lvl5pPr>
            <a:lvl6pPr marL="3048000" indent="0">
              <a:buNone/>
              <a:defRPr sz="2700"/>
            </a:lvl6pPr>
            <a:lvl7pPr marL="3657600" indent="0">
              <a:buNone/>
              <a:defRPr sz="2700"/>
            </a:lvl7pPr>
            <a:lvl8pPr marL="4267200" indent="0">
              <a:buNone/>
              <a:defRPr sz="2700"/>
            </a:lvl8pPr>
            <a:lvl9pPr marL="4876800" indent="0">
              <a:buNone/>
              <a:defRPr sz="27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34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4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685" y="2057877"/>
            <a:ext cx="3931724" cy="3812471"/>
          </a:xfrm>
        </p:spPr>
        <p:txBody>
          <a:bodyPr/>
          <a:lstStyle>
            <a:lvl1pPr marL="0" indent="0">
              <a:buNone/>
              <a:defRPr sz="2100"/>
            </a:lvl1pPr>
            <a:lvl2pPr marL="609600" indent="0">
              <a:buNone/>
              <a:defRPr sz="1900"/>
            </a:lvl2pPr>
            <a:lvl3pPr marL="1219200" indent="0">
              <a:buNone/>
              <a:defRPr sz="1600"/>
            </a:lvl3pPr>
            <a:lvl4pPr marL="1828800" indent="0">
              <a:buNone/>
              <a:defRPr sz="1300"/>
            </a:lvl4pPr>
            <a:lvl5pPr marL="2438400" indent="0">
              <a:buNone/>
              <a:defRPr sz="1300"/>
            </a:lvl5pPr>
            <a:lvl6pPr marL="3048000" indent="0">
              <a:buNone/>
              <a:defRPr sz="1300"/>
            </a:lvl6pPr>
            <a:lvl7pPr marL="3657600" indent="0">
              <a:buNone/>
              <a:defRPr sz="1300"/>
            </a:lvl7pPr>
            <a:lvl8pPr marL="4267200" indent="0">
              <a:buNone/>
              <a:defRPr sz="1300"/>
            </a:lvl8pPr>
            <a:lvl9pPr marL="4876800" indent="0">
              <a:buNone/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7B23BBC-B664-4346-B601-6D003134BDE0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p>
            <a:pPr algn="r" eaLnBrk="1" hangingPunct="1">
              <a:buNone/>
            </a:pPr>
            <a:fld id="{9A0DB2DC-4C9A-4742-B13C-FB6460FD3503}" type="slidenum">
              <a:rPr lang="en-US" altLang="zh-CN" dirty="0">
                <a:latin typeface="Calibri" panose="020F0502020204030204" pitchFamily="34" charset="0"/>
              </a:rPr>
            </a:fld>
            <a:endParaRPr lang="en-US" altLang="zh-CN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4013" cy="1325563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9"/>
          </p:nvPr>
        </p:nvSpPr>
        <p:spPr>
          <a:xfrm>
            <a:off x="838200" y="1825625"/>
            <a:ext cx="10514013" cy="4352925"/>
          </a:xfrm>
          <a:prstGeom prst="rect">
            <a:avLst/>
          </a:prstGeom>
          <a:noFill/>
          <a:ln w="9525">
            <a:noFill/>
          </a:ln>
        </p:spPr>
        <p:txBody>
          <a:bodyPr lIns="121917" tIns="60958" rIns="121917" bIns="60958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0D77337-E1C2-43C7-9660-BEE5849FCC21}" type="datetimeFigureOut">
              <a:rPr kumimoji="0" lang="en-US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7938"/>
            <a:ext cx="4113213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ct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013" y="6357938"/>
            <a:ext cx="2743200" cy="365125"/>
          </a:xfrm>
          <a:prstGeom prst="rect">
            <a:avLst/>
          </a:prstGeom>
        </p:spPr>
        <p:txBody>
          <a:bodyPr vert="horz" wrap="square" lIns="121917" tIns="60958" rIns="121917" bIns="60958" numCol="1" anchor="ctr" anchorCtr="0" compatLnSpc="1"/>
          <a:lstStyle>
            <a:lvl1pPr algn="r">
              <a:defRPr sz="16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5pPr>
      <a:lvl6pPr marL="6096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6pPr>
      <a:lvl7pPr marL="12192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7pPr>
      <a:lvl8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8pPr>
      <a:lvl9pPr marL="2438400" algn="l" rtl="0" fontAlgn="base">
        <a:lnSpc>
          <a:spcPct val="90000"/>
        </a:lnSpc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303530" indent="-303530" algn="l" rtl="0" eaLnBrk="0" fontAlgn="base" hangingPunct="0">
        <a:lnSpc>
          <a:spcPct val="90000"/>
        </a:lnSpc>
        <a:spcBef>
          <a:spcPts val="134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131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7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3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741930" indent="-303530" algn="l" rtl="0" eaLnBrk="0" fontAlgn="base" hangingPunct="0">
        <a:lnSpc>
          <a:spcPct val="90000"/>
        </a:lnSpc>
        <a:spcBef>
          <a:spcPts val="66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595313" y="1885950"/>
            <a:ext cx="10960100" cy="2336800"/>
          </a:xfrm>
        </p:spPr>
        <p:txBody>
          <a:bodyPr vert="horz" wrap="square" lIns="121917" tIns="60958" rIns="121917" bIns="60958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ts val="628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Way Forward on RAN5 NIGHT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4339" name="副标题 2"/>
          <p:cNvSpPr>
            <a:spLocks noGrp="1"/>
          </p:cNvSpPr>
          <p:nvPr>
            <p:ph type="subTitle" idx="1"/>
          </p:nvPr>
        </p:nvSpPr>
        <p:spPr>
          <a:xfrm>
            <a:off x="215900" y="4737100"/>
            <a:ext cx="11703050" cy="1524000"/>
          </a:xfrm>
        </p:spPr>
        <p:txBody>
          <a:bodyPr vert="horz" wrap="square" lIns="121917" tIns="60958" rIns="121917" bIns="60958" anchor="t" anchorCtr="0"/>
          <a:p>
            <a:pPr eaLnBrk="1" hangingPunct="1">
              <a:lnSpc>
                <a:spcPct val="150000"/>
              </a:lnSpc>
              <a:buClrTx/>
              <a:buSzTx/>
            </a:pPr>
            <a:r>
              <a:rPr lang="en-US" altLang="zh-CN" sz="2800" kern="1200" dirty="0">
                <a:latin typeface="+mn-lt"/>
                <a:ea typeface="宋体" panose="02010600030101010101" pitchFamily="2" charset="-122"/>
                <a:cs typeface="+mn-cs"/>
              </a:rPr>
              <a:t>RAN5</a:t>
            </a:r>
            <a:endParaRPr lang="en-US" altLang="zh-CN" sz="2800" kern="1200" dirty="0"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340" name="RS_Classification_Standard"/>
          <p:cNvSpPr txBox="1"/>
          <p:nvPr/>
        </p:nvSpPr>
        <p:spPr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 wrap="none" lIns="76200" tIns="36830" rIns="76200" bIns="36830" anchor="ctr" anchorCtr="0">
            <a:spAutoFit/>
          </a:bodyPr>
          <a:p>
            <a:endParaRPr lang="de-DE" altLang="zh-CN" sz="9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Subtitle 4"/>
          <p:cNvSpPr txBox="1"/>
          <p:nvPr/>
        </p:nvSpPr>
        <p:spPr bwMode="auto">
          <a:xfrm>
            <a:off x="195263" y="88900"/>
            <a:ext cx="11757025" cy="1109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72000" tIns="0" rIns="72000" bIns="0" anchor="ctr"/>
          <a:lstStyle>
            <a:lvl1pPr marL="0" indent="0" algn="l" rtl="0" eaLnBrk="1" fontAlgn="base" hangingPunct="1">
              <a:lnSpc>
                <a:spcPct val="75000"/>
              </a:lnSpc>
              <a:spcBef>
                <a:spcPts val="0"/>
              </a:spcBef>
              <a:spcAft>
                <a:spcPct val="0"/>
              </a:spcAft>
              <a:buClr>
                <a:srgbClr val="00A9D4"/>
              </a:buClr>
              <a:buFont typeface="Arial" panose="020B0604020202020204" pitchFamily="34" charset="0"/>
              <a:buNone/>
              <a:defRPr sz="30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70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85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8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20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92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4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60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anose="02000503000000020004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A9D4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GB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3GPP TSG-RAN5 Meeting #</a:t>
            </a:r>
            <a:r>
              <a:rPr kumimoji="0" lang="en-US" alt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104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				     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R5-24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+mn-lt"/>
                <a:ea typeface="+mn-ea"/>
                <a:cs typeface="+mn-cs"/>
              </a:rPr>
              <a:t>XXXX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A9D4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Maastricht, Netherlands, Aug 19 - 23, 2024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"/>
          <p:cNvSpPr>
            <a:spLocks noGrp="1"/>
          </p:cNvSpPr>
          <p:nvPr>
            <p:ph type="title"/>
          </p:nvPr>
        </p:nvSpPr>
        <p:spPr>
          <a:xfrm>
            <a:off x="10160" y="193040"/>
            <a:ext cx="11577955" cy="576580"/>
          </a:xfrm>
        </p:spPr>
        <p:txBody>
          <a:bodyPr vert="horz" wrap="square" lIns="121917" tIns="60958" rIns="121917" bIns="60958" anchor="ctr" anchorCtr="0"/>
          <a:p>
            <a:pPr eaLnBrk="1" hangingPunct="1"/>
            <a:r>
              <a:rPr lang="en-US" altLang="zh-CN" sz="2800" b="1" dirty="0">
                <a:highlight>
                  <a:srgbClr val="000000">
                    <a:alpha val="0"/>
                  </a:srgbClr>
                </a:highlight>
                <a:ea typeface="宋体" panose="02010600030101010101" pitchFamily="2" charset="-122"/>
              </a:rPr>
              <a:t>What is “RAN5 NIGHT”?</a:t>
            </a:r>
            <a:endParaRPr lang="en-US" altLang="zh-CN" sz="2800" b="1" dirty="0">
              <a:highlight>
                <a:srgbClr val="000000">
                  <a:alpha val="0"/>
                </a:srgbClr>
              </a:highlight>
              <a:ea typeface="宋体" panose="02010600030101010101" pitchFamily="2" charset="-122"/>
            </a:endParaRPr>
          </a:p>
        </p:txBody>
      </p:sp>
      <p:sp>
        <p:nvSpPr>
          <p:cNvPr id="18435" name="RS_Classification_Standard"/>
          <p:cNvSpPr txBox="1"/>
          <p:nvPr/>
        </p:nvSpPr>
        <p:spPr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 wrap="none" lIns="76200" tIns="36830" rIns="76200" bIns="36830" anchor="ctr" anchorCtr="0">
            <a:spAutoFit/>
          </a:bodyPr>
          <a:p>
            <a:endParaRPr lang="de-DE" altLang="zh-CN" sz="900" b="1" dirty="0">
              <a:highlight>
                <a:srgbClr val="000000">
                  <a:alpha val="0"/>
                </a:srgbClr>
              </a:highlight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8750" y="792480"/>
            <a:ext cx="11873865" cy="582295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p>
            <a:pPr marL="342900" marR="0" indent="-34290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24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A gathering social dinner where flavors mingle, stories intertwine, and hearts unite in a celebration of RAN5 family, laughter, and pure relaxation without any discussion papers or CRs’ bothering. This unique evening is crafted to be a sanctuary from the hustle and bustle of daily life, where every moment is imbued with a blend of casual elegance, humor, and wit.</a:t>
            </a:r>
            <a:endParaRPr lang="en-US" altLang="zh-CN" sz="2400" noProof="0" dirty="0">
              <a:highlight>
                <a:srgbClr val="000000">
                  <a:alpha val="0"/>
                </a:srgbClr>
              </a:highlight>
              <a:latin typeface="+mn-lt"/>
              <a:sym typeface="+mn-ea"/>
            </a:endParaRPr>
          </a:p>
          <a:p>
            <a:pPr marL="342900" marR="0" indent="-34290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24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RAN5 Family, gathers under one roof to cherish moments that are rare and precious. The evening becomes a testament to the strength of RAN5 family member connections, as loved ones reconnect, share stories, and create memories that will linger long after the night has ended.</a:t>
            </a:r>
            <a:endParaRPr lang="en-US" altLang="zh-CN" sz="2400" noProof="0" dirty="0">
              <a:highlight>
                <a:srgbClr val="000000">
                  <a:alpha val="0"/>
                </a:srgbClr>
              </a:highlight>
              <a:latin typeface="+mn-lt"/>
              <a:sym typeface="+mn-ea"/>
            </a:endParaRPr>
          </a:p>
          <a:p>
            <a:pPr marL="342900" marR="0" indent="-342900" algn="l" defTabSz="914400" eaLnBrk="1" hangingPunct="1">
              <a:lnSpc>
                <a:spcPts val="3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24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In essence, RAN5 Night is a celebration of life’s simple joys – good food, great company, and the profound happiness that comes from being truly present in the moment. It’s a night where you can let your guard down, laugh until your sides ache, and remember why life’s little pleasures are truly the greatest treasures. </a:t>
            </a:r>
            <a:endParaRPr lang="en-US" altLang="zh-CN" sz="2400" noProof="0" dirty="0">
              <a:highlight>
                <a:srgbClr val="000000">
                  <a:alpha val="0"/>
                </a:srgbClr>
              </a:highlight>
              <a:latin typeface="+mn-lt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"/>
          <p:cNvSpPr>
            <a:spLocks noGrp="1"/>
          </p:cNvSpPr>
          <p:nvPr>
            <p:ph type="title"/>
          </p:nvPr>
        </p:nvSpPr>
        <p:spPr>
          <a:xfrm>
            <a:off x="10160" y="193040"/>
            <a:ext cx="11577955" cy="576580"/>
          </a:xfrm>
        </p:spPr>
        <p:txBody>
          <a:bodyPr vert="horz" wrap="square" lIns="121917" tIns="60958" rIns="121917" bIns="60958" anchor="ctr" anchorCtr="0"/>
          <a:p>
            <a:pPr eaLnBrk="1" hangingPunct="1"/>
            <a:r>
              <a:rPr lang="en-US" altLang="zh-CN" sz="2800" b="1" dirty="0">
                <a:highlight>
                  <a:srgbClr val="000000">
                    <a:alpha val="0"/>
                  </a:srgbClr>
                </a:highlight>
                <a:ea typeface="宋体" panose="02010600030101010101" pitchFamily="2" charset="-122"/>
              </a:rPr>
              <a:t>What is “RAN5 SDO”?</a:t>
            </a:r>
            <a:endParaRPr lang="en-US" altLang="zh-CN" sz="2800" b="1" dirty="0">
              <a:highlight>
                <a:srgbClr val="000000">
                  <a:alpha val="0"/>
                </a:srgbClr>
              </a:highlight>
              <a:ea typeface="宋体" panose="02010600030101010101" pitchFamily="2" charset="-122"/>
            </a:endParaRPr>
          </a:p>
        </p:txBody>
      </p:sp>
      <p:sp>
        <p:nvSpPr>
          <p:cNvPr id="18435" name="RS_Classification_Standard"/>
          <p:cNvSpPr txBox="1"/>
          <p:nvPr/>
        </p:nvSpPr>
        <p:spPr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 wrap="none" lIns="76200" tIns="36830" rIns="76200" bIns="36830" anchor="ctr" anchorCtr="0">
            <a:spAutoFit/>
          </a:bodyPr>
          <a:p>
            <a:endParaRPr lang="de-DE" altLang="zh-CN" sz="900" b="1" dirty="0">
              <a:highlight>
                <a:srgbClr val="000000">
                  <a:alpha val="0"/>
                </a:srgbClr>
              </a:highlight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8750" y="1012190"/>
            <a:ext cx="11873865" cy="5277485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p>
            <a:pPr marL="342900" marR="0" indent="-342900" algn="l" defTabSz="914400" eaLnBrk="1" hangingPunct="1">
              <a:lnSpc>
                <a:spcPts val="4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24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Before each meeting, RAN5 </a:t>
            </a:r>
            <a:r>
              <a:rPr lang="en-US" altLang="zh-CN" sz="2400" b="1" u="sng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SDO (Superior Delicacy Officer)</a:t>
            </a:r>
            <a:r>
              <a:rPr lang="en-US" altLang="zh-CN" sz="24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 will announce the time, location, estimated cost per person for the upcoming dinner gathering, and specify the deadline for registration.</a:t>
            </a:r>
            <a:endParaRPr lang="en-US" altLang="zh-CN" sz="2400" noProof="0" dirty="0">
              <a:highlight>
                <a:srgbClr val="000000">
                  <a:alpha val="0"/>
                </a:srgbClr>
              </a:highlight>
              <a:latin typeface="+mn-lt"/>
              <a:sym typeface="+mn-ea"/>
            </a:endParaRPr>
          </a:p>
          <a:p>
            <a:pPr marL="342900" marR="0" indent="-342900" algn="l" defTabSz="914400" eaLnBrk="1" hangingPunct="1">
              <a:lnSpc>
                <a:spcPts val="4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24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The SDO will be responsible for the organization of RAN5 NIGHT, including selecting the dining location, contacting the restaurant, issuing notifications, and other related tasks.</a:t>
            </a:r>
            <a:endParaRPr lang="en-US" altLang="zh-CN" sz="2400" noProof="0" dirty="0">
              <a:highlight>
                <a:srgbClr val="000000">
                  <a:alpha val="0"/>
                </a:srgbClr>
              </a:highlight>
              <a:latin typeface="+mn-lt"/>
              <a:sym typeface="+mn-ea"/>
            </a:endParaRPr>
          </a:p>
          <a:p>
            <a:pPr marL="342900" marR="0" indent="-342900" algn="l" defTabSz="914400" eaLnBrk="1" hangingPunct="1">
              <a:lnSpc>
                <a:spcPts val="4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24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The SDO position operates on a rotating and self-nomination basis, and the incumbent will receive a signed “Thank-you” card </a:t>
            </a:r>
            <a:r>
              <a:rPr lang="en-US" altLang="zh-CN" sz="24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(and hugs maybe) </a:t>
            </a:r>
            <a:r>
              <a:rPr lang="en-US" altLang="zh-CN" sz="24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from the RAN5 Leadership, co-signed as a token of appreciation :)</a:t>
            </a:r>
            <a:endParaRPr lang="en-US" altLang="zh-CN" sz="2400" noProof="0" dirty="0">
              <a:highlight>
                <a:srgbClr val="000000">
                  <a:alpha val="0"/>
                </a:srgbClr>
              </a:highlight>
              <a:latin typeface="+mn-lt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"/>
          <p:cNvSpPr>
            <a:spLocks noGrp="1"/>
          </p:cNvSpPr>
          <p:nvPr>
            <p:ph type="title"/>
          </p:nvPr>
        </p:nvSpPr>
        <p:spPr>
          <a:xfrm>
            <a:off x="10160" y="193040"/>
            <a:ext cx="11577955" cy="576580"/>
          </a:xfrm>
        </p:spPr>
        <p:txBody>
          <a:bodyPr vert="horz" wrap="square" lIns="121917" tIns="60958" rIns="121917" bIns="60958" anchor="ctr" anchorCtr="0"/>
          <a:p>
            <a:pPr eaLnBrk="1" hangingPunct="1"/>
            <a:r>
              <a:rPr lang="en-US" altLang="zh-CN" sz="2800" b="1" dirty="0">
                <a:highlight>
                  <a:srgbClr val="000000">
                    <a:alpha val="0"/>
                  </a:srgbClr>
                </a:highlight>
                <a:ea typeface="宋体" panose="02010600030101010101" pitchFamily="2" charset="-122"/>
              </a:rPr>
              <a:t>Proposal</a:t>
            </a:r>
            <a:endParaRPr lang="en-US" altLang="zh-CN" sz="2800" b="1" dirty="0">
              <a:highlight>
                <a:srgbClr val="000000">
                  <a:alpha val="0"/>
                </a:srgbClr>
              </a:highlight>
              <a:ea typeface="宋体" panose="02010600030101010101" pitchFamily="2" charset="-122"/>
            </a:endParaRPr>
          </a:p>
        </p:txBody>
      </p:sp>
      <p:sp>
        <p:nvSpPr>
          <p:cNvPr id="18435" name="RS_Classification_Standard"/>
          <p:cNvSpPr txBox="1"/>
          <p:nvPr/>
        </p:nvSpPr>
        <p:spPr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 wrap="none" lIns="76200" tIns="36830" rIns="76200" bIns="36830" anchor="ctr" anchorCtr="0">
            <a:spAutoFit/>
          </a:bodyPr>
          <a:p>
            <a:endParaRPr lang="de-DE" altLang="zh-CN" sz="900" b="1" dirty="0">
              <a:highlight>
                <a:srgbClr val="000000">
                  <a:alpha val="0"/>
                </a:srgbClr>
              </a:highlight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1150" y="1012190"/>
            <a:ext cx="11577955" cy="3717290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p>
            <a:pPr marL="342900" marR="0" indent="-342900" algn="l" defTabSz="914400" eaLnBrk="1" hangingPunct="1">
              <a:lnSpc>
                <a:spcPts val="4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2400" b="1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Proposal 1:</a:t>
            </a:r>
            <a:r>
              <a:rPr lang="en-US" altLang="zh-CN" sz="24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 To designate the Wednesday Evening (19:30~) of meeting week as the time for RAN5 NIGHT.</a:t>
            </a:r>
            <a:endParaRPr lang="en-US" altLang="zh-CN" sz="2400" noProof="0" dirty="0">
              <a:highlight>
                <a:srgbClr val="000000">
                  <a:alpha val="0"/>
                </a:srgbClr>
              </a:highlight>
              <a:latin typeface="+mn-lt"/>
              <a:sym typeface="+mn-ea"/>
            </a:endParaRPr>
          </a:p>
          <a:p>
            <a:pPr marL="342900" marR="0" indent="-342900" algn="l" defTabSz="914400" eaLnBrk="1" hangingPunct="1">
              <a:lnSpc>
                <a:spcPts val="45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2400" b="1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Proposal 2:</a:t>
            </a:r>
            <a:r>
              <a:rPr lang="en-US" altLang="zh-CN" sz="24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 SDO to be selected/announced by RAN5 Chair before each meeting.</a:t>
            </a:r>
            <a:endParaRPr lang="en-US" altLang="zh-CN" sz="2400" noProof="0" dirty="0">
              <a:highlight>
                <a:srgbClr val="000000">
                  <a:alpha val="0"/>
                </a:srgbClr>
              </a:highlight>
              <a:latin typeface="+mn-lt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5" name="RS_Classification_Standard"/>
          <p:cNvSpPr txBox="1"/>
          <p:nvPr/>
        </p:nvSpPr>
        <p:spPr>
          <a:xfrm>
            <a:off x="12177713" y="7478713"/>
            <a:ext cx="153987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 wrap="none" lIns="76200" tIns="36830" rIns="76200" bIns="36830" anchor="ctr" anchorCtr="0">
            <a:spAutoFit/>
          </a:bodyPr>
          <a:p>
            <a:endParaRPr lang="de-DE" altLang="zh-CN" sz="900" b="1" dirty="0">
              <a:highlight>
                <a:srgbClr val="000000">
                  <a:alpha val="0"/>
                </a:srgbClr>
              </a:highlight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8750" y="1443355"/>
            <a:ext cx="11873865" cy="3295015"/>
          </a:xfrm>
          <a:prstGeom prst="rect">
            <a:avLst/>
          </a:prstGeom>
          <a:noFill/>
        </p:spPr>
        <p:txBody>
          <a:bodyPr wrap="square" anchor="ctr" anchorCtr="0">
            <a:noAutofit/>
          </a:bodyPr>
          <a:p>
            <a:pPr marR="0" algn="ctr" defTabSz="914400" eaLnBrk="1" hangingPunct="1">
              <a:lnSpc>
                <a:spcPts val="6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defRPr/>
            </a:pPr>
            <a:r>
              <a:rPr lang="en-US" altLang="zh-CN" sz="36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RAN5 Night, </a:t>
            </a:r>
            <a:endParaRPr lang="en-US" altLang="zh-CN" sz="3600" noProof="0" dirty="0">
              <a:highlight>
                <a:srgbClr val="000000">
                  <a:alpha val="0"/>
                </a:srgbClr>
              </a:highlight>
              <a:latin typeface="+mn-lt"/>
              <a:sym typeface="+mn-ea"/>
            </a:endParaRPr>
          </a:p>
          <a:p>
            <a:pPr marR="0" algn="ctr" defTabSz="914400" eaLnBrk="1" hangingPunct="1">
              <a:lnSpc>
                <a:spcPts val="6000"/>
              </a:lnSpc>
              <a:spcBef>
                <a:spcPts val="300"/>
              </a:spcBef>
              <a:buClrTx/>
              <a:buSzTx/>
              <a:buFont typeface="Arial" panose="020B0604020202020204" pitchFamily="34" charset="0"/>
              <a:defRPr/>
            </a:pPr>
            <a:r>
              <a:rPr lang="en-US" altLang="zh-CN" sz="3600" noProof="0" dirty="0">
                <a:highlight>
                  <a:srgbClr val="000000">
                    <a:alpha val="0"/>
                  </a:srgbClr>
                </a:highlight>
                <a:latin typeface="+mn-lt"/>
                <a:sym typeface="+mn-ea"/>
              </a:rPr>
              <a:t>where every laugh, every bite, and every conversation contributes to a night that will be etched in your heart forever :)</a:t>
            </a:r>
            <a:endParaRPr lang="zh-CN" altLang="en-US" sz="3600" noProof="0" dirty="0">
              <a:highlight>
                <a:srgbClr val="000000">
                  <a:alpha val="0"/>
                </a:srgbClr>
              </a:highlight>
              <a:latin typeface="+mn-lt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标题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2413" cy="2389187"/>
          </a:xfrm>
        </p:spPr>
        <p:txBody>
          <a:bodyPr vert="horz" wrap="square" lIns="121917" tIns="60958" rIns="121917" bIns="60958" anchor="b" anchorCtr="0"/>
          <a:p>
            <a:pPr eaLnBrk="1" hangingPunct="1">
              <a:buClrTx/>
              <a:buSzTx/>
              <a:buFontTx/>
            </a:pPr>
            <a:r>
              <a:rPr lang="en-US" altLang="zh-CN" sz="6000" kern="1200" dirty="0">
                <a:latin typeface="+mj-lt"/>
                <a:ea typeface="宋体" panose="02010600030101010101" pitchFamily="2" charset="-122"/>
                <a:cs typeface="+mj-cs"/>
              </a:rPr>
              <a:t>Thank you!</a:t>
            </a:r>
            <a:endParaRPr lang="en-US" altLang="zh-CN" sz="6000" kern="1200" dirty="0"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0723" name="RS_Classification_Standard"/>
          <p:cNvSpPr txBox="1"/>
          <p:nvPr/>
        </p:nvSpPr>
        <p:spPr>
          <a:xfrm>
            <a:off x="12036425" y="6291263"/>
            <a:ext cx="153988" cy="21272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 wrap="none" lIns="76200" tIns="36830" rIns="76200" bIns="36830" anchor="ctr" anchorCtr="0">
            <a:spAutoFit/>
          </a:bodyPr>
          <a:p>
            <a:endParaRPr lang="de-DE" altLang="zh-CN" sz="9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RS_CLASSIFICATIONID" val="0"/>
  <p:tag name="RS_CLASSIFICATION" val="UNRESTRICTED"/>
</p:tagLst>
</file>

<file path=ppt/tags/tag2.xml><?xml version="1.0" encoding="utf-8"?>
<p:tagLst xmlns:p="http://schemas.openxmlformats.org/presentationml/2006/main">
  <p:tag name="RS_CLASSIFICATIONID" val="0"/>
  <p:tag name="RS_CLASSIFICATION" val="UNRESTRICTED"/>
</p:tagLst>
</file>

<file path=ppt/tags/tag3.xml><?xml version="1.0" encoding="utf-8"?>
<p:tagLst xmlns:p="http://schemas.openxmlformats.org/presentationml/2006/main">
  <p:tag name="RS_CLASSIFICATIONID" val="0"/>
  <p:tag name="RS_CLASSIFICATION" val="UNRESTRICTED"/>
</p:tagLst>
</file>

<file path=ppt/tags/tag4.xml><?xml version="1.0" encoding="utf-8"?>
<p:tagLst xmlns:p="http://schemas.openxmlformats.org/presentationml/2006/main">
  <p:tag name="RS_CLASSIFICATIONID" val="0"/>
  <p:tag name="RS_CLASSIFICATION" val="UNRESTRICTED"/>
</p:tagLst>
</file>

<file path=ppt/tags/tag5.xml><?xml version="1.0" encoding="utf-8"?>
<p:tagLst xmlns:p="http://schemas.openxmlformats.org/presentationml/2006/main">
  <p:tag name="RS_CLASSIFICATIONID" val="0"/>
  <p:tag name="RS_CLASSIFICATION" val="UNRESTRICTED"/>
</p:tagLst>
</file>

<file path=ppt/tags/tag6.xml><?xml version="1.0" encoding="utf-8"?>
<p:tagLst xmlns:p="http://schemas.openxmlformats.org/presentationml/2006/main">
  <p:tag name="RS_CLASSIFICATIONID" val="0"/>
  <p:tag name="RS_CLASSIFICATION" val="UNRESTRICTE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2023</Words>
  <Application>WPS 演示</Application>
  <PresentationFormat>Custom</PresentationFormat>
  <Paragraphs>29</Paragraphs>
  <Slides>6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Calibri Light</vt:lpstr>
      <vt:lpstr>Ericsson Capital TT</vt:lpstr>
      <vt:lpstr>NumberOnly</vt:lpstr>
      <vt:lpstr>微软雅黑</vt:lpstr>
      <vt:lpstr>Arial Unicode MS</vt:lpstr>
      <vt:lpstr>Office 主题</vt:lpstr>
      <vt:lpstr>Way Forward on RAN5 NIGHT</vt:lpstr>
      <vt:lpstr>What is “RAN5 NIGHT”?</vt:lpstr>
      <vt:lpstr>What is “RAN5 SDO”?</vt:lpstr>
      <vt:lpstr>Proposal</vt:lpstr>
      <vt:lpstr>PowerPoint 演示文稿</vt:lpstr>
      <vt:lpstr>Thank you!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Guchunying</dc:creator>
  <cp:lastModifiedBy>Danni SONG(CMCC)</cp:lastModifiedBy>
  <cp:revision>1534</cp:revision>
  <dcterms:created xsi:type="dcterms:W3CDTF">2018-09-20T03:53:00Z</dcterms:created>
  <dcterms:modified xsi:type="dcterms:W3CDTF">2024-08-21T09:58:16Z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1537859212</vt:lpwstr>
  </property>
  <property fmtid="{D5CDD505-2E9C-101B-9397-08002B2CF9AE}" pid="6" name="RS_Classification">
    <vt:lpwstr>UNRESTRICTED</vt:lpwstr>
  </property>
  <property fmtid="{D5CDD505-2E9C-101B-9397-08002B2CF9AE}" pid="7" name="RS_ClassificationID">
    <vt:r8>0</vt:r8>
  </property>
  <property fmtid="{D5CDD505-2E9C-101B-9397-08002B2CF9AE}" pid="8" name="ContentTypeId">
    <vt:lpwstr>0x010100EB28163D68FE8E4D9361964FDD814FC4</vt:lpwstr>
  </property>
  <property fmtid="{D5CDD505-2E9C-101B-9397-08002B2CF9AE}" pid="9" name="KSOProductBuildVer">
    <vt:lpwstr>2052-11.8.2.12085</vt:lpwstr>
  </property>
  <property fmtid="{D5CDD505-2E9C-101B-9397-08002B2CF9AE}" pid="10" name="ICV">
    <vt:lpwstr>283BAFB02BE74421AC495A147B8845C7</vt:lpwstr>
  </property>
  <property fmtid="{D5CDD505-2E9C-101B-9397-08002B2CF9AE}" pid="11" name="MSIP_Label_83bcef13-7cac-433f-ba1d-47a323951816_Enabled">
    <vt:lpwstr>true</vt:lpwstr>
  </property>
  <property fmtid="{D5CDD505-2E9C-101B-9397-08002B2CF9AE}" pid="12" name="MSIP_Label_83bcef13-7cac-433f-ba1d-47a323951816_SetDate">
    <vt:lpwstr>2023-05-06T06:35:48Z</vt:lpwstr>
  </property>
  <property fmtid="{D5CDD505-2E9C-101B-9397-08002B2CF9AE}" pid="13" name="MSIP_Label_83bcef13-7cac-433f-ba1d-47a323951816_Method">
    <vt:lpwstr>Privileged</vt:lpwstr>
  </property>
  <property fmtid="{D5CDD505-2E9C-101B-9397-08002B2CF9AE}" pid="14" name="MSIP_Label_83bcef13-7cac-433f-ba1d-47a323951816_Name">
    <vt:lpwstr>MTK_Unclassified</vt:lpwstr>
  </property>
  <property fmtid="{D5CDD505-2E9C-101B-9397-08002B2CF9AE}" pid="15" name="MSIP_Label_83bcef13-7cac-433f-ba1d-47a323951816_SiteId">
    <vt:lpwstr>a7687ede-7a6b-4ef6-bace-642f677fbe31</vt:lpwstr>
  </property>
  <property fmtid="{D5CDD505-2E9C-101B-9397-08002B2CF9AE}" pid="16" name="MSIP_Label_83bcef13-7cac-433f-ba1d-47a323951816_ActionId">
    <vt:lpwstr>582b2f29-c3fc-47aa-8cbd-2919930cb004</vt:lpwstr>
  </property>
  <property fmtid="{D5CDD505-2E9C-101B-9397-08002B2CF9AE}" pid="17" name="MSIP_Label_83bcef13-7cac-433f-ba1d-47a323951816_ContentBits">
    <vt:lpwstr>0</vt:lpwstr>
  </property>
</Properties>
</file>