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4"/>
  </p:notesMasterIdLst>
  <p:handoutMasterIdLst>
    <p:handoutMasterId r:id="rId5"/>
  </p:handoutMasterIdLst>
  <p:sldIdLst>
    <p:sldId id="303" r:id="rId2"/>
    <p:sldId id="708" r:id="rId3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72AF2F"/>
    <a:srgbClr val="5C88D0"/>
    <a:srgbClr val="2A6EA8"/>
    <a:srgbClr val="B1D254"/>
    <a:srgbClr val="72732F"/>
    <a:srgbClr val="C6D254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381" autoAdjust="0"/>
    <p:restoredTop sz="93333" autoAdjust="0"/>
  </p:normalViewPr>
  <p:slideViewPr>
    <p:cSldViewPr snapToGrid="0">
      <p:cViewPr varScale="1">
        <p:scale>
          <a:sx n="107" d="100"/>
          <a:sy n="107" d="100"/>
        </p:scale>
        <p:origin x="251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4014" y="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DF03C94-3AC5-422A-9096-5BF10A2D233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10C9B38-70EA-4AAC-8CA4-D19C8E9D85A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202DFCEF-918A-43BC-9529-5F8DA83E8914}" type="datetime1">
              <a:rPr lang="en-US"/>
              <a:pPr>
                <a:defRPr/>
              </a:pPr>
              <a:t>11/22/2024</a:t>
            </a:fld>
            <a:endParaRPr lang="en-US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3D31B700-9B75-441E-9357-C9522760010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D7D21992-5CB1-49F8-B1CB-4DCFD9A4A59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B3AC7F83-F59D-4EAF-9C2B-AAF6DEF4B4D4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C2A3070-91D7-479D-B813-1ECC76130CC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907CFF6-261A-403E-82A8-95166A85CDD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3461DF43-8EC0-4D3F-BB00-53B57BD5C83F}" type="datetime1">
              <a:rPr lang="en-US"/>
              <a:pPr>
                <a:defRPr/>
              </a:pPr>
              <a:t>11/22/2024</a:t>
            </a:fld>
            <a:endParaRPr lang="en-US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5FAAC7FE-52CF-4271-924D-A4B515BC95C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6DD092D7-2180-4FB8-AFCB-D28EF9D05FA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86ED96C6-F9FD-4592-A5DA-5CB6FD950EE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63EBDC73-4175-44DB-8D65-93CD562CB7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ABF80751-2762-42D5-83EF-D82EFD08069B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79220734-8580-4B2D-8836-469C708E29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F516897-EFE9-4B24-845C-EA30E04A264B}" type="slidenum">
              <a:rPr lang="en-GB" altLang="en-US" sz="1200">
                <a:latin typeface="Times New Roman" panose="02020603050405020304" pitchFamily="18" charset="0"/>
              </a:rPr>
              <a:pPr/>
              <a:t>1</a:t>
            </a:fld>
            <a:endParaRPr lang="en-GB" altLang="en-US" sz="1200">
              <a:latin typeface="Times New Roman" panose="02020603050405020304" pitchFamily="18" charset="0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80D922F5-A4F4-4089-AC4F-8E781CB02D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C7DBEFA0-130D-46C2-A6CF-6459F959F4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45BC25F3-C842-4B19-9C34-26322D1117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DD8880AC-F254-40D9-85D0-A060B64A67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highlight>
                  <a:srgbClr val="FFFF00"/>
                </a:highlight>
              </a:rPr>
              <a:t>r1: associated trigger upgraded CR withdrawn (</a:t>
            </a:r>
            <a:r>
              <a:rPr lang="en-GB" sz="1200" kern="12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itchFamily="18" charset="0"/>
                <a:ea typeface="+mn-ea"/>
                <a:cs typeface="+mn-cs"/>
              </a:rPr>
              <a:t>R5-240899, R5-240900)</a:t>
            </a:r>
            <a:endParaRPr lang="en-US" altLang="en-US" dirty="0">
              <a:highlight>
                <a:srgbClr val="FFFF00"/>
              </a:highlight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8D80232-BC65-441D-AA36-5838986CB729}"/>
              </a:ext>
            </a:extLst>
          </p:cNvPr>
          <p:cNvSpPr txBox="1">
            <a:spLocks/>
          </p:cNvSpPr>
          <p:nvPr userDrawn="1"/>
        </p:nvSpPr>
        <p:spPr bwMode="auto">
          <a:xfrm>
            <a:off x="8296275" y="6448425"/>
            <a:ext cx="531813" cy="230188"/>
          </a:xfrm>
          <a:prstGeom prst="rect">
            <a:avLst/>
          </a:prstGeom>
          <a:solidFill>
            <a:srgbClr val="72AF2F"/>
          </a:solidFill>
          <a:ln>
            <a:noFill/>
          </a:ln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endParaRPr lang="en-US" altLang="en-US" sz="1100" b="1"/>
          </a:p>
        </p:txBody>
      </p:sp>
      <p:sp>
        <p:nvSpPr>
          <p:cNvPr id="5" name="AutoShape 14">
            <a:extLst>
              <a:ext uri="{FF2B5EF4-FFF2-40B4-BE49-F238E27FC236}">
                <a16:creationId xmlns:a16="http://schemas.microsoft.com/office/drawing/2014/main" id="{5C96EF1F-B5EA-4391-A489-059DDA8F89A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pic>
        <p:nvPicPr>
          <p:cNvPr id="6" name="Picture 6" descr="3GPP_TM_RD.jpg">
            <a:extLst>
              <a:ext uri="{FF2B5EF4-FFF2-40B4-BE49-F238E27FC236}">
                <a16:creationId xmlns:a16="http://schemas.microsoft.com/office/drawing/2014/main" id="{D1466929-55CC-436A-8FD7-E38C9ABA27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463" y="260350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E6EDD8A-2BCA-402E-8BD4-99E99447A9A6}"/>
              </a:ext>
            </a:extLst>
          </p:cNvPr>
          <p:cNvSpPr txBox="1"/>
          <p:nvPr userDrawn="1"/>
        </p:nvSpPr>
        <p:spPr>
          <a:xfrm>
            <a:off x="538163" y="6394450"/>
            <a:ext cx="3630612" cy="311150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GB" spc="300" dirty="0"/>
              <a:t>RAN5#105 18 – 22 November, 2024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96BAABC-D18C-45C0-9C13-1EFF51393CF3}"/>
              </a:ext>
            </a:extLst>
          </p:cNvPr>
          <p:cNvSpPr/>
          <p:nvPr userDrawn="1"/>
        </p:nvSpPr>
        <p:spPr bwMode="auto">
          <a:xfrm>
            <a:off x="8318500" y="6391275"/>
            <a:ext cx="511175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1C3FDA19-A6EA-4DC6-85CE-48E202510F5D}" type="slidenum">
              <a:rPr lang="en-GB" altLang="en-US" b="1"/>
              <a:pPr algn="ctr"/>
              <a:t>‹#›</a:t>
            </a:fld>
            <a:endParaRPr lang="en-GB" altLang="en-US" b="1"/>
          </a:p>
          <a:p>
            <a:endParaRPr lang="en-GB" altLang="en-US"/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E3FA5938-A20F-4866-B5B3-7266B1D5CAB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086225" y="3305175"/>
            <a:ext cx="971550" cy="24765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>
                <a:solidFill>
                  <a:schemeClr val="bg1"/>
                </a:solidFill>
              </a:rPr>
              <a:t>© 3GPP 2012</a:t>
            </a:r>
            <a:endParaRPr lang="en-GB" altLang="en-US"/>
          </a:p>
        </p:txBody>
      </p:sp>
      <p:sp>
        <p:nvSpPr>
          <p:cNvPr id="10" name="Rectangle 16">
            <a:extLst>
              <a:ext uri="{FF2B5EF4-FFF2-40B4-BE49-F238E27FC236}">
                <a16:creationId xmlns:a16="http://schemas.microsoft.com/office/drawing/2014/main" id="{340EA367-DFAF-446A-9F0F-2595444862C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439025" y="6461125"/>
            <a:ext cx="824265" cy="215444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2024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9794491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1902322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709318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503136"/>
            <a:ext cx="8388350" cy="4830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5321485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lide Number Placeholder 5">
            <a:extLst>
              <a:ext uri="{FF2B5EF4-FFF2-40B4-BE49-F238E27FC236}">
                <a16:creationId xmlns:a16="http://schemas.microsoft.com/office/drawing/2014/main" id="{05BDD433-2A0E-4213-8EF8-B4A9353A6176}"/>
              </a:ext>
            </a:extLst>
          </p:cNvPr>
          <p:cNvSpPr txBox="1">
            <a:spLocks/>
          </p:cNvSpPr>
          <p:nvPr userDrawn="1"/>
        </p:nvSpPr>
        <p:spPr bwMode="auto">
          <a:xfrm>
            <a:off x="8296275" y="6448425"/>
            <a:ext cx="531813" cy="230188"/>
          </a:xfrm>
          <a:prstGeom prst="rect">
            <a:avLst/>
          </a:prstGeom>
          <a:solidFill>
            <a:srgbClr val="72AF2F"/>
          </a:solidFill>
          <a:ln>
            <a:noFill/>
          </a:ln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endParaRPr lang="en-US" altLang="en-US" sz="1100" b="1"/>
          </a:p>
        </p:txBody>
      </p:sp>
      <p:sp>
        <p:nvSpPr>
          <p:cNvPr id="1027" name="AutoShape 14">
            <a:extLst>
              <a:ext uri="{FF2B5EF4-FFF2-40B4-BE49-F238E27FC236}">
                <a16:creationId xmlns:a16="http://schemas.microsoft.com/office/drawing/2014/main" id="{E2B550D5-724C-477C-8CB3-47D3D3765A0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028" name="Title Placeholder 1">
            <a:extLst>
              <a:ext uri="{FF2B5EF4-FFF2-40B4-BE49-F238E27FC236}">
                <a16:creationId xmlns:a16="http://schemas.microsoft.com/office/drawing/2014/main" id="{547CC788-3084-4AD1-9893-19D630B9D9C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9" name="Text Placeholder 2">
            <a:extLst>
              <a:ext uri="{FF2B5EF4-FFF2-40B4-BE49-F238E27FC236}">
                <a16:creationId xmlns:a16="http://schemas.microsoft.com/office/drawing/2014/main" id="{89B8DCCF-86ED-4501-8D29-05ED1EC3E9F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pic>
        <p:nvPicPr>
          <p:cNvPr id="1030" name="Picture 6" descr="3GPP_TM_RD.jpg">
            <a:extLst>
              <a:ext uri="{FF2B5EF4-FFF2-40B4-BE49-F238E27FC236}">
                <a16:creationId xmlns:a16="http://schemas.microsoft.com/office/drawing/2014/main" id="{F8F07050-AED6-41B8-9EF6-B026179BC1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463" y="260350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D12EDA3-4EF4-4E88-ABF6-A584C60EC41E}"/>
              </a:ext>
            </a:extLst>
          </p:cNvPr>
          <p:cNvSpPr txBox="1"/>
          <p:nvPr userDrawn="1"/>
        </p:nvSpPr>
        <p:spPr>
          <a:xfrm>
            <a:off x="538163" y="6394450"/>
            <a:ext cx="3630612" cy="311150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GB" spc="300" dirty="0"/>
              <a:t>RAN5#104 19 – 23 August, 2024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51CA0CE-F101-408A-A3B5-1D29BE1064AA}"/>
              </a:ext>
            </a:extLst>
          </p:cNvPr>
          <p:cNvSpPr/>
          <p:nvPr userDrawn="1"/>
        </p:nvSpPr>
        <p:spPr bwMode="auto">
          <a:xfrm>
            <a:off x="8318500" y="6391275"/>
            <a:ext cx="511175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7263A927-C1F7-4B3A-B6F2-FDF39E0DD266}" type="slidenum">
              <a:rPr lang="en-GB" altLang="en-US" b="1"/>
              <a:pPr algn="ctr"/>
              <a:t>‹#›</a:t>
            </a:fld>
            <a:endParaRPr lang="en-GB" altLang="en-US" b="1"/>
          </a:p>
          <a:p>
            <a:endParaRPr lang="en-GB" altLang="en-US"/>
          </a:p>
        </p:txBody>
      </p:sp>
      <p:sp>
        <p:nvSpPr>
          <p:cNvPr id="1033" name="Rectangle 15">
            <a:extLst>
              <a:ext uri="{FF2B5EF4-FFF2-40B4-BE49-F238E27FC236}">
                <a16:creationId xmlns:a16="http://schemas.microsoft.com/office/drawing/2014/main" id="{F9BF5186-CD3E-4716-9210-E113F0AD217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086225" y="3305175"/>
            <a:ext cx="971550" cy="24765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>
                <a:solidFill>
                  <a:schemeClr val="bg1"/>
                </a:solidFill>
              </a:rPr>
              <a:t>© 3GPP 2012</a:t>
            </a:r>
            <a:endParaRPr lang="en-GB" altLang="en-US"/>
          </a:p>
        </p:txBody>
      </p:sp>
      <p:sp>
        <p:nvSpPr>
          <p:cNvPr id="1034" name="Rectangle 16">
            <a:extLst>
              <a:ext uri="{FF2B5EF4-FFF2-40B4-BE49-F238E27FC236}">
                <a16:creationId xmlns:a16="http://schemas.microsoft.com/office/drawing/2014/main" id="{DE1A759B-08CA-4570-83FC-F336C06B84A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439025" y="6461125"/>
            <a:ext cx="824265" cy="215444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73" r:id="rId1"/>
    <p:sldLayoutId id="2147484571" r:id="rId2"/>
    <p:sldLayoutId id="2147484572" r:id="rId3"/>
    <p:sldLayoutId id="2147484585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DB5A6CB2-3FF5-4542-83BE-84E1F3689EC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47700" y="1793875"/>
            <a:ext cx="7772400" cy="14700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sz="26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2600" dirty="0"/>
            </a:br>
            <a:r>
              <a:rPr lang="en-GB" sz="4900" dirty="0"/>
              <a:t> </a:t>
            </a:r>
            <a:r>
              <a:rPr lang="en-US" altLang="en-US" sz="4900" dirty="0">
                <a:solidFill>
                  <a:schemeClr val="tx1"/>
                </a:solidFill>
              </a:rPr>
              <a:t>Candidate Specs for Release Upgrade After RAN5#105</a:t>
            </a:r>
            <a:r>
              <a:rPr lang="en-GB" sz="4900" dirty="0">
                <a:latin typeface="Arial" charset="0"/>
              </a:rPr>
              <a:t> </a:t>
            </a:r>
            <a:br>
              <a:rPr lang="en-U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endParaRPr lang="en-GB" sz="23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411" name="Subtitle 6">
            <a:extLst>
              <a:ext uri="{FF2B5EF4-FFF2-40B4-BE49-F238E27FC236}">
                <a16:creationId xmlns:a16="http://schemas.microsoft.com/office/drawing/2014/main" id="{F0C4E540-C8F9-4A9A-92D6-0896A26956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8890" y="3429000"/>
            <a:ext cx="6400800" cy="2571750"/>
          </a:xfrm>
        </p:spPr>
        <p:txBody>
          <a:bodyPr/>
          <a:lstStyle/>
          <a:p>
            <a:pPr eaLnBrk="1" hangingPunct="1"/>
            <a:br>
              <a:rPr lang="en-US" altLang="en-US" sz="2000" dirty="0"/>
            </a:br>
            <a:r>
              <a:rPr lang="en-US" altLang="en-US" sz="3600" dirty="0"/>
              <a:t>Bureau Veritas ADT</a:t>
            </a:r>
          </a:p>
          <a:p>
            <a:pPr eaLnBrk="1" hangingPunct="1"/>
            <a:r>
              <a:rPr lang="en-US" altLang="en-US" dirty="0"/>
              <a:t>Amy Tao</a:t>
            </a:r>
          </a:p>
          <a:p>
            <a:pPr eaLnBrk="1" hangingPunct="1"/>
            <a:endParaRPr lang="en-GB" altLang="en-US" sz="3600" dirty="0"/>
          </a:p>
          <a:p>
            <a:pPr eaLnBrk="1" hangingPunct="1"/>
            <a:r>
              <a:rPr lang="en-GB" altLang="en-US" sz="3600" dirty="0"/>
              <a:t>R5-247055</a:t>
            </a:r>
            <a:endParaRPr lang="en-GB" altLang="en-US" sz="3600" dirty="0">
              <a:highlight>
                <a:srgbClr val="00FF00"/>
              </a:highlight>
            </a:endParaRPr>
          </a:p>
          <a:p>
            <a:pPr>
              <a:lnSpc>
                <a:spcPct val="80000"/>
              </a:lnSpc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id="{25C3A17C-4F66-4094-9579-FB62272CC9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1026" y="231702"/>
            <a:ext cx="1012667" cy="125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>
            <a:extLst>
              <a:ext uri="{FF2B5EF4-FFF2-40B4-BE49-F238E27FC236}">
                <a16:creationId xmlns:a16="http://schemas.microsoft.com/office/drawing/2014/main" id="{6AE94D9A-026E-4070-BB22-7227A834CD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476" y="1606858"/>
            <a:ext cx="3535960" cy="4346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TW" sz="2400" b="1" dirty="0">
                <a:latin typeface="Arial" panose="020B0604020202020204" pitchFamily="34" charset="0"/>
                <a:cs typeface="Arial" panose="020B0604020202020204" pitchFamily="34" charset="0"/>
              </a:rPr>
              <a:t>upgrade to Rel-18</a:t>
            </a:r>
            <a:endParaRPr lang="zh-TW" altLang="zh-TW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altLang="zh-TW" sz="2000" dirty="0">
                <a:latin typeface="Arial" panose="020B0604020202020204" pitchFamily="34" charset="0"/>
                <a:cs typeface="Arial" panose="020B0604020202020204" pitchFamily="34" charset="0"/>
              </a:rPr>
              <a:t>TS </a:t>
            </a:r>
            <a:r>
              <a:rPr lang="en-US" altLang="zh-TW" sz="2000" dirty="0">
                <a:latin typeface="Arial" panose="020B0604020202020204" pitchFamily="34" charset="0"/>
              </a:rPr>
              <a:t>37.571-2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altLang="zh-TW" sz="2000" dirty="0">
                <a:latin typeface="Arial" panose="020B0604020202020204" pitchFamily="34" charset="0"/>
              </a:rPr>
              <a:t>TS 37.571-3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zh-TW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TS 37.571-1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zh-TW" dirty="0">
                <a:solidFill>
                  <a:srgbClr val="FF0000"/>
                </a:solidFill>
                <a:latin typeface="Arial" panose="020B0604020202020204" pitchFamily="34" charset="0"/>
              </a:rPr>
              <a:t>* TS 37.571-5</a:t>
            </a:r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id="{B781FCAC-6628-4C5F-AC70-E182104032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463" y="260350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E5067EC-B4D4-4FCE-8F7E-809486E7123D}"/>
              </a:ext>
            </a:extLst>
          </p:cNvPr>
          <p:cNvSpPr txBox="1">
            <a:spLocks/>
          </p:cNvSpPr>
          <p:nvPr/>
        </p:nvSpPr>
        <p:spPr bwMode="auto">
          <a:xfrm>
            <a:off x="8296275" y="6448425"/>
            <a:ext cx="531813" cy="230188"/>
          </a:xfrm>
          <a:prstGeom prst="rect">
            <a:avLst/>
          </a:prstGeom>
          <a:solidFill>
            <a:srgbClr val="72AF2F"/>
          </a:solidFill>
          <a:ln>
            <a:noFill/>
          </a:ln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endParaRPr lang="en-US" altLang="en-US" sz="1100" b="1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9E605CA-C389-4CD4-B97F-7E217E33DD6C}"/>
              </a:ext>
            </a:extLst>
          </p:cNvPr>
          <p:cNvSpPr/>
          <p:nvPr/>
        </p:nvSpPr>
        <p:spPr bwMode="auto">
          <a:xfrm>
            <a:off x="8318500" y="6391275"/>
            <a:ext cx="511175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b="1" dirty="0"/>
              <a:t>2</a:t>
            </a:r>
          </a:p>
          <a:p>
            <a:endParaRPr lang="en-GB" alt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1563B12-14B1-4245-91D1-2D529832EB5D}"/>
              </a:ext>
            </a:extLst>
          </p:cNvPr>
          <p:cNvSpPr txBox="1">
            <a:spLocks/>
          </p:cNvSpPr>
          <p:nvPr/>
        </p:nvSpPr>
        <p:spPr>
          <a:xfrm>
            <a:off x="1762366" y="439625"/>
            <a:ext cx="5621097" cy="8699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solidFill>
                  <a:schemeClr val="tx1"/>
                </a:solidFill>
              </a:rPr>
              <a:t>Candidate specs of release</a:t>
            </a:r>
          </a:p>
          <a:p>
            <a:r>
              <a:rPr lang="en-US" altLang="en-US" sz="2800" dirty="0">
                <a:solidFill>
                  <a:schemeClr val="tx1"/>
                </a:solidFill>
              </a:rPr>
              <a:t>to be upgrade</a:t>
            </a:r>
            <a:endParaRPr lang="en-GB" sz="2800" kern="0" dirty="0">
              <a:solidFill>
                <a:schemeClr val="tx1"/>
              </a:solidFill>
            </a:endParaRPr>
          </a:p>
        </p:txBody>
      </p:sp>
      <p:pic>
        <p:nvPicPr>
          <p:cNvPr id="13" name="Picture 1">
            <a:extLst>
              <a:ext uri="{FF2B5EF4-FFF2-40B4-BE49-F238E27FC236}">
                <a16:creationId xmlns:a16="http://schemas.microsoft.com/office/drawing/2014/main" id="{F0E68B89-8ED9-4F47-8211-84E00D60CA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1026" y="231702"/>
            <a:ext cx="1012667" cy="125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B350913-74F6-454E-B05D-04E12ECA8AA6}"/>
              </a:ext>
            </a:extLst>
          </p:cNvPr>
          <p:cNvSpPr txBox="1"/>
          <p:nvPr/>
        </p:nvSpPr>
        <p:spPr>
          <a:xfrm>
            <a:off x="560476" y="5403457"/>
            <a:ext cx="38642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>
                <a:solidFill>
                  <a:srgbClr val="FF0000"/>
                </a:solidFill>
              </a:rPr>
              <a:t>*according to PRD.18 upgrade in group</a:t>
            </a:r>
            <a:endParaRPr lang="zh-TW" altLang="en-US" sz="1600" dirty="0">
              <a:solidFill>
                <a:srgbClr val="FF000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9860FBF-96FD-4C88-B22F-2EA20975768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0476" y="5742011"/>
            <a:ext cx="5388109" cy="422226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24796</TotalTime>
  <Words>61</Words>
  <Application>Microsoft Office PowerPoint</Application>
  <PresentationFormat>On-screen Show (4:3)</PresentationFormat>
  <Paragraphs>16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新細明體</vt:lpstr>
      <vt:lpstr>Arial</vt:lpstr>
      <vt:lpstr>Calibri</vt:lpstr>
      <vt:lpstr>Times New Roman</vt:lpstr>
      <vt:lpstr>Wingdings</vt:lpstr>
      <vt:lpstr>Office Theme</vt:lpstr>
      <vt:lpstr>    Candidate Specs for Release Upgrade After RAN5#105  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Chair</dc:creator>
  <dc:description>© 2009  All rights reserved</dc:description>
  <cp:lastModifiedBy>Amy TAO</cp:lastModifiedBy>
  <cp:revision>757</cp:revision>
  <dcterms:created xsi:type="dcterms:W3CDTF">2008-08-30T09:32:10Z</dcterms:created>
  <dcterms:modified xsi:type="dcterms:W3CDTF">2024-11-22T06:34:58Z</dcterms:modified>
</cp:coreProperties>
</file>