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4020" r:id="rId2"/>
    <p:sldMasterId id="2147484023" r:id="rId3"/>
  </p:sldMasterIdLst>
  <p:notesMasterIdLst>
    <p:notesMasterId r:id="rId7"/>
  </p:notesMasterIdLst>
  <p:handoutMasterIdLst>
    <p:handoutMasterId r:id="rId8"/>
  </p:handoutMasterIdLst>
  <p:sldIdLst>
    <p:sldId id="283" r:id="rId4"/>
    <p:sldId id="2147471043" r:id="rId5"/>
    <p:sldId id="2147471044" r:id="rId6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uawei" lastIdx="2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Yuan" initials="Yuan" lastIdx="1" clrIdx="1">
    <p:extLst>
      <p:ext uri="{19B8F6BF-5375-455C-9EA6-DF929625EA0E}">
        <p15:presenceInfo xmlns:p15="http://schemas.microsoft.com/office/powerpoint/2012/main" userId="Yuan" providerId="None"/>
      </p:ext>
    </p:extLst>
  </p:cmAuthor>
  <p:cmAuthor id="3" name="HW_Yang" initials="HW" lastIdx="3" clrIdx="2">
    <p:extLst>
      <p:ext uri="{19B8F6BF-5375-455C-9EA6-DF929625EA0E}">
        <p15:presenceInfo xmlns:p15="http://schemas.microsoft.com/office/powerpoint/2012/main" userId="HW_Yang" providerId="None"/>
      </p:ext>
    </p:extLst>
  </p:cmAuthor>
  <p:cmAuthor id="4" name="luozhihu" initials="l" lastIdx="2" clrIdx="3">
    <p:extLst>
      <p:ext uri="{19B8F6BF-5375-455C-9EA6-DF929625EA0E}">
        <p15:presenceInfo xmlns:p15="http://schemas.microsoft.com/office/powerpoint/2012/main" userId="S-1-5-21-147214757-305610072-1517763936-2471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9BBB59"/>
    <a:srgbClr val="8064A2"/>
    <a:srgbClr val="4BACC6"/>
    <a:srgbClr val="000000"/>
    <a:srgbClr val="8FDAE4"/>
    <a:srgbClr val="30B5C5"/>
    <a:srgbClr val="D0E8C4"/>
    <a:srgbClr val="17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36" autoAdjust="0"/>
    <p:restoredTop sz="96413" autoAdjust="0"/>
  </p:normalViewPr>
  <p:slideViewPr>
    <p:cSldViewPr snapToGrid="0" snapToObjects="1">
      <p:cViewPr varScale="1">
        <p:scale>
          <a:sx n="94" d="100"/>
          <a:sy n="94" d="100"/>
        </p:scale>
        <p:origin x="106" y="38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5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8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996" y="907092"/>
            <a:ext cx="6559809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260" y="1949372"/>
            <a:ext cx="6535842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ct val="0"/>
              </a:spcBef>
              <a:buNone/>
              <a:defRPr sz="31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6022" y="1512877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3pPr>
            <a:lvl4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359479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9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2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4" y="1512881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226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 sz="1798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098" marR="0" indent="-285493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001" algn="ctr"/>
              </a:tabLst>
              <a:defRPr sz="1598" baseline="0">
                <a:latin typeface="+mn-lt"/>
                <a:ea typeface="Microsoft YaHei" panose="020B0503020204020204" pitchFamily="34" charset="-122"/>
              </a:defRPr>
            </a:lvl2pPr>
            <a:lvl3pPr marL="1097587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001" algn="ctr"/>
              </a:tabLst>
              <a:defRPr sz="1297" baseline="0">
                <a:latin typeface="+mn-lt"/>
                <a:ea typeface="Microsoft YaHei" panose="020B0503020204020204" pitchFamily="34" charset="-122"/>
              </a:defRPr>
            </a:lvl3pPr>
            <a:lvl4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4pPr>
            <a:lvl5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8729" marR="0" lvl="1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3198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366" indent="0" algn="ctr">
              <a:buNone/>
              <a:defRPr sz="2596"/>
            </a:lvl2pPr>
            <a:lvl3pPr marL="1186729" indent="0" algn="ctr">
              <a:buNone/>
              <a:defRPr sz="2336"/>
            </a:lvl3pPr>
            <a:lvl4pPr marL="1780096" indent="0" algn="ctr">
              <a:buNone/>
              <a:defRPr sz="2077"/>
            </a:lvl4pPr>
            <a:lvl5pPr marL="2373460" indent="0" algn="ctr">
              <a:buNone/>
              <a:defRPr sz="2077"/>
            </a:lvl5pPr>
            <a:lvl6pPr marL="2966825" indent="0" algn="ctr">
              <a:buNone/>
              <a:defRPr sz="2077"/>
            </a:lvl6pPr>
            <a:lvl7pPr marL="3560190" indent="0" algn="ctr">
              <a:buNone/>
              <a:defRPr sz="2077"/>
            </a:lvl7pPr>
            <a:lvl8pPr marL="4153556" indent="0" algn="ctr">
              <a:buNone/>
              <a:defRPr sz="2077"/>
            </a:lvl8pPr>
            <a:lvl9pPr marL="4746920" indent="0" algn="ctr">
              <a:buNone/>
              <a:defRPr sz="2077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760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D1D1A"/>
                </a:solidFill>
              </a:rPr>
              <a:t>Annex</a:t>
            </a:r>
          </a:p>
        </p:txBody>
      </p:sp>
    </p:spTree>
    <p:extLst>
      <p:ext uri="{BB962C8B-B14F-4D97-AF65-F5344CB8AC3E}">
        <p14:creationId xmlns:p14="http://schemas.microsoft.com/office/powerpoint/2010/main" val="29316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4019" r:id="rId2"/>
    <p:sldLayoutId id="2147483978" r:id="rId3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3503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646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9" r:id="rId3"/>
    <p:sldLayoutId id="2147484030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2A5F4B-A0FC-4361-B00C-0A5F476F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074" y="3430542"/>
            <a:ext cx="10740640" cy="993400"/>
          </a:xfrm>
        </p:spPr>
        <p:txBody>
          <a:bodyPr/>
          <a:lstStyle/>
          <a:p>
            <a:r>
              <a:rPr lang="en-US" altLang="zh-CN" sz="2000" dirty="0"/>
              <a:t>Moderator (Huawei)</a:t>
            </a:r>
            <a:endParaRPr lang="zh-CN" altLang="en-US" sz="2000" dirty="0"/>
          </a:p>
        </p:txBody>
      </p:sp>
      <p:sp>
        <p:nvSpPr>
          <p:cNvPr id="7" name="标题 8">
            <a:extLst>
              <a:ext uri="{FF2B5EF4-FFF2-40B4-BE49-F238E27FC236}">
                <a16:creationId xmlns:a16="http://schemas.microsoft.com/office/drawing/2014/main" id="{BE22D33D-47A4-47A7-A570-1ED753483685}"/>
              </a:ext>
            </a:extLst>
          </p:cNvPr>
          <p:cNvSpPr txBox="1">
            <a:spLocks/>
          </p:cNvSpPr>
          <p:nvPr/>
        </p:nvSpPr>
        <p:spPr>
          <a:xfrm>
            <a:off x="1652030" y="1603033"/>
            <a:ext cx="8575978" cy="182442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ts val="344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Moderator’s proposal on the scope of Ambient IoT work in Rel-19 and high-level scope for Rel-20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67" y="198830"/>
            <a:ext cx="115808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RAN#106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 </a:t>
            </a: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RP-243261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b="1" dirty="0"/>
              <a:t>Madrid, Spain, December 9-12, 2024</a:t>
            </a:r>
          </a:p>
          <a:p>
            <a:r>
              <a:rPr lang="en-US" altLang="zh-CN" b="1" dirty="0"/>
              <a:t>Agenda Item: 9.1.1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 (v05)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853669"/>
            <a:ext cx="11318561" cy="40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 based on the Rel-19 study: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Indoor inventory &amp; command, deployment scenario 1 with topology 1 (</a:t>
            </a:r>
            <a:r>
              <a:rPr kumimoji="1" lang="en-US" altLang="zh-CN" sz="24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 D1T1-B)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Backscattering device with RF-ED receiver: Device 1</a:t>
            </a:r>
            <a:endParaRPr kumimoji="1" lang="en-US" altLang="zh-CN" sz="24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node outside topology (D1T1-B case 1-4), single-tone unmodulated </a:t>
            </a:r>
            <a:r>
              <a:rPr kumimoji="1" lang="en-US" altLang="zh-CN" sz="24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waveform without hopping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[Mechanism to control CW transmission]</a:t>
            </a:r>
            <a:endParaRPr kumimoji="1" lang="it-IT" altLang="zh-CN" sz="2400" dirty="0">
              <a:solidFill>
                <a:srgbClr val="FF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it-IT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24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24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solution 1 from TR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609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 (v05)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817669"/>
            <a:ext cx="11318561" cy="5755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Rel-19: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impact to Rel-19 ASN.1 freeze, no impact to the timeline of Rel-20. Rel-20 Ambient IoT starts after the completion of the Rel-19 Ambient IoT WI.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</a:p>
          <a:p>
            <a:endParaRPr kumimoji="1" lang="en-US" altLang="zh-CN" sz="22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Rel-20: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Includes D2T2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Includes Device 2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 in TR38.848 as a starting point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conclusions, and further down-selection of architecture options for topology 2 may be needed. For indoor use cases, deviations from Rel-19 study conclusion shall be well justified and agreed.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Details to be discussed at a later RAN plenary meeting, including the need for study phase.</a:t>
            </a:r>
          </a:p>
          <a:p>
            <a:endParaRPr kumimoji="1" lang="en-US" altLang="zh-CN" sz="22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22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For both Rel-19 and Rel-20, co-ordination with SA2/3 is expected</a:t>
            </a:r>
          </a:p>
        </p:txBody>
      </p:sp>
    </p:spTree>
    <p:extLst>
      <p:ext uri="{BB962C8B-B14F-4D97-AF65-F5344CB8AC3E}">
        <p14:creationId xmlns:p14="http://schemas.microsoft.com/office/powerpoint/2010/main" val="3934865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1_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34656</TotalTime>
  <Words>327</Words>
  <Application>Microsoft Office PowerPoint</Application>
  <PresentationFormat>Custom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.AppleSystemUIFont</vt:lpstr>
      <vt:lpstr>等线</vt:lpstr>
      <vt:lpstr>Microsoft YaHei</vt:lpstr>
      <vt:lpstr>MS Mincho</vt:lpstr>
      <vt:lpstr>黑体</vt:lpstr>
      <vt:lpstr>Arial</vt:lpstr>
      <vt:lpstr>Calibri</vt:lpstr>
      <vt:lpstr>Times New Roman</vt:lpstr>
      <vt:lpstr>封面页_图片版 </vt:lpstr>
      <vt:lpstr>章节页</vt:lpstr>
      <vt:lpstr>1_封面页_图片版 </vt:lpstr>
      <vt:lpstr>PowerPoint Presentation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sunyan (O)</dc:creator>
  <cp:lastModifiedBy>Moderator</cp:lastModifiedBy>
  <cp:revision>2448</cp:revision>
  <dcterms:created xsi:type="dcterms:W3CDTF">2020-08-28T08:44:19Z</dcterms:created>
  <dcterms:modified xsi:type="dcterms:W3CDTF">2024-12-10T10:44:39Z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(3)yVGHjRJ4mTXOcMhCb9dwKlPSnvYG8CuOrkkt+fKMZNDPtuVLnqWv+xaD4cDLroLnZIJyM/yL
kVrFhUwqtqHPdtoSgyRkDJoEpatrUPKxUwcCIwrxzaxVxB8RB2qCbYY1uDpEHmmGox7N2E3T
pksYyxSHn4WRZQ/+IjAtRMD0hTWCihswfVoCCGjfWODsXjWuxgs2Keiek7Vt9GkgLpjIxnQP
+5OaMNyGFJQVU8xHZn</vt:lpwstr>
  </property>
  <property fmtid="{D5CDD505-2E9C-101B-9397-08002B2CF9AE}" pid="3" name="_2015_ms_pID_7253431">
    <vt:lpwstr>8HVvl4x6oT/nXfqAhMRYeMu8bYgDUAKNN4Tswn4k4e+d+aeGJxxix0
Ex9MM08DzlIQaRl8mv/LSmVct9novPyTFstMLBVrZHjE+1Bb36tewMJLeJk8AyKfwubylHWG
c/Qi79aZXuZiRYKPW9SoJKVgnHjbFTGGl5mp776UDPRZ26Yoi0308+ApOiqHHvsahaD/yqQP
etj6Zaaz8FXWWXXgMCwl/9Xs7ebF62S90siv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1733818982</vt:lpwstr>
  </property>
</Properties>
</file>