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1"/>
  </p:notesMasterIdLst>
  <p:sldIdLst>
    <p:sldId id="260" r:id="rId5"/>
    <p:sldId id="360" r:id="rId6"/>
    <p:sldId id="364" r:id="rId7"/>
    <p:sldId id="365" r:id="rId8"/>
    <p:sldId id="361" r:id="rId9"/>
    <p:sldId id="3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le Kohler" initials="DK" lastIdx="2" clrIdx="0">
    <p:extLst>
      <p:ext uri="{19B8F6BF-5375-455C-9EA6-DF929625EA0E}">
        <p15:presenceInfo xmlns:p15="http://schemas.microsoft.com/office/powerpoint/2012/main" userId="S::dkohler@pdvwireless.com::eb0569e7-ab00-42ae-911c-bc9a2a17280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D78"/>
    <a:srgbClr val="ED7D31"/>
    <a:srgbClr val="F27221"/>
    <a:srgbClr val="FFFFFF"/>
    <a:srgbClr val="C4C6DA"/>
    <a:srgbClr val="767AAA"/>
    <a:srgbClr val="F2F2F2"/>
    <a:srgbClr val="FDEEE3"/>
    <a:srgbClr val="F6B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73176-0E2E-4475-B3CD-5E87391AAEB1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1DC14-7C85-4AE8-9DC3-6DFE5CE01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7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522DBFC-E7EB-48EA-B4EA-BD46F1304B59}"/>
              </a:ext>
            </a:extLst>
          </p:cNvPr>
          <p:cNvSpPr txBox="1">
            <a:spLocks/>
          </p:cNvSpPr>
          <p:nvPr userDrawn="1"/>
        </p:nvSpPr>
        <p:spPr>
          <a:xfrm>
            <a:off x="7177370" y="2694424"/>
            <a:ext cx="4141201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 dirty="0" smtClean="0">
                <a:ln w="3175">
                  <a:noFill/>
                </a:ln>
                <a:solidFill>
                  <a:srgbClr val="333333"/>
                </a:solidFill>
                <a:effectLst/>
                <a:latin typeface="Franklin Gothic Demi" panose="020B0703020102020204" pitchFamily="34" charset="0"/>
                <a:ea typeface="+mn-ea"/>
                <a:cs typeface="Arial" charset="0"/>
              </a:defRPr>
            </a:lvl1pPr>
          </a:lstStyle>
          <a:p>
            <a:pPr lvl="0" algn="ctr">
              <a:defRPr/>
            </a:pPr>
            <a:endParaRPr lang="en-US" sz="3600" spc="0">
              <a:solidFill>
                <a:schemeClr val="bg1"/>
              </a:solidFill>
              <a:latin typeface="Alwyn New Lt" panose="020B03030000000200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5D6DE3-A2A2-4655-BE42-8D2B52B5FB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</a:blip>
          <a:stretch>
            <a:fillRect/>
          </a:stretch>
        </p:blipFill>
        <p:spPr>
          <a:xfrm rot="5400000">
            <a:off x="10295484" y="4816557"/>
            <a:ext cx="1494531" cy="1056889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BD07D4B5-A486-44E1-A0DF-E0CD24B098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83000"/>
          </a:blip>
          <a:stretch>
            <a:fillRect/>
          </a:stretch>
        </p:blipFill>
        <p:spPr>
          <a:xfrm rot="5400000">
            <a:off x="9803410" y="5804923"/>
            <a:ext cx="1494529" cy="105688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657F5BCD-E7B9-4EC8-9551-6ADCD0060C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2000"/>
          </a:blip>
          <a:stretch>
            <a:fillRect/>
          </a:stretch>
        </p:blipFill>
        <p:spPr>
          <a:xfrm rot="16200000">
            <a:off x="9185163" y="5901024"/>
            <a:ext cx="1268888" cy="897322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extLst>
              <a:ext uri="{FF2B5EF4-FFF2-40B4-BE49-F238E27FC236}">
                <a16:creationId xmlns:a16="http://schemas.microsoft.com/office/drawing/2014/main" id="{60525FA4-446F-44BD-AC12-33E8774AC3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9332" y="484090"/>
            <a:ext cx="2159199" cy="452735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7D25B-11AA-419A-8B46-FC93703FCE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3175" y="3748088"/>
            <a:ext cx="3551238" cy="596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Alwyn New Lt" panose="020B0303000000020004" pitchFamily="34" charset="0"/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AFAD256-4028-44D7-9A18-7D402E3F8E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3175" y="1492481"/>
            <a:ext cx="3551238" cy="21373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Alwyn New Lt" panose="020B0303000000020004" pitchFamily="34" charset="0"/>
              </a:defRPr>
            </a:lvl1pPr>
          </a:lstStyle>
          <a:p>
            <a:pPr lvl="0"/>
            <a:r>
              <a:rPr lang="en-US"/>
              <a:t>Insert </a:t>
            </a:r>
          </a:p>
          <a:p>
            <a:pPr lvl="0"/>
            <a:r>
              <a:rPr lang="en-US"/>
              <a:t>Title </a:t>
            </a:r>
          </a:p>
          <a:p>
            <a:pPr lvl="0"/>
            <a:r>
              <a:rPr lang="en-US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22039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042A3D9-48E4-4F73-BCEC-C49A3CEA59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838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E1CD8FF-3C16-4C47-8283-21DA04E40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BBB30614-CE8A-4831-89D7-A19B98326AB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19800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834FEC-487C-4AFF-9E9C-FBDA1880FB27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46DD6C-5D65-4468-8D8D-25A24432A59B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DFE13A-0A03-4710-B3EF-DBB8F3E7A2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32DA1E-3503-4BF8-856E-81BAC1B8FC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2F2E4A-06D0-45C7-BD71-DB9DEB271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FF5E87-02CD-47C0-8E85-16F9A86FBC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112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2F2E4A-06D0-45C7-BD71-DB9DEB271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51D42-DD6B-41D0-AA83-5D7362756E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CAFAF-6C66-41D6-9FEA-FD0CD96CAC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459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81A42ACB-8743-40FD-AD92-AF1AEAEE5D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AEE6E4-42C3-4BA4-97F1-8A1181A5A1C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550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0EA9ED-7DF8-4602-B816-98D96BAEC2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 b="2466"/>
          <a:stretch/>
        </p:blipFill>
        <p:spPr>
          <a:xfrm>
            <a:off x="3810378" y="2983945"/>
            <a:ext cx="2413959" cy="3633423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C39EBACE-6DAD-4673-A05B-2B239D0505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7C402B-B1FF-473A-99A8-84A3EB3FB1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50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494358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EEE97CB-DB1A-445D-9848-FF804D9DAE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8581BACB-1204-4580-9CA1-6B152B3703D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EFA48D-B6B3-4958-9E47-CC1C6C5C2A6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237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494358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lwyn New Lt" panose="020B03030000000200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0722" r="10017"/>
          <a:stretch/>
        </p:blipFill>
        <p:spPr>
          <a:xfrm>
            <a:off x="9778041" y="3132722"/>
            <a:ext cx="2413959" cy="3725278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A1CC588-4B0A-4306-822B-2A8B837F3A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8F03558F-1E2E-4F0D-959C-67F5F07EB0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C363A-726B-481F-89D7-F91B3D20EB9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4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110664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1A59990C-9619-409E-B2BC-82F172383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2084"/>
          <a:stretch/>
        </p:blipFill>
        <p:spPr>
          <a:xfrm>
            <a:off x="10969176" y="5847347"/>
            <a:ext cx="737862" cy="869937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59F4147-60F4-42C2-B144-F0B74B8600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46AEDD2B-819E-4D36-A789-82F89F5BB82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F05E10-3287-4196-9959-C9BBF425533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90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6978316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1F74644-F1ED-442D-95F2-192DC3DABD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AF06678F-549E-427D-978D-92B99DB6B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B5C905-890F-4FD7-92E9-FB5EAC59E1F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171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B814E-7C9B-A94D-9E09-DFDB9A5C7E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826099" y="4112830"/>
            <a:ext cx="1534795" cy="94472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020D626-42D9-2840-B5E4-1AA5082C8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520322" y="2113034"/>
            <a:ext cx="1534796" cy="944729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B81CD54-3591-45F5-AAE3-4D4F7A0463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1700046"/>
            <a:ext cx="7739795" cy="39467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E865DF-404F-46CD-AD44-2DE4BA5B69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57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FD1B8A3-E6E1-4462-88FB-CB7E59E53A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4120" y="4713869"/>
            <a:ext cx="4984079" cy="3524598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F7805F0-1E30-45C0-BC1D-7B03259D1E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8232" y="1133166"/>
            <a:ext cx="4984079" cy="3524598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1672D417-C9FF-483C-A70E-C3FC1B0B75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219660" y="2372057"/>
            <a:ext cx="4984079" cy="35245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879B1D-B453-4BAA-B965-6C6EBE583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1368616" y="4431425"/>
            <a:ext cx="2877073" cy="20345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4A4D78"/>
                </a:solidFill>
                <a:latin typeface="Alwyn New" panose="020B050300000002000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ED7D31"/>
                </a:solidFill>
                <a:latin typeface="Alwyn New" panose="020B050300000002000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39F90D-A7A0-4B29-94A7-B2981D2975DF}"/>
              </a:ext>
            </a:extLst>
          </p:cNvPr>
          <p:cNvSpPr txBox="1"/>
          <p:nvPr userDrawn="1"/>
        </p:nvSpPr>
        <p:spPr>
          <a:xfrm>
            <a:off x="1373529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ED7FC6-FEC0-435D-BA1F-E9F1542AEE46}"/>
              </a:ext>
            </a:extLst>
          </p:cNvPr>
          <p:cNvSpPr txBox="1"/>
          <p:nvPr userDrawn="1"/>
        </p:nvSpPr>
        <p:spPr>
          <a:xfrm>
            <a:off x="1330667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A54F931-9BB9-4CB3-B4DB-B5ABD3A8AB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0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B814E-7C9B-A94D-9E09-DFDB9A5C7E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826099" y="5015200"/>
            <a:ext cx="1534795" cy="94472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020D626-42D9-2840-B5E4-1AA5082C8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520322" y="1643798"/>
            <a:ext cx="1534796" cy="94472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FBEA04-B9FE-470A-9DD8-4E05476EA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9E793B-9343-7648-A10F-79BED374F4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3260" y="4713869"/>
            <a:ext cx="4984079" cy="352459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A6337B4-3EDF-F249-BE72-AA502530E4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7372" y="1133166"/>
            <a:ext cx="4984079" cy="3524598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51516E82-5DAD-DB42-A99A-AF6D60B37B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10520" y="2372057"/>
            <a:ext cx="4984079" cy="35245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F4D014-BF0D-F840-85AA-20C349F6FB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77756" y="4431425"/>
            <a:ext cx="2877073" cy="20345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11237B5-75CF-41E2-96F8-21E21117C9A1}"/>
              </a:ext>
            </a:extLst>
          </p:cNvPr>
          <p:cNvSpPr txBox="1"/>
          <p:nvPr userDrawn="1"/>
        </p:nvSpPr>
        <p:spPr>
          <a:xfrm>
            <a:off x="5976" y="6604010"/>
            <a:ext cx="2086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rgbClr val="4A4D78"/>
                </a:solidFill>
                <a:latin typeface="Alwyn New Lt" panose="020B0303000000020004" pitchFamily="34" charset="0"/>
              </a:rPr>
              <a:t>Proprietary &amp;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E8EBF4-8419-47E7-8FBE-60E2AB4074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04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6126793"/>
            <a:ext cx="1740931" cy="3630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2CC2DB-3963-F243-A269-F3C9D3853C83}"/>
              </a:ext>
            </a:extLst>
          </p:cNvPr>
          <p:cNvSpPr/>
          <p:nvPr userDrawn="1"/>
        </p:nvSpPr>
        <p:spPr>
          <a:xfrm>
            <a:off x="1634066" y="0"/>
            <a:ext cx="8729133" cy="5621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CC5677-D60E-9145-8158-41493C26E732}"/>
              </a:ext>
            </a:extLst>
          </p:cNvPr>
          <p:cNvSpPr/>
          <p:nvPr userDrawn="1"/>
        </p:nvSpPr>
        <p:spPr>
          <a:xfrm>
            <a:off x="1653924" y="2294467"/>
            <a:ext cx="174876" cy="2432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E9E784-4D9A-E847-8A2D-53027546D1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16200000">
            <a:off x="7275177" y="289327"/>
            <a:ext cx="2167737" cy="1532962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F481D582-1C0B-464C-A98B-0DFB194C1F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tretch>
            <a:fillRect/>
          </a:stretch>
        </p:blipFill>
        <p:spPr>
          <a:xfrm rot="5400000">
            <a:off x="6438668" y="-766481"/>
            <a:ext cx="2167737" cy="1532962"/>
          </a:xfrm>
          <a:prstGeom prst="rect">
            <a:avLst/>
          </a:prstGeom>
        </p:spPr>
      </p:pic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1554AD5F-966E-4191-98D4-78D39A142D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2139678"/>
            <a:ext cx="7996469" cy="33150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877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58F6CE-CA9C-42D1-92B9-E71C3C8841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582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B1AF75-FD51-D04A-983E-B7968FC74B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3260" y="4713869"/>
            <a:ext cx="4984079" cy="352459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7E9DAEA6-61CE-0F49-A55E-500C80BCBA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7372" y="1133166"/>
            <a:ext cx="4984079" cy="3524598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EE83929-733D-2642-BCA7-C1937DF69A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10520" y="2372057"/>
            <a:ext cx="4984079" cy="35245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E64C76-2DCD-A146-9889-09CDA5B7AC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77756" y="4431425"/>
            <a:ext cx="2877073" cy="203458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AD49B7-204A-41B0-81C2-AEAF17C4EC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71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DE3AC9-AEEB-4777-98E0-4DEF34069BD0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A81F18-C5A1-461F-9AE6-95D615E14D35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0584CB-5E5B-4E5D-AF8B-30ADC3FBB7C1}"/>
              </a:ext>
            </a:extLst>
          </p:cNvPr>
          <p:cNvGrpSpPr/>
          <p:nvPr userDrawn="1"/>
        </p:nvGrpSpPr>
        <p:grpSpPr>
          <a:xfrm>
            <a:off x="8838574" y="3362876"/>
            <a:ext cx="3457346" cy="4452511"/>
            <a:chOff x="7213302" y="1397306"/>
            <a:chExt cx="5611473" cy="72266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8A94F2-0E86-4797-B757-DA951F5EE5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9516844" y="1964711"/>
              <a:ext cx="3875335" cy="274052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B76269FC-343C-478A-9E8E-F29B083E27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5400000">
              <a:off x="7910366" y="5024125"/>
              <a:ext cx="4217345" cy="2982386"/>
            </a:xfrm>
            <a:prstGeom prst="rect">
              <a:avLst/>
            </a:prstGeom>
          </p:spPr>
        </p:pic>
        <p:pic>
          <p:nvPicPr>
            <p:cNvPr id="12" name="Picture 11" descr="A close up of a logo&#10;&#10;Description automatically generated">
              <a:extLst>
                <a:ext uri="{FF2B5EF4-FFF2-40B4-BE49-F238E27FC236}">
                  <a16:creationId xmlns:a16="http://schemas.microsoft.com/office/drawing/2014/main" id="{F8275134-CA74-4BDD-9808-44248CBBA9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10000"/>
            </a:blip>
            <a:stretch>
              <a:fillRect/>
            </a:stretch>
          </p:blipFill>
          <p:spPr>
            <a:xfrm rot="16200000">
              <a:off x="6798089" y="4821858"/>
              <a:ext cx="2835878" cy="200545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5785F18-2567-4E42-86D7-B4E95F47CE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BF0DC8C-D334-4728-BA75-3399529089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1F23429-878D-48AA-81A5-6BAB8D9A77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1AB32C-0972-4167-8DD1-510DB12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4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F8EDC67-C533-3B49-89BE-DAA70C51C6FB}"/>
              </a:ext>
            </a:extLst>
          </p:cNvPr>
          <p:cNvGrpSpPr/>
          <p:nvPr userDrawn="1"/>
        </p:nvGrpSpPr>
        <p:grpSpPr>
          <a:xfrm>
            <a:off x="8838574" y="3362876"/>
            <a:ext cx="3457346" cy="4452511"/>
            <a:chOff x="7213302" y="1397306"/>
            <a:chExt cx="5611473" cy="72266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9C60065-3470-E741-BC8A-3AD5C429A3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9516844" y="1964711"/>
              <a:ext cx="3875335" cy="274052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299A473D-5F59-2845-8C49-09CDC3FFFD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5400000">
              <a:off x="7910366" y="5024125"/>
              <a:ext cx="4217345" cy="2982386"/>
            </a:xfrm>
            <a:prstGeom prst="rect">
              <a:avLst/>
            </a:prstGeom>
          </p:spPr>
        </p:pic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C716E17F-7567-3B4C-B639-45957241E3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10000"/>
            </a:blip>
            <a:stretch>
              <a:fillRect/>
            </a:stretch>
          </p:blipFill>
          <p:spPr>
            <a:xfrm rot="16200000">
              <a:off x="6798089" y="4821858"/>
              <a:ext cx="2835878" cy="2005452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5B84624-E61A-4097-B4B9-17216257F1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14E85E-DD9E-4E18-A85A-B97668E8540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72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/>
          <a:stretch/>
        </p:blipFill>
        <p:spPr>
          <a:xfrm>
            <a:off x="9778041" y="3132722"/>
            <a:ext cx="2413959" cy="372527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2B22BB-B9EC-4263-84DA-19DC28B3AE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959C6BC-F93D-4ADF-ADD3-E452931B1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1E8E01-E6BB-4A32-A3C8-26853D129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1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6798089" y="4821858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31758AE-CBEA-496D-871B-8C730BBDCC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A0F60921-4219-4129-BA99-8A25D2DA6B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0F250A-F488-415D-A28B-DA0FCDC0B33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95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F5BAECB2-06D7-492D-A01F-C53CA6F006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9402B9-970F-4A0A-867E-6AD8925751AB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61FC5B-8ECB-4DF1-9408-213386FD9EF0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C1526-710F-4638-B5E8-6C6FF2886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000249" y="4599956"/>
            <a:ext cx="3875335" cy="274052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A61ED66-BC9E-4DC8-B269-F22293A6DA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291871" y="3068835"/>
            <a:ext cx="4217345" cy="298238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6B01DCE-8778-4700-AE28-CB1A4FB000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9286373" y="1448629"/>
            <a:ext cx="2835878" cy="20054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6C0083-F1D9-490D-9CEA-049B5205863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0B7AA7-76A5-4A5D-9CFF-59B0F1A9E92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674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000249" y="4599956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291871" y="306883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9286373" y="1448629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CB1E8A1-B774-40E5-BC78-64A5A3C963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C2D82EE3-9BD5-4CB5-8AF6-3892DBAA73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D4EB79-7302-467E-B214-E226ABE7F91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21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A821E9-5853-4F2E-AA10-A27E979B9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5933662"/>
            <a:ext cx="3445565" cy="7878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Alwyn New"/>
              </a:defRPr>
            </a:lvl1pPr>
          </a:lstStyle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11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3" r:id="rId2"/>
    <p:sldLayoutId id="2147483688" r:id="rId3"/>
    <p:sldLayoutId id="2147483674" r:id="rId4"/>
    <p:sldLayoutId id="2147483749" r:id="rId5"/>
    <p:sldLayoutId id="2147483747" r:id="rId6"/>
    <p:sldLayoutId id="2147483746" r:id="rId7"/>
    <p:sldLayoutId id="2147483678" r:id="rId8"/>
    <p:sldLayoutId id="2147483685" r:id="rId9"/>
    <p:sldLayoutId id="2147483676" r:id="rId10"/>
    <p:sldLayoutId id="2147483690" r:id="rId11"/>
    <p:sldLayoutId id="2147483751" r:id="rId12"/>
    <p:sldLayoutId id="2147483692" r:id="rId13"/>
    <p:sldLayoutId id="2147483684" r:id="rId14"/>
    <p:sldLayoutId id="2147483742" r:id="rId15"/>
    <p:sldLayoutId id="2147483743" r:id="rId16"/>
    <p:sldLayoutId id="2147483744" r:id="rId17"/>
    <p:sldLayoutId id="2147483745" r:id="rId18"/>
    <p:sldLayoutId id="2147483687" r:id="rId19"/>
    <p:sldLayoutId id="2147483748" r:id="rId20"/>
    <p:sldLayoutId id="2147483689" r:id="rId21"/>
    <p:sldLayoutId id="2147483686" r:id="rId22"/>
    <p:sldLayoutId id="2147483752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53DC1-DD21-496D-80FD-27529AE4AF5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683256" y="4275986"/>
            <a:ext cx="3264195" cy="16557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RAN #106</a:t>
            </a:r>
          </a:p>
          <a:p>
            <a:pPr marL="0" indent="0">
              <a:buNone/>
            </a:pPr>
            <a:r>
              <a:rPr lang="en-US" dirty="0"/>
              <a:t>Madrid, Spain</a:t>
            </a:r>
          </a:p>
          <a:p>
            <a:pPr marL="0" indent="0">
              <a:buNone/>
            </a:pPr>
            <a:r>
              <a:rPr lang="en-US" dirty="0"/>
              <a:t>December 2024</a:t>
            </a:r>
          </a:p>
          <a:p>
            <a:pPr marL="0" indent="0">
              <a:buNone/>
            </a:pPr>
            <a:r>
              <a:rPr lang="en-US" dirty="0" err="1"/>
              <a:t>Anterix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0CAD03-6CDF-462C-AB66-BD43D93772C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96214" y="426522"/>
            <a:ext cx="3551237" cy="47724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RP-242812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DC37D9-E10F-1DD6-8D76-B62121D6BA0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1983601"/>
            <a:ext cx="9144000" cy="2387600"/>
          </a:xfrm>
          <a:prstGeom prst="rect">
            <a:avLst/>
          </a:prstGeom>
        </p:spPr>
        <p:txBody>
          <a:bodyPr/>
          <a:lstStyle/>
          <a:p>
            <a:r>
              <a:rPr lang="en-US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Motivation for new WI on less than 5 </a:t>
            </a:r>
            <a:r>
              <a:rPr lang="en-US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Mhz</a:t>
            </a:r>
            <a:r>
              <a:rPr lang="en-US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(e)</a:t>
            </a:r>
            <a:r>
              <a:rPr lang="en-US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RedCap</a:t>
            </a:r>
            <a:r>
              <a:rPr lang="en-US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Support in Rel-19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29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5D9C4-1BE3-7ABE-59DF-FF01F043A6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</p:spPr>
        <p:txBody>
          <a:bodyPr>
            <a:normAutofit/>
          </a:bodyPr>
          <a:lstStyle/>
          <a:p>
            <a:r>
              <a:rPr lang="en-US" sz="2600"/>
              <a:t>In conjunction with the RAN 106 agenda, “…based on </a:t>
            </a:r>
            <a:r>
              <a:rPr lang="en-US" sz="2600" b="1" i="1"/>
              <a:t>commercial needs</a:t>
            </a:r>
            <a:r>
              <a:rPr lang="en-US" sz="2600"/>
              <a:t>, and Rel-19 progress, additional new but smaller RAN4-led projects may be further discussed and approved at a later stage of Rel-19, where the earliest time of such opportunity is RAN#106” (RP-240019)</a:t>
            </a:r>
          </a:p>
          <a:p>
            <a:r>
              <a:rPr lang="en-US" sz="2600" err="1"/>
              <a:t>Anterix</a:t>
            </a:r>
            <a:r>
              <a:rPr lang="en-US" sz="2600"/>
              <a:t> is seeking a low cost and low complexity replacement for existing NB-IoT and CAT-M1 cellular meters within our Band n106 - 3 MHz networks using (e)</a:t>
            </a:r>
            <a:r>
              <a:rPr lang="en-US" sz="2600" err="1"/>
              <a:t>RedCap</a:t>
            </a:r>
            <a:r>
              <a:rPr lang="en-US" sz="2600"/>
              <a:t> enabled electric meters.</a:t>
            </a:r>
          </a:p>
          <a:p>
            <a:pPr lvl="1"/>
            <a:r>
              <a:rPr lang="en-US" sz="2600"/>
              <a:t>Recent NB-IoT network shutdowns and lack of new devices (none within 2 quarters in GCF), moving to 5G SA and increased throughput for next generation use case(s) are accelerating demand for a solution.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C6DF6-0F5E-C116-1581-032A7B34E1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</p:spPr>
        <p:txBody>
          <a:bodyPr>
            <a:normAutofit/>
          </a:bodyPr>
          <a:lstStyle/>
          <a:p>
            <a:r>
              <a:rPr lang="en-US" dirty="0"/>
              <a:t>3 MHz (e)</a:t>
            </a:r>
            <a:r>
              <a:rPr lang="en-US" dirty="0" err="1"/>
              <a:t>RedCap</a:t>
            </a:r>
            <a:r>
              <a:rPr lang="en-US" dirty="0"/>
              <a:t> for Band n106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CA3C30-2F7F-6E89-AE40-BA59B24AF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5933662"/>
            <a:ext cx="3445565" cy="78781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FD6FBEC-8C9E-4D57-9D19-97E25729CEA5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724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F30AED-2B42-FCC2-7DED-599B575BDF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2023 there were 149.9 million electric smart readers in the North American market </a:t>
            </a:r>
          </a:p>
          <a:p>
            <a:pPr lvl="1"/>
            <a:r>
              <a:rPr lang="en-US" dirty="0"/>
              <a:t>3.8% CAGR.  </a:t>
            </a:r>
          </a:p>
          <a:p>
            <a:pPr lvl="1"/>
            <a:r>
              <a:rPr lang="en-US" dirty="0"/>
              <a:t>80% market penetration </a:t>
            </a:r>
          </a:p>
          <a:p>
            <a:pPr lvl="1"/>
            <a:r>
              <a:rPr lang="en-US" dirty="0"/>
              <a:t>Expected to reach 94% market penetration by 2028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generation Advanced Metering Infrastructure (AMI) is mix on non-3GPP and 3GPP technologies.</a:t>
            </a:r>
          </a:p>
          <a:p>
            <a:pPr lvl="1"/>
            <a:r>
              <a:rPr lang="en-US" dirty="0"/>
              <a:t>Reaching EOL starting in 5 years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1587C0-4048-5481-F3A8-576BE995BC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Meter Growth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26E049E-A119-E253-F148-4150609AB045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tretch>
            <a:fillRect/>
          </a:stretch>
        </p:blipFill>
        <p:spPr>
          <a:xfrm>
            <a:off x="6115895" y="2136087"/>
            <a:ext cx="6011659" cy="37975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9B980-7253-4D67-8831-88F26699F46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4EECA4-693C-6A2D-6461-4FFEC6D5A073}"/>
              </a:ext>
            </a:extLst>
          </p:cNvPr>
          <p:cNvSpPr txBox="1"/>
          <p:nvPr/>
        </p:nvSpPr>
        <p:spPr>
          <a:xfrm>
            <a:off x="8931349" y="6262577"/>
            <a:ext cx="25305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/>
              <a:t>Source: Research and Markets June 2024</a:t>
            </a:r>
          </a:p>
        </p:txBody>
      </p:sp>
    </p:spTree>
    <p:extLst>
      <p:ext uri="{BB962C8B-B14F-4D97-AF65-F5344CB8AC3E}">
        <p14:creationId xmlns:p14="http://schemas.microsoft.com/office/powerpoint/2010/main" val="3882560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155D1F-4C3F-A331-788B-3CAC823802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4144" y="1158457"/>
            <a:ext cx="5795962" cy="4541086"/>
          </a:xfrm>
        </p:spPr>
        <p:txBody>
          <a:bodyPr/>
          <a:lstStyle/>
          <a:p>
            <a:r>
              <a:rPr lang="en-US" sz="2400" dirty="0"/>
              <a:t>Transition from AMI 1.0 to AMI 2.0 signifies a substantial evolution in smart meter technology. Use cases include:</a:t>
            </a:r>
          </a:p>
          <a:p>
            <a:pPr lvl="1"/>
            <a:r>
              <a:rPr lang="en-US" dirty="0"/>
              <a:t>location awareness</a:t>
            </a:r>
          </a:p>
          <a:p>
            <a:pPr lvl="1"/>
            <a:r>
              <a:rPr lang="en-US" dirty="0"/>
              <a:t>active transformer load monitoring</a:t>
            </a:r>
          </a:p>
          <a:p>
            <a:pPr lvl="1"/>
            <a:r>
              <a:rPr lang="en-US" dirty="0"/>
              <a:t>load management</a:t>
            </a:r>
          </a:p>
          <a:p>
            <a:pPr lvl="1"/>
            <a:r>
              <a:rPr lang="en-US" dirty="0"/>
              <a:t>EV supply management. </a:t>
            </a:r>
          </a:p>
          <a:p>
            <a:r>
              <a:rPr lang="en-US" sz="2400" dirty="0"/>
              <a:t>These new use cases, in addition to existing use cases, are adding a significant increase in uplink throughput demand and increased system utilization with peak uplink throughputs of </a:t>
            </a:r>
            <a:r>
              <a:rPr lang="en-US" sz="2400" b="1" i="1" dirty="0"/>
              <a:t>5 Mbps per device </a:t>
            </a:r>
            <a:r>
              <a:rPr lang="en-US" sz="2400" dirty="0"/>
              <a:t>and less than a few seconds end-to-end latency.</a:t>
            </a:r>
          </a:p>
          <a:p>
            <a:pPr lvl="1"/>
            <a:r>
              <a:rPr lang="en-US" dirty="0"/>
              <a:t>Exceeds NB-IoT specifications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E160BE-72A9-452C-F75C-D409FEAE9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Use Case Demand</a:t>
            </a:r>
          </a:p>
        </p:txBody>
      </p:sp>
      <p:pic>
        <p:nvPicPr>
          <p:cNvPr id="143" name="Content Placeholder 142">
            <a:extLst>
              <a:ext uri="{FF2B5EF4-FFF2-40B4-BE49-F238E27FC236}">
                <a16:creationId xmlns:a16="http://schemas.microsoft.com/office/drawing/2014/main" id="{CAD66217-F2BE-BF0F-2758-DC5ACB3C63C8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tretch>
            <a:fillRect/>
          </a:stretch>
        </p:blipFill>
        <p:spPr>
          <a:xfrm>
            <a:off x="5579053" y="1913280"/>
            <a:ext cx="5795963" cy="268448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DF1A2C-A4D7-CF50-A579-2974945193A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95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5EDFF1-FC39-BF3E-D7D6-3CDE0FF4E8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Options and Alternatives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9EA3F-04DA-530B-E9D2-A3EDA359547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9" y="1397285"/>
            <a:ext cx="5073372" cy="4662195"/>
          </a:xfrm>
        </p:spPr>
        <p:txBody>
          <a:bodyPr/>
          <a:lstStyle/>
          <a:p>
            <a:pPr algn="l"/>
            <a:r>
              <a:rPr lang="en-US" sz="1800" b="0" i="0" dirty="0">
                <a:solidFill>
                  <a:srgbClr val="242424"/>
                </a:solidFill>
                <a:effectLst/>
                <a:latin typeface="inherit"/>
              </a:rPr>
              <a:t>Option 1: update the NR_FR1_lessthan_5MHz_BW_Ph2 WI</a:t>
            </a:r>
          </a:p>
          <a:p>
            <a:pPr lvl="1"/>
            <a:r>
              <a:rPr lang="en-US" sz="1400" dirty="0">
                <a:solidFill>
                  <a:srgbClr val="242424"/>
                </a:solidFill>
                <a:latin typeface="inherit"/>
              </a:rPr>
              <a:t>N</a:t>
            </a:r>
            <a:r>
              <a:rPr lang="en-US" sz="1400" b="0" i="0" dirty="0">
                <a:solidFill>
                  <a:srgbClr val="242424"/>
                </a:solidFill>
                <a:effectLst/>
                <a:latin typeface="inherit"/>
              </a:rPr>
              <a:t>o TU left for Core work, new TU allocation would be needed</a:t>
            </a:r>
          </a:p>
          <a:p>
            <a:pPr lvl="1"/>
            <a:r>
              <a:rPr lang="en-US" sz="1400" dirty="0">
                <a:solidFill>
                  <a:srgbClr val="242424"/>
                </a:solidFill>
                <a:latin typeface="inherit"/>
              </a:rPr>
              <a:t>We understand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inherit"/>
              </a:rPr>
              <a:t>&lt;5MHz and Redcap are independent features. They do not overlap, need different implementation efforts i.e. Redcap UEs do not automatically support &lt;5MHz.  </a:t>
            </a:r>
          </a:p>
          <a:p>
            <a:pPr algn="l"/>
            <a:r>
              <a:rPr lang="en-US" sz="1800" b="0" i="0" dirty="0">
                <a:solidFill>
                  <a:srgbClr val="242424"/>
                </a:solidFill>
                <a:effectLst/>
                <a:latin typeface="inherit"/>
              </a:rPr>
              <a:t> Option 2: TEI-19: RRM/</a:t>
            </a:r>
            <a:r>
              <a:rPr lang="en-US" sz="1800" b="0" i="0" dirty="0" err="1">
                <a:solidFill>
                  <a:srgbClr val="242424"/>
                </a:solidFill>
                <a:effectLst/>
                <a:latin typeface="inherit"/>
              </a:rPr>
              <a:t>Demod</a:t>
            </a:r>
            <a:r>
              <a:rPr lang="en-US" sz="1800" b="0" i="0" dirty="0">
                <a:solidFill>
                  <a:srgbClr val="242424"/>
                </a:solidFill>
                <a:effectLst/>
                <a:latin typeface="inherit"/>
              </a:rPr>
              <a:t> work </a:t>
            </a:r>
          </a:p>
          <a:p>
            <a:pPr lvl="1"/>
            <a:r>
              <a:rPr lang="en-US" sz="1400" dirty="0">
                <a:solidFill>
                  <a:srgbClr val="242424"/>
                </a:solidFill>
                <a:latin typeface="inherit"/>
              </a:rPr>
              <a:t>Estimates  that is </a:t>
            </a:r>
            <a:r>
              <a:rPr lang="en-US" sz="1400" b="0" i="0" dirty="0">
                <a:solidFill>
                  <a:srgbClr val="242424"/>
                </a:solidFill>
                <a:effectLst/>
                <a:latin typeface="inherit"/>
              </a:rPr>
              <a:t>may need 3 meeting cycles on top of RF work, it may not be finished in one quarter.</a:t>
            </a:r>
            <a:endParaRPr lang="en-US" sz="8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/>
            <a:r>
              <a:rPr lang="en-US" sz="1800" b="0" i="0" dirty="0">
                <a:solidFill>
                  <a:srgbClr val="242424"/>
                </a:solidFill>
                <a:effectLst/>
                <a:latin typeface="inherit"/>
              </a:rPr>
              <a:t> Option 3:  New WI introduced in RAN #106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17C9B3-EDF4-30A8-50C2-C8A58686612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1FE5C3-97FB-2E39-69C2-D0ACAC5FE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7211" y="1397286"/>
            <a:ext cx="6975721" cy="3942162"/>
          </a:xfrm>
          <a:prstGeom prst="rect">
            <a:avLst/>
          </a:prstGeom>
        </p:spPr>
      </p:pic>
      <p:sp>
        <p:nvSpPr>
          <p:cNvPr id="7" name="Arrow: Bent 6">
            <a:extLst>
              <a:ext uri="{FF2B5EF4-FFF2-40B4-BE49-F238E27FC236}">
                <a16:creationId xmlns:a16="http://schemas.microsoft.com/office/drawing/2014/main" id="{A2E24A25-665F-15FD-BE29-ADDC2A8DB390}"/>
              </a:ext>
            </a:extLst>
          </p:cNvPr>
          <p:cNvSpPr/>
          <p:nvPr/>
        </p:nvSpPr>
        <p:spPr>
          <a:xfrm rot="10800000" flipH="1">
            <a:off x="1900719" y="4407613"/>
            <a:ext cx="3544584" cy="678094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453B8F-8436-1F00-DCB1-1EEB7E2DB5E7}"/>
              </a:ext>
            </a:extLst>
          </p:cNvPr>
          <p:cNvSpPr/>
          <p:nvPr/>
        </p:nvSpPr>
        <p:spPr>
          <a:xfrm>
            <a:off x="11455685" y="1684962"/>
            <a:ext cx="600479" cy="215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564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CDB183-B9D9-40BE-BFAE-C3B4BB72A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D41FAD1-0318-4C42-8241-AA25D1044E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eolbrich@anterix.com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643F80-0F22-4611-8646-A6E42781979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47125" y="5934075"/>
            <a:ext cx="3444875" cy="787400"/>
          </a:xfrm>
        </p:spPr>
        <p:txBody>
          <a:bodyPr/>
          <a:lstStyle/>
          <a:p>
            <a:fld id="{FFD6FBEC-8C9E-4D57-9D19-97E25729CEA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6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94C78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terix 2020 PPT Template With Page Numbers" id="{A5C73E2C-A3DE-4323-BB36-62DDF0264B75}" vid="{58CE0798-F81B-475E-92FA-C67A5065DB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755962AA686A45B0484F8A053AF5FD" ma:contentTypeVersion="9" ma:contentTypeDescription="Create a new document." ma:contentTypeScope="" ma:versionID="37d3210230fcf344d62a4fc70a9cc5a1">
  <xsd:schema xmlns:xsd="http://www.w3.org/2001/XMLSchema" xmlns:xs="http://www.w3.org/2001/XMLSchema" xmlns:p="http://schemas.microsoft.com/office/2006/metadata/properties" xmlns:ns2="030d8fa6-d851-44b0-97db-4b608d9819c2" targetNamespace="http://schemas.microsoft.com/office/2006/metadata/properties" ma:root="true" ma:fieldsID="7d322fc5218cb8ffbf9ad994195459ce" ns2:_="">
    <xsd:import namespace="030d8fa6-d851-44b0-97db-4b608d9819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0d8fa6-d851-44b0-97db-4b608d9819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B04DAD-1CCF-496C-94D6-F77FD6E94F7B}">
  <ds:schemaRefs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030d8fa6-d851-44b0-97db-4b608d9819c2"/>
    <ds:schemaRef ds:uri="http://schemas.openxmlformats.org/package/2006/metadata/core-properties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D6C4ED4-98F5-4DAA-814D-12B64F633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582379-143A-4980-A87F-45515BB1AD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0d8fa6-d851-44b0-97db-4b608d9819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Anterix 2020 PPT Template With Page Numbers</Template>
  <TotalTime>1362</TotalTime>
  <Words>422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Alwyn New</vt:lpstr>
      <vt:lpstr>Alwyn New Lt</vt:lpstr>
      <vt:lpstr>arial</vt:lpstr>
      <vt:lpstr>arial</vt:lpstr>
      <vt:lpstr>Calibri</vt:lpstr>
      <vt:lpstr>inherit</vt:lpstr>
      <vt:lpstr>Segoe UI</vt:lpstr>
      <vt:lpstr>Office Theme</vt:lpstr>
      <vt:lpstr>Motivation for new WI on less than 5 Mhz (e)RedCap Support in Rel-19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 Olbrich</dc:creator>
  <cp:lastModifiedBy>Emil Olbrich</cp:lastModifiedBy>
  <cp:revision>32</cp:revision>
  <cp:lastPrinted>2019-05-02T14:46:24Z</cp:lastPrinted>
  <dcterms:created xsi:type="dcterms:W3CDTF">2020-08-23T16:58:24Z</dcterms:created>
  <dcterms:modified xsi:type="dcterms:W3CDTF">2024-12-03T14:59:21Z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0x010100DC755962AA686A45B0484F8A053AF5FD</vt:lpwstr>
  </property>
</Properties>
</file>