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10"/>
  </p:notesMasterIdLst>
  <p:handoutMasterIdLst>
    <p:handoutMasterId r:id="rId11"/>
  </p:handoutMasterIdLst>
  <p:sldIdLst>
    <p:sldId id="1122" r:id="rId6"/>
    <p:sldId id="382" r:id="rId7"/>
    <p:sldId id="259" r:id="rId8"/>
    <p:sldId id="1142" r:id="rId9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-Chenli" initials="v" lastIdx="9" clrIdx="0">
    <p:extLst>
      <p:ext uri="{19B8F6BF-5375-455C-9EA6-DF929625EA0E}">
        <p15:presenceInfo xmlns:p15="http://schemas.microsoft.com/office/powerpoint/2012/main" userId="vivo-Chenli" providerId="None"/>
      </p:ext>
    </p:extLst>
  </p:cmAuthor>
  <p:cmAuthor id="2" name="Alexey Kulakov, Vodafone" initials="AK" lastIdx="1" clrIdx="1">
    <p:extLst>
      <p:ext uri="{19B8F6BF-5375-455C-9EA6-DF929625EA0E}">
        <p15:presenceInfo xmlns:p15="http://schemas.microsoft.com/office/powerpoint/2012/main" userId="S::Alexey.Kulakov1@vodafone.com::a9499e6f-d631-4cd6-9b8c-d11b1e0c36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23A"/>
    <a:srgbClr val="F7F8F8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3B81B1-6F6B-0EB7-5CB3-634F13A0DE38}" v="4" dt="2024-12-03T17:41:35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67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26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489E7-E73D-7097-6BB6-69CED4516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E627A-893C-4E2D-34F1-31F689ECB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5F97AA-FE32-A929-8AA3-D9E882C49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B411A-2A34-4CEC-B068-CBCD2D41FDEE}" type="datetimeFigureOut">
              <a:rPr lang="en-GB" smtClean="0"/>
              <a:t>03/12/2024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03758B-8A28-C3F1-0D7B-366011060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7BD7E-5F01-44CF-C853-DC38D6156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36EE-FD63-4693-98B6-9921A1E0107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8055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  <p:sldLayoutId id="2147483773" r:id="rId24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03.safelinks.protection.outlook.com/?url=https%3A%2F%2Fwww.3gpp.org%2Fftp%2FTSG_RAN%2FTSG_RAN%2FTSGR_105%2FDocs%2FRP-242143.zip&amp;data=05%7C02%7CAlexey.Kulakov1%40vodafone.com%7Ca08b33cda8234fc66ea308dd0fca5266%7C68283f3b84874c86adb3a5228f18b893%7C0%7C0%7C638684083843245613%7CUnknown%7CTWFpbGZsb3d8eyJFbXB0eU1hcGkiOnRydWUsIlYiOiIwLjAuMDAwMCIsIlAiOiJXaW4zMiIsIkFOIjoiTWFpbCIsIldUIjoyfQ%3D%3D%7C0%7C%7C%7C&amp;sdata=yks4V5RomGuOzd7egxC7D3Jp6v6FX6hwszmNF2iTi5Y%3D&amp;reserved=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emf"/><Relationship Id="rId4" Type="http://schemas.openxmlformats.org/officeDocument/2006/relationships/hyperlink" Target="https://eur03.safelinks.protection.outlook.com/?url=https%3A%2F%2Fwww.3gpp.org%2Fftp%2FTSG_RAN%2FTSG_RAN%2FTSGR_105%2FDocs%2FRP-242144.zip&amp;data=05%7C02%7CAlexey.Kulakov1%40vodafone.com%7Ca08b33cda8234fc66ea308dd0fca5266%7C68283f3b84874c86adb3a5228f18b893%7C0%7C0%7C638684083843275603%7CUnknown%7CTWFpbGZsb3d8eyJFbXB0eU1hcGkiOnRydWUsIlYiOiIwLjAuMDAwMCIsIlAiOiJXaW4zMiIsIkFOIjoiTWFpbCIsIldUIjoyfQ%3D%3D%7C0%7C%7C%7C&amp;sdata=TDpl6fQL4u6z34r8wHFR%2FYDAIl469hhRcyO%2F2RW2TwA%3D&amp;reserved=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</a:t>
            </a:r>
            <a:r>
              <a:rPr lang="en-GB" sz="1800" b="1" i="0" u="none" strike="noStrike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1" dirty="0">
                <a:effectLst/>
              </a:rPr>
              <a:t>RP-242545         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Item:15.2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C2693C7-B714-BAF3-9188-38B24D5B6B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22675"/>
              </p:ext>
            </p:extLst>
          </p:nvPr>
        </p:nvGraphicFramePr>
        <p:xfrm>
          <a:off x="1336842" y="2465587"/>
          <a:ext cx="4673600" cy="640080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2871337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latinLnBrk="1"/>
                      <a:br>
                        <a:rPr lang="en-US" dirty="0">
                          <a:effectLst/>
                        </a:rPr>
                      </a:b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</a:rPr>
                        <a:t>Support of Per-UE resource block counting</a:t>
                      </a:r>
                    </a:p>
                  </a:txBody>
                  <a:tcPr marL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68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191475"/>
            <a:ext cx="8139196" cy="667479"/>
          </a:xfrm>
        </p:spPr>
        <p:txBody>
          <a:bodyPr/>
          <a:lstStyle/>
          <a:p>
            <a:r>
              <a:rPr lang="en-US" b="1" dirty="0">
                <a:effectLst/>
              </a:rPr>
              <a:t>Support of Per-UE resource block counting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Content Placeholder 14">
            <a:extLst>
              <a:ext uri="{FF2B5EF4-FFF2-40B4-BE49-F238E27FC236}">
                <a16:creationId xmlns:a16="http://schemas.microsoft.com/office/drawing/2014/main" id="{217938E5-0B18-CEE3-5954-9E3FECD39865}"/>
              </a:ext>
            </a:extLst>
          </p:cNvPr>
          <p:cNvSpPr txBox="1">
            <a:spLocks/>
          </p:cNvSpPr>
          <p:nvPr/>
        </p:nvSpPr>
        <p:spPr>
          <a:xfrm>
            <a:off x="272134" y="1035417"/>
            <a:ext cx="86423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38113" indent="-13811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347663" indent="-147638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sz="1400" kern="120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385763" indent="1460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sz="1400" kern="120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717550" indent="-1508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indent="-1619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2B5900B-9030-9136-2398-1C9C5F73DEC5}"/>
              </a:ext>
            </a:extLst>
          </p:cNvPr>
          <p:cNvSpPr txBox="1"/>
          <p:nvPr/>
        </p:nvSpPr>
        <p:spPr>
          <a:xfrm>
            <a:off x="473242" y="598133"/>
            <a:ext cx="6793832" cy="27007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Justification: </a:t>
            </a:r>
          </a:p>
          <a:p>
            <a:pPr hangingPunct="0">
              <a:spcAft>
                <a:spcPts val="900"/>
              </a:spcAft>
            </a:pPr>
            <a:r>
              <a:rPr lang="en-GB" sz="1200" dirty="0">
                <a:latin typeface="Arial"/>
                <a:cs typeface="Arial"/>
              </a:rPr>
              <a:t>In release 19, Vodafone proposed to standardise a metric for the per-UE per-cell radio resource block usage. See </a:t>
            </a:r>
            <a:r>
              <a:rPr lang="de-DE" sz="1200" dirty="0"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RP-242143</a:t>
            </a:r>
            <a:r>
              <a:rPr lang="en-GB" sz="1200" dirty="0">
                <a:latin typeface="Arial"/>
                <a:cs typeface="Arial"/>
              </a:rPr>
              <a:t> and </a:t>
            </a:r>
            <a:r>
              <a:rPr lang="de-DE" sz="1200" dirty="0">
                <a:latin typeface="Arial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RP-242144</a:t>
            </a:r>
            <a:r>
              <a:rPr lang="en-GB" sz="1200" dirty="0">
                <a:latin typeface="Arial"/>
                <a:cs typeface="Arial"/>
              </a:rPr>
              <a:t>. To satisfy the use cases (see next slide) and provide means to the operator to facilitate their customers in energy savings actions, the metric for “Per-UE per-cell radio resource block usage” is needed.</a:t>
            </a:r>
          </a:p>
          <a:p>
            <a:pPr hangingPunct="0">
              <a:spcAft>
                <a:spcPts val="900"/>
              </a:spcAft>
            </a:pP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hangingPunct="0">
              <a:spcAft>
                <a:spcPts val="900"/>
              </a:spcAft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For UEs in RRC Connected state:</a:t>
            </a:r>
          </a:p>
          <a:p>
            <a:pPr marL="171450" indent="-1714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investigate and then specify, a metric for the per-UE per-cell downlink (and optionally uplink) radio resource block usage. </a:t>
            </a:r>
          </a:p>
          <a:p>
            <a:pPr marL="171450" indent="-1714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investigate and then specify how the above per-UE per-cell radio resource block usage is reported to the Core Network, including any DU-CU aspects.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0F6468D-2931-DF3D-D088-155C5B64FC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7032" y="3421424"/>
            <a:ext cx="2187073" cy="101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4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6780A-EED3-2B16-83EF-14725CC13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Vodafone Rg"/>
              </a:rPr>
              <a:t>Use cases: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B988D-D193-4075-97AC-F66E91961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75979"/>
            <a:ext cx="7886700" cy="3591776"/>
          </a:xfrm>
        </p:spPr>
        <p:txBody>
          <a:bodyPr>
            <a:normAutofit fontScale="92500"/>
          </a:bodyPr>
          <a:lstStyle/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a) knowledge of which customers (enterprise or consumer) consume more energy than others. This would be a useful input at the next contract renegotiation.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b) knowledge of a consumer-customer’s CO2 emissions. Many customers are interested in this.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c) knowledge of an enterprise-customer’s CO2 emissions. Many enterprises are now mandated to report on this.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d) identification of network areas where network power consumption per UE is high. This can be used to trigger network investigations leading to coverage optimisation and/or interference reduction (e.g., </a:t>
            </a:r>
            <a:r>
              <a:rPr lang="en-GB" sz="1350" dirty="0" err="1">
                <a:latin typeface="Arial" panose="020B0604020202020204" pitchFamily="34" charset="0"/>
                <a:ea typeface="Times New Roman" panose="02020603050405020304" pitchFamily="18" charset="0"/>
              </a:rPr>
              <a:t>downtilt</a:t>
            </a: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).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e) identification of UEs using high levels of RAN energy that are probably indoors. For these, operators could more actively work on moving them onto Wi-Fi.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f) identification of UE types that use unusually low or high amounts of network energy, leading to a better understanding of the actual impact to the network from </a:t>
            </a:r>
            <a:r>
              <a:rPr lang="en-GB" sz="1350" dirty="0" err="1">
                <a:latin typeface="Arial" panose="020B0604020202020204" pitchFamily="34" charset="0"/>
                <a:ea typeface="Times New Roman" panose="02020603050405020304" pitchFamily="18" charset="0"/>
              </a:rPr>
              <a:t>e.g</a:t>
            </a: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, watches or glasses.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g) </a:t>
            </a:r>
            <a:r>
              <a:rPr lang="en-GB" sz="1350" dirty="0">
                <a:solidFill>
                  <a:srgbClr val="0D0D0D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RAT selection parameterisation, e.g., UEs located in 5G border area might be re-directed to 4G for better network energy efficiency.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h) work with IoT enterprise customers who use high amounts of network energy to improve how they position/mount their devices/antenna.</a:t>
            </a:r>
            <a:endParaRPr lang="en-GB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 hangingPunct="0">
              <a:spcAft>
                <a:spcPts val="675"/>
              </a:spcAft>
              <a:buNone/>
            </a:pPr>
            <a:r>
              <a:rPr lang="en-GB" sz="1350" dirty="0">
                <a:latin typeface="Arial" panose="020B0604020202020204" pitchFamily="34" charset="0"/>
                <a:ea typeface="Times New Roman" panose="02020603050405020304" pitchFamily="18" charset="0"/>
              </a:rPr>
              <a:t>i) work with office-enterprise customers to adapt their indoor coverage solutions.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9921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3D8EFB-022F-44F6-A50B-C25F365EDC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8F45AA-3F6E-4147-AEB2-2584F2235F0A}">
  <ds:schemaRefs>
    <ds:schemaRef ds:uri="http://purl.org/dc/elements/1.1/"/>
    <ds:schemaRef ds:uri="43f3fa7f-81fe-4e2c-b3fd-9553e9083e9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4b747377-8a1d-495b-8f86-37c466bbd411"/>
    <ds:schemaRef ds:uri="http://schemas.microsoft.com/sharepoint/v3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410</Words>
  <Application>Microsoft Office PowerPoint</Application>
  <PresentationFormat>Bildschirmpräsentation (16:9)</PresentationFormat>
  <Paragraphs>28</Paragraphs>
  <Slides>4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PowerPoint-Präsentation</vt:lpstr>
      <vt:lpstr>Support of Per-UE resource block counting</vt:lpstr>
      <vt:lpstr>Use cases: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LR and MR operating in different bands</dc:title>
  <dc:subject/>
  <dc:creator>Diogo Martins, Vodafone</dc:creator>
  <cp:keywords/>
  <dc:description/>
  <cp:lastModifiedBy>Alexey Kulakov, Vodafone</cp:lastModifiedBy>
  <cp:revision>79</cp:revision>
  <cp:lastPrinted>2011-08-30T12:20:26Z</cp:lastPrinted>
  <dcterms:created xsi:type="dcterms:W3CDTF">2024-11-25T14:36:44Z</dcterms:created>
  <dcterms:modified xsi:type="dcterms:W3CDTF">2024-12-03T19:04:42Z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2024-11-25T16:24:28Z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6a095265-8b47-4dcf-a1ce-d95a646b9856</vt:lpwstr>
  </property>
  <property fmtid="{D5CDD505-2E9C-101B-9397-08002B2CF9AE}" pid="10" name="MSIP_Label_17da11e7-ad83-4459-98c6-12a88e2eac78_ContentBits">
    <vt:lpwstr>0</vt:lpwstr>
  </property>
</Properties>
</file>