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2147481342" r:id="rId3"/>
    <p:sldId id="2147481346" r:id="rId4"/>
    <p:sldId id="2147481352" r:id="rId5"/>
    <p:sldId id="2147481343" r:id="rId6"/>
    <p:sldId id="2147481353" r:id="rId7"/>
    <p:sldId id="2147481349" r:id="rId8"/>
    <p:sldId id="2147481351" r:id="rId9"/>
    <p:sldId id="2147481350" r:id="rId10"/>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121" d="100"/>
          <a:sy n="121" d="100"/>
        </p:scale>
        <p:origin x="126" y="2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4" d="100"/>
          <a:sy n="84" d="100"/>
        </p:scale>
        <p:origin x="3924"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5AE2F6C-12BD-4A4C-8214-A1E6C4D5BEA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1BBA4B29-22D5-492A-A66D-42695EA40401}"/>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30F7FF2-6A3B-4284-BBC9-861E2E607543}" type="datetime1">
              <a:rPr lang="en-US"/>
              <a:pPr>
                <a:defRPr/>
              </a:pPr>
              <a:t>12/6/2024</a:t>
            </a:fld>
            <a:endParaRPr lang="en-US" dirty="0"/>
          </a:p>
        </p:txBody>
      </p:sp>
      <p:sp>
        <p:nvSpPr>
          <p:cNvPr id="9220" name="Rectangle 4">
            <a:extLst>
              <a:ext uri="{FF2B5EF4-FFF2-40B4-BE49-F238E27FC236}">
                <a16:creationId xmlns:a16="http://schemas.microsoft.com/office/drawing/2014/main" id="{3D0385B6-8CE9-4D42-A636-7207BF3EE282}"/>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57208DF9-4A31-4C66-AB9A-1117CA7EC71C}"/>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E096C18-32FF-473B-B7CD-C7E0BA6EB7BF}"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F791766-24A1-44E7-AD14-E6FEDC69DFE0}"/>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37BFA006-7B5A-4BE3-ADE4-FD900B1D8BD9}"/>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1369D62-A2C2-472D-9FF3-BE851A147367}" type="datetime1">
              <a:rPr lang="en-US"/>
              <a:pPr>
                <a:defRPr/>
              </a:pPr>
              <a:t>12/6/2024</a:t>
            </a:fld>
            <a:endParaRPr lang="en-US" dirty="0"/>
          </a:p>
        </p:txBody>
      </p:sp>
      <p:sp>
        <p:nvSpPr>
          <p:cNvPr id="3076" name="Rectangle 4">
            <a:extLst>
              <a:ext uri="{FF2B5EF4-FFF2-40B4-BE49-F238E27FC236}">
                <a16:creationId xmlns:a16="http://schemas.microsoft.com/office/drawing/2014/main" id="{7CA0D7F1-3696-4109-A70C-39BF43DA556A}"/>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48C3AF9F-7F8F-4F89-828D-991B22DB7C9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88DCD174-85A1-41AE-B99C-B3907B98E85C}"/>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0DD0A86D-BE9E-431B-87E3-BCAFF0CAE410}"/>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2A5CF487-FEB1-4ADA-9879-AA8BF746D94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E60A9DC4-2C62-4903-893D-11E1D543DD7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C495441-9E5F-465B-BDEF-5250B1FFB901}"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64B5250E-97EA-435B-81BD-009486767282}"/>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14B10CD9-287A-4388-9382-704A4963F790}"/>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46D1A1D-C33D-4ED6-808A-0A2F3FB972B0}" type="slidenum">
              <a:rPr lang="LID4096" smtClean="0"/>
              <a:t>2</a:t>
            </a:fld>
            <a:endParaRPr lang="LID4096"/>
          </a:p>
        </p:txBody>
      </p:sp>
    </p:spTree>
    <p:extLst>
      <p:ext uri="{BB962C8B-B14F-4D97-AF65-F5344CB8AC3E}">
        <p14:creationId xmlns:p14="http://schemas.microsoft.com/office/powerpoint/2010/main" val="1464776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46D1A1D-C33D-4ED6-808A-0A2F3FB972B0}" type="slidenum">
              <a:rPr lang="LID4096" smtClean="0"/>
              <a:t>3</a:t>
            </a:fld>
            <a:endParaRPr lang="LID4096"/>
          </a:p>
        </p:txBody>
      </p:sp>
    </p:spTree>
    <p:extLst>
      <p:ext uri="{BB962C8B-B14F-4D97-AF65-F5344CB8AC3E}">
        <p14:creationId xmlns:p14="http://schemas.microsoft.com/office/powerpoint/2010/main" val="235704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75F04065-D46D-4F2E-869C-82C9164D411B}"/>
              </a:ext>
            </a:extLst>
          </p:cNvPr>
          <p:cNvSpPr txBox="1">
            <a:spLocks noChangeArrowheads="1"/>
          </p:cNvSpPr>
          <p:nvPr userDrawn="1"/>
        </p:nvSpPr>
        <p:spPr bwMode="auto">
          <a:xfrm>
            <a:off x="431800" y="73026"/>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sv-SE" altLang="en-US" sz="1200" b="1" dirty="0">
                <a:latin typeface="Arial "/>
              </a:rPr>
              <a:t>3GPP TSG CT#106</a:t>
            </a:r>
          </a:p>
          <a:p>
            <a:pPr eaLnBrk="1" hangingPunct="1"/>
            <a:r>
              <a:rPr lang="sv-SE" altLang="en-US" sz="1200" b="1" dirty="0">
                <a:latin typeface="Arial "/>
              </a:rPr>
              <a:t>Madrid, Spain; 9.-10. December 2024</a:t>
            </a:r>
          </a:p>
        </p:txBody>
      </p:sp>
      <p:sp>
        <p:nvSpPr>
          <p:cNvPr id="5" name="Text Box 13">
            <a:extLst>
              <a:ext uri="{FF2B5EF4-FFF2-40B4-BE49-F238E27FC236}">
                <a16:creationId xmlns:a16="http://schemas.microsoft.com/office/drawing/2014/main" id="{36C645BE-8515-4EC7-A018-F17141B11DAB}"/>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GB" altLang="en-US" sz="1200" b="1" dirty="0"/>
              <a:t>CP-243305 </a:t>
            </a:r>
            <a:r>
              <a:rPr lang="en-GB" altLang="en-US" sz="1200" b="0" dirty="0"/>
              <a:t>was 3277</a:t>
            </a:r>
            <a:endParaRPr lang="en-GB" altLang="en-US" sz="1200" b="0" dirty="0">
              <a:solidFill>
                <a:schemeClr val="bg2"/>
              </a:solidFill>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713469407"/>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8492689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409305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706249E-4E45-0212-49BF-9D43028A9753}"/>
              </a:ext>
            </a:extLst>
          </p:cNvPr>
          <p:cNvSpPr>
            <a:spLocks noGrp="1" noChangeArrowheads="1"/>
          </p:cNvSpPr>
          <p:nvPr>
            <p:ph idx="1" hasCustomPrompt="1"/>
          </p:nvPr>
        </p:nvSpPr>
        <p:spPr bwMode="auto">
          <a:xfrm>
            <a:off x="215900" y="952501"/>
            <a:ext cx="11760200" cy="15124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vl6pPr marL="3047924" indent="0">
              <a:buNone/>
              <a:defRPr/>
            </a:lvl6pPr>
          </a:lstStyle>
          <a:p>
            <a:pPr lvl="0"/>
            <a:r>
              <a:rPr lang="en-US" altLang="ja-JP" dirty="0"/>
              <a:t>Text</a:t>
            </a:r>
          </a:p>
          <a:p>
            <a:pPr lvl="1"/>
            <a:r>
              <a:rPr lang="en-US" altLang="ja-JP" dirty="0"/>
              <a:t>Text	</a:t>
            </a:r>
          </a:p>
          <a:p>
            <a:pPr lvl="2"/>
            <a:r>
              <a:rPr lang="en-US" altLang="ja-JP" dirty="0"/>
              <a:t>Text</a:t>
            </a:r>
          </a:p>
          <a:p>
            <a:pPr lvl="3"/>
            <a:r>
              <a:rPr lang="en-US" altLang="ja-JP" dirty="0"/>
              <a:t>Text</a:t>
            </a:r>
          </a:p>
          <a:p>
            <a:pPr lvl="4"/>
            <a:r>
              <a:rPr lang="en-US" altLang="ja-JP" dirty="0"/>
              <a:t>Text</a:t>
            </a:r>
          </a:p>
        </p:txBody>
      </p:sp>
      <p:sp>
        <p:nvSpPr>
          <p:cNvPr id="6" name="Rectangle 2">
            <a:extLst>
              <a:ext uri="{FF2B5EF4-FFF2-40B4-BE49-F238E27FC236}">
                <a16:creationId xmlns:a16="http://schemas.microsoft.com/office/drawing/2014/main" id="{354EC258-4900-F496-9308-7F354E58BBDE}"/>
              </a:ext>
            </a:extLst>
          </p:cNvPr>
          <p:cNvSpPr>
            <a:spLocks noGrp="1" noChangeArrowheads="1"/>
          </p:cNvSpPr>
          <p:nvPr>
            <p:ph type="title" hasCustomPrompt="1"/>
          </p:nvPr>
        </p:nvSpPr>
        <p:spPr bwMode="auto">
          <a:xfrm>
            <a:off x="239184" y="77790"/>
            <a:ext cx="9505949" cy="69215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ja-JP" dirty="0" err="1"/>
              <a:t>aaa</a:t>
            </a:r>
            <a:endParaRPr lang="ja-JP" altLang="en-GB" dirty="0"/>
          </a:p>
        </p:txBody>
      </p:sp>
    </p:spTree>
    <p:extLst>
      <p:ext uri="{BB962C8B-B14F-4D97-AF65-F5344CB8AC3E}">
        <p14:creationId xmlns:p14="http://schemas.microsoft.com/office/powerpoint/2010/main" val="25783463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1FAF5665-8933-4C2F-927F-8E6A37FEB2B2}"/>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sz="1000"/>
          </a:p>
        </p:txBody>
      </p:sp>
      <p:sp>
        <p:nvSpPr>
          <p:cNvPr id="1027" name="Title Placeholder 1">
            <a:extLst>
              <a:ext uri="{FF2B5EF4-FFF2-40B4-BE49-F238E27FC236}">
                <a16:creationId xmlns:a16="http://schemas.microsoft.com/office/drawing/2014/main" id="{973FEB26-E2B1-4F82-8882-B3A63847E601}"/>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B94E7817-1B5F-45A3-B184-4DFC447C8E74}"/>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5EFF82A4-B233-4A85-BE40-FB2BACC73AC6}"/>
              </a:ext>
            </a:extLst>
          </p:cNvPr>
          <p:cNvSpPr txBox="1"/>
          <p:nvPr userDrawn="1"/>
        </p:nvSpPr>
        <p:spPr>
          <a:xfrm>
            <a:off x="717551" y="6394450"/>
            <a:ext cx="4840816" cy="311150"/>
          </a:xfrm>
          <a:prstGeom prst="rect">
            <a:avLst/>
          </a:prstGeom>
          <a:noFill/>
        </p:spPr>
        <p:txBody>
          <a:bodyPr anchor="ctr">
            <a:normAutofit/>
          </a:bodyPr>
          <a:lstStyle/>
          <a:p>
            <a:pPr>
              <a:defRPr/>
            </a:pPr>
            <a:r>
              <a:rPr lang="en-GB" sz="1000" spc="300" dirty="0">
                <a:solidFill>
                  <a:schemeClr val="bg1"/>
                </a:solidFill>
              </a:rPr>
              <a:t> 3GPP </a:t>
            </a:r>
            <a:r>
              <a:rPr lang="en-GB" sz="1000" spc="300">
                <a:solidFill>
                  <a:schemeClr val="bg1"/>
                </a:solidFill>
              </a:rPr>
              <a:t>TSG CT </a:t>
            </a:r>
            <a:r>
              <a:rPr lang="en-GB" sz="1000" spc="300" dirty="0">
                <a:solidFill>
                  <a:schemeClr val="bg1"/>
                </a:solidFill>
              </a:rPr>
              <a:t>meeting</a:t>
            </a:r>
          </a:p>
        </p:txBody>
      </p:sp>
      <p:sp>
        <p:nvSpPr>
          <p:cNvPr id="12" name="Oval 11">
            <a:extLst>
              <a:ext uri="{FF2B5EF4-FFF2-40B4-BE49-F238E27FC236}">
                <a16:creationId xmlns:a16="http://schemas.microsoft.com/office/drawing/2014/main" id="{D7102529-7E7F-468D-868F-731336B786AC}"/>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888CF2A6-8C48-42A6-BEE8-54C9132405B7}"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986862AB-EE8D-42BD-83CB-3441250D6D80}"/>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5EB0A187-23F9-4781-A0CA-CC33C72E4482}"/>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sz="800" dirty="0"/>
              <a:t>© 3GPP 2024</a:t>
            </a:r>
          </a:p>
        </p:txBody>
      </p:sp>
      <p:pic>
        <p:nvPicPr>
          <p:cNvPr id="1033" name="Picture 10" descr="3GPP_TM_RD.jpg">
            <a:extLst>
              <a:ext uri="{FF2B5EF4-FFF2-40B4-BE49-F238E27FC236}">
                <a16:creationId xmlns:a16="http://schemas.microsoft.com/office/drawing/2014/main" id="{AFCF64EB-2F28-4CDB-BE91-8731CF619665}"/>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720916" y="228600"/>
            <a:ext cx="1111251" cy="72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0" r:id="rId1"/>
    <p:sldLayoutId id="2147483738" r:id="rId2"/>
    <p:sldLayoutId id="2147483739" r:id="rId3"/>
    <p:sldLayoutId id="214748374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delegates-corner/3gpp-working-procedures/tsg-working-agreements"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ct/WG1_mm-cc-sm_ex-CN1/TSGC1_152_Orlando/Docs/C1-246395.zip" TargetMode="External"/><Relationship Id="rId13" Type="http://schemas.openxmlformats.org/officeDocument/2006/relationships/hyperlink" Target="https://www.3gpp.org/ftp/tsg_ct/WG1_mm-cc-sm_ex-CN1/TSGC1_152_Orlando/Docs/C1-246404.zip" TargetMode="External"/><Relationship Id="rId18" Type="http://schemas.openxmlformats.org/officeDocument/2006/relationships/hyperlink" Target="https://www.3gpp.org/delegates-corner/3gpp-working-procedures/tsg-working-agreements" TargetMode="External"/><Relationship Id="rId3" Type="http://schemas.openxmlformats.org/officeDocument/2006/relationships/hyperlink" Target="https://www.3gpp.org/ftp/tsg_ct/WG1_mm-cc-sm_ex-CN1/TSGC1_152_Orlando/Docs/C1-246210.zip" TargetMode="External"/><Relationship Id="rId7" Type="http://schemas.openxmlformats.org/officeDocument/2006/relationships/hyperlink" Target="https://www.3gpp.org/ftp/tsg_ct/WG1_mm-cc-sm_ex-CN1/TSGC1_152_Orlando/Docs/C1-246215.zip" TargetMode="External"/><Relationship Id="rId12" Type="http://schemas.openxmlformats.org/officeDocument/2006/relationships/hyperlink" Target="https://www.3gpp.org/ftp/tsg_ct/WG1_mm-cc-sm_ex-CN1/TSGC1_152_Orlando/Docs/C1-246403.zip" TargetMode="External"/><Relationship Id="rId17" Type="http://schemas.openxmlformats.org/officeDocument/2006/relationships/hyperlink" Target="https://www.3gpp.org/ftp/tsg_ct/WG1_mm-cc-sm_ex-CN1/TSGC1_152_Orlando/Docs/C1-246700.zip" TargetMode="External"/><Relationship Id="rId2" Type="http://schemas.openxmlformats.org/officeDocument/2006/relationships/hyperlink" Target="https://www.3gpp.org/ftp/tsg_ct/WG1_mm-cc-sm_ex-CN1/TSGC1_152_Orlando/Docs/C1-246694.zip" TargetMode="External"/><Relationship Id="rId16" Type="http://schemas.openxmlformats.org/officeDocument/2006/relationships/hyperlink" Target="https://www.3gpp.org/ftp/tsg_ct/WG1_mm-cc-sm_ex-CN1/TSGC1_152_Orlando/Docs/C1-246698.zip" TargetMode="External"/><Relationship Id="rId1" Type="http://schemas.openxmlformats.org/officeDocument/2006/relationships/slideLayout" Target="../slideLayouts/slideLayout4.xml"/><Relationship Id="rId6" Type="http://schemas.openxmlformats.org/officeDocument/2006/relationships/hyperlink" Target="https://www.3gpp.org/ftp/tsg_ct/WG1_mm-cc-sm_ex-CN1/TSGC1_152_Orlando/Docs/C1-246213.zip" TargetMode="External"/><Relationship Id="rId11" Type="http://schemas.openxmlformats.org/officeDocument/2006/relationships/hyperlink" Target="https://www.3gpp.org/ftp/tsg_ct/WG1_mm-cc-sm_ex-CN1/TSGC1_152_Orlando/Docs/C1-246401.zip" TargetMode="External"/><Relationship Id="rId5" Type="http://schemas.openxmlformats.org/officeDocument/2006/relationships/hyperlink" Target="https://www.3gpp.org/ftp/tsg_ct/WG1_mm-cc-sm_ex-CN1/TSGC1_152_Orlando/Docs/C1-246212.zip" TargetMode="External"/><Relationship Id="rId15" Type="http://schemas.openxmlformats.org/officeDocument/2006/relationships/hyperlink" Target="https://www.3gpp.org/ftp/tsg_ct/WG1_mm-cc-sm_ex-CN1/TSGC1_152_Orlando/Docs/C1-246697.zip" TargetMode="External"/><Relationship Id="rId10" Type="http://schemas.openxmlformats.org/officeDocument/2006/relationships/hyperlink" Target="https://www.3gpp.org/ftp/tsg_ct/WG1_mm-cc-sm_ex-CN1/TSGC1_152_Orlando/Docs/C1-246399.zip" TargetMode="External"/><Relationship Id="rId4" Type="http://schemas.openxmlformats.org/officeDocument/2006/relationships/hyperlink" Target="https://www.3gpp.org/ftp/tsg_ct/WG1_mm-cc-sm_ex-CN1/TSGC1_152_Orlando/Docs/C1-246211.zip" TargetMode="External"/><Relationship Id="rId9" Type="http://schemas.openxmlformats.org/officeDocument/2006/relationships/hyperlink" Target="https://www.3gpp.org/ftp/tsg_ct/WG1_mm-cc-sm_ex-CN1/TSGC1_152_Orlando/Docs/C1-246397.zip" TargetMode="External"/><Relationship Id="rId14" Type="http://schemas.openxmlformats.org/officeDocument/2006/relationships/hyperlink" Target="https://www.3gpp.org/ftp/tsg_ct/WG1_mm-cc-sm_ex-CN1/TSGC1_152_Orlando/Docs/C1-246695.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2860E73-8910-4B34-A0BA-F76D497DF681}"/>
              </a:ext>
            </a:extLst>
          </p:cNvPr>
          <p:cNvSpPr>
            <a:spLocks noGrp="1" noChangeArrowheads="1"/>
          </p:cNvSpPr>
          <p:nvPr>
            <p:ph type="ctrTitle"/>
          </p:nvPr>
        </p:nvSpPr>
        <p:spPr>
          <a:xfrm>
            <a:off x="2182813" y="1614489"/>
            <a:ext cx="7772400" cy="1959028"/>
          </a:xfrm>
        </p:spPr>
        <p:txBody>
          <a:bodyPr>
            <a:normAutofit fontScale="90000"/>
          </a:bodyPr>
          <a:lstStyle/>
          <a:p>
            <a:pPr>
              <a:defRPr/>
            </a:pPr>
            <a:r>
              <a:rPr lang="en-GB" b="1" i="1" dirty="0">
                <a:effectLst>
                  <a:outerShdw blurRad="38100" dist="38100" dir="2700000" algn="tl">
                    <a:srgbClr val="C0C0C0"/>
                  </a:outerShdw>
                </a:effectLst>
              </a:rPr>
              <a:t>Way Forward to the Working Agreement from CT1#152</a:t>
            </a:r>
            <a:br>
              <a:rPr lang="en-GB" b="1" i="1" dirty="0">
                <a:effectLst>
                  <a:outerShdw blurRad="38100" dist="38100" dir="2700000" algn="tl">
                    <a:srgbClr val="C0C0C0"/>
                  </a:outerShdw>
                </a:effectLst>
              </a:rPr>
            </a:br>
            <a:br>
              <a:rPr lang="en-GB" b="1" i="1" dirty="0">
                <a:effectLst>
                  <a:outerShdw blurRad="38100" dist="38100" dir="2700000" algn="tl">
                    <a:srgbClr val="C0C0C0"/>
                  </a:outerShdw>
                </a:effectLst>
              </a:rPr>
            </a:br>
            <a:r>
              <a:rPr lang="en-GB" b="1" i="1" dirty="0">
                <a:effectLst>
                  <a:outerShdw blurRad="38100" dist="38100" dir="2700000" algn="tl">
                    <a:srgbClr val="C0C0C0"/>
                  </a:outerShdw>
                </a:effectLst>
              </a:rPr>
              <a:t>5G Steering of Roaming (SOR-CMCI)</a:t>
            </a: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9D12BEF6-1701-4C56-8C12-52D1921596D9}"/>
              </a:ext>
            </a:extLst>
          </p:cNvPr>
          <p:cNvSpPr>
            <a:spLocks noGrp="1"/>
          </p:cNvSpPr>
          <p:nvPr>
            <p:ph type="subTitle" idx="1"/>
          </p:nvPr>
        </p:nvSpPr>
        <p:spPr>
          <a:xfrm>
            <a:off x="1828800" y="4099034"/>
            <a:ext cx="8534400" cy="1539766"/>
          </a:xfrm>
        </p:spPr>
        <p:txBody>
          <a:bodyPr/>
          <a:lstStyle/>
          <a:p>
            <a:pPr>
              <a:lnSpc>
                <a:spcPct val="80000"/>
              </a:lnSpc>
            </a:pPr>
            <a:r>
              <a:rPr lang="en-US" altLang="en-US" sz="2000" dirty="0">
                <a:latin typeface="Arial" panose="020B0604020202020204" pitchFamily="34" charset="0"/>
              </a:rPr>
              <a:t>NTT DOCOMO, Telefonica, BT, KDDI, Vodafone, KT, NTT, </a:t>
            </a:r>
            <a:br>
              <a:rPr lang="en-US" altLang="en-US" sz="2000" dirty="0">
                <a:latin typeface="Arial" panose="020B0604020202020204" pitchFamily="34" charset="0"/>
              </a:rPr>
            </a:br>
            <a:r>
              <a:rPr lang="en-US" altLang="en-US" sz="2000" dirty="0">
                <a:latin typeface="Arial" panose="020B0604020202020204" pitchFamily="34" charset="0"/>
              </a:rPr>
              <a:t>SKY Perfect JSAT Corporation, Softbank, Telecom Italia, SK Telecom, Telstra, STC.</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94CD97-765A-8BE4-9FBD-40ED6CABC924}"/>
              </a:ext>
            </a:extLst>
          </p:cNvPr>
          <p:cNvSpPr>
            <a:spLocks noGrp="1"/>
          </p:cNvSpPr>
          <p:nvPr>
            <p:ph type="title"/>
          </p:nvPr>
        </p:nvSpPr>
        <p:spPr/>
        <p:txBody>
          <a:bodyPr/>
          <a:lstStyle/>
          <a:p>
            <a:pPr algn="l"/>
            <a:r>
              <a:rPr lang="en-US" dirty="0"/>
              <a:t>[Intro] What is </a:t>
            </a:r>
            <a:r>
              <a:rPr lang="en-US" dirty="0" err="1"/>
              <a:t>SoR</a:t>
            </a:r>
            <a:r>
              <a:rPr lang="en-US" dirty="0"/>
              <a:t> and its importance for MNOs</a:t>
            </a:r>
            <a:endParaRPr lang="LID4096" dirty="0"/>
          </a:p>
        </p:txBody>
      </p:sp>
      <p:sp>
        <p:nvSpPr>
          <p:cNvPr id="3" name="Content Placeholder 2">
            <a:extLst>
              <a:ext uri="{FF2B5EF4-FFF2-40B4-BE49-F238E27FC236}">
                <a16:creationId xmlns:a16="http://schemas.microsoft.com/office/drawing/2014/main" id="{1DE00664-E10F-32F2-0274-C24422453A45}"/>
              </a:ext>
            </a:extLst>
          </p:cNvPr>
          <p:cNvSpPr>
            <a:spLocks noGrp="1"/>
          </p:cNvSpPr>
          <p:nvPr>
            <p:ph idx="1"/>
          </p:nvPr>
        </p:nvSpPr>
        <p:spPr>
          <a:xfrm>
            <a:off x="215900" y="952502"/>
            <a:ext cx="11654824" cy="1348061"/>
          </a:xfrm>
        </p:spPr>
        <p:txBody>
          <a:bodyPr/>
          <a:lstStyle/>
          <a:p>
            <a:r>
              <a:rPr lang="en-US" sz="2400" dirty="0"/>
              <a:t>Steering of Roaming (</a:t>
            </a:r>
            <a:r>
              <a:rPr lang="en-US" sz="2400" dirty="0" err="1"/>
              <a:t>SoR</a:t>
            </a:r>
            <a:r>
              <a:rPr lang="en-US" sz="2400" dirty="0"/>
              <a:t>):</a:t>
            </a:r>
          </a:p>
          <a:p>
            <a:pPr lvl="1"/>
            <a:r>
              <a:rPr lang="en-US" sz="2400" dirty="0"/>
              <a:t>A mechanism for HPLMN to ensure roaming UEs are directed to a preferred VPLMN</a:t>
            </a:r>
          </a:p>
          <a:p>
            <a:pPr lvl="1"/>
            <a:endParaRPr lang="LID4096" sz="2400" dirty="0"/>
          </a:p>
        </p:txBody>
      </p:sp>
      <p:sp>
        <p:nvSpPr>
          <p:cNvPr id="6" name="TextBox 5">
            <a:extLst>
              <a:ext uri="{FF2B5EF4-FFF2-40B4-BE49-F238E27FC236}">
                <a16:creationId xmlns:a16="http://schemas.microsoft.com/office/drawing/2014/main" id="{E139374F-F5D1-0828-206E-577EE8006874}"/>
              </a:ext>
            </a:extLst>
          </p:cNvPr>
          <p:cNvSpPr txBox="1"/>
          <p:nvPr/>
        </p:nvSpPr>
        <p:spPr>
          <a:xfrm>
            <a:off x="6046869" y="1939596"/>
            <a:ext cx="5981828" cy="3231654"/>
          </a:xfrm>
          <a:prstGeom prst="rect">
            <a:avLst/>
          </a:prstGeom>
          <a:noFill/>
        </p:spPr>
        <p:txBody>
          <a:bodyPr wrap="square" rtlCol="0">
            <a:spAutoFit/>
          </a:bodyPr>
          <a:lstStyle/>
          <a:p>
            <a:r>
              <a:rPr lang="en-US" sz="2400" b="1" dirty="0" err="1">
                <a:latin typeface="+mn-lt"/>
                <a:ea typeface="+mn-ea"/>
              </a:rPr>
              <a:t>SoR</a:t>
            </a:r>
            <a:r>
              <a:rPr lang="en-US" sz="2400" b="1" dirty="0">
                <a:latin typeface="+mn-lt"/>
                <a:ea typeface="+mn-ea"/>
              </a:rPr>
              <a:t> is used by HPLMN:</a:t>
            </a:r>
            <a:endParaRPr lang="en-US" dirty="0">
              <a:latin typeface="+mn-lt"/>
              <a:ea typeface="+mn-ea"/>
            </a:endParaRPr>
          </a:p>
          <a:p>
            <a:pPr marL="285750" indent="-285750">
              <a:buFontTx/>
              <a:buChar char="-"/>
            </a:pPr>
            <a:r>
              <a:rPr lang="en-US" sz="1800" dirty="0">
                <a:latin typeface="+mj-lt"/>
              </a:rPr>
              <a:t>w</a:t>
            </a:r>
            <a:r>
              <a:rPr lang="en-US" sz="1800" dirty="0">
                <a:latin typeface="+mj-lt"/>
                <a:ea typeface="+mn-ea"/>
              </a:rPr>
              <a:t>hen HPLMN and VPLMN are from :</a:t>
            </a:r>
          </a:p>
          <a:p>
            <a:pPr marL="742950" lvl="1" indent="-285750">
              <a:buFontTx/>
              <a:buChar char="-"/>
            </a:pPr>
            <a:r>
              <a:rPr lang="en-US" sz="1800" dirty="0">
                <a:latin typeface="+mj-lt"/>
                <a:ea typeface="+mn-ea"/>
              </a:rPr>
              <a:t>The same Group Operator Company or </a:t>
            </a:r>
            <a:br>
              <a:rPr lang="en-US" sz="1800" dirty="0">
                <a:latin typeface="+mj-lt"/>
                <a:ea typeface="+mn-ea"/>
              </a:rPr>
            </a:br>
            <a:r>
              <a:rPr lang="en-US" sz="1800" dirty="0">
                <a:latin typeface="+mj-lt"/>
                <a:ea typeface="+mn-ea"/>
              </a:rPr>
              <a:t>from Operator Alliance</a:t>
            </a:r>
            <a:endParaRPr lang="en-US" sz="1800" dirty="0">
              <a:latin typeface="+mj-lt"/>
            </a:endParaRPr>
          </a:p>
          <a:p>
            <a:endParaRPr lang="en-US" sz="1800" dirty="0">
              <a:latin typeface="+mj-lt"/>
            </a:endParaRPr>
          </a:p>
          <a:p>
            <a:pPr marL="285750" indent="-285750">
              <a:buFontTx/>
              <a:buChar char="-"/>
            </a:pPr>
            <a:r>
              <a:rPr lang="en-US" sz="1800" dirty="0">
                <a:latin typeface="+mj-lt"/>
              </a:rPr>
              <a:t>to guide UEs to operators with Reasonable inter-operator tariff negotiated between the H/VPLMN </a:t>
            </a:r>
          </a:p>
          <a:p>
            <a:pPr marL="285750" indent="-285750">
              <a:buFontTx/>
              <a:buChar char="-"/>
            </a:pPr>
            <a:endParaRPr lang="en-US" sz="1800" dirty="0">
              <a:latin typeface="+mj-lt"/>
              <a:ea typeface="+mn-ea"/>
            </a:endParaRPr>
          </a:p>
          <a:p>
            <a:pPr marL="285750" indent="-285750">
              <a:buFontTx/>
              <a:buChar char="-"/>
            </a:pPr>
            <a:r>
              <a:rPr lang="en-US" sz="1800" dirty="0">
                <a:latin typeface="+mj-lt"/>
              </a:rPr>
              <a:t>to Back off UEs from operators with Unreasonable inter-operator tariff between H/VPLMN </a:t>
            </a:r>
          </a:p>
          <a:p>
            <a:pPr marL="742950" lvl="1" indent="-285750">
              <a:buFontTx/>
              <a:buChar char="-"/>
            </a:pPr>
            <a:r>
              <a:rPr lang="en-US" sz="1800" dirty="0">
                <a:latin typeface="+mj-lt"/>
              </a:rPr>
              <a:t>i.e. relationship established for backup purpose only</a:t>
            </a:r>
            <a:endParaRPr lang="en-US" sz="1800" dirty="0">
              <a:latin typeface="+mj-lt"/>
              <a:ea typeface="+mn-ea"/>
            </a:endParaRPr>
          </a:p>
        </p:txBody>
      </p:sp>
      <p:sp>
        <p:nvSpPr>
          <p:cNvPr id="8" name="Rectangle 7">
            <a:extLst>
              <a:ext uri="{FF2B5EF4-FFF2-40B4-BE49-F238E27FC236}">
                <a16:creationId xmlns:a16="http://schemas.microsoft.com/office/drawing/2014/main" id="{8DB32645-81F9-6F07-4C6F-9A610731D24F}"/>
              </a:ext>
            </a:extLst>
          </p:cNvPr>
          <p:cNvSpPr/>
          <p:nvPr/>
        </p:nvSpPr>
        <p:spPr>
          <a:xfrm>
            <a:off x="679731" y="2300563"/>
            <a:ext cx="4272347" cy="555925"/>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HPLMN</a:t>
            </a:r>
            <a:endParaRPr lang="LID4096" b="1" dirty="0">
              <a:solidFill>
                <a:schemeClr val="tx1"/>
              </a:solidFill>
            </a:endParaRPr>
          </a:p>
        </p:txBody>
      </p:sp>
      <p:sp>
        <p:nvSpPr>
          <p:cNvPr id="9" name="Rectangle 8">
            <a:extLst>
              <a:ext uri="{FF2B5EF4-FFF2-40B4-BE49-F238E27FC236}">
                <a16:creationId xmlns:a16="http://schemas.microsoft.com/office/drawing/2014/main" id="{E29D2F77-CD4B-F7AC-9BC6-90B9071A847B}"/>
              </a:ext>
            </a:extLst>
          </p:cNvPr>
          <p:cNvSpPr/>
          <p:nvPr/>
        </p:nvSpPr>
        <p:spPr>
          <a:xfrm>
            <a:off x="679731"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1</a:t>
            </a:r>
            <a:endParaRPr lang="LID4096" b="1" dirty="0">
              <a:solidFill>
                <a:schemeClr val="tx1"/>
              </a:solidFill>
            </a:endParaRPr>
          </a:p>
        </p:txBody>
      </p:sp>
      <p:sp>
        <p:nvSpPr>
          <p:cNvPr id="10" name="Rectangle 9">
            <a:extLst>
              <a:ext uri="{FF2B5EF4-FFF2-40B4-BE49-F238E27FC236}">
                <a16:creationId xmlns:a16="http://schemas.microsoft.com/office/drawing/2014/main" id="{EB3FE6FF-ACF0-7691-2F33-A0C32D61C92A}"/>
              </a:ext>
            </a:extLst>
          </p:cNvPr>
          <p:cNvSpPr/>
          <p:nvPr/>
        </p:nvSpPr>
        <p:spPr>
          <a:xfrm>
            <a:off x="2184220"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2</a:t>
            </a:r>
            <a:endParaRPr lang="LID4096" b="1" dirty="0">
              <a:solidFill>
                <a:schemeClr val="tx1"/>
              </a:solidFill>
            </a:endParaRPr>
          </a:p>
        </p:txBody>
      </p:sp>
      <p:sp>
        <p:nvSpPr>
          <p:cNvPr id="11" name="Rectangle 10">
            <a:extLst>
              <a:ext uri="{FF2B5EF4-FFF2-40B4-BE49-F238E27FC236}">
                <a16:creationId xmlns:a16="http://schemas.microsoft.com/office/drawing/2014/main" id="{3355DEBA-BF4D-DBCF-483A-BDD5518AD8DF}"/>
              </a:ext>
            </a:extLst>
          </p:cNvPr>
          <p:cNvSpPr/>
          <p:nvPr/>
        </p:nvSpPr>
        <p:spPr>
          <a:xfrm>
            <a:off x="3688709"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3</a:t>
            </a:r>
            <a:endParaRPr lang="LID4096" b="1" dirty="0">
              <a:solidFill>
                <a:schemeClr val="tx1"/>
              </a:solidFill>
            </a:endParaRPr>
          </a:p>
        </p:txBody>
      </p:sp>
      <p:cxnSp>
        <p:nvCxnSpPr>
          <p:cNvPr id="13" name="Straight Arrow Connector 12">
            <a:extLst>
              <a:ext uri="{FF2B5EF4-FFF2-40B4-BE49-F238E27FC236}">
                <a16:creationId xmlns:a16="http://schemas.microsoft.com/office/drawing/2014/main" id="{72B46A3A-22E8-AEBF-B41D-99365DD363C1}"/>
              </a:ext>
            </a:extLst>
          </p:cNvPr>
          <p:cNvCxnSpPr>
            <a:cxnSpLocks/>
            <a:stCxn id="8" idx="2"/>
            <a:endCxn id="9" idx="0"/>
          </p:cNvCxnSpPr>
          <p:nvPr/>
        </p:nvCxnSpPr>
        <p:spPr>
          <a:xfrm flipH="1">
            <a:off x="1311416" y="2856488"/>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4853EA3-03AA-A488-86D9-7A6DF82C968B}"/>
              </a:ext>
            </a:extLst>
          </p:cNvPr>
          <p:cNvCxnSpPr>
            <a:cxnSpLocks/>
            <a:stCxn id="8" idx="2"/>
            <a:endCxn id="10" idx="0"/>
          </p:cNvCxnSpPr>
          <p:nvPr/>
        </p:nvCxnSpPr>
        <p:spPr>
          <a:xfrm>
            <a:off x="2815905" y="2856488"/>
            <a:ext cx="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1A4D738-53B0-B181-811C-2EAF6DDEC0A5}"/>
              </a:ext>
            </a:extLst>
          </p:cNvPr>
          <p:cNvCxnSpPr>
            <a:cxnSpLocks/>
            <a:stCxn id="8" idx="2"/>
            <a:endCxn id="11" idx="0"/>
          </p:cNvCxnSpPr>
          <p:nvPr/>
        </p:nvCxnSpPr>
        <p:spPr>
          <a:xfrm>
            <a:off x="2815905" y="2856488"/>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26" name="Picture 2" descr="Excavator - Free vector clipart images on creazilla.com">
            <a:extLst>
              <a:ext uri="{FF2B5EF4-FFF2-40B4-BE49-F238E27FC236}">
                <a16:creationId xmlns:a16="http://schemas.microsoft.com/office/drawing/2014/main" id="{EACB3007-F4A9-CF6D-1010-0BC7061CCA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422" y="4189884"/>
            <a:ext cx="546035"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dern Cell Phone - Free vector clipart images on creazilla.com">
            <a:extLst>
              <a:ext uri="{FF2B5EF4-FFF2-40B4-BE49-F238E27FC236}">
                <a16:creationId xmlns:a16="http://schemas.microsoft.com/office/drawing/2014/main" id="{DD6FBABD-8A46-0FBC-7246-6A3DA84DED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8346" y="4202118"/>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nected car emoji | AI Emoji Generator">
            <a:extLst>
              <a:ext uri="{FF2B5EF4-FFF2-40B4-BE49-F238E27FC236}">
                <a16:creationId xmlns:a16="http://schemas.microsoft.com/office/drawing/2014/main" id="{E7279FBE-E4C9-1EBE-5635-6E00268FA0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9550" y="3946748"/>
            <a:ext cx="859154" cy="8591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obile Router - Free vector clipart images on creazilla.com">
            <a:extLst>
              <a:ext uri="{FF2B5EF4-FFF2-40B4-BE49-F238E27FC236}">
                <a16:creationId xmlns:a16="http://schemas.microsoft.com/office/drawing/2014/main" id="{57EB754F-D6BE-3184-BC97-F464163D75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8704" y="4078829"/>
            <a:ext cx="473075" cy="68236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wo SIM Cards - Colour - Openclipart">
            <a:extLst>
              <a:ext uri="{FF2B5EF4-FFF2-40B4-BE49-F238E27FC236}">
                <a16:creationId xmlns:a16="http://schemas.microsoft.com/office/drawing/2014/main" id="{BC651574-69D7-957C-AD77-A53DB0B7A4E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82386" y="4383091"/>
            <a:ext cx="478784" cy="37998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reen lever left - Free vector icons on creazilla.com">
            <a:extLst>
              <a:ext uri="{FF2B5EF4-FFF2-40B4-BE49-F238E27FC236}">
                <a16:creationId xmlns:a16="http://schemas.microsoft.com/office/drawing/2014/main" id="{2DB92844-35F6-FF07-597A-219B6942D3C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2598941" y="2869200"/>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23" name="Arrow: Left 22">
            <a:extLst>
              <a:ext uri="{FF2B5EF4-FFF2-40B4-BE49-F238E27FC236}">
                <a16:creationId xmlns:a16="http://schemas.microsoft.com/office/drawing/2014/main" id="{140C5320-EA28-B163-D64F-F6C9472D4FA0}"/>
              </a:ext>
            </a:extLst>
          </p:cNvPr>
          <p:cNvSpPr/>
          <p:nvPr/>
        </p:nvSpPr>
        <p:spPr>
          <a:xfrm>
            <a:off x="5220224" y="3096624"/>
            <a:ext cx="723573" cy="588469"/>
          </a:xfrm>
          <a:prstGeom prst="leftArrow">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solidFill>
                <a:schemeClr val="tx1"/>
              </a:solidFill>
            </a:endParaRPr>
          </a:p>
        </p:txBody>
      </p:sp>
      <p:sp>
        <p:nvSpPr>
          <p:cNvPr id="12" name="Rectangle 6">
            <a:extLst>
              <a:ext uri="{FF2B5EF4-FFF2-40B4-BE49-F238E27FC236}">
                <a16:creationId xmlns:a16="http://schemas.microsoft.com/office/drawing/2014/main" id="{C5B3E1F4-A14E-B0C8-9ECE-5B5D0142D128}"/>
              </a:ext>
            </a:extLst>
          </p:cNvPr>
          <p:cNvSpPr/>
          <p:nvPr/>
        </p:nvSpPr>
        <p:spPr>
          <a:xfrm>
            <a:off x="501181" y="5186945"/>
            <a:ext cx="11310551" cy="110206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5GC introduced CP-SOR and </a:t>
            </a:r>
            <a:r>
              <a:rPr lang="en-US" sz="2400" dirty="0" err="1">
                <a:solidFill>
                  <a:schemeClr val="tx1"/>
                </a:solidFill>
              </a:rPr>
              <a:t>eCPSOR</a:t>
            </a:r>
            <a:r>
              <a:rPr lang="en-US" sz="2400" dirty="0">
                <a:solidFill>
                  <a:schemeClr val="tx1"/>
                </a:solidFill>
              </a:rPr>
              <a:t>-CON in Rel15 and Rel16 allowing </a:t>
            </a:r>
            <a:br>
              <a:rPr lang="en-US" sz="2400" dirty="0">
                <a:solidFill>
                  <a:schemeClr val="tx1"/>
                </a:solidFill>
              </a:rPr>
            </a:br>
            <a:r>
              <a:rPr lang="en-US" sz="2400" dirty="0" err="1">
                <a:solidFill>
                  <a:schemeClr val="tx1"/>
                </a:solidFill>
              </a:rPr>
              <a:t>SoR</a:t>
            </a:r>
            <a:r>
              <a:rPr lang="en-US" sz="2400" dirty="0">
                <a:solidFill>
                  <a:schemeClr val="tx1"/>
                </a:solidFill>
              </a:rPr>
              <a:t> to be performed precisely </a:t>
            </a:r>
            <a:r>
              <a:rPr lang="en-US" sz="2800" b="1" dirty="0">
                <a:solidFill>
                  <a:schemeClr val="tx1"/>
                </a:solidFill>
              </a:rPr>
              <a:t>during and after initial registration</a:t>
            </a:r>
            <a:r>
              <a:rPr lang="en-US" sz="2400" dirty="0">
                <a:solidFill>
                  <a:schemeClr val="tx1"/>
                </a:solidFill>
              </a:rPr>
              <a:t>.</a:t>
            </a:r>
          </a:p>
          <a:p>
            <a:pPr algn="ctr"/>
            <a:r>
              <a:rPr lang="en-US" i="1" dirty="0">
                <a:solidFill>
                  <a:schemeClr val="tx1"/>
                </a:solidFill>
              </a:rPr>
              <a:t>(legacy solutions in 4G or earlier were with proprietary and negative user experience (e.g. delayed attach to VPLMN))</a:t>
            </a:r>
          </a:p>
        </p:txBody>
      </p:sp>
    </p:spTree>
    <p:extLst>
      <p:ext uri="{BB962C8B-B14F-4D97-AF65-F5344CB8AC3E}">
        <p14:creationId xmlns:p14="http://schemas.microsoft.com/office/powerpoint/2010/main" val="526953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94CD97-765A-8BE4-9FBD-40ED6CABC924}"/>
              </a:ext>
            </a:extLst>
          </p:cNvPr>
          <p:cNvSpPr>
            <a:spLocks noGrp="1"/>
          </p:cNvSpPr>
          <p:nvPr>
            <p:ph type="title"/>
          </p:nvPr>
        </p:nvSpPr>
        <p:spPr/>
        <p:txBody>
          <a:bodyPr/>
          <a:lstStyle/>
          <a:p>
            <a:r>
              <a:rPr lang="en-US" dirty="0"/>
              <a:t>[Intro] What is Rel-17 </a:t>
            </a:r>
            <a:r>
              <a:rPr lang="en-US" dirty="0">
                <a:highlight>
                  <a:srgbClr val="FFFF00"/>
                </a:highlight>
              </a:rPr>
              <a:t>SOR-CMCI</a:t>
            </a:r>
            <a:r>
              <a:rPr lang="en-US" dirty="0"/>
              <a:t>, why required</a:t>
            </a:r>
            <a:endParaRPr lang="LID4096" dirty="0"/>
          </a:p>
        </p:txBody>
      </p:sp>
      <p:sp>
        <p:nvSpPr>
          <p:cNvPr id="3" name="Content Placeholder 2">
            <a:extLst>
              <a:ext uri="{FF2B5EF4-FFF2-40B4-BE49-F238E27FC236}">
                <a16:creationId xmlns:a16="http://schemas.microsoft.com/office/drawing/2014/main" id="{1DE00664-E10F-32F2-0274-C24422453A45}"/>
              </a:ext>
            </a:extLst>
          </p:cNvPr>
          <p:cNvSpPr>
            <a:spLocks noGrp="1"/>
          </p:cNvSpPr>
          <p:nvPr>
            <p:ph idx="1"/>
          </p:nvPr>
        </p:nvSpPr>
        <p:spPr>
          <a:xfrm>
            <a:off x="215900" y="1096882"/>
            <a:ext cx="11654824" cy="1348061"/>
          </a:xfrm>
        </p:spPr>
        <p:txBody>
          <a:bodyPr/>
          <a:lstStyle/>
          <a:p>
            <a:r>
              <a:rPr lang="en-US" sz="2400" b="1" dirty="0">
                <a:highlight>
                  <a:srgbClr val="FFFF00"/>
                </a:highlight>
              </a:rPr>
              <a:t>SOR-CMCI</a:t>
            </a:r>
          </a:p>
          <a:p>
            <a:pPr lvl="1"/>
            <a:r>
              <a:rPr lang="en-GB" dirty="0"/>
              <a:t>M</a:t>
            </a:r>
            <a:r>
              <a:rPr lang="en-GB" sz="2400" dirty="0"/>
              <a:t>oves UEs to higher priority PLMN in </a:t>
            </a:r>
            <a:r>
              <a:rPr lang="en-GB" sz="2400" b="1" dirty="0">
                <a:solidFill>
                  <a:srgbClr val="C00000"/>
                </a:solidFill>
              </a:rPr>
              <a:t>connected mode</a:t>
            </a:r>
            <a:r>
              <a:rPr lang="en-GB" sz="2400" dirty="0"/>
              <a:t> to improve effectiveness</a:t>
            </a:r>
          </a:p>
          <a:p>
            <a:pPr lvl="1"/>
            <a:r>
              <a:rPr lang="en-US" sz="2400" dirty="0" err="1"/>
              <a:t>SoR</a:t>
            </a:r>
            <a:r>
              <a:rPr lang="en-US" sz="2400" dirty="0"/>
              <a:t> in connected mode is important, because most </a:t>
            </a:r>
            <a:r>
              <a:rPr lang="en-US" sz="2400" u="sng" dirty="0"/>
              <a:t>UEs on 5G are in connected mode</a:t>
            </a:r>
          </a:p>
        </p:txBody>
      </p:sp>
      <p:sp>
        <p:nvSpPr>
          <p:cNvPr id="7" name="Rectangle 6">
            <a:extLst>
              <a:ext uri="{FF2B5EF4-FFF2-40B4-BE49-F238E27FC236}">
                <a16:creationId xmlns:a16="http://schemas.microsoft.com/office/drawing/2014/main" id="{6EDA1766-5FE5-9AFB-8547-5990EDAC4D0F}"/>
              </a:ext>
            </a:extLst>
          </p:cNvPr>
          <p:cNvSpPr/>
          <p:nvPr/>
        </p:nvSpPr>
        <p:spPr>
          <a:xfrm>
            <a:off x="440724" y="5109621"/>
            <a:ext cx="11310551" cy="117888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most important is </a:t>
            </a:r>
            <a:r>
              <a:rPr lang="en-US" sz="3600" b="1" dirty="0">
                <a:solidFill>
                  <a:srgbClr val="C00000"/>
                </a:solidFill>
              </a:rPr>
              <a:t>EFFECTIVENESS</a:t>
            </a:r>
            <a:endParaRPr lang="en-US" sz="2400" dirty="0">
              <a:solidFill>
                <a:schemeClr val="tx1"/>
              </a:solidFill>
            </a:endParaRPr>
          </a:p>
          <a:p>
            <a:pPr marL="342900" indent="-342900" algn="ctr">
              <a:buFont typeface="Wingdings" panose="05000000000000000000" pitchFamily="2" charset="2"/>
              <a:buChar char="à"/>
            </a:pPr>
            <a:r>
              <a:rPr lang="en-US" sz="2400" dirty="0">
                <a:solidFill>
                  <a:schemeClr val="tx1"/>
                </a:solidFill>
                <a:sym typeface="Wingdings" panose="05000000000000000000" pitchFamily="2" charset="2"/>
              </a:rPr>
              <a:t>HPLMN sometimes needs to move all UE to a different PLMN </a:t>
            </a:r>
            <a:r>
              <a:rPr lang="en-US" sz="2400" dirty="0">
                <a:solidFill>
                  <a:srgbClr val="C00000"/>
                </a:solidFill>
                <a:sym typeface="Wingdings" panose="05000000000000000000" pitchFamily="2" charset="2"/>
              </a:rPr>
              <a:t>with immediate effect,</a:t>
            </a:r>
          </a:p>
          <a:p>
            <a:pPr algn="ctr"/>
            <a:r>
              <a:rPr lang="en-US" sz="2400" dirty="0">
                <a:solidFill>
                  <a:schemeClr val="tx1"/>
                </a:solidFill>
                <a:sym typeface="Wingdings" panose="05000000000000000000" pitchFamily="2" charset="2"/>
              </a:rPr>
              <a:t>to</a:t>
            </a:r>
            <a:r>
              <a:rPr lang="en-US" sz="2400" dirty="0">
                <a:solidFill>
                  <a:srgbClr val="C00000"/>
                </a:solidFill>
                <a:sym typeface="Wingdings" panose="05000000000000000000" pitchFamily="2" charset="2"/>
              </a:rPr>
              <a:t> </a:t>
            </a:r>
            <a:r>
              <a:rPr lang="en-US" sz="2400" b="1" dirty="0">
                <a:solidFill>
                  <a:srgbClr val="C00000"/>
                </a:solidFill>
                <a:sym typeface="Wingdings" panose="05000000000000000000" pitchFamily="2" charset="2"/>
              </a:rPr>
              <a:t>evade</a:t>
            </a:r>
            <a:r>
              <a:rPr lang="en-US" sz="2400" dirty="0">
                <a:solidFill>
                  <a:srgbClr val="C00000"/>
                </a:solidFill>
                <a:sym typeface="Wingdings" panose="05000000000000000000" pitchFamily="2" charset="2"/>
              </a:rPr>
              <a:t> catastrophic User experience and business (charging) impacts, etc..</a:t>
            </a:r>
            <a:endParaRPr lang="LID4096" sz="2400" dirty="0">
              <a:solidFill>
                <a:srgbClr val="C00000"/>
              </a:solidFill>
            </a:endParaRPr>
          </a:p>
        </p:txBody>
      </p:sp>
      <p:grpSp>
        <p:nvGrpSpPr>
          <p:cNvPr id="1054" name="グループ化 1053">
            <a:extLst>
              <a:ext uri="{FF2B5EF4-FFF2-40B4-BE49-F238E27FC236}">
                <a16:creationId xmlns:a16="http://schemas.microsoft.com/office/drawing/2014/main" id="{2AD21576-F324-7EE5-213A-2CBA70C2A76F}"/>
              </a:ext>
            </a:extLst>
          </p:cNvPr>
          <p:cNvGrpSpPr/>
          <p:nvPr/>
        </p:nvGrpSpPr>
        <p:grpSpPr>
          <a:xfrm>
            <a:off x="3183742" y="2648064"/>
            <a:ext cx="3916038" cy="2334001"/>
            <a:chOff x="3183741" y="2245055"/>
            <a:chExt cx="4272347" cy="2754540"/>
          </a:xfrm>
        </p:grpSpPr>
        <p:sp>
          <p:nvSpPr>
            <p:cNvPr id="32" name="円柱 31">
              <a:extLst>
                <a:ext uri="{FF2B5EF4-FFF2-40B4-BE49-F238E27FC236}">
                  <a16:creationId xmlns:a16="http://schemas.microsoft.com/office/drawing/2014/main" id="{D2514229-9E80-93CE-1FB5-11AAD9178125}"/>
                </a:ext>
              </a:extLst>
            </p:cNvPr>
            <p:cNvSpPr/>
            <p:nvPr/>
          </p:nvSpPr>
          <p:spPr>
            <a:xfrm>
              <a:off x="5147240" y="3587388"/>
              <a:ext cx="345350" cy="499637"/>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2" name="Rectangle 7">
              <a:extLst>
                <a:ext uri="{FF2B5EF4-FFF2-40B4-BE49-F238E27FC236}">
                  <a16:creationId xmlns:a16="http://schemas.microsoft.com/office/drawing/2014/main" id="{DCD142EC-A5D8-3542-0455-8A4766BD1108}"/>
                </a:ext>
              </a:extLst>
            </p:cNvPr>
            <p:cNvSpPr/>
            <p:nvPr/>
          </p:nvSpPr>
          <p:spPr>
            <a:xfrm>
              <a:off x="3183741" y="2769636"/>
              <a:ext cx="4272347" cy="352324"/>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HPLMN</a:t>
              </a:r>
              <a:endParaRPr lang="LID4096" b="1" dirty="0">
                <a:solidFill>
                  <a:schemeClr val="tx1"/>
                </a:solidFill>
              </a:endParaRPr>
            </a:p>
          </p:txBody>
        </p:sp>
        <p:sp>
          <p:nvSpPr>
            <p:cNvPr id="15" name="Rectangle 8">
              <a:extLst>
                <a:ext uri="{FF2B5EF4-FFF2-40B4-BE49-F238E27FC236}">
                  <a16:creationId xmlns:a16="http://schemas.microsoft.com/office/drawing/2014/main" id="{1A3675EC-CC51-A1D3-1A46-8E8BC8202AB3}"/>
                </a:ext>
              </a:extLst>
            </p:cNvPr>
            <p:cNvSpPr/>
            <p:nvPr/>
          </p:nvSpPr>
          <p:spPr>
            <a:xfrm>
              <a:off x="3183741"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1</a:t>
              </a:r>
              <a:endParaRPr lang="LID4096" b="1" dirty="0">
                <a:solidFill>
                  <a:schemeClr val="tx1"/>
                </a:solidFill>
              </a:endParaRPr>
            </a:p>
          </p:txBody>
        </p:sp>
        <p:sp>
          <p:nvSpPr>
            <p:cNvPr id="16" name="Rectangle 9">
              <a:extLst>
                <a:ext uri="{FF2B5EF4-FFF2-40B4-BE49-F238E27FC236}">
                  <a16:creationId xmlns:a16="http://schemas.microsoft.com/office/drawing/2014/main" id="{A2605A89-9749-98C1-E917-3A3E6CC5D696}"/>
                </a:ext>
              </a:extLst>
            </p:cNvPr>
            <p:cNvSpPr/>
            <p:nvPr/>
          </p:nvSpPr>
          <p:spPr>
            <a:xfrm>
              <a:off x="4688230" y="4074313"/>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VPLMN 2</a:t>
              </a:r>
              <a:endParaRPr lang="LID4096" b="1" dirty="0">
                <a:solidFill>
                  <a:schemeClr val="tx1"/>
                </a:solidFill>
              </a:endParaRPr>
            </a:p>
          </p:txBody>
        </p:sp>
        <p:sp>
          <p:nvSpPr>
            <p:cNvPr id="18" name="Rectangle 10">
              <a:extLst>
                <a:ext uri="{FF2B5EF4-FFF2-40B4-BE49-F238E27FC236}">
                  <a16:creationId xmlns:a16="http://schemas.microsoft.com/office/drawing/2014/main" id="{8A499AE6-144E-72D6-708F-B29B33FE84C9}"/>
                </a:ext>
              </a:extLst>
            </p:cNvPr>
            <p:cNvSpPr/>
            <p:nvPr/>
          </p:nvSpPr>
          <p:spPr>
            <a:xfrm>
              <a:off x="6192719"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3</a:t>
              </a:r>
              <a:endParaRPr lang="LID4096" b="1" dirty="0">
                <a:solidFill>
                  <a:schemeClr val="tx1"/>
                </a:solidFill>
              </a:endParaRPr>
            </a:p>
          </p:txBody>
        </p:sp>
        <p:cxnSp>
          <p:nvCxnSpPr>
            <p:cNvPr id="19" name="Straight Arrow Connector 12">
              <a:extLst>
                <a:ext uri="{FF2B5EF4-FFF2-40B4-BE49-F238E27FC236}">
                  <a16:creationId xmlns:a16="http://schemas.microsoft.com/office/drawing/2014/main" id="{EA18B056-50EC-5EEB-3126-72CE8F7D213F}"/>
                </a:ext>
              </a:extLst>
            </p:cNvPr>
            <p:cNvCxnSpPr>
              <a:cxnSpLocks/>
              <a:stCxn id="12" idx="2"/>
              <a:endCxn id="15" idx="0"/>
            </p:cNvCxnSpPr>
            <p:nvPr/>
          </p:nvCxnSpPr>
          <p:spPr>
            <a:xfrm flipH="1">
              <a:off x="3815426" y="3121960"/>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3">
              <a:extLst>
                <a:ext uri="{FF2B5EF4-FFF2-40B4-BE49-F238E27FC236}">
                  <a16:creationId xmlns:a16="http://schemas.microsoft.com/office/drawing/2014/main" id="{2E7BD7EC-B8D5-14FF-3388-5D2AD0E2E5AD}"/>
                </a:ext>
              </a:extLst>
            </p:cNvPr>
            <p:cNvCxnSpPr>
              <a:cxnSpLocks/>
              <a:stCxn id="12" idx="2"/>
              <a:endCxn id="16" idx="0"/>
            </p:cNvCxnSpPr>
            <p:nvPr/>
          </p:nvCxnSpPr>
          <p:spPr>
            <a:xfrm>
              <a:off x="5319915" y="3121960"/>
              <a:ext cx="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16">
              <a:extLst>
                <a:ext uri="{FF2B5EF4-FFF2-40B4-BE49-F238E27FC236}">
                  <a16:creationId xmlns:a16="http://schemas.microsoft.com/office/drawing/2014/main" id="{867D58C2-52B5-AE13-1885-89E0C5AC7D73}"/>
                </a:ext>
              </a:extLst>
            </p:cNvPr>
            <p:cNvCxnSpPr>
              <a:cxnSpLocks/>
              <a:stCxn id="12" idx="2"/>
              <a:endCxn id="18" idx="0"/>
            </p:cNvCxnSpPr>
            <p:nvPr/>
          </p:nvCxnSpPr>
          <p:spPr>
            <a:xfrm>
              <a:off x="5319914" y="3121960"/>
              <a:ext cx="150449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Picture 4" descr="Modern Cell Phone - Free vector clipart images on creazilla.com">
              <a:extLst>
                <a:ext uri="{FF2B5EF4-FFF2-40B4-BE49-F238E27FC236}">
                  <a16:creationId xmlns:a16="http://schemas.microsoft.com/office/drawing/2014/main" id="{3B5425EF-A2EB-06C9-2EB3-E1D2EC54CD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079" y="4480591"/>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Green lever left - Free vector icons on creazilla.com">
              <a:extLst>
                <a:ext uri="{FF2B5EF4-FFF2-40B4-BE49-F238E27FC236}">
                  <a16:creationId xmlns:a16="http://schemas.microsoft.com/office/drawing/2014/main" id="{23E4E198-1D31-072B-D024-44468EB242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5102951" y="3134672"/>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33" name="雲 32">
              <a:extLst>
                <a:ext uri="{FF2B5EF4-FFF2-40B4-BE49-F238E27FC236}">
                  <a16:creationId xmlns:a16="http://schemas.microsoft.com/office/drawing/2014/main" id="{8BE3B6AA-70DC-21F6-0A11-6379DEF11F14}"/>
                </a:ext>
              </a:extLst>
            </p:cNvPr>
            <p:cNvSpPr/>
            <p:nvPr/>
          </p:nvSpPr>
          <p:spPr>
            <a:xfrm>
              <a:off x="4244012" y="2245055"/>
              <a:ext cx="2084131" cy="363354"/>
            </a:xfrm>
            <a:prstGeom prst="cloud">
              <a:avLst/>
            </a:prstGeom>
            <a:solidFill>
              <a:srgbClr val="92D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i="1" dirty="0">
                  <a:solidFill>
                    <a:schemeClr val="tx1"/>
                  </a:solidFill>
                </a:rPr>
                <a:t>New policy</a:t>
              </a:r>
              <a:endParaRPr kumimoji="1" lang="ja-JP" altLang="en-US" i="1" dirty="0">
                <a:solidFill>
                  <a:schemeClr val="tx1"/>
                </a:solidFill>
              </a:endParaRPr>
            </a:p>
          </p:txBody>
        </p:sp>
        <p:cxnSp>
          <p:nvCxnSpPr>
            <p:cNvPr id="46" name="コネクタ: 曲線 45">
              <a:extLst>
                <a:ext uri="{FF2B5EF4-FFF2-40B4-BE49-F238E27FC236}">
                  <a16:creationId xmlns:a16="http://schemas.microsoft.com/office/drawing/2014/main" id="{653F25CE-DF13-3C63-1C28-F291F6F19648}"/>
                </a:ext>
              </a:extLst>
            </p:cNvPr>
            <p:cNvCxnSpPr>
              <a:cxnSpLocks/>
              <a:stCxn id="33" idx="2"/>
              <a:endCxn id="24" idx="1"/>
            </p:cNvCxnSpPr>
            <p:nvPr/>
          </p:nvCxnSpPr>
          <p:spPr>
            <a:xfrm rot="10800000" flipH="1" flipV="1">
              <a:off x="4250477" y="2426732"/>
              <a:ext cx="1035601" cy="2313361"/>
            </a:xfrm>
            <a:prstGeom prst="curvedConnector3">
              <a:avLst>
                <a:gd name="adj1" fmla="val -24707"/>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38" name="四角形: メモ 1037">
              <a:extLst>
                <a:ext uri="{FF2B5EF4-FFF2-40B4-BE49-F238E27FC236}">
                  <a16:creationId xmlns:a16="http://schemas.microsoft.com/office/drawing/2014/main" id="{AF78E4E7-0FC3-CE9C-1A9A-EDB7B3DA0F85}"/>
                </a:ext>
              </a:extLst>
            </p:cNvPr>
            <p:cNvSpPr/>
            <p:nvPr/>
          </p:nvSpPr>
          <p:spPr>
            <a:xfrm>
              <a:off x="3739914" y="4507298"/>
              <a:ext cx="1263369" cy="460361"/>
            </a:xfrm>
            <a:prstGeom prst="foldedCorner">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accent6">
                      <a:lumMod val="75000"/>
                    </a:schemeClr>
                  </a:solidFill>
                </a:rPr>
                <a:t>SOR-CMCI</a:t>
              </a:r>
            </a:p>
            <a:p>
              <a:pPr algn="ctr"/>
              <a:r>
                <a:rPr kumimoji="1" lang="en-US" altLang="ja-JP" sz="1600" dirty="0">
                  <a:solidFill>
                    <a:schemeClr val="tx1"/>
                  </a:solidFill>
                </a:rPr>
                <a:t>information</a:t>
              </a:r>
              <a:endParaRPr kumimoji="1" lang="ja-JP" altLang="en-US" sz="1600" dirty="0">
                <a:solidFill>
                  <a:schemeClr val="tx1"/>
                </a:solidFill>
              </a:endParaRPr>
            </a:p>
          </p:txBody>
        </p:sp>
      </p:grpSp>
      <p:grpSp>
        <p:nvGrpSpPr>
          <p:cNvPr id="1053" name="グループ化 1052">
            <a:extLst>
              <a:ext uri="{FF2B5EF4-FFF2-40B4-BE49-F238E27FC236}">
                <a16:creationId xmlns:a16="http://schemas.microsoft.com/office/drawing/2014/main" id="{3F3AB7A0-29D5-504D-F117-EEE275A47346}"/>
              </a:ext>
            </a:extLst>
          </p:cNvPr>
          <p:cNvGrpSpPr/>
          <p:nvPr/>
        </p:nvGrpSpPr>
        <p:grpSpPr>
          <a:xfrm>
            <a:off x="146970" y="2607474"/>
            <a:ext cx="2657163" cy="2124386"/>
            <a:chOff x="78658" y="1968165"/>
            <a:chExt cx="4740071" cy="3252764"/>
          </a:xfrm>
        </p:grpSpPr>
        <p:sp>
          <p:nvSpPr>
            <p:cNvPr id="31" name="円柱 30">
              <a:extLst>
                <a:ext uri="{FF2B5EF4-FFF2-40B4-BE49-F238E27FC236}">
                  <a16:creationId xmlns:a16="http://schemas.microsoft.com/office/drawing/2014/main" id="{0813AC0F-7674-C65B-8150-6B5A485F4DBF}"/>
                </a:ext>
              </a:extLst>
            </p:cNvPr>
            <p:cNvSpPr/>
            <p:nvPr/>
          </p:nvSpPr>
          <p:spPr>
            <a:xfrm rot="3388424">
              <a:off x="1352549" y="2940230"/>
              <a:ext cx="345350" cy="1500121"/>
            </a:xfrm>
            <a:prstGeom prst="can">
              <a:avLst/>
            </a:prstGeom>
            <a:solidFill>
              <a:schemeClr val="accent5">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8" name="Rectangle 7">
              <a:extLst>
                <a:ext uri="{FF2B5EF4-FFF2-40B4-BE49-F238E27FC236}">
                  <a16:creationId xmlns:a16="http://schemas.microsoft.com/office/drawing/2014/main" id="{8DB32645-81F9-6F07-4C6F-9A610731D24F}"/>
                </a:ext>
              </a:extLst>
            </p:cNvPr>
            <p:cNvSpPr/>
            <p:nvPr/>
          </p:nvSpPr>
          <p:spPr>
            <a:xfrm>
              <a:off x="286439" y="2744216"/>
              <a:ext cx="4272347" cy="377745"/>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HPLMN</a:t>
              </a:r>
              <a:endParaRPr lang="LID4096" sz="1050" b="1" dirty="0">
                <a:solidFill>
                  <a:schemeClr val="tx1"/>
                </a:solidFill>
              </a:endParaRPr>
            </a:p>
          </p:txBody>
        </p:sp>
        <p:sp>
          <p:nvSpPr>
            <p:cNvPr id="10" name="Rectangle 9">
              <a:extLst>
                <a:ext uri="{FF2B5EF4-FFF2-40B4-BE49-F238E27FC236}">
                  <a16:creationId xmlns:a16="http://schemas.microsoft.com/office/drawing/2014/main" id="{EB3FE6FF-ACF0-7691-2F33-A0C32D61C92A}"/>
                </a:ext>
              </a:extLst>
            </p:cNvPr>
            <p:cNvSpPr/>
            <p:nvPr/>
          </p:nvSpPr>
          <p:spPr>
            <a:xfrm>
              <a:off x="1790928"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2</a:t>
              </a:r>
              <a:endParaRPr lang="LID4096" sz="1050" b="1" dirty="0">
                <a:solidFill>
                  <a:schemeClr val="tx1"/>
                </a:solidFill>
              </a:endParaRPr>
            </a:p>
          </p:txBody>
        </p:sp>
        <p:sp>
          <p:nvSpPr>
            <p:cNvPr id="11" name="Rectangle 10">
              <a:extLst>
                <a:ext uri="{FF2B5EF4-FFF2-40B4-BE49-F238E27FC236}">
                  <a16:creationId xmlns:a16="http://schemas.microsoft.com/office/drawing/2014/main" id="{3355DEBA-BF4D-DBCF-483A-BDD5518AD8DF}"/>
                </a:ext>
              </a:extLst>
            </p:cNvPr>
            <p:cNvSpPr/>
            <p:nvPr/>
          </p:nvSpPr>
          <p:spPr>
            <a:xfrm>
              <a:off x="3295417"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3</a:t>
              </a:r>
              <a:endParaRPr lang="LID4096" sz="1050" b="1" dirty="0">
                <a:solidFill>
                  <a:schemeClr val="tx1"/>
                </a:solidFill>
              </a:endParaRPr>
            </a:p>
          </p:txBody>
        </p:sp>
        <p:cxnSp>
          <p:nvCxnSpPr>
            <p:cNvPr id="13" name="Straight Arrow Connector 12">
              <a:extLst>
                <a:ext uri="{FF2B5EF4-FFF2-40B4-BE49-F238E27FC236}">
                  <a16:creationId xmlns:a16="http://schemas.microsoft.com/office/drawing/2014/main" id="{72B46A3A-22E8-AEBF-B41D-99365DD363C1}"/>
                </a:ext>
              </a:extLst>
            </p:cNvPr>
            <p:cNvCxnSpPr>
              <a:cxnSpLocks/>
              <a:stCxn id="8" idx="2"/>
              <a:endCxn id="9" idx="0"/>
            </p:cNvCxnSpPr>
            <p:nvPr/>
          </p:nvCxnSpPr>
          <p:spPr>
            <a:xfrm flipH="1">
              <a:off x="918124" y="3121961"/>
              <a:ext cx="1504490"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4853EA3-03AA-A488-86D9-7A6DF82C968B}"/>
                </a:ext>
              </a:extLst>
            </p:cNvPr>
            <p:cNvCxnSpPr>
              <a:cxnSpLocks/>
              <a:stCxn id="8" idx="2"/>
              <a:endCxn id="10" idx="0"/>
            </p:cNvCxnSpPr>
            <p:nvPr/>
          </p:nvCxnSpPr>
          <p:spPr>
            <a:xfrm flipH="1">
              <a:off x="2422612" y="3121961"/>
              <a:ext cx="2"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1A4D738-53B0-B181-811C-2EAF6DDEC0A5}"/>
                </a:ext>
              </a:extLst>
            </p:cNvPr>
            <p:cNvCxnSpPr>
              <a:cxnSpLocks/>
              <a:stCxn id="8" idx="2"/>
              <a:endCxn id="11" idx="0"/>
            </p:cNvCxnSpPr>
            <p:nvPr/>
          </p:nvCxnSpPr>
          <p:spPr>
            <a:xfrm>
              <a:off x="2422614" y="3121961"/>
              <a:ext cx="1504487"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28" name="Picture 4" descr="Modern Cell Phone - Free vector clipart images on creazilla.com">
              <a:extLst>
                <a:ext uri="{FF2B5EF4-FFF2-40B4-BE49-F238E27FC236}">
                  <a16:creationId xmlns:a16="http://schemas.microsoft.com/office/drawing/2014/main" id="{DD6FBABD-8A46-0FBC-7246-6A3DA84DE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93" y="4591540"/>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reen lever left - Free vector icons on creazilla.com">
              <a:extLst>
                <a:ext uri="{FF2B5EF4-FFF2-40B4-BE49-F238E27FC236}">
                  <a16:creationId xmlns:a16="http://schemas.microsoft.com/office/drawing/2014/main" id="{2DB92844-35F6-FF07-597A-219B6942D3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205649" y="3134672"/>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E29D2F77-CD4B-F7AC-9BC6-90B9071A847B}"/>
                </a:ext>
              </a:extLst>
            </p:cNvPr>
            <p:cNvSpPr/>
            <p:nvPr/>
          </p:nvSpPr>
          <p:spPr>
            <a:xfrm>
              <a:off x="286439" y="4074313"/>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1</a:t>
              </a:r>
              <a:endParaRPr lang="LID4096" sz="1050" b="1" dirty="0">
                <a:solidFill>
                  <a:schemeClr val="tx1"/>
                </a:solidFill>
              </a:endParaRPr>
            </a:p>
          </p:txBody>
        </p:sp>
        <p:cxnSp>
          <p:nvCxnSpPr>
            <p:cNvPr id="1040" name="コネクタ: 曲線 1039">
              <a:extLst>
                <a:ext uri="{FF2B5EF4-FFF2-40B4-BE49-F238E27FC236}">
                  <a16:creationId xmlns:a16="http://schemas.microsoft.com/office/drawing/2014/main" id="{4F5A5007-0E7C-1D25-527C-1DB2AC72A70C}"/>
                </a:ext>
              </a:extLst>
            </p:cNvPr>
            <p:cNvCxnSpPr>
              <a:cxnSpLocks/>
              <a:stCxn id="30" idx="1"/>
              <a:endCxn id="1028" idx="3"/>
            </p:cNvCxnSpPr>
            <p:nvPr/>
          </p:nvCxnSpPr>
          <p:spPr>
            <a:xfrm rot="5400000">
              <a:off x="310886" y="2784526"/>
              <a:ext cx="2232274" cy="1900759"/>
            </a:xfrm>
            <a:prstGeom prst="curvedConnector2">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39" name="四角形: メモ 1038">
              <a:extLst>
                <a:ext uri="{FF2B5EF4-FFF2-40B4-BE49-F238E27FC236}">
                  <a16:creationId xmlns:a16="http://schemas.microsoft.com/office/drawing/2014/main" id="{AE2A7F3D-56C1-FA31-5F72-08EBB77705AA}"/>
                </a:ext>
              </a:extLst>
            </p:cNvPr>
            <p:cNvSpPr/>
            <p:nvPr/>
          </p:nvSpPr>
          <p:spPr>
            <a:xfrm>
              <a:off x="944612" y="4521873"/>
              <a:ext cx="1794406" cy="630436"/>
            </a:xfrm>
            <a:prstGeom prst="foldedCorner">
              <a:avLst/>
            </a:prstGeom>
            <a:solidFill>
              <a:schemeClr val="accent3">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rPr>
                <a:t>CP-SOR</a:t>
              </a:r>
            </a:p>
            <a:p>
              <a:pPr algn="ctr"/>
              <a:r>
                <a:rPr kumimoji="1" lang="en-US" altLang="ja-JP" sz="800" dirty="0">
                  <a:solidFill>
                    <a:schemeClr val="tx1"/>
                  </a:solidFill>
                </a:rPr>
                <a:t>Information</a:t>
              </a:r>
              <a:br>
                <a:rPr kumimoji="1" lang="en-US" altLang="ja-JP" sz="800" dirty="0">
                  <a:solidFill>
                    <a:schemeClr val="tx1"/>
                  </a:solidFill>
                </a:rPr>
              </a:br>
              <a:r>
                <a:rPr kumimoji="1" lang="en-US" altLang="ja-JP" sz="800" dirty="0">
                  <a:solidFill>
                    <a:schemeClr val="tx1"/>
                  </a:solidFill>
                </a:rPr>
                <a:t>during</a:t>
              </a:r>
              <a:r>
                <a:rPr kumimoji="1" lang="ja-JP" altLang="en-US" sz="800" dirty="0">
                  <a:solidFill>
                    <a:schemeClr val="tx1"/>
                  </a:solidFill>
                </a:rPr>
                <a:t> </a:t>
              </a:r>
              <a:r>
                <a:rPr kumimoji="1" lang="en-US" altLang="ja-JP" sz="800" dirty="0">
                  <a:solidFill>
                    <a:schemeClr val="tx1"/>
                  </a:solidFill>
                </a:rPr>
                <a:t>registration</a:t>
              </a:r>
            </a:p>
          </p:txBody>
        </p:sp>
        <p:sp>
          <p:nvSpPr>
            <p:cNvPr id="30" name="雲 29">
              <a:extLst>
                <a:ext uri="{FF2B5EF4-FFF2-40B4-BE49-F238E27FC236}">
                  <a16:creationId xmlns:a16="http://schemas.microsoft.com/office/drawing/2014/main" id="{F3F64F6E-63A5-B0F6-926C-E5B046FEE89C}"/>
                </a:ext>
              </a:extLst>
            </p:cNvPr>
            <p:cNvSpPr/>
            <p:nvPr/>
          </p:nvSpPr>
          <p:spPr>
            <a:xfrm>
              <a:off x="1446410" y="2255800"/>
              <a:ext cx="1861983" cy="363355"/>
            </a:xfrm>
            <a:prstGeom prst="cloud">
              <a:avLst/>
            </a:prstGeom>
            <a:solidFill>
              <a:schemeClr val="accent5">
                <a:lumMod val="90000"/>
              </a:schemeClr>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i="1" dirty="0">
                  <a:solidFill>
                    <a:schemeClr val="tx1"/>
                  </a:solidFill>
                </a:rPr>
                <a:t>Initially</a:t>
              </a:r>
              <a:endParaRPr kumimoji="1" lang="ja-JP" altLang="en-US" sz="1050" i="1" dirty="0">
                <a:solidFill>
                  <a:schemeClr val="tx1"/>
                </a:solidFill>
              </a:endParaRPr>
            </a:p>
          </p:txBody>
        </p:sp>
        <p:sp>
          <p:nvSpPr>
            <p:cNvPr id="1050" name="正方形/長方形 1049">
              <a:extLst>
                <a:ext uri="{FF2B5EF4-FFF2-40B4-BE49-F238E27FC236}">
                  <a16:creationId xmlns:a16="http://schemas.microsoft.com/office/drawing/2014/main" id="{A312537E-A1D4-0A6B-D6A5-7C36F98B8973}"/>
                </a:ext>
              </a:extLst>
            </p:cNvPr>
            <p:cNvSpPr/>
            <p:nvPr/>
          </p:nvSpPr>
          <p:spPr>
            <a:xfrm>
              <a:off x="78658" y="1968165"/>
              <a:ext cx="4740071" cy="3252764"/>
            </a:xfrm>
            <a:prstGeom prst="rect">
              <a:avLst/>
            </a:prstGeom>
            <a:solidFill>
              <a:schemeClr val="bg1">
                <a:lumMod val="85000"/>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052" name="TextBox 5">
            <a:extLst>
              <a:ext uri="{FF2B5EF4-FFF2-40B4-BE49-F238E27FC236}">
                <a16:creationId xmlns:a16="http://schemas.microsoft.com/office/drawing/2014/main" id="{6565588A-6B74-E4C9-97AB-CEC1148DE013}"/>
              </a:ext>
            </a:extLst>
          </p:cNvPr>
          <p:cNvSpPr txBox="1"/>
          <p:nvPr/>
        </p:nvSpPr>
        <p:spPr>
          <a:xfrm>
            <a:off x="7245181" y="2615055"/>
            <a:ext cx="4897657" cy="2185214"/>
          </a:xfrm>
          <a:prstGeom prst="rect">
            <a:avLst/>
          </a:prstGeom>
          <a:noFill/>
        </p:spPr>
        <p:txBody>
          <a:bodyPr wrap="square" rtlCol="0">
            <a:spAutoFit/>
          </a:bodyPr>
          <a:lstStyle/>
          <a:p>
            <a:r>
              <a:rPr lang="en-US" sz="2400" b="1" dirty="0">
                <a:solidFill>
                  <a:schemeClr val="accent6">
                    <a:lumMod val="75000"/>
                  </a:schemeClr>
                </a:solidFill>
                <a:latin typeface="+mj-lt"/>
                <a:ea typeface="+mn-ea"/>
              </a:rPr>
              <a:t>SOR</a:t>
            </a:r>
            <a:r>
              <a:rPr lang="en-US" sz="2400" b="1" dirty="0">
                <a:solidFill>
                  <a:schemeClr val="accent6">
                    <a:lumMod val="75000"/>
                  </a:schemeClr>
                </a:solidFill>
                <a:latin typeface="+mj-lt"/>
              </a:rPr>
              <a:t>-CMCI</a:t>
            </a:r>
            <a:r>
              <a:rPr lang="en-US" sz="2400" b="1" dirty="0">
                <a:solidFill>
                  <a:schemeClr val="accent6">
                    <a:lumMod val="75000"/>
                  </a:schemeClr>
                </a:solidFill>
                <a:latin typeface="+mj-lt"/>
                <a:ea typeface="+mn-ea"/>
              </a:rPr>
              <a:t> </a:t>
            </a:r>
            <a:r>
              <a:rPr lang="en-US" sz="2400" b="1" dirty="0">
                <a:latin typeface="+mj-lt"/>
                <a:ea typeface="+mn-ea"/>
              </a:rPr>
              <a:t>is used by HPLMN:</a:t>
            </a:r>
          </a:p>
          <a:p>
            <a:pPr marL="285750" indent="-285750">
              <a:buFontTx/>
              <a:buChar char="-"/>
            </a:pPr>
            <a:r>
              <a:rPr lang="en-US" altLang="ja-JP" sz="1600" dirty="0">
                <a:latin typeface="+mj-lt"/>
              </a:rPr>
              <a:t>during Inter-Operator Tariff negotiation</a:t>
            </a:r>
          </a:p>
          <a:p>
            <a:pPr marL="742950" lvl="1" indent="-285750">
              <a:buFontTx/>
              <a:buChar char="-"/>
            </a:pPr>
            <a:r>
              <a:rPr lang="en-US" altLang="ja-JP" sz="1600" dirty="0">
                <a:latin typeface="+mj-lt"/>
              </a:rPr>
              <a:t>withdraw all UEs from registered VPLMN to give pressure among roaming coordinators…</a:t>
            </a:r>
          </a:p>
          <a:p>
            <a:pPr marL="285750" indent="-285750">
              <a:buFontTx/>
              <a:buChar char="-"/>
            </a:pPr>
            <a:r>
              <a:rPr lang="en-US" altLang="ja-JP" sz="1600" dirty="0">
                <a:latin typeface="+mj-lt"/>
              </a:rPr>
              <a:t>when Technology / user experience</a:t>
            </a:r>
            <a:r>
              <a:rPr lang="en-GB" altLang="ja-JP" sz="1600" dirty="0">
                <a:latin typeface="+mj-lt"/>
              </a:rPr>
              <a:t> issues </a:t>
            </a:r>
            <a:r>
              <a:rPr lang="en-US" altLang="ja-JP" sz="1600" dirty="0">
                <a:latin typeface="+mj-lt"/>
              </a:rPr>
              <a:t>are found in VPLMN </a:t>
            </a:r>
          </a:p>
          <a:p>
            <a:pPr marL="285750" indent="-285750">
              <a:buFontTx/>
              <a:buChar char="-"/>
            </a:pPr>
            <a:r>
              <a:rPr lang="en-US" sz="1600" dirty="0">
                <a:latin typeface="+mj-lt"/>
              </a:rPr>
              <a:t>when severe disruption happens in VPLMN</a:t>
            </a:r>
          </a:p>
          <a:p>
            <a:pPr marL="285750" indent="-285750">
              <a:buFontTx/>
              <a:buChar char="-"/>
            </a:pPr>
            <a:r>
              <a:rPr lang="en-US" sz="1600" dirty="0" err="1">
                <a:latin typeface="+mj-lt"/>
              </a:rPr>
              <a:t>etc</a:t>
            </a:r>
            <a:r>
              <a:rPr lang="en-US" sz="1600" dirty="0">
                <a:latin typeface="+mj-lt"/>
              </a:rPr>
              <a:t>, </a:t>
            </a:r>
            <a:r>
              <a:rPr lang="en-US" sz="1600" dirty="0" err="1">
                <a:latin typeface="+mj-lt"/>
              </a:rPr>
              <a:t>etc</a:t>
            </a:r>
            <a:r>
              <a:rPr lang="en-US" sz="1600" dirty="0">
                <a:latin typeface="+mj-lt"/>
              </a:rPr>
              <a:t>…</a:t>
            </a:r>
          </a:p>
        </p:txBody>
      </p:sp>
      <p:sp>
        <p:nvSpPr>
          <p:cNvPr id="23" name="Arrow: Left 22">
            <a:extLst>
              <a:ext uri="{FF2B5EF4-FFF2-40B4-BE49-F238E27FC236}">
                <a16:creationId xmlns:a16="http://schemas.microsoft.com/office/drawing/2014/main" id="{140C5320-EA28-B163-D64F-F6C9472D4FA0}"/>
              </a:ext>
            </a:extLst>
          </p:cNvPr>
          <p:cNvSpPr/>
          <p:nvPr/>
        </p:nvSpPr>
        <p:spPr>
          <a:xfrm>
            <a:off x="2256544" y="2675235"/>
            <a:ext cx="1456584" cy="412549"/>
          </a:xfrm>
          <a:prstGeom prst="rightArrow">
            <a:avLst>
              <a:gd name="adj1" fmla="val 47787"/>
              <a:gd name="adj2" fmla="val 50000"/>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Change of policy</a:t>
            </a:r>
            <a:endParaRPr lang="LID4096" dirty="0">
              <a:solidFill>
                <a:schemeClr val="tx1"/>
              </a:solidFill>
            </a:endParaRPr>
          </a:p>
        </p:txBody>
      </p:sp>
    </p:spTree>
    <p:extLst>
      <p:ext uri="{BB962C8B-B14F-4D97-AF65-F5344CB8AC3E}">
        <p14:creationId xmlns:p14="http://schemas.microsoft.com/office/powerpoint/2010/main" val="389169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BE5258-C961-4895-7AB4-B75F06599579}"/>
              </a:ext>
            </a:extLst>
          </p:cNvPr>
          <p:cNvSpPr>
            <a:spLocks noGrp="1"/>
          </p:cNvSpPr>
          <p:nvPr>
            <p:ph type="title"/>
          </p:nvPr>
        </p:nvSpPr>
        <p:spPr/>
        <p:txBody>
          <a:bodyPr/>
          <a:lstStyle/>
          <a:p>
            <a:pPr algn="l"/>
            <a:r>
              <a:rPr lang="en-GB" dirty="0"/>
              <a:t>GSMA Requirements</a:t>
            </a:r>
            <a:endParaRPr lang="LID4096" dirty="0"/>
          </a:p>
        </p:txBody>
      </p:sp>
      <p:sp>
        <p:nvSpPr>
          <p:cNvPr id="5" name="テキスト ボックス 4">
            <a:extLst>
              <a:ext uri="{FF2B5EF4-FFF2-40B4-BE49-F238E27FC236}">
                <a16:creationId xmlns:a16="http://schemas.microsoft.com/office/drawing/2014/main" id="{3C5A8289-2638-073E-A6FD-845B7031ECD0}"/>
              </a:ext>
            </a:extLst>
          </p:cNvPr>
          <p:cNvSpPr txBox="1"/>
          <p:nvPr/>
        </p:nvSpPr>
        <p:spPr>
          <a:xfrm>
            <a:off x="543163" y="1275463"/>
            <a:ext cx="10602891" cy="2308324"/>
          </a:xfrm>
          <a:prstGeom prst="rect">
            <a:avLst/>
          </a:prstGeom>
          <a:noFill/>
        </p:spPr>
        <p:txBody>
          <a:bodyPr wrap="square">
            <a:spAutoFit/>
          </a:bodyPr>
          <a:lstStyle/>
          <a:p>
            <a:pPr marL="182563" lvl="1"/>
            <a:r>
              <a:rPr lang="en-GB" altLang="ja-JP" sz="2400" b="1" dirty="0">
                <a:effectLst/>
                <a:latin typeface="Arial" panose="020B0604020202020204" pitchFamily="34" charset="0"/>
                <a:ea typeface="Arial" panose="020B0604020202020204" pitchFamily="34" charset="0"/>
                <a:cs typeface="Times New Roman" panose="02020603050405020304" pitchFamily="18" charset="0"/>
              </a:rPr>
              <a:t>GSMA already has the following requirement in IR.73 v10 (current)</a:t>
            </a:r>
          </a:p>
          <a:p>
            <a:pPr marL="182563" lvl="1"/>
            <a:r>
              <a:rPr lang="en-GB" altLang="ja-JP" sz="2400" b="1" i="1" dirty="0">
                <a:effectLst/>
                <a:highlight>
                  <a:srgbClr val="FFFF00"/>
                </a:highlight>
                <a:latin typeface="Arial" panose="020B0604020202020204" pitchFamily="34" charset="0"/>
                <a:ea typeface="Arial" panose="020B0604020202020204" pitchFamily="34" charset="0"/>
                <a:cs typeface="Times New Roman" panose="02020603050405020304" pitchFamily="18" charset="0"/>
              </a:rPr>
              <a:t> </a:t>
            </a:r>
          </a:p>
          <a:p>
            <a:pPr marL="182563" lvl="1"/>
            <a:r>
              <a:rPr lang="en-GB" altLang="ja-JP" sz="2400" b="1" i="1" dirty="0">
                <a:effectLst/>
                <a:latin typeface="Arial" panose="020B0604020202020204" pitchFamily="34" charset="0"/>
                <a:ea typeface="Arial" panose="020B0604020202020204" pitchFamily="34" charset="0"/>
                <a:cs typeface="Times New Roman" panose="02020603050405020304" pitchFamily="18" charset="0"/>
              </a:rPr>
              <a:t>GSMA Requirement : </a:t>
            </a:r>
          </a:p>
          <a:p>
            <a:pPr marL="182563" lvl="1"/>
            <a:endParaRPr lang="en-GB" altLang="ja-JP" sz="2400" b="1" i="1" dirty="0">
              <a:effectLst/>
              <a:latin typeface="Arial" panose="020B0604020202020204" pitchFamily="34" charset="0"/>
              <a:ea typeface="Arial" panose="020B0604020202020204" pitchFamily="34" charset="0"/>
              <a:cs typeface="Times New Roman" panose="02020603050405020304" pitchFamily="18" charset="0"/>
            </a:endParaRPr>
          </a:p>
          <a:p>
            <a:pPr marL="182563" lvl="1"/>
            <a:r>
              <a:rPr lang="en-GB" altLang="ja-JP" sz="2400" b="1" i="1" dirty="0">
                <a:ea typeface="Arial" panose="020B0604020202020204" pitchFamily="34" charset="0"/>
                <a:cs typeface="Times New Roman" panose="02020603050405020304" pitchFamily="18" charset="0"/>
              </a:rPr>
              <a:t>	</a:t>
            </a:r>
            <a:r>
              <a:rPr lang="en-GB" altLang="ja-JP" sz="2400" dirty="0">
                <a:ea typeface="Arial" panose="020B0604020202020204" pitchFamily="34" charset="0"/>
                <a:cs typeface="Times New Roman" panose="02020603050405020304" pitchFamily="18" charset="0"/>
              </a:rPr>
              <a:t> It is </a:t>
            </a:r>
            <a:r>
              <a:rPr lang="en-GB" altLang="ja-JP" sz="2400" b="1" dirty="0">
                <a:highlight>
                  <a:srgbClr val="FFFF00"/>
                </a:highlight>
                <a:ea typeface="Arial" panose="020B0604020202020204" pitchFamily="34" charset="0"/>
                <a:cs typeface="Times New Roman" panose="02020603050405020304" pitchFamily="18" charset="0"/>
              </a:rPr>
              <a:t>mandatory for the UE to support the SOR-CMCI</a:t>
            </a:r>
            <a:r>
              <a:rPr lang="en-GB" altLang="ja-JP" sz="2400" dirty="0">
                <a:ea typeface="Arial" panose="020B0604020202020204" pitchFamily="34" charset="0"/>
                <a:cs typeface="Times New Roman" panose="02020603050405020304" pitchFamily="18" charset="0"/>
              </a:rPr>
              <a:t>. The support and offer of SOR-CMCI by the home operator is based on its policy</a:t>
            </a:r>
          </a:p>
        </p:txBody>
      </p:sp>
    </p:spTree>
    <p:extLst>
      <p:ext uri="{BB962C8B-B14F-4D97-AF65-F5344CB8AC3E}">
        <p14:creationId xmlns:p14="http://schemas.microsoft.com/office/powerpoint/2010/main" val="1312142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BE5258-C961-4895-7AB4-B75F06599579}"/>
              </a:ext>
            </a:extLst>
          </p:cNvPr>
          <p:cNvSpPr>
            <a:spLocks noGrp="1"/>
          </p:cNvSpPr>
          <p:nvPr>
            <p:ph type="title"/>
          </p:nvPr>
        </p:nvSpPr>
        <p:spPr/>
        <p:txBody>
          <a:bodyPr/>
          <a:lstStyle/>
          <a:p>
            <a:pPr algn="l"/>
            <a:r>
              <a:rPr lang="en-GB" dirty="0"/>
              <a:t>Working Agreement from CT1 (Nov 2024)</a:t>
            </a:r>
            <a:endParaRPr lang="LID4096" dirty="0"/>
          </a:p>
        </p:txBody>
      </p:sp>
      <p:graphicFrame>
        <p:nvGraphicFramePr>
          <p:cNvPr id="7" name="Table 6">
            <a:extLst>
              <a:ext uri="{FF2B5EF4-FFF2-40B4-BE49-F238E27FC236}">
                <a16:creationId xmlns:a16="http://schemas.microsoft.com/office/drawing/2014/main" id="{5B272F3D-5C0C-99D9-1C2C-8E93A837EF2F}"/>
              </a:ext>
            </a:extLst>
          </p:cNvPr>
          <p:cNvGraphicFramePr>
            <a:graphicFrameLocks noGrp="1"/>
          </p:cNvGraphicFramePr>
          <p:nvPr>
            <p:extLst>
              <p:ext uri="{D42A27DB-BD31-4B8C-83A1-F6EECF244321}">
                <p14:modId xmlns:p14="http://schemas.microsoft.com/office/powerpoint/2010/main" val="394153413"/>
              </p:ext>
            </p:extLst>
          </p:nvPr>
        </p:nvGraphicFramePr>
        <p:xfrm>
          <a:off x="323680" y="1024939"/>
          <a:ext cx="11539244" cy="1028449"/>
        </p:xfrm>
        <a:graphic>
          <a:graphicData uri="http://schemas.openxmlformats.org/drawingml/2006/table">
            <a:tbl>
              <a:tblPr firstRow="1" bandRow="1">
                <a:tableStyleId>{2D5ABB26-0587-4C30-8999-92F81FD0307C}</a:tableStyleId>
              </a:tblPr>
              <a:tblGrid>
                <a:gridCol w="2535023">
                  <a:extLst>
                    <a:ext uri="{9D8B030D-6E8A-4147-A177-3AD203B41FA5}">
                      <a16:colId xmlns:a16="http://schemas.microsoft.com/office/drawing/2014/main" val="2621885230"/>
                    </a:ext>
                  </a:extLst>
                </a:gridCol>
                <a:gridCol w="9004221">
                  <a:extLst>
                    <a:ext uri="{9D8B030D-6E8A-4147-A177-3AD203B41FA5}">
                      <a16:colId xmlns:a16="http://schemas.microsoft.com/office/drawing/2014/main" val="415368888"/>
                    </a:ext>
                  </a:extLst>
                </a:gridCol>
              </a:tblGrid>
              <a:tr h="414789">
                <a:tc>
                  <a:txBody>
                    <a:bodyPr/>
                    <a:lstStyle/>
                    <a:p>
                      <a:r>
                        <a:rPr lang="en-GB" sz="2000" dirty="0"/>
                        <a:t>Rel-17 Agreement:</a:t>
                      </a:r>
                      <a:endParaRPr lang="LID4096" sz="2000" dirty="0"/>
                    </a:p>
                  </a:txBody>
                  <a:tcPr/>
                </a:tc>
                <a:tc>
                  <a:txBody>
                    <a:bodyPr/>
                    <a:lstStyle/>
                    <a:p>
                      <a:r>
                        <a:rPr lang="en-GB" sz="2000" b="1" dirty="0">
                          <a:solidFill>
                            <a:srgbClr val="0070C0"/>
                          </a:solidFill>
                        </a:rPr>
                        <a:t>Mandatory</a:t>
                      </a:r>
                      <a:r>
                        <a:rPr lang="en-GB" sz="2000" b="1" dirty="0"/>
                        <a:t> </a:t>
                      </a:r>
                      <a:r>
                        <a:rPr lang="en-GB" sz="2000" dirty="0"/>
                        <a:t>UE support of SOR-CMCI to ensure effectiveness</a:t>
                      </a:r>
                      <a:endParaRPr lang="LID4096" sz="2000" dirty="0"/>
                    </a:p>
                  </a:txBody>
                  <a:tcPr/>
                </a:tc>
                <a:extLst>
                  <a:ext uri="{0D108BD9-81ED-4DB2-BD59-A6C34878D82A}">
                    <a16:rowId xmlns:a16="http://schemas.microsoft.com/office/drawing/2014/main" val="114536718"/>
                  </a:ext>
                </a:extLst>
              </a:tr>
              <a:tr h="613660">
                <a:tc>
                  <a:txBody>
                    <a:bodyPr/>
                    <a:lstStyle/>
                    <a:p>
                      <a:r>
                        <a:rPr lang="en-GB" sz="2000" dirty="0"/>
                        <a:t>Latest CT1 discussion:</a:t>
                      </a:r>
                      <a:endParaRPr lang="LID4096" sz="2000" dirty="0"/>
                    </a:p>
                  </a:txBody>
                  <a:tcPr/>
                </a:tc>
                <a:tc>
                  <a:txBody>
                    <a:bodyPr/>
                    <a:lstStyle/>
                    <a:p>
                      <a:r>
                        <a:rPr lang="en-GB" sz="2000" b="1" dirty="0">
                          <a:solidFill>
                            <a:srgbClr val="C00000"/>
                          </a:solidFill>
                        </a:rPr>
                        <a:t>Optional</a:t>
                      </a:r>
                      <a:r>
                        <a:rPr lang="en-GB" sz="2000" dirty="0"/>
                        <a:t> UE support of SOR-CMCI</a:t>
                      </a:r>
                    </a:p>
                    <a:p>
                      <a:pPr marL="342900" indent="-342900">
                        <a:buFont typeface="Wingdings" panose="05000000000000000000" pitchFamily="2" charset="2"/>
                        <a:buChar char="à"/>
                      </a:pPr>
                      <a:r>
                        <a:rPr lang="en-GB" sz="1400" dirty="0">
                          <a:sym typeface="Wingdings" panose="05000000000000000000" pitchFamily="2" charset="2"/>
                        </a:rPr>
                        <a:t>Show of hands was conducted and the optionality of UE support of SOR-CMCI was agreed as working agreement</a:t>
                      </a:r>
                    </a:p>
                  </a:txBody>
                  <a:tcPr/>
                </a:tc>
                <a:extLst>
                  <a:ext uri="{0D108BD9-81ED-4DB2-BD59-A6C34878D82A}">
                    <a16:rowId xmlns:a16="http://schemas.microsoft.com/office/drawing/2014/main" val="1453773441"/>
                  </a:ext>
                </a:extLst>
              </a:tr>
            </a:tbl>
          </a:graphicData>
        </a:graphic>
      </p:graphicFrame>
      <p:sp>
        <p:nvSpPr>
          <p:cNvPr id="8" name="Rectangle 7">
            <a:extLst>
              <a:ext uri="{FF2B5EF4-FFF2-40B4-BE49-F238E27FC236}">
                <a16:creationId xmlns:a16="http://schemas.microsoft.com/office/drawing/2014/main" id="{8B127A50-5910-68BC-A224-A8F3DB8072CF}"/>
              </a:ext>
            </a:extLst>
          </p:cNvPr>
          <p:cNvSpPr/>
          <p:nvPr/>
        </p:nvSpPr>
        <p:spPr>
          <a:xfrm>
            <a:off x="323680" y="2193940"/>
            <a:ext cx="11539244" cy="232993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0" rtlCol="0" anchor="t"/>
          <a:lstStyle/>
          <a:p>
            <a:r>
              <a:rPr lang="en-GB" sz="4000" b="1" dirty="0">
                <a:solidFill>
                  <a:schemeClr val="tx1"/>
                </a:solidFill>
              </a:rPr>
              <a:t>Issues:</a:t>
            </a:r>
          </a:p>
          <a:p>
            <a:pPr marL="342900" indent="-342900">
              <a:buFontTx/>
              <a:buChar char="-"/>
            </a:pPr>
            <a:r>
              <a:rPr lang="en-GB" altLang="ja-JP" sz="2000" b="1" i="1" dirty="0">
                <a:solidFill>
                  <a:schemeClr val="tx1"/>
                </a:solidFill>
                <a:highlight>
                  <a:srgbClr val="FFFF00"/>
                </a:highlight>
              </a:rPr>
              <a:t>[3GPP perspective] </a:t>
            </a:r>
            <a:r>
              <a:rPr lang="en-GB" altLang="ja-JP" sz="2000" b="1" dirty="0">
                <a:solidFill>
                  <a:schemeClr val="tx1"/>
                </a:solidFill>
              </a:rPr>
              <a:t>: </a:t>
            </a:r>
            <a:r>
              <a:rPr lang="en-GB" sz="2000" b="1" dirty="0">
                <a:solidFill>
                  <a:schemeClr val="tx1"/>
                </a:solidFill>
                <a:hlinkClick r:id="rId2"/>
              </a:rPr>
              <a:t>Working agreement </a:t>
            </a:r>
            <a:r>
              <a:rPr lang="en-GB" sz="2000" b="1" dirty="0">
                <a:solidFill>
                  <a:schemeClr val="tx1"/>
                </a:solidFill>
              </a:rPr>
              <a:t>contradicts to GSMA requirements</a:t>
            </a:r>
            <a:endParaRPr lang="en-GB" sz="2800" b="1" dirty="0">
              <a:solidFill>
                <a:schemeClr val="tx1"/>
              </a:solidFill>
            </a:endParaRPr>
          </a:p>
          <a:p>
            <a:pPr marL="800100" lvl="1" indent="-342900">
              <a:spcAft>
                <a:spcPts val="600"/>
              </a:spcAft>
              <a:buFontTx/>
              <a:buChar char="-"/>
            </a:pPr>
            <a:r>
              <a:rPr lang="en-GB" sz="2000" dirty="0">
                <a:solidFill>
                  <a:schemeClr val="tx1"/>
                </a:solidFill>
              </a:rPr>
              <a:t>Agreement taken with NO PRIOR consulting with GSMA</a:t>
            </a:r>
            <a:endParaRPr lang="en-GB" sz="1600" dirty="0">
              <a:solidFill>
                <a:schemeClr val="tx1"/>
              </a:solidFill>
            </a:endParaRPr>
          </a:p>
          <a:p>
            <a:pPr marL="342900" indent="-342900">
              <a:buFontTx/>
              <a:buChar char="-"/>
            </a:pPr>
            <a:r>
              <a:rPr lang="en-GB" sz="2000" b="1" i="1" dirty="0">
                <a:solidFill>
                  <a:schemeClr val="tx1"/>
                </a:solidFill>
                <a:highlight>
                  <a:srgbClr val="00FFFF"/>
                </a:highlight>
              </a:rPr>
              <a:t>[MNO’s business perspective] </a:t>
            </a:r>
            <a:br>
              <a:rPr lang="en-GB" sz="2000" b="1" dirty="0">
                <a:solidFill>
                  <a:schemeClr val="tx1"/>
                </a:solidFill>
              </a:rPr>
            </a:br>
            <a:r>
              <a:rPr lang="en-GB" sz="2000" b="1" dirty="0">
                <a:solidFill>
                  <a:schemeClr val="tx1"/>
                </a:solidFill>
              </a:rPr>
              <a:t>  MNOs will lose access to effective </a:t>
            </a:r>
            <a:r>
              <a:rPr lang="en-GB" sz="2000" b="1" dirty="0" err="1">
                <a:solidFill>
                  <a:schemeClr val="tx1"/>
                </a:solidFill>
              </a:rPr>
              <a:t>SoR</a:t>
            </a:r>
            <a:r>
              <a:rPr lang="en-GB" sz="2000" b="1" dirty="0">
                <a:solidFill>
                  <a:schemeClr val="tx1"/>
                </a:solidFill>
              </a:rPr>
              <a:t> </a:t>
            </a:r>
            <a:r>
              <a:rPr lang="en-GB" altLang="ja-JP" sz="2000" b="1" dirty="0">
                <a:solidFill>
                  <a:schemeClr val="tx1"/>
                </a:solidFill>
              </a:rPr>
              <a:t>in connected mode </a:t>
            </a:r>
            <a:r>
              <a:rPr lang="en-GB" sz="2000" b="1" dirty="0">
                <a:solidFill>
                  <a:schemeClr val="tx1"/>
                </a:solidFill>
              </a:rPr>
              <a:t>solution for 5GC Roaming</a:t>
            </a:r>
          </a:p>
          <a:p>
            <a:pPr marL="800100" lvl="1" indent="-342900">
              <a:buFontTx/>
              <a:buChar char="-"/>
            </a:pPr>
            <a:r>
              <a:rPr lang="en-GB" sz="2000" dirty="0">
                <a:solidFill>
                  <a:schemeClr val="tx1"/>
                </a:solidFill>
              </a:rPr>
              <a:t>Demotivates even more the global deployment of 5G Roaming, let alone </a:t>
            </a:r>
            <a:r>
              <a:rPr lang="en-US" sz="2000" dirty="0">
                <a:solidFill>
                  <a:schemeClr val="tx1"/>
                </a:solidFill>
              </a:rPr>
              <a:t>the roaming hub/VAS ...</a:t>
            </a:r>
            <a:endParaRPr lang="en-GB" sz="2000" dirty="0">
              <a:solidFill>
                <a:schemeClr val="tx1"/>
              </a:solidFill>
            </a:endParaRPr>
          </a:p>
        </p:txBody>
      </p:sp>
      <p:sp>
        <p:nvSpPr>
          <p:cNvPr id="9" name="Arrow: Down 8">
            <a:extLst>
              <a:ext uri="{FF2B5EF4-FFF2-40B4-BE49-F238E27FC236}">
                <a16:creationId xmlns:a16="http://schemas.microsoft.com/office/drawing/2014/main" id="{4464712E-0473-6F61-2683-44F83751BE30}"/>
              </a:ext>
            </a:extLst>
          </p:cNvPr>
          <p:cNvSpPr/>
          <p:nvPr/>
        </p:nvSpPr>
        <p:spPr>
          <a:xfrm>
            <a:off x="5810457" y="4602272"/>
            <a:ext cx="565689" cy="395206"/>
          </a:xfrm>
          <a:prstGeom prst="downArrow">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solidFill>
                <a:schemeClr val="tx1"/>
              </a:solidFill>
            </a:endParaRPr>
          </a:p>
        </p:txBody>
      </p:sp>
      <p:sp>
        <p:nvSpPr>
          <p:cNvPr id="10" name="TextBox 9">
            <a:extLst>
              <a:ext uri="{FF2B5EF4-FFF2-40B4-BE49-F238E27FC236}">
                <a16:creationId xmlns:a16="http://schemas.microsoft.com/office/drawing/2014/main" id="{889F009B-3849-212F-A82C-64CEF43E0A40}"/>
              </a:ext>
            </a:extLst>
          </p:cNvPr>
          <p:cNvSpPr txBox="1"/>
          <p:nvPr/>
        </p:nvSpPr>
        <p:spPr>
          <a:xfrm>
            <a:off x="323680" y="4989003"/>
            <a:ext cx="11539244" cy="1077218"/>
          </a:xfrm>
          <a:prstGeom prst="rect">
            <a:avLst/>
          </a:prstGeom>
          <a:noFill/>
        </p:spPr>
        <p:txBody>
          <a:bodyPr wrap="square" rtlCol="0">
            <a:spAutoFit/>
          </a:bodyPr>
          <a:lstStyle/>
          <a:p>
            <a:pPr>
              <a:tabLst>
                <a:tab pos="3138488" algn="l"/>
              </a:tabLst>
            </a:pPr>
            <a:r>
              <a:rPr lang="en-US" sz="3200" b="1" dirty="0">
                <a:latin typeface="+mn-lt"/>
                <a:ea typeface="+mn-ea"/>
              </a:rPr>
              <a:t>WAY FORWARD: 	Send LS to GSMA </a:t>
            </a:r>
            <a:r>
              <a:rPr lang="en-US" sz="3200" b="1">
                <a:latin typeface="+mn-lt"/>
                <a:ea typeface="+mn-ea"/>
              </a:rPr>
              <a:t>to confirm </a:t>
            </a:r>
            <a:r>
              <a:rPr lang="en-US" sz="3200" b="1" dirty="0">
                <a:latin typeface="+mn-lt"/>
                <a:ea typeface="+mn-ea"/>
              </a:rPr>
              <a:t>requirements,</a:t>
            </a:r>
          </a:p>
          <a:p>
            <a:pPr>
              <a:tabLst>
                <a:tab pos="3138488" algn="l"/>
              </a:tabLst>
            </a:pPr>
            <a:r>
              <a:rPr lang="en-US" sz="3200" b="1" dirty="0"/>
              <a:t>	</a:t>
            </a:r>
            <a:r>
              <a:rPr lang="en-US" sz="3200" b="1" dirty="0">
                <a:latin typeface="+mn-lt"/>
                <a:ea typeface="+mn-ea"/>
              </a:rPr>
              <a:t>before approving CT1 CRs</a:t>
            </a:r>
            <a:endParaRPr lang="LID4096" sz="3200" b="1" dirty="0">
              <a:latin typeface="+mn-lt"/>
              <a:ea typeface="+mn-ea"/>
            </a:endParaRPr>
          </a:p>
        </p:txBody>
      </p:sp>
    </p:spTree>
    <p:extLst>
      <p:ext uri="{BB962C8B-B14F-4D97-AF65-F5344CB8AC3E}">
        <p14:creationId xmlns:p14="http://schemas.microsoft.com/office/powerpoint/2010/main" val="3828655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C30DC0-514D-52CA-1C70-20B6A28B0535}"/>
              </a:ext>
            </a:extLst>
          </p:cNvPr>
          <p:cNvSpPr>
            <a:spLocks noGrp="1"/>
          </p:cNvSpPr>
          <p:nvPr>
            <p:ph idx="1"/>
          </p:nvPr>
        </p:nvSpPr>
        <p:spPr>
          <a:xfrm>
            <a:off x="424355" y="1070741"/>
            <a:ext cx="11343290" cy="5014749"/>
          </a:xfrm>
        </p:spPr>
        <p:txBody>
          <a:bodyPr/>
          <a:lstStyle/>
          <a:p>
            <a:r>
              <a:rPr lang="en-GB" sz="2600" dirty="0"/>
              <a:t>It is not (good) common practice at 3GPP to approve major changes to the specification with “FASMO” CRs in deeply frozen release.</a:t>
            </a:r>
          </a:p>
          <a:p>
            <a:pPr marL="0" indent="0">
              <a:buNone/>
            </a:pPr>
            <a:r>
              <a:rPr lang="en-GB" sz="2600" dirty="0"/>
              <a:t> </a:t>
            </a:r>
          </a:p>
          <a:p>
            <a:r>
              <a:rPr lang="en-GB" sz="2600" dirty="0"/>
              <a:t>If we open the door to removing things or making significant changes from deep frozen releases because some companies have not implemented them or not interested in it or whatever. </a:t>
            </a:r>
            <a:r>
              <a:rPr lang="en-GB" sz="2600" b="1" dirty="0"/>
              <a:t>That would not be good for the ecosystem of the industry (3GPP) and could lead to market fragmentations</a:t>
            </a:r>
            <a:r>
              <a:rPr lang="en-GB" sz="2600" dirty="0"/>
              <a:t>. </a:t>
            </a:r>
          </a:p>
          <a:p>
            <a:pPr marL="0" indent="0">
              <a:buNone/>
            </a:pPr>
            <a:endParaRPr lang="en-GB" sz="2600" dirty="0"/>
          </a:p>
          <a:p>
            <a:r>
              <a:rPr lang="en-GB" sz="2600" dirty="0"/>
              <a:t>The 3GPP leadership should be stricter when it comes to allowing “FASMO” implementations (especially CRs that propose significant changes) in deeply frozen releases. </a:t>
            </a:r>
            <a:endParaRPr lang="en-DE" sz="2600" dirty="0"/>
          </a:p>
        </p:txBody>
      </p:sp>
      <p:sp>
        <p:nvSpPr>
          <p:cNvPr id="3" name="Title 2">
            <a:extLst>
              <a:ext uri="{FF2B5EF4-FFF2-40B4-BE49-F238E27FC236}">
                <a16:creationId xmlns:a16="http://schemas.microsoft.com/office/drawing/2014/main" id="{26D96AB7-2373-8408-35E0-750554F574D7}"/>
              </a:ext>
            </a:extLst>
          </p:cNvPr>
          <p:cNvSpPr>
            <a:spLocks noGrp="1"/>
          </p:cNvSpPr>
          <p:nvPr>
            <p:ph type="title"/>
          </p:nvPr>
        </p:nvSpPr>
        <p:spPr/>
        <p:txBody>
          <a:bodyPr/>
          <a:lstStyle/>
          <a:p>
            <a:pPr algn="l"/>
            <a:r>
              <a:rPr lang="en-GB" dirty="0"/>
              <a:t>Observations and concerns</a:t>
            </a:r>
            <a:endParaRPr lang="en-DE" dirty="0"/>
          </a:p>
        </p:txBody>
      </p:sp>
    </p:spTree>
    <p:extLst>
      <p:ext uri="{BB962C8B-B14F-4D97-AF65-F5344CB8AC3E}">
        <p14:creationId xmlns:p14="http://schemas.microsoft.com/office/powerpoint/2010/main" val="1406862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A63084-9E94-D2DA-C133-18F433D461A5}"/>
              </a:ext>
            </a:extLst>
          </p:cNvPr>
          <p:cNvSpPr>
            <a:spLocks noGrp="1"/>
          </p:cNvSpPr>
          <p:nvPr>
            <p:ph idx="1"/>
          </p:nvPr>
        </p:nvSpPr>
        <p:spPr>
          <a:xfrm>
            <a:off x="0" y="823409"/>
            <a:ext cx="12192000" cy="5136727"/>
          </a:xfrm>
        </p:spPr>
        <p:txBody>
          <a:bodyPr/>
          <a:lstStyle/>
          <a:p>
            <a:r>
              <a:rPr lang="en-US" sz="1600" dirty="0"/>
              <a:t>Proposal in </a:t>
            </a:r>
            <a:r>
              <a:rPr lang="en-US" sz="1600" b="1" dirty="0">
                <a:solidFill>
                  <a:srgbClr val="C00000"/>
                </a:solidFill>
              </a:rPr>
              <a:t>CT1#152 </a:t>
            </a:r>
            <a:r>
              <a:rPr lang="en-US" sz="1600" dirty="0"/>
              <a:t>to make support of SOR-CMCI optional in the UE from Rel-17 onwards.</a:t>
            </a:r>
          </a:p>
          <a:p>
            <a:pPr lvl="1">
              <a:buFont typeface="Arial" panose="020B0604020202020204" pitchFamily="34" charset="0"/>
              <a:buChar char="•"/>
            </a:pPr>
            <a:r>
              <a:rPr lang="en-GB" sz="1600" b="1" dirty="0"/>
              <a:t>CRs discussed:</a:t>
            </a:r>
          </a:p>
          <a:p>
            <a:pPr marL="1278455" lvl="3" indent="-342900">
              <a:spcBef>
                <a:spcPts val="200"/>
              </a:spcBef>
              <a:buFont typeface="Arial" panose="020B0604020202020204" pitchFamily="34" charset="0"/>
              <a:buChar char="•"/>
            </a:pPr>
            <a:r>
              <a:rPr lang="en-GB" sz="1200" dirty="0">
                <a:hlinkClick r:id="rId2">
                  <a:extLst>
                    <a:ext uri="{A12FA001-AC4F-418D-AE19-62706E023703}">
                      <ahyp:hlinkClr xmlns:ahyp="http://schemas.microsoft.com/office/drawing/2018/hyperlinkcolor" val="tx"/>
                    </a:ext>
                  </a:extLst>
                </a:hlinkClick>
              </a:rPr>
              <a:t>(Stage2) C1-246694</a:t>
            </a:r>
            <a:r>
              <a:rPr lang="en-GB" sz="1200" dirty="0"/>
              <a:t>/TS23.122-Making SOR-CMCI support optional for UE (Rel-17) </a:t>
            </a:r>
          </a:p>
          <a:p>
            <a:pPr marL="1517633" lvl="4" indent="-342900">
              <a:spcBef>
                <a:spcPts val="200"/>
              </a:spcBef>
              <a:buFont typeface="Arial" panose="020B0604020202020204" pitchFamily="34" charset="0"/>
              <a:buChar char="•"/>
            </a:pPr>
            <a:r>
              <a:rPr lang="en-GB" sz="933" dirty="0">
                <a:hlinkClick r:id="rId3"/>
              </a:rPr>
              <a:t>C1-246210</a:t>
            </a:r>
            <a:r>
              <a:rPr lang="en-GB" sz="933" dirty="0"/>
              <a:t> (Rel-18 Mirror), </a:t>
            </a:r>
            <a:r>
              <a:rPr lang="en-GB" sz="933" dirty="0">
                <a:hlinkClick r:id="rId4"/>
              </a:rPr>
              <a:t>C1-246211</a:t>
            </a:r>
            <a:r>
              <a:rPr lang="en-GB" sz="933" dirty="0"/>
              <a:t> (Rel-19 Mirror)</a:t>
            </a:r>
          </a:p>
          <a:p>
            <a:pPr marL="1278455" lvl="3" indent="-342900">
              <a:spcBef>
                <a:spcPts val="200"/>
              </a:spcBef>
              <a:buFont typeface="Arial" panose="020B0604020202020204" pitchFamily="34" charset="0"/>
              <a:buChar char="•"/>
            </a:pPr>
            <a:r>
              <a:rPr lang="en-GB" sz="1200" dirty="0">
                <a:hlinkClick r:id="rId5">
                  <a:extLst>
                    <a:ext uri="{A12FA001-AC4F-418D-AE19-62706E023703}">
                      <ahyp:hlinkClr xmlns:ahyp="http://schemas.microsoft.com/office/drawing/2018/hyperlinkcolor" val="tx"/>
                    </a:ext>
                  </a:extLst>
                </a:hlinkClick>
              </a:rPr>
              <a:t>(Stage3) C1-246212</a:t>
            </a:r>
            <a:r>
              <a:rPr lang="en-GB" sz="1200" dirty="0"/>
              <a:t>/TS24.501-Making SOR-CMCI support optional for UE (Rel-17)</a:t>
            </a:r>
          </a:p>
          <a:p>
            <a:pPr marL="1517633" lvl="4" indent="-342900">
              <a:spcBef>
                <a:spcPts val="200"/>
              </a:spcBef>
              <a:buFont typeface="Arial" panose="020B0604020202020204" pitchFamily="34" charset="0"/>
              <a:buChar char="•"/>
            </a:pPr>
            <a:r>
              <a:rPr lang="en-GB" sz="900" dirty="0">
                <a:hlinkClick r:id="rId6"/>
              </a:rPr>
              <a:t>C1-246213</a:t>
            </a:r>
            <a:r>
              <a:rPr lang="en-GB" sz="900" dirty="0"/>
              <a:t> (Rel-18 Mirror),  </a:t>
            </a:r>
            <a:r>
              <a:rPr lang="en-GB" sz="900" dirty="0">
                <a:hlinkClick r:id="rId7"/>
              </a:rPr>
              <a:t>C1-246215</a:t>
            </a:r>
            <a:r>
              <a:rPr lang="en-GB" sz="900" dirty="0"/>
              <a:t>  (Rel-19 Mirror)</a:t>
            </a:r>
            <a:endParaRPr lang="en-US" sz="1400" dirty="0"/>
          </a:p>
          <a:p>
            <a:pPr lvl="2">
              <a:spcBef>
                <a:spcPts val="1200"/>
              </a:spcBef>
            </a:pPr>
            <a:r>
              <a:rPr lang="en-US" sz="1100" dirty="0"/>
              <a:t>Co-signing companies: </a:t>
            </a:r>
          </a:p>
          <a:p>
            <a:pPr lvl="3"/>
            <a:r>
              <a:rPr lang="en-GB" sz="1100" dirty="0">
                <a:effectLst/>
                <a:ea typeface="Times New Roman" panose="02020603050405020304" pitchFamily="18" charset="0"/>
              </a:rPr>
              <a:t>Huawei, </a:t>
            </a:r>
            <a:r>
              <a:rPr lang="en-GB" sz="1100" dirty="0" err="1">
                <a:effectLst/>
                <a:ea typeface="Times New Roman" panose="02020603050405020304" pitchFamily="18" charset="0"/>
              </a:rPr>
              <a:t>HiSilicon</a:t>
            </a:r>
            <a:r>
              <a:rPr lang="en-GB" sz="1100" dirty="0">
                <a:effectLst/>
                <a:ea typeface="Times New Roman" panose="02020603050405020304" pitchFamily="18" charset="0"/>
              </a:rPr>
              <a:t>, Qualcomm Incorporated, LG Electronics, Samsung, MediaTek Inc., OPPO, vivo, Apple, </a:t>
            </a:r>
            <a:r>
              <a:rPr lang="en-GB" sz="1100" dirty="0" err="1">
                <a:effectLst/>
                <a:ea typeface="Times New Roman" panose="02020603050405020304" pitchFamily="18" charset="0"/>
              </a:rPr>
              <a:t>InterDigital</a:t>
            </a:r>
            <a:r>
              <a:rPr lang="en-GB" sz="1100" dirty="0">
                <a:effectLst/>
                <a:ea typeface="Times New Roman" panose="02020603050405020304" pitchFamily="18" charset="0"/>
              </a:rPr>
              <a:t>, China Telecom, Xiaomi, Google, CATT, TD Tech, Lenovo. </a:t>
            </a:r>
          </a:p>
          <a:p>
            <a:pPr lvl="2"/>
            <a:r>
              <a:rPr lang="en-US" sz="1100" dirty="0"/>
              <a:t>Opposing companies: </a:t>
            </a:r>
          </a:p>
          <a:p>
            <a:pPr lvl="3"/>
            <a:r>
              <a:rPr lang="en-GB" sz="1100" dirty="0"/>
              <a:t>NTT DOCOMO, NTT, KDDI, Ericsson and NEC </a:t>
            </a:r>
            <a:endParaRPr lang="en-US" altLang="ja-JP" sz="1100" dirty="0"/>
          </a:p>
          <a:p>
            <a:pPr lvl="1">
              <a:spcBef>
                <a:spcPts val="1200"/>
              </a:spcBef>
            </a:pPr>
            <a:r>
              <a:rPr lang="en-US" altLang="ja-JP" sz="1600" b="1" dirty="0"/>
              <a:t>Discussion</a:t>
            </a:r>
            <a:r>
              <a:rPr lang="en-US" altLang="ja-JP" sz="1600" dirty="0"/>
              <a:t>: </a:t>
            </a:r>
          </a:p>
          <a:p>
            <a:pPr lvl="2"/>
            <a:r>
              <a:rPr lang="en-GB" sz="1400" dirty="0"/>
              <a:t>Questions whether these CRs (i.e. CRs </a:t>
            </a:r>
            <a:r>
              <a:rPr lang="en-GB" sz="1400" dirty="0">
                <a:hlinkClick r:id="rId2"/>
              </a:rPr>
              <a:t>C1-246694</a:t>
            </a:r>
            <a:r>
              <a:rPr lang="en-GB" sz="1400" dirty="0"/>
              <a:t>, </a:t>
            </a:r>
            <a:r>
              <a:rPr lang="en-GB" sz="1400" dirty="0">
                <a:hlinkClick r:id="rId5"/>
              </a:rPr>
              <a:t>6212</a:t>
            </a:r>
            <a:r>
              <a:rPr lang="en-GB" sz="1400" dirty="0"/>
              <a:t> and the corresponding mirrors) are FASMO.  </a:t>
            </a:r>
          </a:p>
          <a:p>
            <a:pPr lvl="2"/>
            <a:r>
              <a:rPr lang="en-GB" sz="1200" dirty="0"/>
              <a:t>Compromised proposed:</a:t>
            </a:r>
          </a:p>
          <a:p>
            <a:pPr marL="1343025" lvl="3"/>
            <a:r>
              <a:rPr lang="en-GB" sz="1100" dirty="0"/>
              <a:t>(Alt1) Solution to reduce the number of rules where UE shall support minimum of Two rules. Also some additional reduction to use one timer for IMS voice call and IMS video. </a:t>
            </a:r>
          </a:p>
          <a:p>
            <a:pPr lvl="4"/>
            <a:r>
              <a:rPr lang="en-GB" sz="1000" dirty="0"/>
              <a:t>CRs </a:t>
            </a:r>
            <a:r>
              <a:rPr lang="en-GB" sz="1000" dirty="0">
                <a:hlinkClick r:id="rId8"/>
              </a:rPr>
              <a:t>C1-246395</a:t>
            </a:r>
            <a:r>
              <a:rPr lang="en-GB" sz="1000" dirty="0"/>
              <a:t>, </a:t>
            </a:r>
            <a:r>
              <a:rPr lang="en-GB" sz="1000" dirty="0">
                <a:hlinkClick r:id="rId9"/>
              </a:rPr>
              <a:t>C1-246397</a:t>
            </a:r>
            <a:r>
              <a:rPr lang="en-GB" sz="1000" dirty="0"/>
              <a:t>, </a:t>
            </a:r>
            <a:r>
              <a:rPr lang="en-GB" sz="1000" dirty="0">
                <a:hlinkClick r:id="rId10"/>
              </a:rPr>
              <a:t>C1-246399</a:t>
            </a:r>
            <a:r>
              <a:rPr lang="en-GB" sz="1000" dirty="0"/>
              <a:t>/ 23.122 and  </a:t>
            </a:r>
            <a:r>
              <a:rPr lang="en-GB" sz="1000" dirty="0">
                <a:hlinkClick r:id="rId11"/>
              </a:rPr>
              <a:t>C1-246401</a:t>
            </a:r>
            <a:r>
              <a:rPr lang="en-GB" sz="1000" dirty="0"/>
              <a:t>, </a:t>
            </a:r>
            <a:r>
              <a:rPr lang="en-GB" sz="1000" dirty="0">
                <a:hlinkClick r:id="rId12"/>
              </a:rPr>
              <a:t>C1-246403</a:t>
            </a:r>
            <a:r>
              <a:rPr lang="en-GB" sz="1000" dirty="0"/>
              <a:t>, </a:t>
            </a:r>
            <a:r>
              <a:rPr lang="en-GB" sz="1000" dirty="0">
                <a:hlinkClick r:id="rId13"/>
              </a:rPr>
              <a:t>C1-246404</a:t>
            </a:r>
            <a:r>
              <a:rPr lang="en-GB" sz="1000" dirty="0"/>
              <a:t>/24.501. </a:t>
            </a:r>
          </a:p>
          <a:p>
            <a:pPr lvl="4"/>
            <a:r>
              <a:rPr lang="en-GB" sz="1000" dirty="0"/>
              <a:t>During show of hands, t</a:t>
            </a:r>
            <a:r>
              <a:rPr lang="en-GB" sz="1000" dirty="0">
                <a:effectLst/>
                <a:ea typeface="Times New Roman" panose="02020603050405020304" pitchFamily="18" charset="0"/>
              </a:rPr>
              <a:t>his solution was opposed by 8 companies, and supported by 3 companies.</a:t>
            </a:r>
            <a:endParaRPr lang="en-GB" sz="1000" dirty="0"/>
          </a:p>
          <a:p>
            <a:pPr marL="1343025" lvl="3"/>
            <a:r>
              <a:rPr lang="en-GB" sz="1100" dirty="0"/>
              <a:t>(Alt2) Another simplified solution was proposed during the meeting, to make it mandatory for the UE to support IMS voice call, IMS video call and match all criteria and all other rules are optionally supported by the UE. </a:t>
            </a:r>
          </a:p>
          <a:p>
            <a:pPr lvl="4"/>
            <a:r>
              <a:rPr lang="en-GB" sz="1000" dirty="0"/>
              <a:t>The CRs were provided in </a:t>
            </a:r>
            <a:r>
              <a:rPr lang="en-GB" sz="1000" dirty="0">
                <a:hlinkClick r:id="rId14"/>
              </a:rPr>
              <a:t>C1-246695</a:t>
            </a:r>
            <a:r>
              <a:rPr lang="en-GB" sz="1000" dirty="0"/>
              <a:t> - </a:t>
            </a:r>
            <a:r>
              <a:rPr lang="en-GB" sz="1000" dirty="0">
                <a:hlinkClick r:id="rId15"/>
              </a:rPr>
              <a:t>C1-246697</a:t>
            </a:r>
            <a:r>
              <a:rPr lang="en-GB" sz="1000" dirty="0"/>
              <a:t>/23.122 and </a:t>
            </a:r>
            <a:r>
              <a:rPr lang="en-GB" sz="1000" dirty="0">
                <a:hlinkClick r:id="rId16"/>
              </a:rPr>
              <a:t>C1-246698</a:t>
            </a:r>
            <a:r>
              <a:rPr lang="en-GB" sz="1000" dirty="0"/>
              <a:t>-</a:t>
            </a:r>
            <a:r>
              <a:rPr lang="en-GB" sz="1000" dirty="0">
                <a:hlinkClick r:id="rId17"/>
              </a:rPr>
              <a:t>C1-246700</a:t>
            </a:r>
            <a:r>
              <a:rPr lang="en-GB" sz="1000" dirty="0"/>
              <a:t>/24.501 that was also co-signed by Ericsson in addition to NTT DOCOMO, NTT and KDDI. </a:t>
            </a:r>
          </a:p>
          <a:p>
            <a:pPr lvl="4"/>
            <a:r>
              <a:rPr lang="en-GB" sz="1000" dirty="0"/>
              <a:t>During show of hands, this proposal was objected by 14 companies, and supported by </a:t>
            </a:r>
            <a:r>
              <a:rPr lang="en-GB" sz="1000" dirty="0">
                <a:effectLst/>
                <a:ea typeface="Times New Roman" panose="02020603050405020304" pitchFamily="18" charset="0"/>
              </a:rPr>
              <a:t>4 companies.</a:t>
            </a:r>
            <a:endParaRPr lang="en-US" sz="1000" dirty="0"/>
          </a:p>
          <a:p>
            <a:pPr lvl="1">
              <a:spcBef>
                <a:spcPts val="1200"/>
              </a:spcBef>
            </a:pPr>
            <a:r>
              <a:rPr lang="en-US" sz="1600" b="1" dirty="0"/>
              <a:t>Conclusion</a:t>
            </a:r>
            <a:r>
              <a:rPr lang="en-US" sz="1600" dirty="0"/>
              <a:t>: </a:t>
            </a:r>
          </a:p>
          <a:p>
            <a:pPr lvl="2"/>
            <a:r>
              <a:rPr lang="en-US" sz="1200" dirty="0"/>
              <a:t>CRs (</a:t>
            </a:r>
            <a:r>
              <a:rPr lang="en-US" sz="1200" dirty="0">
                <a:hlinkClick r:id="rId2"/>
              </a:rPr>
              <a:t>6694</a:t>
            </a:r>
            <a:r>
              <a:rPr lang="en-US" sz="1200" dirty="0"/>
              <a:t>, </a:t>
            </a:r>
            <a:r>
              <a:rPr lang="en-US" sz="1200" dirty="0">
                <a:hlinkClick r:id="rId5"/>
              </a:rPr>
              <a:t>6212</a:t>
            </a:r>
            <a:r>
              <a:rPr lang="en-US" sz="1200" dirty="0"/>
              <a:t>) are taken as the </a:t>
            </a:r>
            <a:r>
              <a:rPr lang="en-US" sz="1200" dirty="0">
                <a:hlinkClick r:id="rId18"/>
              </a:rPr>
              <a:t>working agreement.</a:t>
            </a:r>
            <a:endParaRPr lang="en-GB" sz="1200" dirty="0"/>
          </a:p>
        </p:txBody>
      </p:sp>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Discussion in CT1 #152 (Nov 2024)</a:t>
            </a:r>
            <a:endParaRPr lang="en-GB" dirty="0"/>
          </a:p>
        </p:txBody>
      </p:sp>
    </p:spTree>
    <p:extLst>
      <p:ext uri="{BB962C8B-B14F-4D97-AF65-F5344CB8AC3E}">
        <p14:creationId xmlns:p14="http://schemas.microsoft.com/office/powerpoint/2010/main" val="3563535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a:t>
            </a:r>
            <a:r>
              <a:rPr lang="en-US" altLang="ja-JP" sz="3200" b="1" i="1" dirty="0"/>
              <a:t>GSMA </a:t>
            </a:r>
            <a:r>
              <a:rPr lang="en-US" sz="3200" b="1" i="1" dirty="0"/>
              <a:t>requirements in IR.73</a:t>
            </a:r>
            <a:endParaRPr lang="en-GB" dirty="0"/>
          </a:p>
        </p:txBody>
      </p:sp>
      <p:sp>
        <p:nvSpPr>
          <p:cNvPr id="4" name="テキスト ボックス 3">
            <a:extLst>
              <a:ext uri="{FF2B5EF4-FFF2-40B4-BE49-F238E27FC236}">
                <a16:creationId xmlns:a16="http://schemas.microsoft.com/office/drawing/2014/main" id="{3A074FC9-F991-A542-C975-0A3378BE65CC}"/>
              </a:ext>
            </a:extLst>
          </p:cNvPr>
          <p:cNvSpPr txBox="1"/>
          <p:nvPr/>
        </p:nvSpPr>
        <p:spPr>
          <a:xfrm>
            <a:off x="637326" y="992839"/>
            <a:ext cx="11024063" cy="5364929"/>
          </a:xfrm>
          <a:prstGeom prst="rect">
            <a:avLst/>
          </a:prstGeom>
          <a:solidFill>
            <a:schemeClr val="bg1"/>
          </a:solidFill>
          <a:ln>
            <a:solidFill>
              <a:schemeClr val="accent1"/>
            </a:solidFill>
          </a:ln>
        </p:spPr>
        <p:txBody>
          <a:bodyPr wrap="square" rtlCol="0">
            <a:noAutofit/>
          </a:bodyPr>
          <a:lstStyle/>
          <a:p>
            <a:pPr marL="0" lvl="1" fontAlgn="base">
              <a:lnSpc>
                <a:spcPct val="115000"/>
              </a:lnSpc>
              <a:spcBef>
                <a:spcPts val="1200"/>
              </a:spcBef>
              <a:spcAft>
                <a:spcPts val="300"/>
              </a:spcAft>
              <a:buClr>
                <a:srgbClr val="000000"/>
              </a:buClr>
              <a:tabLst>
                <a:tab pos="446088" algn="l"/>
              </a:tabLst>
            </a:pPr>
            <a:r>
              <a:rPr lang="en-GB"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rPr>
              <a:t>9.3	Security mechanisms for Steering of Roaming in 5GS</a:t>
            </a:r>
            <a:endParaRPr lang="ja-JP"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The necessary security functions to support the CP-SOR in the 5GS are defined in 3GPP TS 33.501, section 6.14 (</a:t>
            </a:r>
            <a:r>
              <a:rPr lang="en-GB" altLang="ja-JP" sz="1050" dirty="0" err="1">
                <a:effectLst/>
                <a:latin typeface="Arial" panose="020B0604020202020204" pitchFamily="34" charset="0"/>
                <a:ea typeface="Arial" panose="020B0604020202020204" pitchFamily="34" charset="0"/>
                <a:cs typeface="Times New Roman" panose="02020603050405020304" pitchFamily="18" charset="0"/>
              </a:rPr>
              <a:t>Rel</a:t>
            </a: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 15) [16].  Mechanisms to ensure message security and integrity have been developed and can be found in 3GPP TS 31.115 Rel. 15 [19].</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0" lvl="1">
              <a:lnSpc>
                <a:spcPct val="115000"/>
              </a:lnSpc>
              <a:spcBef>
                <a:spcPts val="0"/>
              </a:spcBef>
              <a:spcAft>
                <a:spcPts val="300"/>
              </a:spcAft>
              <a:buClr>
                <a:srgbClr val="000000"/>
              </a:buClr>
              <a:tabLst>
                <a:tab pos="446088" algn="l"/>
              </a:tabLst>
            </a:pPr>
            <a:r>
              <a:rPr lang="en-GB"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rPr>
              <a:t>9.4	</a:t>
            </a:r>
            <a:r>
              <a:rPr lang="en-GB" altLang="ja-JP" sz="1100" b="1" kern="0" dirty="0">
                <a:effectLst>
                  <a:glow>
                    <a:srgbClr val="000000"/>
                  </a:glow>
                  <a:outerShdw sx="0" sy="0">
                    <a:srgbClr val="000000"/>
                  </a:outerShdw>
                  <a:reflection stA="0" endPos="0" fadeDir="0" sx="0" sy="0"/>
                </a:effectLst>
                <a:cs typeface="Times New Roman" panose="02020603050405020304" pitchFamily="18" charset="0"/>
              </a:rPr>
              <a:t>Steering of roaming control information (SOR-CMCI):</a:t>
            </a:r>
            <a:endParaRPr lang="ja-JP" altLang="ja-JP" sz="1100" b="1" kern="0" dirty="0">
              <a:effectLst>
                <a:glow>
                  <a:srgbClr val="000000"/>
                </a:glow>
                <a:outerShdw sx="0" sy="0">
                  <a:srgbClr val="000000"/>
                </a:outerShdw>
                <a:reflection stA="0" endPos="0" fadeDir="0" sx="0" sy="0"/>
              </a:effectLst>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Additional requirements specific for CP-SOR were introduced in Rel-17 allowing the home operator to control the timing to when a roaming user's equipment (UE) registered on an operator's network (VPMN), in automatic network selection mode and currently in CONNECTED mode, enters IDLE mode and initiates higher priority network operator selection (PLMN selection) by taking into consideration the type of the ongoing communication in the UE.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As such, Rel. 17 CP-SOR enhancement introduces means to send additional steering of roaming information, called Steering of Roaming Connected Mode Control Information (SOR-CMCI) that carries information to control the timing for a roaming UE in connected mode to when it moves to IDLE mode to perform the steering of roaming, taking into consideration the ongoing communication / session(s).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SOR-CMCI consists of SOR-CMCI rules. Each SOR-CMCI rule consists of the following parameters (see 3GPP TS 23.122 Annex C [11]):</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542925" marR="0" lvl="0" indent="-180975" algn="just" defTabSz="914400" rtl="0" eaLnBrk="0" fontAlgn="base" latinLnBrk="0" hangingPunct="0">
              <a:lnSpc>
                <a:spcPct val="115000"/>
              </a:lnSpc>
              <a:spcBef>
                <a:spcPct val="0"/>
              </a:spcBef>
              <a:spcAft>
                <a:spcPts val="300"/>
              </a:spcAft>
              <a:buClrTx/>
              <a:buSzTx/>
              <a:buFontTx/>
              <a:buNone/>
              <a:tabLst>
                <a:tab pos="215900" algn="l"/>
              </a:tabLst>
              <a:defRPr/>
            </a:pPr>
            <a:r>
              <a:rPr kumimoji="0" lang="en-US" altLang="ja-JP" sz="105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Times New Roman" panose="02020603050405020304" pitchFamily="18" charset="0"/>
              </a:rPr>
              <a:t>1.	a criterion of one of the following types:</a:t>
            </a:r>
          </a:p>
          <a:p>
            <a:pPr marL="712788" lvl="0" indent="-247650" algn="just">
              <a:spcBef>
                <a:spcPts val="600"/>
              </a:spcBef>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Packet Data Unit (PDU) session attribute type criterion includes the type of session attributes, slice type, data network to connect to.</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Service type criterion includes the type of service voice, video, short message service.</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SOR security check criterion, covering the condition if security check of the SOR-info fails at the UE.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Match all type criterion, where the UE has any PDU sessions or services for which there is no matching criterion defined in the SOR-CMCI.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542925" indent="-180975" algn="just">
              <a:lnSpc>
                <a:spcPct val="115000"/>
              </a:lnSpc>
              <a:spcBef>
                <a:spcPts val="600"/>
              </a:spcBef>
              <a:spcAft>
                <a:spcPts val="300"/>
              </a:spcAft>
              <a:tabLst>
                <a:tab pos="215900" algn="l"/>
              </a:tabLst>
            </a:pPr>
            <a:r>
              <a:rPr lang="en-GB" altLang="ja-JP" sz="1050" dirty="0">
                <a:ea typeface="SimSun" panose="02010600030101010101" pitchFamily="2" charset="-122"/>
                <a:cs typeface="Times New Roman" panose="02020603050405020304" pitchFamily="18" charset="0"/>
              </a:rPr>
              <a:t>2.	a value for SOR-CMCI criteria timer associated with each criterion presented in </a:t>
            </a:r>
            <a:r>
              <a:rPr lang="en-GB" altLang="ja-JP" sz="1050" dirty="0" err="1">
                <a:ea typeface="SimSun" panose="02010600030101010101" pitchFamily="2" charset="-122"/>
                <a:cs typeface="Times New Roman" panose="02020603050405020304" pitchFamily="18" charset="0"/>
              </a:rPr>
              <a:t>i</a:t>
            </a:r>
            <a:r>
              <a:rPr lang="en-GB" altLang="ja-JP" sz="1050" dirty="0">
                <a:ea typeface="SimSun" panose="02010600030101010101" pitchFamily="2" charset="-122"/>
                <a:cs typeface="Times New Roman" panose="02020603050405020304" pitchFamily="18" charset="0"/>
              </a:rPr>
              <a:t>) indicating the time the UE shall wait before releasing the PDU sessions or the services and entering IDLE mode to perform SOR.</a:t>
            </a: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The high priority services and emergency services are exempted from being interrupted (i.e. this feature is not applicable).</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100" dirty="0">
                <a:effectLst/>
                <a:highlight>
                  <a:srgbClr val="FFFF00"/>
                </a:highlight>
                <a:latin typeface="Arial" panose="020B0604020202020204" pitchFamily="34" charset="0"/>
                <a:ea typeface="Arial" panose="020B0604020202020204" pitchFamily="34" charset="0"/>
                <a:cs typeface="Times New Roman" panose="02020603050405020304" pitchFamily="18" charset="0"/>
              </a:rPr>
              <a:t>It is mandatory for the UE to support the SOR-CMCI. The support and offer of SOR-CMCI by the home operator is based on its policy. </a:t>
            </a:r>
            <a:endParaRPr lang="ja-JP" altLang="ja-JP" sz="1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For more details see 3GPP TS 23.122 Annex C [11].</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gn="l">
              <a:lnSpc>
                <a:spcPct val="115000"/>
              </a:lnSpc>
              <a:spcBef>
                <a:spcPts val="600"/>
              </a:spcBef>
              <a:spcAft>
                <a:spcPts val="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Note:	The operator (HPMN) deploying CP-SOR can enforce the interruption of the ongoing sessions in the UE to perform SOR based on specific criteria provided in the SOR-CMCI. Also, the UE can send information back to the HPMN over the SOR-ACK (SOR-information container), for more details see 3GPP TS 23.122 Annex C [11] and 3GPP TS 24.501 [12], that cannot be fulfilled in the rejection based SOR.</a:t>
            </a:r>
            <a:br>
              <a:rPr lang="en-GB" altLang="ja-JP" sz="1050" dirty="0">
                <a:effectLst/>
                <a:latin typeface="Arial" panose="020B0604020202020204" pitchFamily="34" charset="0"/>
                <a:ea typeface="Arial" panose="020B0604020202020204" pitchFamily="34" charset="0"/>
                <a:cs typeface="Times New Roman" panose="02020603050405020304" pitchFamily="18" charset="0"/>
              </a:rPr>
            </a:b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Using CP-SOR or rejection based SOR are mutually excluded, and thus it is up to the operator to select the appropriate solution for its operation.</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4653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A63084-9E94-D2DA-C133-18F433D461A5}"/>
              </a:ext>
            </a:extLst>
          </p:cNvPr>
          <p:cNvSpPr>
            <a:spLocks noGrp="1"/>
          </p:cNvSpPr>
          <p:nvPr>
            <p:ph idx="1"/>
          </p:nvPr>
        </p:nvSpPr>
        <p:spPr>
          <a:xfrm>
            <a:off x="0" y="952501"/>
            <a:ext cx="12192000" cy="338554"/>
          </a:xfrm>
        </p:spPr>
        <p:txBody>
          <a:bodyPr/>
          <a:lstStyle/>
          <a:p>
            <a:r>
              <a:rPr lang="en-US" sz="1600" dirty="0"/>
              <a:t>Described in clause 6.30.2 of TS 22.261</a:t>
            </a:r>
          </a:p>
        </p:txBody>
      </p:sp>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Stage1 requirements in TS 22.261</a:t>
            </a:r>
            <a:endParaRPr lang="en-GB" dirty="0"/>
          </a:p>
        </p:txBody>
      </p:sp>
      <p:sp>
        <p:nvSpPr>
          <p:cNvPr id="4" name="テキスト ボックス 3">
            <a:extLst>
              <a:ext uri="{FF2B5EF4-FFF2-40B4-BE49-F238E27FC236}">
                <a16:creationId xmlns:a16="http://schemas.microsoft.com/office/drawing/2014/main" id="{3A074FC9-F991-A542-C975-0A3378BE65CC}"/>
              </a:ext>
            </a:extLst>
          </p:cNvPr>
          <p:cNvSpPr txBox="1"/>
          <p:nvPr/>
        </p:nvSpPr>
        <p:spPr>
          <a:xfrm>
            <a:off x="625676" y="1291055"/>
            <a:ext cx="10940647" cy="5024452"/>
          </a:xfrm>
          <a:prstGeom prst="rect">
            <a:avLst/>
          </a:prstGeom>
          <a:solidFill>
            <a:schemeClr val="bg1"/>
          </a:solidFill>
          <a:ln>
            <a:solidFill>
              <a:schemeClr val="accent1"/>
            </a:solidFill>
          </a:ln>
        </p:spPr>
        <p:txBody>
          <a:bodyPr wrap="square" rtlCol="0">
            <a:spAutoFit/>
          </a:bodyPr>
          <a:lstStyle/>
          <a:p>
            <a:pPr hangingPunct="0">
              <a:spcBef>
                <a:spcPts val="900"/>
              </a:spcBef>
              <a:spcAft>
                <a:spcPts val="900"/>
              </a:spcAft>
            </a:pPr>
            <a:r>
              <a:rPr lang="en-GB" altLang="ja-JP" sz="1200" b="1" dirty="0">
                <a:effectLst/>
                <a:latin typeface="Arial" panose="020B0604020202020204" pitchFamily="34" charset="0"/>
                <a:cs typeface="Times New Roman" panose="02020603050405020304" pitchFamily="18" charset="0"/>
              </a:rPr>
              <a:t>6.30	Steering of roaming</a:t>
            </a:r>
            <a:endParaRPr lang="ja-JP" altLang="ja-JP" sz="1200" b="1" dirty="0">
              <a:effectLst/>
              <a:latin typeface="Arial" panose="020B0604020202020204" pitchFamily="34" charset="0"/>
              <a:cs typeface="Times New Roman" panose="02020603050405020304" pitchFamily="18" charset="0"/>
            </a:endParaRPr>
          </a:p>
          <a:p>
            <a:pPr hangingPunct="0">
              <a:spcBef>
                <a:spcPts val="600"/>
              </a:spcBef>
              <a:spcAft>
                <a:spcPts val="900"/>
              </a:spcAft>
            </a:pPr>
            <a:r>
              <a:rPr lang="en-GB" altLang="ja-JP" sz="1200" b="1" dirty="0">
                <a:effectLst/>
                <a:latin typeface="Arial" panose="020B0604020202020204" pitchFamily="34" charset="0"/>
                <a:cs typeface="Times New Roman" panose="02020603050405020304" pitchFamily="18" charset="0"/>
              </a:rPr>
              <a:t>6.30.1	Description</a:t>
            </a:r>
            <a:endParaRPr lang="ja-JP" altLang="ja-JP" sz="1200" b="1"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Steering of roaming allows the HPLMN (or subscribed NPN) to steer a UE to a VPLMN or NPN on which the HPLMN (or subscribed NPN) wants the UE to register, when the UE registers on another VPLMN or NPN. This capability can be needed for reasons e.g. reselection to a higher priority PLMN, or NPNs, based on business arrangements.</a:t>
            </a:r>
            <a:endParaRPr lang="ja-JP" altLang="ja-JP" sz="1200" dirty="0">
              <a:effectLst/>
              <a:latin typeface="Times New Roman" panose="02020603050405020304" pitchFamily="18" charset="0"/>
              <a:ea typeface="游明朝" panose="02020400000000000000" pitchFamily="18" charset="-128"/>
            </a:endParaRPr>
          </a:p>
          <a:p>
            <a:pPr hangingPunct="0">
              <a:spcBef>
                <a:spcPts val="600"/>
              </a:spcBef>
              <a:spcAft>
                <a:spcPts val="900"/>
              </a:spcAft>
            </a:pPr>
            <a:r>
              <a:rPr lang="en-GB" altLang="ja-JP" sz="1200" b="1" dirty="0">
                <a:effectLst/>
                <a:latin typeface="Arial" panose="020B0604020202020204" pitchFamily="34" charset="0"/>
                <a:cs typeface="Times New Roman" panose="02020603050405020304" pitchFamily="18" charset="0"/>
              </a:rPr>
              <a:t>6.30.2	Requirements</a:t>
            </a:r>
            <a:endParaRPr lang="ja-JP" altLang="ja-JP" sz="1200" b="1"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following set of requirements complement the requirements listed in 3GPP TS 22.011 [3], clause 3.2.2.8.</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highlight>
                  <a:srgbClr val="FFFF00"/>
                </a:highlight>
                <a:latin typeface="Times New Roman" panose="02020603050405020304" pitchFamily="18" charset="0"/>
                <a:ea typeface="游明朝" panose="02020400000000000000" pitchFamily="18" charset="-128"/>
              </a:rPr>
              <a:t>The 5G system shall support a mechanism for the HPLMN to control the timing when a UE registered on a VPLMN, in automatic mode (see clause 3.1 of TS 23.122 [25]) and currently in CONNECTED mode, enters IDLE mode and initiates higher priority PLMN selection based on the type of ongoing communication.</a:t>
            </a:r>
            <a:endParaRPr lang="ja-JP" altLang="ja-JP" sz="1200" dirty="0">
              <a:effectLst/>
              <a:highlight>
                <a:srgbClr val="FFFF00"/>
              </a:highlight>
              <a:latin typeface="Times New Roman" panose="02020603050405020304" pitchFamily="18" charset="0"/>
              <a:ea typeface="游明朝" panose="02020400000000000000" pitchFamily="18" charset="-128"/>
            </a:endParaRPr>
          </a:p>
          <a:p>
            <a:pPr marL="720725" indent="-540385" hangingPunct="0">
              <a:spcAft>
                <a:spcPts val="900"/>
              </a:spcAft>
            </a:pPr>
            <a:r>
              <a:rPr lang="en-GB" altLang="ja-JP" sz="1200" dirty="0">
                <a:effectLst/>
                <a:latin typeface="Times New Roman" panose="02020603050405020304" pitchFamily="18" charset="0"/>
                <a:ea typeface="游明朝" panose="02020400000000000000" pitchFamily="18" charset="-128"/>
              </a:rPr>
              <a:t>NOTE 1:	Changes needed to support the above requirement are expected to have minimum impact on the 5G system. UE is expected to initiate the above-mentioned PLMN selection e.g. by locally releasing the established N1 NAS signalling connection.</a:t>
            </a:r>
            <a:endParaRPr lang="ja-JP" altLang="ja-JP" sz="1200" dirty="0">
              <a:effectLst/>
              <a:latin typeface="Times New Roman" panose="02020603050405020304" pitchFamily="18" charset="0"/>
              <a:ea typeface="游明朝" panose="02020400000000000000" pitchFamily="18" charset="-128"/>
            </a:endParaRPr>
          </a:p>
          <a:p>
            <a:pPr marL="720725" indent="-540385" hangingPunct="0">
              <a:spcAft>
                <a:spcPts val="900"/>
              </a:spcAft>
            </a:pPr>
            <a:r>
              <a:rPr lang="en-GB" altLang="ja-JP" sz="1200" dirty="0">
                <a:effectLst/>
                <a:latin typeface="Times New Roman" panose="02020603050405020304" pitchFamily="18" charset="0"/>
                <a:ea typeface="游明朝" panose="02020400000000000000" pitchFamily="18" charset="-128"/>
              </a:rPr>
              <a:t>NOTE 1a:  The requirement above applies also to the case of a UE registered to a non-subscribed (standalone) NPN, in order to select a higher priority PLMN or NPN.</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UE shall be able to delay conforming to steering of roaming control information from the HPLMN while it is engaged in priority service (e.g. emergency call, MPS session), or a service defined by HPLMN policy not to be interrupted (e.g. MMTEL voice/video call).</a:t>
            </a:r>
            <a:endParaRPr lang="ja-JP" altLang="ja-JP" sz="1200" dirty="0">
              <a:effectLst/>
              <a:latin typeface="Times New Roman" panose="02020603050405020304" pitchFamily="18" charset="0"/>
              <a:ea typeface="游明朝" panose="02020400000000000000" pitchFamily="18" charset="-128"/>
            </a:endParaRPr>
          </a:p>
          <a:p>
            <a:pPr marL="720725" indent="-540385" hangingPunct="0">
              <a:spcAft>
                <a:spcPts val="900"/>
              </a:spcAft>
            </a:pPr>
            <a:r>
              <a:rPr lang="x-none" altLang="ja-JP" sz="1200" dirty="0">
                <a:effectLst/>
                <a:latin typeface="Times New Roman" panose="02020603050405020304" pitchFamily="18" charset="0"/>
                <a:ea typeface="游明朝" panose="02020400000000000000" pitchFamily="18" charset="-128"/>
              </a:rPr>
              <a:t>NOTE 2:	The HPLMN policy can take into account the user's preference for the service(s) not to be interrupted. User preferences can be communicated utilizing non-standard operator-specific mechanisms, e.g. web-based.</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mechanism mentioned above in this clause shall be available to the HPLMN even if the VPLMN the UE is registered on is compliant to an earlier release of the 5G system.</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5G system shall support mechanisms to enable a credentials holder (e.g. HPLMN or subscribed standalone NPN) to send steering of roaming information to a UE for selecting standalone NPNs (</a:t>
            </a:r>
            <a:r>
              <a:rPr lang="en-GB" altLang="ja-JP" sz="1200" dirty="0" err="1">
                <a:effectLst/>
                <a:latin typeface="Times New Roman" panose="02020603050405020304" pitchFamily="18" charset="0"/>
                <a:ea typeface="游明朝" panose="02020400000000000000" pitchFamily="18" charset="-128"/>
              </a:rPr>
              <a:t>e.g</a:t>
            </a:r>
            <a:r>
              <a:rPr lang="en-GB" altLang="ja-JP" sz="1200" dirty="0">
                <a:effectLst/>
                <a:latin typeface="Times New Roman" panose="02020603050405020304" pitchFamily="18" charset="0"/>
                <a:ea typeface="游明朝" panose="02020400000000000000" pitchFamily="18" charset="-128"/>
              </a:rPr>
              <a:t> prioritized list of preferred NPNs).</a:t>
            </a:r>
            <a:endParaRPr lang="ja-JP" altLang="ja-JP" sz="1200" dirty="0">
              <a:effectLst/>
              <a:latin typeface="Times New Roman" panose="02020603050405020304" pitchFamily="18" charset="0"/>
              <a:ea typeface="游明朝" panose="02020400000000000000" pitchFamily="18" charset="-128"/>
            </a:endParaRPr>
          </a:p>
        </p:txBody>
      </p:sp>
      <p:sp>
        <p:nvSpPr>
          <p:cNvPr id="5" name="テキスト ボックス 4">
            <a:extLst>
              <a:ext uri="{FF2B5EF4-FFF2-40B4-BE49-F238E27FC236}">
                <a16:creationId xmlns:a16="http://schemas.microsoft.com/office/drawing/2014/main" id="{09D92886-EF31-6D2A-208C-13EB78E4C4C1}"/>
              </a:ext>
            </a:extLst>
          </p:cNvPr>
          <p:cNvSpPr txBox="1"/>
          <p:nvPr/>
        </p:nvSpPr>
        <p:spPr>
          <a:xfrm>
            <a:off x="4655744" y="1000408"/>
            <a:ext cx="7375817" cy="946413"/>
          </a:xfrm>
          <a:prstGeom prst="rect">
            <a:avLst/>
          </a:prstGeom>
          <a:solidFill>
            <a:schemeClr val="bg1"/>
          </a:solidFill>
          <a:ln>
            <a:solidFill>
              <a:schemeClr val="accent1"/>
            </a:solidFill>
          </a:ln>
        </p:spPr>
        <p:txBody>
          <a:bodyPr wrap="square" rtlCol="0">
            <a:spAutoFit/>
          </a:bodyPr>
          <a:lstStyle/>
          <a:p>
            <a:pPr hangingPunct="0">
              <a:spcBef>
                <a:spcPts val="1200"/>
              </a:spcBef>
              <a:spcAft>
                <a:spcPts val="900"/>
              </a:spcAft>
            </a:pPr>
            <a:r>
              <a:rPr lang="en-GB" altLang="ja-JP" sz="1200" b="1" kern="0" dirty="0">
                <a:effectLst/>
                <a:latin typeface="Arial" panose="020B0604020202020204" pitchFamily="34" charset="0"/>
                <a:cs typeface="Times New Roman" panose="02020603050405020304" pitchFamily="18" charset="0"/>
              </a:rPr>
              <a:t>1		Scope</a:t>
            </a:r>
            <a:endParaRPr lang="ja-JP" altLang="ja-JP" sz="1200" b="1" kern="0"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highlight>
                  <a:srgbClr val="FFFF00"/>
                </a:highlight>
                <a:latin typeface="Times New Roman" panose="02020603050405020304" pitchFamily="18" charset="0"/>
                <a:ea typeface="游明朝" panose="02020400000000000000" pitchFamily="18" charset="-128"/>
              </a:rPr>
              <a:t>The present document describes the service and operational requirements for a 5G system, including a UE, </a:t>
            </a:r>
            <a:r>
              <a:rPr lang="en-GB" altLang="ja-JP" sz="1200" dirty="0">
                <a:effectLst/>
                <a:latin typeface="Times New Roman" panose="02020603050405020304" pitchFamily="18" charset="0"/>
                <a:ea typeface="游明朝" panose="02020400000000000000" pitchFamily="18" charset="-128"/>
              </a:rPr>
              <a:t>NG-RAN, and 5G Core network. Requirements for a 5G E-UTRA-NR Dual Connectivity in E-UTRAN connected to EPC are found in TS 22.278 [5].</a:t>
            </a:r>
            <a:endParaRPr kumimoji="1" lang="en-US" altLang="ja-JP" sz="700" dirty="0"/>
          </a:p>
        </p:txBody>
      </p:sp>
    </p:spTree>
    <p:extLst>
      <p:ext uri="{BB962C8B-B14F-4D97-AF65-F5344CB8AC3E}">
        <p14:creationId xmlns:p14="http://schemas.microsoft.com/office/powerpoint/2010/main" val="2608940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32ea9713-c968-4858-9aa6-4bad09b07315}" enabled="1" method="Privileged" siteId="{6786d483-f51b-44bd-b40a-6fe409a5265e}" contentBits="0" removed="0"/>
</clbl:labelList>
</file>

<file path=docProps/app.xml><?xml version="1.0" encoding="utf-8"?>
<Properties xmlns="http://schemas.openxmlformats.org/officeDocument/2006/extended-properties" xmlns:vt="http://schemas.openxmlformats.org/officeDocument/2006/docPropsVTypes">
  <Template/>
  <TotalTime>469</TotalTime>
  <Words>1986</Words>
  <Application>Microsoft Office PowerPoint</Application>
  <PresentationFormat>Widescreen</PresentationFormat>
  <Paragraphs>130</Paragraphs>
  <Slides>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SimSun</vt:lpstr>
      <vt:lpstr>Arial</vt:lpstr>
      <vt:lpstr>Arial </vt:lpstr>
      <vt:lpstr>Calibri</vt:lpstr>
      <vt:lpstr>Symbol</vt:lpstr>
      <vt:lpstr>Times New Roman</vt:lpstr>
      <vt:lpstr>Wingdings</vt:lpstr>
      <vt:lpstr>Office Theme</vt:lpstr>
      <vt:lpstr>Way Forward to the Working Agreement from CT1#152  5G Steering of Roaming (SOR-CMCI)</vt:lpstr>
      <vt:lpstr>[Intro] What is SoR and its importance for MNOs</vt:lpstr>
      <vt:lpstr>[Intro] What is Rel-17 SOR-CMCI, why required</vt:lpstr>
      <vt:lpstr>GSMA Requirements</vt:lpstr>
      <vt:lpstr>Working Agreement from CT1 (Nov 2024)</vt:lpstr>
      <vt:lpstr>Observations and concerns</vt:lpstr>
      <vt:lpstr>(Annex) Discussion in CT1 #152 (Nov 2024)</vt:lpstr>
      <vt:lpstr>(Annex) GSMA requirements in IR.73</vt:lpstr>
      <vt:lpstr>(Annex) Stage1 requirements in TS 22.261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DCM1</cp:lastModifiedBy>
  <cp:revision>707</cp:revision>
  <dcterms:created xsi:type="dcterms:W3CDTF">2008-08-30T09:32:10Z</dcterms:created>
  <dcterms:modified xsi:type="dcterms:W3CDTF">2024-12-06T13:52:06Z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2ea9713-c968-4858-9aa6-4bad09b07315_Enabled">
    <vt:lpwstr>true</vt:lpwstr>
  </property>
  <property fmtid="{D5CDD505-2E9C-101B-9397-08002B2CF9AE}" pid="3" name="MSIP_Label_32ea9713-c968-4858-9aa6-4bad09b07315_SetDate">
    <vt:lpwstr>2024-11-27T07:31:16Z</vt:lpwstr>
  </property>
  <property fmtid="{D5CDD505-2E9C-101B-9397-08002B2CF9AE}" pid="4" name="MSIP_Label_32ea9713-c968-4858-9aa6-4bad09b07315_Method">
    <vt:lpwstr>Privileged</vt:lpwstr>
  </property>
  <property fmtid="{D5CDD505-2E9C-101B-9397-08002B2CF9AE}" pid="5" name="MSIP_Label_32ea9713-c968-4858-9aa6-4bad09b07315_Name">
    <vt:lpwstr>管理対象外</vt:lpwstr>
  </property>
  <property fmtid="{D5CDD505-2E9C-101B-9397-08002B2CF9AE}" pid="6" name="MSIP_Label_32ea9713-c968-4858-9aa6-4bad09b07315_SiteId">
    <vt:lpwstr>6786d483-f51b-44bd-b40a-6fe409a5265e</vt:lpwstr>
  </property>
  <property fmtid="{D5CDD505-2E9C-101B-9397-08002B2CF9AE}" pid="7" name="MSIP_Label_32ea9713-c968-4858-9aa6-4bad09b07315_ActionId">
    <vt:lpwstr>ec1a596a-224a-4edc-a8be-408c576cd6f4</vt:lpwstr>
  </property>
  <property fmtid="{D5CDD505-2E9C-101B-9397-08002B2CF9AE}" pid="8" name="MSIP_Label_32ea9713-c968-4858-9aa6-4bad09b07315_ContentBits">
    <vt:lpwstr>0</vt:lpwstr>
  </property>
</Properties>
</file>