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4"/>
  </p:notesMasterIdLst>
  <p:handoutMasterIdLst>
    <p:handoutMasterId r:id="rId35"/>
  </p:handoutMasterIdLst>
  <p:sldIdLst>
    <p:sldId id="341" r:id="rId3"/>
    <p:sldId id="363" r:id="rId4"/>
    <p:sldId id="366" r:id="rId5"/>
    <p:sldId id="377" r:id="rId6"/>
    <p:sldId id="368" r:id="rId7"/>
    <p:sldId id="455" r:id="rId8"/>
    <p:sldId id="488" r:id="rId9"/>
    <p:sldId id="489" r:id="rId10"/>
    <p:sldId id="494" r:id="rId11"/>
    <p:sldId id="495" r:id="rId12"/>
    <p:sldId id="370" r:id="rId13"/>
    <p:sldId id="440" r:id="rId14"/>
    <p:sldId id="407" r:id="rId15"/>
    <p:sldId id="492" r:id="rId16"/>
    <p:sldId id="414" r:id="rId17"/>
    <p:sldId id="490" r:id="rId18"/>
    <p:sldId id="491" r:id="rId19"/>
    <p:sldId id="431" r:id="rId20"/>
    <p:sldId id="493" r:id="rId21"/>
    <p:sldId id="481" r:id="rId22"/>
    <p:sldId id="482" r:id="rId23"/>
    <p:sldId id="365" r:id="rId24"/>
    <p:sldId id="376" r:id="rId25"/>
    <p:sldId id="476" r:id="rId26"/>
    <p:sldId id="496" r:id="rId27"/>
    <p:sldId id="497" r:id="rId28"/>
    <p:sldId id="498" r:id="rId29"/>
    <p:sldId id="499" r:id="rId30"/>
    <p:sldId id="500" r:id="rId31"/>
    <p:sldId id="501" r:id="rId32"/>
    <p:sldId id="398" r:id="rId3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B44A"/>
    <a:srgbClr val="7AB751"/>
    <a:srgbClr val="85BD5F"/>
    <a:srgbClr val="0000FF"/>
    <a:srgbClr val="FF6600"/>
    <a:srgbClr val="58EB35"/>
    <a:srgbClr val="FFFFFF"/>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9112" autoAdjust="0"/>
  </p:normalViewPr>
  <p:slideViewPr>
    <p:cSldViewPr snapToGrid="0">
      <p:cViewPr varScale="1">
        <p:scale>
          <a:sx n="102" d="100"/>
          <a:sy n="102" d="100"/>
        </p:scale>
        <p:origin x="1032"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4074" y="11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na Chaponniere" userId="21629b01-f0c0-43e2-866e-5265c1482fc0" providerId="ADAL" clId="{F6E8D6E6-443F-4398-89D5-4EBED4BECB66}"/>
    <pc:docChg chg="modSld">
      <pc:chgData name="Lena Chaponniere" userId="21629b01-f0c0-43e2-866e-5265c1482fc0" providerId="ADAL" clId="{F6E8D6E6-443F-4398-89D5-4EBED4BECB66}" dt="2024-11-29T16:55:07.586" v="2" actId="20577"/>
      <pc:docMkLst>
        <pc:docMk/>
      </pc:docMkLst>
      <pc:sldChg chg="modSp mod">
        <pc:chgData name="Lena Chaponniere" userId="21629b01-f0c0-43e2-866e-5265c1482fc0" providerId="ADAL" clId="{F6E8D6E6-443F-4398-89D5-4EBED4BECB66}" dt="2024-11-29T16:55:07.586" v="2" actId="20577"/>
        <pc:sldMkLst>
          <pc:docMk/>
          <pc:sldMk cId="1588150984" sldId="455"/>
        </pc:sldMkLst>
        <pc:graphicFrameChg chg="modGraphic">
          <ac:chgData name="Lena Chaponniere" userId="21629b01-f0c0-43e2-866e-5265c1482fc0" providerId="ADAL" clId="{F6E8D6E6-443F-4398-89D5-4EBED4BECB66}" dt="2024-11-29T16:55:07.586" v="2" actId="20577"/>
          <ac:graphicFrameMkLst>
            <pc:docMk/>
            <pc:sldMk cId="1588150984" sldId="455"/>
            <ac:graphicFrameMk id="2" creationId="{A32C9A0D-AD36-DD17-8F97-0BFE855866EF}"/>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Number of Rel-18 CRs submitted in CT1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Sheet2!$A$1:$A$5</c:f>
              <c:strCache>
                <c:ptCount val="5"/>
                <c:pt idx="0">
                  <c:v>CT1#148 (April 2024)</c:v>
                </c:pt>
                <c:pt idx="1">
                  <c:v>CT1#149 (May 2024)</c:v>
                </c:pt>
                <c:pt idx="2">
                  <c:v>CT1#150 (August 2024)</c:v>
                </c:pt>
                <c:pt idx="3">
                  <c:v>CT1#151 (October 2024)</c:v>
                </c:pt>
                <c:pt idx="4">
                  <c:v>CT1#152 (November 2024)</c:v>
                </c:pt>
              </c:strCache>
            </c:strRef>
          </c:cat>
          <c:val>
            <c:numRef>
              <c:f>Sheet2!$B$1:$B$5</c:f>
              <c:numCache>
                <c:formatCode>General</c:formatCode>
                <c:ptCount val="5"/>
                <c:pt idx="0">
                  <c:v>358</c:v>
                </c:pt>
                <c:pt idx="1">
                  <c:v>289</c:v>
                </c:pt>
                <c:pt idx="2">
                  <c:v>164</c:v>
                </c:pt>
                <c:pt idx="3">
                  <c:v>66</c:v>
                </c:pt>
                <c:pt idx="4">
                  <c:v>45</c:v>
                </c:pt>
              </c:numCache>
            </c:numRef>
          </c:val>
          <c:extLst>
            <c:ext xmlns:c16="http://schemas.microsoft.com/office/drawing/2014/chart" uri="{C3380CC4-5D6E-409C-BE32-E72D297353CC}">
              <c16:uniqueId val="{00000000-752D-418E-B6A0-6F6D1271F4DC}"/>
            </c:ext>
          </c:extLst>
        </c:ser>
        <c:dLbls>
          <c:showLegendKey val="0"/>
          <c:showVal val="0"/>
          <c:showCatName val="0"/>
          <c:showSerName val="0"/>
          <c:showPercent val="0"/>
          <c:showBubbleSize val="0"/>
        </c:dLbls>
        <c:gapWidth val="219"/>
        <c:overlap val="-27"/>
        <c:axId val="905603487"/>
        <c:axId val="905603967"/>
      </c:barChart>
      <c:catAx>
        <c:axId val="90560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5603967"/>
        <c:crosses val="autoZero"/>
        <c:auto val="1"/>
        <c:lblAlgn val="ctr"/>
        <c:lblOffset val="100"/>
        <c:noMultiLvlLbl val="0"/>
      </c:catAx>
      <c:valAx>
        <c:axId val="9056039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5603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dirty="0"/>
              <a:t>Click to edit Master title style</a:t>
            </a:r>
            <a:endParaRPr lang="de-DE" dirty="0"/>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5FC0-3E63-8925-7847-6A7E8B2F9A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AF7BC5-E8EB-5140-BAA5-4ECCCFB8090A}"/>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4" name="Footer Placeholder 3">
            <a:extLst>
              <a:ext uri="{FF2B5EF4-FFF2-40B4-BE49-F238E27FC236}">
                <a16:creationId xmlns:a16="http://schemas.microsoft.com/office/drawing/2014/main" id="{C5F29671-8EA3-0886-B307-B4E1FBE83A4F}"/>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B276AEF5-0DB8-3473-7FDC-5FDD6A65F83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771487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B629E-CBC9-906C-AE16-F09B334ED5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8E5DDE-A64A-EEFA-A76B-81FE207E5113}"/>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4" name="Footer Placeholder 3">
            <a:extLst>
              <a:ext uri="{FF2B5EF4-FFF2-40B4-BE49-F238E27FC236}">
                <a16:creationId xmlns:a16="http://schemas.microsoft.com/office/drawing/2014/main" id="{CD5C9638-C183-0FE1-D7C1-BB79071F7F7C}"/>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7927185C-B593-3DA8-47CC-C131E091F0F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930562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8770" y="407316"/>
            <a:ext cx="10515600" cy="1325563"/>
          </a:xfrm>
        </p:spPr>
        <p:txBody>
          <a:bodyPr/>
          <a:lstStyle/>
          <a:p>
            <a:r>
              <a:rPr lang="en-US" dirty="0"/>
              <a:t>Click to edit Master title style</a:t>
            </a:r>
          </a:p>
        </p:txBody>
      </p:sp>
      <p:sp>
        <p:nvSpPr>
          <p:cNvPr id="3" name="Content Placeholder 2"/>
          <p:cNvSpPr>
            <a:spLocks noGrp="1"/>
          </p:cNvSpPr>
          <p:nvPr>
            <p:ph idx="1"/>
          </p:nvPr>
        </p:nvSpPr>
        <p:spPr>
          <a:xfrm>
            <a:off x="717430" y="1732879"/>
            <a:ext cx="10515600" cy="4351338"/>
          </a:xfrm>
        </p:spPr>
        <p:txBody>
          <a:bodyPr/>
          <a:lstStyle>
            <a:lvl1pPr>
              <a:defRPr/>
            </a:lvl1pPr>
            <a:lvl2pPr>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a:xfrm>
            <a:off x="763385" y="2701002"/>
            <a:ext cx="10515600" cy="1325563"/>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de-DE" dirty="0"/>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dirty="0"/>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29.11.2024</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773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CT#106	</a:t>
            </a:r>
          </a:p>
          <a:p>
            <a:pPr eaLnBrk="1" hangingPunct="1">
              <a:defRPr/>
            </a:pPr>
            <a:r>
              <a:rPr lang="sv-SE" altLang="en-US" sz="1200" b="1" dirty="0">
                <a:latin typeface="Arial "/>
              </a:rPr>
              <a:t>Madrid, Spain; 9 - 10 December 2024</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CP-243013</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90063"/>
            <a:ext cx="10515600" cy="1325563"/>
          </a:xfrm>
          <a:prstGeom prst="rect">
            <a:avLst/>
          </a:prstGeom>
        </p:spPr>
        <p:txBody>
          <a:bodyPr vert="horz" lIns="91440" tIns="45720" rIns="91440" bIns="45720" rtlCol="0" anchor="ctr">
            <a:normAutofit/>
          </a:body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29.11.2024</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2011742"/>
            <a:ext cx="7886700" cy="2852737"/>
          </a:xfrm>
        </p:spPr>
        <p:txBody>
          <a:bodyPr/>
          <a:lstStyle/>
          <a:p>
            <a:pPr eaLnBrk="1" hangingPunct="1"/>
            <a:r>
              <a:rPr lang="en-US" altLang="en-US" sz="6000" dirty="0"/>
              <a:t>CT WG1 Status Report </a:t>
            </a:r>
            <a:br>
              <a:rPr lang="en-US" altLang="en-US" sz="6000" dirty="0"/>
            </a:br>
            <a:r>
              <a:rPr lang="en-US" altLang="en-US" sz="6000" dirty="0"/>
              <a:t>to TSG CT#106</a:t>
            </a:r>
            <a:endParaRPr lang="en-GB" altLang="en-US" sz="6000"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Lena Chaponniere</a:t>
            </a:r>
          </a:p>
          <a:p>
            <a:pPr marL="0" indent="0" eaLnBrk="1" hangingPunct="1">
              <a:buFontTx/>
              <a:buNone/>
            </a:pPr>
            <a:r>
              <a:rPr lang="en-GB" altLang="en-US" dirty="0"/>
              <a:t>CT1 Chair, Qualcomm Incorporated</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71704-9EFA-BA5A-5BB6-341E00F6D02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BE1E43-4FCC-2BBE-A2E1-18017F7E61D2}"/>
              </a:ext>
            </a:extLst>
          </p:cNvPr>
          <p:cNvSpPr>
            <a:spLocks noGrp="1"/>
          </p:cNvSpPr>
          <p:nvPr>
            <p:ph type="title"/>
          </p:nvPr>
        </p:nvSpPr>
        <p:spPr/>
        <p:txBody>
          <a:bodyPr/>
          <a:lstStyle/>
          <a:p>
            <a:r>
              <a:rPr lang="en-US" dirty="0"/>
              <a:t>Work </a:t>
            </a:r>
            <a:r>
              <a:rPr lang="en-US" dirty="0">
                <a:highlight>
                  <a:srgbClr val="FFFFFF"/>
                </a:highlight>
              </a:rPr>
              <a:t>Plan</a:t>
            </a:r>
            <a:r>
              <a:rPr lang="en-US" dirty="0"/>
              <a:t> Rel-19 (4/4)</a:t>
            </a:r>
          </a:p>
        </p:txBody>
      </p:sp>
      <p:sp>
        <p:nvSpPr>
          <p:cNvPr id="5" name="Content Placeholder 2">
            <a:extLst>
              <a:ext uri="{FF2B5EF4-FFF2-40B4-BE49-F238E27FC236}">
                <a16:creationId xmlns:a16="http://schemas.microsoft.com/office/drawing/2014/main" id="{DBA84AED-42BA-B79D-23E6-E61B9297A338}"/>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ED2222DD-6669-73D6-D993-7137B2DE08DB}"/>
              </a:ext>
            </a:extLst>
          </p:cNvPr>
          <p:cNvGraphicFramePr>
            <a:graphicFrameLocks noGrp="1"/>
          </p:cNvGraphicFramePr>
          <p:nvPr>
            <p:extLst>
              <p:ext uri="{D42A27DB-BD31-4B8C-83A1-F6EECF244321}">
                <p14:modId xmlns:p14="http://schemas.microsoft.com/office/powerpoint/2010/main" val="547833666"/>
              </p:ext>
            </p:extLst>
          </p:nvPr>
        </p:nvGraphicFramePr>
        <p:xfrm>
          <a:off x="657054" y="1816740"/>
          <a:ext cx="9687858" cy="1528995"/>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1050054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Enhanced application layer support for location service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eLSAPP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1050072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SEAL DD (Data Delivery)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SEALDD_Ph2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Alignment of </a:t>
                      </a:r>
                      <a:r>
                        <a:rPr lang="en-US" sz="1000" b="1" i="0" u="none" strike="noStrike" kern="1200" dirty="0" err="1">
                          <a:solidFill>
                            <a:srgbClr val="000000"/>
                          </a:solidFill>
                          <a:effectLst/>
                          <a:latin typeface="Arial" panose="020B0604020202020204" pitchFamily="34" charset="0"/>
                          <a:ea typeface="+mn-ea"/>
                          <a:cs typeface="+mn-cs"/>
                        </a:rPr>
                        <a:t>eCall</a:t>
                      </a:r>
                      <a:r>
                        <a:rPr lang="en-US" sz="1000" b="1" i="0" u="none" strike="noStrike" kern="1200" dirty="0">
                          <a:solidFill>
                            <a:srgbClr val="000000"/>
                          </a:solidFill>
                          <a:effectLst/>
                          <a:latin typeface="Arial" panose="020B0604020202020204" pitchFamily="34" charset="0"/>
                          <a:ea typeface="+mn-ea"/>
                          <a:cs typeface="+mn-cs"/>
                        </a:rPr>
                        <a:t> over IMS with CEN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eCallCEN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3/3/2025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144254469"/>
                  </a:ext>
                </a:extLst>
              </a:tr>
            </a:tbl>
          </a:graphicData>
        </a:graphic>
      </p:graphicFrame>
    </p:spTree>
    <p:extLst>
      <p:ext uri="{BB962C8B-B14F-4D97-AF65-F5344CB8AC3E}">
        <p14:creationId xmlns:p14="http://schemas.microsoft.com/office/powerpoint/2010/main" val="139455499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201364796"/>
              </p:ext>
            </p:extLst>
          </p:nvPr>
        </p:nvGraphicFramePr>
        <p:xfrm>
          <a:off x="838200" y="2056493"/>
          <a:ext cx="10411095" cy="672291"/>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9726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CP-243148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Presentation of Specification to TSG:</a:t>
                      </a:r>
                    </a:p>
                    <a:p>
                      <a:pPr algn="l" fontAlgn="t"/>
                      <a:r>
                        <a:rPr lang="en-US" sz="1000" b="0" i="0" u="none" strike="noStrike" kern="1200" dirty="0">
                          <a:solidFill>
                            <a:srgbClr val="000000"/>
                          </a:solidFill>
                          <a:effectLst/>
                          <a:latin typeface="Arial" panose="020B0604020202020204" pitchFamily="34" charset="0"/>
                          <a:ea typeface="+mn-ea"/>
                          <a:cs typeface="+mn-cs"/>
                        </a:rPr>
                        <a:t>TR 24.812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1.0.0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China Telecom</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Information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226724409"/>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701835937"/>
              </p:ext>
            </p:extLst>
          </p:nvPr>
        </p:nvGraphicFramePr>
        <p:xfrm>
          <a:off x="846589" y="1923770"/>
          <a:ext cx="8895193" cy="936162"/>
        </p:xfrm>
        <a:graphic>
          <a:graphicData uri="http://schemas.openxmlformats.org/drawingml/2006/table">
            <a:tbl>
              <a:tblPr firstRow="1" firstCol="1" bandRow="1"/>
              <a:tblGrid>
                <a:gridCol w="1133213">
                  <a:extLst>
                    <a:ext uri="{9D8B030D-6E8A-4147-A177-3AD203B41FA5}">
                      <a16:colId xmlns:a16="http://schemas.microsoft.com/office/drawing/2014/main" val="20000"/>
                    </a:ext>
                  </a:extLst>
                </a:gridCol>
                <a:gridCol w="4784260">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439177">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96985">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7000"/>
                        </a:lnSpc>
                        <a:spcAft>
                          <a:spcPts val="800"/>
                        </a:spcAft>
                      </a:pPr>
                      <a:endParaRPr lang="en-US"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7000"/>
                        </a:lnSpc>
                        <a:spcAft>
                          <a:spcPts val="800"/>
                        </a:spcAft>
                      </a:pPr>
                      <a:endParaRPr lang="de-DE" sz="1000" b="0" i="0" u="none" strike="noStrike"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
        <p:nvSpPr>
          <p:cNvPr id="3" name="TextBox 2">
            <a:extLst>
              <a:ext uri="{FF2B5EF4-FFF2-40B4-BE49-F238E27FC236}">
                <a16:creationId xmlns:a16="http://schemas.microsoft.com/office/drawing/2014/main" id="{9B92A7F3-5BA9-0612-ED47-2EC1BCA8DAB7}"/>
              </a:ext>
            </a:extLst>
          </p:cNvPr>
          <p:cNvSpPr txBox="1"/>
          <p:nvPr/>
        </p:nvSpPr>
        <p:spPr>
          <a:xfrm rot="20522904">
            <a:off x="4111927" y="240102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 (1/2)</a:t>
            </a:r>
          </a:p>
        </p:txBody>
      </p:sp>
      <p:sp>
        <p:nvSpPr>
          <p:cNvPr id="3" name="Espace réservé du contenu 2"/>
          <p:cNvSpPr>
            <a:spLocks noGrp="1"/>
          </p:cNvSpPr>
          <p:nvPr>
            <p:ph idx="1"/>
          </p:nvPr>
        </p:nvSpPr>
        <p:spPr>
          <a:xfrm>
            <a:off x="717430" y="1732879"/>
            <a:ext cx="10515600" cy="4799896"/>
          </a:xfrm>
        </p:spPr>
        <p:txBody>
          <a:bodyPr/>
          <a:lstStyle/>
          <a:p>
            <a:r>
              <a:rPr lang="en-US" sz="2400" dirty="0"/>
              <a:t> Rel-11:</a:t>
            </a:r>
          </a:p>
          <a:p>
            <a:pPr lvl="1"/>
            <a:r>
              <a:rPr lang="en-US" sz="2000" dirty="0"/>
              <a:t>One Cat F CR agreed to update an IETF reference, backward compatible</a:t>
            </a:r>
          </a:p>
          <a:p>
            <a:r>
              <a:rPr lang="en-US" sz="2400" dirty="0"/>
              <a:t> Rel-12:</a:t>
            </a:r>
          </a:p>
          <a:p>
            <a:pPr lvl="1"/>
            <a:r>
              <a:rPr lang="en-US" sz="2000" dirty="0"/>
              <a:t>One Cat F CR agreed to update an IETF reference, backward compatible</a:t>
            </a:r>
          </a:p>
          <a:p>
            <a:r>
              <a:rPr lang="en-US" sz="2400" dirty="0"/>
              <a:t> Rel-13</a:t>
            </a:r>
            <a:r>
              <a:rPr lang="en-US" sz="2000" dirty="0"/>
              <a:t>:</a:t>
            </a:r>
          </a:p>
          <a:p>
            <a:pPr lvl="1"/>
            <a:r>
              <a:rPr lang="en-US" sz="2000" dirty="0"/>
              <a:t>One CAT F CR agreed to make corrections to the xml schema for MCPTT Location information, backwards compatible</a:t>
            </a:r>
          </a:p>
          <a:p>
            <a:r>
              <a:rPr lang="en-US" sz="2400" dirty="0"/>
              <a:t> Rel-16:</a:t>
            </a:r>
          </a:p>
          <a:p>
            <a:pPr lvl="1"/>
            <a:r>
              <a:rPr lang="es-ES" sz="2000" dirty="0" err="1"/>
              <a:t>One</a:t>
            </a:r>
            <a:r>
              <a:rPr lang="es-ES" sz="2000" dirty="0"/>
              <a:t> CAT F CR </a:t>
            </a:r>
            <a:r>
              <a:rPr lang="es-ES" sz="2000" dirty="0" err="1"/>
              <a:t>agreed</a:t>
            </a:r>
            <a:r>
              <a:rPr lang="es-ES" sz="2000" dirty="0"/>
              <a:t> </a:t>
            </a:r>
            <a:r>
              <a:rPr lang="es-ES" sz="2000" dirty="0" err="1"/>
              <a:t>to</a:t>
            </a:r>
            <a:r>
              <a:rPr lang="es-ES" sz="2000" dirty="0"/>
              <a:t> </a:t>
            </a:r>
            <a:r>
              <a:rPr lang="es-ES" sz="2000" dirty="0" err="1"/>
              <a:t>align</a:t>
            </a:r>
            <a:r>
              <a:rPr lang="es-ES" sz="2000" dirty="0"/>
              <a:t> </a:t>
            </a:r>
            <a:r>
              <a:rPr lang="es-ES" sz="2000" dirty="0" err="1"/>
              <a:t>the</a:t>
            </a:r>
            <a:r>
              <a:rPr lang="es-ES" sz="2000" dirty="0"/>
              <a:t> </a:t>
            </a:r>
            <a:r>
              <a:rPr lang="es-ES" sz="2000" dirty="0" err="1"/>
              <a:t>encoding</a:t>
            </a:r>
            <a:r>
              <a:rPr lang="es-ES" sz="2000" dirty="0"/>
              <a:t> </a:t>
            </a:r>
            <a:r>
              <a:rPr lang="es-ES" sz="2000" dirty="0" err="1"/>
              <a:t>of</a:t>
            </a:r>
            <a:r>
              <a:rPr lang="es-ES" sz="2000" dirty="0"/>
              <a:t> </a:t>
            </a:r>
            <a:r>
              <a:rPr lang="es-ES" sz="2000" dirty="0" err="1"/>
              <a:t>the</a:t>
            </a:r>
            <a:r>
              <a:rPr lang="es-ES" sz="2000" dirty="0"/>
              <a:t> </a:t>
            </a:r>
            <a:r>
              <a:rPr lang="es-ES" sz="2000" dirty="0" err="1"/>
              <a:t>portIdentity</a:t>
            </a:r>
            <a:r>
              <a:rPr lang="es-ES" sz="2000" dirty="0"/>
              <a:t> </a:t>
            </a:r>
            <a:r>
              <a:rPr lang="en-US" sz="2000" dirty="0"/>
              <a:t>field of the Time domain configuration</a:t>
            </a:r>
            <a:r>
              <a:rPr lang="es-ES" sz="2000" dirty="0"/>
              <a:t>, </a:t>
            </a:r>
            <a:r>
              <a:rPr lang="es-ES" sz="2000" b="1" dirty="0" err="1"/>
              <a:t>not</a:t>
            </a:r>
            <a:r>
              <a:rPr lang="es-ES" sz="2000" dirty="0"/>
              <a:t> </a:t>
            </a:r>
            <a:r>
              <a:rPr lang="es-ES" sz="2000" dirty="0" err="1"/>
              <a:t>backward</a:t>
            </a:r>
            <a:r>
              <a:rPr lang="es-ES" sz="2000" dirty="0"/>
              <a:t> compatible</a:t>
            </a:r>
          </a:p>
          <a:p>
            <a:pPr lvl="2"/>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0FE04-A4C1-3573-8AA8-D27FBF31D69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08D5535-2A80-3EFF-A179-FD94B5B5D6EF}"/>
              </a:ext>
            </a:extLst>
          </p:cNvPr>
          <p:cNvSpPr>
            <a:spLocks noGrp="1"/>
          </p:cNvSpPr>
          <p:nvPr>
            <p:ph type="title"/>
          </p:nvPr>
        </p:nvSpPr>
        <p:spPr/>
        <p:txBody>
          <a:bodyPr/>
          <a:lstStyle/>
          <a:p>
            <a:r>
              <a:rPr lang="en-US" dirty="0">
                <a:highlight>
                  <a:srgbClr val="FFFFFF"/>
                </a:highlight>
              </a:rPr>
              <a:t>Status of older releases (2/2)</a:t>
            </a:r>
          </a:p>
        </p:txBody>
      </p:sp>
      <p:sp>
        <p:nvSpPr>
          <p:cNvPr id="3" name="Espace réservé du contenu 2">
            <a:extLst>
              <a:ext uri="{FF2B5EF4-FFF2-40B4-BE49-F238E27FC236}">
                <a16:creationId xmlns:a16="http://schemas.microsoft.com/office/drawing/2014/main" id="{36EB578E-A020-71AE-99EB-5F65C410A907}"/>
              </a:ext>
            </a:extLst>
          </p:cNvPr>
          <p:cNvSpPr>
            <a:spLocks noGrp="1"/>
          </p:cNvSpPr>
          <p:nvPr>
            <p:ph idx="1"/>
          </p:nvPr>
        </p:nvSpPr>
        <p:spPr>
          <a:xfrm>
            <a:off x="717430" y="1732879"/>
            <a:ext cx="10515600" cy="4799896"/>
          </a:xfrm>
        </p:spPr>
        <p:txBody>
          <a:bodyPr/>
          <a:lstStyle/>
          <a:p>
            <a:r>
              <a:rPr lang="es-ES" sz="2000" dirty="0">
                <a:latin typeface="Calibri" panose="020F0502020204030204" pitchFamily="34" charset="0"/>
              </a:rPr>
              <a:t> </a:t>
            </a:r>
            <a:r>
              <a:rPr lang="es-ES" sz="2400" dirty="0">
                <a:latin typeface="Calibri" panose="020F0502020204030204" pitchFamily="34" charset="0"/>
              </a:rPr>
              <a:t>Rel-17</a:t>
            </a:r>
          </a:p>
          <a:p>
            <a:pPr lvl="1"/>
            <a:r>
              <a:rPr lang="es-ES" sz="2000" dirty="0" err="1"/>
              <a:t>Two</a:t>
            </a:r>
            <a:r>
              <a:rPr lang="es-ES" sz="2000" dirty="0"/>
              <a:t> Cat F </a:t>
            </a:r>
            <a:r>
              <a:rPr lang="es-ES" sz="2000" dirty="0" err="1"/>
              <a:t>CRs</a:t>
            </a:r>
            <a:r>
              <a:rPr lang="es-ES" sz="2000" dirty="0"/>
              <a:t> </a:t>
            </a:r>
            <a:r>
              <a:rPr lang="es-ES" sz="2000" dirty="0" err="1"/>
              <a:t>agreed</a:t>
            </a:r>
            <a:r>
              <a:rPr lang="es-ES" sz="2000" dirty="0"/>
              <a:t> </a:t>
            </a:r>
            <a:r>
              <a:rPr lang="es-ES" sz="2000" dirty="0" err="1"/>
              <a:t>via</a:t>
            </a:r>
            <a:r>
              <a:rPr lang="es-ES" sz="2000" dirty="0"/>
              <a:t> a </a:t>
            </a:r>
            <a:r>
              <a:rPr lang="es-ES" sz="2000" dirty="0" err="1"/>
              <a:t>Working</a:t>
            </a:r>
            <a:r>
              <a:rPr lang="es-ES" sz="2000" dirty="0"/>
              <a:t> </a:t>
            </a:r>
            <a:r>
              <a:rPr lang="es-ES" sz="2000" dirty="0" err="1"/>
              <a:t>Agreement</a:t>
            </a:r>
            <a:r>
              <a:rPr lang="es-ES" sz="2000" dirty="0"/>
              <a:t> (</a:t>
            </a:r>
            <a:r>
              <a:rPr lang="es-ES" sz="2000" dirty="0" err="1"/>
              <a:t>see</a:t>
            </a:r>
            <a:r>
              <a:rPr lang="es-ES" sz="2000" dirty="0"/>
              <a:t> </a:t>
            </a:r>
            <a:r>
              <a:rPr lang="es-ES" sz="2000" dirty="0" err="1"/>
              <a:t>slide</a:t>
            </a:r>
            <a:r>
              <a:rPr lang="es-ES" sz="2000" dirty="0"/>
              <a:t> 20) </a:t>
            </a:r>
            <a:r>
              <a:rPr lang="es-ES" sz="2000" dirty="0" err="1"/>
              <a:t>to</a:t>
            </a:r>
            <a:r>
              <a:rPr lang="es-ES" sz="2000" dirty="0"/>
              <a:t> </a:t>
            </a:r>
            <a:r>
              <a:rPr lang="es-ES" sz="2000" dirty="0" err="1"/>
              <a:t>make</a:t>
            </a:r>
            <a:r>
              <a:rPr lang="es-ES" sz="2000" dirty="0"/>
              <a:t> SOR-CMCI </a:t>
            </a:r>
            <a:r>
              <a:rPr lang="es-ES" sz="2000" dirty="0" err="1"/>
              <a:t>optional</a:t>
            </a:r>
            <a:r>
              <a:rPr lang="es-ES" sz="2000" dirty="0"/>
              <a:t> </a:t>
            </a:r>
            <a:r>
              <a:rPr lang="es-ES" sz="2000" dirty="0" err="1"/>
              <a:t>for</a:t>
            </a:r>
            <a:r>
              <a:rPr lang="es-ES" sz="2000" dirty="0"/>
              <a:t> </a:t>
            </a:r>
            <a:r>
              <a:rPr lang="es-ES" sz="2000" dirty="0" err="1"/>
              <a:t>the</a:t>
            </a:r>
            <a:r>
              <a:rPr lang="es-ES" sz="2000" dirty="0"/>
              <a:t> UE, </a:t>
            </a:r>
            <a:r>
              <a:rPr lang="es-ES" sz="2000" dirty="0" err="1"/>
              <a:t>backward</a:t>
            </a:r>
            <a:r>
              <a:rPr lang="es-ES" sz="2000" dirty="0"/>
              <a:t> compatible</a:t>
            </a:r>
            <a:r>
              <a:rPr lang="es-ES" sz="2000" dirty="0">
                <a:latin typeface="Calibri" panose="020F0502020204030204" pitchFamily="34" charset="0"/>
              </a:rPr>
              <a:t>	</a:t>
            </a:r>
          </a:p>
          <a:p>
            <a:pPr lvl="1"/>
            <a:r>
              <a:rPr lang="es-ES" sz="2000" dirty="0" err="1">
                <a:latin typeface="Calibri" panose="020F0502020204030204" pitchFamily="34" charset="0"/>
              </a:rPr>
              <a:t>One</a:t>
            </a:r>
            <a:r>
              <a:rPr lang="es-ES" sz="2000" dirty="0">
                <a:latin typeface="Calibri" panose="020F0502020204030204" pitchFamily="34" charset="0"/>
              </a:rPr>
              <a:t> Cat F CR </a:t>
            </a:r>
            <a:r>
              <a:rPr lang="es-ES" sz="2000" dirty="0" err="1">
                <a:latin typeface="Calibri" panose="020F0502020204030204" pitchFamily="34" charset="0"/>
              </a:rPr>
              <a:t>to</a:t>
            </a:r>
            <a:r>
              <a:rPr lang="es-ES" sz="2000" dirty="0">
                <a:latin typeface="Calibri" panose="020F0502020204030204" pitchFamily="34" charset="0"/>
              </a:rPr>
              <a:t> </a:t>
            </a:r>
            <a:r>
              <a:rPr lang="es-ES" sz="2000" dirty="0" err="1">
                <a:latin typeface="Calibri" panose="020F0502020204030204" pitchFamily="34" charset="0"/>
              </a:rPr>
              <a:t>correct</a:t>
            </a:r>
            <a:r>
              <a:rPr lang="es-ES" sz="2000" dirty="0">
                <a:latin typeface="Calibri" panose="020F0502020204030204" pitchFamily="34" charset="0"/>
              </a:rPr>
              <a:t> </a:t>
            </a:r>
            <a:r>
              <a:rPr lang="es-ES" sz="2000" dirty="0" err="1">
                <a:latin typeface="Calibri" panose="020F0502020204030204" pitchFamily="34" charset="0"/>
              </a:rPr>
              <a:t>the</a:t>
            </a:r>
            <a:r>
              <a:rPr lang="es-ES" sz="2000" dirty="0">
                <a:latin typeface="Calibri" panose="020F0502020204030204" pitchFamily="34" charset="0"/>
              </a:rPr>
              <a:t> </a:t>
            </a:r>
            <a:r>
              <a:rPr lang="es-ES" sz="2000" dirty="0" err="1">
                <a:latin typeface="Calibri" panose="020F0502020204030204" pitchFamily="34" charset="0"/>
              </a:rPr>
              <a:t>Application</a:t>
            </a:r>
            <a:r>
              <a:rPr lang="es-ES" sz="2000" dirty="0">
                <a:latin typeface="Calibri" panose="020F0502020204030204" pitchFamily="34" charset="0"/>
              </a:rPr>
              <a:t> </a:t>
            </a:r>
            <a:r>
              <a:rPr lang="es-ES" sz="2000" dirty="0" err="1">
                <a:latin typeface="Calibri" panose="020F0502020204030204" pitchFamily="34" charset="0"/>
              </a:rPr>
              <a:t>unique</a:t>
            </a:r>
            <a:r>
              <a:rPr lang="es-ES" sz="2000" dirty="0">
                <a:latin typeface="Calibri" panose="020F0502020204030204" pitchFamily="34" charset="0"/>
              </a:rPr>
              <a:t> ID </a:t>
            </a:r>
            <a:r>
              <a:rPr lang="es-ES" sz="2000" dirty="0" err="1">
                <a:latin typeface="Calibri" panose="020F0502020204030204" pitchFamily="34" charset="0"/>
              </a:rPr>
              <a:t>for</a:t>
            </a:r>
            <a:r>
              <a:rPr lang="es-ES" sz="2000" dirty="0">
                <a:latin typeface="Calibri" panose="020F0502020204030204" pitchFamily="34" charset="0"/>
              </a:rPr>
              <a:t> eV2XAPP, </a:t>
            </a:r>
            <a:r>
              <a:rPr lang="es-ES" sz="2000" dirty="0" err="1">
                <a:latin typeface="Calibri" panose="020F0502020204030204" pitchFamily="34" charset="0"/>
              </a:rPr>
              <a:t>backward</a:t>
            </a:r>
            <a:r>
              <a:rPr lang="es-ES" sz="2000" dirty="0">
                <a:latin typeface="Calibri" panose="020F0502020204030204" pitchFamily="34" charset="0"/>
              </a:rPr>
              <a:t> compatible</a:t>
            </a:r>
          </a:p>
          <a:p>
            <a:pPr lvl="1"/>
            <a:r>
              <a:rPr lang="es-ES" sz="2000" dirty="0" err="1">
                <a:latin typeface="Calibri" panose="020F0502020204030204" pitchFamily="34" charset="0"/>
              </a:rPr>
              <a:t>One</a:t>
            </a:r>
            <a:r>
              <a:rPr lang="es-ES" sz="2000" dirty="0">
                <a:latin typeface="Calibri" panose="020F0502020204030204" pitchFamily="34" charset="0"/>
              </a:rPr>
              <a:t> Cat F CR </a:t>
            </a:r>
            <a:r>
              <a:rPr lang="es-ES" sz="2000" dirty="0" err="1">
                <a:latin typeface="Calibri" panose="020F0502020204030204" pitchFamily="34" charset="0"/>
              </a:rPr>
              <a:t>to</a:t>
            </a:r>
            <a:r>
              <a:rPr lang="es-ES" sz="2000" dirty="0">
                <a:latin typeface="Calibri" panose="020F0502020204030204" pitchFamily="34" charset="0"/>
              </a:rPr>
              <a:t> </a:t>
            </a:r>
            <a:r>
              <a:rPr lang="es-ES" sz="2000" dirty="0" err="1">
                <a:latin typeface="Calibri" panose="020F0502020204030204" pitchFamily="34" charset="0"/>
              </a:rPr>
              <a:t>correct</a:t>
            </a:r>
            <a:r>
              <a:rPr lang="es-ES" sz="2000" dirty="0">
                <a:latin typeface="Calibri" panose="020F0502020204030204" pitchFamily="34" charset="0"/>
              </a:rPr>
              <a:t> </a:t>
            </a:r>
            <a:r>
              <a:rPr lang="es-ES" sz="2000" dirty="0" err="1">
                <a:latin typeface="Calibri" panose="020F0502020204030204" pitchFamily="34" charset="0"/>
              </a:rPr>
              <a:t>the</a:t>
            </a:r>
            <a:r>
              <a:rPr lang="es-ES" sz="2000" dirty="0">
                <a:latin typeface="Calibri" panose="020F0502020204030204" pitchFamily="34" charset="0"/>
              </a:rPr>
              <a:t> incomplete </a:t>
            </a:r>
            <a:r>
              <a:rPr lang="es-ES" sz="2000" dirty="0" err="1">
                <a:latin typeface="Calibri" panose="020F0502020204030204" pitchFamily="34" charset="0"/>
              </a:rPr>
              <a:t>implementation</a:t>
            </a:r>
            <a:r>
              <a:rPr lang="es-ES" sz="2000" dirty="0">
                <a:latin typeface="Calibri" panose="020F0502020204030204" pitchFamily="34" charset="0"/>
              </a:rPr>
              <a:t> </a:t>
            </a:r>
            <a:r>
              <a:rPr lang="es-ES" sz="2000" dirty="0" err="1">
                <a:latin typeface="Calibri" panose="020F0502020204030204" pitchFamily="34" charset="0"/>
              </a:rPr>
              <a:t>of</a:t>
            </a:r>
            <a:r>
              <a:rPr lang="es-ES" sz="2000" dirty="0">
                <a:latin typeface="Calibri" panose="020F0502020204030204" pitchFamily="34" charset="0"/>
              </a:rPr>
              <a:t> </a:t>
            </a:r>
            <a:r>
              <a:rPr lang="es-ES" sz="2000" dirty="0" err="1">
                <a:latin typeface="Calibri" panose="020F0502020204030204" pitchFamily="34" charset="0"/>
              </a:rPr>
              <a:t>the</a:t>
            </a:r>
            <a:r>
              <a:rPr lang="es-ES" sz="2000" dirty="0">
                <a:latin typeface="Calibri" panose="020F0502020204030204" pitchFamily="34" charset="0"/>
              </a:rPr>
              <a:t> </a:t>
            </a:r>
            <a:r>
              <a:rPr lang="es-ES" sz="2000" dirty="0" err="1">
                <a:latin typeface="Calibri" panose="020F0502020204030204" pitchFamily="34" charset="0"/>
              </a:rPr>
              <a:t>encoding</a:t>
            </a:r>
            <a:r>
              <a:rPr lang="en-GB" sz="2000" dirty="0">
                <a:latin typeface="Calibri" panose="020F0502020204030204" pitchFamily="34" charset="0"/>
              </a:rPr>
              <a:t> of the default mapping rules for 5G </a:t>
            </a:r>
            <a:r>
              <a:rPr lang="en-GB" sz="2000" dirty="0" err="1">
                <a:latin typeface="Calibri" panose="020F0502020204030204" pitchFamily="34" charset="0"/>
              </a:rPr>
              <a:t>ProSe</a:t>
            </a:r>
            <a:r>
              <a:rPr lang="en-GB" sz="2000" dirty="0">
                <a:latin typeface="Calibri" panose="020F0502020204030204" pitchFamily="34" charset="0"/>
              </a:rPr>
              <a:t> direct discovery approved at CT#99, backward compatible</a:t>
            </a:r>
          </a:p>
          <a:p>
            <a:pPr lvl="1"/>
            <a:r>
              <a:rPr lang="en-GB" sz="2000" dirty="0">
                <a:latin typeface="Calibri" panose="020F0502020204030204" pitchFamily="34" charset="0"/>
              </a:rPr>
              <a:t>One Cat F CR to correct the IE type of the </a:t>
            </a:r>
            <a:r>
              <a:rPr lang="en-GB" sz="2000" dirty="0" err="1">
                <a:latin typeface="Calibri" panose="020F0502020204030204" pitchFamily="34" charset="0"/>
              </a:rPr>
              <a:t>ProSe</a:t>
            </a:r>
            <a:r>
              <a:rPr lang="en-GB" sz="2000" dirty="0">
                <a:latin typeface="Calibri" panose="020F0502020204030204" pitchFamily="34" charset="0"/>
              </a:rPr>
              <a:t> direct discovery PC5 message type IE, backward compatible</a:t>
            </a:r>
          </a:p>
          <a:p>
            <a:pPr lvl="1"/>
            <a:r>
              <a:rPr lang="en-GB" sz="2000" dirty="0">
                <a:latin typeface="Calibri" panose="020F0502020204030204" pitchFamily="34" charset="0"/>
              </a:rPr>
              <a:t>One Cat F CR to remove an Editor’s note in TS 24.544, backward compatible</a:t>
            </a:r>
          </a:p>
          <a:p>
            <a:pPr lvl="1"/>
            <a:r>
              <a:rPr lang="en-GB" sz="2000" dirty="0">
                <a:latin typeface="Calibri" panose="020F0502020204030204" pitchFamily="34" charset="0"/>
              </a:rPr>
              <a:t>One Cat F CR to add missing attributes to the “</a:t>
            </a:r>
            <a:r>
              <a:rPr lang="en-GB" sz="2000" dirty="0" err="1">
                <a:latin typeface="Calibri" panose="020F0502020204030204" pitchFamily="34" charset="0"/>
              </a:rPr>
              <a:t>LocationReportConfiguration</a:t>
            </a:r>
            <a:r>
              <a:rPr lang="en-GB" sz="2000" dirty="0">
                <a:latin typeface="Calibri" panose="020F0502020204030204" pitchFamily="34" charset="0"/>
              </a:rPr>
              <a:t>” object, backward compatible</a:t>
            </a:r>
            <a:endParaRPr lang="en-US" sz="2000" dirty="0">
              <a:latin typeface="Calibri" panose="020F0502020204030204" pitchFamily="34" charset="0"/>
            </a:endParaRPr>
          </a:p>
          <a:p>
            <a:pPr lvl="2"/>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218812839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357" y="365125"/>
            <a:ext cx="10515600" cy="1325563"/>
          </a:xfrm>
        </p:spPr>
        <p:txBody>
          <a:bodyPr/>
          <a:lstStyle/>
          <a:p>
            <a:r>
              <a:rPr lang="en-US" dirty="0">
                <a:highlight>
                  <a:srgbClr val="FFFFFF"/>
                </a:highlight>
              </a:rPr>
              <a:t>Backward Incompatible Changes pre-Rel-18</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a:t>
            </a:r>
          </a:p>
        </p:txBody>
      </p:sp>
      <p:graphicFrame>
        <p:nvGraphicFramePr>
          <p:cNvPr id="5" name="Tableau 4"/>
          <p:cNvGraphicFramePr>
            <a:graphicFrameLocks noGrp="1"/>
          </p:cNvGraphicFramePr>
          <p:nvPr>
            <p:extLst>
              <p:ext uri="{D42A27DB-BD31-4B8C-83A1-F6EECF244321}">
                <p14:modId xmlns:p14="http://schemas.microsoft.com/office/powerpoint/2010/main" val="2690951160"/>
              </p:ext>
            </p:extLst>
          </p:nvPr>
        </p:nvGraphicFramePr>
        <p:xfrm>
          <a:off x="215757" y="2282825"/>
          <a:ext cx="11736531" cy="773884"/>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C1-246704</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Corrections to the encoding of </a:t>
                      </a:r>
                      <a:r>
                        <a:rPr lang="en-GB" sz="1000" kern="1200" dirty="0" err="1">
                          <a:solidFill>
                            <a:schemeClr val="tx1"/>
                          </a:solidFill>
                          <a:effectLst/>
                          <a:latin typeface="Arial" panose="020B0604020202020204" pitchFamily="34" charset="0"/>
                          <a:ea typeface="+mn-ea"/>
                          <a:cs typeface="Times New Roman" panose="02020603050405020304" pitchFamily="18" charset="0"/>
                        </a:rPr>
                        <a:t>portIdentity</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Arial" panose="020B0604020202020204" pitchFamily="34" charset="0"/>
                        </a:rPr>
                        <a:t>Qualcomm </a:t>
                      </a:r>
                      <a:r>
                        <a:rPr lang="fr-FR" sz="1000" kern="1200" dirty="0" err="1">
                          <a:solidFill>
                            <a:schemeClr val="tx1"/>
                          </a:solidFill>
                          <a:effectLst/>
                          <a:latin typeface="Arial" panose="020B0604020202020204" pitchFamily="34" charset="0"/>
                          <a:ea typeface="Times New Roman"/>
                          <a:cs typeface="Arial" panose="020B0604020202020204" pitchFamily="34" charset="0"/>
                        </a:rPr>
                        <a:t>Incorporated</a:t>
                      </a:r>
                      <a:r>
                        <a:rPr lang="fr-FR" sz="1000" kern="1200" dirty="0">
                          <a:solidFill>
                            <a:schemeClr val="tx1"/>
                          </a:solidFill>
                          <a:effectLst/>
                          <a:latin typeface="Arial" panose="020B0604020202020204" pitchFamily="34" charset="0"/>
                          <a:ea typeface="Times New Roman"/>
                          <a:cs typeface="Arial" panose="020B0604020202020204" pitchFamily="34" charset="0"/>
                        </a:rPr>
                        <a:t>, Ericsson, 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Arial" panose="020B0604020202020204" pitchFamily="34" charset="0"/>
                        </a:rPr>
                        <a:t>24.519</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Arial" panose="020B0604020202020204" pitchFamily="34" charset="0"/>
                        </a:rPr>
                        <a:t>TEI16, </a:t>
                      </a:r>
                      <a:r>
                        <a:rPr lang="en-GB" sz="1000" kern="1200" dirty="0" err="1">
                          <a:solidFill>
                            <a:schemeClr val="tx1"/>
                          </a:solidFill>
                          <a:effectLst/>
                          <a:latin typeface="Arial" panose="020B0604020202020204" pitchFamily="34" charset="0"/>
                          <a:ea typeface="+mn-ea"/>
                          <a:cs typeface="Arial" panose="020B0604020202020204" pitchFamily="34" charset="0"/>
                        </a:rPr>
                        <a:t>Vertical_LAN</a:t>
                      </a:r>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091594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400" dirty="0"/>
              <a:t>The number of Rel-18 CRs submitted in CT1 continues to steadily go down:</a:t>
            </a:r>
          </a:p>
          <a:p>
            <a:pPr marL="0" indent="0">
              <a:buNone/>
            </a:pPr>
            <a:r>
              <a:rPr lang="en-GB" sz="2400" dirty="0"/>
              <a:t> </a:t>
            </a:r>
          </a:p>
          <a:p>
            <a:pPr marL="0" indent="0">
              <a:buNone/>
            </a:pPr>
            <a:endParaRPr lang="en-GB" sz="2400" dirty="0"/>
          </a:p>
          <a:p>
            <a:endParaRPr lang="en-GB" sz="2400" dirty="0"/>
          </a:p>
          <a:p>
            <a:endParaRPr lang="en-GB" sz="2400" dirty="0"/>
          </a:p>
          <a:p>
            <a:endParaRPr lang="en-GB" sz="2400" dirty="0"/>
          </a:p>
          <a:p>
            <a:endParaRPr lang="en-GB" sz="2400" dirty="0"/>
          </a:p>
          <a:p>
            <a:r>
              <a:rPr lang="en-GB" sz="2400" dirty="0"/>
              <a:t>Many of them were deemed not FASMO and moved to Rel-19</a:t>
            </a:r>
            <a:endParaRPr lang="en-US" sz="2400" dirty="0"/>
          </a:p>
          <a:p>
            <a:r>
              <a:rPr lang="en-GB" sz="2000" dirty="0"/>
              <a:t> </a:t>
            </a:r>
            <a:r>
              <a:rPr lang="en-GB" sz="2400" dirty="0"/>
              <a:t>65 CAT F CRs agreed for Rel-18 in Q4’24</a:t>
            </a:r>
          </a:p>
          <a:p>
            <a:pPr lvl="1"/>
            <a:r>
              <a:rPr lang="en-GB" sz="2000" dirty="0"/>
              <a:t>5</a:t>
            </a:r>
            <a:r>
              <a:rPr lang="en-GB" sz="2000"/>
              <a:t> </a:t>
            </a:r>
            <a:r>
              <a:rPr lang="en-GB" sz="2000" dirty="0"/>
              <a:t>of them are non-backward compatible (see next slide)</a:t>
            </a:r>
          </a:p>
          <a:p>
            <a:pPr marL="0" indent="0">
              <a:buNone/>
            </a:pPr>
            <a:endParaRPr lang="en-US" sz="1600" dirty="0"/>
          </a:p>
        </p:txBody>
      </p:sp>
      <p:graphicFrame>
        <p:nvGraphicFramePr>
          <p:cNvPr id="5" name="Chart 4">
            <a:extLst>
              <a:ext uri="{FF2B5EF4-FFF2-40B4-BE49-F238E27FC236}">
                <a16:creationId xmlns:a16="http://schemas.microsoft.com/office/drawing/2014/main" id="{3938E6C3-553C-30A0-C805-32D33DFF91CB}"/>
              </a:ext>
            </a:extLst>
          </p:cNvPr>
          <p:cNvGraphicFramePr>
            <a:graphicFrameLocks/>
          </p:cNvGraphicFramePr>
          <p:nvPr>
            <p:extLst>
              <p:ext uri="{D42A27DB-BD31-4B8C-83A1-F6EECF244321}">
                <p14:modId xmlns:p14="http://schemas.microsoft.com/office/powerpoint/2010/main" val="1544685224"/>
              </p:ext>
            </p:extLst>
          </p:nvPr>
        </p:nvGraphicFramePr>
        <p:xfrm>
          <a:off x="2999293" y="2132816"/>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79808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357" y="365125"/>
            <a:ext cx="10515600" cy="1325563"/>
          </a:xfrm>
        </p:spPr>
        <p:txBody>
          <a:bodyPr/>
          <a:lstStyle/>
          <a:p>
            <a:r>
              <a:rPr lang="en-US" dirty="0">
                <a:highlight>
                  <a:srgbClr val="FFFFFF"/>
                </a:highlight>
              </a:rPr>
              <a:t>Backward Incompatible Changes in Rel-18</a:t>
            </a:r>
          </a:p>
        </p:txBody>
      </p:sp>
      <p:graphicFrame>
        <p:nvGraphicFramePr>
          <p:cNvPr id="5" name="Tableau 4"/>
          <p:cNvGraphicFramePr>
            <a:graphicFrameLocks noGrp="1"/>
          </p:cNvGraphicFramePr>
          <p:nvPr>
            <p:extLst>
              <p:ext uri="{D42A27DB-BD31-4B8C-83A1-F6EECF244321}">
                <p14:modId xmlns:p14="http://schemas.microsoft.com/office/powerpoint/2010/main" val="1555202367"/>
              </p:ext>
            </p:extLst>
          </p:nvPr>
        </p:nvGraphicFramePr>
        <p:xfrm>
          <a:off x="215757" y="2282825"/>
          <a:ext cx="11736531" cy="2256304"/>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C1-246675</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 Corrections to data semantics and XML schema</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Huawei, </a:t>
                      </a:r>
                      <a:r>
                        <a:rPr lang="fr-FR" sz="1000" kern="1200" dirty="0" err="1">
                          <a:solidFill>
                            <a:schemeClr val="tx1"/>
                          </a:solidFill>
                          <a:effectLst/>
                          <a:latin typeface="Arial" panose="020B0604020202020204" pitchFamily="34" charset="0"/>
                          <a:ea typeface="Times New Roman"/>
                          <a:cs typeface="Times New Roman" panose="02020603050405020304" pitchFamily="18" charset="0"/>
                        </a:rPr>
                        <a:t>HiSilicon</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24.545</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Times New Roman" panose="02020603050405020304" pitchFamily="18" charset="0"/>
                        </a:rPr>
                        <a:t>TEI18, SEAL, </a:t>
                      </a:r>
                      <a:r>
                        <a:rPr lang="en-GB" sz="1000" kern="1200" dirty="0" err="1">
                          <a:solidFill>
                            <a:schemeClr val="tx1"/>
                          </a:solidFill>
                          <a:effectLst/>
                          <a:latin typeface="Arial" panose="020B0604020202020204" pitchFamily="34" charset="0"/>
                          <a:ea typeface="+mn-ea"/>
                          <a:cs typeface="Times New Roman" panose="02020603050405020304" pitchFamily="18" charset="0"/>
                        </a:rPr>
                        <a:t>eSEAL</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C1-245828</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Completing User info ID type definition</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000" kern="1200" dirty="0">
                          <a:solidFill>
                            <a:schemeClr val="tx1"/>
                          </a:solidFill>
                          <a:effectLst/>
                          <a:latin typeface="Arial" panose="020B0604020202020204" pitchFamily="34" charset="0"/>
                          <a:ea typeface="+mn-ea"/>
                          <a:cs typeface="Times New Roman" panose="02020603050405020304" pitchFamily="18" charset="0"/>
                        </a:rPr>
                        <a:t>OPPO, Nokia, Huawei</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24.554</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5G_ProSe_Ph2</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8839127"/>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C1-245905</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XML schema: adding new messages</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SEALDD</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4635584"/>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C1-247056</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Correction to SEALDD data transmission quality measurement procedure for CoAP</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Huawei, </a:t>
                      </a:r>
                      <a:r>
                        <a:rPr lang="fr-FR" sz="1000" kern="1200" dirty="0" err="1">
                          <a:solidFill>
                            <a:schemeClr val="tx1"/>
                          </a:solidFill>
                          <a:effectLst/>
                          <a:latin typeface="Arial" panose="020B0604020202020204" pitchFamily="34" charset="0"/>
                          <a:ea typeface="Times New Roman"/>
                          <a:cs typeface="Times New Roman" panose="02020603050405020304" pitchFamily="18" charset="0"/>
                        </a:rPr>
                        <a:t>HiSilicon</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SEALDD</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4861646"/>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C1-246986</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Correction to notification payload MIME type</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Times New Roman"/>
                          <a:cs typeface="Times New Roman" panose="02020603050405020304" pitchFamily="18"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24.542</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ea typeface="+mn-ea"/>
                          <a:cs typeface="Times New Roman" panose="02020603050405020304" pitchFamily="18" charset="0"/>
                        </a:rPr>
                        <a:t>SEAL_Ph3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3746284"/>
                  </a:ext>
                </a:extLst>
              </a:tr>
            </a:tbl>
          </a:graphicData>
        </a:graphic>
      </p:graphicFrame>
    </p:spTree>
    <p:extLst>
      <p:ext uri="{BB962C8B-B14F-4D97-AF65-F5344CB8AC3E}">
        <p14:creationId xmlns:p14="http://schemas.microsoft.com/office/powerpoint/2010/main" val="377225551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 (1/2)</a:t>
            </a:r>
          </a:p>
        </p:txBody>
      </p:sp>
      <p:sp>
        <p:nvSpPr>
          <p:cNvPr id="3" name="Espace réservé du contenu 2"/>
          <p:cNvSpPr>
            <a:spLocks noGrp="1"/>
          </p:cNvSpPr>
          <p:nvPr>
            <p:ph idx="1"/>
          </p:nvPr>
        </p:nvSpPr>
        <p:spPr>
          <a:xfrm>
            <a:off x="838200" y="1850792"/>
            <a:ext cx="10515600" cy="4351338"/>
          </a:xfrm>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Inclusion of .</a:t>
            </a:r>
            <a:r>
              <a:rPr lang="en-GB" sz="2000" b="1" dirty="0" err="1">
                <a:effectLst/>
                <a:latin typeface="Arial" panose="020B0604020202020204" pitchFamily="34" charset="0"/>
                <a:ea typeface="Calibri" panose="020F0502020204030204" pitchFamily="34" charset="0"/>
                <a:cs typeface="Arial" panose="020B0604020202020204" pitchFamily="34" charset="0"/>
              </a:rPr>
              <a:t>xsd</a:t>
            </a:r>
            <a:r>
              <a:rPr lang="en-GB" sz="2000" b="1" dirty="0">
                <a:effectLst/>
                <a:latin typeface="Arial" panose="020B0604020202020204" pitchFamily="34" charset="0"/>
                <a:ea typeface="Calibri" panose="020F0502020204030204" pitchFamily="34" charset="0"/>
                <a:cs typeface="Arial" panose="020B0604020202020204" pitchFamily="34" charset="0"/>
              </a:rPr>
              <a:t> files with CT1 specifications</a:t>
            </a:r>
          </a:p>
          <a:p>
            <a:r>
              <a:rPr lang="en-GB" sz="2000" dirty="0"/>
              <a:t> </a:t>
            </a:r>
            <a:r>
              <a:rPr lang="en-US" sz="2000" dirty="0"/>
              <a:t>At CT1#143 (August 2023), CT1 agreed that MCS specifications would no longer be released with an accompanying .</a:t>
            </a:r>
            <a:r>
              <a:rPr lang="en-US" sz="2000" dirty="0" err="1"/>
              <a:t>xsd</a:t>
            </a:r>
            <a:r>
              <a:rPr lang="en-US" sz="2000" dirty="0"/>
              <a:t> file, as reported to CT#101 in the CT1 status report in CP-232070</a:t>
            </a:r>
          </a:p>
          <a:p>
            <a:pPr lvl="1"/>
            <a:r>
              <a:rPr lang="en-US" sz="1600" dirty="0"/>
              <a:t>The rationale for this was that the contents of the .</a:t>
            </a:r>
            <a:r>
              <a:rPr lang="en-US" sz="1600" dirty="0" err="1"/>
              <a:t>xsd</a:t>
            </a:r>
            <a:r>
              <a:rPr lang="en-US" sz="1600" dirty="0"/>
              <a:t> file often get out of sync with the main body of the specification, leading to potential implementation errors and unnecessary maintenance burden</a:t>
            </a:r>
          </a:p>
          <a:p>
            <a:pPr lvl="1"/>
            <a:r>
              <a:rPr lang="en-US" sz="1600" dirty="0"/>
              <a:t>It was deemed sufficient to have the xml schema in the main body of the specification</a:t>
            </a:r>
          </a:p>
          <a:p>
            <a:r>
              <a:rPr lang="en-US" sz="2000" dirty="0"/>
              <a:t> At CT1#145 (November 2023), the same decision was applied to the 5G </a:t>
            </a:r>
            <a:r>
              <a:rPr lang="en-US" sz="2000" dirty="0" err="1"/>
              <a:t>ProSe</a:t>
            </a:r>
            <a:r>
              <a:rPr lang="en-US" sz="2000" dirty="0"/>
              <a:t> specification</a:t>
            </a:r>
          </a:p>
          <a:p>
            <a:r>
              <a:rPr lang="en-US" sz="2000" dirty="0"/>
              <a:t> At CT1#152, CT1 agreed to extend this decision to </a:t>
            </a:r>
            <a:r>
              <a:rPr lang="en-US" sz="2000" b="1" u="sng" dirty="0"/>
              <a:t>all</a:t>
            </a:r>
            <a:r>
              <a:rPr lang="en-US" sz="2000" dirty="0"/>
              <a:t> CT1 specifications</a:t>
            </a:r>
          </a:p>
          <a:p>
            <a:pPr marL="0" indent="0">
              <a:buNone/>
            </a:pPr>
            <a:endParaRPr lang="en-GB" sz="8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376F3-EDA1-6A9C-D70E-2980B0645FD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3DE0E49-EE60-DA6C-E0C8-FAF761714149}"/>
              </a:ext>
            </a:extLst>
          </p:cNvPr>
          <p:cNvSpPr>
            <a:spLocks noGrp="1"/>
          </p:cNvSpPr>
          <p:nvPr>
            <p:ph type="title"/>
          </p:nvPr>
        </p:nvSpPr>
        <p:spPr/>
        <p:txBody>
          <a:bodyPr/>
          <a:lstStyle/>
          <a:p>
            <a:r>
              <a:rPr lang="en-US" dirty="0"/>
              <a:t>For </a:t>
            </a:r>
            <a:r>
              <a:rPr lang="en-US" dirty="0">
                <a:highlight>
                  <a:srgbClr val="FFFFFF"/>
                </a:highlight>
              </a:rPr>
              <a:t>Information</a:t>
            </a:r>
            <a:r>
              <a:rPr lang="en-US" dirty="0"/>
              <a:t> to CT (2/2)</a:t>
            </a:r>
          </a:p>
        </p:txBody>
      </p:sp>
      <p:sp>
        <p:nvSpPr>
          <p:cNvPr id="3" name="Espace réservé du contenu 2">
            <a:extLst>
              <a:ext uri="{FF2B5EF4-FFF2-40B4-BE49-F238E27FC236}">
                <a16:creationId xmlns:a16="http://schemas.microsoft.com/office/drawing/2014/main" id="{45938918-29A8-CA01-6D7B-4ABA34F2DABD}"/>
              </a:ext>
            </a:extLst>
          </p:cNvPr>
          <p:cNvSpPr>
            <a:spLocks noGrp="1"/>
          </p:cNvSpPr>
          <p:nvPr>
            <p:ph idx="1"/>
          </p:nvPr>
        </p:nvSpPr>
        <p:spPr>
          <a:xfrm>
            <a:off x="838200" y="1850792"/>
            <a:ext cx="10515600" cy="4351338"/>
          </a:xfrm>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Assignment of fixed TCP port number for LCS-UPP (Location Services User Plane Protocol)</a:t>
            </a:r>
          </a:p>
          <a:p>
            <a:r>
              <a:rPr lang="en-GB" sz="2000" dirty="0"/>
              <a:t> </a:t>
            </a:r>
            <a:r>
              <a:rPr lang="en-US" sz="2000" dirty="0"/>
              <a:t>At CT1#152, CT1 agreed in C1-246716 to use a fixed TCP port number for the UE and the LMF to establish a TLS connection for LCS-UPP</a:t>
            </a:r>
          </a:p>
          <a:p>
            <a:r>
              <a:rPr lang="en-US" sz="2000" dirty="0"/>
              <a:t> Based on the alternatives in TR 29.941, CT1 concluded that the allocation of this fixed TCP port number cannot meet IANA requirements and that instead the port number should be allocated by 3GPP</a:t>
            </a:r>
          </a:p>
          <a:p>
            <a:r>
              <a:rPr lang="en-US" sz="2000" dirty="0"/>
              <a:t> LS C1-247157 was sent to CT4 (with CT in Cc) to request allocation of the fixed port number</a:t>
            </a:r>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291818601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100" name="Content Placeholder 2"/>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endParaRPr lang="fr-FR" altLang="en-US" sz="1400" dirty="0">
              <a:solidFill>
                <a:srgbClr val="0070C0"/>
              </a:solidFill>
            </a:endParaRP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sung.won@nokia.com</a:t>
            </a:r>
            <a:endParaRPr lang="fr-FR"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4"/>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061" y="3549616"/>
            <a:ext cx="1051896" cy="1698896"/>
          </a:xfrm>
          <a:prstGeom prst="rect">
            <a:avLst/>
          </a:prstGeom>
        </p:spPr>
      </p:pic>
      <p:sp>
        <p:nvSpPr>
          <p:cNvPr id="4" name="Content Placeholder 2">
            <a:extLst>
              <a:ext uri="{FF2B5EF4-FFF2-40B4-BE49-F238E27FC236}">
                <a16:creationId xmlns:a16="http://schemas.microsoft.com/office/drawing/2014/main" id="{66F5C4EA-5E23-7DAB-9198-59DF1D973A4A}"/>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t>b_aghili@apple.com</a:t>
            </a:r>
            <a:endParaRPr lang="en-US" altLang="en-US" sz="1800" dirty="0"/>
          </a:p>
        </p:txBody>
      </p:sp>
      <p:pic>
        <p:nvPicPr>
          <p:cNvPr id="10" name="Picture 9" descr="A picture containing human face, person, wall, clothing&#10;&#10;Description automatically generated">
            <a:extLst>
              <a:ext uri="{FF2B5EF4-FFF2-40B4-BE49-F238E27FC236}">
                <a16:creationId xmlns:a16="http://schemas.microsoft.com/office/drawing/2014/main" id="{7FFB5C6F-6161-5A4E-E2DC-8EC559D8B0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A0B313A3-547D-9971-C6F1-3B4379E8B74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 (1/2)</a:t>
            </a:r>
          </a:p>
        </p:txBody>
      </p:sp>
      <p:sp>
        <p:nvSpPr>
          <p:cNvPr id="3" name="Espace réservé du contenu 2"/>
          <p:cNvSpPr>
            <a:spLocks noGrp="1"/>
          </p:cNvSpPr>
          <p:nvPr>
            <p:ph idx="1"/>
          </p:nvPr>
        </p:nvSpPr>
        <p:spPr>
          <a:xfrm>
            <a:off x="838200" y="1850792"/>
            <a:ext cx="10515600" cy="4351338"/>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SOR CMCI (Steering Of Roaming Connected Mode Control Information) </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a:t>
            </a:r>
            <a:r>
              <a:rPr lang="en-US" sz="2000" dirty="0"/>
              <a:t>At CT1#152, CT1 agreed Rel-17 C1-246694 (and its Rel-18 &amp; 19 mirrors in C1-246210 &amp; C1-246211) and Rel-17 C1-246212 (and its Rel-18 &amp; 19 mirrors in C1-246213 &amp; C1-246215) making SOR CMCI optional for the UE </a:t>
            </a:r>
            <a:r>
              <a:rPr lang="en-US" sz="2000" dirty="0">
                <a:solidFill>
                  <a:srgbClr val="0000FF"/>
                </a:solidFill>
              </a:rPr>
              <a:t>with a Working Agreement</a:t>
            </a:r>
          </a:p>
          <a:p>
            <a:pPr lvl="1"/>
            <a:r>
              <a:rPr lang="en-US" sz="1600" dirty="0"/>
              <a:t>14 companies supported the CRs</a:t>
            </a:r>
          </a:p>
          <a:p>
            <a:pPr lvl="1"/>
            <a:r>
              <a:rPr lang="en-US" sz="1600" dirty="0"/>
              <a:t>4 companies objected to the CRs </a:t>
            </a:r>
          </a:p>
          <a:p>
            <a:r>
              <a:rPr lang="en-US" sz="2000" dirty="0"/>
              <a:t> The Working Agreement was posted on the 3GPP web site on November </a:t>
            </a:r>
            <a:r>
              <a:rPr lang="en-US" altLang="fr-FR" sz="2000" dirty="0"/>
              <a:t>21</a:t>
            </a:r>
            <a:r>
              <a:rPr lang="en-US" altLang="fr-FR" sz="2000" baseline="30000" dirty="0"/>
              <a:t>st</a:t>
            </a:r>
            <a:r>
              <a:rPr lang="en-US" sz="2000" dirty="0"/>
              <a:t>, 2024</a:t>
            </a:r>
          </a:p>
          <a:p>
            <a:r>
              <a:rPr lang="en-US" sz="2000" dirty="0"/>
              <a:t> The Working Agreement was challenged on November 28, 2024 </a:t>
            </a:r>
          </a:p>
          <a:p>
            <a:r>
              <a:rPr lang="en-US" sz="2000" dirty="0"/>
              <a:t> CT is kindly requested to hold a technical vote on the Working Agreement</a:t>
            </a:r>
            <a:endParaRPr lang="en-GB" sz="2000" dirty="0"/>
          </a:p>
          <a:p>
            <a:pPr lvl="1"/>
            <a:endParaRPr lang="en-GB" sz="4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59807381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 (2/2)</a:t>
            </a:r>
          </a:p>
        </p:txBody>
      </p:sp>
      <p:sp>
        <p:nvSpPr>
          <p:cNvPr id="3" name="Espace réservé du contenu 2"/>
          <p:cNvSpPr>
            <a:spLocks noGrp="1"/>
          </p:cNvSpPr>
          <p:nvPr>
            <p:ph idx="1"/>
          </p:nvPr>
        </p:nvSpPr>
        <p:spPr>
          <a:xfrm>
            <a:off x="838200" y="1850792"/>
            <a:ext cx="10515600" cy="4351338"/>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Application enablement for mobile metaverse services (</a:t>
            </a:r>
            <a:r>
              <a:rPr lang="en-GB" sz="2000" b="1" dirty="0" err="1">
                <a:latin typeface="Arial" panose="020B0604020202020204" pitchFamily="34" charset="0"/>
                <a:ea typeface="Calibri" panose="020F0502020204030204" pitchFamily="34" charset="0"/>
                <a:cs typeface="Arial" panose="020B0604020202020204" pitchFamily="34" charset="0"/>
              </a:rPr>
              <a:t>Metaverse_App</a:t>
            </a:r>
            <a:r>
              <a:rPr lang="en-GB" sz="2000" b="1" dirty="0">
                <a:latin typeface="Arial" panose="020B0604020202020204" pitchFamily="34" charset="0"/>
                <a:ea typeface="Calibri" panose="020F0502020204030204" pitchFamily="34" charset="0"/>
                <a:cs typeface="Arial" panose="020B0604020202020204" pitchFamily="34" charset="0"/>
              </a:rPr>
              <a:t>)</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a:t>
            </a:r>
            <a:r>
              <a:rPr lang="en-US" sz="2000" dirty="0"/>
              <a:t>At CT1#152, CT1 endorsed a revised WID for the Rel-19 </a:t>
            </a:r>
            <a:r>
              <a:rPr lang="en-US" sz="2000" dirty="0" err="1"/>
              <a:t>Metaverse_App</a:t>
            </a:r>
            <a:r>
              <a:rPr lang="en-US" sz="2000" dirty="0"/>
              <a:t> Work Item changing the number of the new CT1 TS from TS 24.437 to TS 24.550</a:t>
            </a:r>
          </a:p>
          <a:p>
            <a:pPr lvl="1"/>
            <a:r>
              <a:rPr lang="en-US" sz="1600" dirty="0"/>
              <a:t>See revised WID in CP-243081</a:t>
            </a:r>
          </a:p>
          <a:p>
            <a:pPr lvl="1"/>
            <a:r>
              <a:rPr lang="en-US" sz="1600" dirty="0"/>
              <a:t>This is so that the numbering of this new TS can be aligned with the numbering of existing SEAL specifications and make it clear that this is a 5G specification</a:t>
            </a:r>
          </a:p>
          <a:p>
            <a:r>
              <a:rPr lang="en-US" sz="2000" dirty="0"/>
              <a:t> </a:t>
            </a:r>
            <a:r>
              <a:rPr lang="en-US" sz="2000" dirty="0" err="1"/>
              <a:t>pCRs</a:t>
            </a:r>
            <a:r>
              <a:rPr lang="en-US" sz="2000" dirty="0"/>
              <a:t> were agreed against TS 24.437 at CT1#151 and CT1#152</a:t>
            </a:r>
          </a:p>
          <a:p>
            <a:r>
              <a:rPr lang="en-US" sz="2000" dirty="0"/>
              <a:t> It is proposed that the rapporteur implements the agreed </a:t>
            </a:r>
            <a:r>
              <a:rPr lang="en-US" sz="2000" dirty="0" err="1"/>
              <a:t>pCRs</a:t>
            </a:r>
            <a:r>
              <a:rPr lang="en-US" sz="2000" dirty="0"/>
              <a:t> into TS 24.437, and that the rapporteur then copies the contents of TS 24.437 into new draft TS 24.550</a:t>
            </a:r>
          </a:p>
          <a:p>
            <a:pPr lvl="1"/>
            <a:r>
              <a:rPr lang="en-US" sz="1600" dirty="0"/>
              <a:t> This way </a:t>
            </a:r>
            <a:r>
              <a:rPr lang="en-US" sz="1600" dirty="0" err="1"/>
              <a:t>pCRs</a:t>
            </a:r>
            <a:r>
              <a:rPr lang="en-US" sz="1600" dirty="0"/>
              <a:t> at CT1#153 can directly be written against the new TS (24.550)</a:t>
            </a:r>
          </a:p>
          <a:p>
            <a:r>
              <a:rPr lang="en-US" sz="2000" dirty="0"/>
              <a:t> CT is kindly requested to allow the TS rapporteur to copy the contents from TS 24.437 into new draft TS 24.550</a:t>
            </a:r>
          </a:p>
          <a:p>
            <a:pPr marL="0" indent="0">
              <a:buNone/>
            </a:pPr>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285438211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Acknowledgements</a:t>
            </a:r>
          </a:p>
        </p:txBody>
      </p:sp>
      <p:sp>
        <p:nvSpPr>
          <p:cNvPr id="8195" name="Content Placeholder 2"/>
          <p:cNvSpPr>
            <a:spLocks noGrp="1"/>
          </p:cNvSpPr>
          <p:nvPr>
            <p:ph idx="1"/>
          </p:nvPr>
        </p:nvSpPr>
        <p:spPr>
          <a:xfrm>
            <a:off x="717430" y="1695171"/>
            <a:ext cx="10515600" cy="4351338"/>
          </a:xfrm>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CF3 for hosting the meeting in Hefei</a:t>
            </a:r>
          </a:p>
          <a:p>
            <a:r>
              <a:rPr lang="en-US" altLang="en-US" sz="2600" dirty="0">
                <a:ea typeface="MS PGothic" panose="020B0600070205080204" pitchFamily="34" charset="-128"/>
              </a:rPr>
              <a:t> ATIS for hosting the meeting in Orlando</a:t>
            </a:r>
          </a:p>
          <a:p>
            <a:r>
              <a:rPr lang="en-US" altLang="en-US" sz="2600" dirty="0">
                <a:ea typeface="MS PGothic" panose="020B0600070205080204" pitchFamily="34" charset="-128"/>
              </a:rPr>
              <a:t> Behrouz Aghili for chairing the breakout sessions on “Services” topics</a:t>
            </a:r>
          </a:p>
          <a:p>
            <a:r>
              <a:rPr lang="en-US" altLang="en-US" sz="2600" dirty="0">
                <a:ea typeface="MS PGothic" panose="020B0600070205080204" pitchFamily="34" charset="-128"/>
              </a:rPr>
              <a:t> Sung Won for chairing the breakout sessions on “IMS and MC</a:t>
            </a:r>
            <a:r>
              <a:rPr lang="en-US" altLang="en-US" sz="2600">
                <a:ea typeface="MS PGothic" panose="020B0600070205080204" pitchFamily="34" charset="-128"/>
              </a:rPr>
              <a:t>” topics</a:t>
            </a:r>
            <a:endParaRPr lang="en-US" altLang="en-US" sz="2600" dirty="0">
              <a:ea typeface="MS PGothic" panose="020B0600070205080204" pitchFamily="34" charset="-128"/>
            </a:endParaRP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her excellent support before, during and after the meetings</a:t>
            </a:r>
          </a:p>
          <a:p>
            <a:r>
              <a:rPr lang="en-US" altLang="ja-JP" sz="2600" dirty="0">
                <a:ea typeface="MS PGothic" panose="020B0600070205080204" pitchFamily="34" charset="-128"/>
              </a:rPr>
              <a:t> Most importantly the CT1 delegates for their dedication and hard work during the meetings</a:t>
            </a:r>
          </a:p>
          <a:p>
            <a:pPr marL="0" indent="0">
              <a:buNone/>
            </a:pPr>
            <a:endParaRPr lang="en-US" altLang="en-US" sz="2600" dirty="0">
              <a:ea typeface="MS PGothic" panose="020B0600070205080204" pitchFamily="34" charset="-128"/>
            </a:endParaRP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lstStyle/>
          <a:p>
            <a:r>
              <a:rPr lang="en-US" dirty="0"/>
              <a:t>Annex</a:t>
            </a:r>
            <a:endParaRPr lang="en-US" dirty="0">
              <a:solidFill>
                <a:srgbClr val="FF0000"/>
              </a:solidFill>
            </a:endParaRPr>
          </a:p>
        </p:txBody>
      </p:sp>
    </p:spTree>
    <p:extLst>
      <p:ext uri="{BB962C8B-B14F-4D97-AF65-F5344CB8AC3E}">
        <p14:creationId xmlns:p14="http://schemas.microsoft.com/office/powerpoint/2010/main" val="1787674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CRs </a:t>
            </a:r>
            <a:r>
              <a:rPr lang="en-US" dirty="0">
                <a:highlight>
                  <a:srgbClr val="FFFFFF"/>
                </a:highlight>
              </a:rPr>
              <a:t>for conditional approval (1/7)</a:t>
            </a:r>
          </a:p>
        </p:txBody>
      </p:sp>
      <p:graphicFrame>
        <p:nvGraphicFramePr>
          <p:cNvPr id="4" name="Table 3">
            <a:extLst>
              <a:ext uri="{FF2B5EF4-FFF2-40B4-BE49-F238E27FC236}">
                <a16:creationId xmlns:a16="http://schemas.microsoft.com/office/drawing/2014/main" id="{12BEBC09-5B1B-17A0-B60D-C5360A4856BE}"/>
              </a:ext>
            </a:extLst>
          </p:cNvPr>
          <p:cNvGraphicFramePr>
            <a:graphicFrameLocks noGrp="1"/>
          </p:cNvGraphicFramePr>
          <p:nvPr>
            <p:extLst>
              <p:ext uri="{D42A27DB-BD31-4B8C-83A1-F6EECF244321}">
                <p14:modId xmlns:p14="http://schemas.microsoft.com/office/powerpoint/2010/main" val="1291715566"/>
              </p:ext>
            </p:extLst>
          </p:nvPr>
        </p:nvGraphicFramePr>
        <p:xfrm>
          <a:off x="745921" y="1825625"/>
          <a:ext cx="10066364" cy="3882132"/>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to the SEALDD server relocation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C1-245870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29.548 CR 0020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List of USS addresses in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C1-245881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Nokia, InterDigital, SHARP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4.22.2, 5.4.4.2, 6.4.1.3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23.256 CR 0142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4114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List of USS addresses in EPS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C1-245883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Nokia, InterDigital, SHARP,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6.3.13.2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23.256 CR 0142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24.275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DC in 3GPP PS Data Off exempt services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C1-245918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 5.8b(new), 5.8c(new), 5.17a(new), 5.17b(new), Annex 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23.228 CR 1421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6576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(S)RTP multiplexed media information support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Ericsson, Huawei, HiSilicon, Nokia,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2, 3.1, 6.3.2.2, 6.4.1.2, 6.4.1.3, 9.11.4.1, 9.11.4.13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TS/TR 23.501 CR 5783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PDU set identification for non-3GPP access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Ericsson, Huawei, HiSilicon, Nokia, vivo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4.7.3, 4.13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5608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413498909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0C092-85AD-1C72-A4DB-7A1817039DB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07F8B07-AE2D-3D76-B3B8-58592422F155}"/>
              </a:ext>
            </a:extLst>
          </p:cNvPr>
          <p:cNvSpPr>
            <a:spLocks noGrp="1"/>
          </p:cNvSpPr>
          <p:nvPr>
            <p:ph type="title"/>
          </p:nvPr>
        </p:nvSpPr>
        <p:spPr/>
        <p:txBody>
          <a:bodyPr/>
          <a:lstStyle/>
          <a:p>
            <a:r>
              <a:rPr lang="en-US" dirty="0"/>
              <a:t>CRs </a:t>
            </a:r>
            <a:r>
              <a:rPr lang="en-US" dirty="0">
                <a:highlight>
                  <a:srgbClr val="FFFFFF"/>
                </a:highlight>
              </a:rPr>
              <a:t>for conditional approval (2/7)</a:t>
            </a:r>
          </a:p>
        </p:txBody>
      </p:sp>
      <p:graphicFrame>
        <p:nvGraphicFramePr>
          <p:cNvPr id="4" name="Table 3">
            <a:extLst>
              <a:ext uri="{FF2B5EF4-FFF2-40B4-BE49-F238E27FC236}">
                <a16:creationId xmlns:a16="http://schemas.microsoft.com/office/drawing/2014/main" id="{5CC30763-F4D1-42F8-6B36-9AFCB088BB20}"/>
              </a:ext>
            </a:extLst>
          </p:cNvPr>
          <p:cNvGraphicFramePr>
            <a:graphicFrameLocks noGrp="1"/>
          </p:cNvGraphicFramePr>
          <p:nvPr>
            <p:extLst>
              <p:ext uri="{D42A27DB-BD31-4B8C-83A1-F6EECF244321}">
                <p14:modId xmlns:p14="http://schemas.microsoft.com/office/powerpoint/2010/main" val="2362040851"/>
              </p:ext>
            </p:extLst>
          </p:nvPr>
        </p:nvGraphicFramePr>
        <p:xfrm>
          <a:off x="745921" y="1825625"/>
          <a:ext cx="10066364" cy="3608851"/>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of PDU set handing for non-3GPP access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C1-246774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vivo, Huawei, HiSilicon, Nokia, 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6.2.20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23.316 CR 2135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UE handling of IMS data channel in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9.3.2.1.x(new), 9.3.3.1.x(new)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CR1421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AS handling of IMS data channel in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C1-246927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9.3.2.2.x(new), 9.3.3.2.x(new)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TS23.228CR1421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Procedure of avatar communication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 C.3(new)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 1480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6691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the description of PS Data off feature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China Mobile, 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2, 4.17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TS23.228 CR1421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the terms, definitions and scope for UE-satellite-UE communicaiton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CATT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5GSAT_Ph3_ARCH</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5583 TS 23.228 CR 1428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386469056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F0CCC-9CD7-944D-4A14-BE10132BCC2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43000D4-EC2D-F99C-A252-6AE6873CD60A}"/>
              </a:ext>
            </a:extLst>
          </p:cNvPr>
          <p:cNvSpPr>
            <a:spLocks noGrp="1"/>
          </p:cNvSpPr>
          <p:nvPr>
            <p:ph type="title"/>
          </p:nvPr>
        </p:nvSpPr>
        <p:spPr/>
        <p:txBody>
          <a:bodyPr/>
          <a:lstStyle/>
          <a:p>
            <a:r>
              <a:rPr lang="en-US" dirty="0"/>
              <a:t>CRs </a:t>
            </a:r>
            <a:r>
              <a:rPr lang="en-US" dirty="0">
                <a:highlight>
                  <a:srgbClr val="FFFFFF"/>
                </a:highlight>
              </a:rPr>
              <a:t>for conditional approval (3/7)</a:t>
            </a:r>
          </a:p>
        </p:txBody>
      </p:sp>
      <p:graphicFrame>
        <p:nvGraphicFramePr>
          <p:cNvPr id="4" name="Table 3">
            <a:extLst>
              <a:ext uri="{FF2B5EF4-FFF2-40B4-BE49-F238E27FC236}">
                <a16:creationId xmlns:a16="http://schemas.microsoft.com/office/drawing/2014/main" id="{AFC165D3-7D47-404B-4383-8CC2EAFAB14A}"/>
              </a:ext>
            </a:extLst>
          </p:cNvPr>
          <p:cNvGraphicFramePr>
            <a:graphicFrameLocks noGrp="1"/>
          </p:cNvGraphicFramePr>
          <p:nvPr>
            <p:extLst>
              <p:ext uri="{D42A27DB-BD31-4B8C-83A1-F6EECF244321}">
                <p14:modId xmlns:p14="http://schemas.microsoft.com/office/powerpoint/2010/main" val="38834007"/>
              </p:ext>
            </p:extLst>
          </p:nvPr>
        </p:nvGraphicFramePr>
        <p:xfrm>
          <a:off x="745921" y="1825625"/>
          <a:ext cx="10066364" cy="3823129"/>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6702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the structure of the new Annex for UE-satellite-UE communicaiton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CATT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5GSAT_Ph3_ARCH</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AX.1(new), AX.2(new), AX.2.1(new), AX.2.2(new), AX.2.2.1(new), AX.2.2(new)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23.228 CR 1428 TS 23.228 CR 1492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Correcting Updated MSD Transfer for PSAP Callback for an eCall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C1-246949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Qualcomm Incorporated</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eCallCEN, IMSProtoc19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5.1.6B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TS/TR 23.167 CR 0376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24.186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Procedure of network-initiated DC estabilishment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Huawei, HiSilicon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NG_RTC_Ph2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9.3.2.2.2.5(new)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23.228 CR 1489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24.229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Alignment of test eCall with CR0377 to TS 23.167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C1-246955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Vodafone, Qualcomm Incorporated, Nokia, Deutsche Telekom</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eCallCEN, IMSProtoc19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5.1.6A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TS/TR 23.167 CR 0377</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and periodicity adaptation support in SEALDD regular transmission connection establishment HTTP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C1-246988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3.2, 7.2.2.1, 8.3, 8.4.2, 8.5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#0090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0040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Transmission quality measurement with Non-3GPP RAT - HTTP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C1-246991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7.2.14.2, 7.2.15.1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0110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84011058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1C5D3-F161-20DC-0F9B-71E3338623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48EBA58-2DE0-FB98-E16F-20615A311530}"/>
              </a:ext>
            </a:extLst>
          </p:cNvPr>
          <p:cNvSpPr>
            <a:spLocks noGrp="1"/>
          </p:cNvSpPr>
          <p:nvPr>
            <p:ph type="title"/>
          </p:nvPr>
        </p:nvSpPr>
        <p:spPr/>
        <p:txBody>
          <a:bodyPr/>
          <a:lstStyle/>
          <a:p>
            <a:r>
              <a:rPr lang="en-US" dirty="0"/>
              <a:t>CRs </a:t>
            </a:r>
            <a:r>
              <a:rPr lang="en-US" dirty="0">
                <a:highlight>
                  <a:srgbClr val="FFFFFF"/>
                </a:highlight>
              </a:rPr>
              <a:t>for conditional approval (4/7)</a:t>
            </a:r>
          </a:p>
        </p:txBody>
      </p:sp>
      <p:graphicFrame>
        <p:nvGraphicFramePr>
          <p:cNvPr id="4" name="Table 3">
            <a:extLst>
              <a:ext uri="{FF2B5EF4-FFF2-40B4-BE49-F238E27FC236}">
                <a16:creationId xmlns:a16="http://schemas.microsoft.com/office/drawing/2014/main" id="{500590EE-20D1-50D7-CE99-C28BEB821DA4}"/>
              </a:ext>
            </a:extLst>
          </p:cNvPr>
          <p:cNvGraphicFramePr>
            <a:graphicFrameLocks noGrp="1"/>
          </p:cNvGraphicFramePr>
          <p:nvPr>
            <p:extLst>
              <p:ext uri="{D42A27DB-BD31-4B8C-83A1-F6EECF244321}">
                <p14:modId xmlns:p14="http://schemas.microsoft.com/office/powerpoint/2010/main" val="2884792236"/>
              </p:ext>
            </p:extLst>
          </p:nvPr>
        </p:nvGraphicFramePr>
        <p:xfrm>
          <a:off x="745921" y="1825625"/>
          <a:ext cx="10066364" cy="4083987"/>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0041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Transmission quality measurement with Non-3GPP RAT - CoAP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C1-246992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7.2.14.4, 7.2.15.3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0110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No-transmit zone restriction in 5GS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C1-247030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Qualcomm Incorporated, Huawei, HiSilicon, Nokia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 3.2, 4.22.x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23.256 CR 0136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4115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No-transmit zone restriction in EPS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C1-247031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LG Electronics, Qualcomm Incorporated, Huawei, HiSilicon, Nokia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UAS_Ph3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3.1, 3.2, 6.3.13.x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23.256 CR 0136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24.514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0059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Server UE selection considering privacy check</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18.2.0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C1-247051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TS24.514 CR#0055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24.514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0060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Server UE selection considering privacy check</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Ranging_SL</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TS24.514 CR#0056</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24.543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0037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and periodicity adaptation support in SEALDD regular transmission connection establishment COAP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C1-247075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SEALDD_Ph2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7.2.2.3, A.2.4, A.2.4.1, A.2.4.n1 (new), A.2.4.n2 (new), A.2.4.n3 (new), A.3.1.3.1, A.3.1.5.2, A.4.1.3.1, A.4.1.5.2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23.433 CR #0090</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bl>
          </a:graphicData>
        </a:graphic>
      </p:graphicFrame>
    </p:spTree>
    <p:extLst>
      <p:ext uri="{BB962C8B-B14F-4D97-AF65-F5344CB8AC3E}">
        <p14:creationId xmlns:p14="http://schemas.microsoft.com/office/powerpoint/2010/main" val="137555331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2A759-8CC0-7B3D-BF31-8510618E494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28FBA7C-B9B9-E161-9588-CBD5BEB6C8E5}"/>
              </a:ext>
            </a:extLst>
          </p:cNvPr>
          <p:cNvSpPr>
            <a:spLocks noGrp="1"/>
          </p:cNvSpPr>
          <p:nvPr>
            <p:ph type="title"/>
          </p:nvPr>
        </p:nvSpPr>
        <p:spPr/>
        <p:txBody>
          <a:bodyPr/>
          <a:lstStyle/>
          <a:p>
            <a:r>
              <a:rPr lang="en-US" dirty="0"/>
              <a:t>CRs </a:t>
            </a:r>
            <a:r>
              <a:rPr lang="en-US" dirty="0">
                <a:highlight>
                  <a:srgbClr val="FFFFFF"/>
                </a:highlight>
              </a:rPr>
              <a:t>for conditional approval (5/7)</a:t>
            </a:r>
          </a:p>
        </p:txBody>
      </p:sp>
      <p:graphicFrame>
        <p:nvGraphicFramePr>
          <p:cNvPr id="4" name="Table 3">
            <a:extLst>
              <a:ext uri="{FF2B5EF4-FFF2-40B4-BE49-F238E27FC236}">
                <a16:creationId xmlns:a16="http://schemas.microsoft.com/office/drawing/2014/main" id="{7456F2E4-BAA9-4C2E-1138-1F5517EC2373}"/>
              </a:ext>
            </a:extLst>
          </p:cNvPr>
          <p:cNvGraphicFramePr>
            <a:graphicFrameLocks noGrp="1"/>
          </p:cNvGraphicFramePr>
          <p:nvPr>
            <p:extLst>
              <p:ext uri="{D42A27DB-BD31-4B8C-83A1-F6EECF244321}">
                <p14:modId xmlns:p14="http://schemas.microsoft.com/office/powerpoint/2010/main" val="187469182"/>
              </p:ext>
            </p:extLst>
          </p:nvPr>
        </p:nvGraphicFramePr>
        <p:xfrm>
          <a:off x="745921" y="1825625"/>
          <a:ext cx="10066364" cy="2531919"/>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0177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Introducing support for MPQUIC-IP and MPQUIC-E steering functionalities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C1-247125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Xiaomi, LG Electronics, Samsung, Nokia, Apple, Lenovo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MASSS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3.2, 4.1, 4.3, 4.4, 6.1.2, 6.1.3.1, 6.1.3.2, 6.1.4.2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5493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6452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5</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MWAB operation in VMR_Ph2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C1-247133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 Qualcomm Incorporated, Nokia, LG Electronics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fr-FR" sz="800" kern="100">
                          <a:effectLst/>
                          <a:latin typeface="Arial" panose="020B0604020202020204" pitchFamily="34" charset="0"/>
                          <a:ea typeface="Calibri" panose="020F0502020204030204" pitchFamily="34" charset="0"/>
                          <a:cs typeface="Times New Roman" panose="02020603050405020304" pitchFamily="18" charset="0"/>
                        </a:rPr>
                        <a:t>VMR_Ph2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3.1, 3.2, 4.x (new), 4.x.1 (new), 4.x.2 (new), 4.x.3 (new), 5.4.4.4, 5.5.1.3.4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5688 TS 23.501 CR 5471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24.502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0313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Mobility of the UE connected to a TNAP to another TNAP connected to the same TNGF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C1-247164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Nokia, Charter Communications, CableLabs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Non3GPPMob_Sec</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7.3A.1, 7.3A.x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33.501 CR 2088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24.301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4163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UE STATE INDICATION in BEARER RESOURCE MODIFICATION REQUEST with QoS update procedure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F</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SAES19, eUEPO</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6.5.4.2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23.501 CR 5408</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bl>
          </a:graphicData>
        </a:graphic>
      </p:graphicFrame>
    </p:spTree>
    <p:extLst>
      <p:ext uri="{BB962C8B-B14F-4D97-AF65-F5344CB8AC3E}">
        <p14:creationId xmlns:p14="http://schemas.microsoft.com/office/powerpoint/2010/main" val="255564244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C420C-63EE-135A-2399-0228B4ADCB4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2B2371F-94E1-CF04-08DA-0CB352B8C604}"/>
              </a:ext>
            </a:extLst>
          </p:cNvPr>
          <p:cNvSpPr>
            <a:spLocks noGrp="1"/>
          </p:cNvSpPr>
          <p:nvPr>
            <p:ph type="title"/>
          </p:nvPr>
        </p:nvSpPr>
        <p:spPr/>
        <p:txBody>
          <a:bodyPr/>
          <a:lstStyle/>
          <a:p>
            <a:r>
              <a:rPr lang="en-US" dirty="0"/>
              <a:t>CRs </a:t>
            </a:r>
            <a:r>
              <a:rPr lang="en-US" dirty="0">
                <a:highlight>
                  <a:srgbClr val="FFFFFF"/>
                </a:highlight>
              </a:rPr>
              <a:t>for conditional approval (6/7)</a:t>
            </a:r>
          </a:p>
        </p:txBody>
      </p:sp>
      <p:graphicFrame>
        <p:nvGraphicFramePr>
          <p:cNvPr id="4" name="Table 3">
            <a:extLst>
              <a:ext uri="{FF2B5EF4-FFF2-40B4-BE49-F238E27FC236}">
                <a16:creationId xmlns:a16="http://schemas.microsoft.com/office/drawing/2014/main" id="{A10E23EF-F10F-E353-C4A9-EEA8FD7F0534}"/>
              </a:ext>
            </a:extLst>
          </p:cNvPr>
          <p:cNvGraphicFramePr>
            <a:graphicFrameLocks noGrp="1"/>
          </p:cNvGraphicFramePr>
          <p:nvPr>
            <p:extLst>
              <p:ext uri="{D42A27DB-BD31-4B8C-83A1-F6EECF244321}">
                <p14:modId xmlns:p14="http://schemas.microsoft.com/office/powerpoint/2010/main" val="3756694739"/>
              </p:ext>
            </p:extLst>
          </p:nvPr>
        </p:nvGraphicFramePr>
        <p:xfrm>
          <a:off x="745921" y="1825625"/>
          <a:ext cx="10066364" cy="4324425"/>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460635">
                  <a:extLst>
                    <a:ext uri="{9D8B030D-6E8A-4147-A177-3AD203B41FA5}">
                      <a16:colId xmlns:a16="http://schemas.microsoft.com/office/drawing/2014/main" val="1946988992"/>
                    </a:ext>
                  </a:extLst>
                </a:gridCol>
                <a:gridCol w="1583444">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24.559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Collision Detection Analytics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C1-247177</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eLSAPP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6.x (new), 6.x.1(new), 6.x.2(new),7.1.3.1, 7.1.3.X(new), 7.1.3.X.1(new), 7.1.3.X.2(new), 7.1.3.X.3(new), 7.1.3.X.3.1(new), 7.1.3.X.4(new), 7.1.3.Y(new), 7.1.3.Y.1(new), 7.1.3.Y.2(new), 7.1.3.Y.3(new), 7.1.3.Y.3.1(new), 7.1.3.Y.4(new) 7.1.3.8, 7.1.4, 7.1.4.1, 7.1.4.X(new), 7.1.4.X.1(new), 7.1.4.X.2(new), 7.1.5.1, A.2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29.549 CR 0333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24.559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0008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Location-related UE Group Analytics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18.1.0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C1-247178</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eLSAPP</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6.x (new), 6.x.1(new), 6.x.2(new), 7.1.3.1, 7.1.3.X(new), 7.1.3.X.1(new), 7.1.3.X.2(new), 7.1.3.X.3(new), 7.1.3.X.3.1(new), 7.1.3.X.4(new), 7.1.3.Y(new), 7.1.3.Y.1(new), 7.1.3.Y.2(new), 7.1.3.Y.3(new), 7.1.3.Y.3.1(new), 7.1.3.Y.4(new), 7.1.4.1, 7.1.4.X(new), 7.1.4.X.1(new), 7.1.4.X.2(new), 7.1.5.1, A.2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29.549 CR 0334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bl>
          </a:graphicData>
        </a:graphic>
      </p:graphicFrame>
    </p:spTree>
    <p:extLst>
      <p:ext uri="{BB962C8B-B14F-4D97-AF65-F5344CB8AC3E}">
        <p14:creationId xmlns:p14="http://schemas.microsoft.com/office/powerpoint/2010/main" val="213864611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CT1#151 (Hefei)</a:t>
            </a:r>
          </a:p>
          <a:p>
            <a:pPr lvl="1"/>
            <a:r>
              <a:rPr lang="en-US" dirty="0"/>
              <a:t>CT1#152 (Orlando)</a:t>
            </a:r>
          </a:p>
          <a:p>
            <a:pPr marL="457200" lvl="1" indent="0">
              <a:buNone/>
            </a:pPr>
            <a:endParaRPr lang="en-US" dirty="0"/>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CT1#153 (Athens)</a:t>
            </a:r>
          </a:p>
          <a:p>
            <a:pPr lvl="2"/>
            <a:r>
              <a:rPr lang="en-US" altLang="fr-FR" dirty="0"/>
              <a:t>Begin	February 17</a:t>
            </a:r>
            <a:r>
              <a:rPr lang="en-US" altLang="fr-FR" baseline="30000" dirty="0"/>
              <a:t>th</a:t>
            </a:r>
            <a:r>
              <a:rPr lang="en-US" altLang="fr-FR" dirty="0"/>
              <a:t> 2025</a:t>
            </a:r>
          </a:p>
          <a:p>
            <a:pPr lvl="2"/>
            <a:r>
              <a:rPr lang="en-US" altLang="fr-FR" dirty="0"/>
              <a:t>End	February 21</a:t>
            </a:r>
            <a:r>
              <a:rPr lang="en-US" altLang="fr-FR" baseline="30000" dirty="0"/>
              <a:t>st</a:t>
            </a:r>
            <a:r>
              <a:rPr lang="en-US" altLang="fr-FR" dirty="0"/>
              <a:t> 2025</a:t>
            </a:r>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2CB60-41A3-A20B-086B-74BF72DE33C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4DA29EE-B72F-81E2-7937-888E4EF4AD12}"/>
              </a:ext>
            </a:extLst>
          </p:cNvPr>
          <p:cNvSpPr>
            <a:spLocks noGrp="1"/>
          </p:cNvSpPr>
          <p:nvPr>
            <p:ph type="title"/>
          </p:nvPr>
        </p:nvSpPr>
        <p:spPr/>
        <p:txBody>
          <a:bodyPr/>
          <a:lstStyle/>
          <a:p>
            <a:r>
              <a:rPr lang="en-US" dirty="0"/>
              <a:t>CRs </a:t>
            </a:r>
            <a:r>
              <a:rPr lang="en-US" dirty="0">
                <a:highlight>
                  <a:srgbClr val="FFFFFF"/>
                </a:highlight>
              </a:rPr>
              <a:t>for conditional approval (7/7)</a:t>
            </a:r>
          </a:p>
        </p:txBody>
      </p:sp>
      <p:graphicFrame>
        <p:nvGraphicFramePr>
          <p:cNvPr id="4" name="Table 3">
            <a:extLst>
              <a:ext uri="{FF2B5EF4-FFF2-40B4-BE49-F238E27FC236}">
                <a16:creationId xmlns:a16="http://schemas.microsoft.com/office/drawing/2014/main" id="{A4A48822-76DF-98AB-4634-D4801E6B2A03}"/>
              </a:ext>
            </a:extLst>
          </p:cNvPr>
          <p:cNvGraphicFramePr>
            <a:graphicFrameLocks noGrp="1"/>
          </p:cNvGraphicFramePr>
          <p:nvPr>
            <p:extLst>
              <p:ext uri="{D42A27DB-BD31-4B8C-83A1-F6EECF244321}">
                <p14:modId xmlns:p14="http://schemas.microsoft.com/office/powerpoint/2010/main" val="2356678720"/>
              </p:ext>
            </p:extLst>
          </p:nvPr>
        </p:nvGraphicFramePr>
        <p:xfrm>
          <a:off x="745921" y="1825625"/>
          <a:ext cx="10066364" cy="1383561"/>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24.193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0180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Update on transport mode to support MPQUIC-UDP/MPQUIC-IP/MPQUIC-E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C1-247180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Xiaomi, Ericsson, Nokia, Apple</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MASSS</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2, 6.1.3.2, 6.1.4.1.0, 6.4, 6.4.1, 6.4.2, 6.4.3, 6.4.4</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Core: TS 23.501 CR 5493</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616748"/>
                  </a:ext>
                </a:extLst>
              </a:tr>
              <a:tr h="574179">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24.501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6626</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Rel-19</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Support of ECN marking for L4S for 5G-RG</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B</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19.0.0</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C1-247181</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vivo, Huawei, HiSilicon, Nokia, Ericsson</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XRM_Ph2</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a:effectLst/>
                          <a:latin typeface="Arial" panose="020B0604020202020204" pitchFamily="34" charset="0"/>
                          <a:ea typeface="Calibri" panose="020F0502020204030204" pitchFamily="34" charset="0"/>
                          <a:cs typeface="Times New Roman" panose="02020603050405020304" pitchFamily="18" charset="0"/>
                        </a:rPr>
                        <a:t>3.2, 6.3.2.2, 6.3.2.3, 6.4.1.3, 8.3.2.1, 8.3.2.x(new), 8.3.9.1, 8.3.9.x (new), 9.11.4.x (new)</a:t>
                      </a:r>
                      <a:endParaRPr lang="en-US"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Core: TS 23.316 CR 2129</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n-GB" sz="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bl>
          </a:graphicData>
        </a:graphic>
      </p:graphicFrame>
    </p:spTree>
    <p:extLst>
      <p:ext uri="{BB962C8B-B14F-4D97-AF65-F5344CB8AC3E}">
        <p14:creationId xmlns:p14="http://schemas.microsoft.com/office/powerpoint/2010/main" val="224931642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Lena Chaponniere</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lguellec@qti.qualcomm.com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7" y="1825625"/>
            <a:ext cx="7146305" cy="4351338"/>
          </a:xfrm>
        </p:spPr>
        <p:txBody>
          <a:bodyPr/>
          <a:lstStyle/>
          <a:p>
            <a:r>
              <a:rPr lang="en-US" sz="2400" dirty="0">
                <a:highlight>
                  <a:srgbClr val="FFFFFF"/>
                </a:highlight>
              </a:rPr>
              <a:t>Number of handled documents</a:t>
            </a:r>
          </a:p>
          <a:p>
            <a:pPr lvl="1"/>
            <a:r>
              <a:rPr lang="en-US" sz="2000" dirty="0">
                <a:highlight>
                  <a:srgbClr val="FFFFFF"/>
                </a:highlight>
              </a:rPr>
              <a:t>CT1#151: 902</a:t>
            </a:r>
          </a:p>
          <a:p>
            <a:pPr lvl="1"/>
            <a:r>
              <a:rPr lang="en-US" sz="2000" dirty="0">
                <a:highlight>
                  <a:srgbClr val="FFFFFF"/>
                </a:highlight>
              </a:rPr>
              <a:t>CT1#152: 1000</a:t>
            </a:r>
          </a:p>
          <a:p>
            <a:r>
              <a:rPr lang="en-US" sz="2400" dirty="0">
                <a:highlight>
                  <a:srgbClr val="FFFFFF"/>
                </a:highlight>
              </a:rPr>
              <a:t>Agreed CRs </a:t>
            </a:r>
          </a:p>
          <a:p>
            <a:pPr lvl="1"/>
            <a:r>
              <a:rPr lang="en-US" altLang="fr-FR" sz="1800" dirty="0">
                <a:highlight>
                  <a:srgbClr val="FFFFFF"/>
                </a:highlight>
              </a:rPr>
              <a:t>CT1#151:</a:t>
            </a:r>
            <a:r>
              <a:rPr lang="en-US" sz="1800" dirty="0">
                <a:highlight>
                  <a:srgbClr val="FFFFFF"/>
                </a:highlight>
              </a:rPr>
              <a:t> Cat B/C/F: 188</a:t>
            </a:r>
          </a:p>
          <a:p>
            <a:pPr lvl="1"/>
            <a:r>
              <a:rPr lang="en-US" altLang="fr-FR" sz="1800" dirty="0">
                <a:highlight>
                  <a:srgbClr val="FFFFFF"/>
                </a:highlight>
              </a:rPr>
              <a:t>CT1#152:</a:t>
            </a:r>
            <a:r>
              <a:rPr lang="en-US" sz="1800" dirty="0">
                <a:highlight>
                  <a:srgbClr val="FFFFFF"/>
                </a:highlight>
              </a:rPr>
              <a:t> Cat B/C/F: 207</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CT1#151: 19</a:t>
            </a:r>
          </a:p>
          <a:p>
            <a:pPr lvl="1"/>
            <a:r>
              <a:rPr lang="en-US" altLang="fr-FR" sz="1800" dirty="0">
                <a:highlight>
                  <a:srgbClr val="FFFFFF"/>
                </a:highlight>
              </a:rPr>
              <a:t>CT1#152: 31</a:t>
            </a:r>
          </a:p>
          <a:p>
            <a:r>
              <a:rPr lang="en-US" sz="2400" dirty="0">
                <a:highlight>
                  <a:srgbClr val="FFFFFF"/>
                </a:highlight>
              </a:rPr>
              <a:t>Attendance</a:t>
            </a:r>
          </a:p>
          <a:p>
            <a:pPr lvl="1"/>
            <a:r>
              <a:rPr lang="en-US" altLang="fr-FR" sz="1800" dirty="0">
                <a:highlight>
                  <a:srgbClr val="FFFFFF"/>
                </a:highlight>
              </a:rPr>
              <a:t>CT1#151: 155 attended in person, ~ 4 participated remotely</a:t>
            </a:r>
          </a:p>
          <a:p>
            <a:pPr lvl="1"/>
            <a:r>
              <a:rPr lang="en-US" altLang="fr-FR" sz="1800" dirty="0">
                <a:highlight>
                  <a:srgbClr val="FFFFFF"/>
                </a:highlight>
              </a:rPr>
              <a:t>CT1#152: 220 attended in person, ~ 6 listened in remotely</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7499953" y="1822445"/>
            <a:ext cx="406846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CT1#151 and CT1#152 both had all releases in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3" name="Tableau 3">
            <a:extLst>
              <a:ext uri="{FF2B5EF4-FFF2-40B4-BE49-F238E27FC236}">
                <a16:creationId xmlns:a16="http://schemas.microsoft.com/office/drawing/2014/main" id="{32C4EA00-9C77-6C36-595F-F6A2E408143C}"/>
              </a:ext>
            </a:extLst>
          </p:cNvPr>
          <p:cNvGraphicFramePr>
            <a:graphicFrameLocks noGrp="1"/>
          </p:cNvGraphicFramePr>
          <p:nvPr>
            <p:extLst>
              <p:ext uri="{D42A27DB-BD31-4B8C-83A1-F6EECF244321}">
                <p14:modId xmlns:p14="http://schemas.microsoft.com/office/powerpoint/2010/main" val="1364668204"/>
              </p:ext>
            </p:extLst>
          </p:nvPr>
        </p:nvGraphicFramePr>
        <p:xfrm>
          <a:off x="209550" y="1861629"/>
          <a:ext cx="11341319" cy="15924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CP-243258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New WID on CT aspects for enabling MSGin5G Service phase 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hangingPunct="0"/>
                      <a:r>
                        <a:rPr lang="en-US" sz="1000" b="0" i="0" u="none" strike="noStrike" kern="1200" dirty="0">
                          <a:solidFill>
                            <a:srgbClr val="000000"/>
                          </a:solidFill>
                          <a:effectLst/>
                          <a:latin typeface="Arial" panose="020B0604020202020204" pitchFamily="34" charset="0"/>
                          <a:ea typeface="+mn-ea"/>
                          <a:cs typeface="+mn-cs"/>
                        </a:rPr>
                        <a:t>Define the protocol aspects and related APIs based on Stage 2 technical specifications 3GPP TS 23.554 developed by SA6 in the Rel-19 under the 5GMARCH_Ph3 work item, and if necessary, based on the potential work in SA3 WG</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CP-243270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New WID on NAS overhead reduction for data transport over control plane</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Qualcomm </a:t>
                      </a:r>
                      <a:r>
                        <a:rPr lang="fr-FR" sz="1000" b="0" i="0" u="none" strike="noStrike" kern="1200" dirty="0" err="1">
                          <a:solidFill>
                            <a:srgbClr val="000000"/>
                          </a:solidFill>
                          <a:effectLst/>
                          <a:latin typeface="Arial" panose="020B0604020202020204" pitchFamily="34" charset="0"/>
                          <a:ea typeface="+mn-ea"/>
                          <a:cs typeface="+mn-cs"/>
                        </a:rPr>
                        <a:t>Incorporated</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Reducing the NAS layer overhead for data transfer using CP </a:t>
                      </a:r>
                      <a:r>
                        <a:rPr lang="en-GB" sz="1000" b="0" i="0" u="none" strike="noStrike" kern="1200" dirty="0" err="1">
                          <a:solidFill>
                            <a:srgbClr val="000000"/>
                          </a:solidFill>
                          <a:effectLst/>
                          <a:latin typeface="Arial" panose="020B0604020202020204" pitchFamily="34" charset="0"/>
                          <a:ea typeface="+mn-ea"/>
                          <a:cs typeface="+mn-cs"/>
                        </a:rPr>
                        <a:t>CIoT</a:t>
                      </a:r>
                      <a:r>
                        <a:rPr lang="en-GB" sz="1000" b="0" i="0" u="none" strike="noStrike" kern="1200" dirty="0">
                          <a:solidFill>
                            <a:srgbClr val="000000"/>
                          </a:solidFill>
                          <a:effectLst/>
                          <a:latin typeface="Arial" panose="020B0604020202020204" pitchFamily="34" charset="0"/>
                          <a:ea typeface="+mn-ea"/>
                          <a:cs typeface="+mn-cs"/>
                        </a:rPr>
                        <a:t> in EPS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CP-243269</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New WID on CT aspects of security for mobility over non-3GPP access to avoid full primary authentication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To specify the CT aspects of the security for mobility over non-3GPP access to avoid full primary authentication, to support the requirements developed by SA3 WG for Non3GPPMob_Sec work item</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2" name="Tableau 3">
            <a:extLst>
              <a:ext uri="{FF2B5EF4-FFF2-40B4-BE49-F238E27FC236}">
                <a16:creationId xmlns:a16="http://schemas.microsoft.com/office/drawing/2014/main" id="{A32C9A0D-AD36-DD17-8F97-0BFE855866EF}"/>
              </a:ext>
            </a:extLst>
          </p:cNvPr>
          <p:cNvGraphicFramePr>
            <a:graphicFrameLocks noGrp="1"/>
          </p:cNvGraphicFramePr>
          <p:nvPr>
            <p:extLst>
              <p:ext uri="{D42A27DB-BD31-4B8C-83A1-F6EECF244321}">
                <p14:modId xmlns:p14="http://schemas.microsoft.com/office/powerpoint/2010/main" val="1228624465"/>
              </p:ext>
            </p:extLst>
          </p:nvPr>
        </p:nvGraphicFramePr>
        <p:xfrm>
          <a:off x="209550" y="1861629"/>
          <a:ext cx="8840182" cy="239894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5802567">
                  <a:extLst>
                    <a:ext uri="{9D8B030D-6E8A-4147-A177-3AD203B41FA5}">
                      <a16:colId xmlns:a16="http://schemas.microsoft.com/office/drawing/2014/main" val="20001"/>
                    </a:ext>
                  </a:extLst>
                </a:gridCol>
                <a:gridCol w="2102177">
                  <a:extLst>
                    <a:ext uri="{9D8B030D-6E8A-4147-A177-3AD203B41FA5}">
                      <a16:colId xmlns:a16="http://schemas.microsoft.com/office/drawing/2014/main" val="20002"/>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a:solidFill>
                            <a:schemeClr val="tx1"/>
                          </a:solidFill>
                          <a:effectLst/>
                          <a:latin typeface="Arial" panose="020B0604020202020204" pitchFamily="34" charset="0"/>
                          <a:ea typeface="+mn-ea"/>
                          <a:cs typeface="Times New Roman" panose="02020603050405020304" pitchFamily="18" charset="0"/>
                        </a:rPr>
                        <a:t> CP-243261</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CT aspects of SEAL data delivery enabler for vertical applications Phase 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Huawei, </a:t>
                      </a:r>
                      <a:r>
                        <a:rPr lang="fr-FR" sz="1000" kern="1200" dirty="0" err="1">
                          <a:solidFill>
                            <a:schemeClr val="tx1"/>
                          </a:solidFill>
                          <a:effectLst/>
                          <a:latin typeface="Arial" panose="020B0604020202020204" pitchFamily="34" charset="0"/>
                          <a:ea typeface="+mn-ea"/>
                          <a:cs typeface="Times New Roman" panose="02020603050405020304" pitchFamily="18" charset="0"/>
                        </a:rPr>
                        <a:t>HiSilicon</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CP-243264</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CT aspects of </a:t>
                      </a:r>
                      <a:r>
                        <a:rPr lang="en-GB" sz="1000" kern="1200" dirty="0" err="1">
                          <a:solidFill>
                            <a:schemeClr val="tx1"/>
                          </a:solidFill>
                          <a:effectLst/>
                          <a:latin typeface="Arial" panose="020B0604020202020204" pitchFamily="34" charset="0"/>
                          <a:ea typeface="+mn-ea"/>
                          <a:cs typeface="Times New Roman" panose="02020603050405020304" pitchFamily="18" charset="0"/>
                        </a:rPr>
                        <a:t>ProSe</a:t>
                      </a:r>
                      <a:r>
                        <a:rPr lang="en-GB" sz="1000" kern="1200" dirty="0">
                          <a:solidFill>
                            <a:schemeClr val="tx1"/>
                          </a:solidFill>
                          <a:effectLst/>
                          <a:latin typeface="Arial" panose="020B0604020202020204" pitchFamily="34" charset="0"/>
                          <a:ea typeface="+mn-ea"/>
                          <a:cs typeface="Times New Roman" panose="02020603050405020304" pitchFamily="18" charset="0"/>
                        </a:rPr>
                        <a:t> support in NPN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CP-243260</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SID on MINT support in EPS for 5G-only national roaming UE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CP-243268</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enhancement of controlling RAT utilization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Vodafone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12348999"/>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CP-243265</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CT aspects of Multi-Access (ATSSS_Ph4)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Apple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64275048"/>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CP-243266</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CT aspects of proximity based services in 5GS Phase 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16905581"/>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CP-243267</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Revised WID on CT aspects of application enablement for AI/ML services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en-GB" sz="1000" kern="1200" dirty="0">
                          <a:solidFill>
                            <a:schemeClr val="tx1"/>
                          </a:solidFill>
                          <a:effectLst/>
                          <a:latin typeface="Arial" panose="020B0604020202020204" pitchFamily="34" charset="0"/>
                          <a:ea typeface="+mn-ea"/>
                          <a:cs typeface="Times New Roman" panose="02020603050405020304" pitchFamily="18" charset="0"/>
                        </a:rPr>
                        <a:t>Ericsson, Lenovo, Samsung</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52953014"/>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Rel-19 (1/4)</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347168034"/>
              </p:ext>
            </p:extLst>
          </p:nvPr>
        </p:nvGraphicFramePr>
        <p:xfrm>
          <a:off x="657054" y="1816740"/>
          <a:ext cx="9687858" cy="3524013"/>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Application Layer Support for Uncrewed Aerial Systems (UAS),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UASAPP_Ph3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1040058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for Enabling Edge Applications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EDGEAPP_Ph3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3"/>
                  </a:ext>
                </a:extLst>
              </a:tr>
              <a:tr h="385350">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Rel-19 Enhancements of 3GPP Northbound and Application Layer Interfaces and APIs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4"/>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IMS Stage-3 IETF Protocol Alignment</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IMSProtoc19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5"/>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Protocol enhancements for Mission Critical Services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6"/>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Enhancement of controlling RAT utilization</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ECRATU</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50%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7"/>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Enhanced Mission Critical Location Management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enhMCLoc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10"/>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5GS NAS protocol development 18 general aspects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024773364"/>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5GS NAS protocol development 18 non 3GPP aspects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5GProtoc19-non3GPP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5857209"/>
                  </a:ext>
                </a:extLst>
              </a:tr>
            </a:tbl>
          </a:graphicData>
        </a:graphic>
      </p:graphicFrame>
    </p:spTree>
    <p:extLst>
      <p:ext uri="{BB962C8B-B14F-4D97-AF65-F5344CB8AC3E}">
        <p14:creationId xmlns:p14="http://schemas.microsoft.com/office/powerpoint/2010/main" val="12422398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Rel-19 (2/4)</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523666944"/>
              </p:ext>
            </p:extLst>
          </p:nvPr>
        </p:nvGraphicFramePr>
        <p:xfrm>
          <a:off x="657054" y="1816740"/>
          <a:ext cx="9687858" cy="3572180"/>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SAE Protocol Development general</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endParaRPr lang="en-US" sz="1000" b="1" i="0" u="none" strike="noStrike" kern="1200" dirty="0">
                        <a:solidFill>
                          <a:schemeClr val="tx1"/>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SAE Protocol Development non 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SAES19-non3GPP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endParaRPr lang="en-US" sz="1000" b="1" i="0" u="none" strike="noStrike" kern="1200" dirty="0">
                        <a:solidFill>
                          <a:schemeClr val="tx1"/>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1050045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Application enablement for AI/ML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AIML_App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1050041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integration of satellite components in the 5G architecture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5GSAT_Ph3_ARCH</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735317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Application enablement for mobile metaverse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Metaverse_App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4372540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1050074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indirect network sharing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TEI19_NetShare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54557908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ProSe</a:t>
                      </a:r>
                      <a:r>
                        <a:rPr lang="en-US" sz="1000" b="1" i="0" u="none" strike="noStrike" kern="1200" dirty="0">
                          <a:solidFill>
                            <a:srgbClr val="000000"/>
                          </a:solidFill>
                          <a:effectLst/>
                          <a:latin typeface="Arial" panose="020B0604020202020204" pitchFamily="34" charset="0"/>
                          <a:ea typeface="+mn-ea"/>
                          <a:cs typeface="+mn-cs"/>
                        </a:rPr>
                        <a:t> support in NPN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TEI19_ProSe_NPN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257594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1050057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Multi-Access (ATSSS_Ph4)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MASSS</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58262931"/>
                  </a:ext>
                </a:extLst>
              </a:tr>
            </a:tbl>
          </a:graphicData>
        </a:graphic>
      </p:graphicFrame>
    </p:spTree>
    <p:extLst>
      <p:ext uri="{BB962C8B-B14F-4D97-AF65-F5344CB8AC3E}">
        <p14:creationId xmlns:p14="http://schemas.microsoft.com/office/powerpoint/2010/main" val="356397709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AE409-63DB-C5EE-12AE-CAEBCB30EFE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9DCC8A9-F590-B1E5-51A8-E9FD2FBDCDAC}"/>
              </a:ext>
            </a:extLst>
          </p:cNvPr>
          <p:cNvSpPr>
            <a:spLocks noGrp="1"/>
          </p:cNvSpPr>
          <p:nvPr>
            <p:ph type="title"/>
          </p:nvPr>
        </p:nvSpPr>
        <p:spPr/>
        <p:txBody>
          <a:bodyPr/>
          <a:lstStyle/>
          <a:p>
            <a:r>
              <a:rPr lang="en-US" dirty="0"/>
              <a:t>Work </a:t>
            </a:r>
            <a:r>
              <a:rPr lang="en-US" dirty="0">
                <a:highlight>
                  <a:srgbClr val="FFFFFF"/>
                </a:highlight>
              </a:rPr>
              <a:t>Plan</a:t>
            </a:r>
            <a:r>
              <a:rPr lang="en-US" dirty="0"/>
              <a:t> Rel-19 (3/4)</a:t>
            </a:r>
          </a:p>
        </p:txBody>
      </p:sp>
      <p:sp>
        <p:nvSpPr>
          <p:cNvPr id="5" name="Content Placeholder 2">
            <a:extLst>
              <a:ext uri="{FF2B5EF4-FFF2-40B4-BE49-F238E27FC236}">
                <a16:creationId xmlns:a16="http://schemas.microsoft.com/office/drawing/2014/main" id="{4F642A90-DCE8-8ADF-A047-D6E49CDED9F1}"/>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DB8A0011-8C7F-8EB2-9B62-FE99499628B2}"/>
              </a:ext>
            </a:extLst>
          </p:cNvPr>
          <p:cNvGraphicFramePr>
            <a:graphicFrameLocks noGrp="1"/>
          </p:cNvGraphicFramePr>
          <p:nvPr>
            <p:extLst>
              <p:ext uri="{D42A27DB-BD31-4B8C-83A1-F6EECF244321}">
                <p14:modId xmlns:p14="http://schemas.microsoft.com/office/powerpoint/2010/main" val="564454374"/>
              </p:ext>
            </p:extLst>
          </p:nvPr>
        </p:nvGraphicFramePr>
        <p:xfrm>
          <a:off x="657054" y="1816740"/>
          <a:ext cx="9687858" cy="3576705"/>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System architecture for Next Generation Real time Communication services Phase 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NG_RTC_Ph2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1050091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UAS, UAV and UAM Phase 3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UAS_Ph3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1050038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Proximity-based Services in 5GS Phase 3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5G_ProSe_Ph3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1050101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Vehicle Mounted Relays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VMR_Ph2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6/6/2025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735317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1050094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Identifying non-3GPP Devices Connecting behind a UE or 5G-RG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UIA_ARC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4372540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1050103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Railways specific Enhancements to Mission Critical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FRMCS_Ph5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54557908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MPS for IMS Messaging and SMS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MPS4msg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1257594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Study on MINT support in EPS for 5G-only national roaming UE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FS_MINT_Ph2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12/12/2024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158262931"/>
                  </a:ext>
                </a:extLst>
              </a:tr>
            </a:tbl>
          </a:graphicData>
        </a:graphic>
      </p:graphicFrame>
    </p:spTree>
    <p:extLst>
      <p:ext uri="{BB962C8B-B14F-4D97-AF65-F5344CB8AC3E}">
        <p14:creationId xmlns:p14="http://schemas.microsoft.com/office/powerpoint/2010/main" val="13506724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16987</TotalTime>
  <Words>4143</Words>
  <Application>Microsoft Office PowerPoint</Application>
  <PresentationFormat>Widescreen</PresentationFormat>
  <Paragraphs>1079</Paragraphs>
  <Slides>31</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31</vt:i4>
      </vt:variant>
    </vt:vector>
  </HeadingPairs>
  <TitlesOfParts>
    <vt:vector size="39" baseType="lpstr">
      <vt:lpstr>MS PGothic</vt:lpstr>
      <vt:lpstr>Arial</vt:lpstr>
      <vt:lpstr>Arial </vt:lpstr>
      <vt:lpstr>Calibri</vt:lpstr>
      <vt:lpstr>Calibri Light</vt:lpstr>
      <vt:lpstr>Times New Roman</vt:lpstr>
      <vt:lpstr>Office Theme</vt:lpstr>
      <vt:lpstr>Custom Design</vt:lpstr>
      <vt:lpstr>CT WG1 Status Report  to TSG CT#106</vt:lpstr>
      <vt:lpstr>TSG CT WG1 Officials</vt:lpstr>
      <vt:lpstr>Meeting Calendar</vt:lpstr>
      <vt:lpstr>TSG CT WG1 Statistics</vt:lpstr>
      <vt:lpstr>New agreed  Study/Work Items led by CT1</vt:lpstr>
      <vt:lpstr>Revised Study/Work Items led by CT1</vt:lpstr>
      <vt:lpstr>Work Plan Rel-19 (1/4)</vt:lpstr>
      <vt:lpstr>Work Plan Rel-19 (2/4)</vt:lpstr>
      <vt:lpstr>Work Plan Rel-19 (3/4)</vt:lpstr>
      <vt:lpstr>Work Plan Rel-19 (4/4)</vt:lpstr>
      <vt:lpstr>TS/TR sent to CT plenary</vt:lpstr>
      <vt:lpstr>Work Item Exception Sheets </vt:lpstr>
      <vt:lpstr>Status of older releases (1/2)</vt:lpstr>
      <vt:lpstr>Status of older releases (2/2)</vt:lpstr>
      <vt:lpstr>Backward Incompatible Changes pre-Rel-18</vt:lpstr>
      <vt:lpstr>Release 18 Status </vt:lpstr>
      <vt:lpstr>Backward Incompatible Changes in Rel-18</vt:lpstr>
      <vt:lpstr>For Information to CT (1/2)</vt:lpstr>
      <vt:lpstr>For Information to CT (2/2)</vt:lpstr>
      <vt:lpstr>For Action to CT (1/2)</vt:lpstr>
      <vt:lpstr>For Action to CT (2/2)</vt:lpstr>
      <vt:lpstr>Acknowledgements</vt:lpstr>
      <vt:lpstr>Annex</vt:lpstr>
      <vt:lpstr>CRs for conditional approval (1/7)</vt:lpstr>
      <vt:lpstr>CRs for conditional approval (2/7)</vt:lpstr>
      <vt:lpstr>CRs for conditional approval (3/7)</vt:lpstr>
      <vt:lpstr>CRs for conditional approval (4/7)</vt:lpstr>
      <vt:lpstr>CRs for conditional approval (5/7)</vt:lpstr>
      <vt:lpstr>CRs for conditional approval (6/7)</vt:lpstr>
      <vt:lpstr>CRs for conditional approval (7/7)</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Lena Chaponniere33</cp:lastModifiedBy>
  <cp:revision>1260</cp:revision>
  <dcterms:created xsi:type="dcterms:W3CDTF">2010-02-05T13:52:04Z</dcterms:created>
  <dcterms:modified xsi:type="dcterms:W3CDTF">2024-11-29T16:55:09Z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