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handoutMasterIdLst>
    <p:handoutMasterId r:id="rId10"/>
  </p:handoutMasterIdLst>
  <p:sldIdLst>
    <p:sldId id="292" r:id="rId5"/>
    <p:sldId id="2147472754" r:id="rId6"/>
    <p:sldId id="2147472760" r:id="rId7"/>
    <p:sldId id="2147472757"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7C820B-8F5C-BCD4-17A9-774056C909BF}" name="Bram Remans (5GAA)" initials="BR" userId="S::bram.remans@5gaa.org::f726c46b-02f2-46f9-ad78-07b4c8758c3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5757FF"/>
    <a:srgbClr val="ACACFF"/>
    <a:srgbClr val="00B0F0"/>
    <a:srgbClr val="333D42"/>
    <a:srgbClr val="373D42"/>
    <a:srgbClr val="0B2B52"/>
    <a:srgbClr val="00AD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010EA5-944B-42C6-AC0E-235079D99F14}" v="10" dt="2023-11-20T16:24:36.846"/>
    <p1510:client id="{62987D0E-43D7-FB0B-EE2C-E30DAAEBBE12}" v="8" dt="2023-11-30T15:31:15.548"/>
    <p1510:client id="{D2FD108D-54F7-C4C0-A171-3B0A20426437}" v="2" dt="2023-11-14T15:52:44.7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82" autoAdjust="0"/>
    <p:restoredTop sz="85899" autoAdjust="0"/>
  </p:normalViewPr>
  <p:slideViewPr>
    <p:cSldViewPr snapToGrid="0" snapToObjects="1">
      <p:cViewPr varScale="1">
        <p:scale>
          <a:sx n="81" d="100"/>
          <a:sy n="81" d="100"/>
        </p:scale>
        <p:origin x="884" y="4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66" d="100"/>
          <a:sy n="66" d="100"/>
        </p:scale>
        <p:origin x="2462"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ime Flament (5GAA)" userId="S::maxime.flament@5gaa.org::d9099603-2b57-4e37-926b-094ec5178470" providerId="AD" clId="Web-{62987D0E-43D7-FB0B-EE2C-E30DAAEBBE12}"/>
    <pc:docChg chg="modSld">
      <pc:chgData name="Maxime Flament (5GAA)" userId="S::maxime.flament@5gaa.org::d9099603-2b57-4e37-926b-094ec5178470" providerId="AD" clId="Web-{62987D0E-43D7-FB0B-EE2C-E30DAAEBBE12}" dt="2023-11-30T15:30:20.187" v="3" actId="20577"/>
      <pc:docMkLst>
        <pc:docMk/>
      </pc:docMkLst>
      <pc:sldChg chg="modSp">
        <pc:chgData name="Maxime Flament (5GAA)" userId="S::maxime.flament@5gaa.org::d9099603-2b57-4e37-926b-094ec5178470" providerId="AD" clId="Web-{62987D0E-43D7-FB0B-EE2C-E30DAAEBBE12}" dt="2023-11-30T15:30:20.187" v="3" actId="20577"/>
        <pc:sldMkLst>
          <pc:docMk/>
          <pc:sldMk cId="3375011273" sldId="2147472760"/>
        </pc:sldMkLst>
        <pc:spChg chg="mod">
          <ac:chgData name="Maxime Flament (5GAA)" userId="S::maxime.flament@5gaa.org::d9099603-2b57-4e37-926b-094ec5178470" providerId="AD" clId="Web-{62987D0E-43D7-FB0B-EE2C-E30DAAEBBE12}" dt="2023-11-30T15:30:20.187" v="3" actId="20577"/>
          <ac:spMkLst>
            <pc:docMk/>
            <pc:sldMk cId="3375011273" sldId="2147472760"/>
            <ac:spMk id="8" creationId="{4E311823-9861-3BBC-171C-2F86F48C561F}"/>
          </ac:spMkLst>
        </pc:spChg>
        <pc:spChg chg="mod">
          <ac:chgData name="Maxime Flament (5GAA)" userId="S::maxime.flament@5gaa.org::d9099603-2b57-4e37-926b-094ec5178470" providerId="AD" clId="Web-{62987D0E-43D7-FB0B-EE2C-E30DAAEBBE12}" dt="2023-11-30T15:25:28.036" v="0" actId="1076"/>
          <ac:spMkLst>
            <pc:docMk/>
            <pc:sldMk cId="3375011273" sldId="2147472760"/>
            <ac:spMk id="10" creationId="{9B606CE8-1939-9BCC-509F-0E17AF492F90}"/>
          </ac:spMkLst>
        </pc:spChg>
      </pc:sldChg>
    </pc:docChg>
  </pc:docChgLst>
  <pc:docChgLst>
    <pc:chgData clId="Web-{0C010EA5-944B-42C6-AC0E-235079D99F14}"/>
    <pc:docChg chg="modSld">
      <pc:chgData name="" userId="" providerId="" clId="Web-{0C010EA5-944B-42C6-AC0E-235079D99F14}" dt="2023-11-20T16:24:01.111" v="0" actId="20577"/>
      <pc:docMkLst>
        <pc:docMk/>
      </pc:docMkLst>
      <pc:sldChg chg="modSp">
        <pc:chgData name="" userId="" providerId="" clId="Web-{0C010EA5-944B-42C6-AC0E-235079D99F14}" dt="2023-11-20T16:24:01.111" v="0" actId="20577"/>
        <pc:sldMkLst>
          <pc:docMk/>
          <pc:sldMk cId="2732602731" sldId="292"/>
        </pc:sldMkLst>
        <pc:spChg chg="mod">
          <ac:chgData name="" userId="" providerId="" clId="Web-{0C010EA5-944B-42C6-AC0E-235079D99F14}" dt="2023-11-20T16:24:01.111" v="0" actId="20577"/>
          <ac:spMkLst>
            <pc:docMk/>
            <pc:sldMk cId="2732602731" sldId="292"/>
            <ac:spMk id="2" creationId="{6C7F1B6B-C9D8-F6FD-9525-03061A077931}"/>
          </ac:spMkLst>
        </pc:spChg>
      </pc:sldChg>
    </pc:docChg>
  </pc:docChgLst>
  <pc:docChgLst>
    <pc:chgData name="Bram Remans (5GAA)" userId="S::bram.remans@5gaa.org::f726c46b-02f2-46f9-ad78-07b4c8758c37" providerId="AD" clId="Web-{0C010EA5-944B-42C6-AC0E-235079D99F14}"/>
    <pc:docChg chg="modSld">
      <pc:chgData name="Bram Remans (5GAA)" userId="S::bram.remans@5gaa.org::f726c46b-02f2-46f9-ad78-07b4c8758c37" providerId="AD" clId="Web-{0C010EA5-944B-42C6-AC0E-235079D99F14}" dt="2023-11-20T16:24:32.503" v="6" actId="20577"/>
      <pc:docMkLst>
        <pc:docMk/>
      </pc:docMkLst>
      <pc:sldChg chg="modSp">
        <pc:chgData name="Bram Remans (5GAA)" userId="S::bram.remans@5gaa.org::f726c46b-02f2-46f9-ad78-07b4c8758c37" providerId="AD" clId="Web-{0C010EA5-944B-42C6-AC0E-235079D99F14}" dt="2023-11-20T16:24:32.503" v="6" actId="20577"/>
        <pc:sldMkLst>
          <pc:docMk/>
          <pc:sldMk cId="2334491194" sldId="2147472757"/>
        </pc:sldMkLst>
        <pc:spChg chg="mod">
          <ac:chgData name="Bram Remans (5GAA)" userId="S::bram.remans@5gaa.org::f726c46b-02f2-46f9-ad78-07b4c8758c37" providerId="AD" clId="Web-{0C010EA5-944B-42C6-AC0E-235079D99F14}" dt="2023-11-20T16:24:32.503" v="6" actId="20577"/>
          <ac:spMkLst>
            <pc:docMk/>
            <pc:sldMk cId="2334491194" sldId="2147472757"/>
            <ac:spMk id="4" creationId="{ECFD4781-CA19-1A42-79D9-F6C73E0303AC}"/>
          </ac:spMkLst>
        </pc:spChg>
      </pc:sldChg>
      <pc:sldChg chg="modSp">
        <pc:chgData name="Bram Remans (5GAA)" userId="S::bram.remans@5gaa.org::f726c46b-02f2-46f9-ad78-07b4c8758c37" providerId="AD" clId="Web-{0C010EA5-944B-42C6-AC0E-235079D99F14}" dt="2023-11-20T16:24:16.846" v="3"/>
        <pc:sldMkLst>
          <pc:docMk/>
          <pc:sldMk cId="3375011273" sldId="2147472760"/>
        </pc:sldMkLst>
        <pc:spChg chg="mod">
          <ac:chgData name="Bram Remans (5GAA)" userId="S::bram.remans@5gaa.org::f726c46b-02f2-46f9-ad78-07b4c8758c37" providerId="AD" clId="Web-{0C010EA5-944B-42C6-AC0E-235079D99F14}" dt="2023-11-20T16:24:09.299" v="1" actId="20577"/>
          <ac:spMkLst>
            <pc:docMk/>
            <pc:sldMk cId="3375011273" sldId="2147472760"/>
            <ac:spMk id="8" creationId="{4E311823-9861-3BBC-171C-2F86F48C561F}"/>
          </ac:spMkLst>
        </pc:spChg>
        <pc:spChg chg="mod">
          <ac:chgData name="Bram Remans (5GAA)" userId="S::bram.remans@5gaa.org::f726c46b-02f2-46f9-ad78-07b4c8758c37" providerId="AD" clId="Web-{0C010EA5-944B-42C6-AC0E-235079D99F14}" dt="2023-11-20T16:24:16.846" v="3"/>
          <ac:spMkLst>
            <pc:docMk/>
            <pc:sldMk cId="3375011273" sldId="2147472760"/>
            <ac:spMk id="9" creationId="{99DA05EA-1BA1-DCA1-BD42-687D0712C41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1C198C-A539-4965-B599-CA13D5E6B6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B139CAFF-E3B2-485C-93F9-43F5CD3E9E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7973D1C-B6B0-41DA-A67D-9A6041CF66CB}" type="datetimeFigureOut">
              <a:rPr lang="en-GB" smtClean="0"/>
              <a:t>30/11/2023</a:t>
            </a:fld>
            <a:endParaRPr lang="en-GB"/>
          </a:p>
        </p:txBody>
      </p:sp>
      <p:sp>
        <p:nvSpPr>
          <p:cNvPr id="4" name="Footer Placeholder 3">
            <a:extLst>
              <a:ext uri="{FF2B5EF4-FFF2-40B4-BE49-F238E27FC236}">
                <a16:creationId xmlns:a16="http://schemas.microsoft.com/office/drawing/2014/main" id="{091443FE-973B-4F70-B02A-476F2CFA199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43F1DA16-50F4-4D11-B1CE-12D46EB5C6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1D9226-48BF-4A19-AA85-A6AD98383795}" type="slidenum">
              <a:rPr lang="en-GB" smtClean="0"/>
              <a:t>‹#›</a:t>
            </a:fld>
            <a:endParaRPr lang="en-GB"/>
          </a:p>
        </p:txBody>
      </p:sp>
    </p:spTree>
    <p:extLst>
      <p:ext uri="{BB962C8B-B14F-4D97-AF65-F5344CB8AC3E}">
        <p14:creationId xmlns:p14="http://schemas.microsoft.com/office/powerpoint/2010/main" val="3566847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091A0D-50D9-CF4C-AF65-4AD7F89584FF}" type="datetimeFigureOut">
              <a:rPr lang="en-US" smtClean="0"/>
              <a:t>11/30/2023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F14613-7CEC-444F-A8A2-C743CAABBD93}" type="slidenum">
              <a:rPr lang="en-US" smtClean="0"/>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a:t>To</a:t>
            </a:r>
            <a:r>
              <a:rPr lang="de-DE" dirty="0"/>
              <a:t> </a:t>
            </a:r>
            <a:r>
              <a:rPr lang="de-DE" dirty="0" err="1"/>
              <a:t>consider</a:t>
            </a:r>
            <a:r>
              <a:rPr lang="de-DE" dirty="0"/>
              <a:t> DL and UL </a:t>
            </a:r>
            <a:r>
              <a:rPr lang="de-DE" dirty="0" err="1"/>
              <a:t>gain</a:t>
            </a:r>
            <a:endParaRPr lang="en-US" dirty="0"/>
          </a:p>
        </p:txBody>
      </p:sp>
      <p:sp>
        <p:nvSpPr>
          <p:cNvPr id="4" name="Slide Number Placeholder 3"/>
          <p:cNvSpPr>
            <a:spLocks noGrp="1"/>
          </p:cNvSpPr>
          <p:nvPr>
            <p:ph type="sldNum" sz="quarter" idx="5"/>
          </p:nvPr>
        </p:nvSpPr>
        <p:spPr/>
        <p:txBody>
          <a:bodyPr/>
          <a:lstStyle/>
          <a:p>
            <a:fld id="{84F14613-7CEC-444F-A8A2-C743CAABBD93}" type="slidenum">
              <a:rPr lang="en-US" smtClean="0"/>
              <a:t>3</a:t>
            </a:fld>
            <a:endParaRPr lang="en-US"/>
          </a:p>
        </p:txBody>
      </p:sp>
    </p:spTree>
    <p:extLst>
      <p:ext uri="{BB962C8B-B14F-4D97-AF65-F5344CB8AC3E}">
        <p14:creationId xmlns:p14="http://schemas.microsoft.com/office/powerpoint/2010/main" val="1313620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4"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2023 5GAA</a:t>
            </a:r>
          </a:p>
        </p:txBody>
      </p:sp>
    </p:spTree>
    <p:extLst>
      <p:ext uri="{BB962C8B-B14F-4D97-AF65-F5344CB8AC3E}">
        <p14:creationId xmlns:p14="http://schemas.microsoft.com/office/powerpoint/2010/main" val="46727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5"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6" name="Straight Connector 15"/>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7"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en-GB" dirty="0">
                <a:solidFill>
                  <a:srgbClr val="333D42"/>
                </a:solidFill>
              </a:rPr>
              <a:t>3</a:t>
            </a:r>
            <a:r>
              <a:rPr lang="en-US" dirty="0">
                <a:solidFill>
                  <a:srgbClr val="333D42"/>
                </a:solidFill>
              </a:rPr>
              <a:t> 5GAA</a:t>
            </a:r>
          </a:p>
        </p:txBody>
      </p:sp>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Tree>
    <p:extLst>
      <p:ext uri="{BB962C8B-B14F-4D97-AF65-F5344CB8AC3E}">
        <p14:creationId xmlns:p14="http://schemas.microsoft.com/office/powerpoint/2010/main" val="999890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0" y="0"/>
            <a:ext cx="12197080" cy="6858000"/>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dirty="0">
              <a:solidFill>
                <a:schemeClr val="bg1"/>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en-GB" dirty="0">
                <a:solidFill>
                  <a:srgbClr val="333D42"/>
                </a:solidFill>
              </a:rPr>
              <a:t>3</a:t>
            </a:r>
            <a:r>
              <a:rPr lang="en-US" dirty="0">
                <a:solidFill>
                  <a:srgbClr val="333D42"/>
                </a:solidFill>
              </a:rPr>
              <a:t> 5GAA</a:t>
            </a:r>
          </a:p>
        </p:txBody>
      </p: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description</a:t>
            </a: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693" y="710148"/>
            <a:ext cx="3609061" cy="1307838"/>
          </a:xfrm>
          <a:prstGeom prst="rect">
            <a:avLst/>
          </a:prstGeom>
        </p:spPr>
      </p:pic>
      <p:sp>
        <p:nvSpPr>
          <p:cNvPr id="16" name="Rectangle 15">
            <a:extLst>
              <a:ext uri="{FF2B5EF4-FFF2-40B4-BE49-F238E27FC236}">
                <a16:creationId xmlns:a16="http://schemas.microsoft.com/office/drawing/2014/main" id="{74732E9F-27B0-4698-A885-93A87B57327C}"/>
              </a:ext>
            </a:extLst>
          </p:cNvPr>
          <p:cNvSpPr/>
          <p:nvPr userDrawn="1"/>
        </p:nvSpPr>
        <p:spPr>
          <a:xfrm>
            <a:off x="1587663" y="6492875"/>
            <a:ext cx="9125528" cy="215444"/>
          </a:xfrm>
          <a:prstGeom prst="rect">
            <a:avLst/>
          </a:prstGeom>
        </p:spPr>
        <p:txBody>
          <a:bodyPr wrap="square">
            <a:spAutoFit/>
          </a:bodyPr>
          <a:lstStyle/>
          <a:p>
            <a:pPr algn="ctr" hangingPunct="0">
              <a:spcAft>
                <a:spcPts val="0"/>
              </a:spcAft>
            </a:pPr>
            <a:r>
              <a:rPr lang="en-GB" sz="800" i="1" dirty="0">
                <a:solidFill>
                  <a:schemeClr val="bg1"/>
                </a:solidFill>
                <a:effectLst/>
                <a:latin typeface="Arial" panose="020B0604020202020204" pitchFamily="34" charset="0"/>
                <a:ea typeface="Times New Roman" panose="02020603050405020304" pitchFamily="18" charset="0"/>
              </a:rPr>
              <a:t>The content of this document is for 5GAA internal discussion only. In its current version it does not reflect any agreed 5GAA view, nor any approved 5GAA position. </a:t>
            </a:r>
            <a:endParaRPr lang="fr-BE" sz="24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395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de-DE"/>
              <a:t>Mastertitelformat bearbeiten</a:t>
            </a:r>
            <a:endParaRPr lang="en-US" dirty="0"/>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Tree>
    <p:extLst>
      <p:ext uri="{BB962C8B-B14F-4D97-AF65-F5344CB8AC3E}">
        <p14:creationId xmlns:p14="http://schemas.microsoft.com/office/powerpoint/2010/main" val="1602680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46228" cy="1325563"/>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de-DE"/>
              <a:t>Mastertitelformat bearbeiten</a:t>
            </a:r>
            <a:endParaRPr lang="en-US" dirty="0"/>
          </a:p>
        </p:txBody>
      </p:sp>
      <p:sp>
        <p:nvSpPr>
          <p:cNvPr id="3" name="Content Placeholder 2"/>
          <p:cNvSpPr>
            <a:spLocks noGrp="1"/>
          </p:cNvSpPr>
          <p:nvPr>
            <p:ph sz="half" idx="1"/>
          </p:nvPr>
        </p:nvSpPr>
        <p:spPr>
          <a:xfrm>
            <a:off x="838200" y="1825625"/>
            <a:ext cx="5181600" cy="4009118"/>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199" y="1825625"/>
            <a:ext cx="5312229" cy="4009118"/>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Tree>
    <p:extLst>
      <p:ext uri="{BB962C8B-B14F-4D97-AF65-F5344CB8AC3E}">
        <p14:creationId xmlns:p14="http://schemas.microsoft.com/office/powerpoint/2010/main" val="110784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3" name="Picture Placeholder 2"/>
          <p:cNvSpPr>
            <a:spLocks noGrp="1"/>
          </p:cNvSpPr>
          <p:nvPr>
            <p:ph type="pic" idx="1" hasCustomPrompt="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Picture</a:t>
            </a:r>
          </a:p>
        </p:txBody>
      </p:sp>
      <p:sp>
        <p:nvSpPr>
          <p:cNvPr id="13"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4" name="Straight Connector 13"/>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5"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en-GB" dirty="0">
                <a:solidFill>
                  <a:srgbClr val="333D42"/>
                </a:solidFill>
              </a:rPr>
              <a:t>2</a:t>
            </a:r>
            <a:r>
              <a:rPr lang="en-US" dirty="0">
                <a:solidFill>
                  <a:srgbClr val="333D42"/>
                </a:solidFill>
              </a:rPr>
              <a:t> 5GAA</a:t>
            </a:r>
          </a:p>
        </p:txBody>
      </p: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de-DE"/>
              <a:t>Mastertextformat bearbeiten</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de-DE"/>
              <a:t>Mastertextformat bearbeiten</a:t>
            </a:r>
          </a:p>
        </p:txBody>
      </p:sp>
      <p:sp>
        <p:nvSpPr>
          <p:cNvPr id="9" name="Rectangle 8">
            <a:extLst>
              <a:ext uri="{FF2B5EF4-FFF2-40B4-BE49-F238E27FC236}">
                <a16:creationId xmlns:a16="http://schemas.microsoft.com/office/drawing/2014/main" id="{104DB672-E2B1-4512-B98F-91E2F2F8CF2E}"/>
              </a:ext>
            </a:extLst>
          </p:cNvPr>
          <p:cNvSpPr/>
          <p:nvPr userDrawn="1"/>
        </p:nvSpPr>
        <p:spPr>
          <a:xfrm>
            <a:off x="838200" y="6480921"/>
            <a:ext cx="4290485" cy="338554"/>
          </a:xfrm>
          <a:prstGeom prst="rect">
            <a:avLst/>
          </a:prstGeom>
        </p:spPr>
        <p:txBody>
          <a:bodyPr wrap="square">
            <a:spAutoFit/>
          </a:bodyPr>
          <a:lstStyle/>
          <a:p>
            <a:pPr algn="ctr" hangingPunct="0">
              <a:spcAft>
                <a:spcPts val="0"/>
              </a:spcAft>
            </a:pPr>
            <a:r>
              <a:rPr lang="en-GB" sz="800" i="1" dirty="0">
                <a:solidFill>
                  <a:schemeClr val="bg1"/>
                </a:solidFill>
                <a:effectLst/>
                <a:latin typeface="Arial" panose="020B0604020202020204" pitchFamily="34" charset="0"/>
                <a:ea typeface="Times New Roman" panose="02020603050405020304" pitchFamily="18" charset="0"/>
              </a:rPr>
              <a:t>The content of this document is for 5GAA internal discussion only. In its current version it does not reflect any agreed 5GAA view, nor any approved 5GAA position. </a:t>
            </a:r>
            <a:endParaRPr lang="fr-BE" sz="24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09753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r>
              <a:rPr lang="de-DE"/>
              <a:t>Mastertextformat bearbeiten</a:t>
            </a:r>
          </a:p>
        </p:txBody>
      </p:sp>
    </p:spTree>
    <p:extLst>
      <p:ext uri="{BB962C8B-B14F-4D97-AF65-F5344CB8AC3E}">
        <p14:creationId xmlns:p14="http://schemas.microsoft.com/office/powerpoint/2010/main" val="11529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F15E81E-63A2-42C0-00C9-1FD14F63BB76}"/>
              </a:ext>
            </a:extLst>
          </p:cNvPr>
          <p:cNvGraphicFramePr>
            <a:graphicFrameLocks noChangeAspect="1"/>
          </p:cNvGraphicFramePr>
          <p:nvPr userDrawn="1">
            <p:custDataLst>
              <p:tags r:id="rId9"/>
            </p:custDataLst>
            <p:extLst>
              <p:ext uri="{D42A27DB-BD31-4B8C-83A1-F6EECF244321}">
                <p14:modId xmlns:p14="http://schemas.microsoft.com/office/powerpoint/2010/main" val="3275593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0" imgW="345" imgH="355" progId="TCLayout.ActiveDocument.1">
                  <p:embed/>
                </p:oleObj>
              </mc:Choice>
              <mc:Fallback>
                <p:oleObj name="think-cell Folie" r:id="rId10" imgW="345" imgH="355" progId="TCLayout.ActiveDocument.1">
                  <p:embed/>
                  <p:pic>
                    <p:nvPicPr>
                      <p:cNvPr id="2" name="think-cell data - do not delete" hidden="1">
                        <a:extLst>
                          <a:ext uri="{FF2B5EF4-FFF2-40B4-BE49-F238E27FC236}">
                            <a16:creationId xmlns:a16="http://schemas.microsoft.com/office/drawing/2014/main" id="{DF15E81E-63A2-42C0-00C9-1FD14F63BB76}"/>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 y="6016996"/>
            <a:ext cx="12192000" cy="888629"/>
          </a:xfrm>
          <a:prstGeom prst="rect">
            <a:avLst/>
          </a:prstGeom>
        </p:spPr>
      </p:pic>
      <p:sp>
        <p:nvSpPr>
          <p:cNvPr id="8"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dirty="0">
              <a:solidFill>
                <a:schemeClr val="bg1"/>
              </a:solidFill>
            </a:endParaRPr>
          </a:p>
        </p:txBody>
      </p:sp>
      <p:cxnSp>
        <p:nvCxnSpPr>
          <p:cNvPr id="9" name="Straight Connector 8"/>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25616" y="6286693"/>
            <a:ext cx="1192132" cy="432000"/>
          </a:xfrm>
          <a:prstGeom prst="rect">
            <a:avLst/>
          </a:prstGeom>
        </p:spPr>
      </p:pic>
      <p:sp>
        <p:nvSpPr>
          <p:cNvPr id="12"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2023 5GAA</a:t>
            </a:r>
          </a:p>
        </p:txBody>
      </p:sp>
      <p:sp>
        <p:nvSpPr>
          <p:cNvPr id="11" name="Rectangle 10">
            <a:extLst>
              <a:ext uri="{FF2B5EF4-FFF2-40B4-BE49-F238E27FC236}">
                <a16:creationId xmlns:a16="http://schemas.microsoft.com/office/drawing/2014/main" id="{5C23CB00-A14A-4137-9ED9-4DEC7C494452}"/>
              </a:ext>
            </a:extLst>
          </p:cNvPr>
          <p:cNvSpPr/>
          <p:nvPr userDrawn="1"/>
        </p:nvSpPr>
        <p:spPr>
          <a:xfrm>
            <a:off x="1587663" y="6492875"/>
            <a:ext cx="9125528" cy="215444"/>
          </a:xfrm>
          <a:prstGeom prst="rect">
            <a:avLst/>
          </a:prstGeom>
        </p:spPr>
        <p:txBody>
          <a:bodyPr wrap="square">
            <a:spAutoFit/>
          </a:bodyPr>
          <a:lstStyle/>
          <a:p>
            <a:pPr algn="ctr" hangingPunct="0">
              <a:spcAft>
                <a:spcPts val="0"/>
              </a:spcAft>
            </a:pPr>
            <a:r>
              <a:rPr lang="en-GB" sz="800" i="1" dirty="0">
                <a:solidFill>
                  <a:schemeClr val="bg1"/>
                </a:solidFill>
                <a:effectLst/>
                <a:latin typeface="Arial" panose="020B0604020202020204" pitchFamily="34" charset="0"/>
                <a:ea typeface="Times New Roman" panose="02020603050405020304" pitchFamily="18" charset="0"/>
              </a:rPr>
              <a:t>The content of this document is for 5GAA internal discussion only. In its current version it does not reflect any agreed 5GAA view, nor any approved 5GAA position. </a:t>
            </a:r>
            <a:endParaRPr lang="fr-BE" sz="2400" dirty="0">
              <a:solidFill>
                <a:schemeClr val="bg1"/>
              </a:solidFill>
              <a:effectLst/>
              <a:latin typeface="Times New Roman" panose="02020603050405020304" pitchFamily="18" charset="0"/>
              <a:ea typeface="Times New Roman" panose="02020603050405020304" pitchFamily="18" charset="0"/>
            </a:endParaRPr>
          </a:p>
        </p:txBody>
      </p:sp>
      <p:sp>
        <p:nvSpPr>
          <p:cNvPr id="4" name="Textfeld 3">
            <a:extLst>
              <a:ext uri="{FF2B5EF4-FFF2-40B4-BE49-F238E27FC236}">
                <a16:creationId xmlns:a16="http://schemas.microsoft.com/office/drawing/2014/main" id="{58266C85-7B42-A7B9-33D2-A88D8A9BBABB}"/>
              </a:ext>
            </a:extLst>
          </p:cNvPr>
          <p:cNvSpPr txBox="1"/>
          <p:nvPr userDrawn="1">
            <p:extLst>
              <p:ext uri="{1162E1C5-73C7-4A58-AE30-91384D911F3F}">
                <p184:classification xmlns:p184="http://schemas.microsoft.com/office/powerpoint/2018/4/main" val="ftr"/>
              </p:ext>
            </p:extLst>
          </p:nvPr>
        </p:nvSpPr>
        <p:spPr>
          <a:xfrm>
            <a:off x="0" y="6736080"/>
            <a:ext cx="531813" cy="121920"/>
          </a:xfrm>
          <a:prstGeom prst="rect">
            <a:avLst/>
          </a:prstGeom>
        </p:spPr>
        <p:txBody>
          <a:bodyPr horzOverflow="overflow" lIns="0" tIns="0" rIns="0" bIns="0">
            <a:spAutoFit/>
          </a:bodyPr>
          <a:lstStyle/>
          <a:p>
            <a:pPr algn="l"/>
            <a:r>
              <a:rPr lang="de-DE" sz="800">
                <a:solidFill>
                  <a:srgbClr val="000000"/>
                </a:solidFill>
                <a:latin typeface="Arial" panose="020B0604020202020204" pitchFamily="34" charset="0"/>
                <a:cs typeface="Arial" panose="020B0604020202020204" pitchFamily="34" charset="0"/>
              </a:rPr>
              <a:t>INTERNAL</a:t>
            </a:r>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2" r:id="rId5"/>
    <p:sldLayoutId id="2147483657" r:id="rId6"/>
    <p:sldLayoutId id="214748365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7F1B6B-C9D8-F6FD-9525-03061A077931}"/>
              </a:ext>
            </a:extLst>
          </p:cNvPr>
          <p:cNvSpPr>
            <a:spLocks noGrp="1"/>
          </p:cNvSpPr>
          <p:nvPr>
            <p:ph type="body" sz="quarter" idx="10"/>
          </p:nvPr>
        </p:nvSpPr>
        <p:spPr>
          <a:xfrm>
            <a:off x="1159497" y="2942979"/>
            <a:ext cx="10715003" cy="2638425"/>
          </a:xfrm>
        </p:spPr>
        <p:txBody>
          <a:bodyPr lIns="91440" tIns="45720" rIns="91440" bIns="45720" anchor="t"/>
          <a:lstStyle/>
          <a:p>
            <a:r>
              <a:rPr lang="en-GB" sz="4400" dirty="0"/>
              <a:t>Automotive Requirements for Non-Terrestrial Network (NTN) Enhancements for Release 19  </a:t>
            </a:r>
          </a:p>
          <a:p>
            <a:endParaRPr lang="en-GB" dirty="0"/>
          </a:p>
          <a:p>
            <a:endParaRPr lang="en-GB" dirty="0"/>
          </a:p>
        </p:txBody>
      </p:sp>
    </p:spTree>
    <p:extLst>
      <p:ext uri="{BB962C8B-B14F-4D97-AF65-F5344CB8AC3E}">
        <p14:creationId xmlns:p14="http://schemas.microsoft.com/office/powerpoint/2010/main" val="2732602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AF02A9C-DE67-957E-1CA6-D3B00A474A7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92" imgH="595" progId="TCLayout.ActiveDocument.1">
                  <p:embed/>
                </p:oleObj>
              </mc:Choice>
              <mc:Fallback>
                <p:oleObj name="think-cell Folie" r:id="rId3" imgW="592" imgH="595" progId="TCLayout.ActiveDocument.1">
                  <p:embed/>
                  <p:pic>
                    <p:nvPicPr>
                      <p:cNvPr id="5" name="think-cell data - do not delete" hidden="1">
                        <a:extLst>
                          <a:ext uri="{FF2B5EF4-FFF2-40B4-BE49-F238E27FC236}">
                            <a16:creationId xmlns:a16="http://schemas.microsoft.com/office/drawing/2014/main" id="{4AF02A9C-DE67-957E-1CA6-D3B00A474A7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标题 1"/>
          <p:cNvSpPr>
            <a:spLocks noGrp="1"/>
          </p:cNvSpPr>
          <p:nvPr>
            <p:ph type="title"/>
          </p:nvPr>
        </p:nvSpPr>
        <p:spPr>
          <a:xfrm>
            <a:off x="460578" y="283779"/>
            <a:ext cx="10537744" cy="551793"/>
          </a:xfrm>
        </p:spPr>
        <p:txBody>
          <a:bodyPr vert="horz">
            <a:normAutofit fontScale="90000"/>
          </a:bodyPr>
          <a:lstStyle/>
          <a:p>
            <a:r>
              <a:rPr lang="en-US" altLang="zh-CN" dirty="0"/>
              <a:t>Background and Summary</a:t>
            </a:r>
            <a:endParaRPr lang="zh-CN" altLang="en-US" dirty="0"/>
          </a:p>
        </p:txBody>
      </p:sp>
      <p:sp>
        <p:nvSpPr>
          <p:cNvPr id="3" name="文本占位符 2"/>
          <p:cNvSpPr>
            <a:spLocks noGrp="1"/>
          </p:cNvSpPr>
          <p:nvPr>
            <p:ph type="body" sz="quarter" idx="10"/>
          </p:nvPr>
        </p:nvSpPr>
        <p:spPr>
          <a:xfrm>
            <a:off x="460578" y="1176552"/>
            <a:ext cx="10624457" cy="4508679"/>
          </a:xfrm>
        </p:spPr>
        <p:txBody>
          <a:bodyPr/>
          <a:lstStyle/>
          <a:p>
            <a:pPr>
              <a:buFont typeface="Wingdings" panose="05000000000000000000" pitchFamily="2" charset="2"/>
              <a:buChar char="§"/>
            </a:pPr>
            <a:r>
              <a:rPr lang="en-US" altLang="zh-CN" sz="2400" dirty="0"/>
              <a:t>5GAA provided their input to the 3GPP RAN-19 WS in June [RWS-230164]</a:t>
            </a:r>
          </a:p>
          <a:p>
            <a:pPr>
              <a:buFont typeface="Wingdings" panose="05000000000000000000" pitchFamily="2" charset="2"/>
              <a:buChar char="§"/>
            </a:pPr>
            <a:endParaRPr lang="en-US" altLang="zh-CN" sz="2400" dirty="0"/>
          </a:p>
          <a:p>
            <a:pPr>
              <a:buFont typeface="Wingdings" panose="05000000000000000000" pitchFamily="2" charset="2"/>
              <a:buChar char="§"/>
            </a:pPr>
            <a:r>
              <a:rPr lang="en-US" altLang="zh-CN" sz="2400" dirty="0"/>
              <a:t>Further discussions on a dedicated automotive NTN UE type with optimized characteristics have been performed in the meantime</a:t>
            </a:r>
          </a:p>
          <a:p>
            <a:pPr lvl="1">
              <a:buFont typeface="Wingdings" panose="05000000000000000000" pitchFamily="2" charset="2"/>
              <a:buChar char="§"/>
            </a:pPr>
            <a:r>
              <a:rPr lang="en-US" altLang="zh-CN" sz="2000" dirty="0"/>
              <a:t>Enabling improved DL and UL throughput due to higher antenna gain</a:t>
            </a:r>
            <a:br>
              <a:rPr lang="en-US" altLang="zh-CN" sz="2000" dirty="0"/>
            </a:br>
            <a:r>
              <a:rPr lang="en-US" altLang="zh-CN" sz="2000" dirty="0"/>
              <a:t>and higher UE Tx Power compared to current releases</a:t>
            </a:r>
          </a:p>
          <a:p>
            <a:pPr lvl="1">
              <a:buFont typeface="Wingdings" panose="05000000000000000000" pitchFamily="2" charset="2"/>
              <a:buChar char="§"/>
            </a:pPr>
            <a:endParaRPr lang="en-US" altLang="zh-CN" sz="2400" dirty="0"/>
          </a:p>
          <a:p>
            <a:pPr>
              <a:buFont typeface="Wingdings" panose="05000000000000000000" pitchFamily="2" charset="2"/>
              <a:buChar char="§"/>
            </a:pPr>
            <a:r>
              <a:rPr lang="en-US" altLang="zh-CN" sz="2400" dirty="0"/>
              <a:t>5GAA also reviewed current potential objectives for the Rel-19 NR NTN WI (based on the moderator’s summary from RAN#101 in </a:t>
            </a:r>
            <a:br>
              <a:rPr lang="en-US" altLang="zh-CN" sz="2400" dirty="0"/>
            </a:br>
            <a:r>
              <a:rPr lang="en-US" altLang="zh-CN" sz="2400" dirty="0"/>
              <a:t>RP-232610) and discussed objectives of highest importance for 5GAA</a:t>
            </a:r>
          </a:p>
          <a:p>
            <a:pPr lvl="1"/>
            <a:r>
              <a:rPr lang="en-US" altLang="zh-CN" sz="2000" dirty="0"/>
              <a:t>Further improvements for mobility between TN and NTN are of highest importance for 5GAA (depending on final Rel-18 outcome)</a:t>
            </a:r>
          </a:p>
          <a:p>
            <a:pPr marL="0" indent="0">
              <a:buNone/>
            </a:pPr>
            <a:endParaRPr lang="en-US" altLang="zh-CN" sz="2400" dirty="0"/>
          </a:p>
          <a:p>
            <a:endParaRPr lang="en-US" altLang="zh-CN" sz="2400" dirty="0"/>
          </a:p>
        </p:txBody>
      </p:sp>
    </p:spTree>
    <p:extLst>
      <p:ext uri="{BB962C8B-B14F-4D97-AF65-F5344CB8AC3E}">
        <p14:creationId xmlns:p14="http://schemas.microsoft.com/office/powerpoint/2010/main" val="640603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AF02A9C-DE67-957E-1CA6-D3B00A474A79}"/>
              </a:ext>
            </a:extLst>
          </p:cNvPr>
          <p:cNvGraphicFramePr>
            <a:graphicFrameLocks noChangeAspect="1"/>
          </p:cNvGraphicFramePr>
          <p:nvPr>
            <p:custDataLst>
              <p:tags r:id="rId1"/>
            </p:custDataLst>
            <p:extLst>
              <p:ext uri="{D42A27DB-BD31-4B8C-83A1-F6EECF244321}">
                <p14:modId xmlns:p14="http://schemas.microsoft.com/office/powerpoint/2010/main" val="29870365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92" imgH="595" progId="TCLayout.ActiveDocument.1">
                  <p:embed/>
                </p:oleObj>
              </mc:Choice>
              <mc:Fallback>
                <p:oleObj name="think-cell Folie" r:id="rId4" imgW="592" imgH="59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标题 1"/>
          <p:cNvSpPr>
            <a:spLocks noGrp="1"/>
          </p:cNvSpPr>
          <p:nvPr>
            <p:ph type="title"/>
          </p:nvPr>
        </p:nvSpPr>
        <p:spPr>
          <a:xfrm>
            <a:off x="414072" y="236393"/>
            <a:ext cx="11310592" cy="634116"/>
          </a:xfrm>
        </p:spPr>
        <p:txBody>
          <a:bodyPr vert="horz">
            <a:normAutofit fontScale="90000"/>
          </a:bodyPr>
          <a:lstStyle/>
          <a:p>
            <a:r>
              <a:rPr lang="en-US" altLang="zh-CN" dirty="0"/>
              <a:t>5GAA proposal for additional automotive NR NTN UE types</a:t>
            </a:r>
            <a:endParaRPr lang="zh-CN" altLang="en-US" dirty="0"/>
          </a:p>
        </p:txBody>
      </p:sp>
      <p:sp>
        <p:nvSpPr>
          <p:cNvPr id="7" name="文本框 3">
            <a:extLst>
              <a:ext uri="{FF2B5EF4-FFF2-40B4-BE49-F238E27FC236}">
                <a16:creationId xmlns:a16="http://schemas.microsoft.com/office/drawing/2014/main" id="{647FDBA0-F6A8-BFBE-A64D-A5DB9C983461}"/>
              </a:ext>
            </a:extLst>
          </p:cNvPr>
          <p:cNvSpPr txBox="1"/>
          <p:nvPr/>
        </p:nvSpPr>
        <p:spPr>
          <a:xfrm>
            <a:off x="402025" y="977282"/>
            <a:ext cx="5533692" cy="3108543"/>
          </a:xfrm>
          <a:prstGeom prst="rect">
            <a:avLst/>
          </a:prstGeom>
          <a:noFill/>
        </p:spPr>
        <p:txBody>
          <a:bodyPr wrap="square" rtlCol="0">
            <a:spAutoFit/>
          </a:bodyPr>
          <a:lstStyle/>
          <a:p>
            <a:r>
              <a:rPr lang="en-US" altLang="zh-CN" sz="2000" b="1" u="sng" dirty="0">
                <a:solidFill>
                  <a:srgbClr val="373C00"/>
                </a:solidFill>
              </a:rPr>
              <a:t>S-/L- Band:</a:t>
            </a:r>
            <a:r>
              <a:rPr lang="en-US" altLang="zh-CN" sz="2000" b="1" dirty="0">
                <a:solidFill>
                  <a:srgbClr val="373C00"/>
                </a:solidFill>
              </a:rPr>
              <a:t> at LEO-600</a:t>
            </a:r>
          </a:p>
          <a:p>
            <a:endParaRPr lang="en-US" altLang="zh-CN" sz="1600" b="1" u="sng" dirty="0">
              <a:solidFill>
                <a:srgbClr val="373C00"/>
              </a:solidFill>
            </a:endParaRPr>
          </a:p>
          <a:p>
            <a:endParaRPr lang="en-US" altLang="zh-CN" sz="2000" b="1" dirty="0">
              <a:solidFill>
                <a:srgbClr val="373C00"/>
              </a:solidFill>
            </a:endParaRPr>
          </a:p>
          <a:p>
            <a:r>
              <a:rPr lang="en-US" altLang="zh-CN" sz="2000" b="1" dirty="0"/>
              <a:t>For DL: </a:t>
            </a:r>
          </a:p>
          <a:p>
            <a:pPr marL="342900" indent="-342900">
              <a:buFont typeface="Wingdings" panose="05000000000000000000" pitchFamily="2" charset="2"/>
              <a:buChar char="§"/>
            </a:pPr>
            <a:r>
              <a:rPr lang="en-US" altLang="zh-CN" sz="2000" b="1" dirty="0"/>
              <a:t>NF = 7 dB</a:t>
            </a:r>
          </a:p>
          <a:p>
            <a:pPr marL="342900" indent="-342900">
              <a:buFont typeface="Wingdings" panose="05000000000000000000" pitchFamily="2" charset="2"/>
              <a:buChar char="§"/>
            </a:pPr>
            <a:r>
              <a:rPr lang="en-US" altLang="zh-CN" sz="2000" b="1" dirty="0"/>
              <a:t>Max. Gain, boresight of main lobe = 0 and 3 </a:t>
            </a:r>
            <a:r>
              <a:rPr lang="en-US" altLang="zh-CN" sz="2000" b="1" dirty="0" err="1"/>
              <a:t>dBi</a:t>
            </a:r>
            <a:endParaRPr lang="en-US" altLang="zh-CN" sz="2000" b="1" dirty="0"/>
          </a:p>
          <a:p>
            <a:endParaRPr lang="en-US" altLang="zh-CN" sz="2000" b="1" dirty="0"/>
          </a:p>
          <a:p>
            <a:r>
              <a:rPr lang="en-US" altLang="zh-CN" sz="2000" b="1" dirty="0"/>
              <a:t>For UL:</a:t>
            </a:r>
          </a:p>
          <a:p>
            <a:pPr marL="342900" indent="-342900">
              <a:buFont typeface="Wingdings" panose="05000000000000000000" pitchFamily="2" charset="2"/>
              <a:buChar char="§"/>
            </a:pPr>
            <a:r>
              <a:rPr lang="en-US" altLang="zh-CN" sz="2000" b="1" dirty="0"/>
              <a:t>Tx power: PC3 (23 dBm) and PC2 (26 dBm) </a:t>
            </a:r>
          </a:p>
          <a:p>
            <a:pPr marL="342900" indent="-342900">
              <a:buFont typeface="Wingdings" panose="05000000000000000000" pitchFamily="2" charset="2"/>
              <a:buChar char="§"/>
            </a:pPr>
            <a:r>
              <a:rPr lang="en-US" altLang="zh-CN" sz="2000" b="1" dirty="0"/>
              <a:t>Max. Gain, boresight of main lobe = 0 and 3 </a:t>
            </a:r>
            <a:r>
              <a:rPr lang="en-US" altLang="zh-CN" sz="2000" b="1" dirty="0" err="1"/>
              <a:t>dBi</a:t>
            </a:r>
            <a:endParaRPr lang="en-US" altLang="zh-CN" sz="2000" b="1" dirty="0"/>
          </a:p>
        </p:txBody>
      </p:sp>
      <p:sp>
        <p:nvSpPr>
          <p:cNvPr id="8" name="文本框 6">
            <a:extLst>
              <a:ext uri="{FF2B5EF4-FFF2-40B4-BE49-F238E27FC236}">
                <a16:creationId xmlns:a16="http://schemas.microsoft.com/office/drawing/2014/main" id="{4E311823-9861-3BBC-171C-2F86F48C561F}"/>
              </a:ext>
            </a:extLst>
          </p:cNvPr>
          <p:cNvSpPr txBox="1"/>
          <p:nvPr/>
        </p:nvSpPr>
        <p:spPr>
          <a:xfrm>
            <a:off x="6032723" y="811660"/>
            <a:ext cx="5745205" cy="5632311"/>
          </a:xfrm>
          <a:prstGeom prst="rect">
            <a:avLst/>
          </a:prstGeom>
          <a:noFill/>
        </p:spPr>
        <p:txBody>
          <a:bodyPr wrap="square" lIns="91440" tIns="45720" rIns="91440" bIns="45720" rtlCol="0" anchor="t">
            <a:spAutoFit/>
          </a:bodyPr>
          <a:lstStyle/>
          <a:p>
            <a:r>
              <a:rPr lang="en-US" altLang="zh-CN" sz="2000" b="1" u="sng" dirty="0">
                <a:solidFill>
                  <a:srgbClr val="373C00"/>
                </a:solidFill>
                <a:ea typeface="DengXian"/>
              </a:rPr>
              <a:t>Ka- Band:</a:t>
            </a:r>
            <a:r>
              <a:rPr lang="en-US" altLang="zh-CN" sz="2000" b="1" dirty="0">
                <a:solidFill>
                  <a:srgbClr val="373C00"/>
                </a:solidFill>
                <a:ea typeface="DengXian"/>
              </a:rPr>
              <a:t> Flat </a:t>
            </a:r>
            <a:r>
              <a:rPr kumimoji="0" lang="en-US" altLang="zh-CN" sz="2000" b="1" i="0" u="none" strike="noStrike" kern="1200" cap="none" spc="0" normalizeH="0" baseline="0" noProof="0" dirty="0">
                <a:ln>
                  <a:noFill/>
                </a:ln>
                <a:solidFill>
                  <a:srgbClr val="373C00"/>
                </a:solidFill>
                <a:effectLst/>
                <a:uLnTx/>
                <a:uFillTx/>
                <a:latin typeface="Calibri" panose="020F0502020204030204"/>
                <a:ea typeface="DengXian"/>
                <a:cs typeface="+mn-cs"/>
              </a:rPr>
              <a:t>antenna with beamforming has been considere</a:t>
            </a:r>
            <a:r>
              <a:rPr lang="en-US" altLang="zh-CN" sz="2000" b="1" dirty="0">
                <a:solidFill>
                  <a:srgbClr val="373C00"/>
                </a:solidFill>
                <a:latin typeface="Calibri" panose="020F0502020204030204"/>
                <a:ea typeface="DengXian"/>
              </a:rPr>
              <a:t>d, different from VSAT, assuming a new satellite EIRP density of </a:t>
            </a:r>
            <a:r>
              <a:rPr lang="en-US" sz="2000" b="1" dirty="0">
                <a:solidFill>
                  <a:srgbClr val="373C00"/>
                </a:solidFill>
                <a:latin typeface="Calibri" panose="020F0502020204030204"/>
                <a:ea typeface="DengXian"/>
              </a:rPr>
              <a:t>16 </a:t>
            </a:r>
            <a:r>
              <a:rPr lang="en-US" sz="2000" b="1" dirty="0" err="1">
                <a:solidFill>
                  <a:srgbClr val="373C00"/>
                </a:solidFill>
                <a:latin typeface="Calibri" panose="020F0502020204030204"/>
                <a:ea typeface="DengXian"/>
              </a:rPr>
              <a:t>dBW</a:t>
            </a:r>
            <a:r>
              <a:rPr lang="en-US" sz="2000" b="1" dirty="0">
                <a:solidFill>
                  <a:srgbClr val="373C00"/>
                </a:solidFill>
                <a:latin typeface="Calibri" panose="020F0502020204030204"/>
                <a:ea typeface="DengXian"/>
              </a:rPr>
              <a:t>/MHz at LEO-600; UE antenna temperature 150 K.</a:t>
            </a:r>
          </a:p>
          <a:p>
            <a:endParaRPr lang="en-US" altLang="zh-CN" sz="2000" b="1" dirty="0">
              <a:solidFill>
                <a:srgbClr val="373C00"/>
              </a:solidFill>
              <a:latin typeface="Calibri" panose="020F0502020204030204"/>
              <a:ea typeface="DengXian" panose="02010600030101010101" pitchFamily="2" charset="-122"/>
            </a:endParaRPr>
          </a:p>
          <a:p>
            <a:r>
              <a:rPr lang="en-US" altLang="zh-CN" sz="2000" b="1" dirty="0"/>
              <a:t>For DL: </a:t>
            </a:r>
          </a:p>
          <a:p>
            <a:pPr marL="342900" indent="-342900">
              <a:buFont typeface="Wingdings" panose="05000000000000000000" pitchFamily="2" charset="2"/>
              <a:buChar char="§"/>
            </a:pPr>
            <a:r>
              <a:rPr lang="en-US" altLang="zh-CN" sz="2000" b="1" dirty="0"/>
              <a:t>NF = 4 and 6 dB</a:t>
            </a:r>
          </a:p>
          <a:p>
            <a:pPr marL="342900" indent="-342900">
              <a:buFont typeface="Wingdings" panose="05000000000000000000" pitchFamily="2" charset="2"/>
              <a:buChar char="§"/>
            </a:pPr>
            <a:r>
              <a:rPr lang="en-US" altLang="zh-CN" sz="2000" b="1" dirty="0">
                <a:ea typeface="DengXian"/>
              </a:rPr>
              <a:t>Min. Gain and Max. Gain, boresight of main lobe = </a:t>
            </a:r>
            <a:r>
              <a:rPr lang="en-US" altLang="zh-CN" sz="2000" b="1" dirty="0">
                <a:highlight>
                  <a:srgbClr val="FDFDFD"/>
                </a:highlight>
                <a:ea typeface="DengXian"/>
              </a:rPr>
              <a:t>25 and 31 </a:t>
            </a:r>
            <a:r>
              <a:rPr lang="en-US" altLang="zh-CN" sz="2000" b="1" dirty="0" err="1">
                <a:highlight>
                  <a:srgbClr val="FDFDFD"/>
                </a:highlight>
                <a:ea typeface="DengXian"/>
              </a:rPr>
              <a:t>dBi</a:t>
            </a:r>
            <a:r>
              <a:rPr lang="en-US" altLang="zh-CN" sz="2000" b="1" dirty="0">
                <a:highlight>
                  <a:srgbClr val="FDFDFD"/>
                </a:highlight>
                <a:ea typeface="DengXian"/>
              </a:rPr>
              <a:t>  </a:t>
            </a:r>
          </a:p>
          <a:p>
            <a:endParaRPr lang="en-US" altLang="zh-CN" sz="2000" b="1" dirty="0">
              <a:cs typeface="Calibri" panose="020F0502020204030204"/>
            </a:endParaRPr>
          </a:p>
          <a:p>
            <a:r>
              <a:rPr lang="en-US" altLang="zh-CN" sz="2000" b="1" dirty="0"/>
              <a:t>For UL</a:t>
            </a:r>
            <a:r>
              <a:rPr lang="de-DE" altLang="zh-CN" sz="2000" b="1" dirty="0"/>
              <a:t>:</a:t>
            </a:r>
            <a:endParaRPr lang="en-US" altLang="zh-CN" sz="2000" b="1" dirty="0">
              <a:cs typeface="Calibri" panose="020F0502020204030204"/>
            </a:endParaRPr>
          </a:p>
          <a:p>
            <a:pPr marL="342900" indent="-342900">
              <a:buFont typeface="Wingdings" panose="05000000000000000000" pitchFamily="2" charset="2"/>
              <a:buChar char="§"/>
            </a:pPr>
            <a:r>
              <a:rPr lang="en-US" altLang="zh-CN" sz="2000" b="1" dirty="0"/>
              <a:t>Tx power</a:t>
            </a:r>
            <a:r>
              <a:rPr lang="zh-CN" altLang="en-US" sz="2000" b="1" dirty="0"/>
              <a:t>：</a:t>
            </a:r>
            <a:r>
              <a:rPr lang="en-US" altLang="zh-CN" sz="2000" b="1" dirty="0"/>
              <a:t>37 dBm and 38.5 dBm</a:t>
            </a:r>
          </a:p>
          <a:p>
            <a:pPr marL="342900" indent="-342900">
              <a:buFont typeface="Wingdings" panose="05000000000000000000" pitchFamily="2" charset="2"/>
              <a:buChar char="§"/>
            </a:pPr>
            <a:r>
              <a:rPr lang="en-US" altLang="zh-CN" sz="2000" b="1" dirty="0"/>
              <a:t>Min. Gain and Max. Gain, boresight of main lobe = </a:t>
            </a:r>
            <a:r>
              <a:rPr lang="en-US" altLang="zh-CN" sz="2000" b="1" dirty="0">
                <a:highlight>
                  <a:srgbClr val="FDFDFD"/>
                </a:highlight>
              </a:rPr>
              <a:t>25 and 31 </a:t>
            </a:r>
            <a:r>
              <a:rPr lang="en-US" altLang="zh-CN" sz="2000" b="1" dirty="0" err="1">
                <a:highlight>
                  <a:srgbClr val="FDFDFD"/>
                </a:highlight>
              </a:rPr>
              <a:t>dBi</a:t>
            </a:r>
            <a:r>
              <a:rPr lang="en-US" altLang="zh-CN" sz="2000" b="1" dirty="0">
                <a:highlight>
                  <a:srgbClr val="FDFDFD"/>
                </a:highlight>
              </a:rPr>
              <a:t> </a:t>
            </a:r>
          </a:p>
          <a:p>
            <a:pPr marL="342900" indent="-342900">
              <a:buFont typeface="Wingdings" panose="05000000000000000000" pitchFamily="2" charset="2"/>
              <a:buChar char="§"/>
            </a:pPr>
            <a:r>
              <a:rPr lang="en-US" altLang="zh-CN" sz="2000" b="1" dirty="0">
                <a:ea typeface="DengXian"/>
              </a:rPr>
              <a:t>Min. EIRP and Max. EIRP, boresight of main lobe = 32dBW and 39.5 </a:t>
            </a:r>
            <a:r>
              <a:rPr lang="en-US" altLang="zh-CN" sz="2000" b="1" dirty="0" err="1">
                <a:ea typeface="DengXian"/>
              </a:rPr>
              <a:t>dBW</a:t>
            </a:r>
            <a:r>
              <a:rPr lang="en-US" altLang="zh-CN" sz="2000" b="1" dirty="0">
                <a:ea typeface="DengXian"/>
              </a:rPr>
              <a:t> </a:t>
            </a:r>
            <a:endParaRPr lang="en-US" altLang="zh-CN" sz="2000" b="1" dirty="0">
              <a:ea typeface="DengXian"/>
              <a:cs typeface="Calibri"/>
            </a:endParaRPr>
          </a:p>
          <a:p>
            <a:pPr marL="342900" indent="-342900">
              <a:buFont typeface="Wingdings" panose="05000000000000000000" pitchFamily="2" charset="2"/>
              <a:buChar char="§"/>
            </a:pPr>
            <a:endParaRPr lang="en-US" altLang="zh-CN" sz="2000" b="1" dirty="0"/>
          </a:p>
          <a:p>
            <a:endParaRPr lang="en-US" altLang="zh-CN" sz="2000" b="1" dirty="0">
              <a:highlight>
                <a:srgbClr val="FFFF00"/>
              </a:highlight>
            </a:endParaRPr>
          </a:p>
        </p:txBody>
      </p:sp>
      <p:sp>
        <p:nvSpPr>
          <p:cNvPr id="9" name="文本占位符 2">
            <a:extLst>
              <a:ext uri="{FF2B5EF4-FFF2-40B4-BE49-F238E27FC236}">
                <a16:creationId xmlns:a16="http://schemas.microsoft.com/office/drawing/2014/main" id="{99DA05EA-1BA1-DCA1-BD42-687D0712C417}"/>
              </a:ext>
            </a:extLst>
          </p:cNvPr>
          <p:cNvSpPr>
            <a:spLocks noGrp="1"/>
          </p:cNvSpPr>
          <p:nvPr>
            <p:ph type="body" sz="quarter" idx="10"/>
          </p:nvPr>
        </p:nvSpPr>
        <p:spPr>
          <a:xfrm>
            <a:off x="256531" y="5788341"/>
            <a:ext cx="11658912" cy="1277921"/>
          </a:xfrm>
          <a:solidFill>
            <a:srgbClr val="FDFDFD"/>
          </a:solidFill>
        </p:spPr>
        <p:txBody>
          <a:bodyPr lIns="91440" tIns="45720" rIns="91440" bIns="45720" anchor="t"/>
          <a:lstStyle/>
          <a:p>
            <a:pPr marL="0" indent="0">
              <a:buNone/>
            </a:pPr>
            <a:r>
              <a:rPr lang="en-US" altLang="zh-CN" sz="1800" b="1" dirty="0">
                <a:solidFill>
                  <a:srgbClr val="0070C0"/>
                </a:solidFill>
              </a:rPr>
              <a:t>5GAA kindly request 3GPP to perform relevant analysis (according to the methodology used for creation of 3GPP TR 38.821) and required normative work to enable these additional automotive NR NTN UE types as part of Rel-19. For constellations other than LEO-600, appropriate compensation for satellite EIRP density is to be accounted for.</a:t>
            </a:r>
            <a:endParaRPr lang="en-US" altLang="zh-CN" sz="1600" b="1" dirty="0"/>
          </a:p>
        </p:txBody>
      </p:sp>
      <p:sp>
        <p:nvSpPr>
          <p:cNvPr id="10" name="矩形 8">
            <a:extLst>
              <a:ext uri="{FF2B5EF4-FFF2-40B4-BE49-F238E27FC236}">
                <a16:creationId xmlns:a16="http://schemas.microsoft.com/office/drawing/2014/main" id="{9B606CE8-1939-9BCC-509F-0E17AF492F90}"/>
              </a:ext>
            </a:extLst>
          </p:cNvPr>
          <p:cNvSpPr/>
          <p:nvPr/>
        </p:nvSpPr>
        <p:spPr>
          <a:xfrm>
            <a:off x="285238" y="5214236"/>
            <a:ext cx="4338624" cy="523220"/>
          </a:xfrm>
          <a:prstGeom prst="rect">
            <a:avLst/>
          </a:prstGeom>
        </p:spPr>
        <p:txBody>
          <a:bodyPr wrap="none">
            <a:spAutoFit/>
          </a:bodyPr>
          <a:lstStyle/>
          <a:p>
            <a:r>
              <a:rPr lang="en-US" altLang="zh-CN" sz="2800" b="1" dirty="0"/>
              <a:t>Recommendations to 3GPP:</a:t>
            </a:r>
          </a:p>
        </p:txBody>
      </p:sp>
    </p:spTree>
    <p:extLst>
      <p:ext uri="{BB962C8B-B14F-4D97-AF65-F5344CB8AC3E}">
        <p14:creationId xmlns:p14="http://schemas.microsoft.com/office/powerpoint/2010/main" val="3375011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AF02A9C-DE67-957E-1CA6-D3B00A474A7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92" imgH="595" progId="TCLayout.ActiveDocument.1">
                  <p:embed/>
                </p:oleObj>
              </mc:Choice>
              <mc:Fallback>
                <p:oleObj name="think-cell Folie" r:id="rId3" imgW="592" imgH="595" progId="TCLayout.ActiveDocument.1">
                  <p:embed/>
                  <p:pic>
                    <p:nvPicPr>
                      <p:cNvPr id="5" name="think-cell data - do not delete" hidden="1">
                        <a:extLst>
                          <a:ext uri="{FF2B5EF4-FFF2-40B4-BE49-F238E27FC236}">
                            <a16:creationId xmlns:a16="http://schemas.microsoft.com/office/drawing/2014/main" id="{4AF02A9C-DE67-957E-1CA6-D3B00A474A7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标题 1"/>
          <p:cNvSpPr>
            <a:spLocks noGrp="1"/>
          </p:cNvSpPr>
          <p:nvPr>
            <p:ph type="title"/>
          </p:nvPr>
        </p:nvSpPr>
        <p:spPr>
          <a:xfrm>
            <a:off x="441433" y="273604"/>
            <a:ext cx="11412921" cy="1406192"/>
          </a:xfrm>
        </p:spPr>
        <p:txBody>
          <a:bodyPr vert="horz">
            <a:normAutofit fontScale="90000"/>
          </a:bodyPr>
          <a:lstStyle/>
          <a:p>
            <a:r>
              <a:rPr lang="en-US" altLang="zh-CN" dirty="0"/>
              <a:t>5GAA review on potential NR NTN objectives for Rel-19 </a:t>
            </a:r>
            <a:br>
              <a:rPr lang="en-US" altLang="zh-CN" dirty="0"/>
            </a:br>
            <a:r>
              <a:rPr lang="en-US" altLang="zh-CN" dirty="0"/>
              <a:t>after RAN#101 (based on moderator’s summary in RP-232610)</a:t>
            </a:r>
            <a:endParaRPr lang="zh-CN" altLang="en-US" dirty="0"/>
          </a:p>
        </p:txBody>
      </p:sp>
      <p:sp>
        <p:nvSpPr>
          <p:cNvPr id="4" name="Textplatzhalter 3">
            <a:extLst>
              <a:ext uri="{FF2B5EF4-FFF2-40B4-BE49-F238E27FC236}">
                <a16:creationId xmlns:a16="http://schemas.microsoft.com/office/drawing/2014/main" id="{ECFD4781-CA19-1A42-79D9-F6C73E0303AC}"/>
              </a:ext>
            </a:extLst>
          </p:cNvPr>
          <p:cNvSpPr>
            <a:spLocks noGrp="1"/>
          </p:cNvSpPr>
          <p:nvPr>
            <p:ph type="body" sz="quarter" idx="10"/>
          </p:nvPr>
        </p:nvSpPr>
        <p:spPr>
          <a:xfrm>
            <a:off x="579515" y="2273300"/>
            <a:ext cx="10624457" cy="3403819"/>
          </a:xfrm>
        </p:spPr>
        <p:txBody>
          <a:bodyPr lIns="91440" tIns="45720" rIns="91440" bIns="45720" anchor="t"/>
          <a:lstStyle/>
          <a:p>
            <a:pPr>
              <a:buFont typeface="Wingdings" panose="05000000000000000000" pitchFamily="2" charset="2"/>
              <a:buChar char="§"/>
            </a:pPr>
            <a:r>
              <a:rPr lang="en-US" sz="2400" dirty="0">
                <a:latin typeface="Open Sans"/>
                <a:ea typeface="Open Sans"/>
                <a:cs typeface="Open Sans"/>
              </a:rPr>
              <a:t>5GAA automotive use cases require seamless mobility between TN and NTN (as already indicated in RWS-230164)</a:t>
            </a:r>
          </a:p>
        </p:txBody>
      </p:sp>
      <p:sp>
        <p:nvSpPr>
          <p:cNvPr id="11" name="文本占位符 2">
            <a:extLst>
              <a:ext uri="{FF2B5EF4-FFF2-40B4-BE49-F238E27FC236}">
                <a16:creationId xmlns:a16="http://schemas.microsoft.com/office/drawing/2014/main" id="{0A77D64B-B50D-AD42-BEDC-245FC6DD4A4B}"/>
              </a:ext>
            </a:extLst>
          </p:cNvPr>
          <p:cNvSpPr txBox="1">
            <a:spLocks/>
          </p:cNvSpPr>
          <p:nvPr/>
        </p:nvSpPr>
        <p:spPr>
          <a:xfrm>
            <a:off x="579515" y="4895738"/>
            <a:ext cx="10700713" cy="127356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rgbClr val="333D42"/>
                </a:solidFill>
                <a:latin typeface="Open Sans" charset="0"/>
                <a:ea typeface="Open Sans" charset="0"/>
                <a:cs typeface="Open Sans" charset="0"/>
              </a:defRPr>
            </a:lvl1pPr>
            <a:lvl2pPr marL="685800" indent="-228600" algn="l" defTabSz="914400" rtl="0" eaLnBrk="1" latinLnBrk="0" hangingPunct="1">
              <a:lnSpc>
                <a:spcPct val="90000"/>
              </a:lnSpc>
              <a:spcBef>
                <a:spcPts val="500"/>
              </a:spcBef>
              <a:buFont typeface="Arial"/>
              <a:buChar char="•"/>
              <a:defRPr sz="2400" kern="1200">
                <a:solidFill>
                  <a:srgbClr val="333D42"/>
                </a:solidFill>
                <a:latin typeface="Open Sans" charset="0"/>
                <a:ea typeface="Open Sans" charset="0"/>
                <a:cs typeface="Open Sans" charset="0"/>
              </a:defRPr>
            </a:lvl2pPr>
            <a:lvl3pPr marL="1143000" indent="-228600" algn="l" defTabSz="914400" rtl="0" eaLnBrk="1" latinLnBrk="0" hangingPunct="1">
              <a:lnSpc>
                <a:spcPct val="90000"/>
              </a:lnSpc>
              <a:spcBef>
                <a:spcPts val="500"/>
              </a:spcBef>
              <a:buFont typeface="Arial"/>
              <a:buChar char="•"/>
              <a:defRPr sz="2000" kern="1200">
                <a:solidFill>
                  <a:srgbClr val="333D42"/>
                </a:solidFill>
                <a:latin typeface="Open Sans" charset="0"/>
                <a:ea typeface="Open Sans" charset="0"/>
                <a:cs typeface="Open Sans" charset="0"/>
              </a:defRPr>
            </a:lvl3pPr>
            <a:lvl4pPr marL="16002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4pPr>
            <a:lvl5pPr marL="20574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altLang="zh-CN" sz="2000" b="1" dirty="0">
                <a:solidFill>
                  <a:srgbClr val="0070C0"/>
                </a:solidFill>
              </a:rPr>
              <a:t>5GAA kindly requests 3GPP to consider further mobility enhancements to enable seamless mobility between TN and NTN as part of Rel-19.</a:t>
            </a:r>
            <a:endParaRPr lang="en-US" altLang="zh-CN" sz="2000" b="1" dirty="0"/>
          </a:p>
        </p:txBody>
      </p:sp>
      <p:sp>
        <p:nvSpPr>
          <p:cNvPr id="12" name="矩形 8">
            <a:extLst>
              <a:ext uri="{FF2B5EF4-FFF2-40B4-BE49-F238E27FC236}">
                <a16:creationId xmlns:a16="http://schemas.microsoft.com/office/drawing/2014/main" id="{88921D24-E40C-613C-897E-3E536DF3217C}"/>
              </a:ext>
            </a:extLst>
          </p:cNvPr>
          <p:cNvSpPr/>
          <p:nvPr/>
        </p:nvSpPr>
        <p:spPr>
          <a:xfrm>
            <a:off x="579515" y="4169525"/>
            <a:ext cx="4338624" cy="523220"/>
          </a:xfrm>
          <a:prstGeom prst="rect">
            <a:avLst/>
          </a:prstGeom>
        </p:spPr>
        <p:txBody>
          <a:bodyPr wrap="none">
            <a:spAutoFit/>
          </a:bodyPr>
          <a:lstStyle/>
          <a:p>
            <a:r>
              <a:rPr lang="en-US" altLang="zh-CN" sz="2800" b="1" dirty="0"/>
              <a:t>Recommendations to 3GPP:</a:t>
            </a:r>
          </a:p>
        </p:txBody>
      </p:sp>
    </p:spTree>
    <p:extLst>
      <p:ext uri="{BB962C8B-B14F-4D97-AF65-F5344CB8AC3E}">
        <p14:creationId xmlns:p14="http://schemas.microsoft.com/office/powerpoint/2010/main" val="23344911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GAA PPT Template 2022" id="{FF2C0D89-A0ED-44C5-BC52-6CBB740A33C7}" vid="{5892D3A4-83CC-444C-846A-00F996543D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0A838A1B5508C42B904347DF59B3B3F" ma:contentTypeVersion="13" ma:contentTypeDescription="Create a new document." ma:contentTypeScope="" ma:versionID="8f3d9101c584ff22a9b2e8171d8b2046">
  <xsd:schema xmlns:xsd="http://www.w3.org/2001/XMLSchema" xmlns:xs="http://www.w3.org/2001/XMLSchema" xmlns:p="http://schemas.microsoft.com/office/2006/metadata/properties" xmlns:ns2="73d4858a-618d-425c-8c0f-de88aa4679a6" xmlns:ns3="25221a5f-ff49-4dfc-8729-f656b13c37e2" targetNamespace="http://schemas.microsoft.com/office/2006/metadata/properties" ma:root="true" ma:fieldsID="5d1794911d12719340da4ae47a53d998" ns2:_="" ns3:_="">
    <xsd:import namespace="73d4858a-618d-425c-8c0f-de88aa4679a6"/>
    <xsd:import namespace="25221a5f-ff49-4dfc-8729-f656b13c37e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d4858a-618d-425c-8c0f-de88aa467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2725b98-8c20-4b27-a522-48ee6404eaf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221a5f-ff49-4dfc-8729-f656b13c37e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90c45f92-63fc-46d8-92b6-b825272388c5}" ma:internalName="TaxCatchAll" ma:showField="CatchAllData" ma:web="25221a5f-ff49-4dfc-8729-f656b13c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5221a5f-ff49-4dfc-8729-f656b13c37e2" xsi:nil="true"/>
    <lcf76f155ced4ddcb4097134ff3c332f xmlns="73d4858a-618d-425c-8c0f-de88aa4679a6">
      <Terms xmlns="http://schemas.microsoft.com/office/infopath/2007/PartnerControls"/>
    </lcf76f155ced4ddcb4097134ff3c332f>
    <SharedWithUsers xmlns="25221a5f-ff49-4dfc-8729-f656b13c37e2">
      <UserInfo>
        <DisplayName>Ying Chen (Huawei Technologies Duesseldorf GmbH )</DisplayName>
        <AccountId>28</AccountId>
        <AccountType/>
      </UserInfo>
      <UserInfo>
        <DisplayName>Schmitt Georg, DE-71 (BMW Bayerische Motoren Werke AG)</DisplayName>
        <AccountId>32</AccountId>
        <AccountType/>
      </UserInfo>
      <UserInfo>
        <DisplayName>Liske Jonas, MD-1-TC</DisplayName>
        <AccountId>146</AccountId>
        <AccountType/>
      </UserInfo>
      <UserInfo>
        <DisplayName>Eckart Olaf, EN-60 (BMW Bayerische Motoren Werke AG)</DisplayName>
        <AccountId>22</AccountId>
        <AccountType/>
      </UserInfo>
    </SharedWithUsers>
  </documentManagement>
</p:properties>
</file>

<file path=customXml/itemProps1.xml><?xml version="1.0" encoding="utf-8"?>
<ds:datastoreItem xmlns:ds="http://schemas.openxmlformats.org/officeDocument/2006/customXml" ds:itemID="{C02F035B-AFED-40B1-ABB2-E7AA99F01170}">
  <ds:schemaRefs>
    <ds:schemaRef ds:uri="http://schemas.microsoft.com/sharepoint/v3/contenttype/forms"/>
  </ds:schemaRefs>
</ds:datastoreItem>
</file>

<file path=customXml/itemProps2.xml><?xml version="1.0" encoding="utf-8"?>
<ds:datastoreItem xmlns:ds="http://schemas.openxmlformats.org/officeDocument/2006/customXml" ds:itemID="{7877CBDA-21FA-40AC-BE7D-B593BD2EB033}"/>
</file>

<file path=customXml/itemProps3.xml><?xml version="1.0" encoding="utf-8"?>
<ds:datastoreItem xmlns:ds="http://schemas.openxmlformats.org/officeDocument/2006/customXml" ds:itemID="{FD990910-EA40-4FA8-91CB-DDCAD1891F0C}">
  <ds:schemaRefs>
    <ds:schemaRef ds:uri="http://purl.org/dc/term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06c9a347-e5d6-4a1c-bc19-e01aba61ee80"/>
    <ds:schemaRef ds:uri="103419fe-89ff-4395-a376-08d64fb99aa4"/>
    <ds:schemaRef ds:uri="http://www.w3.org/XML/1998/namespace"/>
    <ds:schemaRef ds:uri="http://purl.org/dc/dcmitype/"/>
    <ds:schemaRef ds:uri="25221a5f-ff49-4dfc-8729-f656b13c37e2"/>
    <ds:schemaRef ds:uri="73d4858a-618d-425c-8c0f-de88aa4679a6"/>
  </ds:schemaRefs>
</ds:datastoreItem>
</file>

<file path=docMetadata/LabelInfo.xml><?xml version="1.0" encoding="utf-8"?>
<clbl:labelList xmlns:clbl="http://schemas.microsoft.com/office/2020/mipLabelMetadata">
  <clbl:label id="{7cbf2ee6-7391-4c03-b07a-3137c8a2243c}" enabled="1" method="Standard" siteId="{ac144e41-8001-48f0-9e1c-170716ed06b6}" contentBits="1" removed="0"/>
</clbl:labelList>
</file>

<file path=docProps/app.xml><?xml version="1.0" encoding="utf-8"?>
<Properties xmlns="http://schemas.openxmlformats.org/officeDocument/2006/extended-properties" xmlns:vt="http://schemas.openxmlformats.org/officeDocument/2006/docPropsVTypes">
  <Template>5GAA PPT Template 2023(1)</Template>
  <TotalTime>0</TotalTime>
  <Words>429</Words>
  <Application>Microsoft Office PowerPoint</Application>
  <PresentationFormat>Widescreen</PresentationFormat>
  <Paragraphs>38</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Content slide</vt:lpstr>
      <vt:lpstr>PowerPoint Presentation</vt:lpstr>
      <vt:lpstr>Background and Summary</vt:lpstr>
      <vt:lpstr>5GAA proposal for additional automotive NR NTN UE types</vt:lpstr>
      <vt:lpstr>5GAA review on potential NR NTN objectives for Rel-19  after RAN#101 (based on moderator’s summary in RP-232610)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Olaf</dc:creator>
  <cp:lastModifiedBy>Anastasia Sendrea</cp:lastModifiedBy>
  <cp:revision>199</cp:revision>
  <dcterms:created xsi:type="dcterms:W3CDTF">2023-04-25T19:54:03Z</dcterms:created>
  <dcterms:modified xsi:type="dcterms:W3CDTF">2023-11-30T15:31:16Z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0x01010090A838A1B5508C42B904347DF59B3B3F</vt:lpwstr>
  </property>
  <property fmtid="{D5CDD505-2E9C-101B-9397-08002B2CF9AE}" pid="3" name="MSIP_Label_7cbf2ee6-7391-4c03-b07a-3137c8a2243c_Enabled">
    <vt:lpwstr>true</vt:lpwstr>
  </property>
  <property fmtid="{D5CDD505-2E9C-101B-9397-08002B2CF9AE}" pid="4" name="MSIP_Label_7cbf2ee6-7391-4c03-b07a-3137c8a2243c_SetDate">
    <vt:lpwstr>2023-01-17T09:23:08Z</vt:lpwstr>
  </property>
  <property fmtid="{D5CDD505-2E9C-101B-9397-08002B2CF9AE}" pid="5" name="MSIP_Label_7cbf2ee6-7391-4c03-b07a-3137c8a2243c_Method">
    <vt:lpwstr>Standard</vt:lpwstr>
  </property>
  <property fmtid="{D5CDD505-2E9C-101B-9397-08002B2CF9AE}" pid="6" name="MSIP_Label_7cbf2ee6-7391-4c03-b07a-3137c8a2243c_Name">
    <vt:lpwstr>Internal</vt:lpwstr>
  </property>
  <property fmtid="{D5CDD505-2E9C-101B-9397-08002B2CF9AE}" pid="7" name="MSIP_Label_7cbf2ee6-7391-4c03-b07a-3137c8a2243c_SiteId">
    <vt:lpwstr>ac144e41-8001-48f0-9e1c-170716ed06b6</vt:lpwstr>
  </property>
  <property fmtid="{D5CDD505-2E9C-101B-9397-08002B2CF9AE}" pid="8" name="MSIP_Label_7cbf2ee6-7391-4c03-b07a-3137c8a2243c_ActionId">
    <vt:lpwstr>b22527c1-3318-479b-963a-f8410c363079</vt:lpwstr>
  </property>
  <property fmtid="{D5CDD505-2E9C-101B-9397-08002B2CF9AE}" pid="9" name="MSIP_Label_7cbf2ee6-7391-4c03-b07a-3137c8a2243c_ContentBits">
    <vt:lpwstr>1</vt:lpwstr>
  </property>
  <property fmtid="{D5CDD505-2E9C-101B-9397-08002B2CF9AE}" pid="10" name="MediaServiceImageTags">
    <vt:lpwstr/>
  </property>
  <property fmtid="{D5CDD505-2E9C-101B-9397-08002B2CF9AE}" pid="11" name="_2015_ms_pID_725343">
    <vt:lpwstr>(3)BL0WILeDf7ijEQx7mEgwp+aUSOYmWhnT3zwV1TjrFhS07T/o+HxwWL4IRzfIHpfUiL5mXZb0
xnG1D7mR2jnJ3Pmk1wdO23VbwjJSQmC/ngFwITcC+VRy9tMkpZIFO5yi/QFNdE7P6D5tGO1S
o/1/ivml81SzcjJ/8SaGSE6J1hizOy8p7/d+ZG6llPDVGDdWm+Rp/XaaEK5iUeUzMBkXrBRZ
cpXDk1mrsm2ilInadd</vt:lpwstr>
  </property>
  <property fmtid="{D5CDD505-2E9C-101B-9397-08002B2CF9AE}" pid="12" name="_2015_ms_pID_7253431">
    <vt:lpwstr>zx6RNRmf/h0lw0zfAR6EXTQim5h5YAcBbDc6qidyeg83c6PDd1pug4
lpebpYxJHIDD2t7wJ9yaKiek1XGWF7laOvYnxHZ/2Fq0304/ZJ4JJznlKhQ5YgRKmVDwjpoh
bNSzenv1H5K9r+Wk67js/hjo1zEX9Iy2zc/Yv/JVExCUtOEE0SkZ0zSPu4uR++6m7d2GXqLH
pcaFn2AJrBKl2fxmaCs+2RouqkVN5k2XfIxo</vt:lpwstr>
  </property>
  <property fmtid="{D5CDD505-2E9C-101B-9397-08002B2CF9AE}" pid="13" name="_2015_ms_pID_7253432">
    <vt:lpwstr>CFogI+bw63t+C/PP7ExsHLo=</vt:lpwstr>
  </property>
  <property fmtid="{D5CDD505-2E9C-101B-9397-08002B2CF9AE}" pid="14" name="MSIP_Label_b1c9b508-7c6e-42bd-bedf-808292653d6c_Enabled">
    <vt:lpwstr>true</vt:lpwstr>
  </property>
  <property fmtid="{D5CDD505-2E9C-101B-9397-08002B2CF9AE}" pid="15" name="MSIP_Label_b1c9b508-7c6e-42bd-bedf-808292653d6c_SetDate">
    <vt:lpwstr>2023-10-24T21:15:41Z</vt:lpwstr>
  </property>
  <property fmtid="{D5CDD505-2E9C-101B-9397-08002B2CF9AE}" pid="16" name="MSIP_Label_b1c9b508-7c6e-42bd-bedf-808292653d6c_Method">
    <vt:lpwstr>Standard</vt:lpwstr>
  </property>
  <property fmtid="{D5CDD505-2E9C-101B-9397-08002B2CF9AE}" pid="17" name="MSIP_Label_b1c9b508-7c6e-42bd-bedf-808292653d6c_Name">
    <vt:lpwstr>b1c9b508-7c6e-42bd-bedf-808292653d6c</vt:lpwstr>
  </property>
  <property fmtid="{D5CDD505-2E9C-101B-9397-08002B2CF9AE}" pid="18" name="MSIP_Label_b1c9b508-7c6e-42bd-bedf-808292653d6c_SiteId">
    <vt:lpwstr>2882be50-2012-4d88-ac86-544124e120c8</vt:lpwstr>
  </property>
  <property fmtid="{D5CDD505-2E9C-101B-9397-08002B2CF9AE}" pid="19" name="MSIP_Label_b1c9b508-7c6e-42bd-bedf-808292653d6c_ActionId">
    <vt:lpwstr>c512249f-75ea-4f8a-b082-15de85683752</vt:lpwstr>
  </property>
  <property fmtid="{D5CDD505-2E9C-101B-9397-08002B2CF9AE}" pid="20" name="MSIP_Label_b1c9b508-7c6e-42bd-bedf-808292653d6c_ContentBits">
    <vt:lpwstr>3</vt:lpwstr>
  </property>
  <property fmtid="{D5CDD505-2E9C-101B-9397-08002B2CF9AE}" pid="21" name="ClassificationContentMarkingFooterLocations">
    <vt:lpwstr>Content slide:4\1_Content slide:3</vt:lpwstr>
  </property>
  <property fmtid="{D5CDD505-2E9C-101B-9397-08002B2CF9AE}" pid="22" name="ClassificationContentMarkingFooterText">
    <vt:lpwstr>INTERNAL</vt:lpwstr>
  </property>
  <property fmtid="{D5CDD505-2E9C-101B-9397-08002B2CF9AE}" pid="23" name="_readonly">
    <vt:lpwstr/>
  </property>
  <property fmtid="{D5CDD505-2E9C-101B-9397-08002B2CF9AE}" pid="24" name="_change">
    <vt:lpwstr/>
  </property>
  <property fmtid="{D5CDD505-2E9C-101B-9397-08002B2CF9AE}" pid="25" name="_full-control">
    <vt:lpwstr/>
  </property>
  <property fmtid="{D5CDD505-2E9C-101B-9397-08002B2CF9AE}" pid="26" name="sflag">
    <vt:lpwstr>1697712216</vt:lpwstr>
  </property>
</Properties>
</file>