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  <p:sldMasterId id="2147483656" r:id="rId4"/>
    <p:sldMasterId id="2147483660" r:id="rId5"/>
    <p:sldMasterId id="2147483664" r:id="rId6"/>
    <p:sldMasterId id="2147483668" r:id="rId7"/>
    <p:sldMasterId id="2147483672" r:id="rId8"/>
  </p:sldMasterIdLst>
  <p:notesMasterIdLst>
    <p:notesMasterId r:id="rId10"/>
  </p:notesMasterIdLst>
  <p:handoutMasterIdLst>
    <p:handoutMasterId r:id="rId21"/>
  </p:handoutMasterIdLst>
  <p:sldIdLst>
    <p:sldId id="303" r:id="rId9"/>
    <p:sldId id="16774531" r:id="rId11"/>
    <p:sldId id="16774537" r:id="rId12"/>
    <p:sldId id="16774538" r:id="rId13"/>
    <p:sldId id="16774543" r:id="rId14"/>
    <p:sldId id="16774532" r:id="rId15"/>
    <p:sldId id="16774540" r:id="rId16"/>
    <p:sldId id="16774534" r:id="rId17"/>
    <p:sldId id="16774539" r:id="rId18"/>
    <p:sldId id="16774528" r:id="rId19"/>
    <p:sldId id="866" r:id="rId20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1.xml"/><Relationship Id="rId2" Type="http://schemas.openxmlformats.org/officeDocument/2006/relationships/theme" Target="theme/theme1.xml"/><Relationship Id="rId19" Type="http://schemas.openxmlformats.org/officeDocument/2006/relationships/slide" Target="slides/slide10.xml"/><Relationship Id="rId18" Type="http://schemas.openxmlformats.org/officeDocument/2006/relationships/slide" Target="slides/slide9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1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SA5 5GA workshop</a:t>
            </a:r>
            <a:endParaRPr lang="de-DE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6" Type="http://schemas.openxmlformats.org/officeDocument/2006/relationships/theme" Target="../theme/theme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6" Type="http://schemas.openxmlformats.org/officeDocument/2006/relationships/theme" Target="../theme/theme5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6.xml.rels><?xml version="1.0" encoding="UTF-8" standalone="yes"?>
<Relationships xmlns="http://schemas.openxmlformats.org/package/2006/relationships"><Relationship Id="rId6" Type="http://schemas.openxmlformats.org/officeDocument/2006/relationships/theme" Target="../theme/theme6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6" Type="http://schemas.openxmlformats.org/officeDocument/2006/relationships/theme" Target="../theme/theme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image" Target="../media/image2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  <a:r>
              <a:rPr lang="en-US" alt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ZTE Corporation</a:t>
            </a:r>
            <a:endParaRPr lang="en-US" alt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199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dirty="0">
                <a:sym typeface="+mn-ea"/>
              </a:rPr>
              <a:t>Opinion on </a:t>
            </a:r>
            <a:r>
              <a:rPr lang="en-US" altLang="zh-CN" b="1" dirty="0">
                <a:sym typeface="+mn-ea"/>
              </a:rPr>
              <a:t>TU allocation</a:t>
            </a:r>
            <a:r>
              <a:rPr lang="en-US" altLang="zh-CN" dirty="0">
                <a:sym typeface="+mn-ea"/>
              </a:rPr>
              <a:t> </a:t>
            </a:r>
            <a:endParaRPr lang="en-US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r>
              <a:rPr lang="en-US" sz="2000" dirty="0">
                <a:solidFill>
                  <a:srgbClr val="374151"/>
                </a:solidFill>
              </a:rPr>
              <a:t>Enough number of TU should be reserved for 5GA topics to meet the market </a:t>
            </a:r>
            <a:endParaRPr lang="en-US" sz="2000" dirty="0">
              <a:solidFill>
                <a:srgbClr val="37415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374151"/>
                </a:solidFill>
              </a:rPr>
              <a:t>requirements(</a:t>
            </a:r>
            <a:r>
              <a:rPr lang="en-US" sz="2000" b="1" dirty="0">
                <a:solidFill>
                  <a:srgbClr val="FF0000"/>
                </a:solidFill>
              </a:rPr>
              <a:t>preferable 50%</a:t>
            </a:r>
            <a:r>
              <a:rPr lang="en-US" sz="2000" dirty="0">
                <a:solidFill>
                  <a:srgbClr val="374151"/>
                </a:solidFill>
              </a:rPr>
              <a:t>)</a:t>
            </a:r>
            <a:endParaRPr lang="en-US" sz="20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lang="en-US" altLang="en-US" sz="3600" b="1" i="1" kern="12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US" altLang="en-GB" b="1" dirty="0"/>
              <a:t>AI/ML enhancements (Prime)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pPr lvl="1"/>
            <a:r>
              <a:rPr lang="en-US" altLang="zh-CN" sz="2000" dirty="0" smtClean="0">
                <a:sym typeface="+mn-ea"/>
              </a:rPr>
              <a:t>Management Support for AIML use case defined by other WGs should be </a:t>
            </a:r>
            <a:r>
              <a:rPr lang="en-US" altLang="zh-CN" sz="2000" b="1" dirty="0" smtClean="0">
                <a:sym typeface="+mn-ea"/>
              </a:rPr>
              <a:t>prioritized</a:t>
            </a:r>
            <a:endParaRPr lang="en-US" altLang="zh-CN" sz="2000" b="1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ym typeface="+mn-ea"/>
              </a:rPr>
              <a:t>RAN 1: ML model delivery/transfer</a:t>
            </a:r>
            <a:endParaRPr lang="en-US" altLang="zh-CN" sz="2000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RAN 2: UE data collection for ML training (option 3)</a:t>
            </a:r>
            <a:endParaRPr lang="en-US" altLang="zh-CN" sz="2000" dirty="0" smtClean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374151"/>
                </a:solidFill>
                <a:sym typeface="+mn-ea"/>
              </a:rPr>
              <a:t>RAN 3: NG-RAN AIML-based Coverage and Capacity Optimization, </a:t>
            </a: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Network </a:t>
            </a:r>
            <a:r>
              <a:rPr lang="en-US" altLang="zh-CN" sz="2000" dirty="0">
                <a:solidFill>
                  <a:srgbClr val="374151"/>
                </a:solidFill>
                <a:sym typeface="+mn-ea"/>
              </a:rPr>
              <a:t>Slicing </a:t>
            </a:r>
            <a:endParaRPr lang="en-US" altLang="zh-CN" sz="2000" dirty="0" smtClean="0">
              <a:solidFill>
                <a:srgbClr val="374151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SA2: VFL </a:t>
            </a:r>
            <a:r>
              <a:rPr lang="en-US" altLang="zh-CN" sz="2000" dirty="0">
                <a:solidFill>
                  <a:srgbClr val="374151"/>
                </a:solidFill>
                <a:sym typeface="+mn-ea"/>
              </a:rPr>
              <a:t>process/LMF based </a:t>
            </a:r>
            <a:r>
              <a:rPr lang="en-US" altLang="zh-CN" sz="2000" dirty="0" smtClean="0">
                <a:solidFill>
                  <a:srgbClr val="374151"/>
                </a:solidFill>
                <a:sym typeface="+mn-ea"/>
              </a:rPr>
              <a:t>positioning…</a:t>
            </a:r>
            <a:endParaRPr lang="en-US" altLang="zh-CN" sz="2000" dirty="0" smtClean="0">
              <a:solidFill>
                <a:srgbClr val="374151"/>
              </a:solidFill>
            </a:endParaRPr>
          </a:p>
          <a:p>
            <a:pPr lvl="1"/>
            <a:r>
              <a:rPr lang="en-US" altLang="zh-CN" sz="2000" dirty="0">
                <a:sym typeface="+mn-ea"/>
              </a:rPr>
              <a:t>AIML Terminology and framework alignment with other WGs.</a:t>
            </a:r>
            <a:endParaRPr lang="en-US" altLang="zh-CN" sz="2000" dirty="0"/>
          </a:p>
          <a:p>
            <a:pPr lvl="1"/>
            <a:r>
              <a:rPr lang="en-US" altLang="zh-CN" sz="2000" dirty="0" smtClean="0">
                <a:sym typeface="+mn-ea"/>
              </a:rPr>
              <a:t>Further enhance the ML Training method captured in R19, e.g., RL</a:t>
            </a:r>
            <a:endParaRPr lang="en-US" altLang="zh-CN" sz="2000" dirty="0" smtClean="0"/>
          </a:p>
          <a:p>
            <a:pPr lvl="1"/>
            <a:r>
              <a:rPr lang="en-US" altLang="zh-CN" sz="2000" dirty="0" smtClean="0">
                <a:sym typeface="+mn-ea"/>
              </a:rPr>
              <a:t>The concept and functionality of </a:t>
            </a:r>
            <a:r>
              <a:rPr lang="en-US" altLang="zh-CN" sz="2000" dirty="0" err="1" smtClean="0">
                <a:sym typeface="+mn-ea"/>
              </a:rPr>
              <a:t>GenAI</a:t>
            </a:r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sym typeface="+mn-ea"/>
              </a:rPr>
              <a:t>Intent enhancements (Prime)</a:t>
            </a:r>
            <a:endParaRPr lang="de-DE" altLang="de-DE" b="1" dirty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8" y="1264141"/>
            <a:ext cx="10411571" cy="3790460"/>
          </a:xfrm>
        </p:spPr>
        <p:txBody>
          <a:bodyPr/>
          <a:lstStyle/>
          <a:p>
            <a:pPr lvl="1"/>
            <a:r>
              <a:rPr lang="en-US" altLang="zh-CN" dirty="0" smtClean="0"/>
              <a:t>Generic Capabilities</a:t>
            </a:r>
            <a:endParaRPr lang="en-US" altLang="zh-CN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 smtClean="0"/>
              <a:t>Almost all generic capabilities (e.g., judge, probe, best) defined in TMF are already mapped by SA5. </a:t>
            </a:r>
            <a:endParaRPr lang="en-US" altLang="zh-CN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374151"/>
                </a:solidFill>
              </a:rPr>
              <a:t>Intent </a:t>
            </a:r>
            <a:r>
              <a:rPr lang="en-US" altLang="zh-CN" dirty="0" smtClean="0">
                <a:solidFill>
                  <a:srgbClr val="374151"/>
                </a:solidFill>
              </a:rPr>
              <a:t>translation is out the scope of SA5</a:t>
            </a:r>
            <a:endParaRPr lang="en-US" altLang="zh-CN" dirty="0">
              <a:solidFill>
                <a:srgbClr val="374151"/>
              </a:solidFill>
            </a:endParaRPr>
          </a:p>
          <a:p>
            <a:pPr lvl="1"/>
            <a:r>
              <a:rPr lang="en-US" altLang="zh-CN" dirty="0" smtClean="0"/>
              <a:t>New Scenario Specific Use cases are not recommended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The interaction between intent handling function and other automation function (e.g., CCL) needs to be investigated.</a:t>
            </a:r>
            <a:endParaRPr lang="en-US" altLang="zh-CN" dirty="0" smtClean="0"/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/>
              <a:t>Editor Note </a:t>
            </a:r>
            <a:r>
              <a:rPr lang="en-US" altLang="zh-CN" dirty="0"/>
              <a:t>of </a:t>
            </a:r>
            <a:r>
              <a:rPr lang="en-US" altLang="zh-CN" dirty="0" smtClean="0"/>
              <a:t>the Intent </a:t>
            </a:r>
            <a:r>
              <a:rPr lang="en-US" altLang="zh-CN" dirty="0"/>
              <a:t>model should be addressed (maybe in R19</a:t>
            </a:r>
            <a:r>
              <a:rPr lang="en-US" altLang="zh-CN" dirty="0" smtClean="0"/>
              <a:t>)</a:t>
            </a:r>
            <a:endParaRPr lang="en-US" altLang="zh-CN" dirty="0"/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71551" y="5206634"/>
            <a:ext cx="9064649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Editor’s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Note:the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allowed values for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objectType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needs further discussion (e.g., whether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ObjectType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value needs to refer to an IOC defined in an NRM fragment, the relation with </a:t>
            </a:r>
            <a:r>
              <a:rPr lang="en-US" altLang="zh-CN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RANSliceSubnet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zh-CN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 smtClean="0">
                <a:solidFill>
                  <a:srgbClr val="FF0000"/>
                </a:solidFill>
              </a:rPr>
              <a:t>CCLM enhancements(Prime)</a:t>
            </a:r>
            <a:endParaRPr lang="en-US" altLang="de-DE" b="1" dirty="0" smtClean="0">
              <a:solidFill>
                <a:srgbClr val="FF0000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Content Placeholder 2"/>
          <p:cNvSpPr txBox="1"/>
          <p:nvPr/>
        </p:nvSpPr>
        <p:spPr bwMode="auto">
          <a:xfrm>
            <a:off x="843804" y="1686094"/>
            <a:ext cx="10504704" cy="205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zh-CN" b="1" kern="0" dirty="0" smtClean="0">
                <a:solidFill>
                  <a:srgbClr val="FF0000"/>
                </a:solidFill>
              </a:rPr>
              <a:t>Simplification</a:t>
            </a:r>
            <a:endParaRPr lang="en-US" altLang="zh-CN" b="1" kern="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kern="0" dirty="0" smtClean="0">
                <a:sym typeface="+mn-ea"/>
              </a:rPr>
              <a:t>Leftover work from R19</a:t>
            </a:r>
            <a:endParaRPr lang="en-US" altLang="zh-CN" kern="0" dirty="0" smtClean="0"/>
          </a:p>
          <a:p>
            <a:pPr lvl="1"/>
            <a:r>
              <a:rPr lang="en-US" altLang="zh-CN" kern="0" dirty="0" smtClean="0"/>
              <a:t>The relation of coordination CCL and normal CCL</a:t>
            </a:r>
            <a:endParaRPr lang="en-US" altLang="zh-CN" b="1" kern="0" dirty="0" smtClean="0"/>
          </a:p>
          <a:p>
            <a:pPr lvl="1"/>
            <a:r>
              <a:rPr lang="en-US" altLang="zh-CN" kern="0" dirty="0" smtClean="0"/>
              <a:t>New Scenario specific UCs should be prioritized</a:t>
            </a:r>
            <a:endParaRPr lang="en-US" altLang="zh-CN" kern="0" dirty="0" smtClean="0"/>
          </a:p>
          <a:p>
            <a:pPr lvl="1"/>
            <a:r>
              <a:rPr lang="en-US" altLang="zh-CN" kern="0" dirty="0" smtClean="0"/>
              <a:t>Knowledge management for CCL</a:t>
            </a:r>
            <a:endParaRPr lang="en-US" altLang="zh-CN" kern="0" dirty="0" smtClean="0"/>
          </a:p>
          <a:p>
            <a:pPr lvl="1"/>
            <a:endParaRPr lang="en-US" altLang="zh-CN" kern="0" dirty="0" smtClean="0"/>
          </a:p>
          <a:p>
            <a:pPr lvl="1"/>
            <a:endParaRPr lang="en-GB" altLang="zh-CN" kern="0" dirty="0" smtClean="0"/>
          </a:p>
          <a:p>
            <a:pPr marL="285750" lvl="1" indent="0">
              <a:buFont typeface="Arial" panose="020B0604020202020204" pitchFamily="34" charset="0"/>
              <a:buNone/>
            </a:pPr>
            <a:endParaRPr lang="en-US" sz="1200" kern="0" dirty="0">
              <a:solidFill>
                <a:srgbClr val="374151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 smtClean="0">
                <a:solidFill>
                  <a:srgbClr val="FF0000"/>
                </a:solidFill>
              </a:rPr>
              <a:t>Other (Prime)</a:t>
            </a:r>
            <a:endParaRPr lang="en-US" altLang="de-DE" b="1" dirty="0" smtClean="0">
              <a:solidFill>
                <a:srgbClr val="FF00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1"/>
            <a:ext cx="10504704" cy="2052266"/>
          </a:xfrm>
        </p:spPr>
        <p:txBody>
          <a:bodyPr/>
          <a:lstStyle/>
          <a:p>
            <a:r>
              <a:rPr lang="en-US" altLang="zh-CN" b="1" dirty="0" smtClean="0"/>
              <a:t>NDT</a:t>
            </a:r>
            <a:endParaRPr lang="en-US" altLang="zh-CN" b="1" dirty="0"/>
          </a:p>
          <a:p>
            <a:pPr lvl="1"/>
            <a:r>
              <a:rPr lang="en-US" altLang="zh-CN" dirty="0" smtClean="0"/>
              <a:t>The relation and difference between MDAF and NDT</a:t>
            </a:r>
            <a:endParaRPr lang="en-US" altLang="zh-CN" b="1" dirty="0"/>
          </a:p>
          <a:p>
            <a:pPr lvl="1"/>
            <a:r>
              <a:rPr lang="en-US" altLang="zh-CN" dirty="0" smtClean="0"/>
              <a:t>Data synchronization mechanism with NFs and </a:t>
            </a:r>
            <a:r>
              <a:rPr lang="en-US" altLang="zh-CN" dirty="0" err="1" smtClean="0"/>
              <a:t>Nes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Leftover work from R19</a:t>
            </a:r>
            <a:endParaRPr lang="en-US" altLang="zh-CN" dirty="0" smtClean="0"/>
          </a:p>
          <a:p>
            <a:pPr lvl="1"/>
            <a:endParaRPr lang="en-GB" altLang="zh-CN" dirty="0"/>
          </a:p>
          <a:p>
            <a:pPr marL="285750" lvl="1" indent="0">
              <a:buNone/>
            </a:pPr>
            <a:endParaRPr lang="en-US" sz="12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6" name="Content Placeholder 2"/>
          <p:cNvSpPr txBox="1"/>
          <p:nvPr/>
        </p:nvSpPr>
        <p:spPr bwMode="auto">
          <a:xfrm>
            <a:off x="1068594" y="3876155"/>
            <a:ext cx="10504704" cy="953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1" kern="0" dirty="0" smtClean="0"/>
              <a:t>MDA </a:t>
            </a:r>
            <a:endParaRPr lang="en-US" altLang="zh-CN" b="1" kern="0" dirty="0" smtClean="0"/>
          </a:p>
          <a:p>
            <a:pPr lvl="1"/>
            <a:r>
              <a:rPr lang="en-US" altLang="zh-CN" kern="0" dirty="0" smtClean="0"/>
              <a:t>New scenario specific use cases</a:t>
            </a:r>
            <a:endParaRPr lang="en-US" altLang="zh-CN" kern="0" dirty="0" smtClean="0"/>
          </a:p>
          <a:p>
            <a:pPr lvl="1"/>
            <a:endParaRPr lang="en-GB" altLang="zh-CN" kern="0" dirty="0" smtClean="0"/>
          </a:p>
          <a:p>
            <a:pPr marL="285750" lvl="1" indent="0">
              <a:buFont typeface="Arial" panose="020B0604020202020204" pitchFamily="34" charset="0"/>
              <a:buNone/>
            </a:pPr>
            <a:endParaRPr lang="en-US" sz="1200" kern="0" dirty="0">
              <a:solidFill>
                <a:srgbClr val="374151"/>
              </a:solidFill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GB" altLang="en-US" b="1" dirty="0"/>
              <a:t>Management aspects of Integrated Sensing and Communication</a:t>
            </a:r>
            <a:r>
              <a:rPr lang="en-US" altLang="en-GB" b="1" dirty="0"/>
              <a:t> (support)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r>
              <a:rPr lang="en-US" altLang="en-US" sz="2000" b="1" dirty="0">
                <a:sym typeface="+mn-ea"/>
              </a:rPr>
              <a:t>OAM Stage-1 requirements</a:t>
            </a:r>
            <a:endParaRPr lang="en-US" altLang="en-US" sz="2000" b="1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SA1 :  TR 22.837/TS 22.137</a:t>
            </a:r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SA2:   SP-231754 endorsed in SA#102</a:t>
            </a:r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RAN:  FS_Sensing_NR</a:t>
            </a:r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May include sensing function/entity modeling requirements,</a:t>
            </a:r>
            <a:r>
              <a:rPr kumimoji="1" lang="zh-CN" altLang="en-US" sz="2000" dirty="0" smtClean="0">
                <a:sym typeface="+mn-ea"/>
              </a:rPr>
              <a:t>policy provisioning to the sensing entities</a:t>
            </a:r>
            <a:r>
              <a:rPr kumimoji="1" lang="en-US" altLang="zh-CN" sz="2000" dirty="0" smtClean="0">
                <a:sym typeface="+mn-ea"/>
              </a:rPr>
              <a:t>,</a:t>
            </a:r>
            <a:r>
              <a:rPr kumimoji="1" lang="zh-CN" altLang="en-US" sz="2000" dirty="0" smtClean="0">
                <a:sym typeface="+mn-ea"/>
              </a:rPr>
              <a:t>sensing mode</a:t>
            </a:r>
            <a:r>
              <a:rPr kumimoji="1" lang="en-US" altLang="zh-CN" sz="2000" dirty="0" smtClean="0">
                <a:sym typeface="+mn-ea"/>
              </a:rPr>
              <a:t>/function selection,</a:t>
            </a:r>
            <a:r>
              <a:rPr kumimoji="1" lang="zh-CN" altLang="en-US" sz="2000" dirty="0" smtClean="0">
                <a:sym typeface="+mn-ea"/>
              </a:rPr>
              <a:t>Interference mitigation</a:t>
            </a:r>
            <a:r>
              <a:rPr kumimoji="1" lang="en-US" altLang="zh-CN" sz="2000" dirty="0" smtClean="0">
                <a:sym typeface="+mn-ea"/>
              </a:rPr>
              <a:t> etc</a:t>
            </a:r>
            <a:endParaRPr lang="en-US" altLang="zh-CN" sz="2000" dirty="0">
              <a:sym typeface="+mn-ea"/>
            </a:endParaRPr>
          </a:p>
          <a:p>
            <a:r>
              <a:rPr lang="en-US" altLang="en-US" sz="2000" b="1" dirty="0"/>
              <a:t>potential network configuration to support ISAC</a:t>
            </a:r>
            <a:endParaRPr lang="en-US" altLang="en-US" sz="2000" dirty="0"/>
          </a:p>
          <a:p>
            <a:pPr lvl="1"/>
            <a:r>
              <a:rPr lang="en-US" altLang="zh-CN" sz="2000" dirty="0">
                <a:sym typeface="+mn-ea"/>
              </a:rPr>
              <a:t>network configuration (including NRM enhancement) for RAN</a:t>
            </a:r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network configuration (including NRM enhancement) for 5GC</a:t>
            </a:r>
            <a:endParaRPr lang="en-US" altLang="en-US" sz="2000" dirty="0"/>
          </a:p>
          <a:p>
            <a:r>
              <a:rPr lang="en-US" altLang="en-US" sz="2000" b="1" dirty="0"/>
              <a:t>PMs/KPIs for ISAC</a:t>
            </a:r>
            <a:endParaRPr lang="en-US" altLang="en-US" sz="2000" b="1" dirty="0"/>
          </a:p>
          <a:p>
            <a:r>
              <a:rPr lang="en-US" altLang="en-US" sz="2000" b="1" dirty="0"/>
              <a:t> Data Collection (e.g., management data, sensing data etc.)</a:t>
            </a:r>
            <a:endParaRPr lang="en-US" altLang="en-US" sz="2000" b="1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>
                <a:sym typeface="+mn-ea"/>
              </a:rPr>
              <a:t>Depend on SA2 R20 progress</a:t>
            </a:r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US" altLang="en-GB" b="1" dirty="0"/>
              <a:t>Satellite access (support)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endParaRPr lang="en-US" altLang="en-US" sz="2000" b="1" dirty="0">
              <a:sym typeface="+mn-ea"/>
            </a:endParaRPr>
          </a:p>
          <a:p>
            <a:r>
              <a:rPr lang="en-US" altLang="en-US" sz="2000" b="1" dirty="0">
                <a:sym typeface="+mn-ea"/>
              </a:rPr>
              <a:t>Leftover from Rel-19</a:t>
            </a:r>
            <a:endParaRPr lang="en-US" altLang="zh-CN" sz="2000" dirty="0">
              <a:sym typeface="+mn-ea"/>
            </a:endParaRPr>
          </a:p>
          <a:p>
            <a:pPr lvl="1"/>
            <a:endParaRPr lang="en-US" altLang="en-US" sz="2000" b="1" dirty="0">
              <a:sym typeface="+mn-ea"/>
            </a:endParaRPr>
          </a:p>
          <a:p>
            <a:r>
              <a:rPr lang="en-US" altLang="zh-CN" sz="2000" dirty="0">
                <a:sym typeface="+mn-ea"/>
              </a:rPr>
              <a:t>SA1 :  FS_5GSAT_Ph4/FS_5GSAT_Ph4 TR 22.887 </a:t>
            </a:r>
            <a:endParaRPr lang="en-US" altLang="zh-CN" sz="2000" dirty="0">
              <a:sym typeface="+mn-ea"/>
            </a:endParaRPr>
          </a:p>
          <a:p>
            <a:pPr lvl="1"/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requirement for IMS voice call using GEO satellite access, and Resilient notification</a:t>
            </a:r>
            <a:endParaRPr lang="en-US" altLang="zh-CN" sz="2000" dirty="0">
              <a:sym typeface="+mn-ea"/>
            </a:endParaRPr>
          </a:p>
          <a:p>
            <a:pPr lvl="1"/>
            <a:endParaRPr lang="en-US" altLang="zh-CN" sz="2000" dirty="0">
              <a:sym typeface="+mn-ea"/>
            </a:endParaRPr>
          </a:p>
          <a:p>
            <a:pPr lvl="1"/>
            <a:r>
              <a:rPr lang="en-US" altLang="zh-CN" sz="2000" dirty="0">
                <a:sym typeface="+mn-ea"/>
              </a:rPr>
              <a:t>KPIs on IMS voice call using GEO satellite access, and Resilient notification</a:t>
            </a:r>
            <a:endParaRPr lang="en-US" altLang="zh-CN" sz="2000" dirty="0">
              <a:sym typeface="+mn-ea"/>
            </a:endParaRPr>
          </a:p>
          <a:p>
            <a:pPr marL="0" indent="0">
              <a:buNone/>
            </a:pPr>
            <a:endParaRPr lang="en-US" altLang="en-US" sz="2000" b="1" dirty="0">
              <a:sym typeface="+mn-ea"/>
            </a:endParaRPr>
          </a:p>
          <a:p>
            <a:endParaRPr lang="en-US" altLang="en-US" sz="2000" b="1" dirty="0">
              <a:sym typeface="+mn-ea"/>
            </a:endParaRPr>
          </a:p>
          <a:p>
            <a:endParaRPr lang="en-US" altLang="en-US" sz="2000" b="1" dirty="0">
              <a:sym typeface="+mn-ea"/>
            </a:endParaRPr>
          </a:p>
          <a:p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27573" y="270510"/>
            <a:ext cx="9103784" cy="1143000"/>
          </a:xfrm>
        </p:spPr>
        <p:txBody>
          <a:bodyPr/>
          <a:lstStyle/>
          <a:p>
            <a:r>
              <a:rPr lang="en-US" altLang="en-GB" b="1" dirty="0"/>
              <a:t>EE enhancements (support)</a:t>
            </a:r>
            <a:endParaRPr lang="en-US" altLang="en-GB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52145" y="1234440"/>
            <a:ext cx="11184255" cy="4822190"/>
          </a:xfrm>
        </p:spPr>
        <p:txBody>
          <a:bodyPr/>
          <a:p>
            <a:r>
              <a:rPr lang="en-US" altLang="en-US" sz="2000" dirty="0">
                <a:sym typeface="+mn-ea"/>
              </a:rPr>
              <a:t>R19 leftover: measurement and calculation of EC (Energy Consumption) and EE (Energy Efficiency) parameters for new types of network slicing and RAN sharing</a:t>
            </a:r>
            <a:endParaRPr lang="en-US" altLang="en-US" sz="2000" dirty="0">
              <a:sym typeface="+mn-ea"/>
            </a:endParaRPr>
          </a:p>
          <a:p>
            <a:endParaRPr lang="en-US" altLang="en-US" sz="2000" dirty="0">
              <a:sym typeface="+mn-ea"/>
            </a:endParaRPr>
          </a:p>
          <a:p>
            <a:r>
              <a:rPr lang="en-US" altLang="en-US" sz="2000" dirty="0"/>
              <a:t>EC/EE based on different levels of granularity</a:t>
            </a:r>
            <a:r>
              <a:rPr lang="zh-CN" altLang="en-US" sz="2000" dirty="0"/>
              <a:t>（</a:t>
            </a:r>
            <a:r>
              <a:rPr lang="en-US" altLang="zh-CN" sz="2000" dirty="0"/>
              <a:t>e.g.  per Subscriber</a:t>
            </a:r>
            <a:r>
              <a:rPr lang="zh-CN" altLang="en-US" sz="2000" dirty="0"/>
              <a:t>）</a:t>
            </a:r>
            <a:endParaRPr lang="zh-CN" altLang="en-US" sz="2000" dirty="0"/>
          </a:p>
          <a:p>
            <a:endParaRPr lang="zh-CN" altLang="en-US" sz="2000" dirty="0"/>
          </a:p>
          <a:p>
            <a:r>
              <a:rPr lang="en-US" altLang="en-US" sz="2000" dirty="0"/>
              <a:t>Carbon equivalent information collection </a:t>
            </a:r>
            <a:r>
              <a:rPr lang="zh-CN" altLang="en-US" sz="2000" dirty="0"/>
              <a:t>Calculation (e.g. average or statistical model) based on aggregation/attribution of network energy consumption, carbon intensity</a:t>
            </a:r>
            <a:r>
              <a:rPr lang="en-US" altLang="zh-CN" sz="2000" dirty="0"/>
              <a:t>)</a:t>
            </a:r>
            <a:endParaRPr lang="zh-CN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exposure information related to energy consumption, carbon emissions, carbon footprint information </a:t>
            </a: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en-US" altLang="de-DE" b="1" dirty="0" smtClean="0">
                <a:solidFill>
                  <a:schemeClr val="tx1"/>
                </a:solidFill>
              </a:rPr>
              <a:t>Others </a:t>
            </a:r>
            <a:endParaRPr lang="en-US" altLang="de-DE" b="1" dirty="0" smtClean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1"/>
            <a:ext cx="10504704" cy="2052266"/>
          </a:xfrm>
        </p:spPr>
        <p:txBody>
          <a:bodyPr/>
          <a:lstStyle/>
          <a:p>
            <a:r>
              <a:rPr lang="en-US" altLang="zh-CN" b="1" dirty="0" err="1" smtClean="0"/>
              <a:t>AdNRM</a:t>
            </a:r>
            <a:endParaRPr lang="en-US" altLang="zh-CN" b="1" dirty="0"/>
          </a:p>
          <a:p>
            <a:pPr lvl="1"/>
            <a:r>
              <a:rPr lang="en-US" altLang="zh-CN" dirty="0" smtClean="0"/>
              <a:t>5GC NRM Gap with SA2, CT3, &amp; CT4 (e.g., </a:t>
            </a:r>
            <a:r>
              <a:rPr lang="en-US" altLang="zh-CN" dirty="0" err="1" smtClean="0"/>
              <a:t>NFProfile</a:t>
            </a:r>
            <a:r>
              <a:rPr lang="en-US" altLang="zh-CN" dirty="0" smtClean="0"/>
              <a:t>, PCC rule)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No specific WID code to track the management support for SA2 topics in SA5, Since all contributions of enhancement on 5GC NRM are allocated to </a:t>
            </a:r>
            <a:r>
              <a:rPr lang="en-US" altLang="zh-CN" dirty="0" err="1"/>
              <a:t>A</a:t>
            </a:r>
            <a:r>
              <a:rPr lang="en-US" altLang="zh-CN" dirty="0" err="1" smtClean="0"/>
              <a:t>dNRM</a:t>
            </a:r>
            <a:r>
              <a:rPr lang="en-US" altLang="zh-CN" dirty="0" smtClean="0"/>
              <a:t> WID. </a:t>
            </a:r>
            <a:endParaRPr lang="en-US" altLang="zh-CN" dirty="0" smtClean="0"/>
          </a:p>
          <a:p>
            <a:pPr lvl="1"/>
            <a:endParaRPr lang="en-GB" altLang="zh-CN" dirty="0"/>
          </a:p>
          <a:p>
            <a:pPr marL="285750" lvl="1" indent="0">
              <a:buNone/>
            </a:pPr>
            <a:endParaRPr lang="en-US" sz="12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3219</Words>
  <Application>WPS 演示</Application>
  <PresentationFormat>Widescreen</PresentationFormat>
  <Paragraphs>123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11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Arial</vt:lpstr>
      <vt:lpstr>Times New Roman</vt:lpstr>
      <vt:lpstr>微软雅黑</vt:lpstr>
      <vt:lpstr>Arial Unicode MS</vt:lpstr>
      <vt:lpstr>Wingdings</vt:lpstr>
      <vt:lpstr>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PowerPoint 演示文稿</vt:lpstr>
      <vt:lpstr>AI/ML enhancements (Prime)</vt:lpstr>
      <vt:lpstr>Intent enhancements (Prime)</vt:lpstr>
      <vt:lpstr>CCLM enhancements(Prime)</vt:lpstr>
      <vt:lpstr>Other (Prime)</vt:lpstr>
      <vt:lpstr>Management aspects of Integrated Sensing and Communication (support)</vt:lpstr>
      <vt:lpstr>Satellite access (support)</vt:lpstr>
      <vt:lpstr>EE enhancements (support)</vt:lpstr>
      <vt:lpstr>Others </vt:lpstr>
      <vt:lpstr>Opinion on TU allocation </vt:lpstr>
      <vt:lpstr>Thank You !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10046703</cp:lastModifiedBy>
  <cp:revision>141</cp:revision>
  <dcterms:created xsi:type="dcterms:W3CDTF">2008-08-30T09:32:00Z</dcterms:created>
  <dcterms:modified xsi:type="dcterms:W3CDTF">2025-01-13T10:34:15Z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ICV">
    <vt:lpwstr>AD654CBBE21345AC92725FC7231B8F02</vt:lpwstr>
  </property>
  <property fmtid="{D5CDD505-2E9C-101B-9397-08002B2CF9AE}" pid="13" name="KSOProductBuildVer">
    <vt:lpwstr>2052-11.8.2.12085</vt:lpwstr>
  </property>
</Properties>
</file>