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3"/>
    <p:sldMasterId id="2147483656" r:id="rId4"/>
    <p:sldMasterId id="2147483660" r:id="rId5"/>
    <p:sldMasterId id="2147483664" r:id="rId6"/>
    <p:sldMasterId id="2147483668" r:id="rId7"/>
  </p:sldMasterIdLst>
  <p:notesMasterIdLst>
    <p:notesMasterId r:id="rId9"/>
  </p:notesMasterIdLst>
  <p:handoutMasterIdLst>
    <p:handoutMasterId r:id="rId20"/>
  </p:handoutMasterIdLst>
  <p:sldIdLst>
    <p:sldId id="303" r:id="rId8"/>
    <p:sldId id="16774531" r:id="rId10"/>
    <p:sldId id="16774537" r:id="rId11"/>
    <p:sldId id="16774533" r:id="rId12"/>
    <p:sldId id="16774538" r:id="rId13"/>
    <p:sldId id="16774532" r:id="rId14"/>
    <p:sldId id="16774540" r:id="rId15"/>
    <p:sldId id="16774534" r:id="rId16"/>
    <p:sldId id="16774539" r:id="rId17"/>
    <p:sldId id="16774528" r:id="rId18"/>
    <p:sldId id="866" r:id="rId19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3429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6858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0287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3716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17145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0574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24003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27432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6-10-2219_Puneet Jain" initials="PK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1D254"/>
    <a:srgbClr val="FF3300"/>
    <a:srgbClr val="62A14D"/>
    <a:srgbClr val="E9EDF4"/>
    <a:srgbClr val="000000"/>
    <a:srgbClr val="C6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82" y="17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419" y="62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4" Type="http://schemas.openxmlformats.org/officeDocument/2006/relationships/commentAuthors" Target="commentAuthors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handoutMaster" Target="handoutMasters/handoutMaster1.xml"/><Relationship Id="rId2" Type="http://schemas.openxmlformats.org/officeDocument/2006/relationships/theme" Target="theme/theme1.xml"/><Relationship Id="rId19" Type="http://schemas.openxmlformats.org/officeDocument/2006/relationships/slide" Target="slides/slide11.xml"/><Relationship Id="rId18" Type="http://schemas.openxmlformats.org/officeDocument/2006/relationships/slide" Target="slides/slide10.xml"/><Relationship Id="rId17" Type="http://schemas.openxmlformats.org/officeDocument/2006/relationships/slide" Target="slides/slide9.xml"/><Relationship Id="rId16" Type="http://schemas.openxmlformats.org/officeDocument/2006/relationships/slide" Target="slides/slide8.xml"/><Relationship Id="rId15" Type="http://schemas.openxmlformats.org/officeDocument/2006/relationships/slide" Target="slides/slide7.xml"/><Relationship Id="rId14" Type="http://schemas.openxmlformats.org/officeDocument/2006/relationships/slide" Target="slides/slide6.xml"/><Relationship Id="rId13" Type="http://schemas.openxmlformats.org/officeDocument/2006/relationships/slide" Target="slides/slide5.xml"/><Relationship Id="rId12" Type="http://schemas.openxmlformats.org/officeDocument/2006/relationships/slide" Target="slides/slide4.xml"/><Relationship Id="rId11" Type="http://schemas.openxmlformats.org/officeDocument/2006/relationships/slide" Target="slides/slide3.xml"/><Relationship Id="rId10" Type="http://schemas.openxmlformats.org/officeDocument/2006/relationships/slide" Target="slides/slide2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6" Type="http://schemas.openxmlformats.org/officeDocument/2006/relationships/theme" Target="../theme/theme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6" Type="http://schemas.openxmlformats.org/officeDocument/2006/relationships/theme" Target="../theme/theme3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6" Type="http://schemas.openxmlformats.org/officeDocument/2006/relationships/theme" Target="../theme/theme4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_rels/slideMaster5.xml.rels><?xml version="1.0" encoding="UTF-8" standalone="yes"?>
<Relationships xmlns="http://schemas.openxmlformats.org/package/2006/relationships"><Relationship Id="rId6" Type="http://schemas.openxmlformats.org/officeDocument/2006/relationships/theme" Target="../theme/theme5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_rels/slideMaster6.xml.rels><?xml version="1.0" encoding="UTF-8" standalone="yes"?>
<Relationships xmlns="http://schemas.openxmlformats.org/package/2006/relationships"><Relationship Id="rId6" Type="http://schemas.openxmlformats.org/officeDocument/2006/relationships/theme" Target="../theme/theme6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6"/>
          <p:cNvSpPr>
            <a:spLocks noGrp="1"/>
          </p:cNvSpPr>
          <p:nvPr>
            <p:ph type="subTitle" idx="4294967295"/>
          </p:nvPr>
        </p:nvSpPr>
        <p:spPr>
          <a:xfrm>
            <a:off x="2895600" y="4376424"/>
            <a:ext cx="6400800" cy="163320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FR" alt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Source:</a:t>
            </a:r>
            <a:endParaRPr lang="fr-FR" altLang="de-D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2063263" y="1575657"/>
            <a:ext cx="7478584" cy="1999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ZTE’s view on SA5 Rel-20 </a:t>
            </a:r>
            <a:b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5G-Advanced Priorities</a:t>
            </a:r>
            <a:b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zh-CN" dirty="0">
                <a:sym typeface="+mn-ea"/>
              </a:rPr>
              <a:t>Opinion on </a:t>
            </a:r>
            <a:r>
              <a:rPr lang="en-US" altLang="zh-CN" b="1" dirty="0">
                <a:sym typeface="+mn-ea"/>
              </a:rPr>
              <a:t>TU allocation</a:t>
            </a:r>
            <a:r>
              <a:rPr lang="en-US" altLang="zh-CN" dirty="0">
                <a:sym typeface="+mn-ea"/>
              </a:rPr>
              <a:t> </a:t>
            </a:r>
            <a:endParaRPr lang="en-US" altLang="de-DE" b="1" dirty="0">
              <a:solidFill>
                <a:schemeClr val="tx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67629" y="1264140"/>
            <a:ext cx="9539416" cy="4777155"/>
          </a:xfrm>
        </p:spPr>
        <p:txBody>
          <a:bodyPr/>
          <a:lstStyle/>
          <a:p>
            <a:r>
              <a:rPr lang="en-US" sz="2000" dirty="0">
                <a:solidFill>
                  <a:srgbClr val="374151"/>
                </a:solidFill>
              </a:rPr>
              <a:t>Enough number of TU should be reserved for 5GA topics to meet the market </a:t>
            </a:r>
            <a:endParaRPr lang="en-US" sz="2000" dirty="0">
              <a:solidFill>
                <a:srgbClr val="37415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374151"/>
                </a:solidFill>
              </a:rPr>
              <a:t>requirements(</a:t>
            </a:r>
            <a:r>
              <a:rPr lang="en-US" sz="2000" b="1" dirty="0">
                <a:solidFill>
                  <a:srgbClr val="FF0000"/>
                </a:solidFill>
              </a:rPr>
              <a:t>preferable 50%</a:t>
            </a:r>
            <a:r>
              <a:rPr lang="en-US" sz="2000" dirty="0">
                <a:solidFill>
                  <a:srgbClr val="374151"/>
                </a:solidFill>
              </a:rPr>
              <a:t>)</a:t>
            </a:r>
            <a:endParaRPr lang="en-US" sz="2000" dirty="0">
              <a:solidFill>
                <a:srgbClr val="374151"/>
              </a:solidFill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ctrTitle"/>
          </p:nvPr>
        </p:nvSpPr>
        <p:spPr>
          <a:xfrm>
            <a:off x="1541463" y="2928941"/>
            <a:ext cx="7772400" cy="1101725"/>
          </a:xfrm>
        </p:spPr>
        <p:txBody>
          <a:bodyPr/>
          <a:lstStyle/>
          <a:p>
            <a:pPr>
              <a:defRPr/>
            </a:pP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</a:t>
            </a:r>
            <a:r>
              <a:rPr lang="hu-HU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</a:t>
            </a:r>
            <a:endParaRPr lang="en-US" altLang="en-US" sz="3600" b="1" i="1" kern="12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27573" y="270510"/>
            <a:ext cx="9103784" cy="1143000"/>
          </a:xfrm>
        </p:spPr>
        <p:txBody>
          <a:bodyPr/>
          <a:lstStyle/>
          <a:p>
            <a:r>
              <a:rPr lang="en-US" altLang="en-GB" b="1" dirty="0"/>
              <a:t>AI/ML enhancements (Prime)</a:t>
            </a:r>
            <a:endParaRPr lang="en-US" altLang="en-GB" b="1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52145" y="1234440"/>
            <a:ext cx="11184255" cy="4822190"/>
          </a:xfrm>
        </p:spPr>
        <p:txBody>
          <a:bodyPr/>
          <a:p>
            <a:pPr lvl="1"/>
            <a:r>
              <a:rPr lang="en-US" altLang="zh-CN" sz="2000" dirty="0" smtClean="0">
                <a:sym typeface="+mn-ea"/>
              </a:rPr>
              <a:t>Management Support for AIML use case defined by other WGs should be </a:t>
            </a:r>
            <a:r>
              <a:rPr lang="en-US" altLang="zh-CN" sz="2000" b="1" dirty="0" smtClean="0">
                <a:sym typeface="+mn-ea"/>
              </a:rPr>
              <a:t>prioritized</a:t>
            </a:r>
            <a:endParaRPr lang="en-US" altLang="zh-CN" sz="2000" b="1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2000" dirty="0" smtClean="0">
                <a:sym typeface="+mn-ea"/>
              </a:rPr>
              <a:t>RAN 1: ML model delivery/transfer</a:t>
            </a:r>
            <a:endParaRPr lang="en-US" altLang="zh-CN" sz="2000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2000" dirty="0" smtClean="0">
                <a:solidFill>
                  <a:srgbClr val="374151"/>
                </a:solidFill>
                <a:sym typeface="+mn-ea"/>
              </a:rPr>
              <a:t>RAN 2: UE data collection for ML training (option 3)</a:t>
            </a:r>
            <a:endParaRPr lang="en-US" altLang="zh-CN" sz="2000" dirty="0" smtClean="0">
              <a:solidFill>
                <a:srgbClr val="374151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rgbClr val="374151"/>
                </a:solidFill>
                <a:sym typeface="+mn-ea"/>
              </a:rPr>
              <a:t>RAN 3: NG-RAN AIML-based Coverage and Capacity Optimization, </a:t>
            </a:r>
            <a:r>
              <a:rPr lang="en-US" altLang="zh-CN" sz="2000" dirty="0" smtClean="0">
                <a:solidFill>
                  <a:srgbClr val="374151"/>
                </a:solidFill>
                <a:sym typeface="+mn-ea"/>
              </a:rPr>
              <a:t>Network </a:t>
            </a:r>
            <a:r>
              <a:rPr lang="en-US" altLang="zh-CN" sz="2000" dirty="0">
                <a:solidFill>
                  <a:srgbClr val="374151"/>
                </a:solidFill>
                <a:sym typeface="+mn-ea"/>
              </a:rPr>
              <a:t>Slicing </a:t>
            </a:r>
            <a:endParaRPr lang="en-US" altLang="zh-CN" sz="2000" dirty="0" smtClean="0">
              <a:solidFill>
                <a:srgbClr val="374151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2000" dirty="0" smtClean="0">
                <a:solidFill>
                  <a:srgbClr val="374151"/>
                </a:solidFill>
                <a:sym typeface="+mn-ea"/>
              </a:rPr>
              <a:t>SA2: VFL </a:t>
            </a:r>
            <a:r>
              <a:rPr lang="en-US" altLang="zh-CN" sz="2000" dirty="0">
                <a:solidFill>
                  <a:srgbClr val="374151"/>
                </a:solidFill>
                <a:sym typeface="+mn-ea"/>
              </a:rPr>
              <a:t>process/LMF based </a:t>
            </a:r>
            <a:r>
              <a:rPr lang="en-US" altLang="zh-CN" sz="2000" dirty="0" smtClean="0">
                <a:solidFill>
                  <a:srgbClr val="374151"/>
                </a:solidFill>
                <a:sym typeface="+mn-ea"/>
              </a:rPr>
              <a:t>positioning…</a:t>
            </a:r>
            <a:endParaRPr lang="en-US" altLang="zh-CN" sz="2000" dirty="0" smtClean="0">
              <a:solidFill>
                <a:srgbClr val="374151"/>
              </a:solidFill>
            </a:endParaRPr>
          </a:p>
          <a:p>
            <a:pPr lvl="1"/>
            <a:r>
              <a:rPr lang="en-US" altLang="zh-CN" sz="2000" dirty="0">
                <a:sym typeface="+mn-ea"/>
              </a:rPr>
              <a:t>AIML Terminology and framework alignment with other WGs.</a:t>
            </a:r>
            <a:endParaRPr lang="en-US" altLang="zh-CN" sz="2000" dirty="0"/>
          </a:p>
          <a:p>
            <a:pPr lvl="1"/>
            <a:r>
              <a:rPr lang="en-US" altLang="zh-CN" sz="2000" dirty="0" smtClean="0">
                <a:sym typeface="+mn-ea"/>
              </a:rPr>
              <a:t>Further enhance the ML Training method captured in R19, e.g., RL</a:t>
            </a:r>
            <a:endParaRPr lang="en-US" altLang="zh-CN" sz="2000" dirty="0" smtClean="0"/>
          </a:p>
          <a:p>
            <a:pPr lvl="1"/>
            <a:r>
              <a:rPr lang="en-US" altLang="zh-CN" sz="2000" dirty="0" smtClean="0">
                <a:sym typeface="+mn-ea"/>
              </a:rPr>
              <a:t>The concept and functionality of </a:t>
            </a:r>
            <a:r>
              <a:rPr lang="en-US" altLang="zh-CN" sz="2000" dirty="0" err="1" smtClean="0">
                <a:sym typeface="+mn-ea"/>
              </a:rPr>
              <a:t>GenAI</a:t>
            </a:r>
            <a:endParaRPr lang="en-US" altLang="en-US" sz="2000" dirty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zh-CN" b="1" dirty="0" smtClean="0">
                <a:sym typeface="+mn-ea"/>
              </a:rPr>
              <a:t>Intent enhancements (Prime)</a:t>
            </a:r>
            <a:endParaRPr lang="de-DE" altLang="de-DE" b="1" dirty="0">
              <a:solidFill>
                <a:schemeClr val="tx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67628" y="1264141"/>
            <a:ext cx="10411571" cy="3790460"/>
          </a:xfrm>
        </p:spPr>
        <p:txBody>
          <a:bodyPr/>
          <a:lstStyle/>
          <a:p>
            <a:pPr lvl="1"/>
            <a:r>
              <a:rPr lang="en-US" altLang="zh-CN" dirty="0" smtClean="0"/>
              <a:t>Generic Capabilities</a:t>
            </a:r>
            <a:endParaRPr lang="en-US" altLang="zh-CN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dirty="0" smtClean="0"/>
              <a:t>Almost all generic capabilities (e.g., judge, probe, best) defined in TMF are already mapped by SA5. </a:t>
            </a:r>
            <a:endParaRPr lang="en-US" altLang="zh-CN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rgbClr val="374151"/>
                </a:solidFill>
              </a:rPr>
              <a:t>Intent </a:t>
            </a:r>
            <a:r>
              <a:rPr lang="en-US" altLang="zh-CN" dirty="0" smtClean="0">
                <a:solidFill>
                  <a:srgbClr val="374151"/>
                </a:solidFill>
              </a:rPr>
              <a:t>translation is out the scope of SA5</a:t>
            </a:r>
            <a:endParaRPr lang="en-US" altLang="zh-CN" dirty="0">
              <a:solidFill>
                <a:srgbClr val="374151"/>
              </a:solidFill>
            </a:endParaRPr>
          </a:p>
          <a:p>
            <a:pPr lvl="1"/>
            <a:r>
              <a:rPr lang="en-US" altLang="zh-CN" dirty="0" smtClean="0"/>
              <a:t>New Scenario Specific Use cases are not recommended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The interaction between intent handling function and other automation function (e.g., CCL) needs to be investigated.</a:t>
            </a:r>
            <a:endParaRPr lang="en-US" altLang="zh-CN" dirty="0" smtClean="0"/>
          </a:p>
          <a:p>
            <a:pPr lvl="1"/>
            <a:r>
              <a:rPr lang="en-US" altLang="zh-CN" dirty="0"/>
              <a:t>The </a:t>
            </a:r>
            <a:r>
              <a:rPr lang="en-US" altLang="zh-CN" dirty="0" smtClean="0"/>
              <a:t>Editor Note </a:t>
            </a:r>
            <a:r>
              <a:rPr lang="en-US" altLang="zh-CN" dirty="0"/>
              <a:t>of </a:t>
            </a:r>
            <a:r>
              <a:rPr lang="en-US" altLang="zh-CN" dirty="0" smtClean="0"/>
              <a:t>the Intent </a:t>
            </a:r>
            <a:r>
              <a:rPr lang="en-US" altLang="zh-CN" dirty="0"/>
              <a:t>model should be addressed (maybe in R19</a:t>
            </a:r>
            <a:r>
              <a:rPr lang="en-US" altLang="zh-CN" dirty="0" smtClean="0"/>
              <a:t>)</a:t>
            </a:r>
            <a:endParaRPr lang="en-US" altLang="zh-CN" dirty="0"/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171551" y="5206634"/>
            <a:ext cx="9064649" cy="617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Editor’s </a:t>
            </a:r>
            <a:r>
              <a:rPr lang="en-US" altLang="zh-CN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Note:the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allowed values for </a:t>
            </a:r>
            <a:r>
              <a:rPr lang="en-US" altLang="zh-CN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objectType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needs further discussion (e.g., whether </a:t>
            </a:r>
            <a:r>
              <a:rPr lang="en-US" altLang="zh-CN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ObjectType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value needs to refer to an IOC defined in an NRM fragment, the relation with </a:t>
            </a:r>
            <a:r>
              <a:rPr lang="en-US" altLang="zh-CN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RANSliceSubnet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zh-CN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27573" y="270510"/>
            <a:ext cx="9103784" cy="1143000"/>
          </a:xfrm>
        </p:spPr>
        <p:txBody>
          <a:bodyPr/>
          <a:lstStyle/>
          <a:p>
            <a:r>
              <a:rPr lang="en-US" altLang="en-GB" b="1" dirty="0"/>
              <a:t>NDT enhancements</a:t>
            </a:r>
            <a:endParaRPr lang="en-US" altLang="en-GB" b="1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52145" y="1234440"/>
            <a:ext cx="11184255" cy="4822190"/>
          </a:xfrm>
        </p:spPr>
        <p:txBody>
          <a:bodyPr/>
          <a:p>
            <a:r>
              <a:rPr lang="en-US" altLang="en-US" sz="2000" b="1" dirty="0">
                <a:sym typeface="+mn-ea"/>
              </a:rPr>
              <a:t>individual intelligence capability</a:t>
            </a:r>
            <a:endParaRPr lang="en-US" altLang="en-US" sz="2000" b="1" dirty="0">
              <a:sym typeface="+mn-ea"/>
            </a:endParaRPr>
          </a:p>
          <a:p>
            <a:r>
              <a:rPr lang="en-US" altLang="en-US" sz="2000" b="1" dirty="0"/>
              <a:t>scenario-specific NDTs</a:t>
            </a:r>
            <a:endParaRPr lang="en-US" altLang="en-US" sz="2000" b="1" dirty="0"/>
          </a:p>
          <a:p>
            <a:pPr lvl="1" algn="l">
              <a:buSzTx/>
            </a:pPr>
            <a:r>
              <a:rPr lang="en-US" altLang="zh-CN" sz="2000" dirty="0">
                <a:cs typeface="+mn-ea"/>
              </a:rPr>
              <a:t>Network automation</a:t>
            </a:r>
            <a:endParaRPr lang="en-US" altLang="zh-CN" sz="2000" dirty="0">
              <a:cs typeface="+mn-ea"/>
            </a:endParaRPr>
          </a:p>
          <a:p>
            <a:pPr lvl="1" algn="l">
              <a:buSzTx/>
            </a:pPr>
            <a:r>
              <a:rPr lang="en-US" altLang="zh-CN" sz="2000" dirty="0">
                <a:cs typeface="+mn-ea"/>
              </a:rPr>
              <a:t>Policy verification</a:t>
            </a:r>
            <a:endParaRPr lang="en-US" altLang="zh-CN" sz="2000" dirty="0">
              <a:cs typeface="+mn-ea"/>
            </a:endParaRPr>
          </a:p>
          <a:p>
            <a:pPr lvl="1" algn="l">
              <a:buSzTx/>
            </a:pPr>
            <a:r>
              <a:rPr lang="en-US" altLang="zh-CN" sz="2000" dirty="0">
                <a:cs typeface="+mn-ea"/>
              </a:rPr>
              <a:t>Data generation</a:t>
            </a:r>
            <a:endParaRPr lang="en-US" altLang="zh-CN" sz="2000" dirty="0">
              <a:cs typeface="+mn-ea"/>
            </a:endParaRPr>
          </a:p>
          <a:p>
            <a:pPr lvl="1" algn="l">
              <a:buSzTx/>
            </a:pPr>
            <a:r>
              <a:rPr lang="en-US" altLang="zh-CN" sz="2000" dirty="0">
                <a:cs typeface="+mn-ea"/>
              </a:rPr>
              <a:t>Nested NDT</a:t>
            </a:r>
            <a:endParaRPr lang="en-US" altLang="zh-CN" sz="2000" dirty="0">
              <a:cs typeface="+mn-ea"/>
            </a:endParaRPr>
          </a:p>
          <a:p>
            <a:pPr marL="457200" lvl="1" indent="-457200" algn="l">
              <a:buClrTx/>
              <a:buSzTx/>
              <a:buFontTx/>
              <a:buBlip>
                <a:blip r:embed="rId2"/>
              </a:buBlip>
            </a:pPr>
            <a:r>
              <a:rPr lang="en-US" altLang="en-US" sz="2000" b="1" dirty="0">
                <a:ea typeface="+mn-ea"/>
                <a:cs typeface="+mn-cs"/>
              </a:rPr>
              <a:t>Data Collection: gNB/NF/OAM/UP</a:t>
            </a:r>
            <a:endParaRPr lang="en-US" altLang="en-US" sz="2000" b="1" dirty="0">
              <a:ea typeface="+mn-ea"/>
              <a:cs typeface="+mn-cs"/>
            </a:endParaRPr>
          </a:p>
          <a:p>
            <a:pPr marL="457200" lvl="1" indent="-457200" algn="l">
              <a:buClrTx/>
              <a:buSzTx/>
              <a:buFontTx/>
              <a:buBlip>
                <a:blip r:embed="rId2"/>
              </a:buBlip>
            </a:pPr>
            <a:r>
              <a:rPr lang="en-US" altLang="en-US" sz="2000" b="1" dirty="0">
                <a:ea typeface="+mn-ea"/>
                <a:cs typeface="+mn-cs"/>
              </a:rPr>
              <a:t>Data Synchronization</a:t>
            </a:r>
            <a:r>
              <a:rPr lang="zh-CN" altLang="en-US" sz="2000" b="1" dirty="0">
                <a:ea typeface="+mn-ea"/>
                <a:cs typeface="+mn-cs"/>
              </a:rPr>
              <a:t>：</a:t>
            </a:r>
            <a:r>
              <a:rPr lang="en-US" altLang="zh-CN" sz="2000" b="1" dirty="0">
                <a:ea typeface="+mn-ea"/>
                <a:cs typeface="+mn-cs"/>
              </a:rPr>
              <a:t> realtime,non-realtime, semi realtime</a:t>
            </a:r>
            <a:endParaRPr lang="en-US" altLang="zh-CN" sz="2000" b="1" dirty="0">
              <a:ea typeface="+mn-ea"/>
              <a:cs typeface="+mn-cs"/>
            </a:endParaRPr>
          </a:p>
          <a:p>
            <a:pPr marL="457200" lvl="1" indent="-457200" algn="l">
              <a:buClrTx/>
              <a:buSzTx/>
              <a:buFontTx/>
              <a:buBlip>
                <a:blip r:embed="rId2"/>
              </a:buBlip>
            </a:pPr>
            <a:r>
              <a:rPr lang="en-US" altLang="zh-CN" sz="2000" b="1" dirty="0">
                <a:ea typeface="+mn-ea"/>
                <a:cs typeface="+mn-cs"/>
              </a:rPr>
              <a:t>NDT model: </a:t>
            </a:r>
            <a:endParaRPr lang="en-US" altLang="zh-CN" sz="2000" b="1" dirty="0">
              <a:ea typeface="+mn-ea"/>
              <a:cs typeface="+mn-cs"/>
            </a:endParaRPr>
          </a:p>
          <a:p>
            <a:pPr lvl="1" algn="l">
              <a:buSzTx/>
            </a:pPr>
            <a:r>
              <a:rPr lang="en-US" altLang="zh-CN" sz="2000" dirty="0">
                <a:cs typeface="+mn-ea"/>
              </a:rPr>
              <a:t>Generated through ML training or dedicated models.</a:t>
            </a:r>
            <a:endParaRPr lang="en-US" altLang="zh-CN" sz="2000" dirty="0">
              <a:cs typeface="+mn-ea"/>
            </a:endParaRPr>
          </a:p>
          <a:p>
            <a:pPr lvl="1" algn="l">
              <a:buSzTx/>
            </a:pPr>
            <a:r>
              <a:rPr lang="en-US" altLang="zh-CN" sz="2000" dirty="0">
                <a:cs typeface="+mn-ea"/>
              </a:rPr>
              <a:t>Emulation/simulation-based.</a:t>
            </a:r>
            <a:endParaRPr lang="en-US" altLang="zh-CN" sz="2000" dirty="0">
              <a:cs typeface="+mn-ea"/>
            </a:endParaRPr>
          </a:p>
          <a:p>
            <a:endParaRPr lang="en-US" altLang="en-US" sz="2000" b="1" dirty="0"/>
          </a:p>
          <a:p>
            <a:endParaRPr lang="en-US" altLang="en-US" sz="2000" dirty="0"/>
          </a:p>
          <a:p>
            <a:endParaRPr lang="en-US" altLang="en-US" sz="2000" dirty="0"/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de-DE" altLang="de-DE" b="1" dirty="0" smtClean="0">
                <a:solidFill>
                  <a:schemeClr val="tx1"/>
                </a:solidFill>
              </a:rPr>
              <a:t>Prime Features</a:t>
            </a:r>
            <a:endParaRPr lang="de-DE" altLang="de-DE" b="1" dirty="0">
              <a:solidFill>
                <a:schemeClr val="tx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67629" y="1264141"/>
            <a:ext cx="10504704" cy="2052266"/>
          </a:xfrm>
        </p:spPr>
        <p:txBody>
          <a:bodyPr/>
          <a:lstStyle/>
          <a:p>
            <a:r>
              <a:rPr lang="en-US" altLang="zh-CN" b="1" dirty="0" smtClean="0"/>
              <a:t>NDT</a:t>
            </a:r>
            <a:endParaRPr lang="en-US" altLang="zh-CN" b="1" dirty="0"/>
          </a:p>
          <a:p>
            <a:pPr lvl="1"/>
            <a:r>
              <a:rPr lang="en-US" altLang="zh-CN" dirty="0" smtClean="0"/>
              <a:t>The relation and difference between MDAF and NDT</a:t>
            </a:r>
            <a:endParaRPr lang="en-US" altLang="zh-CN" b="1" dirty="0"/>
          </a:p>
          <a:p>
            <a:pPr lvl="1"/>
            <a:r>
              <a:rPr lang="en-US" altLang="zh-CN" dirty="0" smtClean="0"/>
              <a:t>Data synchronization mechanism with NFs and </a:t>
            </a:r>
            <a:r>
              <a:rPr lang="en-US" altLang="zh-CN" dirty="0" err="1" smtClean="0"/>
              <a:t>Nes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Leftover work from R19</a:t>
            </a:r>
            <a:endParaRPr lang="en-US" altLang="zh-CN" dirty="0" smtClean="0"/>
          </a:p>
          <a:p>
            <a:pPr lvl="1"/>
            <a:endParaRPr lang="en-GB" altLang="zh-CN" dirty="0"/>
          </a:p>
          <a:p>
            <a:pPr marL="285750" lvl="1" indent="0">
              <a:buNone/>
            </a:pPr>
            <a:endParaRPr lang="en-US" sz="1200" dirty="0">
              <a:solidFill>
                <a:srgbClr val="374151"/>
              </a:solidFill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5" name="Content Placeholder 2"/>
          <p:cNvSpPr txBox="1"/>
          <p:nvPr/>
        </p:nvSpPr>
        <p:spPr bwMode="auto">
          <a:xfrm>
            <a:off x="967629" y="3164374"/>
            <a:ext cx="10504704" cy="2052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b="1" kern="0" dirty="0" smtClean="0"/>
              <a:t>CCL</a:t>
            </a:r>
            <a:endParaRPr lang="en-US" altLang="zh-CN" b="1" kern="0" dirty="0" smtClean="0"/>
          </a:p>
          <a:p>
            <a:pPr lvl="1"/>
            <a:r>
              <a:rPr lang="en-US" altLang="zh-CN" kern="0" dirty="0" smtClean="0"/>
              <a:t>The relation of coordination CCL and normal CCL</a:t>
            </a:r>
            <a:endParaRPr lang="en-US" altLang="zh-CN" b="1" kern="0" dirty="0" smtClean="0"/>
          </a:p>
          <a:p>
            <a:pPr lvl="1"/>
            <a:r>
              <a:rPr lang="en-US" altLang="zh-CN" kern="0" dirty="0" smtClean="0"/>
              <a:t>New Scenario specific UCs should be prioritized</a:t>
            </a:r>
            <a:endParaRPr lang="en-US" altLang="zh-CN" kern="0" dirty="0" smtClean="0"/>
          </a:p>
          <a:p>
            <a:pPr lvl="1"/>
            <a:r>
              <a:rPr lang="en-US" altLang="zh-CN" kern="0" dirty="0" smtClean="0"/>
              <a:t>Leftover work from R19</a:t>
            </a:r>
            <a:endParaRPr lang="en-US" altLang="zh-CN" kern="0" dirty="0" smtClean="0"/>
          </a:p>
          <a:p>
            <a:pPr lvl="1"/>
            <a:endParaRPr lang="en-GB" altLang="zh-CN" kern="0" dirty="0" smtClean="0"/>
          </a:p>
          <a:p>
            <a:pPr marL="285750" lvl="1" indent="0">
              <a:buFont typeface="Arial" panose="020B0604020202020204" pitchFamily="34" charset="0"/>
              <a:buNone/>
            </a:pPr>
            <a:endParaRPr lang="en-US" sz="1200" kern="0" dirty="0">
              <a:solidFill>
                <a:srgbClr val="374151"/>
              </a:solidFill>
            </a:endParaRPr>
          </a:p>
        </p:txBody>
      </p:sp>
      <p:sp>
        <p:nvSpPr>
          <p:cNvPr id="6" name="Content Placeholder 2"/>
          <p:cNvSpPr txBox="1"/>
          <p:nvPr/>
        </p:nvSpPr>
        <p:spPr bwMode="auto">
          <a:xfrm>
            <a:off x="967629" y="5216640"/>
            <a:ext cx="10504704" cy="953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b="1" kern="0" dirty="0" smtClean="0"/>
              <a:t>MDA </a:t>
            </a:r>
            <a:endParaRPr lang="en-US" altLang="zh-CN" b="1" kern="0" dirty="0" smtClean="0"/>
          </a:p>
          <a:p>
            <a:pPr lvl="1"/>
            <a:r>
              <a:rPr lang="en-US" altLang="zh-CN" kern="0" dirty="0" smtClean="0"/>
              <a:t>New scenario specific use cases</a:t>
            </a:r>
            <a:endParaRPr lang="en-US" altLang="zh-CN" kern="0" dirty="0" smtClean="0"/>
          </a:p>
          <a:p>
            <a:pPr lvl="1"/>
            <a:endParaRPr lang="en-GB" altLang="zh-CN" kern="0" dirty="0" smtClean="0"/>
          </a:p>
          <a:p>
            <a:pPr marL="285750" lvl="1" indent="0">
              <a:buFont typeface="Arial" panose="020B0604020202020204" pitchFamily="34" charset="0"/>
              <a:buNone/>
            </a:pPr>
            <a:endParaRPr lang="en-US" sz="1200" kern="0" dirty="0">
              <a:solidFill>
                <a:srgbClr val="374151"/>
              </a:solidFill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27573" y="270510"/>
            <a:ext cx="9103784" cy="1143000"/>
          </a:xfrm>
        </p:spPr>
        <p:txBody>
          <a:bodyPr/>
          <a:lstStyle/>
          <a:p>
            <a:r>
              <a:rPr lang="en-GB" altLang="en-US" b="1" dirty="0"/>
              <a:t>Management aspects of Integrated Sensing and Communication</a:t>
            </a:r>
            <a:r>
              <a:rPr lang="en-US" altLang="en-GB" b="1" dirty="0"/>
              <a:t> (support)</a:t>
            </a:r>
            <a:endParaRPr lang="en-US" altLang="en-GB" b="1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52145" y="1234440"/>
            <a:ext cx="11184255" cy="4822190"/>
          </a:xfrm>
        </p:spPr>
        <p:txBody>
          <a:bodyPr/>
          <a:p>
            <a:r>
              <a:rPr lang="en-US" altLang="en-US" sz="2000" b="1" dirty="0">
                <a:sym typeface="+mn-ea"/>
              </a:rPr>
              <a:t>OAM Stage-1 requirements</a:t>
            </a:r>
            <a:endParaRPr lang="en-US" altLang="en-US" sz="2000" b="1" dirty="0">
              <a:sym typeface="+mn-ea"/>
            </a:endParaRPr>
          </a:p>
          <a:p>
            <a:pPr lvl="1"/>
            <a:r>
              <a:rPr lang="en-US" altLang="zh-CN" sz="2000" dirty="0">
                <a:sym typeface="+mn-ea"/>
              </a:rPr>
              <a:t>SA1 :  TR 22.837/TS 22.137</a:t>
            </a:r>
            <a:endParaRPr lang="en-US" altLang="zh-CN" sz="2000" dirty="0">
              <a:sym typeface="+mn-ea"/>
            </a:endParaRPr>
          </a:p>
          <a:p>
            <a:pPr lvl="1"/>
            <a:r>
              <a:rPr lang="en-US" altLang="zh-CN" sz="2000" dirty="0">
                <a:sym typeface="+mn-ea"/>
              </a:rPr>
              <a:t>SA2:   SP-231754 endorsed in SA#102</a:t>
            </a:r>
            <a:endParaRPr lang="en-US" altLang="zh-CN" sz="2000" dirty="0">
              <a:sym typeface="+mn-ea"/>
            </a:endParaRPr>
          </a:p>
          <a:p>
            <a:pPr lvl="1"/>
            <a:r>
              <a:rPr lang="en-US" altLang="zh-CN" sz="2000" dirty="0">
                <a:sym typeface="+mn-ea"/>
              </a:rPr>
              <a:t>RAN:  FS_Sensing_NR</a:t>
            </a:r>
            <a:endParaRPr lang="en-US" altLang="zh-CN" sz="2000" dirty="0">
              <a:sym typeface="+mn-ea"/>
            </a:endParaRPr>
          </a:p>
          <a:p>
            <a:r>
              <a:rPr lang="en-US" altLang="en-US" sz="2000" b="1" dirty="0"/>
              <a:t>potential network configuration to support ISAC</a:t>
            </a:r>
            <a:endParaRPr lang="en-US" altLang="en-US" sz="2000" dirty="0"/>
          </a:p>
          <a:p>
            <a:pPr lvl="1"/>
            <a:r>
              <a:rPr lang="en-US" altLang="zh-CN" sz="2000" dirty="0">
                <a:sym typeface="+mn-ea"/>
              </a:rPr>
              <a:t>network configuration (including NRM enhancement) for RAN</a:t>
            </a:r>
            <a:endParaRPr lang="en-US" altLang="zh-CN" sz="2000" dirty="0">
              <a:sym typeface="+mn-ea"/>
            </a:endParaRPr>
          </a:p>
          <a:p>
            <a:pPr lvl="1"/>
            <a:r>
              <a:rPr lang="en-US" altLang="zh-CN" sz="2000" dirty="0">
                <a:sym typeface="+mn-ea"/>
              </a:rPr>
              <a:t>network configuration (including NRM enhancement) for 5GC</a:t>
            </a:r>
            <a:endParaRPr lang="en-US" altLang="en-US" sz="2000" dirty="0"/>
          </a:p>
          <a:p>
            <a:r>
              <a:rPr lang="en-US" altLang="en-US" sz="2000" b="1" dirty="0"/>
              <a:t>PMs/KPIs for ISAC</a:t>
            </a:r>
            <a:endParaRPr lang="en-US" altLang="en-US" sz="2000" b="1" dirty="0"/>
          </a:p>
          <a:p>
            <a:r>
              <a:rPr lang="en-US" altLang="en-US" sz="2000" b="1" dirty="0"/>
              <a:t> Data Collection (e.g., management data, sensing data etc.)</a:t>
            </a:r>
            <a:endParaRPr lang="en-US" altLang="en-US" sz="2000" b="1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pPr marL="0" indent="0">
              <a:buNone/>
            </a:pPr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r>
              <a:rPr lang="en-US" altLang="en-US" sz="2000" dirty="0">
                <a:sym typeface="+mn-ea"/>
              </a:rPr>
              <a:t>Depend on SA2 R20 progress</a:t>
            </a:r>
            <a:endParaRPr lang="en-US" altLang="en-US" sz="2000" dirty="0"/>
          </a:p>
          <a:p>
            <a:endParaRPr lang="en-US" altLang="en-US" sz="2000" dirty="0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27573" y="270510"/>
            <a:ext cx="9103784" cy="1143000"/>
          </a:xfrm>
        </p:spPr>
        <p:txBody>
          <a:bodyPr/>
          <a:lstStyle/>
          <a:p>
            <a:r>
              <a:rPr lang="en-US" altLang="en-GB" b="1" dirty="0"/>
              <a:t>Satellite access (support)</a:t>
            </a:r>
            <a:endParaRPr lang="en-US" altLang="en-GB" b="1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52145" y="1234440"/>
            <a:ext cx="11184255" cy="4822190"/>
          </a:xfrm>
        </p:spPr>
        <p:txBody>
          <a:bodyPr/>
          <a:p>
            <a:r>
              <a:rPr lang="en-US" altLang="en-US" sz="2000" b="1" dirty="0">
                <a:sym typeface="+mn-ea"/>
              </a:rPr>
              <a:t>OAM Stage requirements</a:t>
            </a:r>
            <a:endParaRPr lang="en-US" altLang="en-US" sz="2000" b="1" dirty="0">
              <a:sym typeface="+mn-ea"/>
            </a:endParaRPr>
          </a:p>
          <a:p>
            <a:endParaRPr lang="en-US" altLang="en-US" sz="2000" dirty="0"/>
          </a:p>
          <a:p>
            <a:endParaRPr lang="en-US" altLang="en-US" sz="2000" dirty="0"/>
          </a:p>
          <a:p>
            <a:pPr marL="0" indent="0">
              <a:buNone/>
            </a:pPr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27573" y="270510"/>
            <a:ext cx="9103784" cy="1143000"/>
          </a:xfrm>
        </p:spPr>
        <p:txBody>
          <a:bodyPr/>
          <a:lstStyle/>
          <a:p>
            <a:r>
              <a:rPr lang="en-US" altLang="en-GB" b="1" dirty="0"/>
              <a:t>EE enhancements (support)</a:t>
            </a:r>
            <a:endParaRPr lang="en-US" altLang="en-GB" b="1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52145" y="1234440"/>
            <a:ext cx="11184255" cy="4822190"/>
          </a:xfrm>
        </p:spPr>
        <p:txBody>
          <a:bodyPr/>
          <a:p>
            <a:r>
              <a:rPr lang="en-US" altLang="en-US" sz="2000" b="1" dirty="0">
                <a:sym typeface="+mn-ea"/>
              </a:rPr>
              <a:t>R19 leftover: measurement and calculation of EC (Energy Consumption) and EE (Energy Efficiency) parameters for new types of network slicing and RAN sharing</a:t>
            </a:r>
            <a:endParaRPr lang="en-US" altLang="en-US" sz="2000" b="1" dirty="0">
              <a:sym typeface="+mn-ea"/>
            </a:endParaRPr>
          </a:p>
          <a:p>
            <a:endParaRPr lang="en-US" altLang="en-US" sz="2000" b="1" dirty="0">
              <a:sym typeface="+mn-ea"/>
            </a:endParaRPr>
          </a:p>
          <a:p>
            <a:r>
              <a:rPr lang="en-US" altLang="en-US" sz="2000" b="1" dirty="0"/>
              <a:t>EC/EE based on different levels of granularity</a:t>
            </a:r>
            <a:r>
              <a:rPr lang="zh-CN" altLang="en-US" sz="2000" b="1" dirty="0"/>
              <a:t>（</a:t>
            </a:r>
            <a:r>
              <a:rPr lang="en-US" altLang="zh-CN" sz="2000" b="1" dirty="0"/>
              <a:t>e.g.  per Subscriber</a:t>
            </a:r>
            <a:r>
              <a:rPr lang="zh-CN" altLang="en-US" sz="2000" b="1" dirty="0"/>
              <a:t>）</a:t>
            </a:r>
            <a:endParaRPr lang="zh-CN" altLang="en-US" sz="2000" b="1" dirty="0"/>
          </a:p>
          <a:p>
            <a:endParaRPr lang="zh-CN" altLang="en-US" sz="2000" b="1" dirty="0"/>
          </a:p>
          <a:p>
            <a:r>
              <a:rPr lang="en-US" altLang="en-US" sz="2000" b="1" dirty="0"/>
              <a:t>Carbon equivalent information collection </a:t>
            </a:r>
            <a:r>
              <a:rPr lang="zh-CN" altLang="en-US" sz="2000" b="1" dirty="0"/>
              <a:t>Calculation (e.g. average or statistical model) based on aggregation/attribution of network energy consumption, carbon intensity ）</a:t>
            </a:r>
            <a:endParaRPr lang="zh-CN" altLang="en-US" sz="2000" b="1" dirty="0"/>
          </a:p>
          <a:p>
            <a:endParaRPr lang="en-US" altLang="en-US" sz="2000" b="1" dirty="0"/>
          </a:p>
          <a:p>
            <a:r>
              <a:rPr lang="en-US" altLang="en-US" sz="2000" b="1" dirty="0"/>
              <a:t>exposure information related to energy consumption, carbon emissions, carbon footprint information </a:t>
            </a:r>
            <a:endParaRPr lang="en-US" altLang="en-US" sz="2000" b="1" dirty="0"/>
          </a:p>
          <a:p>
            <a:endParaRPr lang="en-US" altLang="en-US" sz="2000" dirty="0"/>
          </a:p>
          <a:p>
            <a:pPr marL="0" indent="0">
              <a:buNone/>
            </a:pPr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de-DE" b="1" dirty="0" smtClean="0">
                <a:solidFill>
                  <a:schemeClr val="tx1"/>
                </a:solidFill>
              </a:rPr>
              <a:t>Others (support)</a:t>
            </a:r>
            <a:endParaRPr lang="en-US" altLang="de-DE" b="1" dirty="0" smtClean="0">
              <a:solidFill>
                <a:schemeClr val="tx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67629" y="1264141"/>
            <a:ext cx="10504704" cy="2052266"/>
          </a:xfrm>
        </p:spPr>
        <p:txBody>
          <a:bodyPr/>
          <a:lstStyle/>
          <a:p>
            <a:r>
              <a:rPr lang="en-US" altLang="zh-CN" b="1" dirty="0" err="1" smtClean="0"/>
              <a:t>AdNRM</a:t>
            </a:r>
            <a:endParaRPr lang="en-US" altLang="zh-CN" b="1" dirty="0"/>
          </a:p>
          <a:p>
            <a:pPr lvl="1"/>
            <a:r>
              <a:rPr lang="en-US" altLang="zh-CN" dirty="0" smtClean="0"/>
              <a:t>5GC NRM Gap with SA2, CT3, &amp; CT4 (e.g., </a:t>
            </a:r>
            <a:r>
              <a:rPr lang="en-US" altLang="zh-CN" dirty="0" err="1" smtClean="0"/>
              <a:t>NFProfile</a:t>
            </a:r>
            <a:r>
              <a:rPr lang="en-US" altLang="zh-CN" dirty="0" smtClean="0"/>
              <a:t>, PCC rule)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No specific WID code to track the management support for SA2 topics in SA5, Since all contributions of enhancement on 5GC NRM are allocated to </a:t>
            </a:r>
            <a:r>
              <a:rPr lang="en-US" altLang="zh-CN" dirty="0" err="1"/>
              <a:t>A</a:t>
            </a:r>
            <a:r>
              <a:rPr lang="en-US" altLang="zh-CN" dirty="0" err="1" smtClean="0"/>
              <a:t>dNRM</a:t>
            </a:r>
            <a:r>
              <a:rPr lang="en-US" altLang="zh-CN" dirty="0" smtClean="0"/>
              <a:t> WID. </a:t>
            </a:r>
            <a:endParaRPr lang="en-US" altLang="zh-CN" dirty="0" smtClean="0"/>
          </a:p>
          <a:p>
            <a:pPr lvl="1"/>
            <a:endParaRPr lang="en-GB" altLang="zh-CN" dirty="0"/>
          </a:p>
          <a:p>
            <a:pPr marL="285750" lvl="1" indent="0">
              <a:buNone/>
            </a:pPr>
            <a:endParaRPr lang="en-US" sz="1200" dirty="0">
              <a:solidFill>
                <a:srgbClr val="374151"/>
              </a:solidFill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3110</Words>
  <Application>WPS 演示</Application>
  <PresentationFormat>Widescreen</PresentationFormat>
  <Paragraphs>126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6</vt:i4>
      </vt:variant>
      <vt:variant>
        <vt:lpstr>幻灯片标题</vt:lpstr>
      </vt:variant>
      <vt:variant>
        <vt:i4>11</vt:i4>
      </vt:variant>
    </vt:vector>
  </HeadingPairs>
  <TitlesOfParts>
    <vt:vector size="25" baseType="lpstr">
      <vt:lpstr>Arial</vt:lpstr>
      <vt:lpstr>宋体</vt:lpstr>
      <vt:lpstr>Wingdings</vt:lpstr>
      <vt:lpstr>Calibri</vt:lpstr>
      <vt:lpstr>Arial</vt:lpstr>
      <vt:lpstr>Times New Roman</vt:lpstr>
      <vt:lpstr>微软雅黑</vt:lpstr>
      <vt:lpstr>Arial Unicode MS</vt:lpstr>
      <vt:lpstr>Office Theme</vt:lpstr>
      <vt:lpstr>2_Office Theme</vt:lpstr>
      <vt:lpstr>3_Office Theme</vt:lpstr>
      <vt:lpstr>4_Office Theme</vt:lpstr>
      <vt:lpstr>5_Office Theme</vt:lpstr>
      <vt:lpstr>6_Office Theme</vt:lpstr>
      <vt:lpstr>PowerPoint 演示文稿</vt:lpstr>
      <vt:lpstr>Rel-20: Proposed scope of work</vt:lpstr>
      <vt:lpstr>R20 OAM Prime Features</vt:lpstr>
      <vt:lpstr>Management aspects of Integrated Sensing and Communication</vt:lpstr>
      <vt:lpstr>R20 OAM Prime Features</vt:lpstr>
      <vt:lpstr>Management aspects of Integrated Sensing and Communication</vt:lpstr>
      <vt:lpstr>Management aspects of Integrated Sensing and Communication</vt:lpstr>
      <vt:lpstr>Management aspects of Integrated Sensing and Communication</vt:lpstr>
      <vt:lpstr>R20 OAM Support Features</vt:lpstr>
      <vt:lpstr>SA2 alignment</vt:lpstr>
      <vt:lpstr>Thank You !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10046703</cp:lastModifiedBy>
  <cp:revision>130</cp:revision>
  <dcterms:created xsi:type="dcterms:W3CDTF">2008-08-30T09:32:00Z</dcterms:created>
  <dcterms:modified xsi:type="dcterms:W3CDTF">2025-01-13T07:28:51Z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d71424e4-2b5e-4ef9-a35e-e093f5c635c8</vt:lpwstr>
  </property>
  <property fmtid="{D5CDD505-2E9C-101B-9397-08002B2CF9AE}" pid="7" name="CTP_TimeStamp">
    <vt:lpwstr>2020-06-24 16:05:50Z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ICV">
    <vt:lpwstr>F6CE916891BD4E7AA75F588D706E43BB</vt:lpwstr>
  </property>
  <property fmtid="{D5CDD505-2E9C-101B-9397-08002B2CF9AE}" pid="13" name="KSOProductBuildVer">
    <vt:lpwstr>2052-11.8.2.12085</vt:lpwstr>
  </property>
</Properties>
</file>