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4"/>
  </p:notesMasterIdLst>
  <p:handoutMasterIdLst>
    <p:handoutMasterId r:id="rId15"/>
  </p:handoutMasterIdLst>
  <p:sldIdLst>
    <p:sldId id="303" r:id="rId2"/>
    <p:sldId id="2147480960" r:id="rId3"/>
    <p:sldId id="2147480961" r:id="rId4"/>
    <p:sldId id="2147480962" r:id="rId5"/>
    <p:sldId id="2147480963" r:id="rId6"/>
    <p:sldId id="2147480964" r:id="rId7"/>
    <p:sldId id="2147480965" r:id="rId8"/>
    <p:sldId id="2147480966" r:id="rId9"/>
    <p:sldId id="2147480967" r:id="rId10"/>
    <p:sldId id="2147480968" r:id="rId11"/>
    <p:sldId id="2147480969" r:id="rId12"/>
    <p:sldId id="866" r:id="rId13"/>
  </p:sldIdLst>
  <p:sldSz cx="12192000" cy="6858000"/>
  <p:notesSz cx="7315200" cy="12344400"/>
  <p:defaultTextStyle>
    <a:defPPr>
      <a:defRPr lang="en-GB"/>
    </a:defPPr>
    <a:lvl1pPr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1pPr>
    <a:lvl2pPr marL="3429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2pPr>
    <a:lvl3pPr marL="6858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3pPr>
    <a:lvl4pPr marL="10287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4pPr>
    <a:lvl5pPr marL="13716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5pPr>
    <a:lvl6pPr marL="17145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6pPr>
    <a:lvl7pPr marL="20574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7pPr>
    <a:lvl8pPr marL="24003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8pPr>
    <a:lvl9pPr marL="27432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888"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6-10-2219_Puneet Jain" initials="PKJ" lastIdx="1" clrIdx="0">
    <p:extLst>
      <p:ext uri="{19B8F6BF-5375-455C-9EA6-DF929625EA0E}">
        <p15:presenceInfo xmlns:p15="http://schemas.microsoft.com/office/powerpoint/2012/main" userId="06-10-2219_Puneet Ja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1D254"/>
    <a:srgbClr val="FF3300"/>
    <a:srgbClr val="62A14D"/>
    <a:srgbClr val="E9EDF4"/>
    <a:srgbClr val="000000"/>
    <a:srgbClr val="C6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300" y="22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00" d="100"/>
          <a:sy n="100" d="100"/>
        </p:scale>
        <p:origin x="2419" y="62"/>
      </p:cViewPr>
      <p:guideLst>
        <p:guide orient="horz" pos="3888"/>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2" y="2"/>
            <a:ext cx="3170717" cy="617813"/>
          </a:xfrm>
          <a:prstGeom prst="rect">
            <a:avLst/>
          </a:prstGeom>
          <a:noFill/>
          <a:ln w="9525">
            <a:noFill/>
            <a:miter lim="800000"/>
            <a:headEnd/>
            <a:tailEnd/>
          </a:ln>
        </p:spPr>
        <p:txBody>
          <a:bodyPr vert="horz" wrap="square" lIns="109137" tIns="54569" rIns="109137" bIns="54569" numCol="1" anchor="t" anchorCtr="0" compatLnSpc="1">
            <a:prstTxWarp prst="textNoShape">
              <a:avLst/>
            </a:prstTxWarp>
          </a:bodyPr>
          <a:lstStyle>
            <a:lvl1pPr defTabSz="1093352" eaLnBrk="1" hangingPunct="1">
              <a:defRPr sz="14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4144485" y="2"/>
            <a:ext cx="3170717" cy="617813"/>
          </a:xfrm>
          <a:prstGeom prst="rect">
            <a:avLst/>
          </a:prstGeom>
          <a:noFill/>
          <a:ln w="9525">
            <a:noFill/>
            <a:miter lim="800000"/>
            <a:headEnd/>
            <a:tailEnd/>
          </a:ln>
        </p:spPr>
        <p:txBody>
          <a:bodyPr vert="horz" wrap="square" lIns="109137" tIns="54569" rIns="109137" bIns="54569" numCol="1" anchor="t" anchorCtr="0" compatLnSpc="1">
            <a:prstTxWarp prst="textNoShape">
              <a:avLst/>
            </a:prstTxWarp>
          </a:bodyPr>
          <a:lstStyle>
            <a:lvl1pPr algn="r" defTabSz="1093352" eaLnBrk="1" hangingPunct="1">
              <a:defRPr sz="1400">
                <a:latin typeface="Times New Roman" pitchFamily="18" charset="0"/>
                <a:cs typeface="+mn-cs"/>
              </a:defRPr>
            </a:lvl1pPr>
          </a:lstStyle>
          <a:p>
            <a:pPr>
              <a:defRPr/>
            </a:pPr>
            <a:fld id="{9E436C27-80EF-4A0D-A875-AA5301B61E12}" type="datetime1">
              <a:rPr lang="en-US"/>
              <a:pPr>
                <a:defRPr/>
              </a:pPr>
              <a:t>1/16/2025</a:t>
            </a:fld>
            <a:endParaRPr lang="en-US"/>
          </a:p>
        </p:txBody>
      </p:sp>
      <p:sp>
        <p:nvSpPr>
          <p:cNvPr id="9220" name="Rectangle 4"/>
          <p:cNvSpPr>
            <a:spLocks noGrp="1" noChangeArrowheads="1"/>
          </p:cNvSpPr>
          <p:nvPr>
            <p:ph type="ftr" sz="quarter" idx="2"/>
          </p:nvPr>
        </p:nvSpPr>
        <p:spPr bwMode="auto">
          <a:xfrm>
            <a:off x="2" y="11726590"/>
            <a:ext cx="3170717" cy="617811"/>
          </a:xfrm>
          <a:prstGeom prst="rect">
            <a:avLst/>
          </a:prstGeom>
          <a:noFill/>
          <a:ln w="9525">
            <a:noFill/>
            <a:miter lim="800000"/>
            <a:headEnd/>
            <a:tailEnd/>
          </a:ln>
        </p:spPr>
        <p:txBody>
          <a:bodyPr vert="horz" wrap="square" lIns="109137" tIns="54569" rIns="109137" bIns="54569" numCol="1" anchor="b" anchorCtr="0" compatLnSpc="1">
            <a:prstTxWarp prst="textNoShape">
              <a:avLst/>
            </a:prstTxWarp>
          </a:bodyPr>
          <a:lstStyle>
            <a:lvl1pPr defTabSz="1093352" eaLnBrk="1" hangingPunct="1">
              <a:defRPr sz="14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4144485" y="11726590"/>
            <a:ext cx="3170717" cy="617811"/>
          </a:xfrm>
          <a:prstGeom prst="rect">
            <a:avLst/>
          </a:prstGeom>
          <a:noFill/>
          <a:ln w="9525">
            <a:noFill/>
            <a:miter lim="800000"/>
            <a:headEnd/>
            <a:tailEnd/>
          </a:ln>
        </p:spPr>
        <p:txBody>
          <a:bodyPr vert="horz" wrap="square" lIns="109137" tIns="54569" rIns="109137" bIns="54569" numCol="1" anchor="b" anchorCtr="0" compatLnSpc="1">
            <a:prstTxWarp prst="textNoShape">
              <a:avLst/>
            </a:prstTxWarp>
          </a:bodyPr>
          <a:lstStyle>
            <a:lvl1pPr algn="r" defTabSz="1093352" eaLnBrk="1" hangingPunct="1">
              <a:defRPr sz="14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3170717" cy="617813"/>
          </a:xfrm>
          <a:prstGeom prst="rect">
            <a:avLst/>
          </a:prstGeom>
          <a:noFill/>
          <a:ln w="9525">
            <a:noFill/>
            <a:miter lim="800000"/>
            <a:headEnd/>
            <a:tailEnd/>
          </a:ln>
        </p:spPr>
        <p:txBody>
          <a:bodyPr vert="horz" wrap="square" lIns="109137" tIns="54569" rIns="109137" bIns="54569" numCol="1" anchor="t" anchorCtr="0" compatLnSpc="1">
            <a:prstTxWarp prst="textNoShape">
              <a:avLst/>
            </a:prstTxWarp>
          </a:bodyPr>
          <a:lstStyle>
            <a:lvl1pPr defTabSz="1093352" eaLnBrk="1" hangingPunct="1">
              <a:defRPr sz="14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4144485" y="2"/>
            <a:ext cx="3170717" cy="617813"/>
          </a:xfrm>
          <a:prstGeom prst="rect">
            <a:avLst/>
          </a:prstGeom>
          <a:noFill/>
          <a:ln w="9525">
            <a:noFill/>
            <a:miter lim="800000"/>
            <a:headEnd/>
            <a:tailEnd/>
          </a:ln>
        </p:spPr>
        <p:txBody>
          <a:bodyPr vert="horz" wrap="square" lIns="109137" tIns="54569" rIns="109137" bIns="54569" numCol="1" anchor="t" anchorCtr="0" compatLnSpc="1">
            <a:prstTxWarp prst="textNoShape">
              <a:avLst/>
            </a:prstTxWarp>
          </a:bodyPr>
          <a:lstStyle>
            <a:lvl1pPr algn="r" defTabSz="1093352" eaLnBrk="1" hangingPunct="1">
              <a:defRPr sz="1400">
                <a:latin typeface="Times New Roman" pitchFamily="18" charset="0"/>
                <a:cs typeface="+mn-cs"/>
              </a:defRPr>
            </a:lvl1pPr>
          </a:lstStyle>
          <a:p>
            <a:pPr>
              <a:defRPr/>
            </a:pPr>
            <a:fld id="{63FBF7EF-8678-4E88-BD87-1D3EF3670A8E}" type="datetime1">
              <a:rPr lang="en-US"/>
              <a:pPr>
                <a:defRPr/>
              </a:pPr>
              <a:t>1/16/2025</a:t>
            </a:fld>
            <a:endParaRPr lang="en-US"/>
          </a:p>
        </p:txBody>
      </p:sp>
      <p:sp>
        <p:nvSpPr>
          <p:cNvPr id="4100" name="Rectangle 4"/>
          <p:cNvSpPr>
            <a:spLocks noGrp="1" noRot="1" noChangeAspect="1" noChangeArrowheads="1" noTextEdit="1"/>
          </p:cNvSpPr>
          <p:nvPr>
            <p:ph type="sldImg" idx="2"/>
          </p:nvPr>
        </p:nvSpPr>
        <p:spPr bwMode="auto">
          <a:xfrm>
            <a:off x="-457200" y="923925"/>
            <a:ext cx="8229600" cy="4629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75475" y="5864282"/>
            <a:ext cx="5364252" cy="5556361"/>
          </a:xfrm>
          <a:prstGeom prst="rect">
            <a:avLst/>
          </a:prstGeom>
          <a:noFill/>
          <a:ln w="9525">
            <a:noFill/>
            <a:miter lim="800000"/>
            <a:headEnd/>
            <a:tailEnd/>
          </a:ln>
        </p:spPr>
        <p:txBody>
          <a:bodyPr vert="horz" wrap="square" lIns="109137" tIns="54569" rIns="109137" bIns="545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2" y="11726590"/>
            <a:ext cx="3170717" cy="617811"/>
          </a:xfrm>
          <a:prstGeom prst="rect">
            <a:avLst/>
          </a:prstGeom>
          <a:noFill/>
          <a:ln w="9525">
            <a:noFill/>
            <a:miter lim="800000"/>
            <a:headEnd/>
            <a:tailEnd/>
          </a:ln>
        </p:spPr>
        <p:txBody>
          <a:bodyPr vert="horz" wrap="square" lIns="109137" tIns="54569" rIns="109137" bIns="54569" numCol="1" anchor="b" anchorCtr="0" compatLnSpc="1">
            <a:prstTxWarp prst="textNoShape">
              <a:avLst/>
            </a:prstTxWarp>
          </a:bodyPr>
          <a:lstStyle>
            <a:lvl1pPr defTabSz="1093352" eaLnBrk="1" hangingPunct="1">
              <a:defRPr sz="14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485" y="11726590"/>
            <a:ext cx="3170717" cy="617811"/>
          </a:xfrm>
          <a:prstGeom prst="rect">
            <a:avLst/>
          </a:prstGeom>
          <a:noFill/>
          <a:ln w="9525">
            <a:noFill/>
            <a:miter lim="800000"/>
            <a:headEnd/>
            <a:tailEnd/>
          </a:ln>
        </p:spPr>
        <p:txBody>
          <a:bodyPr vert="horz" wrap="square" lIns="109137" tIns="54569" rIns="109137" bIns="54569" numCol="1" anchor="b" anchorCtr="0" compatLnSpc="1">
            <a:prstTxWarp prst="textNoShape">
              <a:avLst/>
            </a:prstTxWarp>
          </a:bodyPr>
          <a:lstStyle>
            <a:lvl1pPr algn="r" defTabSz="1093352" eaLnBrk="1" hangingPunct="1">
              <a:defRPr sz="14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Times New Roman" pitchFamily="18" charset="0"/>
        <a:ea typeface="+mn-ea"/>
        <a:cs typeface="+mn-cs"/>
      </a:defRPr>
    </a:lvl1pPr>
    <a:lvl2pPr marL="342900" algn="l" rtl="0" eaLnBrk="0" fontAlgn="base" hangingPunct="0">
      <a:spcBef>
        <a:spcPct val="30000"/>
      </a:spcBef>
      <a:spcAft>
        <a:spcPct val="0"/>
      </a:spcAft>
      <a:defRPr sz="900" kern="1200">
        <a:solidFill>
          <a:schemeClr val="tx1"/>
        </a:solidFill>
        <a:latin typeface="Times New Roman" pitchFamily="18" charset="0"/>
        <a:ea typeface="+mn-ea"/>
        <a:cs typeface="+mn-cs"/>
      </a:defRPr>
    </a:lvl2pPr>
    <a:lvl3pPr marL="685800" algn="l" rtl="0" eaLnBrk="0" fontAlgn="base" hangingPunct="0">
      <a:spcBef>
        <a:spcPct val="30000"/>
      </a:spcBef>
      <a:spcAft>
        <a:spcPct val="0"/>
      </a:spcAft>
      <a:defRPr sz="900" kern="1200">
        <a:solidFill>
          <a:schemeClr val="tx1"/>
        </a:solidFill>
        <a:latin typeface="Times New Roman" pitchFamily="18" charset="0"/>
        <a:ea typeface="+mn-ea"/>
        <a:cs typeface="+mn-cs"/>
      </a:defRPr>
    </a:lvl3pPr>
    <a:lvl4pPr marL="1028700" algn="l" rtl="0" eaLnBrk="0" fontAlgn="base" hangingPunct="0">
      <a:spcBef>
        <a:spcPct val="30000"/>
      </a:spcBef>
      <a:spcAft>
        <a:spcPct val="0"/>
      </a:spcAft>
      <a:defRPr sz="900" kern="1200">
        <a:solidFill>
          <a:schemeClr val="tx1"/>
        </a:solidFill>
        <a:latin typeface="Times New Roman" pitchFamily="18" charset="0"/>
        <a:ea typeface="+mn-ea"/>
        <a:cs typeface="+mn-cs"/>
      </a:defRPr>
    </a:lvl4pPr>
    <a:lvl5pPr marL="1371600" algn="l" rtl="0" eaLnBrk="0" fontAlgn="base" hangingPunct="0">
      <a:spcBef>
        <a:spcPct val="30000"/>
      </a:spcBef>
      <a:spcAft>
        <a:spcPct val="0"/>
      </a:spcAft>
      <a:defRPr sz="900" kern="1200">
        <a:solidFill>
          <a:schemeClr val="tx1"/>
        </a:solidFill>
        <a:latin typeface="Times New Roman" pitchFamily="18"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93352">
              <a:spcBef>
                <a:spcPct val="30000"/>
              </a:spcBef>
              <a:defRPr sz="1400">
                <a:solidFill>
                  <a:schemeClr val="tx1"/>
                </a:solidFill>
                <a:latin typeface="Times New Roman" panose="02020603050405020304" pitchFamily="18" charset="0"/>
              </a:defRPr>
            </a:lvl1pPr>
            <a:lvl2pPr marL="873189" indent="-335842" defTabSz="1093352">
              <a:spcBef>
                <a:spcPct val="30000"/>
              </a:spcBef>
              <a:defRPr sz="1400">
                <a:solidFill>
                  <a:schemeClr val="tx1"/>
                </a:solidFill>
                <a:latin typeface="Times New Roman" panose="02020603050405020304" pitchFamily="18" charset="0"/>
              </a:defRPr>
            </a:lvl2pPr>
            <a:lvl3pPr marL="1343368" indent="-268674" defTabSz="1093352">
              <a:spcBef>
                <a:spcPct val="30000"/>
              </a:spcBef>
              <a:defRPr sz="1400">
                <a:solidFill>
                  <a:schemeClr val="tx1"/>
                </a:solidFill>
                <a:latin typeface="Times New Roman" panose="02020603050405020304" pitchFamily="18" charset="0"/>
              </a:defRPr>
            </a:lvl3pPr>
            <a:lvl4pPr marL="1880715" indent="-268674" defTabSz="1093352">
              <a:spcBef>
                <a:spcPct val="30000"/>
              </a:spcBef>
              <a:defRPr sz="1400">
                <a:solidFill>
                  <a:schemeClr val="tx1"/>
                </a:solidFill>
                <a:latin typeface="Times New Roman" panose="02020603050405020304" pitchFamily="18" charset="0"/>
              </a:defRPr>
            </a:lvl4pPr>
            <a:lvl5pPr marL="2418062" indent="-268674" defTabSz="1093352">
              <a:spcBef>
                <a:spcPct val="30000"/>
              </a:spcBef>
              <a:defRPr sz="1400">
                <a:solidFill>
                  <a:schemeClr val="tx1"/>
                </a:solidFill>
                <a:latin typeface="Times New Roman" panose="02020603050405020304" pitchFamily="18" charset="0"/>
              </a:defRPr>
            </a:lvl5pPr>
            <a:lvl6pPr marL="2955409" indent="-268674" defTabSz="1093352" eaLnBrk="0" fontAlgn="base" hangingPunct="0">
              <a:spcBef>
                <a:spcPct val="30000"/>
              </a:spcBef>
              <a:spcAft>
                <a:spcPct val="0"/>
              </a:spcAft>
              <a:defRPr sz="1400">
                <a:solidFill>
                  <a:schemeClr val="tx1"/>
                </a:solidFill>
                <a:latin typeface="Times New Roman" panose="02020603050405020304" pitchFamily="18" charset="0"/>
              </a:defRPr>
            </a:lvl6pPr>
            <a:lvl7pPr marL="3492757" indent="-268674" defTabSz="1093352" eaLnBrk="0" fontAlgn="base" hangingPunct="0">
              <a:spcBef>
                <a:spcPct val="30000"/>
              </a:spcBef>
              <a:spcAft>
                <a:spcPct val="0"/>
              </a:spcAft>
              <a:defRPr sz="1400">
                <a:solidFill>
                  <a:schemeClr val="tx1"/>
                </a:solidFill>
                <a:latin typeface="Times New Roman" panose="02020603050405020304" pitchFamily="18" charset="0"/>
              </a:defRPr>
            </a:lvl7pPr>
            <a:lvl8pPr marL="4030104" indent="-268674" defTabSz="1093352" eaLnBrk="0" fontAlgn="base" hangingPunct="0">
              <a:spcBef>
                <a:spcPct val="30000"/>
              </a:spcBef>
              <a:spcAft>
                <a:spcPct val="0"/>
              </a:spcAft>
              <a:defRPr sz="1400">
                <a:solidFill>
                  <a:schemeClr val="tx1"/>
                </a:solidFill>
                <a:latin typeface="Times New Roman" panose="02020603050405020304" pitchFamily="18" charset="0"/>
              </a:defRPr>
            </a:lvl8pPr>
            <a:lvl9pPr marL="4567451" indent="-268674" defTabSz="1093352" eaLnBrk="0" fontAlgn="base" hangingPunct="0">
              <a:spcBef>
                <a:spcPct val="30000"/>
              </a:spcBef>
              <a:spcAft>
                <a:spcPct val="0"/>
              </a:spcAft>
              <a:defRPr sz="14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458788" y="923925"/>
            <a:ext cx="8234363" cy="4632325"/>
          </a:xfrm>
          <a:ln/>
        </p:spPr>
      </p:sp>
      <p:sp>
        <p:nvSpPr>
          <p:cNvPr id="7172" name="Rectangle 3"/>
          <p:cNvSpPr>
            <a:spLocks noGrp="1" noChangeArrowheads="1"/>
          </p:cNvSpPr>
          <p:nvPr>
            <p:ph type="body" idx="1"/>
          </p:nvPr>
        </p:nvSpPr>
        <p:spPr>
          <a:xfrm>
            <a:off x="973767" y="5866255"/>
            <a:ext cx="5367669" cy="55543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97933" y="85320"/>
            <a:ext cx="774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SA5 5GA workshop</a:t>
            </a:r>
          </a:p>
          <a:p>
            <a:r>
              <a:rPr lang="de-DE" sz="1200" b="1" kern="1200" dirty="0">
                <a:solidFill>
                  <a:schemeClr val="tx1"/>
                </a:solidFill>
                <a:latin typeface="Arial "/>
                <a:ea typeface="+mn-ea"/>
                <a:cs typeface="Arial" panose="020B0604020202020204" pitchFamily="34" charset="0"/>
              </a:rPr>
              <a:t>15 – 16 Jan 2025, Online</a:t>
            </a:r>
            <a:endParaRPr lang="sv-SE" altLang="en-US" sz="1200" b="1" kern="1200" dirty="0">
              <a:solidFill>
                <a:schemeClr val="tx1"/>
              </a:solidFill>
              <a:latin typeface="Arial "/>
              <a:ea typeface="+mn-ea"/>
              <a:cs typeface="Arial" panose="020B0604020202020204" pitchFamily="34" charset="0"/>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787403" y="6373814"/>
            <a:ext cx="8225367" cy="323851"/>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a:p>
        </p:txBody>
      </p:sp>
      <p:sp>
        <p:nvSpPr>
          <p:cNvPr id="1027"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1" y="1454152"/>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17551" y="6462716"/>
            <a:ext cx="7297560" cy="242887"/>
          </a:xfrm>
          <a:prstGeom prst="rect">
            <a:avLst/>
          </a:prstGeom>
          <a:noFill/>
        </p:spPr>
        <p:txBody>
          <a:bodyPr anchor="ctr">
            <a:normAutofit fontScale="92500" lnSpcReduction="10000"/>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lang="en-US" altLang="zh-CN" sz="1200" dirty="0">
                <a:solidFill>
                  <a:schemeClr val="bg1"/>
                </a:solidFill>
              </a:rPr>
              <a:t>SA5 5GA workshop</a:t>
            </a:r>
            <a:r>
              <a:rPr lang="en-GB" altLang="de-DE" sz="1200" dirty="0">
                <a:solidFill>
                  <a:schemeClr val="bg1"/>
                </a:solidFill>
              </a:rPr>
              <a:t>, </a:t>
            </a:r>
            <a:r>
              <a:rPr lang="en-US" altLang="de-DE" sz="1200" dirty="0">
                <a:solidFill>
                  <a:schemeClr val="bg1"/>
                </a:solidFill>
              </a:rPr>
              <a:t>15 – 16 </a:t>
            </a:r>
            <a:r>
              <a:rPr lang="en-US" altLang="zh-CN" sz="1200" dirty="0">
                <a:solidFill>
                  <a:schemeClr val="bg1"/>
                </a:solidFill>
              </a:rPr>
              <a:t>Jan</a:t>
            </a:r>
            <a:r>
              <a:rPr lang="en-US" altLang="de-DE" sz="1200" dirty="0">
                <a:solidFill>
                  <a:schemeClr val="bg1"/>
                </a:solidFill>
              </a:rPr>
              <a:t> 2025</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11091337" y="6383339"/>
            <a:ext cx="681567"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sz="1000" b="1" smtClean="0"/>
              <a:pPr algn="ctr">
                <a:defRPr/>
              </a:pPr>
              <a:t>‹#›</a:t>
            </a:fld>
            <a:endParaRPr lang="en-GB" altLang="en-US" sz="1000" b="1"/>
          </a:p>
          <a:p>
            <a:pPr>
              <a:defRPr/>
            </a:pPr>
            <a:endParaRPr lang="en-GB" altLang="en-US" sz="1000"/>
          </a:p>
        </p:txBody>
      </p:sp>
      <p:sp>
        <p:nvSpPr>
          <p:cNvPr id="1031" name="Rectangle 15"/>
          <p:cNvSpPr>
            <a:spLocks noChangeArrowheads="1"/>
          </p:cNvSpPr>
          <p:nvPr userDrawn="1"/>
        </p:nvSpPr>
        <p:spPr bwMode="auto">
          <a:xfrm>
            <a:off x="5448302" y="3303590"/>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a:solidFill>
                  <a:schemeClr val="bg1"/>
                </a:solidFill>
              </a:rPr>
              <a:t>© 3GPP 2012</a:t>
            </a:r>
            <a:endParaRPr lang="en-GB" altLang="en-US" sz="1000"/>
          </a:p>
        </p:txBody>
      </p:sp>
      <p:sp>
        <p:nvSpPr>
          <p:cNvPr id="1032" name="Rectangle 16"/>
          <p:cNvSpPr>
            <a:spLocks noChangeArrowheads="1"/>
          </p:cNvSpPr>
          <p:nvPr userDrawn="1"/>
        </p:nvSpPr>
        <p:spPr bwMode="auto">
          <a:xfrm>
            <a:off x="9918703"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2025</a:t>
            </a:r>
          </a:p>
        </p:txBody>
      </p:sp>
      <p:pic>
        <p:nvPicPr>
          <p:cNvPr id="1033" name="Picture 10" descr="3GPP_TM_RD.jp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638845" y="415925"/>
            <a:ext cx="114040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2895600" y="4376424"/>
            <a:ext cx="6400800" cy="1633203"/>
          </a:xfrm>
        </p:spPr>
        <p:txBody>
          <a:bodyPr/>
          <a:lstStyle/>
          <a:p>
            <a:pPr marL="0" indent="0" algn="ctr" eaLnBrk="1" hangingPunct="1">
              <a:buNone/>
            </a:pPr>
            <a:r>
              <a:rPr lang="fr-FR" altLang="de-DE" dirty="0">
                <a:effectLst>
                  <a:outerShdw blurRad="38100" dist="38100" dir="2700000" algn="tl">
                    <a:srgbClr val="000000">
                      <a:alpha val="43137"/>
                    </a:srgbClr>
                  </a:outerShdw>
                </a:effectLst>
              </a:rPr>
              <a:t>Source: SDI Squared</a:t>
            </a:r>
          </a:p>
        </p:txBody>
      </p:sp>
      <p:sp>
        <p:nvSpPr>
          <p:cNvPr id="7" name="Text Box 63"/>
          <p:cNvSpPr txBox="1">
            <a:spLocks noChangeArrowheads="1"/>
          </p:cNvSpPr>
          <p:nvPr/>
        </p:nvSpPr>
        <p:spPr bwMode="auto">
          <a:xfrm>
            <a:off x="2063263" y="1575657"/>
            <a:ext cx="7478584"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a:defRPr/>
            </a:pPr>
            <a:r>
              <a:rPr lang="en-US" sz="5200" b="1" dirty="0">
                <a:effectLst>
                  <a:outerShdw blurRad="38100" dist="38100" dir="2700000" algn="tl">
                    <a:srgbClr val="000000">
                      <a:alpha val="43137"/>
                    </a:srgbClr>
                  </a:outerShdw>
                </a:effectLst>
                <a:latin typeface="Calibri" pitchFamily="34" charset="0"/>
              </a:rPr>
              <a:t>SDI</a:t>
            </a:r>
            <a:r>
              <a:rPr lang="en-US" sz="5200" b="1" baseline="30000" dirty="0">
                <a:effectLst>
                  <a:outerShdw blurRad="38100" dist="38100" dir="2700000" algn="tl">
                    <a:srgbClr val="000000">
                      <a:alpha val="43137"/>
                    </a:srgbClr>
                  </a:outerShdw>
                </a:effectLst>
                <a:latin typeface="Calibri" pitchFamily="34" charset="0"/>
              </a:rPr>
              <a:t>2</a:t>
            </a:r>
            <a:r>
              <a:rPr lang="en-US" sz="5200" b="1" dirty="0">
                <a:effectLst>
                  <a:outerShdw blurRad="38100" dist="38100" dir="2700000" algn="tl">
                    <a:srgbClr val="000000">
                      <a:alpha val="43137"/>
                    </a:srgbClr>
                  </a:outerShdw>
                </a:effectLst>
                <a:latin typeface="Calibri" pitchFamily="34" charset="0"/>
              </a:rPr>
              <a:t> View </a:t>
            </a:r>
          </a:p>
          <a:p>
            <a:pPr algn="ctr">
              <a:defRPr/>
            </a:pPr>
            <a:r>
              <a:rPr lang="en-US" sz="5200" b="1" dirty="0">
                <a:effectLst>
                  <a:outerShdw blurRad="38100" dist="38100" dir="2700000" algn="tl">
                    <a:srgbClr val="000000">
                      <a:alpha val="43137"/>
                    </a:srgbClr>
                  </a:outerShdw>
                </a:effectLst>
                <a:latin typeface="Calibri" pitchFamily="34" charset="0"/>
              </a:rPr>
              <a:t>on SA5 Rel-20 </a:t>
            </a:r>
            <a:br>
              <a:rPr lang="en-US" sz="5200" b="1" dirty="0">
                <a:effectLst>
                  <a:outerShdw blurRad="38100" dist="38100" dir="2700000" algn="tl">
                    <a:srgbClr val="000000">
                      <a:alpha val="43137"/>
                    </a:srgbClr>
                  </a:outerShdw>
                </a:effectLst>
                <a:latin typeface="Calibri" pitchFamily="34" charset="0"/>
              </a:rPr>
            </a:br>
            <a:r>
              <a:rPr lang="en-US" sz="5200" b="1" dirty="0">
                <a:effectLst>
                  <a:outerShdw blurRad="38100" dist="38100" dir="2700000" algn="tl">
                    <a:srgbClr val="000000">
                      <a:alpha val="43137"/>
                    </a:srgbClr>
                  </a:outerShdw>
                </a:effectLst>
                <a:latin typeface="Calibri" pitchFamily="34" charset="0"/>
              </a:rPr>
              <a:t>5G-Advanced Priorities</a:t>
            </a:r>
            <a:br>
              <a:rPr lang="en-GB" sz="3200" dirty="0">
                <a:effectLst>
                  <a:outerShdw blurRad="38100" dist="38100" dir="2700000" algn="tl">
                    <a:srgbClr val="000000">
                      <a:alpha val="43137"/>
                    </a:srgbClr>
                  </a:outerShdw>
                </a:effectLst>
                <a:latin typeface="Calibri" pitchFamily="34" charset="0"/>
              </a:rPr>
            </a:br>
            <a:endParaRPr lang="en-US" sz="2000" dirty="0">
              <a:effectLst>
                <a:outerShdw blurRad="38100" dist="38100" dir="2700000" algn="tl">
                  <a:srgbClr val="000000">
                    <a:alpha val="43137"/>
                  </a:srgbClr>
                </a:outerShdw>
              </a:effectLst>
              <a:latin typeface="Calibri"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6C367E-318A-6686-18C0-82D588BF68E2}"/>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94E060E4-EF8A-B9B9-D726-9E083C915640}"/>
              </a:ext>
            </a:extLst>
          </p:cNvPr>
          <p:cNvSpPr>
            <a:spLocks noGrp="1"/>
          </p:cNvSpPr>
          <p:nvPr>
            <p:ph type="title"/>
          </p:nvPr>
        </p:nvSpPr>
        <p:spPr>
          <a:xfrm>
            <a:off x="2018269" y="228600"/>
            <a:ext cx="7737447" cy="883508"/>
          </a:xfrm>
        </p:spPr>
        <p:txBody>
          <a:bodyPr/>
          <a:lstStyle/>
          <a:p>
            <a:pPr lvl="1"/>
            <a:r>
              <a:rPr lang="en-US" b="1" dirty="0"/>
              <a:t>Satellite/NTNM Enhancements </a:t>
            </a:r>
          </a:p>
        </p:txBody>
      </p:sp>
      <p:sp>
        <p:nvSpPr>
          <p:cNvPr id="6147" name="Content Placeholder 2">
            <a:extLst>
              <a:ext uri="{FF2B5EF4-FFF2-40B4-BE49-F238E27FC236}">
                <a16:creationId xmlns:a16="http://schemas.microsoft.com/office/drawing/2014/main" id="{E80EABB7-AFF8-6C25-7AFE-42D3AF1C3C81}"/>
              </a:ext>
            </a:extLst>
          </p:cNvPr>
          <p:cNvSpPr>
            <a:spLocks noGrp="1"/>
          </p:cNvSpPr>
          <p:nvPr>
            <p:ph idx="1"/>
          </p:nvPr>
        </p:nvSpPr>
        <p:spPr>
          <a:xfrm>
            <a:off x="967629" y="1264140"/>
            <a:ext cx="10699438" cy="4777155"/>
          </a:xfrm>
        </p:spPr>
        <p:txBody>
          <a:bodyPr/>
          <a:lstStyle/>
          <a:p>
            <a:r>
              <a:rPr lang="en-US" b="1" dirty="0"/>
              <a:t>Satellite/NTN component integration into 5G Architecture</a:t>
            </a:r>
          </a:p>
          <a:p>
            <a:pPr lvl="1">
              <a:lnSpc>
                <a:spcPct val="150000"/>
              </a:lnSpc>
            </a:pPr>
            <a:r>
              <a:rPr lang="en-US" dirty="0"/>
              <a:t>NTNM Sharing and Disaster/Resilience/Emergency Services + PSAP interface aspects in particular</a:t>
            </a:r>
          </a:p>
          <a:p>
            <a:pPr lvl="1">
              <a:lnSpc>
                <a:spcPct val="150000"/>
              </a:lnSpc>
            </a:pPr>
            <a:r>
              <a:rPr lang="en-US" dirty="0"/>
              <a:t>NTN Mobility &amp; EE</a:t>
            </a:r>
          </a:p>
          <a:p>
            <a:pPr lvl="1">
              <a:lnSpc>
                <a:spcPct val="150000"/>
              </a:lnSpc>
            </a:pPr>
            <a:r>
              <a:rPr lang="en-US" dirty="0"/>
              <a:t>Charging &amp; Roaming</a:t>
            </a:r>
          </a:p>
          <a:p>
            <a:pPr lvl="1">
              <a:lnSpc>
                <a:spcPct val="150000"/>
              </a:lnSpc>
            </a:pPr>
            <a:r>
              <a:rPr lang="en-US" dirty="0"/>
              <a:t>Direct-to-UE</a:t>
            </a:r>
          </a:p>
        </p:txBody>
      </p:sp>
      <p:pic>
        <p:nvPicPr>
          <p:cNvPr id="2" name="Picture 1" descr="A logo with a green and black design&#10;&#10;Description automatically generated">
            <a:extLst>
              <a:ext uri="{FF2B5EF4-FFF2-40B4-BE49-F238E27FC236}">
                <a16:creationId xmlns:a16="http://schemas.microsoft.com/office/drawing/2014/main" id="{58B92AC5-DE05-197D-067F-D3C5CDDB43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615687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C7105-040A-7CA9-D802-5A74C6F665E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74909F3C-F4DA-4129-A904-B382CB83A9FC}"/>
              </a:ext>
            </a:extLst>
          </p:cNvPr>
          <p:cNvSpPr>
            <a:spLocks noGrp="1"/>
          </p:cNvSpPr>
          <p:nvPr>
            <p:ph type="title"/>
          </p:nvPr>
        </p:nvSpPr>
        <p:spPr>
          <a:xfrm>
            <a:off x="2018269" y="228600"/>
            <a:ext cx="7737447" cy="883508"/>
          </a:xfrm>
        </p:spPr>
        <p:txBody>
          <a:bodyPr/>
          <a:lstStyle/>
          <a:p>
            <a:pPr lvl="1"/>
            <a:r>
              <a:rPr lang="en-US" b="1" dirty="0"/>
              <a:t>New Device &amp; Topology Enhancements </a:t>
            </a:r>
          </a:p>
        </p:txBody>
      </p:sp>
      <p:sp>
        <p:nvSpPr>
          <p:cNvPr id="6147" name="Content Placeholder 2">
            <a:extLst>
              <a:ext uri="{FF2B5EF4-FFF2-40B4-BE49-F238E27FC236}">
                <a16:creationId xmlns:a16="http://schemas.microsoft.com/office/drawing/2014/main" id="{DEDAE403-1FDE-E61B-FF4F-C3B26607FE99}"/>
              </a:ext>
            </a:extLst>
          </p:cNvPr>
          <p:cNvSpPr>
            <a:spLocks noGrp="1"/>
          </p:cNvSpPr>
          <p:nvPr>
            <p:ph idx="1"/>
          </p:nvPr>
        </p:nvSpPr>
        <p:spPr>
          <a:xfrm>
            <a:off x="967629" y="1264140"/>
            <a:ext cx="10699438" cy="4777155"/>
          </a:xfrm>
        </p:spPr>
        <p:txBody>
          <a:bodyPr/>
          <a:lstStyle/>
          <a:p>
            <a:r>
              <a:rPr lang="en-US" b="1" dirty="0"/>
              <a:t>New Device and Topology Management and Charging Enhancements:</a:t>
            </a:r>
          </a:p>
          <a:p>
            <a:pPr lvl="1">
              <a:lnSpc>
                <a:spcPct val="150000"/>
              </a:lnSpc>
            </a:pPr>
            <a:r>
              <a:rPr lang="en-US" b="1" dirty="0"/>
              <a:t>Ambient IOT Management &amp; Charging (including NRM and NDT)</a:t>
            </a:r>
          </a:p>
          <a:p>
            <a:pPr lvl="2">
              <a:lnSpc>
                <a:spcPct val="150000"/>
              </a:lnSpc>
            </a:pPr>
            <a:r>
              <a:rPr lang="en-US" dirty="0"/>
              <a:t>Sequence/prioritize deployment topologies </a:t>
            </a:r>
          </a:p>
          <a:p>
            <a:pPr lvl="3">
              <a:lnSpc>
                <a:spcPct val="150000"/>
              </a:lnSpc>
            </a:pPr>
            <a:r>
              <a:rPr lang="en-US" dirty="0"/>
              <a:t>Sequence/prioritize device complexity/power consumption types to drive initial management architecture &amp; KPI’s</a:t>
            </a:r>
          </a:p>
          <a:p>
            <a:pPr lvl="1">
              <a:lnSpc>
                <a:spcPct val="150000"/>
              </a:lnSpc>
            </a:pPr>
            <a:r>
              <a:rPr lang="en-US" b="1" dirty="0"/>
              <a:t>5G </a:t>
            </a:r>
            <a:r>
              <a:rPr lang="en-US" b="1" dirty="0" err="1"/>
              <a:t>Femto</a:t>
            </a:r>
            <a:r>
              <a:rPr lang="en-US" b="1" dirty="0"/>
              <a:t> &amp; WAB SON/MDT </a:t>
            </a:r>
          </a:p>
          <a:p>
            <a:pPr lvl="2">
              <a:lnSpc>
                <a:spcPct val="150000"/>
              </a:lnSpc>
            </a:pPr>
            <a:r>
              <a:rPr lang="en-US" dirty="0"/>
              <a:t>NRM &amp; NDT + CSON/DSON (HSON)</a:t>
            </a:r>
          </a:p>
        </p:txBody>
      </p:sp>
      <p:pic>
        <p:nvPicPr>
          <p:cNvPr id="2" name="Picture 1" descr="A logo with a green and black design&#10;&#10;Description automatically generated">
            <a:extLst>
              <a:ext uri="{FF2B5EF4-FFF2-40B4-BE49-F238E27FC236}">
                <a16:creationId xmlns:a16="http://schemas.microsoft.com/office/drawing/2014/main" id="{6938A26A-09A7-7918-B7BC-2CAB109AD2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2883787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07DB2E9-956B-42FA-992B-0F25E0DCD4B4}"/>
              </a:ext>
            </a:extLst>
          </p:cNvPr>
          <p:cNvSpPr>
            <a:spLocks noGrp="1"/>
          </p:cNvSpPr>
          <p:nvPr>
            <p:ph type="ctrTitle"/>
          </p:nvPr>
        </p:nvSpPr>
        <p:spPr>
          <a:xfrm>
            <a:off x="1541463" y="2928941"/>
            <a:ext cx="7772400" cy="1101725"/>
          </a:xfrm>
        </p:spPr>
        <p:txBody>
          <a:bodyPr/>
          <a:lstStyle/>
          <a:p>
            <a:pPr>
              <a:defRPr/>
            </a:pPr>
            <a:r>
              <a:rPr lang="en-US" altLang="en-US" sz="36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a:t>
            </a:r>
            <a:r>
              <a:rPr lang="hu-HU" altLang="en-US" sz="36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 </a:t>
            </a:r>
            <a:r>
              <a:rPr lang="en-US" altLang="en-US" sz="36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18269" y="228600"/>
            <a:ext cx="7737447" cy="883508"/>
          </a:xfrm>
        </p:spPr>
        <p:txBody>
          <a:bodyPr/>
          <a:lstStyle/>
          <a:p>
            <a:pPr eaLnBrk="1" hangingPunct="1"/>
            <a:r>
              <a:rPr lang="en-US" b="1" dirty="0">
                <a:solidFill>
                  <a:schemeClr val="tx1"/>
                </a:solidFill>
              </a:rPr>
              <a:t>SDI</a:t>
            </a:r>
            <a:r>
              <a:rPr lang="en-US" b="1" baseline="30000" dirty="0">
                <a:solidFill>
                  <a:schemeClr val="tx1"/>
                </a:solidFill>
              </a:rPr>
              <a:t>2</a:t>
            </a:r>
            <a:r>
              <a:rPr lang="en-US" b="1" dirty="0">
                <a:solidFill>
                  <a:schemeClr val="tx1"/>
                </a:solidFill>
              </a:rPr>
              <a:t> view summary on SA5 Rel-20 </a:t>
            </a:r>
            <a:endParaRPr lang="de-DE" altLang="de-DE" b="1" dirty="0">
              <a:solidFill>
                <a:schemeClr val="tx1"/>
              </a:solidFill>
            </a:endParaRPr>
          </a:p>
        </p:txBody>
      </p:sp>
      <p:sp>
        <p:nvSpPr>
          <p:cNvPr id="6147" name="Content Placeholder 2"/>
          <p:cNvSpPr>
            <a:spLocks noGrp="1"/>
          </p:cNvSpPr>
          <p:nvPr>
            <p:ph idx="1"/>
          </p:nvPr>
        </p:nvSpPr>
        <p:spPr>
          <a:xfrm>
            <a:off x="967629" y="1264140"/>
            <a:ext cx="10267638" cy="4777155"/>
          </a:xfrm>
        </p:spPr>
        <p:txBody>
          <a:bodyPr/>
          <a:lstStyle/>
          <a:p>
            <a:r>
              <a:rPr lang="en-US" dirty="0"/>
              <a:t>Potential Topics / Valuable Directions</a:t>
            </a:r>
          </a:p>
          <a:p>
            <a:pPr lvl="1"/>
            <a:r>
              <a:rPr lang="en-US" b="1" dirty="0"/>
              <a:t>AIML Enhancements</a:t>
            </a:r>
          </a:p>
          <a:p>
            <a:pPr lvl="1"/>
            <a:r>
              <a:rPr lang="en-US" b="1" dirty="0"/>
              <a:t>ISAC/Sensing Enhancements</a:t>
            </a:r>
          </a:p>
          <a:p>
            <a:pPr lvl="1"/>
            <a:r>
              <a:rPr lang="en-US" b="1" dirty="0"/>
              <a:t>Energy Efficiency Enhancements</a:t>
            </a:r>
          </a:p>
          <a:p>
            <a:pPr lvl="1"/>
            <a:r>
              <a:rPr lang="en-US" b="1" dirty="0"/>
              <a:t>Satellite/NTN component integration into 5G Architecture</a:t>
            </a:r>
            <a:endParaRPr lang="en-US" dirty="0"/>
          </a:p>
          <a:p>
            <a:pPr lvl="1"/>
            <a:r>
              <a:rPr lang="en-US" b="1" dirty="0"/>
              <a:t>New Device and Topology Management and Charging Enhancements: Ambient IOT and 5G </a:t>
            </a:r>
            <a:r>
              <a:rPr lang="en-US" b="1" dirty="0" err="1"/>
              <a:t>Femto</a:t>
            </a:r>
            <a:r>
              <a:rPr lang="en-US" b="1" dirty="0"/>
              <a:t> + WAB</a:t>
            </a:r>
          </a:p>
          <a:p>
            <a:pPr lvl="1"/>
            <a:r>
              <a:rPr lang="en-US" b="1" i="1" dirty="0"/>
              <a:t>These are highlights, not exclusive of other Topics</a:t>
            </a:r>
          </a:p>
          <a:p>
            <a:pPr marL="457188" lvl="1" indent="0">
              <a:buNone/>
            </a:pPr>
            <a:endParaRPr lang="en-US" b="1" dirty="0"/>
          </a:p>
          <a:p>
            <a:r>
              <a:rPr lang="en-US" i="1" dirty="0"/>
              <a:t>TU allocation view</a:t>
            </a:r>
            <a:r>
              <a:rPr lang="en-US" dirty="0"/>
              <a:t>:  </a:t>
            </a:r>
          </a:p>
          <a:p>
            <a:pPr lvl="1"/>
            <a:r>
              <a:rPr lang="en-US" dirty="0"/>
              <a:t>1/3 of total TU for 5GA &amp; 2/3 for 6G Study in Rel-20</a:t>
            </a:r>
          </a:p>
          <a:p>
            <a:endParaRPr lang="en-US" dirty="0"/>
          </a:p>
          <a:p>
            <a:pPr marL="457188" lvl="1" indent="0">
              <a:buNone/>
            </a:pPr>
            <a:endParaRPr lang="en-GB" altLang="zh-CN" dirty="0"/>
          </a:p>
          <a:p>
            <a:pPr marL="0" indent="0">
              <a:buNone/>
            </a:pPr>
            <a:endParaRPr lang="en-US" sz="1600" dirty="0">
              <a:solidFill>
                <a:srgbClr val="374151"/>
              </a:solidFill>
            </a:endParaRP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2557000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06739-18ED-BFC7-AD5D-ED9027F2579F}"/>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C33EDC84-4D7C-8A2C-8BA3-03986E18AB1F}"/>
              </a:ext>
            </a:extLst>
          </p:cNvPr>
          <p:cNvSpPr>
            <a:spLocks noGrp="1"/>
          </p:cNvSpPr>
          <p:nvPr>
            <p:ph type="title"/>
          </p:nvPr>
        </p:nvSpPr>
        <p:spPr>
          <a:xfrm>
            <a:off x="2018269" y="228600"/>
            <a:ext cx="7737447" cy="883508"/>
          </a:xfrm>
        </p:spPr>
        <p:txBody>
          <a:bodyPr/>
          <a:lstStyle/>
          <a:p>
            <a:pPr lvl="1"/>
            <a:r>
              <a:rPr lang="en-US" b="1" dirty="0"/>
              <a:t>AIML Enhancements</a:t>
            </a:r>
          </a:p>
        </p:txBody>
      </p:sp>
      <p:sp>
        <p:nvSpPr>
          <p:cNvPr id="6147" name="Content Placeholder 2">
            <a:extLst>
              <a:ext uri="{FF2B5EF4-FFF2-40B4-BE49-F238E27FC236}">
                <a16:creationId xmlns:a16="http://schemas.microsoft.com/office/drawing/2014/main" id="{DC7AA928-2919-CC8C-C0E3-7267E649B263}"/>
              </a:ext>
            </a:extLst>
          </p:cNvPr>
          <p:cNvSpPr>
            <a:spLocks noGrp="1"/>
          </p:cNvSpPr>
          <p:nvPr>
            <p:ph idx="1"/>
          </p:nvPr>
        </p:nvSpPr>
        <p:spPr>
          <a:xfrm>
            <a:off x="967629" y="1264140"/>
            <a:ext cx="10631704" cy="4777155"/>
          </a:xfrm>
        </p:spPr>
        <p:txBody>
          <a:bodyPr/>
          <a:lstStyle/>
          <a:p>
            <a:r>
              <a:rPr lang="en-US" b="1" dirty="0"/>
              <a:t>Priority focus on AIML </a:t>
            </a:r>
            <a:r>
              <a:rPr lang="en-US" b="1" i="1" dirty="0"/>
              <a:t>for</a:t>
            </a:r>
            <a:r>
              <a:rPr lang="en-US" b="1" dirty="0"/>
              <a:t> </a:t>
            </a:r>
            <a:r>
              <a:rPr lang="en-US" b="1" i="1" dirty="0"/>
              <a:t>Telecommunications</a:t>
            </a:r>
          </a:p>
          <a:p>
            <a:r>
              <a:rPr lang="en-US" b="1" dirty="0"/>
              <a:t>Contextual awareness of and interaction with related </a:t>
            </a:r>
            <a:r>
              <a:rPr lang="en-US" b="1" i="1" dirty="0"/>
              <a:t>non-3GPP</a:t>
            </a:r>
            <a:r>
              <a:rPr lang="en-US" b="1" dirty="0"/>
              <a:t> SDO efforts</a:t>
            </a:r>
          </a:p>
          <a:p>
            <a:r>
              <a:rPr lang="en-US" b="1" dirty="0"/>
              <a:t>Coordination across 3GPP SA, RAN, CT</a:t>
            </a:r>
          </a:p>
          <a:p>
            <a:r>
              <a:rPr lang="en-US" b="1" dirty="0"/>
              <a:t>Distributed and Federated learning &amp; inference across UE/Edge/RAN/Transport/CN/Cloud</a:t>
            </a:r>
            <a:endParaRPr lang="en-GB" altLang="zh-CN" dirty="0"/>
          </a:p>
          <a:p>
            <a:pPr marL="0" indent="0">
              <a:buNone/>
            </a:pPr>
            <a:endParaRPr lang="en-US" sz="1600" dirty="0">
              <a:solidFill>
                <a:srgbClr val="374151"/>
              </a:solidFill>
            </a:endParaRPr>
          </a:p>
        </p:txBody>
      </p:sp>
      <p:pic>
        <p:nvPicPr>
          <p:cNvPr id="2" name="Picture 1" descr="A logo with a green and black design&#10;&#10;Description automatically generated">
            <a:extLst>
              <a:ext uri="{FF2B5EF4-FFF2-40B4-BE49-F238E27FC236}">
                <a16:creationId xmlns:a16="http://schemas.microsoft.com/office/drawing/2014/main" id="{36700959-B437-171F-5844-0BBDA1A339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55218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35668-6941-830C-07BA-552B1C07A5B8}"/>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C3713688-8EF8-55DA-2238-60F56727FF87}"/>
              </a:ext>
            </a:extLst>
          </p:cNvPr>
          <p:cNvSpPr>
            <a:spLocks noGrp="1"/>
          </p:cNvSpPr>
          <p:nvPr>
            <p:ph type="title"/>
          </p:nvPr>
        </p:nvSpPr>
        <p:spPr>
          <a:xfrm>
            <a:off x="2018269" y="228600"/>
            <a:ext cx="7737447" cy="883508"/>
          </a:xfrm>
        </p:spPr>
        <p:txBody>
          <a:bodyPr/>
          <a:lstStyle/>
          <a:p>
            <a:pPr lvl="1"/>
            <a:r>
              <a:rPr lang="en-US" b="1" dirty="0"/>
              <a:t>AIML Enhancements, p2</a:t>
            </a:r>
          </a:p>
        </p:txBody>
      </p:sp>
      <p:sp>
        <p:nvSpPr>
          <p:cNvPr id="6147" name="Content Placeholder 2">
            <a:extLst>
              <a:ext uri="{FF2B5EF4-FFF2-40B4-BE49-F238E27FC236}">
                <a16:creationId xmlns:a16="http://schemas.microsoft.com/office/drawing/2014/main" id="{0E28DE20-785C-2100-8865-0757620BDEB6}"/>
              </a:ext>
            </a:extLst>
          </p:cNvPr>
          <p:cNvSpPr>
            <a:spLocks noGrp="1"/>
          </p:cNvSpPr>
          <p:nvPr>
            <p:ph idx="1"/>
          </p:nvPr>
        </p:nvSpPr>
        <p:spPr>
          <a:xfrm>
            <a:off x="967629" y="1264140"/>
            <a:ext cx="10809504" cy="4777155"/>
          </a:xfrm>
        </p:spPr>
        <p:txBody>
          <a:bodyPr/>
          <a:lstStyle/>
          <a:p>
            <a:r>
              <a:rPr lang="en-US" b="1" dirty="0"/>
              <a:t>Knowledge Management/Knowledge Graph/ontology extension of Explainable AI and </a:t>
            </a:r>
            <a:r>
              <a:rPr lang="en-US" b="1" dirty="0" err="1"/>
              <a:t>GenAI</a:t>
            </a:r>
            <a:r>
              <a:rPr lang="en-US" b="1" dirty="0"/>
              <a:t> RAG tasks</a:t>
            </a:r>
          </a:p>
          <a:p>
            <a:pPr lvl="1"/>
            <a:r>
              <a:rPr lang="en-US" dirty="0"/>
              <a:t>Provides more structured, up-to-date, and reliable information for enhanced reasoning.</a:t>
            </a:r>
          </a:p>
          <a:p>
            <a:pPr lvl="1"/>
            <a:r>
              <a:rPr lang="en-US" dirty="0" err="1"/>
              <a:t>GenAI</a:t>
            </a:r>
            <a:r>
              <a:rPr lang="en-US" dirty="0"/>
              <a:t> can leverage knowledge graphs' (a form of KR/KM) structured and reliable information to aid </a:t>
            </a:r>
            <a:r>
              <a:rPr lang="en-US" dirty="0" err="1"/>
              <a:t>GenAI</a:t>
            </a:r>
            <a:r>
              <a:rPr lang="en-US" dirty="0"/>
              <a:t> in drawing more informed inferences.  </a:t>
            </a:r>
          </a:p>
          <a:p>
            <a:pPr lvl="1"/>
            <a:r>
              <a:rPr lang="en-US" dirty="0"/>
              <a:t>Along with other complementary techniques, this also helps combat LLM hallucination (though doesn't eliminate it completely) and keep it more fact-based. </a:t>
            </a:r>
          </a:p>
          <a:p>
            <a:pPr lvl="1"/>
            <a:r>
              <a:rPr lang="en-US" dirty="0"/>
              <a:t>Identify and abstract interfaces &amp; initial messages.</a:t>
            </a:r>
          </a:p>
          <a:p>
            <a:endParaRPr lang="en-US" dirty="0"/>
          </a:p>
          <a:p>
            <a:pPr marL="457188" lvl="1" indent="0">
              <a:buNone/>
            </a:pPr>
            <a:endParaRPr lang="en-GB" altLang="zh-CN" dirty="0"/>
          </a:p>
          <a:p>
            <a:pPr marL="0" indent="0">
              <a:buNone/>
            </a:pPr>
            <a:endParaRPr lang="en-US" sz="1600" dirty="0">
              <a:solidFill>
                <a:srgbClr val="374151"/>
              </a:solidFill>
            </a:endParaRPr>
          </a:p>
        </p:txBody>
      </p:sp>
      <p:pic>
        <p:nvPicPr>
          <p:cNvPr id="2" name="Picture 1" descr="A logo with a green and black design&#10;&#10;Description automatically generated">
            <a:extLst>
              <a:ext uri="{FF2B5EF4-FFF2-40B4-BE49-F238E27FC236}">
                <a16:creationId xmlns:a16="http://schemas.microsoft.com/office/drawing/2014/main" id="{14055CB9-DB42-FBB1-38A9-7493A9CE07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192784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1959FC-9FA5-950C-0C9F-9A49BA85A820}"/>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8B6B7FA7-B10A-EF63-ED1E-E88AE399A422}"/>
              </a:ext>
            </a:extLst>
          </p:cNvPr>
          <p:cNvSpPr>
            <a:spLocks noGrp="1"/>
          </p:cNvSpPr>
          <p:nvPr>
            <p:ph type="title"/>
          </p:nvPr>
        </p:nvSpPr>
        <p:spPr>
          <a:xfrm>
            <a:off x="2018269" y="228600"/>
            <a:ext cx="7737447" cy="883508"/>
          </a:xfrm>
        </p:spPr>
        <p:txBody>
          <a:bodyPr/>
          <a:lstStyle/>
          <a:p>
            <a:pPr lvl="1"/>
            <a:r>
              <a:rPr lang="en-US" b="1" dirty="0"/>
              <a:t>AIML Enhancements, p3</a:t>
            </a:r>
          </a:p>
        </p:txBody>
      </p:sp>
      <p:sp>
        <p:nvSpPr>
          <p:cNvPr id="6147" name="Content Placeholder 2">
            <a:extLst>
              <a:ext uri="{FF2B5EF4-FFF2-40B4-BE49-F238E27FC236}">
                <a16:creationId xmlns:a16="http://schemas.microsoft.com/office/drawing/2014/main" id="{6A678034-4802-121B-7116-33BC410827CB}"/>
              </a:ext>
            </a:extLst>
          </p:cNvPr>
          <p:cNvSpPr>
            <a:spLocks noGrp="1"/>
          </p:cNvSpPr>
          <p:nvPr>
            <p:ph idx="1"/>
          </p:nvPr>
        </p:nvSpPr>
        <p:spPr>
          <a:xfrm>
            <a:off x="967629" y="1264140"/>
            <a:ext cx="10699438" cy="4777155"/>
          </a:xfrm>
        </p:spPr>
        <p:txBody>
          <a:bodyPr/>
          <a:lstStyle/>
          <a:p>
            <a:r>
              <a:rPr lang="en-US" sz="2800" b="1" dirty="0"/>
              <a:t>Advanced LLM &amp; Agentic AIML for OAM &amp; Policy-based IDM… with CCL enhancement as initial focus</a:t>
            </a:r>
          </a:p>
          <a:p>
            <a:pPr lvl="1">
              <a:lnSpc>
                <a:spcPct val="120000"/>
              </a:lnSpc>
            </a:pPr>
            <a:r>
              <a:rPr lang="en-US" sz="2000" b="1" dirty="0"/>
              <a:t>Liaison w/ 6G SA1 for broader Agentic AI effort.</a:t>
            </a:r>
          </a:p>
          <a:p>
            <a:pPr lvl="1">
              <a:lnSpc>
                <a:spcPct val="120000"/>
              </a:lnSpc>
            </a:pPr>
            <a:r>
              <a:rPr kumimoji="0" lang="en-US" altLang="en-US" sz="2000" b="1" i="0" u="none" strike="noStrike" cap="none" normalizeH="0" baseline="0" dirty="0">
                <a:ln>
                  <a:noFill/>
                </a:ln>
                <a:solidFill>
                  <a:schemeClr val="tx1"/>
                </a:solidFill>
                <a:effectLst/>
              </a:rPr>
              <a:t>Nearer-term need for fault </a:t>
            </a:r>
            <a:r>
              <a:rPr lang="en-US" altLang="en-US" sz="2000" b="1" dirty="0"/>
              <a:t>and anomaly detection/correction/mitigation via KM/KG for reliable advanced AIML analytics and predictive models.</a:t>
            </a:r>
          </a:p>
          <a:p>
            <a:pPr lvl="1">
              <a:lnSpc>
                <a:spcPct val="120000"/>
              </a:lnSpc>
            </a:pPr>
            <a:r>
              <a:rPr lang="en-US" altLang="en-US" sz="2000" b="1" i="1" dirty="0"/>
              <a:t>KM/KG/Ontology approaches to support the Agentic AI-Driven Coordinated CCL.</a:t>
            </a:r>
            <a:endParaRPr lang="en-US" altLang="en-US" sz="1200" b="1" i="1" dirty="0">
              <a:solidFill>
                <a:srgbClr val="374151"/>
              </a:solidFill>
            </a:endParaRPr>
          </a:p>
          <a:p>
            <a:pPr marL="1600200" marR="0" lvl="3"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altLang="en-US" sz="1900" b="0" i="0" u="none" strike="noStrike" kern="1200" cap="none" spc="0" normalizeH="0" baseline="0" noProof="0" dirty="0">
                <a:ln>
                  <a:noFill/>
                </a:ln>
                <a:solidFill>
                  <a:prstClr val="black"/>
                </a:solidFill>
                <a:effectLst/>
                <a:uLnTx/>
                <a:uFillTx/>
                <a:latin typeface="Aptos" panose="02110004020202020204"/>
                <a:ea typeface="+mn-ea"/>
                <a:cs typeface="+mn-cs"/>
              </a:rPr>
              <a:t>And broader automated reasoner/decisioning engine functions.</a:t>
            </a:r>
          </a:p>
          <a:p>
            <a:pPr marL="1600200" marR="0" lvl="3"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ptos" panose="02110004020202020204"/>
                <a:ea typeface="+mn-ea"/>
                <a:cs typeface="+mn-cs"/>
              </a:rPr>
              <a:t>For more complex scenarios where multiple CCLs interact or overlap. </a:t>
            </a:r>
          </a:p>
          <a:p>
            <a:pPr marL="2057400" marR="0" lvl="4"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prstClr val="black"/>
                </a:solidFill>
                <a:effectLst/>
                <a:uLnTx/>
                <a:uFillTx/>
                <a:latin typeface="Aptos" panose="02110004020202020204"/>
                <a:ea typeface="+mn-ea"/>
                <a:cs typeface="+mn-cs"/>
              </a:rPr>
              <a:t>This coordination mitigates conflicts across different functional and vendor loops and helps achieve smooth operation via harmonized multi-objective network and service optimization. </a:t>
            </a:r>
          </a:p>
          <a:p>
            <a:pPr lvl="2">
              <a:lnSpc>
                <a:spcPct val="120000"/>
              </a:lnSpc>
            </a:pPr>
            <a:endParaRPr lang="en-US" altLang="en-US" sz="2400" b="1" i="1" dirty="0"/>
          </a:p>
        </p:txBody>
      </p:sp>
      <p:pic>
        <p:nvPicPr>
          <p:cNvPr id="2" name="Picture 1" descr="A logo with a green and black design&#10;&#10;Description automatically generated">
            <a:extLst>
              <a:ext uri="{FF2B5EF4-FFF2-40B4-BE49-F238E27FC236}">
                <a16:creationId xmlns:a16="http://schemas.microsoft.com/office/drawing/2014/main" id="{82F96015-5553-8270-84AC-9DC37B16B0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237446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B3B02-962A-60E7-5F42-5BC92242274B}"/>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77F69942-94B9-942A-90E2-2D8D9220F33D}"/>
              </a:ext>
            </a:extLst>
          </p:cNvPr>
          <p:cNvSpPr>
            <a:spLocks noGrp="1"/>
          </p:cNvSpPr>
          <p:nvPr>
            <p:ph type="title"/>
          </p:nvPr>
        </p:nvSpPr>
        <p:spPr>
          <a:xfrm>
            <a:off x="2018269" y="228600"/>
            <a:ext cx="7737447" cy="883508"/>
          </a:xfrm>
        </p:spPr>
        <p:txBody>
          <a:bodyPr/>
          <a:lstStyle/>
          <a:p>
            <a:pPr lvl="1"/>
            <a:r>
              <a:rPr lang="en-US" b="1" dirty="0"/>
              <a:t>AIML Enhancements, p4</a:t>
            </a:r>
          </a:p>
        </p:txBody>
      </p:sp>
      <p:sp>
        <p:nvSpPr>
          <p:cNvPr id="6147" name="Content Placeholder 2">
            <a:extLst>
              <a:ext uri="{FF2B5EF4-FFF2-40B4-BE49-F238E27FC236}">
                <a16:creationId xmlns:a16="http://schemas.microsoft.com/office/drawing/2014/main" id="{C41AF750-C160-35A5-2B10-0C058FCC5164}"/>
              </a:ext>
            </a:extLst>
          </p:cNvPr>
          <p:cNvSpPr>
            <a:spLocks noGrp="1"/>
          </p:cNvSpPr>
          <p:nvPr>
            <p:ph idx="1"/>
          </p:nvPr>
        </p:nvSpPr>
        <p:spPr>
          <a:xfrm>
            <a:off x="967629" y="1264140"/>
            <a:ext cx="10699438" cy="4777155"/>
          </a:xfrm>
        </p:spPr>
        <p:txBody>
          <a:bodyPr/>
          <a:lstStyle/>
          <a:p>
            <a:r>
              <a:rPr lang="en-US" sz="2800" b="1" dirty="0"/>
              <a:t>Advanced LLM &amp; Agentic AIML for OAM &amp; Policy-based IDM… with CCL enhancement as initial focus</a:t>
            </a:r>
          </a:p>
          <a:p>
            <a:pPr lvl="1">
              <a:lnSpc>
                <a:spcPct val="120000"/>
              </a:lnSpc>
              <a:defRPr/>
            </a:pPr>
            <a:r>
              <a:rPr lang="en-US" altLang="en-US" sz="2000" b="1" dirty="0"/>
              <a:t>AIML-Driven Closed Control Loops: Implement AI algorithms to enhance CCL.</a:t>
            </a:r>
          </a:p>
          <a:p>
            <a:pPr marL="1600200" marR="0" lvl="3"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Aptos" panose="02110004020202020204"/>
                <a:ea typeface="+mn-ea"/>
                <a:cs typeface="+mn-cs"/>
              </a:rPr>
              <a:t>These coarse and fine AI-driven loops can autonomously monitor, analyze, and respond to network conditions, optimizing performance without human intervention. </a:t>
            </a:r>
          </a:p>
          <a:p>
            <a:pPr marL="1600200" marR="0" lvl="3" indent="-228600" algn="l" defTabSz="914400" rtl="0" eaLnBrk="1" fontAlgn="base" latinLnBrk="0" hangingPunct="1">
              <a:lnSpc>
                <a:spcPct val="120000"/>
              </a:lnSpc>
              <a:spcBef>
                <a:spcPts val="500"/>
              </a:spcBef>
              <a:spcAft>
                <a:spcPct val="0"/>
              </a:spcAft>
              <a:buClrTx/>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Aptos" panose="02110004020202020204"/>
                <a:ea typeface="+mn-ea"/>
                <a:cs typeface="+mn-cs"/>
              </a:rPr>
              <a:t>Past, current, and predicted future error measurements vs desired target and threshold values allow control signal adjustment for ongoing corrections, stability improvement, and handoff to anomaly management/mitigation.</a:t>
            </a:r>
          </a:p>
          <a:p>
            <a:pPr marL="1600200" marR="0" lvl="3"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Aptos" panose="02110004020202020204"/>
                <a:ea typeface="+mn-ea"/>
                <a:cs typeface="+mn-cs"/>
              </a:rPr>
              <a:t>Use advanced analytics to build predictive models that can anticipate network issues before they occur. These models can analyze historical data and discern patterns that signal impending problems, allowing preemptive actions to be taken. </a:t>
            </a:r>
          </a:p>
          <a:p>
            <a:pPr marL="1600200" marR="0" lvl="3"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Real-time identification of anomalies and CCL control preventive maintenance &amp; corrective actions to prevent service disruptions.</a:t>
            </a:r>
            <a:endParaRPr kumimoji="0" lang="en-US" alt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lvl="2">
              <a:lnSpc>
                <a:spcPct val="120000"/>
              </a:lnSpc>
            </a:pPr>
            <a:endParaRPr lang="en-US" altLang="en-US" sz="2400" b="1" i="1" dirty="0"/>
          </a:p>
        </p:txBody>
      </p:sp>
      <p:pic>
        <p:nvPicPr>
          <p:cNvPr id="2" name="Picture 1" descr="A logo with a green and black design&#10;&#10;Description automatically generated">
            <a:extLst>
              <a:ext uri="{FF2B5EF4-FFF2-40B4-BE49-F238E27FC236}">
                <a16:creationId xmlns:a16="http://schemas.microsoft.com/office/drawing/2014/main" id="{351C5CBB-FFA4-0EAF-3E1A-71B42D731FB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223201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1402F-F6E0-6B3E-7369-F6DB72DAC704}"/>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0D2FC599-904A-D3C4-53CB-CE5473C2040E}"/>
              </a:ext>
            </a:extLst>
          </p:cNvPr>
          <p:cNvSpPr>
            <a:spLocks noGrp="1"/>
          </p:cNvSpPr>
          <p:nvPr>
            <p:ph type="title"/>
          </p:nvPr>
        </p:nvSpPr>
        <p:spPr>
          <a:xfrm>
            <a:off x="2018269" y="228600"/>
            <a:ext cx="7737447" cy="883508"/>
          </a:xfrm>
        </p:spPr>
        <p:txBody>
          <a:bodyPr/>
          <a:lstStyle/>
          <a:p>
            <a:pPr lvl="1"/>
            <a:r>
              <a:rPr lang="en-US" b="1" dirty="0"/>
              <a:t>AIML Enhancements, p5</a:t>
            </a:r>
          </a:p>
        </p:txBody>
      </p:sp>
      <p:sp>
        <p:nvSpPr>
          <p:cNvPr id="6147" name="Content Placeholder 2">
            <a:extLst>
              <a:ext uri="{FF2B5EF4-FFF2-40B4-BE49-F238E27FC236}">
                <a16:creationId xmlns:a16="http://schemas.microsoft.com/office/drawing/2014/main" id="{A0154D1E-B724-A9BF-F05D-1F7F03137C72}"/>
              </a:ext>
            </a:extLst>
          </p:cNvPr>
          <p:cNvSpPr>
            <a:spLocks noGrp="1"/>
          </p:cNvSpPr>
          <p:nvPr>
            <p:ph idx="1"/>
          </p:nvPr>
        </p:nvSpPr>
        <p:spPr>
          <a:xfrm>
            <a:off x="967629" y="1264140"/>
            <a:ext cx="10699438" cy="4777155"/>
          </a:xfrm>
        </p:spPr>
        <p:txBody>
          <a:bodyPr/>
          <a:lstStyle/>
          <a:p>
            <a:r>
              <a:rPr lang="en-US" sz="2800" b="1" dirty="0"/>
              <a:t>Advanced LLM &amp; Agentic AIML for OAM &amp; Policy-based IDM… with CCL enhancement as initial focus</a:t>
            </a:r>
          </a:p>
          <a:p>
            <a:pPr marL="0" indent="0">
              <a:buNone/>
            </a:pPr>
            <a:endParaRPr lang="en-US" sz="2800" b="1" dirty="0"/>
          </a:p>
          <a:p>
            <a:pPr marL="685800" lvl="1" indent="-228600" eaLnBrk="1" hangingPunct="1">
              <a:lnSpc>
                <a:spcPct val="90000"/>
              </a:lnSpc>
              <a:spcBef>
                <a:spcPts val="500"/>
              </a:spcBef>
              <a:defRPr/>
            </a:pPr>
            <a:r>
              <a:rPr lang="en-US" altLang="en-US" b="1" dirty="0"/>
              <a:t>Composable Layered/Nested NDT + new Tracing/</a:t>
            </a:r>
            <a:r>
              <a:rPr lang="en-US" altLang="en-US" b="1" dirty="0" err="1"/>
              <a:t>QoE</a:t>
            </a:r>
            <a:r>
              <a:rPr lang="en-US" altLang="en-US" b="1" dirty="0"/>
              <a:t>/MDT+ Data </a:t>
            </a:r>
          </a:p>
          <a:p>
            <a:pPr marL="1143000" marR="0" lvl="2" indent="-228600" algn="l" defTabSz="914400" rtl="0" eaLnBrk="1" fontAlgn="base" latinLnBrk="0" hangingPunct="1">
              <a:lnSpc>
                <a:spcPct val="90000"/>
              </a:lnSpc>
              <a:spcBef>
                <a:spcPts val="500"/>
              </a:spcBef>
              <a:spcAft>
                <a:spcPct val="0"/>
              </a:spcAft>
              <a:buClrTx/>
              <a:buSzTx/>
              <a:buFont typeface="Arial" panose="020B0604020202020204" pitchFamily="34" charset="0"/>
              <a:buChar char="•"/>
              <a:tabLst/>
              <a:defRPr/>
            </a:pPr>
            <a:r>
              <a:rPr kumimoji="0" lang="en-US" altLang="en-US" sz="2400" b="0" i="0" u="none" strike="noStrike" kern="1200" cap="none" spc="0" normalizeH="0" baseline="0" noProof="0" dirty="0">
                <a:ln>
                  <a:noFill/>
                </a:ln>
                <a:solidFill>
                  <a:prstClr val="black"/>
                </a:solidFill>
                <a:effectLst/>
                <a:uLnTx/>
                <a:uFillTx/>
                <a:latin typeface="Aptos" panose="02110004020202020204"/>
                <a:ea typeface="+mn-ea"/>
                <a:cs typeface="+mn-cs"/>
              </a:rPr>
              <a:t>For both AIML and for Multi-Objective Optimization/Coordinated CCL.</a:t>
            </a:r>
          </a:p>
          <a:p>
            <a:pPr marL="1143000" marR="0" lvl="2" indent="-228600" algn="l" defTabSz="914400" rtl="0" eaLnBrk="1" fontAlgn="base" latinLnBrk="0" hangingPunct="1">
              <a:lnSpc>
                <a:spcPct val="90000"/>
              </a:lnSpc>
              <a:spcBef>
                <a:spcPts val="500"/>
              </a:spcBef>
              <a:spcAft>
                <a:spcPct val="0"/>
              </a:spcAft>
              <a:buClrTx/>
              <a:buSzTx/>
              <a:buFont typeface="Arial" panose="020B0604020202020204" pitchFamily="34" charset="0"/>
              <a:buChar char="•"/>
              <a:tabLst/>
              <a:defRPr/>
            </a:pPr>
            <a:r>
              <a:rPr kumimoji="0" lang="en-US" altLang="en-US" sz="2400" b="0" i="0" u="none" strike="noStrike" kern="1200" cap="none" spc="0" normalizeH="0" baseline="0" noProof="0" dirty="0">
                <a:ln>
                  <a:noFill/>
                </a:ln>
                <a:solidFill>
                  <a:prstClr val="black"/>
                </a:solidFill>
                <a:effectLst/>
                <a:uLnTx/>
                <a:uFillTx/>
                <a:latin typeface="Aptos" panose="02110004020202020204"/>
                <a:ea typeface="+mn-ea"/>
                <a:cs typeface="+mn-cs"/>
              </a:rPr>
              <a:t>Composable NDT for network digital twins supporting cognitive modeling &amp; simulation for AIML for Telecommunications.</a:t>
            </a:r>
          </a:p>
          <a:p>
            <a:pPr marL="857261" lvl="1" indent="-228600" eaLnBrk="1" hangingPunct="1">
              <a:lnSpc>
                <a:spcPct val="90000"/>
              </a:lnSpc>
              <a:spcBef>
                <a:spcPts val="500"/>
              </a:spcBef>
              <a:buClrTx/>
              <a:defRPr/>
            </a:pPr>
            <a:endParaRPr lang="en-US" altLang="en-US" sz="2800" b="1" dirty="0">
              <a:ea typeface="+mn-ea"/>
              <a:cs typeface="+mn-cs"/>
            </a:endParaRPr>
          </a:p>
          <a:p>
            <a:pPr marL="800100" lvl="1" indent="-228600" eaLnBrk="1" hangingPunct="1">
              <a:lnSpc>
                <a:spcPct val="90000"/>
              </a:lnSpc>
              <a:spcBef>
                <a:spcPts val="500"/>
              </a:spcBef>
              <a:defRPr/>
            </a:pPr>
            <a:r>
              <a:rPr lang="en-US" b="1" dirty="0">
                <a:ea typeface="+mn-ea"/>
                <a:cs typeface="+mn-cs"/>
              </a:rPr>
              <a:t>Charging and early opinions on Roaming</a:t>
            </a:r>
          </a:p>
          <a:p>
            <a:pPr lvl="2">
              <a:lnSpc>
                <a:spcPct val="120000"/>
              </a:lnSpc>
            </a:pPr>
            <a:endParaRPr lang="en-US" altLang="en-US" sz="2400" b="1" i="1" dirty="0"/>
          </a:p>
        </p:txBody>
      </p:sp>
      <p:pic>
        <p:nvPicPr>
          <p:cNvPr id="2" name="Picture 1" descr="A logo with a green and black design&#10;&#10;Description automatically generated">
            <a:extLst>
              <a:ext uri="{FF2B5EF4-FFF2-40B4-BE49-F238E27FC236}">
                <a16:creationId xmlns:a16="http://schemas.microsoft.com/office/drawing/2014/main" id="{D5BD5A52-3610-FD7B-A80F-2C44CE43B15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1663244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C7946-35BD-E518-E0BF-0EC8773B9DBA}"/>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140C4D7B-7846-2AEF-51BC-96700FBB7FDE}"/>
              </a:ext>
            </a:extLst>
          </p:cNvPr>
          <p:cNvSpPr>
            <a:spLocks noGrp="1"/>
          </p:cNvSpPr>
          <p:nvPr>
            <p:ph type="title"/>
          </p:nvPr>
        </p:nvSpPr>
        <p:spPr>
          <a:xfrm>
            <a:off x="2018269" y="228600"/>
            <a:ext cx="7737447" cy="883508"/>
          </a:xfrm>
        </p:spPr>
        <p:txBody>
          <a:bodyPr/>
          <a:lstStyle/>
          <a:p>
            <a:pPr lvl="1"/>
            <a:r>
              <a:rPr lang="en-US" b="1" dirty="0"/>
              <a:t>ISAC/Sensing Enhancements </a:t>
            </a:r>
          </a:p>
        </p:txBody>
      </p:sp>
      <p:sp>
        <p:nvSpPr>
          <p:cNvPr id="6147" name="Content Placeholder 2">
            <a:extLst>
              <a:ext uri="{FF2B5EF4-FFF2-40B4-BE49-F238E27FC236}">
                <a16:creationId xmlns:a16="http://schemas.microsoft.com/office/drawing/2014/main" id="{CB7A8348-DE4D-F1FB-A863-B8B46DA3076D}"/>
              </a:ext>
            </a:extLst>
          </p:cNvPr>
          <p:cNvSpPr>
            <a:spLocks noGrp="1"/>
          </p:cNvSpPr>
          <p:nvPr>
            <p:ph idx="1"/>
          </p:nvPr>
        </p:nvSpPr>
        <p:spPr>
          <a:xfrm>
            <a:off x="967629" y="1264140"/>
            <a:ext cx="10699438" cy="4777155"/>
          </a:xfrm>
        </p:spPr>
        <p:txBody>
          <a:bodyPr/>
          <a:lstStyle/>
          <a:p>
            <a:r>
              <a:rPr lang="en-US" b="1" dirty="0"/>
              <a:t>NDT and AIML management interactions </a:t>
            </a:r>
          </a:p>
          <a:p>
            <a:r>
              <a:rPr lang="en-US" b="1" dirty="0"/>
              <a:t>Composable NDT for Modeling &amp; Simulation</a:t>
            </a:r>
          </a:p>
          <a:p>
            <a:r>
              <a:rPr lang="en-US" b="1" dirty="0"/>
              <a:t>Sensing Functions and Data for ISAC Management</a:t>
            </a:r>
            <a:endParaRPr lang="en-US" altLang="en-US" sz="2400" b="1" dirty="0"/>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Essential initial measurements and PM + KPI’s.</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Evolving NWDAF, MDA, MADCOL+ SA5/RAN3++ data exposure, data collection </a:t>
            </a:r>
            <a:r>
              <a:rPr kumimoji="0" lang="en-US" sz="2000" b="0" i="1" u="none" strike="noStrike" kern="1200" cap="none" spc="0" normalizeH="0" baseline="0" noProof="0" dirty="0">
                <a:ln>
                  <a:noFill/>
                </a:ln>
                <a:solidFill>
                  <a:prstClr val="black"/>
                </a:solidFill>
                <a:effectLst/>
                <a:uLnTx/>
                <a:uFillTx/>
                <a:latin typeface="Aptos" panose="02110004020202020204"/>
                <a:ea typeface="+mn-ea"/>
                <a:cs typeface="+mn-cs"/>
              </a:rPr>
              <a:t>&amp; streaming</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 &amp; non-3GPP data enrichment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Sensing for OAM/MF’s </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Eg</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management of the Coverage &amp; Capacity Optimization of </a:t>
            </a:r>
            <a:r>
              <a:rPr kumimoji="0" lang="en-US" sz="1800" b="0" i="0" u="none" strike="noStrike" kern="100" cap="none" spc="0" normalizeH="0" baseline="0" noProof="0" dirty="0">
                <a:ln>
                  <a:noFill/>
                </a:ln>
                <a:solidFill>
                  <a:prstClr val="black"/>
                </a:solidFill>
                <a:effectLst/>
                <a:uLnTx/>
                <a:uFillTx/>
                <a:latin typeface="Segoe UI Emoji" panose="020B0502040204020203" pitchFamily="34" charset="0"/>
                <a:ea typeface="Calibri" panose="020F0502020204030204" pitchFamily="34" charset="0"/>
                <a:cs typeface="+mn-cs"/>
              </a:rPr>
              <a:t>bandwidth</a:t>
            </a:r>
            <a:r>
              <a:rPr kumimoji="0" lang="en-US" sz="1800" b="0" i="0" u="none" strike="noStrike" kern="100" cap="none" spc="0" normalizeH="0" baseline="0" noProof="0" dirty="0">
                <a:ln>
                  <a:noFill/>
                </a:ln>
                <a:solidFill>
                  <a:prstClr val="black"/>
                </a:solidFill>
                <a:effectLst/>
                <a:uLnTx/>
                <a:uFillTx/>
                <a:latin typeface="Segoe UI Emoji" panose="020B0502040204020203" pitchFamily="34" charset="0"/>
                <a:ea typeface="Calibri" panose="020F0502020204030204" pitchFamily="34" charset="0"/>
                <a:cs typeface="Segoe UI Emoji" panose="020B0502040204020203" pitchFamily="34" charset="0"/>
              </a:rPr>
              <a:t> allocation and suitable transmission parameters for the combined use of sensing parameter estimation and communications.</a:t>
            </a:r>
            <a:endParaRPr lang="en-US" sz="2800" b="1" dirty="0">
              <a:ea typeface="+mn-ea"/>
              <a:cs typeface="+mn-cs"/>
            </a:endParaRPr>
          </a:p>
          <a:p>
            <a:pPr>
              <a:lnSpc>
                <a:spcPct val="90000"/>
              </a:lnSpc>
              <a:defRPr/>
            </a:pPr>
            <a:r>
              <a:rPr lang="en-US" b="1" dirty="0"/>
              <a:t>New management architecture/NRM+; </a:t>
            </a:r>
            <a:r>
              <a:rPr lang="en-US" b="1" dirty="0" err="1"/>
              <a:t>MExpo</a:t>
            </a:r>
            <a:r>
              <a:rPr lang="en-US" b="1" dirty="0"/>
              <a:t> + Radio Analytics Information &amp; External interfaces; Charging + Roaming</a:t>
            </a:r>
          </a:p>
          <a:p>
            <a:pPr lvl="2">
              <a:lnSpc>
                <a:spcPct val="120000"/>
              </a:lnSpc>
            </a:pPr>
            <a:endParaRPr lang="en-US" altLang="en-US" sz="2400" b="1" i="1" dirty="0"/>
          </a:p>
        </p:txBody>
      </p:sp>
      <p:pic>
        <p:nvPicPr>
          <p:cNvPr id="2" name="Picture 1" descr="A logo with a green and black design&#10;&#10;Description automatically generated">
            <a:extLst>
              <a:ext uri="{FF2B5EF4-FFF2-40B4-BE49-F238E27FC236}">
                <a16:creationId xmlns:a16="http://schemas.microsoft.com/office/drawing/2014/main" id="{E50EC96D-B8B4-18A1-CFEC-F47436E7CE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3342278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B058D-C5D8-4065-8CFA-3E0ACE3EB3F6}"/>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7BED6051-A5BB-C31C-469C-BB7CDCA62CAD}"/>
              </a:ext>
            </a:extLst>
          </p:cNvPr>
          <p:cNvSpPr>
            <a:spLocks noGrp="1"/>
          </p:cNvSpPr>
          <p:nvPr>
            <p:ph type="title"/>
          </p:nvPr>
        </p:nvSpPr>
        <p:spPr>
          <a:xfrm>
            <a:off x="2018269" y="228600"/>
            <a:ext cx="7737447" cy="883508"/>
          </a:xfrm>
        </p:spPr>
        <p:txBody>
          <a:bodyPr/>
          <a:lstStyle/>
          <a:p>
            <a:pPr lvl="1"/>
            <a:r>
              <a:rPr lang="en-US" b="1" dirty="0"/>
              <a:t>EE/Energy Efficiency Enhancements </a:t>
            </a:r>
          </a:p>
        </p:txBody>
      </p:sp>
      <p:sp>
        <p:nvSpPr>
          <p:cNvPr id="6147" name="Content Placeholder 2">
            <a:extLst>
              <a:ext uri="{FF2B5EF4-FFF2-40B4-BE49-F238E27FC236}">
                <a16:creationId xmlns:a16="http://schemas.microsoft.com/office/drawing/2014/main" id="{98C3DE93-6296-092C-45E8-CA3B5109F412}"/>
              </a:ext>
            </a:extLst>
          </p:cNvPr>
          <p:cNvSpPr>
            <a:spLocks noGrp="1"/>
          </p:cNvSpPr>
          <p:nvPr>
            <p:ph idx="1"/>
          </p:nvPr>
        </p:nvSpPr>
        <p:spPr>
          <a:xfrm>
            <a:off x="967629" y="1264140"/>
            <a:ext cx="10699438" cy="4777155"/>
          </a:xfrm>
        </p:spPr>
        <p:txBody>
          <a:bodyPr/>
          <a:lstStyle/>
          <a:p>
            <a:r>
              <a:rPr lang="en-US" b="1" dirty="0"/>
              <a:t>Comprehensive Energy Consumption and Efficiency across domains: </a:t>
            </a:r>
            <a:r>
              <a:rPr lang="en-US" b="1" i="1" dirty="0"/>
              <a:t>UE/RAN/Transport/CN/Cloud-CMO </a:t>
            </a:r>
          </a:p>
          <a:p>
            <a:pPr lvl="1"/>
            <a:r>
              <a:rPr lang="en-US" b="1" dirty="0"/>
              <a:t>+ Net/Service Management &amp; Charging Functions</a:t>
            </a:r>
          </a:p>
          <a:p>
            <a:r>
              <a:rPr lang="en-US" b="1" dirty="0"/>
              <a:t>Energy information exposure, particularly when Sharing</a:t>
            </a:r>
          </a:p>
          <a:p>
            <a:r>
              <a:rPr lang="en-US" b="1" dirty="0"/>
              <a:t>Early phase Agentic AIML for CCL &amp; SON enhancement aspects</a:t>
            </a:r>
          </a:p>
          <a:p>
            <a:r>
              <a:rPr lang="en-US" b="1" dirty="0"/>
              <a:t>NDT and Nested NDT support</a:t>
            </a:r>
          </a:p>
          <a:p>
            <a:r>
              <a:rPr lang="en-US" b="1" dirty="0"/>
              <a:t>New management architecture/NRM+; </a:t>
            </a:r>
            <a:r>
              <a:rPr lang="en-US" b="1" dirty="0" err="1"/>
              <a:t>MExpo</a:t>
            </a:r>
            <a:r>
              <a:rPr lang="en-US" b="1" dirty="0"/>
              <a:t> &amp; External interfaces</a:t>
            </a:r>
          </a:p>
          <a:p>
            <a:r>
              <a:rPr lang="en-US" b="1" dirty="0"/>
              <a:t>Charging + Roaming</a:t>
            </a:r>
          </a:p>
          <a:p>
            <a:pPr lvl="2">
              <a:lnSpc>
                <a:spcPct val="120000"/>
              </a:lnSpc>
            </a:pPr>
            <a:endParaRPr lang="en-US" altLang="en-US" sz="2400" b="1" i="1" dirty="0"/>
          </a:p>
        </p:txBody>
      </p:sp>
      <p:pic>
        <p:nvPicPr>
          <p:cNvPr id="2" name="Picture 1" descr="A logo with a green and black design&#10;&#10;Description automatically generated">
            <a:extLst>
              <a:ext uri="{FF2B5EF4-FFF2-40B4-BE49-F238E27FC236}">
                <a16:creationId xmlns:a16="http://schemas.microsoft.com/office/drawing/2014/main" id="{B6810EDD-BC7B-E7D0-7D7C-8D06214513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3052321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1831</TotalTime>
  <Words>815</Words>
  <Application>Microsoft Office PowerPoint</Application>
  <PresentationFormat>Widescreen</PresentationFormat>
  <Paragraphs>82</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Arial </vt:lpstr>
      <vt:lpstr>Calibri</vt:lpstr>
      <vt:lpstr>Segoe UI Emoji</vt:lpstr>
      <vt:lpstr>Times New Roman</vt:lpstr>
      <vt:lpstr>Office Theme</vt:lpstr>
      <vt:lpstr>PowerPoint Presentation</vt:lpstr>
      <vt:lpstr>SDI2 view summary on SA5 Rel-20 </vt:lpstr>
      <vt:lpstr>AIML Enhancements</vt:lpstr>
      <vt:lpstr>AIML Enhancements, p2</vt:lpstr>
      <vt:lpstr>AIML Enhancements, p3</vt:lpstr>
      <vt:lpstr>AIML Enhancements, p4</vt:lpstr>
      <vt:lpstr>AIML Enhancements, p5</vt:lpstr>
      <vt:lpstr>ISAC/Sensing Enhancements </vt:lpstr>
      <vt:lpstr>EE/Energy Efficiency Enhancements </vt:lpstr>
      <vt:lpstr>Satellite/NTNM Enhancements </vt:lpstr>
      <vt:lpstr>New Device &amp; Topology Enhancements </vt:lpstr>
      <vt:lpstr>Thank You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Colby Harper</cp:lastModifiedBy>
  <cp:revision>119</cp:revision>
  <dcterms:created xsi:type="dcterms:W3CDTF">2008-08-30T09:32:10Z</dcterms:created>
  <dcterms:modified xsi:type="dcterms:W3CDTF">2025-01-16T08:36:29Z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d71424e4-2b5e-4ef9-a35e-e093f5c635c8</vt:lpwstr>
  </property>
  <property fmtid="{D5CDD505-2E9C-101B-9397-08002B2CF9AE}" pid="7" name="CTP_TimeStamp">
    <vt:lpwstr>2020-06-24 16:05:50Z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