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6"/>
  </p:notesMasterIdLst>
  <p:handoutMasterIdLst>
    <p:handoutMasterId r:id="rId17"/>
  </p:handoutMasterIdLst>
  <p:sldIdLst>
    <p:sldId id="303" r:id="rId5"/>
    <p:sldId id="2147480960" r:id="rId6"/>
    <p:sldId id="2147480961" r:id="rId7"/>
    <p:sldId id="2147480969" r:id="rId8"/>
    <p:sldId id="2147480964" r:id="rId9"/>
    <p:sldId id="2147480966" r:id="rId10"/>
    <p:sldId id="2147480967" r:id="rId11"/>
    <p:sldId id="2147480968" r:id="rId12"/>
    <p:sldId id="2147480965" r:id="rId13"/>
    <p:sldId id="2147480970" r:id="rId14"/>
    <p:sldId id="866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E78A72-8DD3-7348-9FCE-2B42FDA57030}" name="Ryoji Tamura (田村 僚士)" initials="R僚" userId="S::ryouji.tamura.ac@nttdocomo.com::e6ac9bf5-682e-44c1-9960-8adfdab8940e" providerId="AD"/>
  <p188:author id="{3585E3D7-AB04-A6DB-0431-B1704DA47669}" name="joan-250107" initials="joan" userId="joan-250107" providerId="None"/>
  <p188:author id="{426253D9-D964-A1B0-7B51-FE1EB343160D}" name="Junpei Uoshima (魚島 淳平)" initials="J淳" userId="S::junpei.uoshima.mt@nttdocomo.com::b782d180-6f9c-4cef-905a-2215aed9d399" providerId="AD"/>
  <p188:author id="{750CEEF2-F337-41A6-41F0-B10CE0A06693}" name="refik" initials="ru" userId="refik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B1D254"/>
    <a:srgbClr val="FF3300"/>
    <a:srgbClr val="62A14D"/>
    <a:srgbClr val="E9EDF4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>
              <a:latin typeface="Arial "/>
            </a:endParaRPr>
          </a:p>
          <a:p>
            <a:r>
              <a:rPr lang="de-DE" sz="1200" b="1" kern="120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>
                <a:solidFill>
                  <a:schemeClr val="bg1"/>
                </a:solidFill>
              </a:rPr>
              <a:t>SA5 5GA workshop</a:t>
            </a:r>
            <a:r>
              <a:rPr lang="en-GB" altLang="de-DE" sz="1200">
                <a:solidFill>
                  <a:schemeClr val="bg1"/>
                </a:solidFill>
              </a:rPr>
              <a:t>, </a:t>
            </a:r>
            <a:r>
              <a:rPr lang="en-US" altLang="de-DE" sz="1200">
                <a:solidFill>
                  <a:schemeClr val="bg1"/>
                </a:solidFill>
              </a:rPr>
              <a:t>15 – 16 </a:t>
            </a:r>
            <a:r>
              <a:rPr lang="en-US" altLang="zh-CN" sz="1200">
                <a:solidFill>
                  <a:schemeClr val="bg1"/>
                </a:solidFill>
              </a:rPr>
              <a:t>Jan</a:t>
            </a:r>
            <a:r>
              <a:rPr lang="en-US" altLang="de-DE" sz="1200">
                <a:solidFill>
                  <a:schemeClr val="bg1"/>
                </a:solidFill>
              </a:rPr>
              <a:t> 2025</a:t>
            </a:r>
            <a:endParaRPr lang="en-GB" altLang="de-DE" sz="120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3gpp.org/ftp/Meetings_3GPP_SYNC/SA5/Docs/S5-246790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fr-FR" altLang="de-D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</a:t>
            </a: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NTT DOCOMO, INC.</a:t>
            </a:r>
            <a:endParaRPr lang="fr-FR" altLang="de-D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5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Arial"/>
              </a:rPr>
              <a:t>NTT DOCOMO view </a:t>
            </a:r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</a:endParaRPr>
          </a:p>
          <a:p>
            <a:pPr algn="ctr">
              <a:defRPr/>
            </a:pPr>
            <a:r>
              <a:rPr lang="en-US" sz="5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Arial"/>
              </a:rPr>
              <a:t>on SA5 Rel-20 </a:t>
            </a:r>
            <a:br>
              <a:rPr lang="en-US" sz="5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Arial"/>
              </a:rPr>
              <a:t>5G-Advanced Priorities</a:t>
            </a:r>
            <a:br>
              <a:rPr lang="en-GB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C2F37-919B-DA53-E1C8-968D8DD86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266C12E-8A53-02CD-33CF-627E7FB1A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>
                <a:solidFill>
                  <a:schemeClr val="tx1"/>
                </a:solidFill>
                <a:ea typeface="ＭＳ Ｐゴシック"/>
              </a:rPr>
              <a:t>#7 Management and SON for 5G </a:t>
            </a:r>
            <a:r>
              <a:rPr lang="en-US" b="1" err="1">
                <a:solidFill>
                  <a:schemeClr val="tx1"/>
                </a:solidFill>
                <a:ea typeface="Calibri"/>
              </a:rPr>
              <a:t>Femto</a:t>
            </a:r>
            <a:endParaRPr lang="de-DE" altLang="de-DE" b="1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C4F1773D-D7A5-4AFF-D818-D1A6EE91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pPr marL="456565" indent="-456565"/>
            <a:r>
              <a:rPr lang="en-US" altLang="zh-CN">
                <a:ea typeface="宋体"/>
              </a:rPr>
              <a:t>Directions</a:t>
            </a:r>
            <a:endParaRPr lang="ja-JP" altLang="en-US">
              <a:ea typeface="宋体"/>
              <a:cs typeface="Calibri"/>
            </a:endParaRPr>
          </a:p>
          <a:p>
            <a:pPr marL="742315" lvl="1" indent="-285115"/>
            <a:r>
              <a:rPr lang="en-US" altLang="zh-CN"/>
              <a:t>Add Management and SON for </a:t>
            </a:r>
            <a:r>
              <a:rPr lang="en-US" altLang="zh-CN" err="1"/>
              <a:t>Femto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 altLang="zh-CN">
                <a:ea typeface="Calibri"/>
                <a:cs typeface="Calibri"/>
              </a:rPr>
              <a:t>There is no management and SON specification for 5G </a:t>
            </a:r>
            <a:r>
              <a:rPr lang="en-US" altLang="zh-CN" err="1">
                <a:ea typeface="Calibri"/>
                <a:cs typeface="Calibri"/>
              </a:rPr>
              <a:t>Femto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>
                <a:ea typeface="Calibri"/>
                <a:cs typeface="Calibri"/>
              </a:rPr>
              <a:t>Consider requirements and specification such as 5.1.1 Configuration Management, 5.1.2 Performance Management, 5.1.3 Fault Management and 5.1.4 Security Management in TS 32.581</a:t>
            </a:r>
            <a:endParaRPr lang="ja-JP" altLang="en-US">
              <a:ea typeface="Calibri"/>
              <a:cs typeface="Calibri"/>
            </a:endParaRPr>
          </a:p>
          <a:p>
            <a:pPr marL="1142365" lvl="2" indent="-227965"/>
            <a:endParaRPr lang="en-US">
              <a:ea typeface="Calibri"/>
              <a:cs typeface="Calibri"/>
            </a:endParaRPr>
          </a:p>
          <a:p>
            <a:pPr marL="1142365" lvl="2" indent="-227965"/>
            <a:endParaRPr lang="en-US" altLang="ja-JP">
              <a:ea typeface="Calibri"/>
              <a:cs typeface="Calibri"/>
            </a:endParaRPr>
          </a:p>
          <a:p>
            <a:pPr marL="1142365" lvl="2" indent="-227965"/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1142365" lvl="2" indent="-227965"/>
            <a:endParaRPr lang="en-US" altLang="zh-CN">
              <a:solidFill>
                <a:srgbClr val="000000"/>
              </a:solidFill>
              <a:ea typeface="Calibri"/>
              <a:cs typeface="Calibri"/>
            </a:endParaRPr>
          </a:p>
          <a:p>
            <a:pPr marL="1142365" lvl="2" indent="-227965"/>
            <a:endParaRPr lang="en-US" altLang="zh-CN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>
              <a:solidFill>
                <a:srgbClr val="374151"/>
              </a:solidFill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D7A22E1A-03A0-E93C-CCB9-97250A37FB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4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NTT DOCOMO view summary on SA5 Rel-20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pPr marL="456565" indent="-456565"/>
            <a:r>
              <a:rPr lang="en-US">
                <a:solidFill>
                  <a:srgbClr val="3A3A3A"/>
                </a:solidFill>
                <a:latin typeface="Calibri"/>
                <a:ea typeface="Calibri"/>
                <a:cs typeface="Segoe UI"/>
              </a:rPr>
              <a:t>Potential topics and directions</a:t>
            </a:r>
            <a:endParaRPr lang="ja-JP" altLang="en-US">
              <a:latin typeface="Calibri"/>
              <a:ea typeface="ＭＳ Ｐゴシック"/>
              <a:cs typeface="Calibri"/>
            </a:endParaRPr>
          </a:p>
          <a:p>
            <a:pPr marL="742315" lvl="1" indent="-285115"/>
            <a:r>
              <a:rPr lang="en-US">
                <a:ea typeface="+mn-lt"/>
                <a:cs typeface="+mn-lt"/>
              </a:rPr>
              <a:t>Intent enhancement, NDT enhancement, AIML enhancement, CMO enhancement, CCL enhancement, EE enhancement, </a:t>
            </a:r>
            <a:r>
              <a:rPr lang="en-US" err="1">
                <a:ea typeface="+mn-lt"/>
                <a:cs typeface="+mn-lt"/>
              </a:rPr>
              <a:t>Femto</a:t>
            </a:r>
            <a:r>
              <a:rPr lang="en-US">
                <a:ea typeface="+mn-lt"/>
                <a:cs typeface="+mn-lt"/>
              </a:rPr>
              <a:t> SON</a:t>
            </a:r>
            <a:endParaRPr lang="en-US" altLang="zh-CN">
              <a:ea typeface="+mn-lt"/>
              <a:cs typeface="+mn-lt"/>
            </a:endParaRPr>
          </a:p>
          <a:p>
            <a:pPr marL="742315" lvl="1" indent="-285115"/>
            <a:endParaRPr lang="en-US" altLang="zh-CN">
              <a:ea typeface="Calibri"/>
              <a:cs typeface="Calibri"/>
            </a:endParaRPr>
          </a:p>
          <a:p>
            <a:pPr marL="742315" lvl="1" indent="-285115"/>
            <a:endParaRPr lang="en-US" altLang="zh-CN">
              <a:solidFill>
                <a:srgbClr val="000000"/>
              </a:solidFill>
              <a:ea typeface="Calibri"/>
              <a:cs typeface="Calibri"/>
            </a:endParaRPr>
          </a:p>
          <a:p>
            <a:pPr marL="456565" indent="-456565"/>
            <a:r>
              <a:rPr lang="en-US">
                <a:solidFill>
                  <a:srgbClr val="000000"/>
                </a:solidFill>
                <a:ea typeface="Calibri"/>
                <a:cs typeface="Calibri"/>
              </a:rPr>
              <a:t>TU allocation portion of 5GA part/6G part in Rel-20</a:t>
            </a:r>
            <a:endParaRPr lang="en-US">
              <a:ea typeface="Calibri"/>
              <a:cs typeface="Calibri"/>
            </a:endParaRPr>
          </a:p>
          <a:p>
            <a:pPr marL="742315" lvl="1" indent="-285115"/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We think that the time allocations for 5GA part and 6G part should be 30% and 70%. Because there is a lot to discuss regarding the topics related to 6G.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0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C2F37-919B-DA53-E1C8-968D8DD86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266C12E-8A53-02CD-33CF-627E7FB1A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>
                <a:solidFill>
                  <a:schemeClr val="tx1"/>
                </a:solidFill>
              </a:rPr>
              <a:t>#1</a:t>
            </a:r>
            <a:r>
              <a:rPr lang="ja-JP" altLang="en-US" b="1">
                <a:solidFill>
                  <a:schemeClr val="tx1"/>
                </a:solidFill>
              </a:rPr>
              <a:t> </a:t>
            </a:r>
            <a:r>
              <a:rPr lang="en-US" altLang="ja-JP" b="1">
                <a:solidFill>
                  <a:schemeClr val="tx1"/>
                </a:solidFill>
              </a:rPr>
              <a:t>Intent enhancement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C4F1773D-D7A5-4AFF-D818-D1A6EE91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8" y="1264140"/>
            <a:ext cx="10709259" cy="4777155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742315" lvl="1" indent="-285115"/>
            <a:r>
              <a:rPr lang="en-US" altLang="zh-CN" dirty="0">
                <a:ea typeface="Calibri"/>
                <a:cs typeface="Calibri"/>
              </a:rPr>
              <a:t>Clarify the relationship with other similar technologies (e.g. </a:t>
            </a:r>
            <a:r>
              <a:rPr lang="it-IT" altLang="zh-CN" dirty="0">
                <a:ea typeface="Calibri"/>
                <a:cs typeface="Calibri"/>
              </a:rPr>
              <a:t>CCL, AI/ML, Policy, RIC</a:t>
            </a:r>
            <a:r>
              <a:rPr lang="en-US" altLang="zh-CN" dirty="0">
                <a:ea typeface="Calibri"/>
                <a:cs typeface="Calibri"/>
              </a:rPr>
              <a:t>)</a:t>
            </a:r>
          </a:p>
          <a:p>
            <a:pPr marL="1142354" lvl="2" indent="-285115"/>
            <a:r>
              <a:rPr lang="en-US" altLang="zh-CN" dirty="0">
                <a:ea typeface="Calibri"/>
                <a:cs typeface="Calibri"/>
              </a:rPr>
              <a:t>Which system should be connected to which system based on which concept?</a:t>
            </a:r>
            <a:endParaRPr lang="en-US" altLang="zh-CN" dirty="0"/>
          </a:p>
          <a:p>
            <a:pPr marL="742315" lvl="1" indent="-285115"/>
            <a:r>
              <a:rPr lang="en-US" altLang="zh-CN" dirty="0"/>
              <a:t>Add intent routing controlling</a:t>
            </a:r>
            <a:endParaRPr lang="en-US" altLang="zh-CN" dirty="0">
              <a:ea typeface="Calibri"/>
              <a:cs typeface="Calibri"/>
            </a:endParaRPr>
          </a:p>
          <a:p>
            <a:pPr marL="1142365" lvl="2" indent="-227965"/>
            <a:r>
              <a:rPr lang="en-US" altLang="zh-CN" dirty="0"/>
              <a:t>Intent routing refers to the process of handling an intent through IDMS(s) other than the one originally submitted by the intent owner.</a:t>
            </a:r>
            <a:endParaRPr lang="en-US" altLang="zh-CN" dirty="0">
              <a:ea typeface="Calibri"/>
              <a:cs typeface="Calibri"/>
            </a:endParaRPr>
          </a:p>
          <a:p>
            <a:pPr marL="1142365" lvl="2" indent="-227965"/>
            <a:r>
              <a:rPr lang="en-US" altLang="zh-CN" dirty="0"/>
              <a:t>As specified in TS 28.312 Clause 4.2.3, an IDMS can be consumer of another IDMS, which enables intent routing.</a:t>
            </a:r>
            <a:endParaRPr lang="en-US" altLang="zh-CN" dirty="0">
              <a:ea typeface="Calibri"/>
              <a:cs typeface="Calibri"/>
            </a:endParaRPr>
          </a:p>
          <a:p>
            <a:pPr marL="1142365" lvl="2" indent="-227965"/>
            <a:r>
              <a:rPr lang="en-US" altLang="zh-CN" dirty="0"/>
              <a:t>There is a need to enable controlling intent routing to other IDMSs as this may lead to  undesired impacts on other domains, such as increased costs. </a:t>
            </a:r>
            <a:endParaRPr lang="en-US" sz="1600" dirty="0"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D7A22E1A-03A0-E93C-CCB9-97250A37FB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7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C2F37-919B-DA53-E1C8-968D8DD86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266C12E-8A53-02CD-33CF-627E7FB1A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>
                <a:solidFill>
                  <a:schemeClr val="tx1"/>
                </a:solidFill>
              </a:rPr>
              <a:t>#1</a:t>
            </a:r>
            <a:r>
              <a:rPr lang="ja-JP" altLang="en-US" b="1">
                <a:solidFill>
                  <a:schemeClr val="tx1"/>
                </a:solidFill>
              </a:rPr>
              <a:t> </a:t>
            </a:r>
            <a:r>
              <a:rPr lang="en-US" altLang="ja-JP" b="1">
                <a:solidFill>
                  <a:schemeClr val="tx1"/>
                </a:solidFill>
              </a:rPr>
              <a:t>Intent enhancement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C4F1773D-D7A5-4AFF-D818-D1A6EE91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8" y="1264140"/>
            <a:ext cx="10709259" cy="4777155"/>
          </a:xfrm>
        </p:spPr>
        <p:txBody>
          <a:bodyPr/>
          <a:lstStyle/>
          <a:p>
            <a:pPr marL="456565" indent="-456565"/>
            <a:r>
              <a:rPr lang="en-US" altLang="zh-CN"/>
              <a:t>Directions</a:t>
            </a:r>
            <a:endParaRPr lang="en-US"/>
          </a:p>
          <a:p>
            <a:pPr marL="742315" lvl="1" indent="-285115"/>
            <a:r>
              <a:rPr lang="en-US" altLang="zh-CN"/>
              <a:t>Add Expectation for IDMS of AIML</a:t>
            </a:r>
            <a:endParaRPr lang="en-US" altLang="zh-CN" sz="800">
              <a:ea typeface="Calibri"/>
              <a:cs typeface="Calibri"/>
            </a:endParaRPr>
          </a:p>
          <a:p>
            <a:pPr marL="1142365" lvl="2" indent="-227965"/>
            <a:r>
              <a:rPr lang="en-US" altLang="zh-CN"/>
              <a:t>Consumer can express high level requirements of an AIML model (i.e. accuracy, energy consumption) and IDMS can interact with AIML mgmt. of TS 28.105, TR 28.858 (ML Training </a:t>
            </a:r>
            <a:r>
              <a:rPr lang="en-US" altLang="zh-CN" err="1"/>
              <a:t>MnS</a:t>
            </a:r>
            <a:r>
              <a:rPr lang="en-US" altLang="zh-CN"/>
              <a:t>, etc.)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 altLang="zh-CN"/>
              <a:t>IDMS can provide feasibility report, fulfilment report as well as any conflict report for AIML model expectation. </a:t>
            </a:r>
          </a:p>
          <a:p>
            <a:pPr marL="742315" lvl="1" indent="-285115"/>
            <a:r>
              <a:rPr lang="en-US" altLang="zh-CN"/>
              <a:t>Add resilient intent concept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 altLang="zh-CN"/>
              <a:t>Resilient intent is the medium to long-term intent.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 altLang="zh-CN"/>
              <a:t>Resilient intent helps with medium to long-term resource changes and planning.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 altLang="zh-CN"/>
              <a:t>Resilient intent does not interfere with normal intent behavior</a:t>
            </a:r>
            <a:endParaRPr lang="en-US" altLang="zh-CN">
              <a:ea typeface="Calibri"/>
              <a:cs typeface="Calibri"/>
            </a:endParaRPr>
          </a:p>
          <a:p>
            <a:pPr marL="742315" lvl="1" indent="-285115"/>
            <a:r>
              <a:rPr lang="en-US" altLang="zh-CN"/>
              <a:t>Conflicts handling and resolution regarding automation functions</a:t>
            </a: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D7A22E1A-03A0-E93C-CCB9-97250A37FB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7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>
                <a:solidFill>
                  <a:schemeClr val="tx1"/>
                </a:solidFill>
              </a:rPr>
              <a:t>#2 Network Digital Twin </a:t>
            </a:r>
            <a:r>
              <a:rPr lang="de-DE" altLang="de-DE" b="1" err="1">
                <a:solidFill>
                  <a:schemeClr val="tx1"/>
                </a:solidFill>
              </a:rPr>
              <a:t>enhancement</a:t>
            </a:r>
            <a:endParaRPr lang="de-DE" altLang="de-DE" b="1" err="1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pPr marL="456565" indent="-456565"/>
            <a:r>
              <a:rPr lang="en-US" altLang="zh-CN" dirty="0">
                <a:ea typeface="宋体"/>
              </a:rPr>
              <a:t>Directions</a:t>
            </a:r>
            <a:endParaRPr lang="en-US" dirty="0"/>
          </a:p>
          <a:p>
            <a:pPr marL="742315" lvl="1" indent="-285115"/>
            <a:r>
              <a:rPr lang="en-US" altLang="zh-CN" dirty="0">
                <a:ea typeface="宋体"/>
                <a:cs typeface="Calibri"/>
              </a:rPr>
              <a:t>Use Network Digital Twin to support autonomous network and provide additional value with exposing mobile network data and using external data </a:t>
            </a:r>
          </a:p>
          <a:p>
            <a:pPr marL="742315" lvl="1" indent="-285115"/>
            <a:r>
              <a:rPr lang="en-US" altLang="zh-CN" dirty="0"/>
              <a:t>Data collection</a:t>
            </a:r>
            <a:endParaRPr lang="en-US" altLang="zh-CN" dirty="0">
              <a:ea typeface="Calibri"/>
              <a:cs typeface="Calibri"/>
            </a:endParaRPr>
          </a:p>
          <a:p>
            <a:pPr marL="1142365" lvl="2" indent="-227965"/>
            <a:r>
              <a:rPr lang="en-US" altLang="zh-CN" dirty="0"/>
              <a:t>Standardize mechanism (use existing mechanism/new mechanism) and data format/attributes for data collection to Network Digital Twin from following:</a:t>
            </a:r>
            <a:endParaRPr lang="en-US" altLang="zh-CN" dirty="0">
              <a:ea typeface="Calibri"/>
              <a:cs typeface="Calibri"/>
            </a:endParaRPr>
          </a:p>
          <a:p>
            <a:pPr marL="1599565" lvl="3" indent="-227965"/>
            <a:r>
              <a:rPr lang="en-US" altLang="zh-CN" dirty="0"/>
              <a:t>RAN/Core/UE</a:t>
            </a:r>
            <a:endParaRPr lang="ja-JP" altLang="en-US" dirty="0">
              <a:cs typeface="Calibri"/>
            </a:endParaRPr>
          </a:p>
          <a:p>
            <a:pPr marL="1599565" lvl="3" indent="-227965"/>
            <a:r>
              <a:rPr lang="en-US" altLang="zh-CN" dirty="0"/>
              <a:t>Transport network</a:t>
            </a:r>
            <a:endParaRPr lang="en-US" altLang="zh-CN" dirty="0">
              <a:ea typeface="Calibri"/>
              <a:cs typeface="Calibri"/>
            </a:endParaRPr>
          </a:p>
          <a:p>
            <a:pPr marL="1599565" lvl="3" indent="-227965"/>
            <a:r>
              <a:rPr lang="en-US" altLang="zh-CN" dirty="0"/>
              <a:t>Cloud (collaboration with ETSI NFV</a:t>
            </a:r>
            <a:r>
              <a:rPr lang="en-US" altLang="ja-JP" dirty="0"/>
              <a:t>)</a:t>
            </a:r>
            <a:endParaRPr lang="en-US" altLang="ja-JP" dirty="0">
              <a:ea typeface="Calibri"/>
              <a:cs typeface="Calibri"/>
            </a:endParaRPr>
          </a:p>
          <a:p>
            <a:pPr marL="742315" lvl="1" indent="-285115"/>
            <a:r>
              <a:rPr lang="en-US" altLang="ja-JP" dirty="0"/>
              <a:t>Data exposure</a:t>
            </a:r>
            <a:endParaRPr lang="en-US" altLang="ja-JP" dirty="0">
              <a:ea typeface="Calibri"/>
              <a:cs typeface="Calibri"/>
            </a:endParaRPr>
          </a:p>
          <a:p>
            <a:pPr marL="1142365" lvl="2" indent="-227965"/>
            <a:r>
              <a:rPr lang="en-US" altLang="zh-CN" dirty="0"/>
              <a:t>Expose simulation/emulation result data to outside of 3GPP network</a:t>
            </a:r>
            <a:endParaRPr lang="en-US" altLang="zh-CN" dirty="0">
              <a:ea typeface="Calibri"/>
              <a:cs typeface="Calibri"/>
            </a:endParaRPr>
          </a:p>
          <a:p>
            <a:pPr marL="1142365" lvl="2" indent="-227965"/>
            <a:r>
              <a:rPr lang="en-US" altLang="zh-CN" dirty="0"/>
              <a:t>Expose collected data to outside of 3GPP network</a:t>
            </a:r>
            <a:endParaRPr lang="en-US" altLang="ja-JP" dirty="0">
              <a:ea typeface="Calibri"/>
              <a:cs typeface="Calibri"/>
            </a:endParaRPr>
          </a:p>
          <a:p>
            <a:pPr marL="1142365" lvl="2" indent="-227965"/>
            <a:endParaRPr lang="en-US" sz="800" dirty="0">
              <a:solidFill>
                <a:srgbClr val="374151"/>
              </a:solidFill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13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46B40-D839-98CF-C180-49003E8A7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2D8D38D-DF09-40BE-96FB-E500ED2B1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>
                <a:solidFill>
                  <a:schemeClr val="tx1"/>
                </a:solidFill>
              </a:rPr>
              <a:t>#3</a:t>
            </a:r>
            <a:r>
              <a:rPr lang="ja-JP" altLang="en-US" b="1">
                <a:solidFill>
                  <a:schemeClr val="tx1"/>
                </a:solidFill>
              </a:rPr>
              <a:t> </a:t>
            </a:r>
            <a:r>
              <a:rPr lang="en-US" altLang="ja-JP" b="1">
                <a:solidFill>
                  <a:schemeClr val="tx1"/>
                </a:solidFill>
              </a:rPr>
              <a:t>AIML enhancement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1B9D50D-8A54-46B4-01F0-BB2FB94D9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pPr marL="456565" indent="-456565"/>
            <a:r>
              <a:rPr lang="en-US" altLang="zh-CN"/>
              <a:t>Directions</a:t>
            </a:r>
            <a:endParaRPr lang="en-US"/>
          </a:p>
          <a:p>
            <a:pPr marL="742315" lvl="1" indent="-285115"/>
            <a:r>
              <a:rPr lang="en-US" altLang="ja-JP">
                <a:ea typeface="Calibri"/>
                <a:cs typeface="Calibri"/>
              </a:rPr>
              <a:t>Further development of AIML which is currently under consideration</a:t>
            </a:r>
          </a:p>
          <a:p>
            <a:pPr marL="1142365" lvl="2" indent="-227965"/>
            <a:r>
              <a:rPr lang="en-US" altLang="ja-JP">
                <a:ea typeface="Calibri"/>
                <a:cs typeface="Calibri"/>
              </a:rPr>
              <a:t>AI sustainability</a:t>
            </a:r>
          </a:p>
          <a:p>
            <a:pPr marL="1599565" lvl="3" indent="-285115">
              <a:buChar char="•"/>
            </a:pPr>
            <a:r>
              <a:rPr lang="en-US">
                <a:solidFill>
                  <a:srgbClr val="000000"/>
                </a:solidFill>
                <a:ea typeface="Calibri"/>
                <a:cs typeface="Calibri"/>
              </a:rPr>
              <a:t>AIML energy efficiency</a:t>
            </a:r>
          </a:p>
          <a:p>
            <a:pPr marL="2056765" lvl="4" indent="-227965">
              <a:buChar char="•"/>
            </a:pPr>
            <a:r>
              <a:rPr lang="en-US">
                <a:ea typeface="Calibri"/>
                <a:cs typeface="Calibri"/>
              </a:rPr>
              <a:t>Control mechanisms of associated energy consumption/carbon emissions, such as those incurred in training and inference phases. </a:t>
            </a:r>
            <a:endParaRPr lang="en-US" strike="sngStrike">
              <a:highlight>
                <a:srgbClr val="FFFF00"/>
              </a:highlight>
              <a:ea typeface="Calibri"/>
              <a:cs typeface="Calibri"/>
            </a:endParaRPr>
          </a:p>
          <a:p>
            <a:pPr marL="2056765" lvl="4" indent="-227965">
              <a:buChar char="•"/>
            </a:pPr>
            <a:r>
              <a:rPr lang="en-US">
                <a:ea typeface="Calibri"/>
                <a:cs typeface="Calibri"/>
              </a:rPr>
              <a:t>Computation and/or collection of energy consumption information of ML Training and ML Inference</a:t>
            </a:r>
          </a:p>
          <a:p>
            <a:pPr marL="1142365" lvl="2" indent="-227965">
              <a:buChar char="•"/>
            </a:pPr>
            <a:r>
              <a:rPr lang="en-US" altLang="ja-JP">
                <a:ea typeface="Calibri"/>
                <a:cs typeface="Calibri"/>
              </a:rPr>
              <a:t>Data transaction</a:t>
            </a:r>
          </a:p>
          <a:p>
            <a:pPr marL="742315" lvl="1" indent="-285115"/>
            <a:r>
              <a:rPr lang="en-US" altLang="ja-JP">
                <a:ea typeface="Calibri"/>
                <a:cs typeface="Calibri"/>
              </a:rPr>
              <a:t>Add use and management of Generative AI</a:t>
            </a:r>
          </a:p>
          <a:p>
            <a:pPr marL="1141730" lvl="2" indent="-285115"/>
            <a:r>
              <a:rPr lang="en-US" altLang="ja-JP">
                <a:ea typeface="Calibri"/>
                <a:cs typeface="Calibri"/>
              </a:rPr>
              <a:t>There is a need for training data generation/ enhancement using Generative AI for specific ML context as training data is a backbone of AIML to achieve certain accuracy/ precision.</a:t>
            </a:r>
          </a:p>
          <a:p>
            <a:pPr marL="1141730" lvl="2" indent="-285115"/>
            <a:endParaRPr lang="en-US" altLang="ja-JP">
              <a:solidFill>
                <a:srgbClr val="000000"/>
              </a:solidFill>
              <a:ea typeface="Calibri"/>
              <a:cs typeface="Calibri"/>
            </a:endParaRPr>
          </a:p>
          <a:p>
            <a:pPr marL="1141730" lvl="2" indent="-285115"/>
            <a:endParaRPr lang="en-US" altLang="ja-JP">
              <a:solidFill>
                <a:srgbClr val="000000"/>
              </a:solidFill>
              <a:highlight>
                <a:srgbClr val="FFFF00"/>
              </a:highlight>
              <a:ea typeface="Calibri"/>
              <a:cs typeface="Calibri"/>
            </a:endParaRPr>
          </a:p>
          <a:p>
            <a:pPr marL="1142365" lvl="2" indent="-227965"/>
            <a:endParaRPr lang="en-US" altLang="ja-JP">
              <a:solidFill>
                <a:srgbClr val="000000"/>
              </a:solidFill>
              <a:highlight>
                <a:srgbClr val="FFFF00"/>
              </a:highlight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A6811AB0-FC0F-DBF2-CACC-4809CC2B7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89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C58ED-B3EC-7F4E-46F3-E74BFA8EE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EFC71F0-507E-2E36-D0F7-DD31BE41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>
                <a:solidFill>
                  <a:schemeClr val="tx1"/>
                </a:solidFill>
              </a:rPr>
              <a:t>#4</a:t>
            </a:r>
            <a:r>
              <a:rPr lang="ja-JP" altLang="en-US" b="1">
                <a:solidFill>
                  <a:schemeClr val="tx1"/>
                </a:solidFill>
              </a:rPr>
              <a:t> </a:t>
            </a:r>
            <a:r>
              <a:rPr lang="en-US" altLang="ja-JP" b="1">
                <a:solidFill>
                  <a:schemeClr val="tx1"/>
                </a:solidFill>
              </a:rPr>
              <a:t>CMO enhancement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011A008-239A-ECBE-CB6F-422BEDD81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pPr marL="456565" indent="-456565"/>
            <a:r>
              <a:rPr lang="en-US" altLang="zh-CN" dirty="0"/>
              <a:t>Directions</a:t>
            </a:r>
            <a:endParaRPr lang="en-US" dirty="0"/>
          </a:p>
          <a:p>
            <a:pPr marL="800100" lvl="1" indent="-342900"/>
            <a:r>
              <a:rPr lang="en-US" altLang="ja-JP" sz="2000" dirty="0"/>
              <a:t>Finalize TR 28.869 </a:t>
            </a:r>
            <a:endParaRPr lang="en-US" altLang="zh-CN" sz="2000" dirty="0">
              <a:ea typeface="Calibri"/>
              <a:cs typeface="Calibri"/>
            </a:endParaRPr>
          </a:p>
          <a:p>
            <a:pPr marL="970915" lvl="2" indent="-285750"/>
            <a:r>
              <a:rPr lang="en-GB" sz="1800" dirty="0"/>
              <a:t>Address the concerns documented in </a:t>
            </a:r>
            <a:r>
              <a:rPr lang="de-DE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S5-246790</a:t>
            </a:r>
            <a:r>
              <a:rPr lang="de-DE" sz="1800" dirty="0"/>
              <a:t> </a:t>
            </a:r>
            <a:r>
              <a:rPr lang="en-GB" sz="1800" dirty="0"/>
              <a:t>DP on CMO blocking points and how to move forward. </a:t>
            </a:r>
          </a:p>
          <a:p>
            <a:pPr marL="970915" lvl="2" indent="-285750"/>
            <a:r>
              <a:rPr lang="en-GB" sz="1800" dirty="0"/>
              <a:t>Based on the progress of WT-1 and WT-2 analyse the borderline and touchpoints between the 3GPP management system and the external orchestration and management systems for the case of cloud-native  environments for both 4G and 5G deployments</a:t>
            </a:r>
          </a:p>
          <a:p>
            <a:pPr marL="1428115" lvl="3" indent="-285750"/>
            <a:r>
              <a:rPr lang="en-GB" sz="1800" dirty="0"/>
              <a:t>For example analyse if specs like TS 28.533, TS 28.531, TS 28.510, TS 28.511, TS 28.512, TS 28.513 need to be updated</a:t>
            </a:r>
          </a:p>
          <a:p>
            <a:pPr marL="628015" lvl="1" indent="-342900"/>
            <a:r>
              <a:rPr lang="en-GB" sz="2000" dirty="0">
                <a:latin typeface="Calibri"/>
                <a:ea typeface="Times New Roman" panose="02020603050405020304" pitchFamily="18" charset="0"/>
                <a:cs typeface="Times New Roman"/>
              </a:rPr>
              <a:t>Based on TR 28.869 work, </a:t>
            </a:r>
            <a:r>
              <a:rPr lang="en-GB" sz="2000" dirty="0">
                <a:ea typeface="Times New Roman" panose="02020603050405020304" pitchFamily="18" charset="0"/>
                <a:cs typeface="Times New Roman"/>
              </a:rPr>
              <a:t>consider both WT-1 and WT-2</a:t>
            </a:r>
            <a:r>
              <a:rPr lang="en-GB" sz="2000" dirty="0">
                <a:latin typeface="Calibri"/>
                <a:ea typeface="Times New Roman" panose="02020603050405020304" pitchFamily="18" charset="0"/>
                <a:cs typeface="Times New Roman"/>
              </a:rPr>
              <a:t> in the WID for Release 20 </a:t>
            </a:r>
          </a:p>
          <a:p>
            <a:pPr marL="628015" lvl="1" indent="-342900"/>
            <a:r>
              <a:rPr lang="en-US" altLang="ja-JP" sz="2000" dirty="0">
                <a:ea typeface="ＭＳ Ｐゴシック"/>
              </a:rPr>
              <a:t>Fulfil the gap between cloud-native OAM and telecom operations</a:t>
            </a:r>
          </a:p>
          <a:p>
            <a:pPr marL="1142989" lvl="2" indent="-285750"/>
            <a:r>
              <a:rPr lang="en-US" altLang="zh-CN" sz="1800" dirty="0"/>
              <a:t>Example target operations: software management, heartbeat monitoring, access control</a:t>
            </a:r>
          </a:p>
          <a:p>
            <a:pPr marL="1142989" lvl="2" indent="-285750"/>
            <a:r>
              <a:rPr lang="en-US" altLang="zh-CN" sz="1800" dirty="0"/>
              <a:t>Investigate how to connect the 3GPP management system with external orchestration, management and operations systems.</a:t>
            </a:r>
            <a:endParaRPr lang="en-US" altLang="ja-JP" sz="1800" dirty="0">
              <a:ea typeface="Calibri"/>
              <a:cs typeface="Calibri"/>
            </a:endParaRPr>
          </a:p>
          <a:p>
            <a:pPr marL="1142989" lvl="2" indent="-285750"/>
            <a:endParaRPr lang="en-US" altLang="ja-JP" sz="18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628015" lvl="1" indent="-342900">
              <a:buFont typeface="Aptos"/>
              <a:buChar char="-"/>
            </a:pPr>
            <a:endParaRPr lang="en-GB" sz="22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028065" lvl="2" indent="-342900">
              <a:buFont typeface="Aptos"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Aptos"/>
              <a:cs typeface="Times New Roman" panose="02020603050405020304" pitchFamily="18" charset="0"/>
            </a:endParaRPr>
          </a:p>
          <a:p>
            <a:pPr marL="1142365" lvl="2" indent="-227965"/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CF776F2E-56F1-6E76-6282-B14618D800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17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F9A93-F5DF-B07C-CC85-183D9DE28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8D3E2FE-624B-49B5-B80D-7DFBABC11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ja-JP" b="1">
                <a:solidFill>
                  <a:schemeClr val="tx1"/>
                </a:solidFill>
              </a:rPr>
              <a:t>#5</a:t>
            </a:r>
            <a:r>
              <a:rPr lang="ja-JP" altLang="en-US" b="1">
                <a:solidFill>
                  <a:schemeClr val="tx1"/>
                </a:solidFill>
              </a:rPr>
              <a:t> </a:t>
            </a:r>
            <a:r>
              <a:rPr lang="en-US" altLang="ja-JP" b="1">
                <a:solidFill>
                  <a:schemeClr val="tx1"/>
                </a:solidFill>
              </a:rPr>
              <a:t>CCL enhancement</a:t>
            </a:r>
            <a:endParaRPr lang="de-DE" altLang="de-DE" b="1">
              <a:solidFill>
                <a:schemeClr val="tx1"/>
              </a:solidFill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4B1A2CCF-FF46-5FAC-2191-234B3CED8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pPr marL="456565" indent="-456565"/>
            <a:r>
              <a:rPr lang="en-US" altLang="zh-CN"/>
              <a:t>Directions</a:t>
            </a:r>
            <a:endParaRPr lang="en-US"/>
          </a:p>
          <a:p>
            <a:pPr marL="742315" lvl="1" indent="-285115"/>
            <a:r>
              <a:rPr lang="en-US" altLang="ja-JP"/>
              <a:t>Enhance coordination CCLs with other management functions</a:t>
            </a:r>
            <a:endParaRPr lang="en-US" altLang="zh-CN">
              <a:ea typeface="Calibri"/>
              <a:cs typeface="Calibri"/>
            </a:endParaRPr>
          </a:p>
          <a:p>
            <a:pPr marL="1142365" lvl="2" indent="-227965"/>
            <a:r>
              <a:rPr lang="en-US" altLang="zh-CN"/>
              <a:t>Rel-19 only focused on coordination CCLs with other management functions for execution but coordination should be done for other functional stages of CCL (i.e. data collection, analytics, making decisions)</a:t>
            </a:r>
            <a:endParaRPr lang="en-US" altLang="zh-CN">
              <a:ea typeface="Calibri"/>
              <a:cs typeface="Calibri"/>
            </a:endParaRPr>
          </a:p>
          <a:p>
            <a:pPr marL="742315" lvl="1" indent="-285115"/>
            <a:r>
              <a:rPr lang="en-US"/>
              <a:t>CCLs to support lifecycle management aspects of NFs.</a:t>
            </a:r>
            <a:endParaRPr lang="en-US"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2085370C-E237-BE65-CD93-D3ADCB0995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9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>
                <a:solidFill>
                  <a:schemeClr val="tx1"/>
                </a:solidFill>
              </a:rPr>
              <a:t>#6 Energy </a:t>
            </a:r>
            <a:r>
              <a:rPr lang="de-DE" altLang="de-DE" b="1" err="1">
                <a:solidFill>
                  <a:schemeClr val="tx1"/>
                </a:solidFill>
              </a:rPr>
              <a:t>efficiency</a:t>
            </a:r>
            <a:r>
              <a:rPr lang="de-DE" altLang="de-DE" b="1">
                <a:solidFill>
                  <a:schemeClr val="tx1"/>
                </a:solidFill>
              </a:rPr>
              <a:t> </a:t>
            </a:r>
            <a:r>
              <a:rPr lang="de-DE" altLang="de-DE" b="1" err="1">
                <a:solidFill>
                  <a:schemeClr val="tx1"/>
                </a:solidFill>
              </a:rPr>
              <a:t>enhancement</a:t>
            </a:r>
            <a:endParaRPr lang="de-DE" altLang="de-DE" b="1" err="1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5110283"/>
          </a:xfrm>
        </p:spPr>
        <p:txBody>
          <a:bodyPr/>
          <a:lstStyle/>
          <a:p>
            <a:pPr marL="456565" indent="-456565"/>
            <a:r>
              <a:rPr lang="en-US" altLang="zh-CN" dirty="0">
                <a:ea typeface="宋体"/>
              </a:rPr>
              <a:t>Directions</a:t>
            </a:r>
            <a:endParaRPr lang="en-US" dirty="0">
              <a:ea typeface="宋体"/>
              <a:cs typeface="Calibri"/>
            </a:endParaRPr>
          </a:p>
          <a:p>
            <a:pPr marL="742315" lvl="1" indent="-285115"/>
            <a:r>
              <a:rPr lang="en-US" dirty="0">
                <a:ea typeface="+mn-lt"/>
                <a:cs typeface="+mn-lt"/>
              </a:rPr>
              <a:t>Enhance the collection of energy-related metrics and enable the optimization of the number of instances and overall energy usage, through collaboration with ETSI NFV and O-RAN</a:t>
            </a:r>
            <a:endParaRPr lang="en-US" dirty="0">
              <a:ea typeface="Calibri"/>
              <a:cs typeface="Calibri"/>
            </a:endParaRPr>
          </a:p>
          <a:p>
            <a:pPr marL="742315" lvl="1" indent="-285115"/>
            <a:r>
              <a:rPr lang="en-US" altLang="zh-CN" dirty="0"/>
              <a:t>RAN/Core Management to save energy</a:t>
            </a:r>
            <a:r>
              <a:rPr lang="ja-JP" altLang="en-US" dirty="0"/>
              <a:t>　</a:t>
            </a:r>
            <a:endParaRPr lang="en-US" altLang="ja-JP" dirty="0">
              <a:highlight>
                <a:srgbClr val="FFFF00"/>
              </a:highlight>
              <a:ea typeface="Calibri"/>
              <a:cs typeface="Calibri"/>
            </a:endParaRPr>
          </a:p>
          <a:p>
            <a:pPr marL="1142365" lvl="2" indent="-227965">
              <a:buFont typeface="Wingdings" panose="020B0604020202020204" pitchFamily="34" charset="0"/>
              <a:buChar char="§"/>
            </a:pPr>
            <a:r>
              <a:rPr lang="en-US" dirty="0"/>
              <a:t>Changing power states of the RAN/Core nodes.</a:t>
            </a:r>
            <a:endParaRPr lang="en-US" dirty="0">
              <a:ea typeface="Calibri"/>
              <a:cs typeface="Calibri"/>
            </a:endParaRPr>
          </a:p>
          <a:p>
            <a:pPr marL="1142365" lvl="2" indent="-227965">
              <a:buFont typeface="Wingdings" panose="020B0604020202020204" pitchFamily="34" charset="0"/>
              <a:buChar char="§"/>
            </a:pPr>
            <a:r>
              <a:rPr lang="en-US" dirty="0"/>
              <a:t>Optimization of management system functionalities, procedures and distribution to save energy such as being able to activate/de-activate management services upon energy consumption policies/requirements</a:t>
            </a:r>
            <a:endParaRPr lang="en-US" dirty="0">
              <a:ea typeface="Calibri"/>
              <a:cs typeface="Calibri"/>
            </a:endParaRPr>
          </a:p>
          <a:p>
            <a:pPr marL="742315" lvl="1" indent="-285115"/>
            <a:r>
              <a:rPr lang="en-US" altLang="zh-CN" dirty="0"/>
              <a:t>RAN/Core Management to use more renewable energy</a:t>
            </a:r>
            <a:endParaRPr lang="en-US" altLang="zh-CN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  <a:ea typeface="Calibri"/>
              <a:cs typeface="Calibri"/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26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955e85-2078-4749-8b7f-5c218a891dcb">
      <Terms xmlns="http://schemas.microsoft.com/office/infopath/2007/PartnerControls"/>
    </lcf76f155ced4ddcb4097134ff3c332f>
    <TaxCatchAll xmlns="ad8111e4-be74-4584-b85f-06e6f51ef22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6BB00055C1104EAD39324CCAC79946" ma:contentTypeVersion="13" ma:contentTypeDescription="Create a new document." ma:contentTypeScope="" ma:versionID="d4afbf158cd638a00b8a1c59a6a9be2d">
  <xsd:schema xmlns:xsd="http://www.w3.org/2001/XMLSchema" xmlns:xs="http://www.w3.org/2001/XMLSchema" xmlns:p="http://schemas.microsoft.com/office/2006/metadata/properties" xmlns:ns2="88955e85-2078-4749-8b7f-5c218a891dcb" xmlns:ns3="ad8111e4-be74-4584-b85f-06e6f51ef220" targetNamespace="http://schemas.microsoft.com/office/2006/metadata/properties" ma:root="true" ma:fieldsID="23ee02b9e11378c001c6a9b8e2446cf9" ns2:_="" ns3:_="">
    <xsd:import namespace="88955e85-2078-4749-8b7f-5c218a891dcb"/>
    <xsd:import namespace="ad8111e4-be74-4584-b85f-06e6f51ef2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55e85-2078-4749-8b7f-5c218a891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e0123c0-f721-43a0-95b4-daf11492c9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111e4-be74-4584-b85f-06e6f51ef2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f637f4a-d573-429a-b931-29211d7bec6c}" ma:internalName="TaxCatchAll" ma:showField="CatchAllData" ma:web="ad8111e4-be74-4584-b85f-06e6f51ef2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444258-08CD-4241-BAE9-587DBBE79F30}">
  <ds:schemaRefs>
    <ds:schemaRef ds:uri="370ed0d4-0081-415d-8d34-8034ac052c48"/>
    <ds:schemaRef ds:uri="fb5cf244-07bc-4ddf-9a8f-587b61a0e3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88955e85-2078-4749-8b7f-5c218a891dcb"/>
    <ds:schemaRef ds:uri="ad8111e4-be74-4584-b85f-06e6f51ef220"/>
  </ds:schemaRefs>
</ds:datastoreItem>
</file>

<file path=customXml/itemProps2.xml><?xml version="1.0" encoding="utf-8"?>
<ds:datastoreItem xmlns:ds="http://schemas.openxmlformats.org/officeDocument/2006/customXml" ds:itemID="{A4ED78FD-6785-41DA-BD4E-EB727D20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55e85-2078-4749-8b7f-5c218a891dcb"/>
    <ds:schemaRef ds:uri="ad8111e4-be74-4584-b85f-06e6f51ef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D51A35-4DDF-4941-A6A3-C8D81B468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850</Words>
  <Application>Microsoft Office PowerPoint</Application>
  <PresentationFormat>Widescreen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宋体</vt:lpstr>
      <vt:lpstr>Aptos</vt:lpstr>
      <vt:lpstr>Arial</vt:lpstr>
      <vt:lpstr>Arial </vt:lpstr>
      <vt:lpstr>Calibri</vt:lpstr>
      <vt:lpstr>Times New Roman</vt:lpstr>
      <vt:lpstr>Wingdings</vt:lpstr>
      <vt:lpstr>Office Theme</vt:lpstr>
      <vt:lpstr>PowerPoint Presentation</vt:lpstr>
      <vt:lpstr>NTT DOCOMO view summary on SA5 Rel-20</vt:lpstr>
      <vt:lpstr>#1 Intent enhancement</vt:lpstr>
      <vt:lpstr>#1 Intent enhancement</vt:lpstr>
      <vt:lpstr>#2 Network Digital Twin enhancement</vt:lpstr>
      <vt:lpstr>#3 AIML enhancement</vt:lpstr>
      <vt:lpstr>#4 CMO enhancement</vt:lpstr>
      <vt:lpstr>#5 CCL enhancement</vt:lpstr>
      <vt:lpstr>#6 Energy efficiency enhancement</vt:lpstr>
      <vt:lpstr>#7 Management and SON for 5G Femto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refik</cp:lastModifiedBy>
  <cp:revision>14</cp:revision>
  <dcterms:created xsi:type="dcterms:W3CDTF">2008-08-30T09:32:10Z</dcterms:created>
  <dcterms:modified xsi:type="dcterms:W3CDTF">2025-01-13T14:23:42Z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1559122847</vt:lpwstr>
  </property>
  <property fmtid="{D5CDD505-2E9C-101B-9397-08002B2CF9AE}" pid="3" name="_readonly">
    <vt:lpwstr/>
  </property>
  <property fmtid="{D5CDD505-2E9C-101B-9397-08002B2CF9AE}" pid="4" name="_full-control">
    <vt:lpwstr/>
  </property>
  <property fmtid="{D5CDD505-2E9C-101B-9397-08002B2CF9AE}" pid="5" name="_change">
    <vt:lpwstr/>
  </property>
  <property fmtid="{D5CDD505-2E9C-101B-9397-08002B2CF9AE}" pid="6" name="TitusGUID">
    <vt:lpwstr>d71424e4-2b5e-4ef9-a35e-e093f5c635c8</vt:lpwstr>
  </property>
  <property fmtid="{D5CDD505-2E9C-101B-9397-08002B2CF9AE}" pid="7" name="MediaServiceImageTags">
    <vt:lpwstr/>
  </property>
  <property fmtid="{D5CDD505-2E9C-101B-9397-08002B2CF9AE}" pid="8" name="ContentTypeId">
    <vt:lpwstr>0x010100276BB00055C1104EAD39324CCAC79946</vt:lpwstr>
  </property>
  <property fmtid="{D5CDD505-2E9C-101B-9397-08002B2CF9AE}" pid="9" name="CTP_WWID">
    <vt:lpwstr>NA</vt:lpwstr>
  </property>
  <property fmtid="{D5CDD505-2E9C-101B-9397-08002B2CF9AE}" pid="10" name="CTP_TimeStamp">
    <vt:lpwstr>2020-06-24 16:05:50Z</vt:lpwstr>
  </property>
  <property fmtid="{D5CDD505-2E9C-101B-9397-08002B2CF9AE}" pid="11" name="CTP_IDSID">
    <vt:lpwstr>NA</vt:lpwstr>
  </property>
  <property fmtid="{D5CDD505-2E9C-101B-9397-08002B2CF9AE}" pid="12" name="CTP_BU">
    <vt:lpwstr>NA</vt:lpwstr>
  </property>
  <property fmtid="{D5CDD505-2E9C-101B-9397-08002B2CF9AE}" pid="13" name="CTPClassification">
    <vt:lpwstr>CTP_NT</vt:lpwstr>
  </property>
</Properties>
</file>