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2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1/13/2025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1/13/2025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SA5 5GA workshop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– 16 Jan 2025, Online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77E059-6CEA-6AB5-6EFA-76E86420DB6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104575" y="6672580"/>
            <a:ext cx="2005012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80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FiberCop - Uso Aziendale - Tutti i diritti riservati.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FiberCop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77128" y="1575657"/>
            <a:ext cx="8967410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FiberCop’s</a:t>
            </a: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7A3A2-7776-BC28-2C2E-8E41A77A6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FiberCop</a:t>
            </a:r>
            <a:r>
              <a:rPr lang="en-US" dirty="0"/>
              <a:t> topic priorities for 5G-A R20 OAM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753A95C-A406-445C-EB23-184A6DAC54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994702"/>
              </p:ext>
            </p:extLst>
          </p:nvPr>
        </p:nvGraphicFramePr>
        <p:xfrm>
          <a:off x="976312" y="1597660"/>
          <a:ext cx="10670743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401">
                  <a:extLst>
                    <a:ext uri="{9D8B030D-6E8A-4147-A177-3AD203B41FA5}">
                      <a16:colId xmlns:a16="http://schemas.microsoft.com/office/drawing/2014/main" val="3413754771"/>
                    </a:ext>
                  </a:extLst>
                </a:gridCol>
                <a:gridCol w="2554096">
                  <a:extLst>
                    <a:ext uri="{9D8B030D-6E8A-4147-A177-3AD203B41FA5}">
                      <a16:colId xmlns:a16="http://schemas.microsoft.com/office/drawing/2014/main" val="983453815"/>
                    </a:ext>
                  </a:extLst>
                </a:gridCol>
                <a:gridCol w="3762123">
                  <a:extLst>
                    <a:ext uri="{9D8B030D-6E8A-4147-A177-3AD203B41FA5}">
                      <a16:colId xmlns:a16="http://schemas.microsoft.com/office/drawing/2014/main" val="974737300"/>
                    </a:ext>
                  </a:extLst>
                </a:gridCol>
                <a:gridCol w="3762123">
                  <a:extLst>
                    <a:ext uri="{9D8B030D-6E8A-4147-A177-3AD203B41FA5}">
                      <a16:colId xmlns:a16="http://schemas.microsoft.com/office/drawing/2014/main" val="1551789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err="1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Notes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55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AI/ML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Intelligence and Automation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 (e.g., </a:t>
                      </a:r>
                      <a:r>
                        <a:rPr lang="it-IT" dirty="0" err="1"/>
                        <a:t>federated</a:t>
                      </a:r>
                      <a:r>
                        <a:rPr lang="it-IT" dirty="0"/>
                        <a:t> learning, management of new RAN AIML </a:t>
                      </a:r>
                      <a:r>
                        <a:rPr lang="it-IT" dirty="0" err="1"/>
                        <a:t>functionalities</a:t>
                      </a:r>
                      <a:r>
                        <a:rPr lang="it-IT" dirty="0"/>
                        <a:t>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2888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NDT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Intelligence and Automation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 and </a:t>
                      </a:r>
                      <a:r>
                        <a:rPr lang="it-IT" dirty="0" err="1"/>
                        <a:t>improvement</a:t>
                      </a:r>
                      <a:r>
                        <a:rPr lang="it-IT" dirty="0"/>
                        <a:t> of </a:t>
                      </a:r>
                      <a:r>
                        <a:rPr lang="it-IT" dirty="0" err="1"/>
                        <a:t>Nested</a:t>
                      </a:r>
                      <a:r>
                        <a:rPr lang="it-IT" dirty="0"/>
                        <a:t> NDT use case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498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Support of new Services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</a:t>
                      </a:r>
                    </a:p>
                    <a:p>
                      <a:pPr marL="285750" marR="0" lvl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dirty="0" err="1"/>
                        <a:t>Introduction</a:t>
                      </a:r>
                      <a:r>
                        <a:rPr lang="it-IT" dirty="0"/>
                        <a:t> of EE </a:t>
                      </a:r>
                      <a:r>
                        <a:rPr lang="it-IT" dirty="0" err="1"/>
                        <a:t>extended</a:t>
                      </a:r>
                      <a:r>
                        <a:rPr lang="it-IT" dirty="0"/>
                        <a:t> to OAM </a:t>
                      </a:r>
                      <a:r>
                        <a:rPr lang="it-IT" dirty="0" err="1"/>
                        <a:t>processes</a:t>
                      </a:r>
                      <a:r>
                        <a:rPr lang="it-IT" dirty="0"/>
                        <a:t> (</a:t>
                      </a:r>
                      <a:r>
                        <a:rPr lang="it-IT" dirty="0" err="1"/>
                        <a:t>see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next</a:t>
                      </a:r>
                      <a:r>
                        <a:rPr lang="it-IT" dirty="0"/>
                        <a:t> slide)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945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2936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B55BF-AFE2-22CE-76AE-C44A7DF7D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Efficiency extension to the OAM domain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7C48A59-E07A-F3C2-116B-FC9EAFE87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84812"/>
              </p:ext>
            </p:extLst>
          </p:nvPr>
        </p:nvGraphicFramePr>
        <p:xfrm>
          <a:off x="688110" y="1868054"/>
          <a:ext cx="10815780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108">
                  <a:extLst>
                    <a:ext uri="{9D8B030D-6E8A-4147-A177-3AD203B41FA5}">
                      <a16:colId xmlns:a16="http://schemas.microsoft.com/office/drawing/2014/main" val="3287025363"/>
                    </a:ext>
                  </a:extLst>
                </a:gridCol>
                <a:gridCol w="4498109">
                  <a:extLst>
                    <a:ext uri="{9D8B030D-6E8A-4147-A177-3AD203B41FA5}">
                      <a16:colId xmlns:a16="http://schemas.microsoft.com/office/drawing/2014/main" val="112701680"/>
                    </a:ext>
                  </a:extLst>
                </a:gridCol>
                <a:gridCol w="4105563">
                  <a:extLst>
                    <a:ext uri="{9D8B030D-6E8A-4147-A177-3AD203B41FA5}">
                      <a16:colId xmlns:a16="http://schemas.microsoft.com/office/drawing/2014/main" val="23888459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+mn-lt"/>
                        </a:rPr>
                        <a:t>General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+mn-lt"/>
                        </a:rPr>
                        <a:t>Objective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 use cases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The trend of making a green mobile system must also consider the </a:t>
                      </a:r>
                      <a:r>
                        <a:rPr lang="en-US" sz="1600" u="sng" dirty="0"/>
                        <a:t>network and service management domain as a part of the whole system</a:t>
                      </a:r>
                      <a:r>
                        <a:rPr lang="en-US" sz="1600" dirty="0"/>
                        <a:t>, to meet overall energy-efficiency targets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Extend the Energy Efficiency management aspects (EE KPIs, monitoring, control and optimization) to OAM processes in order to </a:t>
                      </a:r>
                      <a:r>
                        <a:rPr lang="en-US" sz="1600" dirty="0" err="1"/>
                        <a:t>optimise</a:t>
                      </a:r>
                      <a:r>
                        <a:rPr lang="en-US" sz="1600" dirty="0"/>
                        <a:t> the entire energy consumption defining an overall energy efficient system, taking into account the correlation between energy consumption related information for each domain (network, infrastructure and OAM domains)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/>
                        <a:t>Performance Measurement Job Optimization: Each combination of the number and </a:t>
                      </a:r>
                      <a:r>
                        <a:rPr lang="en-US" sz="1600" i="1" dirty="0"/>
                        <a:t>type of activated measurements, </a:t>
                      </a:r>
                      <a:r>
                        <a:rPr lang="en-US" sz="1600" i="1" dirty="0" err="1"/>
                        <a:t>granularityPeriods</a:t>
                      </a:r>
                      <a:r>
                        <a:rPr lang="en-US" sz="1600" i="1" dirty="0"/>
                        <a:t>, </a:t>
                      </a:r>
                      <a:r>
                        <a:rPr lang="en-US" sz="1600" i="1" dirty="0" err="1"/>
                        <a:t>reportingMethods</a:t>
                      </a:r>
                      <a:r>
                        <a:rPr lang="en-US" sz="1600" dirty="0"/>
                        <a:t> and </a:t>
                      </a:r>
                      <a:r>
                        <a:rPr lang="en-US" sz="1600" i="1" dirty="0" err="1"/>
                        <a:t>reportingPeriods</a:t>
                      </a:r>
                      <a:r>
                        <a:rPr lang="en-US" sz="1600" dirty="0"/>
                        <a:t> has an impact on the energy consumed by the </a:t>
                      </a:r>
                      <a:r>
                        <a:rPr lang="en-US" sz="1600" i="1" dirty="0" err="1"/>
                        <a:t>PerfMetricJob</a:t>
                      </a:r>
                      <a:r>
                        <a:rPr lang="en-US" sz="1600" dirty="0"/>
                        <a:t> process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/>
                        <a:t>SON (non-AI/ML based) operation and CCL: all </a:t>
                      </a:r>
                      <a:r>
                        <a:rPr lang="en-US" sz="1600" dirty="0" err="1"/>
                        <a:t>optimisation</a:t>
                      </a:r>
                      <a:r>
                        <a:rPr lang="en-US" sz="1600" dirty="0"/>
                        <a:t> functionalities such as SON and/or CCL consume energy during their </a:t>
                      </a:r>
                      <a:r>
                        <a:rPr lang="en-US" sz="1600"/>
                        <a:t>operational phases </a:t>
                      </a:r>
                      <a:r>
                        <a:rPr lang="en-US" sz="1600" dirty="0"/>
                        <a:t>(</a:t>
                      </a:r>
                      <a:r>
                        <a:rPr lang="en-US" sz="1600" i="1" dirty="0"/>
                        <a:t>monitoring, </a:t>
                      </a:r>
                      <a:r>
                        <a:rPr lang="en-US" sz="1600" i="1" dirty="0" err="1"/>
                        <a:t>analysing</a:t>
                      </a:r>
                      <a:r>
                        <a:rPr lang="en-US" sz="1600" i="1" dirty="0"/>
                        <a:t>, decision </a:t>
                      </a:r>
                      <a:r>
                        <a:rPr lang="en-US" sz="1600" i="0" dirty="0"/>
                        <a:t>and</a:t>
                      </a:r>
                      <a:r>
                        <a:rPr lang="en-US" sz="1600" i="1" dirty="0"/>
                        <a:t> execution</a:t>
                      </a:r>
                      <a:r>
                        <a:rPr lang="en-US" sz="1600" dirty="0"/>
                        <a:t>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784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8877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0d4e6f7-2098-4211-81db-5612d3076bf7}" enabled="1" method="Standard" siteId="{6815f468-021c-48f2-a6b2-d65c8e979dfb}" removed="0"/>
  <clbl:label id="{c5b02733-e38d-4a62-8827-4d813c32e77d}" enabled="1" method="Standard" siteId="{257a5598-84de-4579-9756-57f65f08a6c0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</TotalTime>
  <Words>266</Words>
  <Application>Microsoft Office PowerPoint</Application>
  <PresentationFormat>Widescreen</PresentationFormat>
  <Paragraphs>30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FiberCop topic priorities for 5G-A R20 OAM</vt:lpstr>
      <vt:lpstr>Energy Efficiency extension to the OAM domain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Bizzarri Simone</cp:lastModifiedBy>
  <cp:revision>123</cp:revision>
  <dcterms:created xsi:type="dcterms:W3CDTF">2008-08-30T09:32:10Z</dcterms:created>
  <dcterms:modified xsi:type="dcterms:W3CDTF">2025-01-13T16:49:12Z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lassificationContentMarkingFooterLocations">
    <vt:lpwstr>Office Theme:3</vt:lpwstr>
  </property>
  <property fmtid="{D5CDD505-2E9C-101B-9397-08002B2CF9AE}" pid="13" name="ClassificationContentMarkingFooterText">
    <vt:lpwstr>FiberCop - Uso Aziendale - Tutti i diritti riservati.</vt:lpwstr>
  </property>
</Properties>
</file>