
<file path=[Content_Types].xml><?xml version="1.0" encoding="utf-8"?>
<Types xmlns="http://schemas.openxmlformats.org/package/2006/content-types">
  <Default Extension="vml" ContentType="application/vnd.openxmlformats-officedocument.vmlDrawing"/>
  <Default Extension="bin" ContentType="application/vnd.openxmlformats-officedocument.oleObject"/>
  <Default Extension="jpeg" ContentType="image/jpeg"/>
  <Default Extension="JPG" ContentType="image/.jpg"/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handoutMasters/handoutMaster1.xml" ContentType="application/vnd.openxmlformats-officedocument.presentationml.handoutMaster+xml"/>
  <Override PartName="/ppt/media/image12.svg" ContentType="image/svg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52" r:id="rId3"/>
    <p:sldMasterId id="2147483656" r:id="rId4"/>
    <p:sldMasterId id="2147483660" r:id="rId5"/>
  </p:sldMasterIdLst>
  <p:notesMasterIdLst>
    <p:notesMasterId r:id="rId7"/>
  </p:notesMasterIdLst>
  <p:handoutMasterIdLst>
    <p:handoutMasterId r:id="rId19"/>
  </p:handoutMasterIdLst>
  <p:sldIdLst>
    <p:sldId id="303" r:id="rId6"/>
    <p:sldId id="16774531" r:id="rId8"/>
    <p:sldId id="16774528" r:id="rId9"/>
    <p:sldId id="16774530" r:id="rId10"/>
    <p:sldId id="16774532" r:id="rId11"/>
    <p:sldId id="16774533" r:id="rId12"/>
    <p:sldId id="16774534" r:id="rId13"/>
    <p:sldId id="16774535" r:id="rId14"/>
    <p:sldId id="16774528" r:id="rId15"/>
    <p:sldId id="866" r:id="rId16"/>
    <p:sldId id="16774542" r:id="rId17"/>
    <p:sldId id="16774541" r:id="rId18"/>
  </p:sldIdLst>
  <p:sldSz cx="12192000" cy="6858000"/>
  <p:notesSz cx="6797675" cy="9928225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75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342900" algn="l" rtl="0" eaLnBrk="0" fontAlgn="base" hangingPunct="0">
      <a:spcBef>
        <a:spcPct val="0"/>
      </a:spcBef>
      <a:spcAft>
        <a:spcPct val="0"/>
      </a:spcAft>
      <a:defRPr sz="75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685800" algn="l" rtl="0" eaLnBrk="0" fontAlgn="base" hangingPunct="0">
      <a:spcBef>
        <a:spcPct val="0"/>
      </a:spcBef>
      <a:spcAft>
        <a:spcPct val="0"/>
      </a:spcAft>
      <a:defRPr sz="75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028700" algn="l" rtl="0" eaLnBrk="0" fontAlgn="base" hangingPunct="0">
      <a:spcBef>
        <a:spcPct val="0"/>
      </a:spcBef>
      <a:spcAft>
        <a:spcPct val="0"/>
      </a:spcAft>
      <a:defRPr sz="75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371600" algn="l" rtl="0" eaLnBrk="0" fontAlgn="base" hangingPunct="0">
      <a:spcBef>
        <a:spcPct val="0"/>
      </a:spcBef>
      <a:spcAft>
        <a:spcPct val="0"/>
      </a:spcAft>
      <a:defRPr sz="75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1714500" algn="l" defTabSz="685800" rtl="0" eaLnBrk="1" latinLnBrk="0" hangingPunct="1">
      <a:defRPr sz="75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057400" algn="l" defTabSz="685800" rtl="0" eaLnBrk="1" latinLnBrk="0" hangingPunct="1">
      <a:defRPr sz="75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2400300" algn="l" defTabSz="685800" rtl="0" eaLnBrk="1" latinLnBrk="0" hangingPunct="1">
      <a:defRPr sz="75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2743200" algn="l" defTabSz="685800" rtl="0" eaLnBrk="1" latinLnBrk="0" hangingPunct="1">
      <a:defRPr sz="75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06-10-2219_Puneet Jain" initials="PKJ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B1D254"/>
    <a:srgbClr val="FF3300"/>
    <a:srgbClr val="62A14D"/>
    <a:srgbClr val="E9EDF4"/>
    <a:srgbClr val="000000"/>
    <a:srgbClr val="C6D254"/>
    <a:srgbClr val="72AF2F"/>
    <a:srgbClr val="5C88D0"/>
    <a:srgbClr val="2A6EA8"/>
    <a:srgbClr val="72732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58" d="100"/>
          <a:sy n="158" d="100"/>
        </p:scale>
        <p:origin x="364" y="100"/>
      </p:cViewPr>
      <p:guideLst>
        <p:guide orient="horz" pos="2197"/>
        <p:guide pos="3836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 snapToGrid="0">
      <p:cViewPr>
        <p:scale>
          <a:sx n="100" d="100"/>
          <a:sy n="100" d="100"/>
        </p:scale>
        <p:origin x="2419" y="62"/>
      </p:cViewPr>
      <p:guideLst>
        <p:guide orient="horz" pos="3180"/>
        <p:guide pos="2139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3.xml"/><Relationship Id="rId8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5" Type="http://schemas.openxmlformats.org/officeDocument/2006/relationships/slideMaster" Target="slideMasters/slideMaster4.xml"/><Relationship Id="rId4" Type="http://schemas.openxmlformats.org/officeDocument/2006/relationships/slideMaster" Target="slideMasters/slideMaster3.xml"/><Relationship Id="rId3" Type="http://schemas.openxmlformats.org/officeDocument/2006/relationships/slideMaster" Target="slideMasters/slideMaster2.xml"/><Relationship Id="rId23" Type="http://schemas.openxmlformats.org/officeDocument/2006/relationships/commentAuthors" Target="commentAuthors.xml"/><Relationship Id="rId22" Type="http://schemas.openxmlformats.org/officeDocument/2006/relationships/tableStyles" Target="tableStyles.xml"/><Relationship Id="rId21" Type="http://schemas.openxmlformats.org/officeDocument/2006/relationships/viewProps" Target="viewProps.xml"/><Relationship Id="rId20" Type="http://schemas.openxmlformats.org/officeDocument/2006/relationships/presProps" Target="presProps.xml"/><Relationship Id="rId2" Type="http://schemas.openxmlformats.org/officeDocument/2006/relationships/theme" Target="theme/theme1.xml"/><Relationship Id="rId19" Type="http://schemas.openxmlformats.org/officeDocument/2006/relationships/handoutMaster" Target="handoutMasters/handoutMaster1.xml"/><Relationship Id="rId18" Type="http://schemas.openxmlformats.org/officeDocument/2006/relationships/slide" Target="slides/slide12.xml"/><Relationship Id="rId17" Type="http://schemas.openxmlformats.org/officeDocument/2006/relationships/slide" Target="slides/slide11.xml"/><Relationship Id="rId16" Type="http://schemas.openxmlformats.org/officeDocument/2006/relationships/slide" Target="slides/slide10.xml"/><Relationship Id="rId15" Type="http://schemas.openxmlformats.org/officeDocument/2006/relationships/slide" Target="slides/slide9.xml"/><Relationship Id="rId14" Type="http://schemas.openxmlformats.org/officeDocument/2006/relationships/slide" Target="slides/slide8.xml"/><Relationship Id="rId13" Type="http://schemas.openxmlformats.org/officeDocument/2006/relationships/slide" Target="slides/slide7.xml"/><Relationship Id="rId12" Type="http://schemas.openxmlformats.org/officeDocument/2006/relationships/slide" Target="slides/slide6.xml"/><Relationship Id="rId11" Type="http://schemas.openxmlformats.org/officeDocument/2006/relationships/slide" Target="slides/slide5.xml"/><Relationship Id="rId10" Type="http://schemas.openxmlformats.org/officeDocument/2006/relationships/slide" Target="slides/slide4.xml"/><Relationship Id="rId1" Type="http://schemas.openxmlformats.org/officeDocument/2006/relationships/slideMaster" Target="slideMasters/slide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59" tIns="46430" rIns="92859" bIns="46430" numCol="1" anchor="t" anchorCtr="0" compatLnSpc="1"/>
          <a:lstStyle>
            <a:lvl1pPr defTabSz="930275" eaLnBrk="1" hangingPunct="1">
              <a:defRPr sz="1200">
                <a:latin typeface="Times New Roman" panose="02020603050405020304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59" tIns="46430" rIns="92859" bIns="46430" numCol="1" anchor="t" anchorCtr="0" compatLnSpc="1"/>
          <a:lstStyle>
            <a:lvl1pPr algn="r" defTabSz="930275" eaLnBrk="1" hangingPunct="1">
              <a:defRPr sz="1200">
                <a:latin typeface="Times New Roman" panose="02020603050405020304" pitchFamily="18" charset="0"/>
                <a:cs typeface="+mn-cs"/>
              </a:defRPr>
            </a:lvl1pPr>
          </a:lstStyle>
          <a:p>
            <a:pPr>
              <a:defRPr/>
            </a:pPr>
            <a:fld id="{9E436C27-80EF-4A0D-A875-AA5301B61E12}" type="datetime1">
              <a:rPr lang="en-US"/>
            </a:fld>
            <a:endParaRPr lang="en-US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59" tIns="46430" rIns="92859" bIns="46430" numCol="1" anchor="b" anchorCtr="0" compatLnSpc="1"/>
          <a:lstStyle>
            <a:lvl1pPr defTabSz="930275" eaLnBrk="1" hangingPunct="1">
              <a:defRPr sz="1200">
                <a:latin typeface="Times New Roman" panose="02020603050405020304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59" tIns="46430" rIns="92859" bIns="46430" numCol="1" anchor="b" anchorCtr="0" compatLnSpc="1"/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84896699-8EAF-425A-91DC-02EF736CA54C}" type="slidenum">
              <a:rPr lang="en-GB" altLang="en-US"/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59" tIns="46430" rIns="92859" bIns="46430" numCol="1" anchor="t" anchorCtr="0" compatLnSpc="1"/>
          <a:lstStyle>
            <a:lvl1pPr defTabSz="930275" eaLnBrk="1" hangingPunct="1">
              <a:defRPr sz="1200">
                <a:latin typeface="Times New Roman" panose="02020603050405020304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59" tIns="46430" rIns="92859" bIns="46430" numCol="1" anchor="t" anchorCtr="0" compatLnSpc="1"/>
          <a:lstStyle>
            <a:lvl1pPr algn="r" defTabSz="930275" eaLnBrk="1" hangingPunct="1">
              <a:defRPr sz="1200">
                <a:latin typeface="Times New Roman" panose="02020603050405020304" pitchFamily="18" charset="0"/>
                <a:cs typeface="+mn-cs"/>
              </a:defRPr>
            </a:lvl1pPr>
          </a:lstStyle>
          <a:p>
            <a:pPr>
              <a:defRPr/>
            </a:pPr>
            <a:fld id="{63FBF7EF-8678-4E88-BD87-1D3EF3670A8E}" type="datetime1">
              <a:rPr lang="en-US"/>
            </a:fld>
            <a:endParaRPr lang="en-US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8900" y="742950"/>
            <a:ext cx="6619875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6463"/>
            <a:ext cx="4984750" cy="4468812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59" tIns="46430" rIns="92859" bIns="46430" numCol="1" anchor="t" anchorCtr="0" compatLnSpc="1"/>
          <a:lstStyle/>
          <a:p>
            <a:pPr lvl="0"/>
            <a:r>
              <a:rPr lang="en-GB" noProof="0"/>
              <a:t>Click to edit Master text styles</a:t>
            </a:r>
            <a:endParaRPr lang="en-GB" noProof="0"/>
          </a:p>
          <a:p>
            <a:pPr lvl="1"/>
            <a:r>
              <a:rPr lang="en-GB" noProof="0"/>
              <a:t>Second level</a:t>
            </a:r>
            <a:endParaRPr lang="en-GB" noProof="0"/>
          </a:p>
          <a:p>
            <a:pPr lvl="2"/>
            <a:r>
              <a:rPr lang="en-GB" noProof="0"/>
              <a:t>Third level</a:t>
            </a:r>
            <a:endParaRPr lang="en-GB" noProof="0"/>
          </a:p>
          <a:p>
            <a:pPr lvl="3"/>
            <a:r>
              <a:rPr lang="en-GB" noProof="0"/>
              <a:t>Fourth level</a:t>
            </a:r>
            <a:endParaRPr lang="en-GB" noProof="0"/>
          </a:p>
          <a:p>
            <a:pPr lvl="4"/>
            <a:r>
              <a:rPr lang="en-GB" noProof="0"/>
              <a:t>Fifth level</a:t>
            </a:r>
            <a:endParaRPr lang="en-GB" noProof="0"/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59" tIns="46430" rIns="92859" bIns="46430" numCol="1" anchor="b" anchorCtr="0" compatLnSpc="1"/>
          <a:lstStyle>
            <a:lvl1pPr defTabSz="930275" eaLnBrk="1" hangingPunct="1">
              <a:defRPr sz="1200">
                <a:latin typeface="Times New Roman" panose="02020603050405020304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59" tIns="46430" rIns="92859" bIns="46430" numCol="1" anchor="b" anchorCtr="0" compatLnSpc="1"/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ECE0B2C6-996E-45E1-BA1D-CBDA9768A258}" type="slidenum">
              <a:rPr lang="en-GB" altLang="en-US"/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9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342900" algn="l" rtl="0" eaLnBrk="0" fontAlgn="base" hangingPunct="0">
      <a:spcBef>
        <a:spcPct val="30000"/>
      </a:spcBef>
      <a:spcAft>
        <a:spcPct val="0"/>
      </a:spcAft>
      <a:defRPr sz="9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685800" algn="l" rtl="0" eaLnBrk="0" fontAlgn="base" hangingPunct="0">
      <a:spcBef>
        <a:spcPct val="30000"/>
      </a:spcBef>
      <a:spcAft>
        <a:spcPct val="0"/>
      </a:spcAft>
      <a:defRPr sz="9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028700" algn="l" rtl="0" eaLnBrk="0" fontAlgn="base" hangingPunct="0">
      <a:spcBef>
        <a:spcPct val="30000"/>
      </a:spcBef>
      <a:spcAft>
        <a:spcPct val="0"/>
      </a:spcAft>
      <a:defRPr sz="9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371600" algn="l" rtl="0" eaLnBrk="0" fontAlgn="base" hangingPunct="0">
      <a:spcBef>
        <a:spcPct val="30000"/>
      </a:spcBef>
      <a:spcAft>
        <a:spcPct val="0"/>
      </a:spcAft>
      <a:defRPr sz="9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17145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22104670-74C2-4A6C-A838-B3BB595D87DD}" type="slidenum">
              <a:rPr lang="en-GB" altLang="en-US" smtClean="0"/>
            </a:fld>
            <a:endParaRPr lang="en-GB" altLang="en-US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900" y="742950"/>
            <a:ext cx="6621463" cy="3725863"/>
          </a:xfrm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7925" cy="44672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14"/>
          <p:cNvSpPr txBox="1">
            <a:spLocks noChangeArrowheads="1"/>
          </p:cNvSpPr>
          <p:nvPr userDrawn="1"/>
        </p:nvSpPr>
        <p:spPr bwMode="auto">
          <a:xfrm>
            <a:off x="397933" y="85320"/>
            <a:ext cx="77470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sv-SE" altLang="en-US" sz="1200" b="1" dirty="0">
              <a:latin typeface="Arial" panose="020B0604020202020204"/>
            </a:endParaRPr>
          </a:p>
          <a:p>
            <a:r>
              <a:rPr lang="de-DE" sz="1200" b="1" kern="1200" dirty="0">
                <a:solidFill>
                  <a:schemeClr val="tx1"/>
                </a:solidFill>
                <a:latin typeface="Arial" panose="020B0604020202020204"/>
                <a:ea typeface="+mn-ea"/>
                <a:cs typeface="Arial" panose="020B0604020202020204" pitchFamily="34" charset="0"/>
              </a:rPr>
              <a:t>3GPP TSG SA5 5GA workshop</a:t>
            </a:r>
            <a:endParaRPr lang="de-DE" sz="1200" b="1" kern="1200" dirty="0">
              <a:solidFill>
                <a:schemeClr val="tx1"/>
              </a:solidFill>
              <a:latin typeface="Arial" panose="020B0604020202020204"/>
              <a:ea typeface="+mn-ea"/>
              <a:cs typeface="Arial" panose="020B0604020202020204" pitchFamily="34" charset="0"/>
            </a:endParaRPr>
          </a:p>
          <a:p>
            <a:r>
              <a:rPr lang="de-DE" sz="1200" b="1" kern="1200" dirty="0">
                <a:solidFill>
                  <a:schemeClr val="tx1"/>
                </a:solidFill>
                <a:latin typeface="Arial" panose="020B0604020202020204"/>
                <a:ea typeface="+mn-ea"/>
                <a:cs typeface="Arial" panose="020B0604020202020204" pitchFamily="34" charset="0"/>
              </a:rPr>
              <a:t>15 – 16 Jan 2025, Online</a:t>
            </a:r>
            <a:endParaRPr lang="sv-SE" altLang="en-US" sz="1200" b="1" kern="1200" dirty="0">
              <a:solidFill>
                <a:schemeClr val="tx1"/>
              </a:solidFill>
              <a:latin typeface="Arial" panose="020B060402020202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30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</p:spTree>
  </p:cSld>
  <p:clrMapOvr>
    <a:masterClrMapping/>
  </p:clrMapOvr>
  <p:transition spd="slow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14"/>
          <p:cNvSpPr txBox="1">
            <a:spLocks noChangeArrowheads="1"/>
          </p:cNvSpPr>
          <p:nvPr userDrawn="1"/>
        </p:nvSpPr>
        <p:spPr bwMode="auto">
          <a:xfrm>
            <a:off x="397933" y="85320"/>
            <a:ext cx="77470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sv-SE" altLang="en-US" sz="1200" b="1" dirty="0">
              <a:latin typeface="Arial" panose="020B0604020202020204"/>
            </a:endParaRPr>
          </a:p>
          <a:p>
            <a:r>
              <a:rPr lang="de-DE" sz="1200" b="1" kern="1200" dirty="0">
                <a:solidFill>
                  <a:schemeClr val="tx1"/>
                </a:solidFill>
                <a:latin typeface="Arial" panose="020B0604020202020204"/>
                <a:ea typeface="+mn-ea"/>
                <a:cs typeface="Arial" panose="020B0604020202020204" pitchFamily="34" charset="0"/>
              </a:rPr>
              <a:t>3GPP TSG SA5 5GA workshop</a:t>
            </a:r>
            <a:endParaRPr lang="de-DE" sz="1200" b="1" kern="1200" dirty="0">
              <a:solidFill>
                <a:schemeClr val="tx1"/>
              </a:solidFill>
              <a:latin typeface="Arial" panose="020B0604020202020204"/>
              <a:ea typeface="+mn-ea"/>
              <a:cs typeface="Arial" panose="020B0604020202020204" pitchFamily="34" charset="0"/>
            </a:endParaRPr>
          </a:p>
          <a:p>
            <a:r>
              <a:rPr lang="de-DE" sz="1200" b="1" kern="1200" dirty="0">
                <a:solidFill>
                  <a:schemeClr val="tx1"/>
                </a:solidFill>
                <a:latin typeface="Arial" panose="020B0604020202020204"/>
                <a:ea typeface="+mn-ea"/>
                <a:cs typeface="Arial" panose="020B0604020202020204" pitchFamily="34" charset="0"/>
              </a:rPr>
              <a:t>15 – 16 Jan 2025, Online</a:t>
            </a:r>
            <a:endParaRPr lang="sv-SE" altLang="en-US" sz="1200" b="1" kern="1200" dirty="0">
              <a:solidFill>
                <a:schemeClr val="tx1"/>
              </a:solidFill>
              <a:latin typeface="Arial" panose="020B060402020202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30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</p:spTree>
  </p:cSld>
  <p:clrMapOvr>
    <a:masterClrMapping/>
  </p:clrMapOvr>
  <p:transition spd="slow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</p:cSld>
  <p:clrMapOvr>
    <a:masterClrMapping/>
  </p:clrMapOvr>
  <p:transition spd="slow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14"/>
          <p:cNvSpPr txBox="1">
            <a:spLocks noChangeArrowheads="1"/>
          </p:cNvSpPr>
          <p:nvPr userDrawn="1"/>
        </p:nvSpPr>
        <p:spPr bwMode="auto">
          <a:xfrm>
            <a:off x="397933" y="85320"/>
            <a:ext cx="77470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sv-SE" altLang="en-US" sz="1200" b="1" dirty="0">
              <a:latin typeface="Arial" panose="020B0604020202020204"/>
            </a:endParaRPr>
          </a:p>
          <a:p>
            <a:r>
              <a:rPr lang="de-DE" sz="1200" b="1" kern="1200" dirty="0">
                <a:solidFill>
                  <a:schemeClr val="tx1"/>
                </a:solidFill>
                <a:latin typeface="Arial" panose="020B0604020202020204"/>
                <a:ea typeface="+mn-ea"/>
                <a:cs typeface="Arial" panose="020B0604020202020204" pitchFamily="34" charset="0"/>
              </a:rPr>
              <a:t>3GPP TSG SA5 5GA workshop</a:t>
            </a:r>
            <a:endParaRPr lang="de-DE" sz="1200" b="1" kern="1200" dirty="0">
              <a:solidFill>
                <a:schemeClr val="tx1"/>
              </a:solidFill>
              <a:latin typeface="Arial" panose="020B0604020202020204"/>
              <a:ea typeface="+mn-ea"/>
              <a:cs typeface="Arial" panose="020B0604020202020204" pitchFamily="34" charset="0"/>
            </a:endParaRPr>
          </a:p>
          <a:p>
            <a:r>
              <a:rPr lang="de-DE" sz="1200" b="1" kern="1200" dirty="0">
                <a:solidFill>
                  <a:schemeClr val="tx1"/>
                </a:solidFill>
                <a:latin typeface="Arial" panose="020B0604020202020204"/>
                <a:ea typeface="+mn-ea"/>
                <a:cs typeface="Arial" panose="020B0604020202020204" pitchFamily="34" charset="0"/>
              </a:rPr>
              <a:t>15 – 16 Jan 2025, Online</a:t>
            </a:r>
            <a:endParaRPr lang="sv-SE" altLang="en-US" sz="1200" b="1" kern="1200" dirty="0">
              <a:solidFill>
                <a:schemeClr val="tx1"/>
              </a:solidFill>
              <a:latin typeface="Arial" panose="020B060402020202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30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</p:spTree>
  </p:cSld>
  <p:clrMapOvr>
    <a:masterClrMapping/>
  </p:clrMapOvr>
  <p:transition spd="slow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</p:cSld>
  <p:clrMapOvr>
    <a:masterClrMapping/>
  </p:clrMapOvr>
  <p:transition spd="slow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</p:cSld>
  <p:clrMapOvr>
    <a:masterClrMapping/>
  </p:clrMapOvr>
  <p:transition spd="slow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14"/>
          <p:cNvSpPr txBox="1">
            <a:spLocks noChangeArrowheads="1"/>
          </p:cNvSpPr>
          <p:nvPr userDrawn="1"/>
        </p:nvSpPr>
        <p:spPr bwMode="auto">
          <a:xfrm>
            <a:off x="397933" y="85320"/>
            <a:ext cx="77470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sv-SE" altLang="en-US" sz="1200" b="1" dirty="0">
              <a:latin typeface="Arial" panose="020B0604020202020204"/>
            </a:endParaRPr>
          </a:p>
          <a:p>
            <a:r>
              <a:rPr lang="de-DE" sz="1200" b="1" kern="1200" dirty="0">
                <a:solidFill>
                  <a:schemeClr val="tx1"/>
                </a:solidFill>
                <a:latin typeface="Arial" panose="020B0604020202020204"/>
                <a:ea typeface="+mn-ea"/>
                <a:cs typeface="Arial" panose="020B0604020202020204" pitchFamily="34" charset="0"/>
              </a:rPr>
              <a:t>3GPP TSG SA5 5GA workshop</a:t>
            </a:r>
            <a:endParaRPr lang="de-DE" sz="1200" b="1" kern="1200" dirty="0">
              <a:solidFill>
                <a:schemeClr val="tx1"/>
              </a:solidFill>
              <a:latin typeface="Arial" panose="020B0604020202020204"/>
              <a:ea typeface="+mn-ea"/>
              <a:cs typeface="Arial" panose="020B0604020202020204" pitchFamily="34" charset="0"/>
            </a:endParaRPr>
          </a:p>
          <a:p>
            <a:r>
              <a:rPr lang="de-DE" sz="1200" b="1" kern="1200" dirty="0">
                <a:solidFill>
                  <a:schemeClr val="tx1"/>
                </a:solidFill>
                <a:latin typeface="Arial" panose="020B0604020202020204"/>
                <a:ea typeface="+mn-ea"/>
                <a:cs typeface="Arial" panose="020B0604020202020204" pitchFamily="34" charset="0"/>
              </a:rPr>
              <a:t>15 – 16 Jan 2025, Online</a:t>
            </a:r>
            <a:endParaRPr lang="sv-SE" altLang="en-US" sz="1200" b="1" kern="1200" dirty="0">
              <a:solidFill>
                <a:schemeClr val="tx1"/>
              </a:solidFill>
              <a:latin typeface="Arial" panose="020B060402020202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30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</p:spTree>
  </p:cSld>
  <p:clrMapOvr>
    <a:masterClrMapping/>
  </p:clrMapOvr>
  <p:transition spd="slow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</p:cSld>
  <p:clrMapOvr>
    <a:masterClrMapping/>
  </p:clrMapOvr>
  <p:transition spd="slow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6" Type="http://schemas.openxmlformats.org/officeDocument/2006/relationships/theme" Target="../theme/theme1.xml"/><Relationship Id="rId5" Type="http://schemas.openxmlformats.org/officeDocument/2006/relationships/image" Target="../media/image2.png"/><Relationship Id="rId4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6" Type="http://schemas.openxmlformats.org/officeDocument/2006/relationships/theme" Target="../theme/theme2.xml"/><Relationship Id="rId5" Type="http://schemas.openxmlformats.org/officeDocument/2006/relationships/image" Target="../media/image2.png"/><Relationship Id="rId4" Type="http://schemas.openxmlformats.org/officeDocument/2006/relationships/image" Target="../media/image1.jpeg"/><Relationship Id="rId3" Type="http://schemas.openxmlformats.org/officeDocument/2006/relationships/slideLayout" Target="../slideLayouts/slideLayout6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/Relationships>
</file>

<file path=ppt/slideMasters/_rels/slideMaster3.xml.rels><?xml version="1.0" encoding="UTF-8" standalone="yes"?>
<Relationships xmlns="http://schemas.openxmlformats.org/package/2006/relationships"><Relationship Id="rId6" Type="http://schemas.openxmlformats.org/officeDocument/2006/relationships/theme" Target="../theme/theme3.xml"/><Relationship Id="rId5" Type="http://schemas.openxmlformats.org/officeDocument/2006/relationships/image" Target="../media/image2.png"/><Relationship Id="rId4" Type="http://schemas.openxmlformats.org/officeDocument/2006/relationships/image" Target="../media/image1.jpeg"/><Relationship Id="rId3" Type="http://schemas.openxmlformats.org/officeDocument/2006/relationships/slideLayout" Target="../slideLayouts/slideLayout9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/Relationships>
</file>

<file path=ppt/slideMasters/_rels/slideMaster4.xml.rels><?xml version="1.0" encoding="UTF-8" standalone="yes"?>
<Relationships xmlns="http://schemas.openxmlformats.org/package/2006/relationships"><Relationship Id="rId6" Type="http://schemas.openxmlformats.org/officeDocument/2006/relationships/theme" Target="../theme/theme4.xml"/><Relationship Id="rId5" Type="http://schemas.openxmlformats.org/officeDocument/2006/relationships/image" Target="../media/image2.png"/><Relationship Id="rId4" Type="http://schemas.openxmlformats.org/officeDocument/2006/relationships/image" Target="../media/image1.jpeg"/><Relationship Id="rId3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14"/>
          <p:cNvSpPr>
            <a:spLocks noChangeArrowheads="1"/>
          </p:cNvSpPr>
          <p:nvPr userDrawn="1"/>
        </p:nvSpPr>
        <p:spPr bwMode="auto">
          <a:xfrm>
            <a:off x="787403" y="6373814"/>
            <a:ext cx="8225367" cy="323851"/>
          </a:xfrm>
          <a:prstGeom prst="homePlate">
            <a:avLst>
              <a:gd name="adj" fmla="val 91541"/>
            </a:avLst>
          </a:prstGeom>
          <a:solidFill>
            <a:srgbClr val="72AF2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endParaRPr lang="en-US" altLang="en-US" sz="1000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651933" y="228600"/>
            <a:ext cx="9103784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47701" y="1454152"/>
            <a:ext cx="11184467" cy="483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en-US" altLang="en-US" dirty="0"/>
              <a:t>Click to edit Master text styles</a:t>
            </a:r>
            <a:endParaRPr lang="en-US" altLang="en-US" dirty="0"/>
          </a:p>
          <a:p>
            <a:pPr lvl="1"/>
            <a:r>
              <a:rPr lang="en-US" altLang="en-US" dirty="0"/>
              <a:t>Second level</a:t>
            </a:r>
            <a:endParaRPr lang="en-US" altLang="en-US" dirty="0"/>
          </a:p>
          <a:p>
            <a:pPr lvl="2"/>
            <a:r>
              <a:rPr lang="en-US" altLang="en-US" dirty="0"/>
              <a:t>Third level</a:t>
            </a:r>
            <a:endParaRPr lang="en-US" altLang="en-US" dirty="0"/>
          </a:p>
          <a:p>
            <a:pPr lvl="3"/>
            <a:r>
              <a:rPr lang="en-US" altLang="en-US" dirty="0"/>
              <a:t>Fourth level</a:t>
            </a:r>
            <a:endParaRPr lang="en-US" altLang="en-US" dirty="0"/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717551" y="6462716"/>
            <a:ext cx="7297560" cy="242887"/>
          </a:xfrm>
          <a:prstGeom prst="rect">
            <a:avLst/>
          </a:prstGeom>
          <a:noFill/>
        </p:spPr>
        <p:txBody>
          <a:bodyPr anchor="ctr">
            <a:normAutofit fontScale="92500" lnSpcReduction="10000"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en-US" altLang="zh-CN" sz="1200" dirty="0">
                <a:solidFill>
                  <a:schemeClr val="bg1"/>
                </a:solidFill>
              </a:rPr>
              <a:t>SA5 5GA workshop</a:t>
            </a:r>
            <a:r>
              <a:rPr lang="en-GB" altLang="de-DE" sz="1200" dirty="0">
                <a:solidFill>
                  <a:schemeClr val="bg1"/>
                </a:solidFill>
              </a:rPr>
              <a:t>, </a:t>
            </a:r>
            <a:r>
              <a:rPr lang="en-US" altLang="de-DE" sz="1200" dirty="0">
                <a:solidFill>
                  <a:schemeClr val="bg1"/>
                </a:solidFill>
              </a:rPr>
              <a:t>15 – 16 </a:t>
            </a:r>
            <a:r>
              <a:rPr lang="en-US" altLang="zh-CN" sz="1200" dirty="0">
                <a:solidFill>
                  <a:schemeClr val="bg1"/>
                </a:solidFill>
              </a:rPr>
              <a:t>Jan</a:t>
            </a:r>
            <a:r>
              <a:rPr lang="en-US" altLang="de-DE" sz="1200" dirty="0">
                <a:solidFill>
                  <a:schemeClr val="bg1"/>
                </a:solidFill>
              </a:rPr>
              <a:t> 2025</a:t>
            </a:r>
            <a:endParaRPr lang="en-GB" altLang="de-DE" sz="1200" dirty="0">
              <a:solidFill>
                <a:schemeClr val="bg1"/>
              </a:solidFill>
            </a:endParaRPr>
          </a:p>
          <a:p>
            <a:pPr>
              <a:defRPr/>
            </a:pPr>
            <a:endParaRPr lang="en-GB" sz="1200" spc="300" dirty="0">
              <a:solidFill>
                <a:schemeClr val="bg1"/>
              </a:solidFill>
            </a:endParaRPr>
          </a:p>
        </p:txBody>
      </p:sp>
      <p:sp>
        <p:nvSpPr>
          <p:cNvPr id="12" name="Oval 11"/>
          <p:cNvSpPr/>
          <p:nvPr userDrawn="1"/>
        </p:nvSpPr>
        <p:spPr bwMode="auto">
          <a:xfrm>
            <a:off x="11091337" y="6383339"/>
            <a:ext cx="681567" cy="296863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1E10F64A-668A-451F-BD49-32A860AAC750}" type="slidenum">
              <a:rPr lang="en-GB" altLang="en-US" sz="1000" b="1" smtClean="0"/>
            </a:fld>
            <a:endParaRPr lang="en-GB" altLang="en-US" sz="1000" b="1"/>
          </a:p>
          <a:p>
            <a:pPr>
              <a:defRPr/>
            </a:pPr>
            <a:endParaRPr lang="en-GB" altLang="en-US" sz="1000"/>
          </a:p>
        </p:txBody>
      </p:sp>
      <p:sp>
        <p:nvSpPr>
          <p:cNvPr id="1031" name="Rectangle 15"/>
          <p:cNvSpPr>
            <a:spLocks noChangeArrowheads="1"/>
          </p:cNvSpPr>
          <p:nvPr userDrawn="1"/>
        </p:nvSpPr>
        <p:spPr bwMode="auto">
          <a:xfrm>
            <a:off x="5448302" y="3303590"/>
            <a:ext cx="971741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1000">
                <a:solidFill>
                  <a:schemeClr val="bg1"/>
                </a:solidFill>
              </a:rPr>
              <a:t>© 3GPP 2012</a:t>
            </a:r>
            <a:endParaRPr lang="en-GB" altLang="en-US" sz="1000"/>
          </a:p>
        </p:txBody>
      </p:sp>
      <p:sp>
        <p:nvSpPr>
          <p:cNvPr id="1032" name="Rectangle 16"/>
          <p:cNvSpPr>
            <a:spLocks noChangeArrowheads="1"/>
          </p:cNvSpPr>
          <p:nvPr userDrawn="1"/>
        </p:nvSpPr>
        <p:spPr bwMode="auto">
          <a:xfrm>
            <a:off x="9918703" y="6462713"/>
            <a:ext cx="824265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800" dirty="0"/>
              <a:t>© 3GPP 2025</a:t>
            </a:r>
            <a:endParaRPr lang="en-GB" altLang="en-US" sz="800" dirty="0"/>
          </a:p>
        </p:txBody>
      </p:sp>
      <p:pic>
        <p:nvPicPr>
          <p:cNvPr id="1033" name="Picture 10" descr="3GPP_TM_RD.jpg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38845" y="415925"/>
            <a:ext cx="1140407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ransition spd="slow"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9pPr>
    </p:titleStyle>
    <p:bodyStyle>
      <a:lvl1pPr marL="457200" indent="-457200" algn="l" rtl="0" eaLnBrk="0" fontAlgn="base" hangingPunct="0">
        <a:spcBef>
          <a:spcPct val="20000"/>
        </a:spcBef>
        <a:spcAft>
          <a:spcPct val="0"/>
        </a:spcAft>
        <a:buBlip>
          <a:blip r:embed="rId5"/>
        </a:buBlip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14"/>
          <p:cNvSpPr>
            <a:spLocks noChangeArrowheads="1"/>
          </p:cNvSpPr>
          <p:nvPr userDrawn="1"/>
        </p:nvSpPr>
        <p:spPr bwMode="auto">
          <a:xfrm>
            <a:off x="787403" y="6373814"/>
            <a:ext cx="8225367" cy="323851"/>
          </a:xfrm>
          <a:prstGeom prst="homePlate">
            <a:avLst>
              <a:gd name="adj" fmla="val 91541"/>
            </a:avLst>
          </a:prstGeom>
          <a:solidFill>
            <a:srgbClr val="72AF2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endParaRPr lang="en-US" altLang="en-US" sz="1000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651933" y="228600"/>
            <a:ext cx="9103784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47701" y="1454152"/>
            <a:ext cx="11184467" cy="483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en-US" altLang="en-US" dirty="0"/>
              <a:t>Click to edit Master text styles</a:t>
            </a:r>
            <a:endParaRPr lang="en-US" altLang="en-US" dirty="0"/>
          </a:p>
          <a:p>
            <a:pPr lvl="1"/>
            <a:r>
              <a:rPr lang="en-US" altLang="en-US" dirty="0"/>
              <a:t>Second level</a:t>
            </a:r>
            <a:endParaRPr lang="en-US" altLang="en-US" dirty="0"/>
          </a:p>
          <a:p>
            <a:pPr lvl="2"/>
            <a:r>
              <a:rPr lang="en-US" altLang="en-US" dirty="0"/>
              <a:t>Third level</a:t>
            </a:r>
            <a:endParaRPr lang="en-US" altLang="en-US" dirty="0"/>
          </a:p>
          <a:p>
            <a:pPr lvl="3"/>
            <a:r>
              <a:rPr lang="en-US" altLang="en-US" dirty="0"/>
              <a:t>Fourth level</a:t>
            </a:r>
            <a:endParaRPr lang="en-US" altLang="en-US" dirty="0"/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717551" y="6462716"/>
            <a:ext cx="7297560" cy="242887"/>
          </a:xfrm>
          <a:prstGeom prst="rect">
            <a:avLst/>
          </a:prstGeom>
          <a:noFill/>
        </p:spPr>
        <p:txBody>
          <a:bodyPr anchor="ctr">
            <a:normAutofit fontScale="92500" lnSpcReduction="10000"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en-US" altLang="zh-CN" sz="1200" dirty="0">
                <a:solidFill>
                  <a:schemeClr val="bg1"/>
                </a:solidFill>
              </a:rPr>
              <a:t>SA5 5GA workshop</a:t>
            </a:r>
            <a:r>
              <a:rPr lang="en-GB" altLang="de-DE" sz="1200" dirty="0">
                <a:solidFill>
                  <a:schemeClr val="bg1"/>
                </a:solidFill>
              </a:rPr>
              <a:t>, </a:t>
            </a:r>
            <a:r>
              <a:rPr lang="en-US" altLang="de-DE" sz="1200" dirty="0">
                <a:solidFill>
                  <a:schemeClr val="bg1"/>
                </a:solidFill>
              </a:rPr>
              <a:t>15 – 16 </a:t>
            </a:r>
            <a:r>
              <a:rPr lang="en-US" altLang="zh-CN" sz="1200" dirty="0">
                <a:solidFill>
                  <a:schemeClr val="bg1"/>
                </a:solidFill>
              </a:rPr>
              <a:t>Jan</a:t>
            </a:r>
            <a:r>
              <a:rPr lang="en-US" altLang="de-DE" sz="1200" dirty="0">
                <a:solidFill>
                  <a:schemeClr val="bg1"/>
                </a:solidFill>
              </a:rPr>
              <a:t> 2025</a:t>
            </a:r>
            <a:endParaRPr lang="en-GB" altLang="de-DE" sz="1200" dirty="0">
              <a:solidFill>
                <a:schemeClr val="bg1"/>
              </a:solidFill>
            </a:endParaRPr>
          </a:p>
          <a:p>
            <a:pPr>
              <a:defRPr/>
            </a:pPr>
            <a:endParaRPr lang="en-GB" sz="1200" spc="300" dirty="0">
              <a:solidFill>
                <a:schemeClr val="bg1"/>
              </a:solidFill>
            </a:endParaRPr>
          </a:p>
        </p:txBody>
      </p:sp>
      <p:sp>
        <p:nvSpPr>
          <p:cNvPr id="12" name="Oval 11"/>
          <p:cNvSpPr/>
          <p:nvPr userDrawn="1"/>
        </p:nvSpPr>
        <p:spPr bwMode="auto">
          <a:xfrm>
            <a:off x="11091337" y="6383339"/>
            <a:ext cx="681567" cy="296863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1E10F64A-668A-451F-BD49-32A860AAC750}" type="slidenum">
              <a:rPr lang="en-GB" altLang="en-US" sz="1000" b="1" smtClean="0"/>
            </a:fld>
            <a:endParaRPr lang="en-GB" altLang="en-US" sz="1000" b="1"/>
          </a:p>
          <a:p>
            <a:pPr>
              <a:defRPr/>
            </a:pPr>
            <a:endParaRPr lang="en-GB" altLang="en-US" sz="1000"/>
          </a:p>
        </p:txBody>
      </p:sp>
      <p:sp>
        <p:nvSpPr>
          <p:cNvPr id="1031" name="Rectangle 15"/>
          <p:cNvSpPr>
            <a:spLocks noChangeArrowheads="1"/>
          </p:cNvSpPr>
          <p:nvPr userDrawn="1"/>
        </p:nvSpPr>
        <p:spPr bwMode="auto">
          <a:xfrm>
            <a:off x="5448302" y="3303590"/>
            <a:ext cx="971741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1000">
                <a:solidFill>
                  <a:schemeClr val="bg1"/>
                </a:solidFill>
              </a:rPr>
              <a:t>© 3GPP 2012</a:t>
            </a:r>
            <a:endParaRPr lang="en-GB" altLang="en-US" sz="1000"/>
          </a:p>
        </p:txBody>
      </p:sp>
      <p:sp>
        <p:nvSpPr>
          <p:cNvPr id="1032" name="Rectangle 16"/>
          <p:cNvSpPr>
            <a:spLocks noChangeArrowheads="1"/>
          </p:cNvSpPr>
          <p:nvPr userDrawn="1"/>
        </p:nvSpPr>
        <p:spPr bwMode="auto">
          <a:xfrm>
            <a:off x="9918703" y="6462713"/>
            <a:ext cx="824265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800" dirty="0"/>
              <a:t>© 3GPP 2025</a:t>
            </a:r>
            <a:endParaRPr lang="en-GB" altLang="en-US" sz="800" dirty="0"/>
          </a:p>
        </p:txBody>
      </p:sp>
      <p:pic>
        <p:nvPicPr>
          <p:cNvPr id="1033" name="Picture 10" descr="3GPP_TM_RD.jpg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38845" y="415925"/>
            <a:ext cx="1140407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  <p:sldLayoutId id="2147483654" r:id="rId2"/>
    <p:sldLayoutId id="2147483655" r:id="rId3"/>
  </p:sldLayoutIdLst>
  <p:transition spd="slow"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9pPr>
    </p:titleStyle>
    <p:bodyStyle>
      <a:lvl1pPr marL="457200" indent="-457200" algn="l" rtl="0" eaLnBrk="0" fontAlgn="base" hangingPunct="0">
        <a:spcBef>
          <a:spcPct val="20000"/>
        </a:spcBef>
        <a:spcAft>
          <a:spcPct val="0"/>
        </a:spcAft>
        <a:buBlip>
          <a:blip r:embed="rId5"/>
        </a:buBlip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14"/>
          <p:cNvSpPr>
            <a:spLocks noChangeArrowheads="1"/>
          </p:cNvSpPr>
          <p:nvPr userDrawn="1"/>
        </p:nvSpPr>
        <p:spPr bwMode="auto">
          <a:xfrm>
            <a:off x="787403" y="6373814"/>
            <a:ext cx="8225367" cy="323851"/>
          </a:xfrm>
          <a:prstGeom prst="homePlate">
            <a:avLst>
              <a:gd name="adj" fmla="val 91541"/>
            </a:avLst>
          </a:prstGeom>
          <a:solidFill>
            <a:srgbClr val="72AF2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endParaRPr lang="en-US" altLang="en-US" sz="1000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651933" y="228600"/>
            <a:ext cx="9103784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47701" y="1454152"/>
            <a:ext cx="11184467" cy="483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en-US" altLang="en-US" dirty="0"/>
              <a:t>Click to edit Master text styles</a:t>
            </a:r>
            <a:endParaRPr lang="en-US" altLang="en-US" dirty="0"/>
          </a:p>
          <a:p>
            <a:pPr lvl="1"/>
            <a:r>
              <a:rPr lang="en-US" altLang="en-US" dirty="0"/>
              <a:t>Second level</a:t>
            </a:r>
            <a:endParaRPr lang="en-US" altLang="en-US" dirty="0"/>
          </a:p>
          <a:p>
            <a:pPr lvl="2"/>
            <a:r>
              <a:rPr lang="en-US" altLang="en-US" dirty="0"/>
              <a:t>Third level</a:t>
            </a:r>
            <a:endParaRPr lang="en-US" altLang="en-US" dirty="0"/>
          </a:p>
          <a:p>
            <a:pPr lvl="3"/>
            <a:r>
              <a:rPr lang="en-US" altLang="en-US" dirty="0"/>
              <a:t>Fourth level</a:t>
            </a:r>
            <a:endParaRPr lang="en-US" altLang="en-US" dirty="0"/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717551" y="6462716"/>
            <a:ext cx="7297560" cy="242887"/>
          </a:xfrm>
          <a:prstGeom prst="rect">
            <a:avLst/>
          </a:prstGeom>
          <a:noFill/>
        </p:spPr>
        <p:txBody>
          <a:bodyPr anchor="ctr">
            <a:normAutofit fontScale="92500" lnSpcReduction="10000"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en-US" altLang="zh-CN" sz="1200" dirty="0">
                <a:solidFill>
                  <a:schemeClr val="bg1"/>
                </a:solidFill>
              </a:rPr>
              <a:t>SA5 5GA workshop</a:t>
            </a:r>
            <a:r>
              <a:rPr lang="en-GB" altLang="de-DE" sz="1200" dirty="0">
                <a:solidFill>
                  <a:schemeClr val="bg1"/>
                </a:solidFill>
              </a:rPr>
              <a:t>, </a:t>
            </a:r>
            <a:r>
              <a:rPr lang="en-US" altLang="de-DE" sz="1200" dirty="0">
                <a:solidFill>
                  <a:schemeClr val="bg1"/>
                </a:solidFill>
              </a:rPr>
              <a:t>15 – 16 </a:t>
            </a:r>
            <a:r>
              <a:rPr lang="en-US" altLang="zh-CN" sz="1200" dirty="0">
                <a:solidFill>
                  <a:schemeClr val="bg1"/>
                </a:solidFill>
              </a:rPr>
              <a:t>Jan</a:t>
            </a:r>
            <a:r>
              <a:rPr lang="en-US" altLang="de-DE" sz="1200" dirty="0">
                <a:solidFill>
                  <a:schemeClr val="bg1"/>
                </a:solidFill>
              </a:rPr>
              <a:t> 2025</a:t>
            </a:r>
            <a:endParaRPr lang="en-GB" altLang="de-DE" sz="1200" dirty="0">
              <a:solidFill>
                <a:schemeClr val="bg1"/>
              </a:solidFill>
            </a:endParaRPr>
          </a:p>
          <a:p>
            <a:pPr>
              <a:defRPr/>
            </a:pPr>
            <a:endParaRPr lang="en-GB" sz="1200" spc="300" dirty="0">
              <a:solidFill>
                <a:schemeClr val="bg1"/>
              </a:solidFill>
            </a:endParaRPr>
          </a:p>
        </p:txBody>
      </p:sp>
      <p:sp>
        <p:nvSpPr>
          <p:cNvPr id="12" name="Oval 11"/>
          <p:cNvSpPr/>
          <p:nvPr userDrawn="1"/>
        </p:nvSpPr>
        <p:spPr bwMode="auto">
          <a:xfrm>
            <a:off x="11091337" y="6383339"/>
            <a:ext cx="681567" cy="296863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1E10F64A-668A-451F-BD49-32A860AAC750}" type="slidenum">
              <a:rPr lang="en-GB" altLang="en-US" sz="1000" b="1" smtClean="0"/>
            </a:fld>
            <a:endParaRPr lang="en-GB" altLang="en-US" sz="1000" b="1"/>
          </a:p>
          <a:p>
            <a:pPr>
              <a:defRPr/>
            </a:pPr>
            <a:endParaRPr lang="en-GB" altLang="en-US" sz="1000"/>
          </a:p>
        </p:txBody>
      </p:sp>
      <p:sp>
        <p:nvSpPr>
          <p:cNvPr id="1031" name="Rectangle 15"/>
          <p:cNvSpPr>
            <a:spLocks noChangeArrowheads="1"/>
          </p:cNvSpPr>
          <p:nvPr userDrawn="1"/>
        </p:nvSpPr>
        <p:spPr bwMode="auto">
          <a:xfrm>
            <a:off x="5448302" y="3303590"/>
            <a:ext cx="971741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1000">
                <a:solidFill>
                  <a:schemeClr val="bg1"/>
                </a:solidFill>
              </a:rPr>
              <a:t>© 3GPP 2012</a:t>
            </a:r>
            <a:endParaRPr lang="en-GB" altLang="en-US" sz="1000"/>
          </a:p>
        </p:txBody>
      </p:sp>
      <p:sp>
        <p:nvSpPr>
          <p:cNvPr id="1032" name="Rectangle 16"/>
          <p:cNvSpPr>
            <a:spLocks noChangeArrowheads="1"/>
          </p:cNvSpPr>
          <p:nvPr userDrawn="1"/>
        </p:nvSpPr>
        <p:spPr bwMode="auto">
          <a:xfrm>
            <a:off x="9918703" y="6462713"/>
            <a:ext cx="824265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800" dirty="0"/>
              <a:t>© 3GPP 2025</a:t>
            </a:r>
            <a:endParaRPr lang="en-GB" altLang="en-US" sz="800" dirty="0"/>
          </a:p>
        </p:txBody>
      </p:sp>
      <p:pic>
        <p:nvPicPr>
          <p:cNvPr id="1033" name="Picture 10" descr="3GPP_TM_RD.jpg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38845" y="415925"/>
            <a:ext cx="1140407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  <p:sldLayoutId id="2147483658" r:id="rId2"/>
    <p:sldLayoutId id="2147483659" r:id="rId3"/>
  </p:sldLayoutIdLst>
  <p:transition spd="slow"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9pPr>
    </p:titleStyle>
    <p:bodyStyle>
      <a:lvl1pPr marL="457200" indent="-457200" algn="l" rtl="0" eaLnBrk="0" fontAlgn="base" hangingPunct="0">
        <a:spcBef>
          <a:spcPct val="20000"/>
        </a:spcBef>
        <a:spcAft>
          <a:spcPct val="0"/>
        </a:spcAft>
        <a:buBlip>
          <a:blip r:embed="rId5"/>
        </a:buBlip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14"/>
          <p:cNvSpPr>
            <a:spLocks noChangeArrowheads="1"/>
          </p:cNvSpPr>
          <p:nvPr userDrawn="1"/>
        </p:nvSpPr>
        <p:spPr bwMode="auto">
          <a:xfrm>
            <a:off x="787403" y="6373814"/>
            <a:ext cx="8225367" cy="323851"/>
          </a:xfrm>
          <a:prstGeom prst="homePlate">
            <a:avLst>
              <a:gd name="adj" fmla="val 91541"/>
            </a:avLst>
          </a:prstGeom>
          <a:solidFill>
            <a:srgbClr val="72AF2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endParaRPr lang="en-US" altLang="en-US" sz="1000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651933" y="228600"/>
            <a:ext cx="9103784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47701" y="1454152"/>
            <a:ext cx="11184467" cy="483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en-US" altLang="en-US" dirty="0"/>
              <a:t>Click to edit Master text styles</a:t>
            </a:r>
            <a:endParaRPr lang="en-US" altLang="en-US" dirty="0"/>
          </a:p>
          <a:p>
            <a:pPr lvl="1"/>
            <a:r>
              <a:rPr lang="en-US" altLang="en-US" dirty="0"/>
              <a:t>Second level</a:t>
            </a:r>
            <a:endParaRPr lang="en-US" altLang="en-US" dirty="0"/>
          </a:p>
          <a:p>
            <a:pPr lvl="2"/>
            <a:r>
              <a:rPr lang="en-US" altLang="en-US" dirty="0"/>
              <a:t>Third level</a:t>
            </a:r>
            <a:endParaRPr lang="en-US" altLang="en-US" dirty="0"/>
          </a:p>
          <a:p>
            <a:pPr lvl="3"/>
            <a:r>
              <a:rPr lang="en-US" altLang="en-US" dirty="0"/>
              <a:t>Fourth level</a:t>
            </a:r>
            <a:endParaRPr lang="en-US" altLang="en-US" dirty="0"/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717551" y="6462716"/>
            <a:ext cx="7297560" cy="242887"/>
          </a:xfrm>
          <a:prstGeom prst="rect">
            <a:avLst/>
          </a:prstGeom>
          <a:noFill/>
        </p:spPr>
        <p:txBody>
          <a:bodyPr anchor="ctr">
            <a:normAutofit fontScale="92500" lnSpcReduction="10000"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en-US" altLang="zh-CN" sz="1200" dirty="0">
                <a:solidFill>
                  <a:schemeClr val="bg1"/>
                </a:solidFill>
              </a:rPr>
              <a:t>SA5 5GA workshop</a:t>
            </a:r>
            <a:r>
              <a:rPr lang="en-GB" altLang="de-DE" sz="1200" dirty="0">
                <a:solidFill>
                  <a:schemeClr val="bg1"/>
                </a:solidFill>
              </a:rPr>
              <a:t>, </a:t>
            </a:r>
            <a:r>
              <a:rPr lang="en-US" altLang="de-DE" sz="1200" dirty="0">
                <a:solidFill>
                  <a:schemeClr val="bg1"/>
                </a:solidFill>
              </a:rPr>
              <a:t>15 – 16 </a:t>
            </a:r>
            <a:r>
              <a:rPr lang="en-US" altLang="zh-CN" sz="1200" dirty="0">
                <a:solidFill>
                  <a:schemeClr val="bg1"/>
                </a:solidFill>
              </a:rPr>
              <a:t>Jan</a:t>
            </a:r>
            <a:r>
              <a:rPr lang="en-US" altLang="de-DE" sz="1200" dirty="0">
                <a:solidFill>
                  <a:schemeClr val="bg1"/>
                </a:solidFill>
              </a:rPr>
              <a:t> 2025</a:t>
            </a:r>
            <a:endParaRPr lang="en-GB" altLang="de-DE" sz="1200" dirty="0">
              <a:solidFill>
                <a:schemeClr val="bg1"/>
              </a:solidFill>
            </a:endParaRPr>
          </a:p>
          <a:p>
            <a:pPr>
              <a:defRPr/>
            </a:pPr>
            <a:endParaRPr lang="en-GB" sz="1200" spc="300" dirty="0">
              <a:solidFill>
                <a:schemeClr val="bg1"/>
              </a:solidFill>
            </a:endParaRPr>
          </a:p>
        </p:txBody>
      </p:sp>
      <p:sp>
        <p:nvSpPr>
          <p:cNvPr id="12" name="Oval 11"/>
          <p:cNvSpPr/>
          <p:nvPr userDrawn="1"/>
        </p:nvSpPr>
        <p:spPr bwMode="auto">
          <a:xfrm>
            <a:off x="11091337" y="6383339"/>
            <a:ext cx="681567" cy="296863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1E10F64A-668A-451F-BD49-32A860AAC750}" type="slidenum">
              <a:rPr lang="en-GB" altLang="en-US" sz="1000" b="1" smtClean="0"/>
            </a:fld>
            <a:endParaRPr lang="en-GB" altLang="en-US" sz="1000" b="1"/>
          </a:p>
          <a:p>
            <a:pPr>
              <a:defRPr/>
            </a:pPr>
            <a:endParaRPr lang="en-GB" altLang="en-US" sz="1000"/>
          </a:p>
        </p:txBody>
      </p:sp>
      <p:sp>
        <p:nvSpPr>
          <p:cNvPr id="1031" name="Rectangle 15"/>
          <p:cNvSpPr>
            <a:spLocks noChangeArrowheads="1"/>
          </p:cNvSpPr>
          <p:nvPr userDrawn="1"/>
        </p:nvSpPr>
        <p:spPr bwMode="auto">
          <a:xfrm>
            <a:off x="5448302" y="3303590"/>
            <a:ext cx="971741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1000">
                <a:solidFill>
                  <a:schemeClr val="bg1"/>
                </a:solidFill>
              </a:rPr>
              <a:t>© 3GPP 2012</a:t>
            </a:r>
            <a:endParaRPr lang="en-GB" altLang="en-US" sz="1000"/>
          </a:p>
        </p:txBody>
      </p:sp>
      <p:sp>
        <p:nvSpPr>
          <p:cNvPr id="1032" name="Rectangle 16"/>
          <p:cNvSpPr>
            <a:spLocks noChangeArrowheads="1"/>
          </p:cNvSpPr>
          <p:nvPr userDrawn="1"/>
        </p:nvSpPr>
        <p:spPr bwMode="auto">
          <a:xfrm>
            <a:off x="9918703" y="6462713"/>
            <a:ext cx="824265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800" dirty="0"/>
              <a:t>© 3GPP 2025</a:t>
            </a:r>
            <a:endParaRPr lang="en-GB" altLang="en-US" sz="800" dirty="0"/>
          </a:p>
        </p:txBody>
      </p:sp>
      <p:pic>
        <p:nvPicPr>
          <p:cNvPr id="1033" name="Picture 10" descr="3GPP_TM_RD.jpg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38845" y="415925"/>
            <a:ext cx="1140407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</p:sldLayoutIdLst>
  <p:transition spd="slow"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9pPr>
    </p:titleStyle>
    <p:bodyStyle>
      <a:lvl1pPr marL="457200" indent="-457200" algn="l" rtl="0" eaLnBrk="0" fontAlgn="base" hangingPunct="0">
        <a:spcBef>
          <a:spcPct val="20000"/>
        </a:spcBef>
        <a:spcAft>
          <a:spcPct val="0"/>
        </a:spcAft>
        <a:buBlip>
          <a:blip r:embed="rId5"/>
        </a:buBlip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11.xml"/><Relationship Id="rId4" Type="http://schemas.openxmlformats.org/officeDocument/2006/relationships/hyperlink" Target="http://www.3gpp.org/ftp/tsg_ran/TSG_RAN/TSGR_106/Docs/RP-243326.zip" TargetMode="External"/><Relationship Id="rId3" Type="http://schemas.openxmlformats.org/officeDocument/2006/relationships/hyperlink" Target="http://www.3gpp.org/ftp/tsg_ran/TSG_RAN/TSGR_106/Docs/RP-243280.zip" TargetMode="External"/><Relationship Id="rId2" Type="http://schemas.openxmlformats.org/officeDocument/2006/relationships/hyperlink" Target="http://www.3gpp.org/ftp/tsg_ran/TSG_RAN/TSGR_106/Docs/RP-243319.zip" TargetMode="External"/><Relationship Id="rId1" Type="http://schemas.openxmlformats.org/officeDocument/2006/relationships/image" Target="../media/image3.jpe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1.xml"/><Relationship Id="rId1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8.xml"/><Relationship Id="rId1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5.xml"/><Relationship Id="rId2" Type="http://schemas.openxmlformats.org/officeDocument/2006/relationships/image" Target="../media/image4.png"/><Relationship Id="rId1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9" Type="http://schemas.openxmlformats.org/officeDocument/2006/relationships/vmlDrawing" Target="../drawings/vmlDrawing1.vml"/><Relationship Id="rId8" Type="http://schemas.openxmlformats.org/officeDocument/2006/relationships/slideLayout" Target="../slideLayouts/slideLayout5.xml"/><Relationship Id="rId7" Type="http://schemas.openxmlformats.org/officeDocument/2006/relationships/image" Target="../media/image9.png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Relationship Id="rId3" Type="http://schemas.openxmlformats.org/officeDocument/2006/relationships/image" Target="../media/image5.emf"/><Relationship Id="rId2" Type="http://schemas.openxmlformats.org/officeDocument/2006/relationships/oleObject" Target="../embeddings/oleObject1.bin"/><Relationship Id="rId1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5.xml"/><Relationship Id="rId2" Type="http://schemas.openxmlformats.org/officeDocument/2006/relationships/image" Target="../media/image10.png"/><Relationship Id="rId1" Type="http://schemas.openxmlformats.org/officeDocument/2006/relationships/image" Target="../media/image3.jpeg"/></Relationships>
</file>

<file path=ppt/slides/_rels/slide7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5.xml"/><Relationship Id="rId3" Type="http://schemas.openxmlformats.org/officeDocument/2006/relationships/image" Target="../media/image12.svg"/><Relationship Id="rId2" Type="http://schemas.openxmlformats.org/officeDocument/2006/relationships/image" Target="../media/image11.png"/><Relationship Id="rId1" Type="http://schemas.openxmlformats.org/officeDocument/2006/relationships/image" Target="../media/image3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5.xml"/><Relationship Id="rId2" Type="http://schemas.openxmlformats.org/officeDocument/2006/relationships/image" Target="../media/image13.png"/><Relationship Id="rId1" Type="http://schemas.openxmlformats.org/officeDocument/2006/relationships/image" Target="../media/image3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5.xml"/><Relationship Id="rId2" Type="http://schemas.openxmlformats.org/officeDocument/2006/relationships/image" Target="../media/image14.png"/><Relationship Id="rId1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ubtitle 6"/>
          <p:cNvSpPr>
            <a:spLocks noGrp="1"/>
          </p:cNvSpPr>
          <p:nvPr>
            <p:ph type="subTitle" idx="4294967295"/>
          </p:nvPr>
        </p:nvSpPr>
        <p:spPr>
          <a:xfrm>
            <a:off x="2895600" y="4376424"/>
            <a:ext cx="6400800" cy="1633203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fr-FR" altLang="de-DE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Source:</a:t>
            </a:r>
            <a:r>
              <a:rPr lang="en-US" altLang="fr-F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China Unicom</a:t>
            </a:r>
            <a:endParaRPr lang="en-US" altLang="fr-F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Text Box 63"/>
          <p:cNvSpPr txBox="1">
            <a:spLocks noChangeArrowheads="1"/>
          </p:cNvSpPr>
          <p:nvPr/>
        </p:nvSpPr>
        <p:spPr bwMode="auto">
          <a:xfrm>
            <a:off x="2063263" y="1575657"/>
            <a:ext cx="7478584" cy="27997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defRPr/>
            </a:pPr>
            <a:r>
              <a:rPr lang="en-US" sz="5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China Unicom view on SA5 Rel-20 </a:t>
            </a:r>
            <a:br>
              <a:rPr lang="en-US" sz="5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</a:br>
            <a:r>
              <a:rPr lang="en-US" sz="5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5G-Advanced Priorities</a:t>
            </a:r>
            <a:br>
              <a:rPr lang="en-GB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</a:br>
            <a:endParaRPr lang="en-US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</p:txBody>
      </p:sp>
    </p:spTree>
  </p:cSld>
  <p:clrMapOvr>
    <a:masterClrMapping/>
  </p:clrMapOvr>
  <p:transition spd="slow"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le 1"/>
          <p:cNvSpPr>
            <a:spLocks noGrp="1"/>
          </p:cNvSpPr>
          <p:nvPr>
            <p:ph type="ctrTitle"/>
          </p:nvPr>
        </p:nvSpPr>
        <p:spPr>
          <a:xfrm>
            <a:off x="1541463" y="2928941"/>
            <a:ext cx="7772400" cy="1101725"/>
          </a:xfrm>
        </p:spPr>
        <p:txBody>
          <a:bodyPr/>
          <a:lstStyle/>
          <a:p>
            <a:pPr>
              <a:defRPr/>
            </a:pPr>
            <a:r>
              <a:rPr lang="en-US" altLang="en-US" sz="3600" b="1" i="1" kern="120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Thank You</a:t>
            </a:r>
            <a:r>
              <a:rPr lang="hu-HU" altLang="en-US" sz="3600" b="1" i="1" kern="120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en-US" altLang="en-US" sz="3600" b="1" i="1" kern="120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!</a:t>
            </a:r>
            <a:endParaRPr lang="en-US" altLang="en-US" sz="3600" b="1" i="1" kern="120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 spd="slow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2018269" y="187960"/>
            <a:ext cx="7737447" cy="883508"/>
          </a:xfrm>
        </p:spPr>
        <p:txBody>
          <a:bodyPr/>
          <a:lstStyle/>
          <a:p>
            <a:pPr eaLnBrk="1" hangingPunct="1"/>
            <a:r>
              <a:rPr lang="en-US" altLang="zh-CN" b="1" dirty="0">
                <a:solidFill>
                  <a:schemeClr val="tx1"/>
                </a:solidFill>
              </a:rPr>
              <a:t>RAN Rel-19 Project Update: Ambient-IoT</a:t>
            </a:r>
            <a:endParaRPr lang="en-US" altLang="zh-CN" b="1" dirty="0">
              <a:solidFill>
                <a:schemeClr val="tx1"/>
              </a:solidFill>
            </a:endParaRPr>
          </a:p>
        </p:txBody>
      </p:sp>
      <p:pic>
        <p:nvPicPr>
          <p:cNvPr id="2" name="Picture 1" descr="A logo with a green and black design&#10;&#10;Description automatically generated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6381" y="270252"/>
            <a:ext cx="1366170" cy="850994"/>
          </a:xfrm>
          <a:prstGeom prst="rect">
            <a:avLst/>
          </a:prstGeom>
        </p:spPr>
      </p:pic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659734" y="1301147"/>
            <a:ext cx="11276707" cy="3927185"/>
          </a:xfrm>
        </p:spPr>
        <p:txBody>
          <a:bodyPr/>
          <a:lstStyle/>
          <a:p>
            <a:r>
              <a:rPr lang="en-US" sz="1950" dirty="0"/>
              <a:t>SI Study on solutions for Ambient IoT (Internet of Things) in NR was successfully completed</a:t>
            </a:r>
            <a:endParaRPr lang="en-US" sz="1950" dirty="0"/>
          </a:p>
          <a:p>
            <a:pPr lvl="1"/>
            <a:r>
              <a:rPr lang="en-US" sz="1625" dirty="0"/>
              <a:t>TR 38.769 v2.0.1 on Study on solutions for Ambient IoT (Internet of Things) in NR was approved in </a:t>
            </a:r>
            <a:r>
              <a:rPr lang="en-US" sz="1625" dirty="0">
                <a:hlinkClick r:id="rId2"/>
              </a:rPr>
              <a:t>RP‑243319</a:t>
            </a:r>
            <a:endParaRPr lang="en-US" sz="1625" dirty="0"/>
          </a:p>
          <a:p>
            <a:r>
              <a:rPr lang="en-US" sz="1950" dirty="0"/>
              <a:t>Way forward for Ambient IoT for REL-19 and REL-20 was endorsed in </a:t>
            </a:r>
            <a:r>
              <a:rPr lang="en-US" sz="1950" dirty="0">
                <a:hlinkClick r:id="rId3"/>
              </a:rPr>
              <a:t>RP‑243280</a:t>
            </a:r>
            <a:endParaRPr lang="en-US" sz="1950" dirty="0"/>
          </a:p>
          <a:p>
            <a:endParaRPr lang="en-US" sz="1950" dirty="0"/>
          </a:p>
          <a:p>
            <a:endParaRPr lang="en-US" sz="1950" dirty="0"/>
          </a:p>
          <a:p>
            <a:endParaRPr lang="en-US" sz="1950" dirty="0"/>
          </a:p>
          <a:p>
            <a:endParaRPr lang="en-US" sz="1950" dirty="0"/>
          </a:p>
          <a:p>
            <a:endParaRPr lang="en-US" sz="1950" dirty="0"/>
          </a:p>
          <a:p>
            <a:endParaRPr lang="en-US" sz="1950" dirty="0"/>
          </a:p>
          <a:p>
            <a:pPr marL="0" indent="0">
              <a:buNone/>
            </a:pPr>
            <a:endParaRPr lang="en-US" sz="1950" dirty="0"/>
          </a:p>
          <a:p>
            <a:endParaRPr lang="en-US" sz="1950" dirty="0"/>
          </a:p>
          <a:p>
            <a:endParaRPr lang="en-US" sz="1950" dirty="0"/>
          </a:p>
          <a:p>
            <a:r>
              <a:rPr lang="en-US" sz="1950" dirty="0">
                <a:highlight>
                  <a:srgbClr val="FFFF00"/>
                </a:highlight>
              </a:rPr>
              <a:t>New WID on Rel-19 Ambient IoT was approved in </a:t>
            </a:r>
            <a:r>
              <a:rPr lang="en-US" sz="1950" dirty="0">
                <a:highlight>
                  <a:srgbClr val="FFFF00"/>
                </a:highlight>
                <a:hlinkClick r:id="rId4"/>
              </a:rPr>
              <a:t>RP‑243326</a:t>
            </a:r>
            <a:r>
              <a:rPr lang="en-US" sz="2275" dirty="0"/>
              <a:t>	</a:t>
            </a:r>
            <a:endParaRPr lang="en-US" sz="2275" dirty="0"/>
          </a:p>
        </p:txBody>
      </p:sp>
      <p:sp>
        <p:nvSpPr>
          <p:cNvPr id="10" name="TextBox 4"/>
          <p:cNvSpPr txBox="1"/>
          <p:nvPr/>
        </p:nvSpPr>
        <p:spPr>
          <a:xfrm>
            <a:off x="255560" y="2395119"/>
            <a:ext cx="4117667" cy="269471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defTabSz="743585"/>
            <a:r>
              <a:rPr kumimoji="1" lang="en-US" altLang="zh-CN" sz="1300" dirty="0">
                <a:solidFill>
                  <a:srgbClr val="000000"/>
                </a:solidFill>
                <a:latin typeface="Calibri" panose="020F0502020204030204" pitchFamily="34" charset="0"/>
                <a:ea typeface="微软雅黑" panose="020B0503020204020204" pitchFamily="34" charset="-122"/>
                <a:cs typeface="Calibri" panose="020F0502020204030204" pitchFamily="34" charset="0"/>
              </a:rPr>
              <a:t>TSG RAN to approve a Rel-19 work item for Ambient IoT, with the following scope based on the Rel-19 study:</a:t>
            </a:r>
            <a:endParaRPr kumimoji="1" lang="en-US" altLang="zh-CN" sz="1300" dirty="0">
              <a:solidFill>
                <a:srgbClr val="000000"/>
              </a:solidFill>
              <a:latin typeface="Calibri" panose="020F0502020204030204" pitchFamily="34" charset="0"/>
              <a:ea typeface="微软雅黑" panose="020B0503020204020204" pitchFamily="34" charset="-122"/>
              <a:cs typeface="Calibri" panose="020F0502020204030204" pitchFamily="34" charset="0"/>
            </a:endParaRPr>
          </a:p>
          <a:p>
            <a:pPr marL="743585" lvl="1" indent="-371475" defTabSz="743585">
              <a:buFont typeface="Arial" panose="020B0604020202020204" pitchFamily="34" charset="0"/>
              <a:buChar char="•"/>
            </a:pPr>
            <a:r>
              <a:rPr kumimoji="1" lang="en-US" altLang="zh-CN" sz="1300" dirty="0">
                <a:solidFill>
                  <a:srgbClr val="000000"/>
                </a:solidFill>
                <a:latin typeface="Calibri" panose="020F0502020204030204" pitchFamily="34" charset="0"/>
                <a:ea typeface="微软雅黑" panose="020B0503020204020204" pitchFamily="34" charset="-122"/>
                <a:cs typeface="Calibri" panose="020F0502020204030204" pitchFamily="34" charset="0"/>
              </a:rPr>
              <a:t>Indoor inventory &amp; command, </a:t>
            </a:r>
            <a:r>
              <a:rPr kumimoji="1" lang="en-US" altLang="zh-CN" sz="1300" dirty="0">
                <a:solidFill>
                  <a:srgbClr val="000000"/>
                </a:solidFill>
                <a:highlight>
                  <a:srgbClr val="FFFF00"/>
                </a:highlight>
                <a:latin typeface="Calibri" panose="020F0502020204030204" pitchFamily="34" charset="0"/>
                <a:ea typeface="微软雅黑" panose="020B0503020204020204" pitchFamily="34" charset="-122"/>
                <a:cs typeface="Calibri" panose="020F0502020204030204" pitchFamily="34" charset="0"/>
              </a:rPr>
              <a:t>deployment scenario 1 with topology 1 (</a:t>
            </a:r>
            <a:r>
              <a:rPr kumimoji="1" lang="en-US" altLang="zh-CN" sz="1300" dirty="0">
                <a:solidFill>
                  <a:prstClr val="black"/>
                </a:solidFill>
                <a:highlight>
                  <a:srgbClr val="FFFF00"/>
                </a:highlight>
                <a:latin typeface="Calibri" panose="020F0502020204030204" pitchFamily="34" charset="0"/>
                <a:ea typeface="微软雅黑" panose="020B0503020204020204" pitchFamily="34" charset="-122"/>
                <a:cs typeface="Calibri" panose="020F0502020204030204" pitchFamily="34" charset="0"/>
              </a:rPr>
              <a:t>in D1T1-B)</a:t>
            </a:r>
            <a:endParaRPr kumimoji="1" lang="en-US" altLang="zh-CN" sz="1300" dirty="0">
              <a:solidFill>
                <a:prstClr val="black"/>
              </a:solidFill>
              <a:latin typeface="Calibri" panose="020F0502020204030204" pitchFamily="34" charset="0"/>
              <a:ea typeface="微软雅黑" panose="020B0503020204020204" pitchFamily="34" charset="-122"/>
              <a:cs typeface="Calibri" panose="020F0502020204030204" pitchFamily="34" charset="0"/>
            </a:endParaRPr>
          </a:p>
          <a:p>
            <a:pPr marL="743585" lvl="1" indent="-371475" defTabSz="743585">
              <a:buFont typeface="Arial" panose="020B0604020202020204" pitchFamily="34" charset="0"/>
              <a:buChar char="•"/>
            </a:pPr>
            <a:r>
              <a:rPr kumimoji="1" lang="en-US" altLang="zh-CN" sz="1300" dirty="0">
                <a:solidFill>
                  <a:srgbClr val="000000"/>
                </a:solidFill>
                <a:latin typeface="Calibri" panose="020F0502020204030204" pitchFamily="34" charset="0"/>
                <a:ea typeface="微软雅黑" panose="020B0503020204020204" pitchFamily="34" charset="-122"/>
                <a:cs typeface="Calibri" panose="020F0502020204030204" pitchFamily="34" charset="0"/>
              </a:rPr>
              <a:t>Backscattering device with RF-ED receiver: Device 1</a:t>
            </a:r>
            <a:endParaRPr kumimoji="1" lang="en-US" altLang="zh-CN" sz="1300" strike="sngStrike" dirty="0">
              <a:solidFill>
                <a:srgbClr val="000000"/>
              </a:solidFill>
              <a:latin typeface="Calibri" panose="020F0502020204030204" pitchFamily="34" charset="0"/>
              <a:ea typeface="微软雅黑" panose="020B0503020204020204" pitchFamily="34" charset="-122"/>
              <a:cs typeface="Calibri" panose="020F0502020204030204" pitchFamily="34" charset="0"/>
            </a:endParaRPr>
          </a:p>
          <a:p>
            <a:pPr marL="743585" lvl="1" indent="-371475" defTabSz="743585">
              <a:buFont typeface="Arial" panose="020B0604020202020204" pitchFamily="34" charset="0"/>
              <a:buChar char="•"/>
            </a:pPr>
            <a:r>
              <a:rPr kumimoji="1" lang="en-US" altLang="zh-CN" sz="1300" dirty="0">
                <a:solidFill>
                  <a:srgbClr val="000000"/>
                </a:solidFill>
                <a:highlight>
                  <a:srgbClr val="FFFF00"/>
                </a:highlight>
                <a:latin typeface="Calibri" panose="020F0502020204030204" pitchFamily="34" charset="0"/>
                <a:ea typeface="微软雅黑" panose="020B0503020204020204" pitchFamily="34" charset="-122"/>
                <a:cs typeface="Calibri" panose="020F0502020204030204" pitchFamily="34" charset="0"/>
              </a:rPr>
              <a:t>CW node outside topology (D1T1-B case 1-4),</a:t>
            </a:r>
            <a:r>
              <a:rPr kumimoji="1" lang="en-US" altLang="zh-CN" sz="1300" dirty="0">
                <a:solidFill>
                  <a:srgbClr val="000000"/>
                </a:solidFill>
                <a:latin typeface="Calibri" panose="020F0502020204030204" pitchFamily="34" charset="0"/>
                <a:ea typeface="微软雅黑" panose="020B0503020204020204" pitchFamily="34" charset="-122"/>
                <a:cs typeface="Calibri" panose="020F0502020204030204" pitchFamily="34" charset="0"/>
              </a:rPr>
              <a:t> single-tone unmodulated </a:t>
            </a:r>
            <a:r>
              <a:rPr kumimoji="1" lang="en-US" altLang="zh-CN" sz="1300" dirty="0">
                <a:solidFill>
                  <a:prstClr val="black"/>
                </a:solidFill>
                <a:latin typeface="Calibri" panose="020F0502020204030204" pitchFamily="34" charset="0"/>
                <a:ea typeface="微软雅黑" panose="020B0503020204020204" pitchFamily="34" charset="-122"/>
                <a:cs typeface="Calibri" panose="020F0502020204030204" pitchFamily="34" charset="0"/>
              </a:rPr>
              <a:t>waveform without hopping</a:t>
            </a:r>
            <a:endParaRPr kumimoji="1" lang="en-US" altLang="zh-CN" sz="1300" dirty="0">
              <a:solidFill>
                <a:prstClr val="black"/>
              </a:solidFill>
              <a:latin typeface="Calibri" panose="020F0502020204030204" pitchFamily="34" charset="0"/>
              <a:ea typeface="微软雅黑" panose="020B0503020204020204" pitchFamily="34" charset="-122"/>
              <a:cs typeface="Calibri" panose="020F0502020204030204" pitchFamily="34" charset="0"/>
            </a:endParaRPr>
          </a:p>
          <a:p>
            <a:pPr marL="1115060" lvl="2" indent="-371475" defTabSz="743585">
              <a:buFont typeface="Arial" panose="020B0604020202020204" pitchFamily="34" charset="0"/>
              <a:buChar char="•"/>
            </a:pPr>
            <a:r>
              <a:rPr kumimoji="1" lang="en-US" altLang="zh-CN" sz="1300" dirty="0">
                <a:solidFill>
                  <a:srgbClr val="000000"/>
                </a:solidFill>
                <a:highlight>
                  <a:srgbClr val="FFFF00"/>
                </a:highlight>
                <a:latin typeface="Calibri" panose="020F0502020204030204" pitchFamily="34" charset="0"/>
                <a:ea typeface="微软雅黑" panose="020B0503020204020204" pitchFamily="34" charset="-122"/>
                <a:cs typeface="Calibri" panose="020F0502020204030204" pitchFamily="34" charset="0"/>
              </a:rPr>
              <a:t>FDD spectrum: </a:t>
            </a:r>
            <a:r>
              <a:rPr kumimoji="1" lang="it-IT" altLang="zh-CN" sz="1300" dirty="0">
                <a:solidFill>
                  <a:srgbClr val="000000"/>
                </a:solidFill>
                <a:highlight>
                  <a:srgbClr val="FFFF00"/>
                </a:highlight>
                <a:latin typeface="Calibri" panose="020F0502020204030204" pitchFamily="34" charset="0"/>
                <a:ea typeface="微软雅黑" panose="020B0503020204020204" pitchFamily="34" charset="-122"/>
                <a:cs typeface="Calibri" panose="020F0502020204030204" pitchFamily="34" charset="0"/>
              </a:rPr>
              <a:t>CW in UL, D2R in UL, R2D in DL</a:t>
            </a:r>
            <a:endParaRPr kumimoji="1" lang="it-IT" altLang="zh-CN" sz="1300" dirty="0">
              <a:solidFill>
                <a:srgbClr val="000000"/>
              </a:solidFill>
              <a:highlight>
                <a:srgbClr val="FFFF00"/>
              </a:highlight>
              <a:latin typeface="Calibri" panose="020F0502020204030204" pitchFamily="34" charset="0"/>
              <a:ea typeface="微软雅黑" panose="020B0503020204020204" pitchFamily="34" charset="-122"/>
              <a:cs typeface="Calibri" panose="020F0502020204030204" pitchFamily="34" charset="0"/>
            </a:endParaRPr>
          </a:p>
          <a:p>
            <a:pPr marL="743585" lvl="1" indent="-371475" defTabSz="743585">
              <a:buFont typeface="Arial" panose="020B0604020202020204" pitchFamily="34" charset="0"/>
              <a:buChar char="•"/>
            </a:pPr>
            <a:r>
              <a:rPr kumimoji="1" lang="it-IT" altLang="zh-CN" sz="1300" dirty="0">
                <a:solidFill>
                  <a:srgbClr val="000000"/>
                </a:solidFill>
                <a:latin typeface="Calibri" panose="020F0502020204030204" pitchFamily="34" charset="0"/>
                <a:ea typeface="微软雅黑" panose="020B0503020204020204" pitchFamily="34" charset="-122"/>
                <a:cs typeface="Calibri" panose="020F0502020204030204" pitchFamily="34" charset="0"/>
              </a:rPr>
              <a:t>Device unavailability: direction 1 from TR</a:t>
            </a:r>
            <a:endParaRPr kumimoji="1" lang="it-IT" altLang="zh-CN" sz="1300" strike="sngStrike" dirty="0">
              <a:solidFill>
                <a:srgbClr val="000000"/>
              </a:solidFill>
              <a:latin typeface="Calibri" panose="020F0502020204030204" pitchFamily="34" charset="0"/>
              <a:ea typeface="微软雅黑" panose="020B0503020204020204" pitchFamily="34" charset="-122"/>
              <a:cs typeface="Calibri" panose="020F0502020204030204" pitchFamily="34" charset="0"/>
            </a:endParaRPr>
          </a:p>
          <a:p>
            <a:pPr marL="743585" lvl="1" indent="-371475" defTabSz="743585">
              <a:buFont typeface="Arial" panose="020B0604020202020204" pitchFamily="34" charset="0"/>
              <a:buChar char="•"/>
            </a:pPr>
            <a:r>
              <a:rPr kumimoji="1" lang="en-US" altLang="zh-CN" sz="1300" dirty="0">
                <a:solidFill>
                  <a:srgbClr val="000000"/>
                </a:solidFill>
                <a:latin typeface="Calibri" panose="020F0502020204030204" pitchFamily="34" charset="0"/>
                <a:ea typeface="微软雅黑" panose="020B0503020204020204" pitchFamily="34" charset="-122"/>
                <a:cs typeface="Calibri" panose="020F0502020204030204" pitchFamily="34" charset="0"/>
              </a:rPr>
              <a:t>Proximity determination: </a:t>
            </a:r>
            <a:r>
              <a:rPr kumimoji="1" lang="en-US" altLang="zh-CN" sz="1300" dirty="0">
                <a:solidFill>
                  <a:prstClr val="black"/>
                </a:solidFill>
                <a:latin typeface="Calibri" panose="020F0502020204030204" pitchFamily="34" charset="0"/>
                <a:ea typeface="微软雅黑" panose="020B0503020204020204" pitchFamily="34" charset="-122"/>
                <a:cs typeface="Calibri" panose="020F0502020204030204" pitchFamily="34" charset="0"/>
              </a:rPr>
              <a:t>solution 1 from TR</a:t>
            </a:r>
            <a:endParaRPr kumimoji="1" lang="en-US" altLang="zh-CN" sz="1300" dirty="0">
              <a:solidFill>
                <a:prstClr val="black"/>
              </a:solidFill>
              <a:latin typeface="Calibri" panose="020F0502020204030204" pitchFamily="34" charset="0"/>
              <a:ea typeface="微软雅黑" panose="020B0503020204020204" pitchFamily="34" charset="-122"/>
              <a:cs typeface="Calibri" panose="020F0502020204030204" pitchFamily="34" charset="0"/>
            </a:endParaRPr>
          </a:p>
        </p:txBody>
      </p:sp>
      <p:sp>
        <p:nvSpPr>
          <p:cNvPr id="11" name="TextBox 6"/>
          <p:cNvSpPr txBox="1"/>
          <p:nvPr/>
        </p:nvSpPr>
        <p:spPr>
          <a:xfrm>
            <a:off x="4791549" y="2275514"/>
            <a:ext cx="7254232" cy="3495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defTabSz="743585"/>
            <a:r>
              <a:rPr kumimoji="1" lang="en-US" altLang="zh-CN" sz="1300" dirty="0">
                <a:solidFill>
                  <a:prstClr val="black"/>
                </a:solidFill>
                <a:latin typeface="Calibri" panose="020F0502020204030204" pitchFamily="34" charset="0"/>
                <a:ea typeface="微软雅黑" panose="020B0503020204020204" pitchFamily="34" charset="-122"/>
                <a:cs typeface="Calibri" panose="020F0502020204030204" pitchFamily="34" charset="0"/>
              </a:rPr>
              <a:t>Workplan for Rel-19:</a:t>
            </a:r>
            <a:endParaRPr kumimoji="1" lang="en-US" altLang="zh-CN" sz="1300" dirty="0">
              <a:solidFill>
                <a:prstClr val="black"/>
              </a:solidFill>
              <a:latin typeface="Calibri" panose="020F0502020204030204" pitchFamily="34" charset="0"/>
              <a:ea typeface="微软雅黑" panose="020B0503020204020204" pitchFamily="34" charset="-122"/>
              <a:cs typeface="Calibri" panose="020F0502020204030204" pitchFamily="34" charset="0"/>
            </a:endParaRPr>
          </a:p>
          <a:p>
            <a:pPr marL="743585" lvl="1" indent="-371475" defTabSz="743585">
              <a:buFont typeface="Arial" panose="020B0604020202020204" pitchFamily="34" charset="0"/>
              <a:buChar char="•"/>
            </a:pPr>
            <a:r>
              <a:rPr kumimoji="1" lang="en-US" altLang="zh-CN" sz="1300" dirty="0">
                <a:solidFill>
                  <a:prstClr val="black"/>
                </a:solidFill>
                <a:latin typeface="Calibri" panose="020F0502020204030204" pitchFamily="34" charset="0"/>
                <a:ea typeface="微软雅黑" panose="020B0503020204020204" pitchFamily="34" charset="-122"/>
                <a:cs typeface="Calibri" panose="020F0502020204030204" pitchFamily="34" charset="0"/>
              </a:rPr>
              <a:t>No impact to Rel-19 ASN.1 freeze, no impact to the timeline of Rel-20. Rel-20 Ambient IoT starts after the completion of the Rel-19 Ambient IoT WI.</a:t>
            </a:r>
            <a:endParaRPr kumimoji="1" lang="en-US" altLang="zh-CN" sz="1300" dirty="0">
              <a:solidFill>
                <a:prstClr val="black"/>
              </a:solidFill>
              <a:latin typeface="Calibri" panose="020F0502020204030204" pitchFamily="34" charset="0"/>
              <a:ea typeface="微软雅黑" panose="020B0503020204020204" pitchFamily="34" charset="-122"/>
              <a:cs typeface="Calibri" panose="020F0502020204030204" pitchFamily="34" charset="0"/>
            </a:endParaRPr>
          </a:p>
          <a:p>
            <a:pPr marL="743585" lvl="1" indent="-371475" defTabSz="743585">
              <a:buFont typeface="Arial" panose="020B0604020202020204" pitchFamily="34" charset="0"/>
              <a:buChar char="•"/>
            </a:pPr>
            <a:r>
              <a:rPr kumimoji="1" lang="en-US" altLang="zh-CN" sz="1300" dirty="0">
                <a:solidFill>
                  <a:prstClr val="black"/>
                </a:solidFill>
                <a:latin typeface="Calibri" panose="020F0502020204030204" pitchFamily="34" charset="0"/>
                <a:ea typeface="微软雅黑" panose="020B0503020204020204" pitchFamily="34" charset="-122"/>
                <a:cs typeface="Calibri" panose="020F0502020204030204" pitchFamily="34" charset="0"/>
              </a:rPr>
              <a:t>Completion of the Rel-19 work (Core Part) is targeted at the stage-3 functional freeze for Rel-19 in Sept. 2025, with 3 quarters for RAN2/3/4 and 2 quarters for RAN1.</a:t>
            </a:r>
            <a:endParaRPr kumimoji="1" lang="en-US" altLang="zh-CN" sz="1300" dirty="0">
              <a:solidFill>
                <a:prstClr val="black"/>
              </a:solidFill>
              <a:latin typeface="Calibri" panose="020F0502020204030204" pitchFamily="34" charset="0"/>
              <a:ea typeface="微软雅黑" panose="020B0503020204020204" pitchFamily="34" charset="-122"/>
              <a:cs typeface="Calibri" panose="020F0502020204030204" pitchFamily="34" charset="0"/>
            </a:endParaRPr>
          </a:p>
          <a:p>
            <a:pPr defTabSz="743585"/>
            <a:endParaRPr kumimoji="1" lang="en-US" altLang="zh-CN" sz="1300" dirty="0">
              <a:solidFill>
                <a:prstClr val="black"/>
              </a:solidFill>
              <a:latin typeface="Calibri" panose="020F0502020204030204" pitchFamily="34" charset="0"/>
              <a:ea typeface="微软雅黑" panose="020B0503020204020204" pitchFamily="34" charset="-122"/>
              <a:cs typeface="Calibri" panose="020F0502020204030204" pitchFamily="34" charset="0"/>
            </a:endParaRPr>
          </a:p>
          <a:p>
            <a:pPr defTabSz="743585"/>
            <a:r>
              <a:rPr kumimoji="1" lang="en-US" altLang="zh-CN" sz="1300" dirty="0">
                <a:solidFill>
                  <a:prstClr val="black"/>
                </a:solidFill>
                <a:latin typeface="Calibri" panose="020F0502020204030204" pitchFamily="34" charset="0"/>
                <a:ea typeface="微软雅黑" panose="020B0503020204020204" pitchFamily="34" charset="-122"/>
                <a:cs typeface="Calibri" panose="020F0502020204030204" pitchFamily="34" charset="0"/>
              </a:rPr>
              <a:t>Workplan for Rel-20:</a:t>
            </a:r>
            <a:endParaRPr kumimoji="1" lang="en-US" altLang="zh-CN" sz="1300" dirty="0">
              <a:solidFill>
                <a:prstClr val="black"/>
              </a:solidFill>
              <a:latin typeface="Calibri" panose="020F0502020204030204" pitchFamily="34" charset="0"/>
              <a:ea typeface="微软雅黑" panose="020B0503020204020204" pitchFamily="34" charset="-122"/>
              <a:cs typeface="Calibri" panose="020F0502020204030204" pitchFamily="34" charset="0"/>
            </a:endParaRPr>
          </a:p>
          <a:p>
            <a:pPr marL="743585" lvl="1" indent="-371475" defTabSz="743585">
              <a:buFont typeface="Arial" panose="020B0604020202020204" pitchFamily="34" charset="0"/>
              <a:buChar char="•"/>
            </a:pPr>
            <a:r>
              <a:rPr kumimoji="1" lang="en-US" altLang="zh-CN" sz="1300" dirty="0">
                <a:solidFill>
                  <a:prstClr val="black"/>
                </a:solidFill>
                <a:latin typeface="Calibri" panose="020F0502020204030204" pitchFamily="34" charset="0"/>
                <a:ea typeface="微软雅黑" panose="020B0503020204020204" pitchFamily="34" charset="-122"/>
                <a:cs typeface="Calibri" panose="020F0502020204030204" pitchFamily="34" charset="0"/>
              </a:rPr>
              <a:t>Includes D2T2</a:t>
            </a:r>
            <a:endParaRPr kumimoji="1" lang="en-US" altLang="zh-CN" sz="1300" dirty="0">
              <a:solidFill>
                <a:prstClr val="black"/>
              </a:solidFill>
              <a:latin typeface="Calibri" panose="020F0502020204030204" pitchFamily="34" charset="0"/>
              <a:ea typeface="微软雅黑" panose="020B0503020204020204" pitchFamily="34" charset="-122"/>
              <a:cs typeface="Calibri" panose="020F0502020204030204" pitchFamily="34" charset="0"/>
            </a:endParaRPr>
          </a:p>
          <a:p>
            <a:pPr marL="743585" lvl="1" indent="-371475" defTabSz="743585">
              <a:buFont typeface="Arial" panose="020B0604020202020204" pitchFamily="34" charset="0"/>
              <a:buChar char="•"/>
            </a:pPr>
            <a:r>
              <a:rPr kumimoji="1" lang="en-US" altLang="zh-CN" sz="1300" dirty="0">
                <a:solidFill>
                  <a:prstClr val="black"/>
                </a:solidFill>
                <a:latin typeface="Calibri" panose="020F0502020204030204" pitchFamily="34" charset="0"/>
                <a:ea typeface="微软雅黑" panose="020B0503020204020204" pitchFamily="34" charset="-122"/>
                <a:cs typeface="Calibri" panose="020F0502020204030204" pitchFamily="34" charset="0"/>
              </a:rPr>
              <a:t>Includes Device 2</a:t>
            </a:r>
            <a:endParaRPr kumimoji="1" lang="en-US" altLang="zh-CN" sz="1300" dirty="0">
              <a:solidFill>
                <a:prstClr val="black"/>
              </a:solidFill>
              <a:latin typeface="Calibri" panose="020F0502020204030204" pitchFamily="34" charset="0"/>
              <a:ea typeface="微软雅黑" panose="020B0503020204020204" pitchFamily="34" charset="-122"/>
              <a:cs typeface="Calibri" panose="020F0502020204030204" pitchFamily="34" charset="0"/>
            </a:endParaRPr>
          </a:p>
          <a:p>
            <a:pPr marL="743585" lvl="1" indent="-371475" defTabSz="743585">
              <a:buFont typeface="Arial" panose="020B0604020202020204" pitchFamily="34" charset="0"/>
              <a:buChar char="•"/>
            </a:pPr>
            <a:r>
              <a:rPr kumimoji="1" lang="en-US" altLang="zh-CN" sz="1300" dirty="0">
                <a:solidFill>
                  <a:prstClr val="black"/>
                </a:solidFill>
                <a:latin typeface="Calibri" panose="020F0502020204030204" pitchFamily="34" charset="0"/>
                <a:ea typeface="微软雅黑" panose="020B0503020204020204" pitchFamily="34" charset="-122"/>
                <a:cs typeface="Calibri" panose="020F0502020204030204" pitchFamily="34" charset="0"/>
              </a:rPr>
              <a:t>A limited number of additional use cases, deployments, connectivity topologies, devices, traffic types in TR38.848 as a starting point</a:t>
            </a:r>
            <a:endParaRPr kumimoji="1" lang="en-US" altLang="zh-CN" sz="1300" dirty="0">
              <a:solidFill>
                <a:prstClr val="black"/>
              </a:solidFill>
              <a:latin typeface="Calibri" panose="020F0502020204030204" pitchFamily="34" charset="0"/>
              <a:ea typeface="微软雅黑" panose="020B0503020204020204" pitchFamily="34" charset="-122"/>
              <a:cs typeface="Calibri" panose="020F0502020204030204" pitchFamily="34" charset="0"/>
            </a:endParaRPr>
          </a:p>
          <a:p>
            <a:pPr marL="743585" lvl="1" indent="-371475" defTabSz="743585">
              <a:buFont typeface="Arial" panose="020B0604020202020204" pitchFamily="34" charset="0"/>
              <a:buChar char="•"/>
            </a:pPr>
            <a:r>
              <a:rPr kumimoji="1" lang="en-US" altLang="zh-CN" sz="1300" dirty="0">
                <a:solidFill>
                  <a:prstClr val="black"/>
                </a:solidFill>
                <a:latin typeface="Calibri" panose="020F0502020204030204" pitchFamily="34" charset="0"/>
                <a:ea typeface="微软雅黑" panose="020B0503020204020204" pitchFamily="34" charset="-122"/>
                <a:cs typeface="Calibri" panose="020F0502020204030204" pitchFamily="34" charset="0"/>
              </a:rPr>
              <a:t>Note: work on D2T2, device 2 shall follow the Rel-19 study conclusions, and further down-selection of architecture options for topology 2 may be needed. For indoor use cases, deviations from Rel-19 study conclusion shall be well justified and agreed.</a:t>
            </a:r>
            <a:endParaRPr kumimoji="1" lang="en-US" altLang="zh-CN" sz="1300" dirty="0">
              <a:solidFill>
                <a:prstClr val="black"/>
              </a:solidFill>
              <a:latin typeface="Calibri" panose="020F0502020204030204" pitchFamily="34" charset="0"/>
              <a:ea typeface="微软雅黑" panose="020B0503020204020204" pitchFamily="34" charset="-122"/>
              <a:cs typeface="Calibri" panose="020F0502020204030204" pitchFamily="34" charset="0"/>
            </a:endParaRPr>
          </a:p>
          <a:p>
            <a:pPr marL="743585" lvl="1" indent="-371475" defTabSz="743585">
              <a:buFont typeface="Arial" panose="020B0604020202020204" pitchFamily="34" charset="0"/>
              <a:buChar char="•"/>
            </a:pPr>
            <a:r>
              <a:rPr kumimoji="1" lang="en-US" altLang="zh-CN" sz="1300" dirty="0">
                <a:solidFill>
                  <a:prstClr val="black"/>
                </a:solidFill>
                <a:latin typeface="Calibri" panose="020F0502020204030204" pitchFamily="34" charset="0"/>
                <a:ea typeface="微软雅黑" panose="020B0503020204020204" pitchFamily="34" charset="-122"/>
                <a:cs typeface="Calibri" panose="020F0502020204030204" pitchFamily="34" charset="0"/>
              </a:rPr>
              <a:t>Details to be discussed at a later RAN plenary meeting, including the need for study phase.</a:t>
            </a:r>
            <a:endParaRPr kumimoji="1" lang="en-US" altLang="zh-CN" sz="1300" dirty="0">
              <a:solidFill>
                <a:prstClr val="black"/>
              </a:solidFill>
              <a:latin typeface="Calibri" panose="020F0502020204030204" pitchFamily="34" charset="0"/>
              <a:ea typeface="微软雅黑" panose="020B0503020204020204" pitchFamily="34" charset="-122"/>
              <a:cs typeface="Calibri" panose="020F0502020204030204" pitchFamily="34" charset="0"/>
            </a:endParaRPr>
          </a:p>
          <a:p>
            <a:pPr defTabSz="743585"/>
            <a:endParaRPr kumimoji="1" lang="en-US" altLang="zh-CN" sz="1300" dirty="0">
              <a:solidFill>
                <a:prstClr val="black"/>
              </a:solidFill>
              <a:latin typeface="Calibri" panose="020F0502020204030204" pitchFamily="34" charset="0"/>
              <a:ea typeface="微软雅黑" panose="020B0503020204020204" pitchFamily="34" charset="-122"/>
              <a:cs typeface="Calibri" panose="020F0502020204030204" pitchFamily="34" charset="0"/>
            </a:endParaRPr>
          </a:p>
          <a:p>
            <a:pPr defTabSz="743585"/>
            <a:r>
              <a:rPr kumimoji="1" lang="en-US" altLang="zh-CN" sz="1300" dirty="0">
                <a:solidFill>
                  <a:prstClr val="black"/>
                </a:solidFill>
                <a:latin typeface="Calibri" panose="020F0502020204030204" pitchFamily="34" charset="0"/>
                <a:ea typeface="微软雅黑" panose="020B0503020204020204" pitchFamily="34" charset="-122"/>
                <a:cs typeface="Calibri" panose="020F0502020204030204" pitchFamily="34" charset="0"/>
              </a:rPr>
              <a:t>For both Rel-19 and Rel-20, co-ordination with SA2/3 is expected</a:t>
            </a:r>
            <a:endParaRPr kumimoji="1" lang="en-US" altLang="zh-CN" sz="1300" dirty="0">
              <a:solidFill>
                <a:prstClr val="black"/>
              </a:solidFill>
              <a:latin typeface="Calibri" panose="020F0502020204030204" pitchFamily="34" charset="0"/>
              <a:ea typeface="微软雅黑" panose="020B0503020204020204" pitchFamily="34" charset="-122"/>
              <a:cs typeface="Calibri" panose="020F0502020204030204" pitchFamily="34" charset="0"/>
            </a:endParaRPr>
          </a:p>
        </p:txBody>
      </p:sp>
    </p:spTree>
  </p:cSld>
  <p:clrMapOvr>
    <a:masterClrMapping/>
  </p:clrMapOvr>
  <p:transition spd="slow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2018269" y="187960"/>
            <a:ext cx="7737447" cy="883508"/>
          </a:xfrm>
        </p:spPr>
        <p:txBody>
          <a:bodyPr/>
          <a:lstStyle/>
          <a:p>
            <a:pPr eaLnBrk="1" hangingPunct="1"/>
            <a:r>
              <a:rPr lang="en-US" altLang="zh-CN" b="1" dirty="0">
                <a:solidFill>
                  <a:schemeClr val="tx1"/>
                </a:solidFill>
              </a:rPr>
              <a:t>R19 Ambient IoT scope and workplan</a:t>
            </a:r>
            <a:endParaRPr lang="en-US" altLang="zh-CN" b="1" dirty="0">
              <a:solidFill>
                <a:schemeClr val="tx1"/>
              </a:solidFill>
            </a:endParaRPr>
          </a:p>
        </p:txBody>
      </p:sp>
      <p:pic>
        <p:nvPicPr>
          <p:cNvPr id="2" name="Picture 1" descr="A logo with a green and black design&#10;&#10;Description automatically generated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6381" y="270252"/>
            <a:ext cx="1366170" cy="850994"/>
          </a:xfrm>
          <a:prstGeom prst="rect">
            <a:avLst/>
          </a:prstGeom>
        </p:spPr>
      </p:pic>
      <p:sp>
        <p:nvSpPr>
          <p:cNvPr id="6" name="内容占位符 5"/>
          <p:cNvSpPr>
            <a:spLocks noGrp="1"/>
          </p:cNvSpPr>
          <p:nvPr>
            <p:ph idx="1"/>
          </p:nvPr>
        </p:nvSpPr>
        <p:spPr>
          <a:xfrm>
            <a:off x="725906" y="1338430"/>
            <a:ext cx="10515600" cy="4876504"/>
          </a:xfrm>
        </p:spPr>
        <p:txBody>
          <a:bodyPr/>
          <a:p>
            <a:r>
              <a:rPr kumimoji="1" lang="en-US" altLang="zh-CN" sz="1800" dirty="0">
                <a:solidFill>
                  <a:srgbClr val="000000"/>
                </a:solidFill>
                <a:latin typeface="Calibri" panose="020F0502020204030204" pitchFamily="34" charset="0"/>
                <a:ea typeface="微软雅黑" panose="020B0503020204020204" pitchFamily="34" charset="-122"/>
                <a:cs typeface="Calibri" panose="020F0502020204030204" pitchFamily="34" charset="0"/>
              </a:rPr>
              <a:t>R19 work scope aligns with RAN approved Rel-19 work item(</a:t>
            </a:r>
            <a:r>
              <a:rPr lang="en-US" altLang="zh-CN" sz="1800" dirty="0"/>
              <a:t>RP-243326</a:t>
            </a:r>
            <a:r>
              <a:rPr kumimoji="1" lang="en-US" altLang="zh-CN" sz="1800" dirty="0">
                <a:solidFill>
                  <a:srgbClr val="000000"/>
                </a:solidFill>
                <a:latin typeface="Calibri" panose="020F0502020204030204" pitchFamily="34" charset="0"/>
                <a:ea typeface="微软雅黑" panose="020B0503020204020204" pitchFamily="34" charset="-122"/>
                <a:cs typeface="Calibri" panose="020F0502020204030204" pitchFamily="34" charset="0"/>
              </a:rPr>
              <a:t>)</a:t>
            </a:r>
            <a:endParaRPr kumimoji="1" lang="en-US" altLang="zh-CN" sz="1800" dirty="0">
              <a:solidFill>
                <a:srgbClr val="000000"/>
              </a:solidFill>
              <a:latin typeface="Calibri" panose="020F0502020204030204" pitchFamily="34" charset="0"/>
              <a:ea typeface="微软雅黑" panose="020B0503020204020204" pitchFamily="34" charset="-122"/>
              <a:cs typeface="Calibri" panose="020F0502020204030204" pitchFamily="34" charset="0"/>
            </a:endParaRPr>
          </a:p>
          <a:p>
            <a:r>
              <a:rPr kumimoji="1" lang="en-US" altLang="zh-CN" sz="1800" dirty="0">
                <a:solidFill>
                  <a:srgbClr val="000000"/>
                </a:solidFill>
                <a:latin typeface="Calibri" panose="020F0502020204030204" pitchFamily="34" charset="0"/>
                <a:ea typeface="微软雅黑" panose="020B0503020204020204" pitchFamily="34" charset="-122"/>
                <a:cs typeface="Calibri" panose="020F0502020204030204" pitchFamily="34" charset="0"/>
              </a:rPr>
              <a:t>Stick to Rel-19 Stage 3 and ASN.1/</a:t>
            </a:r>
            <a:r>
              <a:rPr kumimoji="1" lang="en-US" altLang="zh-CN" sz="1800" dirty="0" err="1">
                <a:solidFill>
                  <a:srgbClr val="000000"/>
                </a:solidFill>
                <a:latin typeface="Calibri" panose="020F0502020204030204" pitchFamily="34" charset="0"/>
                <a:ea typeface="微软雅黑" panose="020B0503020204020204" pitchFamily="34" charset="-122"/>
                <a:cs typeface="Calibri" panose="020F0502020204030204" pitchFamily="34" charset="0"/>
              </a:rPr>
              <a:t>OpenAPI</a:t>
            </a:r>
            <a:r>
              <a:rPr kumimoji="1" lang="en-US" altLang="zh-CN" sz="1800" dirty="0">
                <a:solidFill>
                  <a:srgbClr val="000000"/>
                </a:solidFill>
                <a:latin typeface="Calibri" panose="020F0502020204030204" pitchFamily="34" charset="0"/>
                <a:ea typeface="微软雅黑" panose="020B0503020204020204" pitchFamily="34" charset="-122"/>
                <a:cs typeface="Calibri" panose="020F0502020204030204" pitchFamily="34" charset="0"/>
              </a:rPr>
              <a:t> freeze time, no impact to the timeline of Rel-20. </a:t>
            </a:r>
            <a:endParaRPr kumimoji="1" lang="en-US" altLang="zh-CN" sz="1800" dirty="0">
              <a:solidFill>
                <a:srgbClr val="000000"/>
              </a:solidFill>
              <a:latin typeface="Calibri" panose="020F0502020204030204" pitchFamily="34" charset="0"/>
              <a:ea typeface="微软雅黑" panose="020B0503020204020204" pitchFamily="34" charset="-122"/>
              <a:cs typeface="Calibri" panose="020F0502020204030204" pitchFamily="34" charset="0"/>
            </a:endParaRPr>
          </a:p>
          <a:p>
            <a:r>
              <a:rPr kumimoji="1" lang="en-US" altLang="zh-CN" sz="1800" dirty="0">
                <a:solidFill>
                  <a:srgbClr val="000000"/>
                </a:solidFill>
                <a:latin typeface="Calibri" panose="020F0502020204030204" pitchFamily="34" charset="0"/>
                <a:ea typeface="微软雅黑" panose="020B0503020204020204" pitchFamily="34" charset="-122"/>
                <a:cs typeface="Calibri" panose="020F0502020204030204" pitchFamily="34" charset="0"/>
              </a:rPr>
              <a:t>Endorse SA2 Rel-19 work item (SP-241979) – SA2 is expected to bring a WID with necessary updates to the objectives for approval in TSG#107</a:t>
            </a:r>
            <a:endParaRPr kumimoji="1" lang="en-US" altLang="zh-CN" sz="1000" dirty="0">
              <a:solidFill>
                <a:srgbClr val="000000"/>
              </a:solidFill>
              <a:latin typeface="Calibri" panose="020F0502020204030204" pitchFamily="34" charset="0"/>
              <a:ea typeface="微软雅黑" panose="020B0503020204020204" pitchFamily="34" charset="-122"/>
              <a:cs typeface="Calibri" panose="020F0502020204030204" pitchFamily="34" charset="0"/>
            </a:endParaRPr>
          </a:p>
          <a:p>
            <a:r>
              <a:rPr kumimoji="1" lang="en-US" altLang="zh-CN" sz="1800" dirty="0">
                <a:solidFill>
                  <a:srgbClr val="000000"/>
                </a:solidFill>
                <a:latin typeface="Calibri" panose="020F0502020204030204" pitchFamily="34" charset="0"/>
                <a:ea typeface="微软雅黑" panose="020B0503020204020204" pitchFamily="34" charset="-122"/>
                <a:cs typeface="Calibri" panose="020F0502020204030204" pitchFamily="34" charset="0"/>
              </a:rPr>
              <a:t>SA3 study shall focus to specify appropriate security features for device 1 and D1T1 with direct and indirect interface options.</a:t>
            </a:r>
            <a:endParaRPr kumimoji="1" lang="en-US" altLang="zh-CN" sz="1800" dirty="0">
              <a:solidFill>
                <a:srgbClr val="000000"/>
              </a:solidFill>
              <a:latin typeface="Calibri" panose="020F0502020204030204" pitchFamily="34" charset="0"/>
              <a:ea typeface="微软雅黑" panose="020B0503020204020204" pitchFamily="34" charset="-122"/>
              <a:cs typeface="Calibri" panose="020F0502020204030204" pitchFamily="34" charset="0"/>
            </a:endParaRPr>
          </a:p>
          <a:p>
            <a:r>
              <a:rPr kumimoji="1" lang="en-US" altLang="zh-CN" sz="1800" dirty="0">
                <a:solidFill>
                  <a:srgbClr val="000000"/>
                </a:solidFill>
                <a:latin typeface="Calibri" panose="020F0502020204030204" pitchFamily="34" charset="0"/>
                <a:ea typeface="微软雅黑" panose="020B0503020204020204" pitchFamily="34" charset="-122"/>
                <a:cs typeface="Calibri" panose="020F0502020204030204" pitchFamily="34" charset="0"/>
              </a:rPr>
              <a:t>Check point in TSG#107 on SA3 study conclusions and further SA2 progress</a:t>
            </a:r>
            <a:endParaRPr kumimoji="1" lang="en-US" altLang="zh-CN" sz="1800" dirty="0">
              <a:solidFill>
                <a:srgbClr val="000000"/>
              </a:solidFill>
              <a:latin typeface="Calibri" panose="020F0502020204030204" pitchFamily="34" charset="0"/>
              <a:ea typeface="微软雅黑" panose="020B0503020204020204" pitchFamily="34" charset="-122"/>
              <a:cs typeface="Calibri" panose="020F0502020204030204" pitchFamily="34" charset="0"/>
            </a:endParaRPr>
          </a:p>
          <a:p>
            <a:r>
              <a:rPr kumimoji="1" lang="en-US" altLang="zh-CN" sz="1800" dirty="0">
                <a:solidFill>
                  <a:srgbClr val="000000"/>
                </a:solidFill>
                <a:highlight>
                  <a:srgbClr val="FFFF00"/>
                </a:highlight>
                <a:latin typeface="Calibri" panose="020F0502020204030204" pitchFamily="34" charset="0"/>
                <a:ea typeface="微软雅黑" panose="020B0503020204020204" pitchFamily="34" charset="-122"/>
                <a:cs typeface="Calibri" panose="020F0502020204030204" pitchFamily="34" charset="0"/>
              </a:rPr>
              <a:t>SA5 is expected to bring the related work item (including charging) for approval in TSG#107</a:t>
            </a:r>
            <a:endParaRPr kumimoji="1" lang="en-US" altLang="zh-CN" sz="1800" dirty="0">
              <a:solidFill>
                <a:srgbClr val="000000"/>
              </a:solidFill>
              <a:highlight>
                <a:srgbClr val="FFFF00"/>
              </a:highlight>
              <a:latin typeface="Calibri" panose="020F0502020204030204" pitchFamily="34" charset="0"/>
              <a:ea typeface="微软雅黑" panose="020B0503020204020204" pitchFamily="34" charset="-122"/>
              <a:cs typeface="Calibri" panose="020F0502020204030204" pitchFamily="34" charset="0"/>
            </a:endParaRPr>
          </a:p>
          <a:p>
            <a:r>
              <a:rPr kumimoji="1" lang="en-US" altLang="zh-CN" sz="1800" dirty="0">
                <a:solidFill>
                  <a:srgbClr val="000000"/>
                </a:solidFill>
                <a:latin typeface="Calibri" panose="020F0502020204030204" pitchFamily="34" charset="0"/>
                <a:ea typeface="微软雅黑" panose="020B0503020204020204" pitchFamily="34" charset="-122"/>
                <a:cs typeface="Calibri" panose="020F0502020204030204" pitchFamily="34" charset="0"/>
              </a:rPr>
              <a:t>SA ask SA3 and SA2 to finalize, in Q1 2025, the conclusions for the Ambient IoT work with the focus on device 1 and D1T1, in particular:</a:t>
            </a:r>
            <a:endParaRPr kumimoji="1" lang="en-US" altLang="zh-CN" sz="1800" dirty="0">
              <a:solidFill>
                <a:srgbClr val="000000"/>
              </a:solidFill>
              <a:latin typeface="Calibri" panose="020F0502020204030204" pitchFamily="34" charset="0"/>
              <a:ea typeface="微软雅黑" panose="020B0503020204020204" pitchFamily="34" charset="-122"/>
              <a:cs typeface="Calibri" panose="020F0502020204030204" pitchFamily="34" charset="0"/>
            </a:endParaRPr>
          </a:p>
          <a:p>
            <a:pPr lvl="1"/>
            <a:r>
              <a:rPr kumimoji="1" lang="en-US" altLang="zh-CN" sz="1400" dirty="0">
                <a:solidFill>
                  <a:srgbClr val="000000"/>
                </a:solidFill>
                <a:latin typeface="Calibri" panose="020F0502020204030204" pitchFamily="34" charset="0"/>
                <a:ea typeface="微软雅黑" panose="020B0503020204020204" pitchFamily="34" charset="-122"/>
                <a:cs typeface="Calibri" panose="020F0502020204030204" pitchFamily="34" charset="0"/>
              </a:rPr>
              <a:t>Appropriate security requirements and features </a:t>
            </a:r>
            <a:r>
              <a:rPr lang="en-US" altLang="zh-CN" sz="1400" dirty="0"/>
              <a:t>(SA3).</a:t>
            </a:r>
            <a:endParaRPr lang="zh-CN" altLang="zh-CN" sz="1400" dirty="0"/>
          </a:p>
          <a:p>
            <a:pPr lvl="1"/>
            <a:r>
              <a:rPr lang="en-GB" altLang="zh-CN" sz="1400" dirty="0"/>
              <a:t>Whether and how to support enabling temporarily disabled </a:t>
            </a:r>
            <a:r>
              <a:rPr lang="en-GB" altLang="zh-CN" sz="1400" dirty="0" err="1"/>
              <a:t>AIoT</a:t>
            </a:r>
            <a:r>
              <a:rPr lang="en-GB" altLang="zh-CN" sz="1400" dirty="0"/>
              <a:t> devices (SA2)</a:t>
            </a:r>
            <a:endParaRPr lang="en-GB" altLang="zh-CN" sz="1400" dirty="0"/>
          </a:p>
          <a:p>
            <a:pPr lvl="1"/>
            <a:r>
              <a:rPr lang="en-GB" altLang="zh-CN" sz="1400" dirty="0"/>
              <a:t>Temporary ID or not (SA3)</a:t>
            </a:r>
            <a:endParaRPr lang="en-GB" altLang="zh-CN" sz="1400" dirty="0"/>
          </a:p>
          <a:p>
            <a:pPr lvl="1"/>
            <a:r>
              <a:rPr lang="en-GB" altLang="zh-CN" sz="1400" dirty="0"/>
              <a:t>The entity to store the static and dynamic information, and usage for the stored information (SA2)</a:t>
            </a:r>
            <a:endParaRPr lang="en-GB" altLang="zh-CN" sz="1400" dirty="0"/>
          </a:p>
          <a:p>
            <a:r>
              <a:rPr kumimoji="1" lang="en-US" altLang="zh-CN" sz="1800" dirty="0">
                <a:solidFill>
                  <a:srgbClr val="000000"/>
                </a:solidFill>
                <a:latin typeface="Calibri" panose="020F0502020204030204" pitchFamily="34" charset="0"/>
                <a:ea typeface="微软雅黑" panose="020B0503020204020204" pitchFamily="34" charset="-122"/>
                <a:cs typeface="Calibri" panose="020F0502020204030204" pitchFamily="34" charset="0"/>
              </a:rPr>
              <a:t>SA ask to SA2 stabilize the overall architecture for </a:t>
            </a:r>
            <a:r>
              <a:rPr kumimoji="1" lang="en-US" altLang="zh-CN" sz="1800" dirty="0" err="1">
                <a:solidFill>
                  <a:srgbClr val="000000"/>
                </a:solidFill>
                <a:latin typeface="Calibri" panose="020F0502020204030204" pitchFamily="34" charset="0"/>
                <a:ea typeface="微软雅黑" panose="020B0503020204020204" pitchFamily="34" charset="-122"/>
                <a:cs typeface="Calibri" panose="020F0502020204030204" pitchFamily="34" charset="0"/>
              </a:rPr>
              <a:t>AIoT</a:t>
            </a:r>
            <a:r>
              <a:rPr kumimoji="1" lang="en-US" altLang="zh-CN" sz="1800" dirty="0">
                <a:solidFill>
                  <a:srgbClr val="000000"/>
                </a:solidFill>
                <a:latin typeface="Calibri" panose="020F0502020204030204" pitchFamily="34" charset="0"/>
                <a:ea typeface="微软雅黑" panose="020B0503020204020204" pitchFamily="34" charset="-122"/>
                <a:cs typeface="Calibri" panose="020F0502020204030204" pitchFamily="34" charset="0"/>
              </a:rPr>
              <a:t> device 1 and D1T1, and if TUs allow, to proceed in 2025 Q1 with PCRs for a new TS and draft CRs on the already concluded aspects.</a:t>
            </a:r>
            <a:endParaRPr kumimoji="1" lang="en-US" altLang="zh-CN" sz="1600" dirty="0">
              <a:solidFill>
                <a:srgbClr val="000000"/>
              </a:solidFill>
              <a:latin typeface="Calibri" panose="020F0502020204030204" pitchFamily="34" charset="0"/>
              <a:ea typeface="微软雅黑" panose="020B0503020204020204" pitchFamily="34" charset="-122"/>
              <a:cs typeface="Calibri" panose="020F0502020204030204" pitchFamily="34" charset="0"/>
            </a:endParaRPr>
          </a:p>
        </p:txBody>
      </p:sp>
    </p:spTree>
  </p:cSld>
  <p:clrMapOvr>
    <a:masterClrMapping/>
  </p:clrMapOvr>
  <p:transition spd="slow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2018269" y="228600"/>
            <a:ext cx="7737447" cy="883508"/>
          </a:xfrm>
        </p:spPr>
        <p:txBody>
          <a:bodyPr/>
          <a:lstStyle/>
          <a:p>
            <a:pPr eaLnBrk="1" hangingPunct="1"/>
            <a:r>
              <a:rPr lang="de-DE" altLang="de-DE" b="1" dirty="0">
                <a:solidFill>
                  <a:schemeClr val="tx1"/>
                </a:solidFill>
              </a:rPr>
              <a:t>TU allocation portion</a:t>
            </a:r>
            <a:endParaRPr lang="de-DE" altLang="de-DE" b="1" dirty="0">
              <a:solidFill>
                <a:schemeClr val="tx1"/>
              </a:solidFill>
            </a:endParaRP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>
          <a:xfrm>
            <a:off x="967629" y="1264140"/>
            <a:ext cx="9539416" cy="4777155"/>
          </a:xfrm>
        </p:spPr>
        <p:txBody>
          <a:bodyPr/>
          <a:lstStyle/>
          <a:p>
            <a:r>
              <a:rPr lang="en-US" altLang="zh-CN" dirty="0"/>
              <a:t>Since 6G requirements have not been clearly defined, China Unicom’s opinion on TU allocation portion of 5GA part/6G part in Rel-20:</a:t>
            </a:r>
            <a:endParaRPr lang="en-US" altLang="zh-CN" dirty="0"/>
          </a:p>
          <a:p>
            <a:pPr lvl="1"/>
            <a:r>
              <a:rPr lang="en-US" altLang="zh-CN" dirty="0"/>
              <a:t>2/3 TU for 5GA</a:t>
            </a:r>
            <a:endParaRPr lang="en-US" altLang="zh-CN" dirty="0"/>
          </a:p>
          <a:p>
            <a:pPr lvl="1"/>
            <a:r>
              <a:rPr lang="en-US" altLang="zh-CN" dirty="0"/>
              <a:t>1/3 TU for 6G</a:t>
            </a:r>
            <a:endParaRPr lang="en-GB" altLang="zh-CN" dirty="0"/>
          </a:p>
          <a:p>
            <a:pPr marL="0" indent="0">
              <a:buNone/>
            </a:pPr>
            <a:endParaRPr lang="en-US" sz="1600" dirty="0">
              <a:solidFill>
                <a:srgbClr val="374151"/>
              </a:solidFill>
            </a:endParaRPr>
          </a:p>
        </p:txBody>
      </p:sp>
      <p:pic>
        <p:nvPicPr>
          <p:cNvPr id="2" name="Picture 1" descr="A logo with a green and black design&#10;&#10;Description automatically generated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6381" y="270252"/>
            <a:ext cx="1366170" cy="850994"/>
          </a:xfrm>
          <a:prstGeom prst="rect">
            <a:avLst/>
          </a:prstGeom>
        </p:spPr>
      </p:pic>
    </p:spTree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2018269" y="228600"/>
            <a:ext cx="7737447" cy="883508"/>
          </a:xfrm>
        </p:spPr>
        <p:txBody>
          <a:bodyPr/>
          <a:lstStyle/>
          <a:p>
            <a:pPr eaLnBrk="1" hangingPunct="1"/>
            <a:r>
              <a:rPr lang="de-DE" altLang="de-DE" b="1" dirty="0">
                <a:solidFill>
                  <a:schemeClr val="tx1"/>
                </a:solidFill>
              </a:rPr>
              <a:t>Overall View on Rel-20 Topics</a:t>
            </a:r>
            <a:endParaRPr lang="de-DE" altLang="de-DE" b="1" dirty="0">
              <a:solidFill>
                <a:schemeClr val="tx1"/>
              </a:solidFill>
            </a:endParaRPr>
          </a:p>
        </p:txBody>
      </p:sp>
      <p:pic>
        <p:nvPicPr>
          <p:cNvPr id="2" name="Picture 1" descr="A logo with a green and black design&#10;&#10;Description automatically generated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6381" y="270252"/>
            <a:ext cx="1366170" cy="850994"/>
          </a:xfrm>
          <a:prstGeom prst="rect">
            <a:avLst/>
          </a:prstGeom>
        </p:spPr>
      </p:pic>
      <p:graphicFrame>
        <p:nvGraphicFramePr>
          <p:cNvPr id="6" name="表格 5"/>
          <p:cNvGraphicFramePr>
            <a:graphicFrameLocks noGrp="1"/>
          </p:cNvGraphicFramePr>
          <p:nvPr/>
        </p:nvGraphicFramePr>
        <p:xfrm>
          <a:off x="488303" y="1325275"/>
          <a:ext cx="11324047" cy="483717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74985"/>
                <a:gridCol w="2421359"/>
                <a:gridCol w="5682343"/>
                <a:gridCol w="2245360"/>
              </a:tblGrid>
              <a:tr h="248044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>
                          <a:solidFill>
                            <a:schemeClr val="tx1"/>
                          </a:solidFill>
                          <a:ea typeface="+mj-ea"/>
                          <a:cs typeface="+mn-lt"/>
                        </a:rPr>
                        <a:t>No.</a:t>
                      </a:r>
                      <a:endParaRPr lang="en-US" altLang="zh-CN" sz="1200" dirty="0">
                        <a:solidFill>
                          <a:schemeClr val="tx1"/>
                        </a:solidFill>
                        <a:ea typeface="+mj-ea"/>
                        <a:cs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>
                          <a:solidFill>
                            <a:schemeClr val="tx1"/>
                          </a:solidFill>
                          <a:ea typeface="+mj-ea"/>
                          <a:cs typeface="+mn-lt"/>
                        </a:rPr>
                        <a:t>Use cases</a:t>
                      </a:r>
                      <a:endParaRPr lang="en-US" altLang="zh-CN" sz="1200" dirty="0">
                        <a:solidFill>
                          <a:schemeClr val="tx1"/>
                        </a:solidFill>
                        <a:ea typeface="+mj-ea"/>
                        <a:cs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>
                          <a:solidFill>
                            <a:schemeClr val="tx1"/>
                          </a:solidFill>
                          <a:ea typeface="+mj-ea"/>
                          <a:cs typeface="+mn-lt"/>
                        </a:rPr>
                        <a:t>Brief Descriptions</a:t>
                      </a:r>
                      <a:endParaRPr lang="en-US" altLang="zh-CN" sz="1200" dirty="0">
                        <a:solidFill>
                          <a:schemeClr val="tx1"/>
                        </a:solidFill>
                        <a:ea typeface="+mj-ea"/>
                        <a:cs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>
                          <a:solidFill>
                            <a:schemeClr val="tx1"/>
                          </a:solidFill>
                          <a:ea typeface="+mj-ea"/>
                          <a:cs typeface="+mn-lt"/>
                        </a:rPr>
                        <a:t>Related Specs /WIs</a:t>
                      </a:r>
                      <a:endParaRPr lang="en-US" altLang="zh-CN" sz="1200" dirty="0">
                        <a:solidFill>
                          <a:schemeClr val="tx1"/>
                        </a:solidFill>
                        <a:ea typeface="+mj-ea"/>
                        <a:cs typeface="+mn-lt"/>
                      </a:endParaRPr>
                    </a:p>
                  </a:txBody>
                  <a:tcPr anchor="ctr"/>
                </a:tc>
              </a:tr>
              <a:tr h="578768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>
                          <a:solidFill>
                            <a:schemeClr val="tx1"/>
                          </a:solidFill>
                          <a:ea typeface="+mj-ea"/>
                          <a:cs typeface="+mn-lt"/>
                        </a:rPr>
                        <a:t>1</a:t>
                      </a:r>
                      <a:endParaRPr lang="en-US" altLang="zh-CN" sz="1200" dirty="0">
                        <a:solidFill>
                          <a:schemeClr val="tx1"/>
                        </a:solidFill>
                        <a:ea typeface="+mj-ea"/>
                        <a:cs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CN" sz="1200" dirty="0">
                          <a:solidFill>
                            <a:schemeClr val="tx1"/>
                          </a:solidFill>
                          <a:ea typeface="+mj-ea"/>
                          <a:cs typeface="+mn-lt"/>
                          <a:sym typeface="+mn-ea"/>
                        </a:rPr>
                        <a:t>Management of </a:t>
                      </a:r>
                      <a:r>
                        <a:rPr lang="en-US" altLang="zh-CN" sz="1200" dirty="0" err="1">
                          <a:solidFill>
                            <a:schemeClr val="tx1"/>
                          </a:solidFill>
                          <a:ea typeface="+mj-ea"/>
                          <a:cs typeface="+mn-lt"/>
                          <a:sym typeface="+mn-ea"/>
                        </a:rPr>
                        <a:t>AIoT</a:t>
                      </a:r>
                      <a:endParaRPr lang="zh-CN" altLang="en-US" sz="1200" dirty="0">
                        <a:solidFill>
                          <a:schemeClr val="tx1"/>
                        </a:solidFill>
                        <a:ea typeface="+mj-ea"/>
                        <a:cs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342900" indent="-342900">
                        <a:buAutoNum type="arabicPeriod"/>
                      </a:pPr>
                      <a:r>
                        <a:rPr lang="zh-CN" altLang="en-US" sz="1200" dirty="0">
                          <a:solidFill>
                            <a:schemeClr val="tx1"/>
                          </a:solidFill>
                          <a:ea typeface="+mj-ea"/>
                          <a:cs typeface="+mn-lt"/>
                          <a:sym typeface="+mn-ea"/>
                        </a:rPr>
                        <a:t>New management architecture</a:t>
                      </a:r>
                      <a:r>
                        <a:rPr lang="en-US" altLang="zh-CN" sz="1200" dirty="0">
                          <a:solidFill>
                            <a:schemeClr val="tx1"/>
                          </a:solidFill>
                          <a:ea typeface="+mj-ea"/>
                          <a:cs typeface="+mn-lt"/>
                          <a:sym typeface="+mn-ea"/>
                        </a:rPr>
                        <a:t> and</a:t>
                      </a:r>
                      <a:r>
                        <a:rPr lang="zh-CN" altLang="en-US" sz="1200" dirty="0">
                          <a:solidFill>
                            <a:schemeClr val="tx1"/>
                          </a:solidFill>
                          <a:ea typeface="+mj-ea"/>
                          <a:cs typeface="+mn-lt"/>
                          <a:sym typeface="+mn-ea"/>
                        </a:rPr>
                        <a:t> </a:t>
                      </a:r>
                      <a:r>
                        <a:rPr lang="en-US" altLang="zh-CN" sz="1200" dirty="0">
                          <a:solidFill>
                            <a:schemeClr val="tx1"/>
                          </a:solidFill>
                          <a:ea typeface="+mj-ea"/>
                          <a:cs typeface="+mn-lt"/>
                          <a:sym typeface="+mn-ea"/>
                        </a:rPr>
                        <a:t>functions </a:t>
                      </a:r>
                      <a:r>
                        <a:rPr lang="zh-CN" altLang="en-US" sz="1200" dirty="0">
                          <a:solidFill>
                            <a:schemeClr val="tx1"/>
                          </a:solidFill>
                          <a:ea typeface="+mj-ea"/>
                          <a:cs typeface="+mn-lt"/>
                          <a:sym typeface="+mn-ea"/>
                        </a:rPr>
                        <a:t>of A-loT</a:t>
                      </a:r>
                      <a:endParaRPr lang="zh-CN" altLang="en-US" sz="1200" dirty="0">
                        <a:solidFill>
                          <a:schemeClr val="tx1"/>
                        </a:solidFill>
                        <a:ea typeface="+mj-ea"/>
                        <a:cs typeface="+mn-lt"/>
                      </a:endParaRPr>
                    </a:p>
                    <a:p>
                      <a:pPr marL="342900" indent="-342900">
                        <a:buAutoNum type="arabicPeriod"/>
                      </a:pPr>
                      <a:r>
                        <a:rPr lang="zh-CN" altLang="en-US" sz="1200" dirty="0">
                          <a:solidFill>
                            <a:schemeClr val="tx1"/>
                          </a:solidFill>
                          <a:ea typeface="+mj-ea"/>
                          <a:cs typeface="+mn-lt"/>
                          <a:sym typeface="+mn-ea"/>
                        </a:rPr>
                        <a:t>Enhancements on management aspects of A-loT</a:t>
                      </a:r>
                      <a:endParaRPr lang="zh-CN" altLang="en-US" sz="1200" dirty="0">
                        <a:solidFill>
                          <a:schemeClr val="tx1"/>
                        </a:solidFill>
                        <a:ea typeface="+mj-ea"/>
                        <a:cs typeface="+mn-lt"/>
                      </a:endParaRPr>
                    </a:p>
                    <a:p>
                      <a:pPr marL="342900" indent="-342900">
                        <a:buAutoNum type="arabicPeriod"/>
                      </a:pPr>
                      <a:r>
                        <a:rPr lang="zh-CN" altLang="en-US" sz="1200" dirty="0">
                          <a:solidFill>
                            <a:schemeClr val="tx1"/>
                          </a:solidFill>
                          <a:ea typeface="+mj-ea"/>
                          <a:cs typeface="+mn-lt"/>
                          <a:sym typeface="+mn-ea"/>
                        </a:rPr>
                        <a:t>Business level requirements for OAM&amp;P of A-loT</a:t>
                      </a:r>
                      <a:endParaRPr lang="zh-CN" altLang="en-US" sz="1200" dirty="0">
                        <a:solidFill>
                          <a:schemeClr val="tx1"/>
                        </a:solidFill>
                        <a:ea typeface="+mj-ea"/>
                        <a:cs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CN" sz="1200" dirty="0">
                          <a:solidFill>
                            <a:schemeClr val="tx1"/>
                          </a:solidFill>
                          <a:ea typeface="+mj-ea"/>
                          <a:cs typeface="+mn-lt"/>
                        </a:rPr>
                        <a:t>TS 28.541/TS </a:t>
                      </a:r>
                      <a:r>
                        <a:rPr lang="en-US" altLang="zh-CN" sz="1200" dirty="0">
                          <a:solidFill>
                            <a:schemeClr val="tx1"/>
                          </a:solidFill>
                          <a:ea typeface="+mj-ea"/>
                          <a:cs typeface="+mn-lt"/>
                          <a:sym typeface="+mn-ea"/>
                        </a:rPr>
                        <a:t>28.552 </a:t>
                      </a:r>
                      <a:r>
                        <a:rPr lang="en-US" altLang="zh-CN" sz="1200" dirty="0">
                          <a:solidFill>
                            <a:schemeClr val="tx1"/>
                          </a:solidFill>
                          <a:ea typeface="+mj-ea"/>
                          <a:cs typeface="+mn-lt"/>
                        </a:rPr>
                        <a:t>/TS28.554/New TS</a:t>
                      </a:r>
                      <a:endParaRPr lang="en-US" altLang="zh-CN" sz="1200" dirty="0">
                        <a:solidFill>
                          <a:schemeClr val="tx1"/>
                        </a:solidFill>
                        <a:ea typeface="+mj-ea"/>
                        <a:cs typeface="+mn-lt"/>
                      </a:endParaRPr>
                    </a:p>
                  </a:txBody>
                  <a:tcPr anchor="ctr"/>
                </a:tc>
              </a:tr>
              <a:tr h="883024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>
                          <a:solidFill>
                            <a:schemeClr val="tx1"/>
                          </a:solidFill>
                          <a:ea typeface="+mj-ea"/>
                          <a:cs typeface="+mn-lt"/>
                        </a:rPr>
                        <a:t>2</a:t>
                      </a:r>
                      <a:endParaRPr lang="en-US" altLang="zh-CN" sz="1200" dirty="0">
                        <a:solidFill>
                          <a:schemeClr val="tx1"/>
                        </a:solidFill>
                        <a:ea typeface="+mj-ea"/>
                        <a:cs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CN" sz="1200" dirty="0">
                          <a:solidFill>
                            <a:schemeClr val="tx1"/>
                          </a:solidFill>
                          <a:ea typeface="+mj-ea"/>
                          <a:cs typeface="+mn-lt"/>
                        </a:rPr>
                        <a:t>Management of Network Sharing Phase 4</a:t>
                      </a:r>
                      <a:endParaRPr lang="en-US" altLang="zh-CN" sz="1200" dirty="0">
                        <a:solidFill>
                          <a:schemeClr val="tx1"/>
                        </a:solidFill>
                        <a:ea typeface="+mj-ea"/>
                        <a:cs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342900" indent="-342900">
                        <a:buAutoNum type="arabicPeriod"/>
                      </a:pPr>
                      <a:r>
                        <a:rPr lang="en-US" altLang="zh-CN" sz="1200" dirty="0">
                          <a:solidFill>
                            <a:schemeClr val="tx1"/>
                          </a:solidFill>
                          <a:ea typeface="+mj-ea"/>
                          <a:cs typeface="+mn-lt"/>
                        </a:rPr>
                        <a:t>Enhance IOCs to support </a:t>
                      </a:r>
                      <a:r>
                        <a:rPr lang="en-US" altLang="zh-CN" sz="1200" dirty="0" err="1">
                          <a:solidFill>
                            <a:schemeClr val="tx1"/>
                          </a:solidFill>
                          <a:ea typeface="+mj-ea"/>
                          <a:cs typeface="+mn-lt"/>
                        </a:rPr>
                        <a:t>plmn</a:t>
                      </a:r>
                      <a:r>
                        <a:rPr lang="en-US" altLang="zh-CN" sz="1200" dirty="0">
                          <a:solidFill>
                            <a:schemeClr val="tx1"/>
                          </a:solidFill>
                          <a:ea typeface="+mj-ea"/>
                          <a:cs typeface="+mn-lt"/>
                        </a:rPr>
                        <a:t>-granularity measurements</a:t>
                      </a:r>
                      <a:endParaRPr lang="en-US" altLang="zh-CN" sz="1200" dirty="0">
                        <a:solidFill>
                          <a:schemeClr val="tx1"/>
                        </a:solidFill>
                        <a:ea typeface="+mj-ea"/>
                        <a:cs typeface="+mn-lt"/>
                      </a:endParaRPr>
                    </a:p>
                    <a:p>
                      <a:pPr marL="342900" indent="-342900">
                        <a:buAutoNum type="arabicPeriod"/>
                      </a:pPr>
                      <a:r>
                        <a:rPr lang="en-US" altLang="zh-CN" sz="1200" dirty="0">
                          <a:solidFill>
                            <a:schemeClr val="tx1"/>
                          </a:solidFill>
                          <a:ea typeface="+mj-ea"/>
                          <a:cs typeface="+mn-lt"/>
                        </a:rPr>
                        <a:t>Potential enhancements to support management of shared satellite NG-RAN</a:t>
                      </a:r>
                      <a:endParaRPr lang="en-US" altLang="zh-CN" sz="1200" dirty="0">
                        <a:solidFill>
                          <a:schemeClr val="tx1"/>
                        </a:solidFill>
                        <a:ea typeface="+mj-ea"/>
                        <a:cs typeface="+mn-lt"/>
                      </a:endParaRPr>
                    </a:p>
                    <a:p>
                      <a:pPr marL="342900" indent="-342900">
                        <a:buAutoNum type="arabicPeriod"/>
                      </a:pPr>
                      <a:r>
                        <a:rPr lang="en-US" altLang="zh-CN" sz="1200" dirty="0">
                          <a:solidFill>
                            <a:schemeClr val="tx1"/>
                          </a:solidFill>
                          <a:ea typeface="+mj-ea"/>
                          <a:cs typeface="+mn-lt"/>
                        </a:rPr>
                        <a:t>Potential enhancements to support management of INS utilizing in disaster scenarios</a:t>
                      </a:r>
                      <a:endParaRPr lang="zh-CN" altLang="en-US" sz="1200" dirty="0">
                        <a:solidFill>
                          <a:schemeClr val="tx1"/>
                        </a:solidFill>
                        <a:ea typeface="+mj-ea"/>
                        <a:cs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CN" sz="1200" dirty="0">
                          <a:solidFill>
                            <a:schemeClr val="tx1"/>
                          </a:solidFill>
                          <a:ea typeface="+mj-ea"/>
                          <a:cs typeface="+mn-lt"/>
                        </a:rPr>
                        <a:t>TS 22.261/TS 23.501</a:t>
                      </a:r>
                      <a:endParaRPr lang="en-US" altLang="zh-CN" sz="1200" dirty="0">
                        <a:solidFill>
                          <a:schemeClr val="tx1"/>
                        </a:solidFill>
                        <a:ea typeface="+mj-ea"/>
                        <a:cs typeface="+mn-lt"/>
                      </a:endParaRPr>
                    </a:p>
                  </a:txBody>
                  <a:tcPr anchor="ctr"/>
                </a:tc>
              </a:tr>
              <a:tr h="669046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>
                          <a:solidFill>
                            <a:schemeClr val="tx1"/>
                          </a:solidFill>
                          <a:ea typeface="+mj-ea"/>
                          <a:cs typeface="+mn-lt"/>
                        </a:rPr>
                        <a:t>3</a:t>
                      </a:r>
                      <a:endParaRPr lang="en-US" altLang="zh-CN" sz="1200" dirty="0">
                        <a:solidFill>
                          <a:schemeClr val="tx1"/>
                        </a:solidFill>
                        <a:ea typeface="+mj-ea"/>
                        <a:cs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CN" sz="1200" dirty="0">
                          <a:solidFill>
                            <a:schemeClr val="tx1"/>
                          </a:solidFill>
                          <a:ea typeface="+mj-ea"/>
                          <a:cs typeface="+mn-lt"/>
                        </a:rPr>
                        <a:t>Management of ISAC</a:t>
                      </a:r>
                      <a:endParaRPr lang="en-US" altLang="zh-CN" sz="1200" dirty="0">
                        <a:solidFill>
                          <a:schemeClr val="tx1"/>
                        </a:solidFill>
                        <a:ea typeface="+mj-ea"/>
                        <a:cs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342900" indent="-342900">
                        <a:buAutoNum type="arabicPeriod"/>
                      </a:pPr>
                      <a:r>
                        <a:rPr lang="en-US" altLang="zh-CN" sz="1200" dirty="0">
                          <a:solidFill>
                            <a:schemeClr val="tx1"/>
                          </a:solidFill>
                          <a:ea typeface="+mj-ea"/>
                          <a:cs typeface="+mn-lt"/>
                        </a:rPr>
                        <a:t>Enhancements to support management of Sensing function</a:t>
                      </a:r>
                      <a:endParaRPr lang="en-US" altLang="zh-CN" sz="1200" dirty="0">
                        <a:solidFill>
                          <a:schemeClr val="tx1"/>
                        </a:solidFill>
                        <a:ea typeface="+mj-ea"/>
                        <a:cs typeface="+mn-lt"/>
                      </a:endParaRPr>
                    </a:p>
                    <a:p>
                      <a:pPr marL="342900" marR="0" lvl="0" indent="-342900" algn="l" defTabSz="91313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/>
                        <a:defRPr/>
                      </a:pPr>
                      <a:r>
                        <a:rPr lang="en-US" altLang="zh-CN" sz="1200" kern="1200" dirty="0">
                          <a:solidFill>
                            <a:schemeClr val="tx1"/>
                          </a:solidFill>
                          <a:ea typeface="+mn-ea"/>
                          <a:cs typeface="+mn-lt"/>
                        </a:rPr>
                        <a:t>Enhancements to support management of Sensing data</a:t>
                      </a:r>
                      <a:endParaRPr lang="en-US" altLang="zh-CN" sz="1200" kern="1200" dirty="0">
                        <a:solidFill>
                          <a:schemeClr val="tx1"/>
                        </a:solidFill>
                        <a:ea typeface="+mn-ea"/>
                        <a:cs typeface="+mn-lt"/>
                      </a:endParaRPr>
                    </a:p>
                    <a:p>
                      <a:pPr marL="342900" marR="0" lvl="0" indent="-342900" algn="l" defTabSz="91313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/>
                        <a:defRPr/>
                      </a:pPr>
                      <a:r>
                        <a:rPr lang="en-US" altLang="zh-CN" sz="1200" kern="1200" dirty="0">
                          <a:solidFill>
                            <a:schemeClr val="tx1"/>
                          </a:solidFill>
                          <a:ea typeface="+mn-ea"/>
                          <a:cs typeface="+mn-lt"/>
                        </a:rPr>
                        <a:t>Enhancing management mechanism with Sensing</a:t>
                      </a:r>
                      <a:endParaRPr lang="en-US" altLang="zh-CN" sz="1200" kern="1200" dirty="0">
                        <a:solidFill>
                          <a:schemeClr val="tx1"/>
                        </a:solidFill>
                        <a:ea typeface="+mn-ea"/>
                        <a:cs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313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200" kern="1200" dirty="0">
                          <a:solidFill>
                            <a:schemeClr val="tx1"/>
                          </a:solidFill>
                          <a:ea typeface="+mn-ea"/>
                          <a:cs typeface="+mn-lt"/>
                        </a:rPr>
                        <a:t>TS 22.261/TS 23.501</a:t>
                      </a:r>
                      <a:endParaRPr lang="en-US" altLang="zh-CN" sz="1200" kern="1200" dirty="0">
                        <a:solidFill>
                          <a:schemeClr val="tx1"/>
                        </a:solidFill>
                        <a:ea typeface="+mn-ea"/>
                        <a:cs typeface="+mn-lt"/>
                      </a:endParaRPr>
                    </a:p>
                  </a:txBody>
                  <a:tcPr anchor="ctr"/>
                </a:tc>
              </a:tr>
              <a:tr h="705355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>
                          <a:solidFill>
                            <a:schemeClr val="tx1"/>
                          </a:solidFill>
                          <a:ea typeface="+mj-ea"/>
                          <a:cs typeface="+mn-lt"/>
                        </a:rPr>
                        <a:t>4</a:t>
                      </a:r>
                      <a:endParaRPr lang="en-US" altLang="zh-CN" sz="1200" dirty="0">
                        <a:solidFill>
                          <a:schemeClr val="tx1"/>
                        </a:solidFill>
                        <a:ea typeface="+mj-ea"/>
                        <a:cs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CN" sz="1200" dirty="0">
                          <a:solidFill>
                            <a:schemeClr val="tx1"/>
                          </a:solidFill>
                          <a:ea typeface="+mj-ea"/>
                          <a:cs typeface="+mn-lt"/>
                        </a:rPr>
                        <a:t>Knowledge-assisted management</a:t>
                      </a:r>
                      <a:endParaRPr lang="en-US" altLang="zh-CN" sz="1200" dirty="0">
                        <a:solidFill>
                          <a:schemeClr val="tx1"/>
                        </a:solidFill>
                        <a:ea typeface="+mj-ea"/>
                        <a:cs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CN" sz="1200" dirty="0">
                          <a:solidFill>
                            <a:schemeClr val="tx1"/>
                          </a:solidFill>
                          <a:ea typeface="+mj-ea"/>
                          <a:cs typeface="+mn-lt"/>
                        </a:rPr>
                        <a:t>1.    Knowledge representation</a:t>
                      </a:r>
                      <a:endParaRPr lang="en-US" altLang="zh-CN" sz="1200" dirty="0">
                        <a:solidFill>
                          <a:schemeClr val="tx1"/>
                        </a:solidFill>
                        <a:ea typeface="+mj-ea"/>
                        <a:cs typeface="+mn-lt"/>
                      </a:endParaRPr>
                    </a:p>
                    <a:p>
                      <a:r>
                        <a:rPr lang="en-US" altLang="zh-CN" sz="1200" dirty="0">
                          <a:solidFill>
                            <a:schemeClr val="tx1"/>
                          </a:solidFill>
                          <a:ea typeface="+mj-ea"/>
                          <a:cs typeface="+mn-lt"/>
                        </a:rPr>
                        <a:t>2.    Knowledge-assisted closed loop &amp; intent management</a:t>
                      </a:r>
                      <a:endParaRPr lang="en-US" altLang="zh-CN" sz="1200" dirty="0">
                        <a:solidFill>
                          <a:schemeClr val="tx1"/>
                        </a:solidFill>
                        <a:ea typeface="+mj-ea"/>
                        <a:cs typeface="+mn-lt"/>
                      </a:endParaRPr>
                    </a:p>
                    <a:p>
                      <a:r>
                        <a:rPr lang="en-US" altLang="zh-CN" sz="1200" dirty="0">
                          <a:solidFill>
                            <a:schemeClr val="tx1"/>
                          </a:solidFill>
                          <a:ea typeface="+mj-ea"/>
                          <a:cs typeface="+mn-lt"/>
                        </a:rPr>
                        <a:t>3.    Explainable AI/ML</a:t>
                      </a:r>
                      <a:endParaRPr lang="en-US" altLang="zh-CN" sz="1200" dirty="0">
                        <a:solidFill>
                          <a:schemeClr val="tx1"/>
                        </a:solidFill>
                        <a:ea typeface="+mj-ea"/>
                        <a:cs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zh-CN" altLang="en-US" sz="1200" dirty="0">
                        <a:solidFill>
                          <a:schemeClr val="tx1"/>
                        </a:solidFill>
                        <a:ea typeface="+mj-ea"/>
                        <a:cs typeface="+mn-lt"/>
                      </a:endParaRPr>
                    </a:p>
                  </a:txBody>
                  <a:tcPr anchor="ctr"/>
                </a:tc>
              </a:tr>
              <a:tr h="832677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>
                          <a:solidFill>
                            <a:schemeClr val="tx1"/>
                          </a:solidFill>
                          <a:ea typeface="+mj-ea"/>
                          <a:cs typeface="+mn-lt"/>
                        </a:rPr>
                        <a:t>5</a:t>
                      </a:r>
                      <a:endParaRPr lang="en-US" altLang="zh-CN" sz="1200" dirty="0">
                        <a:solidFill>
                          <a:schemeClr val="tx1"/>
                        </a:solidFill>
                        <a:ea typeface="+mj-ea"/>
                        <a:cs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CN" sz="1200" dirty="0">
                          <a:solidFill>
                            <a:schemeClr val="tx1"/>
                          </a:solidFill>
                          <a:ea typeface="+mj-ea"/>
                          <a:cs typeface="+mn-lt"/>
                          <a:sym typeface="+mn-ea"/>
                        </a:rPr>
                        <a:t>Trace-based User-level measurement</a:t>
                      </a:r>
                      <a:endParaRPr lang="en-US" altLang="zh-CN" sz="1200" dirty="0">
                        <a:solidFill>
                          <a:schemeClr val="tx1"/>
                        </a:solidFill>
                        <a:ea typeface="+mj-ea"/>
                        <a:cs typeface="+mn-lt"/>
                        <a:sym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342900" indent="-342900">
                        <a:buAutoNum type="arabicPeriod"/>
                      </a:pPr>
                      <a:r>
                        <a:rPr lang="en-US" altLang="zh-CN" sz="1200" dirty="0">
                          <a:solidFill>
                            <a:schemeClr val="tx1"/>
                          </a:solidFill>
                          <a:ea typeface="+mj-ea"/>
                          <a:cs typeface="+mn-lt"/>
                          <a:sym typeface="+mn-ea"/>
                        </a:rPr>
                        <a:t>Investigation on trace as new data source in NG RAN</a:t>
                      </a:r>
                      <a:endParaRPr lang="en-US" altLang="zh-CN" sz="1200" dirty="0">
                        <a:solidFill>
                          <a:schemeClr val="tx1"/>
                        </a:solidFill>
                        <a:ea typeface="+mj-ea"/>
                        <a:cs typeface="+mn-lt"/>
                      </a:endParaRPr>
                    </a:p>
                    <a:p>
                      <a:pPr marL="342900" marR="0" lvl="0" indent="-342900" algn="l" defTabSz="91313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/>
                        <a:defRPr/>
                      </a:pPr>
                      <a:r>
                        <a:rPr lang="en-US" altLang="zh-CN" sz="1200" dirty="0">
                          <a:solidFill>
                            <a:schemeClr val="tx1"/>
                          </a:solidFill>
                          <a:cs typeface="+mn-lt"/>
                          <a:sym typeface="+mn-ea"/>
                        </a:rPr>
                        <a:t>Introduction on trace-based UE level measurements </a:t>
                      </a:r>
                      <a:endParaRPr lang="en-US" altLang="zh-CN" sz="1200" kern="1200" dirty="0">
                        <a:solidFill>
                          <a:schemeClr val="tx1"/>
                        </a:solidFill>
                        <a:ea typeface="+mn-ea"/>
                        <a:cs typeface="+mn-lt"/>
                      </a:endParaRPr>
                    </a:p>
                    <a:p>
                      <a:pPr marL="342900" marR="0" lvl="0" indent="-342900" algn="l" defTabSz="91313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/>
                        <a:defRPr/>
                      </a:pPr>
                      <a:r>
                        <a:rPr lang="en-US" altLang="zh-CN" sz="1200" dirty="0">
                          <a:solidFill>
                            <a:schemeClr val="tx1"/>
                          </a:solidFill>
                          <a:cs typeface="+mn-lt"/>
                          <a:sym typeface="+mn-ea"/>
                        </a:rPr>
                        <a:t>Enhancements on existing UE-level measurements </a:t>
                      </a:r>
                      <a:endParaRPr lang="en-US" altLang="zh-CN" sz="1200" dirty="0">
                        <a:solidFill>
                          <a:schemeClr val="tx1"/>
                        </a:solidFill>
                        <a:cs typeface="+mn-lt"/>
                        <a:sym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CN" sz="1200" dirty="0">
                          <a:solidFill>
                            <a:schemeClr val="tx1"/>
                          </a:solidFill>
                          <a:ea typeface="+mj-ea"/>
                          <a:cs typeface="+mn-lt"/>
                        </a:rPr>
                        <a:t>TS 28.558/TS 28.550</a:t>
                      </a:r>
                      <a:endParaRPr lang="en-US" altLang="zh-CN" sz="1200" dirty="0">
                        <a:solidFill>
                          <a:schemeClr val="tx1"/>
                        </a:solidFill>
                        <a:ea typeface="+mj-ea"/>
                        <a:cs typeface="+mn-lt"/>
                      </a:endParaRPr>
                    </a:p>
                  </a:txBody>
                  <a:tcPr anchor="ctr"/>
                </a:tc>
              </a:tr>
              <a:tr h="832677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>
                          <a:solidFill>
                            <a:schemeClr val="tx1"/>
                          </a:solidFill>
                          <a:ea typeface="+mj-ea"/>
                          <a:cs typeface="+mn-lt"/>
                        </a:rPr>
                        <a:t>6</a:t>
                      </a:r>
                      <a:endParaRPr lang="en-US" altLang="zh-CN" sz="1200" dirty="0">
                        <a:solidFill>
                          <a:schemeClr val="tx1"/>
                        </a:solidFill>
                        <a:ea typeface="+mj-ea"/>
                        <a:cs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CN" sz="1200" dirty="0">
                          <a:solidFill>
                            <a:schemeClr val="tx1"/>
                          </a:solidFill>
                          <a:ea typeface="+mj-ea"/>
                          <a:cs typeface="+mn-lt"/>
                          <a:sym typeface="+mn-ea"/>
                        </a:rPr>
                        <a:t>NTN managements</a:t>
                      </a:r>
                      <a:endParaRPr lang="en-US" altLang="zh-CN" sz="1200" dirty="0">
                        <a:solidFill>
                          <a:schemeClr val="tx1"/>
                        </a:solidFill>
                        <a:ea typeface="+mj-ea"/>
                        <a:cs typeface="+mn-lt"/>
                        <a:sym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342900" marR="0" lvl="0" indent="-342900" algn="l" defTabSz="91313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/>
                        <a:defRPr/>
                      </a:pPr>
                      <a:r>
                        <a:rPr lang="en-US" altLang="zh-CN" sz="1200" dirty="0">
                          <a:solidFill>
                            <a:schemeClr val="tx1"/>
                          </a:solidFill>
                          <a:cs typeface="+mn-lt"/>
                          <a:sym typeface="+mn-ea"/>
                        </a:rPr>
                        <a:t>Further enhancement on existing UCs</a:t>
                      </a:r>
                      <a:endParaRPr lang="en-US" altLang="zh-CN" sz="1200" dirty="0">
                        <a:solidFill>
                          <a:schemeClr val="tx1"/>
                        </a:solidFill>
                        <a:cs typeface="+mn-lt"/>
                        <a:sym typeface="+mn-ea"/>
                      </a:endParaRPr>
                    </a:p>
                    <a:p>
                      <a:pPr marL="342900" marR="0" lvl="0" indent="-342900" algn="l" defTabSz="91313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/>
                        <a:defRPr/>
                      </a:pPr>
                      <a:r>
                        <a:rPr lang="en-US" altLang="zh-CN" sz="1200" dirty="0">
                          <a:solidFill>
                            <a:schemeClr val="tx1"/>
                          </a:solidFill>
                          <a:cs typeface="+mn-lt"/>
                          <a:sym typeface="+mn-ea"/>
                        </a:rPr>
                        <a:t>Management support for service continuity and different services with multi-orbit satellites</a:t>
                      </a:r>
                      <a:endParaRPr lang="en-US" altLang="zh-CN" sz="1200" dirty="0">
                        <a:solidFill>
                          <a:schemeClr val="tx1"/>
                        </a:solidFill>
                        <a:cs typeface="+mn-lt"/>
                        <a:sym typeface="+mn-ea"/>
                      </a:endParaRPr>
                    </a:p>
                    <a:p>
                      <a:pPr marL="342900" marR="0" lvl="0" indent="-342900" algn="l" defTabSz="91313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/>
                        <a:defRPr/>
                      </a:pPr>
                      <a:r>
                        <a:rPr lang="en-US" altLang="zh-CN" sz="1200" dirty="0">
                          <a:solidFill>
                            <a:schemeClr val="tx1"/>
                          </a:solidFill>
                          <a:cs typeface="+mn-lt"/>
                          <a:sym typeface="+mn-ea"/>
                        </a:rPr>
                        <a:t>Management support for Broadcast services with satellite access</a:t>
                      </a:r>
                      <a:endParaRPr lang="en-US" altLang="zh-CN" sz="1200" dirty="0">
                        <a:solidFill>
                          <a:schemeClr val="tx1"/>
                        </a:solidFill>
                        <a:cs typeface="+mn-lt"/>
                        <a:sym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altLang="zh-CN" sz="1200" dirty="0">
                        <a:solidFill>
                          <a:schemeClr val="tx1"/>
                        </a:solidFill>
                        <a:ea typeface="+mj-ea"/>
                        <a:cs typeface="+mn-lt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2018269" y="228600"/>
            <a:ext cx="7737447" cy="883508"/>
          </a:xfrm>
        </p:spPr>
        <p:txBody>
          <a:bodyPr/>
          <a:lstStyle/>
          <a:p>
            <a:pPr eaLnBrk="1" hangingPunct="1"/>
            <a:r>
              <a:rPr lang="en-US" altLang="de-DE" b="1" dirty="0">
                <a:solidFill>
                  <a:schemeClr val="tx1"/>
                </a:solidFill>
                <a:latin typeface="+mn-lt"/>
              </a:rPr>
              <a:t>Use Case 1: Management of Ambient IoT</a:t>
            </a:r>
            <a:endParaRPr lang="de-DE" altLang="de-DE" b="1" dirty="0">
              <a:solidFill>
                <a:schemeClr val="tx1"/>
              </a:solidFill>
              <a:latin typeface="+mn-lt"/>
            </a:endParaRPr>
          </a:p>
        </p:txBody>
      </p:sp>
      <p:pic>
        <p:nvPicPr>
          <p:cNvPr id="2" name="Picture 1" descr="A logo with a green and black design&#10;&#10;Description automatically generated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6381" y="270252"/>
            <a:ext cx="1366170" cy="850994"/>
          </a:xfrm>
          <a:prstGeom prst="rect">
            <a:avLst/>
          </a:prstGeom>
        </p:spPr>
      </p:pic>
      <p:pic>
        <p:nvPicPr>
          <p:cNvPr id="13" name="图片 12"/>
          <p:cNvPicPr>
            <a:picLocks noChangeAspect="1"/>
          </p:cNvPicPr>
          <p:nvPr/>
        </p:nvPicPr>
        <p:blipFill>
          <a:blip r:embed="rId2"/>
          <a:srcRect b="24043"/>
          <a:stretch>
            <a:fillRect/>
          </a:stretch>
        </p:blipFill>
        <p:spPr>
          <a:xfrm>
            <a:off x="2543810" y="2720058"/>
            <a:ext cx="6806565" cy="1094740"/>
          </a:xfrm>
          <a:prstGeom prst="rect">
            <a:avLst/>
          </a:prstGeom>
        </p:spPr>
      </p:pic>
      <p:sp>
        <p:nvSpPr>
          <p:cNvPr id="14" name="文本框 13"/>
          <p:cNvSpPr txBox="1"/>
          <p:nvPr/>
        </p:nvSpPr>
        <p:spPr>
          <a:xfrm>
            <a:off x="156845" y="1126803"/>
            <a:ext cx="11878945" cy="1663065"/>
          </a:xfrm>
          <a:prstGeom prst="rect">
            <a:avLst/>
          </a:prstGeom>
          <a:noFill/>
        </p:spPr>
        <p:txBody>
          <a:bodyPr wrap="square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buClrTx/>
              <a:buSzTx/>
              <a:buFontTx/>
              <a:buNone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1D1D1A"/>
                </a:solidFill>
                <a:effectLst/>
                <a:uLnTx/>
                <a:uFillTx/>
                <a:ea typeface="微软雅黑" panose="020B0503020204020204" pitchFamily="34" charset="-122"/>
              </a:rPr>
              <a:t>Background</a:t>
            </a:r>
            <a:r>
              <a:rPr kumimoji="0" lang="zh-CN" alt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1D1D1A"/>
                </a:solidFill>
                <a:effectLst/>
                <a:uLnTx/>
                <a:uFillTx/>
                <a:ea typeface="微软雅黑" panose="020B0503020204020204" pitchFamily="34" charset="-122"/>
              </a:rPr>
              <a:t>：</a:t>
            </a: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srgbClr val="1D1D1A"/>
              </a:solidFill>
              <a:effectLst/>
              <a:uLnTx/>
              <a:uFillTx/>
              <a:ea typeface="微软雅黑" panose="020B0503020204020204" pitchFamily="34" charset="-122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D71A21"/>
              </a:buClr>
              <a:buSzTx/>
              <a:buFont typeface="Wingdings" panose="05000000000000000000" charset="0"/>
              <a:buChar char="n"/>
              <a:defRPr/>
            </a:pPr>
            <a:r>
              <a:rPr kumimoji="0" sz="1200" b="1" i="0" u="none" strike="noStrike" kern="1200" cap="none" spc="0" normalizeH="0" baseline="0" noProof="0" dirty="0">
                <a:ln>
                  <a:noFill/>
                </a:ln>
                <a:solidFill>
                  <a:srgbClr val="1D1D1A"/>
                </a:solidFill>
                <a:effectLst/>
                <a:uLnTx/>
                <a:uFillTx/>
                <a:ea typeface="微软雅黑" panose="020B0503020204020204" pitchFamily="34" charset="-122"/>
              </a:rPr>
              <a:t>Ambient IoT</a:t>
            </a: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1D1D1A"/>
                </a:solidFill>
                <a:effectLst/>
                <a:uLnTx/>
                <a:uFillTx/>
                <a:ea typeface="微软雅黑" panose="020B0503020204020204" pitchFamily="34" charset="-122"/>
              </a:rPr>
              <a:t> (A-IoT)</a:t>
            </a:r>
            <a:r>
              <a:rPr kumimoji="0" sz="1200" b="0" i="0" u="none" strike="noStrike" kern="1200" cap="none" spc="0" normalizeH="0" baseline="0" noProof="0" dirty="0">
                <a:ln>
                  <a:noFill/>
                </a:ln>
                <a:solidFill>
                  <a:srgbClr val="1D1D1A"/>
                </a:solidFill>
                <a:effectLst/>
                <a:uLnTx/>
                <a:uFillTx/>
                <a:ea typeface="微软雅黑" panose="020B0503020204020204" pitchFamily="34" charset="-122"/>
              </a:rPr>
              <a:t> aims to provide complexity and power consumption significantly lower than the existing 3GPP IoT technologies (e.g. NB-IoT and </a:t>
            </a:r>
            <a:r>
              <a:rPr kumimoji="0" sz="1200" b="0" i="0" u="none" strike="noStrike" kern="1200" cap="none" spc="0" normalizeH="0" baseline="0" noProof="0" dirty="0" err="1">
                <a:ln>
                  <a:noFill/>
                </a:ln>
                <a:solidFill>
                  <a:srgbClr val="1D1D1A"/>
                </a:solidFill>
                <a:effectLst/>
                <a:uLnTx/>
                <a:uFillTx/>
                <a:ea typeface="微软雅黑" panose="020B0503020204020204" pitchFamily="34" charset="-122"/>
              </a:rPr>
              <a:t>eMTC</a:t>
            </a:r>
            <a:r>
              <a:rPr kumimoji="0" sz="1200" b="0" i="0" u="none" strike="noStrike" kern="1200" cap="none" spc="0" normalizeH="0" baseline="0" noProof="0" dirty="0">
                <a:ln>
                  <a:noFill/>
                </a:ln>
                <a:solidFill>
                  <a:srgbClr val="1D1D1A"/>
                </a:solidFill>
                <a:effectLst/>
                <a:uLnTx/>
                <a:uFillTx/>
                <a:ea typeface="微软雅黑" panose="020B0503020204020204" pitchFamily="34" charset="-122"/>
              </a:rPr>
              <a:t>)</a:t>
            </a:r>
            <a:r>
              <a:rPr kumimoji="0" lang="zh-CN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1D1D1A"/>
                </a:solidFill>
                <a:effectLst/>
                <a:uLnTx/>
                <a:uFillTx/>
                <a:ea typeface="微软雅黑" panose="020B0503020204020204" pitchFamily="34" charset="-122"/>
              </a:rPr>
              <a:t> 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1D1D1A"/>
                </a:solidFill>
                <a:effectLst/>
                <a:uLnTx/>
                <a:uFillTx/>
                <a:ea typeface="微软雅黑" panose="020B0503020204020204" pitchFamily="34" charset="-122"/>
              </a:rPr>
              <a:t>for supporting higher local device density in the order of magnitude.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1D1D1A"/>
              </a:solidFill>
              <a:effectLst/>
              <a:uLnTx/>
              <a:uFillTx/>
              <a:ea typeface="微软雅黑" panose="020B0503020204020204" pitchFamily="34" charset="-122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D71A21"/>
              </a:buClr>
              <a:buSzTx/>
              <a:buFont typeface="Wingdings" panose="05000000000000000000" charset="0"/>
              <a:buChar char="n"/>
              <a:defRPr/>
            </a:pPr>
            <a:r>
              <a:rPr kumimoji="0" sz="12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ea typeface="微软雅黑" panose="020B0503020204020204" pitchFamily="34" charset="-122"/>
              </a:rPr>
              <a:t>RAN</a:t>
            </a:r>
            <a:r>
              <a:rPr kumimoji="0" sz="1200" b="0" i="0" u="none" strike="noStrike" kern="1200" cap="none" spc="0" normalizeH="0" baseline="0" noProof="0" dirty="0">
                <a:ln>
                  <a:noFill/>
                </a:ln>
                <a:solidFill>
                  <a:srgbClr val="1D1D1A"/>
                </a:solidFill>
                <a:effectLst/>
                <a:uLnTx/>
                <a:uFillTx/>
                <a:ea typeface="微软雅黑" panose="020B0503020204020204" pitchFamily="34" charset="-122"/>
              </a:rPr>
              <a:t> WGs has investigated RAN level solutions for 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1D1D1A"/>
                </a:solidFill>
                <a:effectLst/>
                <a:uLnTx/>
                <a:uFillTx/>
                <a:ea typeface="微软雅黑" panose="020B0503020204020204" pitchFamily="34" charset="-122"/>
              </a:rPr>
              <a:t>Ambient </a:t>
            </a:r>
            <a:r>
              <a:rPr kumimoji="0" lang="en-US" sz="1200" b="0" i="0" u="none" strike="noStrike" kern="1200" cap="none" spc="0" normalizeH="0" baseline="0" noProof="0" dirty="0" err="1">
                <a:ln>
                  <a:noFill/>
                </a:ln>
                <a:solidFill>
                  <a:srgbClr val="1D1D1A"/>
                </a:solidFill>
                <a:effectLst/>
                <a:uLnTx/>
                <a:uFillTx/>
                <a:ea typeface="微软雅黑" panose="020B0503020204020204" pitchFamily="34" charset="-122"/>
              </a:rPr>
              <a:t>loT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1D1D1A"/>
                </a:solidFill>
                <a:effectLst/>
                <a:uLnTx/>
                <a:uFillTx/>
                <a:ea typeface="微软雅黑" panose="020B0503020204020204" pitchFamily="34" charset="-122"/>
              </a:rPr>
              <a:t> </a:t>
            </a:r>
            <a:r>
              <a:rPr kumimoji="0" sz="1200" b="0" i="0" u="none" strike="noStrike" kern="1200" cap="none" spc="0" normalizeH="0" baseline="0" noProof="0" dirty="0">
                <a:ln>
                  <a:noFill/>
                </a:ln>
                <a:solidFill>
                  <a:srgbClr val="1D1D1A"/>
                </a:solidFill>
                <a:effectLst/>
                <a:uLnTx/>
                <a:uFillTx/>
                <a:ea typeface="微软雅黑" panose="020B0503020204020204" pitchFamily="34" charset="-122"/>
              </a:rPr>
              <a:t>in TR 38.769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1D1D1A"/>
                </a:solidFill>
                <a:effectLst/>
                <a:uLnTx/>
                <a:uFillTx/>
                <a:ea typeface="微软雅黑" panose="020B0503020204020204" pitchFamily="34" charset="-122"/>
              </a:rPr>
              <a:t> and new WID on Rel-19 Ambient </a:t>
            </a:r>
            <a:r>
              <a:rPr kumimoji="0" lang="en-US" sz="1200" b="0" i="0" u="none" strike="noStrike" kern="1200" cap="none" spc="0" normalizeH="0" baseline="0" noProof="0" dirty="0" err="1">
                <a:ln>
                  <a:noFill/>
                </a:ln>
                <a:solidFill>
                  <a:srgbClr val="1D1D1A"/>
                </a:solidFill>
                <a:effectLst/>
                <a:uLnTx/>
                <a:uFillTx/>
                <a:ea typeface="微软雅黑" panose="020B0503020204020204" pitchFamily="34" charset="-122"/>
              </a:rPr>
              <a:t>loT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1D1D1A"/>
                </a:solidFill>
                <a:effectLst/>
                <a:uLnTx/>
                <a:uFillTx/>
                <a:ea typeface="微软雅黑" panose="020B0503020204020204" pitchFamily="34" charset="-122"/>
              </a:rPr>
              <a:t> was approved in RP- 243326.</a:t>
            </a:r>
            <a:r>
              <a:rPr lang="en-US" sz="1200" dirty="0">
                <a:solidFill>
                  <a:srgbClr val="1D1D1A"/>
                </a:solidFill>
                <a:ea typeface="微软雅黑" panose="020B0503020204020204" pitchFamily="34" charset="-122"/>
              </a:rPr>
              <a:t> </a:t>
            </a:r>
            <a:endParaRPr lang="en-US" sz="1200" dirty="0">
              <a:solidFill>
                <a:srgbClr val="1D1D1A"/>
              </a:solidFill>
              <a:ea typeface="微软雅黑" panose="020B0503020204020204" pitchFamily="34" charset="-122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D71A21"/>
              </a:buClr>
              <a:buSzTx/>
              <a:buFont typeface="Wingdings" panose="05000000000000000000" charset="0"/>
              <a:buChar char="n"/>
              <a:defRPr/>
            </a:pPr>
            <a:r>
              <a:rPr lang="en-US" sz="1200" b="1" dirty="0">
                <a:solidFill>
                  <a:srgbClr val="C00000"/>
                </a:solidFill>
                <a:ea typeface="微软雅黑" panose="020B0503020204020204" pitchFamily="34" charset="-122"/>
              </a:rPr>
              <a:t>SA1</a:t>
            </a:r>
            <a:r>
              <a:rPr lang="en-US" sz="1200" dirty="0">
                <a:solidFill>
                  <a:srgbClr val="C00000"/>
                </a:solidFill>
                <a:ea typeface="微软雅黑" panose="020B0503020204020204" pitchFamily="34" charset="-122"/>
              </a:rPr>
              <a:t> </a:t>
            </a:r>
            <a:r>
              <a:rPr lang="en-US" sz="1200" dirty="0">
                <a:solidFill>
                  <a:srgbClr val="1D1D1A"/>
                </a:solidFill>
                <a:ea typeface="微软雅黑" panose="020B0503020204020204" pitchFamily="34" charset="-122"/>
              </a:rPr>
              <a:t>has finished some standardization of Ambient IoT in TR 22.840 and TS 22.369. </a:t>
            </a:r>
            <a:endParaRPr lang="en-US" sz="1200" dirty="0">
              <a:solidFill>
                <a:srgbClr val="1D1D1A"/>
              </a:solidFill>
              <a:ea typeface="微软雅黑" panose="020B0503020204020204" pitchFamily="34" charset="-122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D71A21"/>
              </a:buClr>
              <a:buSzTx/>
              <a:buFont typeface="Wingdings" panose="05000000000000000000" charset="0"/>
              <a:buChar char="n"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ea typeface="微软雅黑" panose="020B0503020204020204" pitchFamily="34" charset="-122"/>
              </a:rPr>
              <a:t>SA2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1D1D1A"/>
                </a:solidFill>
                <a:effectLst/>
                <a:uLnTx/>
                <a:uFillTx/>
                <a:ea typeface="微软雅黑" panose="020B0503020204020204" pitchFamily="34" charset="-122"/>
              </a:rPr>
              <a:t> has studied to investigate solutions for architectures to support Ambient IoT in TR 23.700-13.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1D1D1A"/>
              </a:solidFill>
              <a:effectLst/>
              <a:uLnTx/>
              <a:uFillTx/>
              <a:ea typeface="微软雅黑" panose="020B0503020204020204" pitchFamily="34" charset="-122"/>
            </a:endParaRPr>
          </a:p>
        </p:txBody>
      </p:sp>
      <p:sp>
        <p:nvSpPr>
          <p:cNvPr id="15" name="文本框 14"/>
          <p:cNvSpPr txBox="1"/>
          <p:nvPr/>
        </p:nvSpPr>
        <p:spPr>
          <a:xfrm>
            <a:off x="151130" y="3690620"/>
            <a:ext cx="270002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noProof="0" dirty="0">
                <a:ln>
                  <a:noFill/>
                </a:ln>
                <a:solidFill>
                  <a:srgbClr val="1D1D1A"/>
                </a:solidFill>
                <a:effectLst/>
                <a:uLnTx/>
                <a:uFillTx/>
                <a:latin typeface="+mn-lt"/>
                <a:ea typeface="微软雅黑" panose="020B0503020204020204" pitchFamily="34" charset="-122"/>
                <a:sym typeface="+mn-ea"/>
              </a:rPr>
              <a:t>P</a:t>
            </a:r>
            <a:r>
              <a:rPr sz="1600" b="1" noProof="0" dirty="0">
                <a:ln>
                  <a:noFill/>
                </a:ln>
                <a:solidFill>
                  <a:srgbClr val="1D1D1A"/>
                </a:solidFill>
                <a:effectLst/>
                <a:uLnTx/>
                <a:uFillTx/>
                <a:latin typeface="+mn-lt"/>
                <a:ea typeface="微软雅黑" panose="020B0503020204020204" pitchFamily="34" charset="-122"/>
                <a:sym typeface="+mn-ea"/>
              </a:rPr>
              <a:t>otential</a:t>
            </a:r>
            <a:r>
              <a:rPr lang="en-US" sz="1600" b="1" noProof="0" dirty="0">
                <a:ln>
                  <a:noFill/>
                </a:ln>
                <a:solidFill>
                  <a:srgbClr val="1D1D1A"/>
                </a:solidFill>
                <a:effectLst/>
                <a:uLnTx/>
                <a:uFillTx/>
                <a:latin typeface="+mn-lt"/>
                <a:ea typeface="微软雅黑" panose="020B0503020204020204" pitchFamily="34" charset="-122"/>
                <a:sym typeface="+mn-ea"/>
              </a:rPr>
              <a:t> Objectives:</a:t>
            </a:r>
            <a:r>
              <a:rPr lang="en-US" noProof="0" dirty="0">
                <a:ln>
                  <a:noFill/>
                </a:ln>
                <a:solidFill>
                  <a:srgbClr val="1D1D1A"/>
                </a:solidFill>
                <a:effectLst/>
                <a:uLnTx/>
                <a:uFillTx/>
                <a:latin typeface="+mn-lt"/>
                <a:ea typeface="微软雅黑" panose="020B0503020204020204" pitchFamily="34" charset="-122"/>
                <a:sym typeface="+mn-ea"/>
              </a:rPr>
              <a:t> </a:t>
            </a:r>
            <a:endParaRPr lang="en-US" noProof="0" dirty="0">
              <a:ln>
                <a:noFill/>
              </a:ln>
              <a:solidFill>
                <a:srgbClr val="1D1D1A"/>
              </a:solidFill>
              <a:effectLst/>
              <a:uLnTx/>
              <a:uFillTx/>
              <a:latin typeface="+mn-lt"/>
              <a:ea typeface="微软雅黑" panose="020B0503020204020204" pitchFamily="34" charset="-122"/>
              <a:sym typeface="+mn-ea"/>
            </a:endParaRPr>
          </a:p>
        </p:txBody>
      </p:sp>
      <p:grpSp>
        <p:nvGrpSpPr>
          <p:cNvPr id="16" name="组合 15"/>
          <p:cNvGrpSpPr/>
          <p:nvPr/>
        </p:nvGrpSpPr>
        <p:grpSpPr>
          <a:xfrm>
            <a:off x="441325" y="4029075"/>
            <a:ext cx="6060440" cy="1167765"/>
            <a:chOff x="9795" y="6656"/>
            <a:chExt cx="5448" cy="3427"/>
          </a:xfrm>
        </p:grpSpPr>
        <p:sp>
          <p:nvSpPr>
            <p:cNvPr id="17" name="矩形 16"/>
            <p:cNvSpPr/>
            <p:nvPr/>
          </p:nvSpPr>
          <p:spPr>
            <a:xfrm>
              <a:off x="9795" y="6878"/>
              <a:ext cx="5400" cy="3205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txBody>
            <a:bodyPr vert="horz" wrap="square" lIns="0" tIns="44436" rIns="91440" bIns="45720" numCol="1" anchor="t" anchorCtr="0" compatLnSpc="1">
              <a:noAutofit/>
            </a:bodyPr>
            <a:lstStyle/>
            <a:p>
              <a:pPr marL="0" marR="0" indent="0" algn="l" defTabSz="914400" rtl="0" eaLnBrk="0" fontAlgn="t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Char char="•"/>
              </a:pPr>
              <a:endParaRPr kumimoji="0" lang="zh-CN" altLang="en-US" sz="1000" b="0" i="0" u="none" strike="noStrike" cap="none" normalizeH="0" baseline="0" dirty="0">
                <a:ln>
                  <a:noFill/>
                </a:ln>
                <a:solidFill>
                  <a:srgbClr val="666666"/>
                </a:solidFill>
                <a:effectLst/>
                <a:latin typeface="+mn-lt"/>
                <a:ea typeface="微软雅黑" panose="020B0503020204020204" pitchFamily="34" charset="-122"/>
              </a:endParaRPr>
            </a:p>
          </p:txBody>
        </p:sp>
        <p:sp>
          <p:nvSpPr>
            <p:cNvPr id="18" name="文本框 17"/>
            <p:cNvSpPr txBox="1"/>
            <p:nvPr/>
          </p:nvSpPr>
          <p:spPr>
            <a:xfrm>
              <a:off x="9835" y="6656"/>
              <a:ext cx="5408" cy="3289"/>
            </a:xfrm>
            <a:prstGeom prst="rect">
              <a:avLst/>
            </a:prstGeom>
            <a:noFill/>
          </p:spPr>
          <p:txBody>
            <a:bodyPr wrap="square" rtlCol="0" anchor="t">
              <a:noAutofit/>
            </a:bodyPr>
            <a:lstStyle/>
            <a:p>
              <a:pPr marL="285750" marR="0" lvl="0" indent="-285750" algn="l" defTabSz="914400" rtl="0" eaLnBrk="1" fontAlgn="auto" latinLnBrk="0" hangingPunct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D71A21"/>
                </a:buClr>
                <a:buSzTx/>
                <a:buFont typeface="Wingdings" panose="05000000000000000000" charset="0"/>
                <a:buChar char="n"/>
                <a:defRPr/>
              </a:pPr>
              <a:r>
                <a:rPr lang="en-US" sz="1200" b="1" noProof="0" dirty="0">
                  <a:ln>
                    <a:noFill/>
                  </a:ln>
                  <a:solidFill>
                    <a:srgbClr val="1D1D1A"/>
                  </a:solidFill>
                  <a:effectLst/>
                  <a:uLnTx/>
                  <a:uFillTx/>
                  <a:latin typeface="+mn-lt"/>
                  <a:ea typeface="微软雅黑" panose="020B0503020204020204" pitchFamily="34" charset="-122"/>
                  <a:sym typeface="+mn-ea"/>
                </a:rPr>
                <a:t>New </a:t>
              </a:r>
              <a:r>
                <a:rPr sz="1200" b="1" noProof="0" dirty="0">
                  <a:ln>
                    <a:noFill/>
                  </a:ln>
                  <a:solidFill>
                    <a:srgbClr val="1D1D1A"/>
                  </a:solidFill>
                  <a:effectLst/>
                  <a:uLnTx/>
                  <a:uFillTx/>
                  <a:latin typeface="+mn-lt"/>
                  <a:ea typeface="微软雅黑" panose="020B0503020204020204" pitchFamily="34" charset="-122"/>
                  <a:sym typeface="+mn-ea"/>
                </a:rPr>
                <a:t>management</a:t>
              </a:r>
              <a:r>
                <a:rPr lang="en-US" sz="1200" b="1" noProof="0" dirty="0">
                  <a:ln>
                    <a:noFill/>
                  </a:ln>
                  <a:solidFill>
                    <a:srgbClr val="1D1D1A"/>
                  </a:solidFill>
                  <a:effectLst/>
                  <a:uLnTx/>
                  <a:uFillTx/>
                  <a:latin typeface="+mn-lt"/>
                  <a:ea typeface="微软雅黑" panose="020B0503020204020204" pitchFamily="34" charset="-122"/>
                  <a:sym typeface="+mn-ea"/>
                </a:rPr>
                <a:t> architecture and functions for</a:t>
              </a:r>
              <a:r>
                <a:rPr sz="1200" b="1" noProof="0" dirty="0">
                  <a:ln>
                    <a:noFill/>
                  </a:ln>
                  <a:solidFill>
                    <a:srgbClr val="1D1D1A"/>
                  </a:solidFill>
                  <a:effectLst/>
                  <a:uLnTx/>
                  <a:uFillTx/>
                  <a:latin typeface="+mn-lt"/>
                  <a:ea typeface="微软雅黑" panose="020B0503020204020204" pitchFamily="34" charset="-122"/>
                  <a:sym typeface="+mn-ea"/>
                </a:rPr>
                <a:t> </a:t>
              </a:r>
              <a:r>
                <a:rPr lang="en-US" sz="1200" b="1" noProof="0" dirty="0" err="1">
                  <a:ln>
                    <a:noFill/>
                  </a:ln>
                  <a:solidFill>
                    <a:srgbClr val="1D1D1A"/>
                  </a:solidFill>
                  <a:effectLst/>
                  <a:uLnTx/>
                  <a:uFillTx/>
                  <a:latin typeface="+mn-lt"/>
                  <a:ea typeface="微软雅黑" panose="020B0503020204020204" pitchFamily="34" charset="-122"/>
                  <a:sym typeface="+mn-ea"/>
                </a:rPr>
                <a:t>A-IoT</a:t>
              </a:r>
              <a:endPara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1D1D1A"/>
                </a:solidFill>
                <a:effectLst/>
                <a:uLnTx/>
                <a:uFillTx/>
                <a:latin typeface="+mn-lt"/>
                <a:ea typeface="微软雅黑" panose="020B0503020204020204" pitchFamily="34" charset="-122"/>
              </a:endParaRPr>
            </a:p>
            <a:p>
              <a:pPr marL="742950" marR="0" lvl="1" indent="-285750" algn="l" defTabSz="914400" rtl="0" eaLnBrk="1" fontAlgn="auto" latinLnBrk="0" hangingPunct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D71A21"/>
                </a:buClr>
                <a:buSzTx/>
                <a:buFont typeface="Arial" panose="020B0604020202020204" pitchFamily="34" charset="0"/>
                <a:buChar char="•"/>
                <a:defRPr/>
              </a:pPr>
              <a:r>
                <a:rPr lang="en-US" sz="1200" b="1" noProof="0" dirty="0" err="1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+mn-lt"/>
                  <a:ea typeface="微软雅黑" panose="020B0503020204020204" pitchFamily="34" charset="-122"/>
                  <a:sym typeface="+mn-ea"/>
                </a:rPr>
                <a:t>AloT</a:t>
              </a:r>
              <a:r>
                <a:rPr lang="en-US" sz="1200" b="1" noProof="0" dirty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+mn-lt"/>
                  <a:ea typeface="微软雅黑" panose="020B0503020204020204" pitchFamily="34" charset="-122"/>
                  <a:sym typeface="+mn-ea"/>
                </a:rPr>
                <a:t> RAN</a:t>
              </a:r>
              <a:r>
                <a:rPr lang="zh-CN" altLang="en-US" sz="1200" noProof="0" dirty="0">
                  <a:ln>
                    <a:noFill/>
                  </a:ln>
                  <a:solidFill>
                    <a:srgbClr val="1D1D1A"/>
                  </a:solidFill>
                  <a:effectLst/>
                  <a:uLnTx/>
                  <a:uFillTx/>
                  <a:latin typeface="+mn-lt"/>
                  <a:ea typeface="微软雅黑" panose="020B0503020204020204" pitchFamily="34" charset="-122"/>
                  <a:sym typeface="+mn-ea"/>
                </a:rPr>
                <a:t>：</a:t>
              </a:r>
              <a:r>
                <a:rPr lang="en-US" altLang="zh-CN" sz="1200" noProof="0" dirty="0">
                  <a:ln>
                    <a:noFill/>
                  </a:ln>
                  <a:solidFill>
                    <a:srgbClr val="1D1D1A"/>
                  </a:solidFill>
                  <a:effectLst/>
                  <a:uLnTx/>
                  <a:uFillTx/>
                  <a:latin typeface="+mn-lt"/>
                  <a:ea typeface="微软雅黑" panose="020B0503020204020204" pitchFamily="34" charset="-122"/>
                  <a:sym typeface="+mn-ea"/>
                </a:rPr>
                <a:t>Network element management functions of c</a:t>
              </a:r>
              <a:r>
                <a:rPr lang="en-US" sz="1200" noProof="0" dirty="0">
                  <a:ln>
                    <a:noFill/>
                  </a:ln>
                  <a:solidFill>
                    <a:srgbClr val="1D1D1A"/>
                  </a:solidFill>
                  <a:effectLst/>
                  <a:highlight>
                    <a:srgbClr val="000000">
                      <a:alpha val="0"/>
                    </a:srgbClr>
                  </a:highlight>
                  <a:uLnTx/>
                  <a:uFillTx/>
                  <a:latin typeface="+mn-lt"/>
                  <a:ea typeface="微软雅黑" panose="020B0503020204020204" pitchFamily="34" charset="-122"/>
                  <a:sym typeface="+mn-ea"/>
                </a:rPr>
                <a:t>ommon reader function and </a:t>
              </a:r>
              <a:r>
                <a:rPr lang="en-US" sz="1200" noProof="0" dirty="0" err="1">
                  <a:ln>
                    <a:noFill/>
                  </a:ln>
                  <a:solidFill>
                    <a:srgbClr val="1D1D1A"/>
                  </a:solidFill>
                  <a:effectLst/>
                  <a:highlight>
                    <a:srgbClr val="000000">
                      <a:alpha val="0"/>
                    </a:srgbClr>
                  </a:highlight>
                  <a:uLnTx/>
                  <a:uFillTx/>
                  <a:latin typeface="+mn-lt"/>
                  <a:ea typeface="微软雅黑" panose="020B0503020204020204" pitchFamily="34" charset="-122"/>
                  <a:sym typeface="+mn-ea"/>
                </a:rPr>
                <a:t>AIoT</a:t>
              </a:r>
              <a:r>
                <a:rPr lang="en-US" sz="1200" noProof="0" dirty="0">
                  <a:ln>
                    <a:noFill/>
                  </a:ln>
                  <a:solidFill>
                    <a:srgbClr val="1D1D1A"/>
                  </a:solidFill>
                  <a:effectLst/>
                  <a:highlight>
                    <a:srgbClr val="000000">
                      <a:alpha val="0"/>
                    </a:srgbClr>
                  </a:highlight>
                  <a:uLnTx/>
                  <a:uFillTx/>
                  <a:latin typeface="+mn-lt"/>
                  <a:ea typeface="微软雅黑" panose="020B0503020204020204" pitchFamily="34" charset="-122"/>
                  <a:sym typeface="+mn-ea"/>
                </a:rPr>
                <a:t> RAN node function for topology 1</a:t>
              </a:r>
              <a:r>
                <a:rPr lang="en-US" sz="1200" noProof="0" dirty="0">
                  <a:ln>
                    <a:noFill/>
                  </a:ln>
                  <a:solidFill>
                    <a:srgbClr val="1D1D1A"/>
                  </a:solidFill>
                  <a:effectLst/>
                  <a:uLnTx/>
                  <a:uFillTx/>
                  <a:latin typeface="+mn-lt"/>
                  <a:ea typeface="微软雅黑" panose="020B0503020204020204" pitchFamily="34" charset="-122"/>
                  <a:sym typeface="+mn-ea"/>
                </a:rPr>
                <a:t>.</a:t>
              </a:r>
              <a:endParaRPr lang="en-US" sz="1200" noProof="0" dirty="0">
                <a:ln>
                  <a:noFill/>
                </a:ln>
                <a:solidFill>
                  <a:srgbClr val="1D1D1A"/>
                </a:solidFill>
                <a:effectLst/>
                <a:uLnTx/>
                <a:uFillTx/>
                <a:latin typeface="+mn-lt"/>
                <a:ea typeface="微软雅黑" panose="020B0503020204020204" pitchFamily="34" charset="-122"/>
                <a:sym typeface="+mn-ea"/>
              </a:endParaRPr>
            </a:p>
            <a:p>
              <a:pPr marL="742950" marR="0" lvl="1" indent="-285750" algn="l" defTabSz="914400" rtl="0" eaLnBrk="1" fontAlgn="auto" latinLnBrk="0" hangingPunct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D71A21"/>
                </a:buClr>
                <a:buSzTx/>
                <a:buFont typeface="Arial" panose="020B0604020202020204" pitchFamily="34" charset="0"/>
                <a:buChar char="•"/>
                <a:defRPr/>
              </a:pPr>
              <a:r>
                <a:rPr lang="en-US" sz="1200" b="1" noProof="0" dirty="0" err="1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+mn-lt"/>
                  <a:ea typeface="微软雅黑" panose="020B0503020204020204" pitchFamily="34" charset="-122"/>
                  <a:sym typeface="+mn-ea"/>
                </a:rPr>
                <a:t>AloT</a:t>
              </a:r>
              <a:r>
                <a:rPr lang="en-US" sz="1200" b="1" noProof="0" dirty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+mn-lt"/>
                  <a:ea typeface="微软雅黑" panose="020B0503020204020204" pitchFamily="34" charset="-122"/>
                  <a:sym typeface="+mn-ea"/>
                </a:rPr>
                <a:t> CN</a:t>
              </a:r>
              <a:r>
                <a:rPr lang="zh-CN" altLang="en-US" sz="1200" noProof="0" dirty="0">
                  <a:ln>
                    <a:noFill/>
                  </a:ln>
                  <a:solidFill>
                    <a:srgbClr val="1D1D1A"/>
                  </a:solidFill>
                  <a:effectLst/>
                  <a:uLnTx/>
                  <a:uFillTx/>
                  <a:latin typeface="+mn-lt"/>
                  <a:ea typeface="微软雅黑" panose="020B0503020204020204" pitchFamily="34" charset="-122"/>
                  <a:sym typeface="+mn-ea"/>
                </a:rPr>
                <a:t>：</a:t>
              </a:r>
              <a:r>
                <a:rPr lang="en-US" altLang="zh-CN" sz="1200" noProof="0" dirty="0">
                  <a:ln>
                    <a:noFill/>
                  </a:ln>
                  <a:solidFill>
                    <a:srgbClr val="1D1D1A"/>
                  </a:solidFill>
                  <a:effectLst/>
                  <a:uLnTx/>
                  <a:uFillTx/>
                  <a:latin typeface="+mn-lt"/>
                  <a:ea typeface="微软雅黑" panose="020B0503020204020204" pitchFamily="34" charset="-122"/>
                  <a:sym typeface="+mn-ea"/>
                </a:rPr>
                <a:t>Network element management function of </a:t>
              </a:r>
              <a:r>
                <a:rPr lang="en-US" altLang="zh-CN" sz="1200" noProof="0" dirty="0" err="1">
                  <a:ln>
                    <a:noFill/>
                  </a:ln>
                  <a:solidFill>
                    <a:srgbClr val="1D1D1A"/>
                  </a:solidFill>
                  <a:effectLst/>
                  <a:uLnTx/>
                  <a:uFillTx/>
                  <a:latin typeface="+mn-lt"/>
                  <a:ea typeface="微软雅黑" panose="020B0503020204020204" pitchFamily="34" charset="-122"/>
                  <a:sym typeface="+mn-ea"/>
                </a:rPr>
                <a:t>AIoTF</a:t>
              </a:r>
              <a:r>
                <a:rPr lang="en-US" altLang="zh-CN" sz="1200" noProof="0">
                  <a:ln>
                    <a:noFill/>
                  </a:ln>
                  <a:solidFill>
                    <a:srgbClr val="1D1D1A"/>
                  </a:solidFill>
                  <a:effectLst/>
                  <a:uLnTx/>
                  <a:uFillTx/>
                  <a:latin typeface="+mn-lt"/>
                  <a:ea typeface="微软雅黑" panose="020B0503020204020204" pitchFamily="34" charset="-122"/>
                  <a:sym typeface="+mn-ea"/>
                </a:rPr>
                <a:t>.</a:t>
              </a:r>
              <a:endParaRPr lang="en-US" altLang="en-US" sz="1200" dirty="0">
                <a:solidFill>
                  <a:srgbClr val="1D1D1A"/>
                </a:solidFill>
                <a:latin typeface="+mn-lt"/>
                <a:ea typeface="微软雅黑" panose="020B0503020204020204" pitchFamily="34" charset="-122"/>
                <a:sym typeface="+mn-ea"/>
              </a:endParaRPr>
            </a:p>
          </p:txBody>
        </p:sp>
      </p:grpSp>
      <p:grpSp>
        <p:nvGrpSpPr>
          <p:cNvPr id="19" name="组合 18"/>
          <p:cNvGrpSpPr/>
          <p:nvPr/>
        </p:nvGrpSpPr>
        <p:grpSpPr>
          <a:xfrm>
            <a:off x="6587490" y="4132580"/>
            <a:ext cx="5126990" cy="2171065"/>
            <a:chOff x="11680" y="6644"/>
            <a:chExt cx="7333" cy="3943"/>
          </a:xfrm>
        </p:grpSpPr>
        <p:sp>
          <p:nvSpPr>
            <p:cNvPr id="20" name="矩形 19"/>
            <p:cNvSpPr/>
            <p:nvPr/>
          </p:nvSpPr>
          <p:spPr>
            <a:xfrm>
              <a:off x="11680" y="6644"/>
              <a:ext cx="7333" cy="3943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txBody>
            <a:bodyPr vert="horz" wrap="square" lIns="0" tIns="44436" rIns="91440" bIns="45720" numCol="1" anchor="t" anchorCtr="0" compatLnSpc="1">
              <a:noAutofit/>
            </a:bodyPr>
            <a:lstStyle/>
            <a:p>
              <a:pPr marL="0" marR="0" indent="0" algn="l" defTabSz="914400" rtl="0" eaLnBrk="0" fontAlgn="t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Char char="•"/>
              </a:pPr>
              <a:endParaRPr kumimoji="0" lang="zh-CN" altLang="en-US" sz="1000" b="0" i="0" u="none" strike="noStrike" cap="none" normalizeH="0" baseline="0" dirty="0">
                <a:ln>
                  <a:noFill/>
                </a:ln>
                <a:solidFill>
                  <a:srgbClr val="666666"/>
                </a:solidFill>
                <a:effectLst/>
                <a:latin typeface="+mn-lt"/>
                <a:ea typeface="微软雅黑" panose="020B0503020204020204" pitchFamily="34" charset="-122"/>
              </a:endParaRPr>
            </a:p>
          </p:txBody>
        </p:sp>
        <p:sp>
          <p:nvSpPr>
            <p:cNvPr id="21" name="文本框 20"/>
            <p:cNvSpPr txBox="1"/>
            <p:nvPr/>
          </p:nvSpPr>
          <p:spPr>
            <a:xfrm>
              <a:off x="11680" y="6653"/>
              <a:ext cx="7229" cy="3398"/>
            </a:xfrm>
            <a:prstGeom prst="rect">
              <a:avLst/>
            </a:prstGeom>
            <a:noFill/>
          </p:spPr>
          <p:txBody>
            <a:bodyPr wrap="square" rtlCol="0" anchor="t">
              <a:noAutofit/>
            </a:bodyPr>
            <a:lstStyle/>
            <a:p>
              <a:pPr marL="285750" marR="0" lvl="0" indent="-285750" algn="l" defTabSz="914400" rtl="0" eaLnBrk="1" fontAlgn="auto" latinLnBrk="0" hangingPunct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D71A21"/>
                </a:buClr>
                <a:buSzTx/>
                <a:buFont typeface="Wingdings" panose="05000000000000000000" charset="0"/>
                <a:buChar char="n"/>
                <a:defRPr/>
              </a:pPr>
              <a:r>
                <a:rPr lang="en-US" sz="1200" b="1" noProof="0" dirty="0" err="1">
                  <a:ln>
                    <a:noFill/>
                  </a:ln>
                  <a:solidFill>
                    <a:srgbClr val="1D1D1A"/>
                  </a:solidFill>
                  <a:effectLst/>
                  <a:uLnTx/>
                  <a:uFillTx/>
                  <a:latin typeface="+mn-lt"/>
                  <a:ea typeface="微软雅黑" panose="020B0503020204020204" pitchFamily="34" charset="-122"/>
                  <a:sym typeface="+mn-ea"/>
                </a:rPr>
                <a:t>Business</a:t>
              </a:r>
              <a:r>
                <a:rPr lang="en-US" altLang="zh-CN" sz="1200" b="1" dirty="0">
                  <a:solidFill>
                    <a:srgbClr val="1D1D1A"/>
                  </a:solidFill>
                  <a:latin typeface="+mn-lt"/>
                  <a:ea typeface="微软雅黑" panose="020B0503020204020204" pitchFamily="34" charset="-122"/>
                  <a:sym typeface="+mn-ea"/>
                </a:rPr>
                <a:t> level requirements </a:t>
              </a:r>
              <a:r>
                <a:rPr lang="en-US" sz="1200" b="1" noProof="0" dirty="0">
                  <a:ln>
                    <a:noFill/>
                  </a:ln>
                  <a:solidFill>
                    <a:srgbClr val="1D1D1A"/>
                  </a:solidFill>
                  <a:effectLst/>
                  <a:uLnTx/>
                  <a:uFillTx/>
                  <a:latin typeface="+mn-lt"/>
                  <a:ea typeface="微软雅黑" panose="020B0503020204020204" pitchFamily="34" charset="-122"/>
                  <a:sym typeface="+mn-ea"/>
                </a:rPr>
                <a:t>for OAM&amp;P of </a:t>
              </a:r>
              <a:r>
                <a:rPr lang="en-US" altLang="zh-CN" sz="1200" b="1" noProof="0" dirty="0">
                  <a:ln>
                    <a:noFill/>
                  </a:ln>
                  <a:solidFill>
                    <a:srgbClr val="1D1D1A"/>
                  </a:solidFill>
                  <a:effectLst/>
                  <a:uLnTx/>
                  <a:uFillTx/>
                  <a:latin typeface="+mn-lt"/>
                  <a:ea typeface="微软雅黑" panose="020B0503020204020204" pitchFamily="34" charset="-122"/>
                  <a:sym typeface="+mn-ea"/>
                </a:rPr>
                <a:t>A-IoT</a:t>
              </a:r>
              <a:endParaRPr lang="en-US" altLang="zh-CN" sz="1200" b="1" dirty="0">
                <a:solidFill>
                  <a:srgbClr val="1D1D1A"/>
                </a:solidFill>
                <a:latin typeface="+mn-lt"/>
                <a:ea typeface="微软雅黑" panose="020B0503020204020204" pitchFamily="34" charset="-122"/>
                <a:sym typeface="+mn-ea"/>
              </a:endParaRPr>
            </a:p>
            <a:p>
              <a:pPr marL="742950" lvl="1" indent="-285750">
                <a:lnSpc>
                  <a:spcPct val="150000"/>
                </a:lnSpc>
                <a:buClr>
                  <a:srgbClr val="D71A21"/>
                </a:buClr>
                <a:buFont typeface="Arial" panose="020B0604020202020204" pitchFamily="34" charset="0"/>
                <a:buChar char="•"/>
                <a:defRPr/>
              </a:pPr>
              <a:r>
                <a:rPr lang="en-US" sz="1200" dirty="0">
                  <a:solidFill>
                    <a:srgbClr val="1D1D1A"/>
                  </a:solidFill>
                  <a:latin typeface="+mn-lt"/>
                  <a:ea typeface="微软雅黑" panose="020B0503020204020204" pitchFamily="34" charset="-122"/>
                  <a:sym typeface="+mn-ea"/>
                </a:rPr>
                <a:t>Management support for A-IoT consumers, including interface configuration, relevant data collection.</a:t>
              </a:r>
              <a:endParaRPr lang="en-US" sz="1200" dirty="0">
                <a:solidFill>
                  <a:srgbClr val="1D1D1A"/>
                </a:solidFill>
                <a:latin typeface="+mn-lt"/>
                <a:ea typeface="微软雅黑" panose="020B0503020204020204" pitchFamily="34" charset="-122"/>
                <a:sym typeface="+mn-ea"/>
              </a:endParaRPr>
            </a:p>
            <a:p>
              <a:pPr marL="742950" lvl="1" indent="-285750">
                <a:lnSpc>
                  <a:spcPct val="150000"/>
                </a:lnSpc>
                <a:buClr>
                  <a:srgbClr val="D71A21"/>
                </a:buClr>
                <a:buFont typeface="Arial" panose="020B0604020202020204" pitchFamily="34" charset="0"/>
                <a:buChar char="•"/>
                <a:defRPr/>
              </a:pPr>
              <a:r>
                <a:rPr lang="en-US" sz="1200" dirty="0">
                  <a:solidFill>
                    <a:srgbClr val="1D1D1A"/>
                  </a:solidFill>
                  <a:latin typeface="+mn-lt"/>
                  <a:ea typeface="微软雅黑" panose="020B0503020204020204" pitchFamily="34" charset="-122"/>
                  <a:sym typeface="+mn-ea"/>
                </a:rPr>
                <a:t>Management capabilities exposure to A-IoT consumers: upper Layer functions (e.g. Inventory, Command)</a:t>
              </a:r>
              <a:r>
                <a:rPr lang="en-US" altLang="zh-CN" sz="1200" dirty="0">
                  <a:solidFill>
                    <a:srgbClr val="1D1D1A"/>
                  </a:solidFill>
                  <a:latin typeface="+mn-lt"/>
                  <a:ea typeface="微软雅黑" panose="020B0503020204020204" pitchFamily="34" charset="-122"/>
                  <a:sym typeface="+mn-ea"/>
                </a:rPr>
                <a:t>.</a:t>
              </a:r>
              <a:endParaRPr lang="en-US" sz="1200" dirty="0">
                <a:solidFill>
                  <a:srgbClr val="1D1D1A"/>
                </a:solidFill>
                <a:latin typeface="+mn-lt"/>
                <a:ea typeface="微软雅黑" panose="020B0503020204020204" pitchFamily="34" charset="-122"/>
                <a:sym typeface="+mn-ea"/>
              </a:endParaRPr>
            </a:p>
            <a:p>
              <a:pPr marL="742950" lvl="1" indent="-285750">
                <a:lnSpc>
                  <a:spcPct val="150000"/>
                </a:lnSpc>
                <a:buClr>
                  <a:srgbClr val="D71A21"/>
                </a:buClr>
                <a:buFont typeface="Arial" panose="020B0604020202020204" pitchFamily="34" charset="0"/>
                <a:buChar char="•"/>
                <a:defRPr/>
              </a:pPr>
              <a:r>
                <a:rPr lang="en-US" sz="1200" noProof="0" dirty="0">
                  <a:ln>
                    <a:noFill/>
                  </a:ln>
                  <a:solidFill>
                    <a:srgbClr val="1D1D1A"/>
                  </a:solidFill>
                  <a:effectLst/>
                  <a:uLnTx/>
                  <a:uFillTx/>
                  <a:latin typeface="+mn-lt"/>
                  <a:ea typeface="微软雅黑" panose="020B0503020204020204" pitchFamily="34" charset="-122"/>
                  <a:sym typeface="+mn-ea"/>
                </a:rPr>
                <a:t>Management of Topology and Workflows for Common Reader Function and A-IoT RAN Node Function.</a:t>
              </a:r>
              <a:endParaRPr lang="en-US" sz="1200" noProof="0" dirty="0">
                <a:ln>
                  <a:noFill/>
                </a:ln>
                <a:solidFill>
                  <a:srgbClr val="1D1D1A"/>
                </a:solidFill>
                <a:effectLst/>
                <a:uLnTx/>
                <a:uFillTx/>
                <a:latin typeface="+mn-lt"/>
                <a:ea typeface="微软雅黑" panose="020B0503020204020204" pitchFamily="34" charset="-122"/>
                <a:sym typeface="+mn-ea"/>
              </a:endParaRPr>
            </a:p>
          </p:txBody>
        </p:sp>
      </p:grpSp>
      <p:grpSp>
        <p:nvGrpSpPr>
          <p:cNvPr id="4" name="组合 3"/>
          <p:cNvGrpSpPr/>
          <p:nvPr/>
        </p:nvGrpSpPr>
        <p:grpSpPr>
          <a:xfrm>
            <a:off x="441325" y="5149850"/>
            <a:ext cx="6008370" cy="1153795"/>
            <a:chOff x="9755" y="6605"/>
            <a:chExt cx="5393" cy="3478"/>
          </a:xfrm>
        </p:grpSpPr>
        <p:sp>
          <p:nvSpPr>
            <p:cNvPr id="5" name="矩形 4"/>
            <p:cNvSpPr/>
            <p:nvPr/>
          </p:nvSpPr>
          <p:spPr>
            <a:xfrm>
              <a:off x="9755" y="6878"/>
              <a:ext cx="5393" cy="3205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txBody>
            <a:bodyPr vert="horz" wrap="square" lIns="0" tIns="44436" rIns="91440" bIns="45720" numCol="1" anchor="t" anchorCtr="0" compatLnSpc="1">
              <a:noAutofit/>
            </a:bodyPr>
            <a:p>
              <a:pPr marL="0" marR="0" indent="0" algn="l" defTabSz="914400" rtl="0" eaLnBrk="0" fontAlgn="t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Char char="•"/>
              </a:pPr>
              <a:endParaRPr kumimoji="0" lang="zh-CN" altLang="en-US" sz="1000" b="0" i="0" u="none" strike="noStrike" cap="none" normalizeH="0" baseline="0" dirty="0">
                <a:ln>
                  <a:noFill/>
                </a:ln>
                <a:solidFill>
                  <a:srgbClr val="666666"/>
                </a:solidFill>
                <a:effectLst/>
                <a:latin typeface="+mn-lt"/>
                <a:ea typeface="微软雅黑" panose="020B0503020204020204" pitchFamily="34" charset="-122"/>
              </a:endParaRPr>
            </a:p>
          </p:txBody>
        </p:sp>
        <p:sp>
          <p:nvSpPr>
            <p:cNvPr id="6" name="文本框 5"/>
            <p:cNvSpPr txBox="1"/>
            <p:nvPr/>
          </p:nvSpPr>
          <p:spPr>
            <a:xfrm>
              <a:off x="9755" y="6605"/>
              <a:ext cx="5166" cy="3203"/>
            </a:xfrm>
            <a:prstGeom prst="rect">
              <a:avLst/>
            </a:prstGeom>
            <a:noFill/>
          </p:spPr>
          <p:txBody>
            <a:bodyPr wrap="square" rtlCol="0" anchor="t">
              <a:noAutofit/>
            </a:bodyPr>
            <a:p>
              <a:pPr marL="285750" marR="0" lvl="0" indent="-285750" algn="l" defTabSz="914400" rtl="0" eaLnBrk="1" fontAlgn="auto" latinLnBrk="0" hangingPunct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D71A21"/>
                </a:buClr>
                <a:buSzTx/>
                <a:buFont typeface="Wingdings" panose="05000000000000000000" charset="0"/>
                <a:buChar char="n"/>
                <a:defRPr/>
              </a:pPr>
              <a:r>
                <a:rPr lang="en-US" sz="1200" b="1" noProof="0" dirty="0">
                  <a:ln>
                    <a:noFill/>
                  </a:ln>
                  <a:solidFill>
                    <a:srgbClr val="1D1D1A"/>
                  </a:solidFill>
                  <a:effectLst/>
                  <a:uLnTx/>
                  <a:uFillTx/>
                  <a:latin typeface="+mn-lt"/>
                  <a:ea typeface="微软雅黑" panose="020B0503020204020204" pitchFamily="34" charset="-122"/>
                  <a:sym typeface="+mn-ea"/>
                </a:rPr>
                <a:t>New </a:t>
              </a:r>
              <a:r>
                <a:rPr sz="1200" b="1" noProof="0" dirty="0">
                  <a:ln>
                    <a:noFill/>
                  </a:ln>
                  <a:solidFill>
                    <a:srgbClr val="1D1D1A"/>
                  </a:solidFill>
                  <a:effectLst/>
                  <a:uLnTx/>
                  <a:uFillTx/>
                  <a:latin typeface="+mn-lt"/>
                  <a:ea typeface="微软雅黑" panose="020B0503020204020204" pitchFamily="34" charset="-122"/>
                  <a:sym typeface="+mn-ea"/>
                </a:rPr>
                <a:t>management</a:t>
              </a:r>
              <a:r>
                <a:rPr lang="en-US" sz="1200" b="1" noProof="0" dirty="0">
                  <a:ln>
                    <a:noFill/>
                  </a:ln>
                  <a:solidFill>
                    <a:srgbClr val="1D1D1A"/>
                  </a:solidFill>
                  <a:effectLst/>
                  <a:uLnTx/>
                  <a:uFillTx/>
                  <a:latin typeface="+mn-lt"/>
                  <a:ea typeface="微软雅黑" panose="020B0503020204020204" pitchFamily="34" charset="-122"/>
                  <a:sym typeface="+mn-ea"/>
                </a:rPr>
                <a:t> architecture and functions for</a:t>
              </a:r>
              <a:r>
                <a:rPr sz="1200" b="1" noProof="0" dirty="0">
                  <a:ln>
                    <a:noFill/>
                  </a:ln>
                  <a:solidFill>
                    <a:srgbClr val="1D1D1A"/>
                  </a:solidFill>
                  <a:effectLst/>
                  <a:uLnTx/>
                  <a:uFillTx/>
                  <a:latin typeface="+mn-lt"/>
                  <a:ea typeface="微软雅黑" panose="020B0503020204020204" pitchFamily="34" charset="-122"/>
                  <a:sym typeface="+mn-ea"/>
                </a:rPr>
                <a:t> </a:t>
              </a:r>
              <a:r>
                <a:rPr lang="en-US" sz="1200" b="1" noProof="0" dirty="0" err="1">
                  <a:ln>
                    <a:noFill/>
                  </a:ln>
                  <a:solidFill>
                    <a:srgbClr val="1D1D1A"/>
                  </a:solidFill>
                  <a:effectLst/>
                  <a:uLnTx/>
                  <a:uFillTx/>
                  <a:latin typeface="+mn-lt"/>
                  <a:ea typeface="微软雅黑" panose="020B0503020204020204" pitchFamily="34" charset="-122"/>
                  <a:sym typeface="+mn-ea"/>
                </a:rPr>
                <a:t>A-IoT</a:t>
              </a:r>
              <a:endPara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1D1D1A"/>
                </a:solidFill>
                <a:effectLst/>
                <a:uLnTx/>
                <a:uFillTx/>
                <a:latin typeface="+mn-lt"/>
                <a:ea typeface="微软雅黑" panose="020B0503020204020204" pitchFamily="34" charset="-122"/>
              </a:endParaRPr>
            </a:p>
            <a:p>
              <a:pPr marL="742950" marR="0" lvl="1" indent="-285750" algn="l" defTabSz="914400" rtl="0" eaLnBrk="1" fontAlgn="auto" latinLnBrk="0" hangingPunct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D71A21"/>
                </a:buClr>
                <a:buSzTx/>
                <a:buFont typeface="Arial" panose="020B0604020202020204" pitchFamily="34" charset="0"/>
                <a:buChar char="•"/>
                <a:defRPr/>
              </a:pPr>
              <a:r>
                <a:rPr sz="1200" noProof="0">
                  <a:ln>
                    <a:noFill/>
                  </a:ln>
                  <a:effectLst/>
                  <a:uLnTx/>
                  <a:uFillTx/>
                  <a:latin typeface="+mn-lt"/>
                  <a:ea typeface="微软雅黑" panose="020B0503020204020204" pitchFamily="34" charset="-122"/>
                  <a:sym typeface="+mn-ea"/>
                </a:rPr>
                <a:t>Influences on associated existing information entities. </a:t>
              </a:r>
              <a:endParaRPr sz="1200" noProof="0">
                <a:ln>
                  <a:noFill/>
                </a:ln>
                <a:effectLst/>
                <a:uLnTx/>
                <a:uFillTx/>
                <a:latin typeface="+mn-lt"/>
                <a:ea typeface="微软雅黑" panose="020B0503020204020204" pitchFamily="34" charset="-122"/>
                <a:sym typeface="+mn-ea"/>
              </a:endParaRPr>
            </a:p>
            <a:p>
              <a:pPr marL="742950" marR="0" lvl="1" indent="-285750" algn="l" defTabSz="914400" rtl="0" eaLnBrk="1" fontAlgn="auto" latinLnBrk="0" hangingPunct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D71A21"/>
                </a:buClr>
                <a:buSzTx/>
                <a:buFont typeface="Arial" panose="020B0604020202020204" pitchFamily="34" charset="0"/>
                <a:buChar char="•"/>
                <a:defRPr/>
              </a:pPr>
              <a:r>
                <a:rPr sz="1200" noProof="0">
                  <a:ln>
                    <a:noFill/>
                  </a:ln>
                  <a:effectLst/>
                  <a:uLnTx/>
                  <a:uFillTx/>
                  <a:latin typeface="+mn-lt"/>
                  <a:ea typeface="微软雅黑" panose="020B0503020204020204" pitchFamily="34" charset="-122"/>
                  <a:sym typeface="+mn-ea"/>
                </a:rPr>
                <a:t>Potential enhancements on the management of AMF and UDM.</a:t>
              </a:r>
              <a:endParaRPr sz="1200" noProof="0">
                <a:ln>
                  <a:noFill/>
                </a:ln>
                <a:effectLst/>
                <a:uLnTx/>
                <a:uFillTx/>
                <a:latin typeface="+mn-lt"/>
                <a:ea typeface="微软雅黑" panose="020B0503020204020204" pitchFamily="34" charset="-122"/>
                <a:sym typeface="+mn-ea"/>
              </a:endParaRPr>
            </a:p>
            <a:p>
              <a:pPr marL="742950" marR="0" lvl="1" indent="-285750" algn="l" defTabSz="914400" rtl="0" eaLnBrk="1" fontAlgn="auto" latinLnBrk="0" hangingPunct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D71A21"/>
                </a:buClr>
                <a:buSzTx/>
                <a:buFont typeface="Arial" panose="020B0604020202020204" pitchFamily="34" charset="0"/>
                <a:buChar char="•"/>
                <a:defRPr/>
              </a:pPr>
              <a:r>
                <a:rPr sz="1200" noProof="0">
                  <a:ln>
                    <a:noFill/>
                  </a:ln>
                  <a:effectLst/>
                  <a:uLnTx/>
                  <a:uFillTx/>
                  <a:latin typeface="+mn-lt"/>
                  <a:ea typeface="微软雅黑" panose="020B0503020204020204" pitchFamily="34" charset="-122"/>
                  <a:sym typeface="+mn-ea"/>
                </a:rPr>
                <a:t>Measurement or KPI requirements related to A-IoT.</a:t>
              </a:r>
              <a:endParaRPr sz="1200" noProof="0">
                <a:ln>
                  <a:noFill/>
                </a:ln>
                <a:effectLst/>
                <a:uLnTx/>
                <a:uFillTx/>
                <a:latin typeface="+mn-lt"/>
                <a:ea typeface="微软雅黑" panose="020B0503020204020204" pitchFamily="34" charset="-122"/>
                <a:sym typeface="+mn-ea"/>
              </a:endParaRPr>
            </a:p>
          </p:txBody>
        </p:sp>
      </p:grpSp>
    </p:spTree>
  </p:cSld>
  <p:clrMapOvr>
    <a:masterClrMapping/>
  </p:clrMapOvr>
  <p:transition spd="slow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2018269" y="228600"/>
            <a:ext cx="7737447" cy="883508"/>
          </a:xfrm>
        </p:spPr>
        <p:txBody>
          <a:bodyPr/>
          <a:lstStyle/>
          <a:p>
            <a:pPr eaLnBrk="1" hangingPunct="1"/>
            <a:r>
              <a:rPr lang="en-US" altLang="de-DE" b="1" dirty="0">
                <a:solidFill>
                  <a:schemeClr val="tx1"/>
                </a:solidFill>
                <a:latin typeface="+mn-lt"/>
              </a:rPr>
              <a:t>Use Case 2: Management of Network Sharing Ph4</a:t>
            </a:r>
            <a:endParaRPr lang="de-DE" altLang="de-DE" b="1" dirty="0">
              <a:solidFill>
                <a:schemeClr val="tx1"/>
              </a:solidFill>
              <a:latin typeface="+mn-lt"/>
            </a:endParaRPr>
          </a:p>
        </p:txBody>
      </p:sp>
      <p:pic>
        <p:nvPicPr>
          <p:cNvPr id="2" name="Picture 1" descr="A logo with a green and black design&#10;&#10;Description automatically generated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6381" y="270252"/>
            <a:ext cx="1366170" cy="850994"/>
          </a:xfrm>
          <a:prstGeom prst="rect">
            <a:avLst/>
          </a:prstGeom>
        </p:spPr>
      </p:pic>
      <p:sp>
        <p:nvSpPr>
          <p:cNvPr id="3" name="文本框 2"/>
          <p:cNvSpPr txBox="1"/>
          <p:nvPr/>
        </p:nvSpPr>
        <p:spPr>
          <a:xfrm>
            <a:off x="444500" y="4268742"/>
            <a:ext cx="5512435" cy="17257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1200" b="1" dirty="0">
                <a:latin typeface="+mn-lt"/>
                <a:ea typeface="+mj-ea"/>
              </a:rPr>
              <a:t>Potential enhancements to support management of shared satellite NG-RAN</a:t>
            </a:r>
            <a:endParaRPr lang="en-US" altLang="zh-CN" sz="1200" b="1" dirty="0">
              <a:latin typeface="+mn-lt"/>
              <a:ea typeface="+mj-ea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sz="1200" dirty="0">
                <a:latin typeface="+mn-lt"/>
                <a:ea typeface="+mj-ea"/>
              </a:rPr>
              <a:t>Investigate potential network sharing management architecture enhancements</a:t>
            </a:r>
            <a:endParaRPr lang="en-US" altLang="zh-CN" sz="1200" dirty="0">
              <a:latin typeface="+mn-lt"/>
              <a:ea typeface="+mj-ea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sz="1200" dirty="0">
                <a:latin typeface="+mn-lt"/>
                <a:ea typeface="+mj-ea"/>
              </a:rPr>
              <a:t>Investigate potential management enhancements to enable plmn-granularity configurations for different deployment scenarios of satellites</a:t>
            </a:r>
            <a:endParaRPr lang="en-US" altLang="zh-CN" sz="1200" dirty="0">
              <a:latin typeface="+mn-lt"/>
              <a:ea typeface="+mj-ea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sz="1200" dirty="0">
                <a:latin typeface="+mn-lt"/>
                <a:ea typeface="+mj-ea"/>
              </a:rPr>
              <a:t>Investigate potential CN configuration enhancements to support using INS to share NG-RAN</a:t>
            </a:r>
            <a:endParaRPr lang="en-US" altLang="zh-CN" sz="1200" dirty="0">
              <a:latin typeface="+mn-lt"/>
              <a:ea typeface="+mj-ea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444500" y="2018030"/>
            <a:ext cx="5528310" cy="238315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lnSpc>
                <a:spcPct val="150000"/>
              </a:lnSpc>
            </a:pPr>
            <a:r>
              <a:rPr lang="en-US" altLang="zh-CN" sz="1200" b="1" dirty="0">
                <a:latin typeface="+mn-lt"/>
                <a:ea typeface="+mj-ea"/>
              </a:rPr>
              <a:t>Potential enhancements to support management of INS utilizing in disaster scenarios</a:t>
            </a:r>
            <a:endParaRPr lang="en-US" altLang="zh-CN" sz="1200" b="1" dirty="0">
              <a:latin typeface="+mn-lt"/>
              <a:ea typeface="+mj-ea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sz="1200" dirty="0">
                <a:latin typeface="+mn-lt"/>
                <a:ea typeface="+mj-ea"/>
              </a:rPr>
              <a:t>Management architecture enhancements to support sending disaster notice to POP by OAM.</a:t>
            </a:r>
            <a:endParaRPr lang="en-US" altLang="zh-CN" sz="1200" dirty="0">
              <a:latin typeface="+mn-lt"/>
              <a:ea typeface="+mj-ea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sz="1200" dirty="0">
                <a:latin typeface="+mn-lt"/>
                <a:ea typeface="+mj-ea"/>
              </a:rPr>
              <a:t>Potential configuration enhancements in the scenarios NG-RAN , NFs of 5GC or the whole 5GC with the disaster condition. Possible disaster scenarios are depicted as follows:</a:t>
            </a:r>
            <a:endParaRPr lang="en-US" altLang="zh-CN" sz="1200" dirty="0">
              <a:latin typeface="+mn-lt"/>
              <a:ea typeface="+mj-ea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444500" y="1194869"/>
            <a:ext cx="11312525" cy="79819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lnSpc>
                <a:spcPct val="150000"/>
              </a:lnSpc>
            </a:pPr>
            <a:r>
              <a:rPr lang="en-US" altLang="zh-CN" sz="1200" b="1" dirty="0">
                <a:latin typeface="+mn-lt"/>
                <a:ea typeface="+mj-ea"/>
              </a:rPr>
              <a:t>Potential enhancements to support management of identifying INS case</a:t>
            </a:r>
            <a:endParaRPr lang="en-US" altLang="zh-CN" sz="1200" b="1" dirty="0">
              <a:latin typeface="+mn-lt"/>
              <a:ea typeface="+mj-ea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sz="1200" dirty="0">
                <a:latin typeface="+mn-lt"/>
                <a:ea typeface="+mj-ea"/>
              </a:rPr>
              <a:t>Investigate potential management enhancements to configure AMF/UDM/SMF/PCF to identify whether it is the Indirect Network Sharing case or other home routing cases.</a:t>
            </a:r>
            <a:endParaRPr lang="en-US" altLang="zh-CN" sz="1200" dirty="0">
              <a:latin typeface="+mn-lt"/>
              <a:ea typeface="+mj-ea"/>
            </a:endParaRPr>
          </a:p>
        </p:txBody>
      </p:sp>
      <p:graphicFrame>
        <p:nvGraphicFramePr>
          <p:cNvPr id="6" name="Object 8"/>
          <p:cNvGraphicFramePr>
            <a:graphicFrameLocks noChangeAspect="1"/>
          </p:cNvGraphicFramePr>
          <p:nvPr/>
        </p:nvGraphicFramePr>
        <p:xfrm>
          <a:off x="7800975" y="4057757"/>
          <a:ext cx="3764915" cy="10769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" name="" r:id="rId2" imgW="13106400" imgH="3759200" progId="Visio.Drawing.15">
                  <p:embed/>
                </p:oleObj>
              </mc:Choice>
              <mc:Fallback>
                <p:oleObj name="" r:id="rId2" imgW="13106400" imgH="3759200" progId="Visio.Drawing.15">
                  <p:embed/>
                  <p:pic>
                    <p:nvPicPr>
                      <p:cNvPr id="0" name="Object 8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7800975" y="4057757"/>
                        <a:ext cx="3764915" cy="107696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8" name="图片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37580" y="1920240"/>
            <a:ext cx="1801495" cy="1851660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168005" y="2135505"/>
            <a:ext cx="1494790" cy="1581150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0234295" y="1920240"/>
            <a:ext cx="1331595" cy="1851660"/>
          </a:xfrm>
          <a:prstGeom prst="rect">
            <a:avLst/>
          </a:prstGeom>
        </p:spPr>
      </p:pic>
      <p:sp>
        <p:nvSpPr>
          <p:cNvPr id="11" name="文本框 10"/>
          <p:cNvSpPr txBox="1"/>
          <p:nvPr/>
        </p:nvSpPr>
        <p:spPr>
          <a:xfrm>
            <a:off x="5855970" y="3878580"/>
            <a:ext cx="2273935" cy="245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000" b="1">
                <a:latin typeface="+mn-lt"/>
                <a:ea typeface="微软雅黑" panose="020B0503020204020204" pitchFamily="34" charset="-122"/>
              </a:rPr>
              <a:t>Only NG-RAN is broken</a:t>
            </a:r>
            <a:endParaRPr lang="en-US" altLang="zh-CN" sz="1000" b="1">
              <a:latin typeface="+mn-lt"/>
              <a:ea typeface="微软雅黑" panose="020B0503020204020204" pitchFamily="34" charset="-122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7839075" y="3878580"/>
            <a:ext cx="227393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000" b="1">
                <a:latin typeface="+mn-lt"/>
                <a:ea typeface="微软雅黑" panose="020B0503020204020204" pitchFamily="34" charset="-122"/>
              </a:rPr>
              <a:t>NG-RAN and part of NFs are broken</a:t>
            </a:r>
            <a:endParaRPr lang="en-US" altLang="zh-CN" sz="1000" b="1">
              <a:latin typeface="+mn-lt"/>
              <a:ea typeface="微软雅黑" panose="020B0503020204020204" pitchFamily="34" charset="-122"/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9763125" y="3878580"/>
            <a:ext cx="2273935" cy="245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000" b="1">
                <a:latin typeface="+mn-lt"/>
                <a:ea typeface="微软雅黑" panose="020B0503020204020204" pitchFamily="34" charset="-122"/>
              </a:rPr>
              <a:t>NG-RAN and 5GC are broken</a:t>
            </a:r>
            <a:endParaRPr lang="en-US" altLang="zh-CN" sz="1000" b="1">
              <a:latin typeface="+mn-lt"/>
              <a:ea typeface="微软雅黑" panose="020B0503020204020204" pitchFamily="34" charset="-122"/>
            </a:endParaRPr>
          </a:p>
        </p:txBody>
      </p:sp>
      <p:pic>
        <p:nvPicPr>
          <p:cNvPr id="22" name="图片 21"/>
          <p:cNvPicPr/>
          <p:nvPr/>
        </p:nvPicPr>
        <p:blipFill>
          <a:blip r:embed="rId7"/>
          <a:stretch>
            <a:fillRect/>
          </a:stretch>
        </p:blipFill>
        <p:spPr>
          <a:xfrm>
            <a:off x="7800975" y="5241397"/>
            <a:ext cx="3811270" cy="92138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4" name="矩形 23"/>
          <p:cNvSpPr/>
          <p:nvPr/>
        </p:nvSpPr>
        <p:spPr>
          <a:xfrm>
            <a:off x="6063615" y="4469872"/>
            <a:ext cx="614680" cy="1317625"/>
          </a:xfrm>
          <a:prstGeom prst="rect">
            <a:avLst/>
          </a:prstGeom>
          <a:solidFill>
            <a:schemeClr val="bg2"/>
          </a:solidFill>
          <a:ln w="19050">
            <a:noFill/>
          </a:ln>
        </p:spPr>
        <p:txBody>
          <a:bodyPr vert="horz" wrap="square" lIns="0" tIns="44436" rIns="91440" bIns="45720" numCol="1" anchor="ctr" anchorCtr="0" compatLnSpc="1">
            <a:noAutofit/>
          </a:bodyPr>
          <a:lstStyle/>
          <a:p>
            <a:pPr marL="0" marR="0" indent="0" algn="ctr" defTabSz="914400" rtl="0" eaLnBrk="0" fontAlgn="t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US" altLang="zh-CN" sz="1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微软雅黑" panose="020B0503020204020204" pitchFamily="34" charset="-122"/>
              </a:rPr>
              <a:t>3GPP Management System</a:t>
            </a:r>
            <a:endParaRPr kumimoji="0" lang="en-US" altLang="zh-CN" sz="1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  <a:ea typeface="微软雅黑" panose="020B0503020204020204" pitchFamily="34" charset="-122"/>
            </a:endParaRPr>
          </a:p>
        </p:txBody>
      </p:sp>
      <p:sp>
        <p:nvSpPr>
          <p:cNvPr id="26" name="右箭头 22"/>
          <p:cNvSpPr/>
          <p:nvPr/>
        </p:nvSpPr>
        <p:spPr>
          <a:xfrm>
            <a:off x="6936105" y="4946122"/>
            <a:ext cx="839470" cy="486533"/>
          </a:xfrm>
          <a:prstGeom prst="rightArrow">
            <a:avLst/>
          </a:prstGeom>
          <a:solidFill>
            <a:schemeClr val="bg2"/>
          </a:solidFill>
          <a:ln>
            <a:noFill/>
          </a:ln>
        </p:spPr>
        <p:txBody>
          <a:bodyPr vert="horz" wrap="square" lIns="0" tIns="44436" rIns="91440" bIns="45720" numCol="1" anchor="t" anchorCtr="0" compatLnSpc="1">
            <a:spAutoFit/>
          </a:bodyPr>
          <a:lstStyle/>
          <a:p>
            <a:pPr marL="0" marR="0" indent="0" algn="l" defTabSz="914400" rtl="0" eaLnBrk="0" fontAlgn="t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</a:pPr>
            <a:endParaRPr kumimoji="0" lang="zh-CN" altLang="en-US" sz="1000" b="0" i="0" u="none" strike="noStrike" cap="none" normalizeH="0" baseline="0" dirty="0">
              <a:ln>
                <a:noFill/>
              </a:ln>
              <a:solidFill>
                <a:srgbClr val="666666"/>
              </a:solidFill>
              <a:effectLst/>
              <a:latin typeface="+mn-lt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p:transition spd="slow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2018269" y="228600"/>
            <a:ext cx="7737447" cy="883508"/>
          </a:xfrm>
        </p:spPr>
        <p:txBody>
          <a:bodyPr/>
          <a:lstStyle/>
          <a:p>
            <a:pPr eaLnBrk="1" hangingPunct="1"/>
            <a:r>
              <a:rPr lang="en-US" altLang="de-DE" b="1" dirty="0">
                <a:solidFill>
                  <a:schemeClr val="tx1"/>
                </a:solidFill>
                <a:latin typeface="+mn-lt"/>
              </a:rPr>
              <a:t>Use Case 3: Management of ISAC</a:t>
            </a:r>
            <a:endParaRPr lang="de-DE" altLang="de-DE" b="1" dirty="0">
              <a:solidFill>
                <a:schemeClr val="tx1"/>
              </a:solidFill>
              <a:latin typeface="+mn-lt"/>
            </a:endParaRPr>
          </a:p>
        </p:txBody>
      </p:sp>
      <p:pic>
        <p:nvPicPr>
          <p:cNvPr id="2" name="Picture 1" descr="A logo with a green and black design&#10;&#10;Description automatically generated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6381" y="270252"/>
            <a:ext cx="1366170" cy="850994"/>
          </a:xfrm>
          <a:prstGeom prst="rect">
            <a:avLst/>
          </a:prstGeom>
        </p:spPr>
      </p:pic>
      <p:sp>
        <p:nvSpPr>
          <p:cNvPr id="13" name="文本框 12"/>
          <p:cNvSpPr txBox="1"/>
          <p:nvPr/>
        </p:nvSpPr>
        <p:spPr>
          <a:xfrm>
            <a:off x="685800" y="1064260"/>
            <a:ext cx="5201192" cy="19979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1400" b="1" dirty="0">
                <a:latin typeface="+mn-lt"/>
                <a:ea typeface="+mj-ea"/>
              </a:rPr>
              <a:t>Enhancements to support management of Integrated Sensing and Communication</a:t>
            </a:r>
            <a:endParaRPr lang="en-US" altLang="zh-CN" sz="1400" b="1" dirty="0">
              <a:latin typeface="+mn-lt"/>
              <a:ea typeface="+mj-ea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sz="1400" dirty="0">
                <a:latin typeface="+mn-lt"/>
                <a:ea typeface="+mj-ea"/>
              </a:rPr>
              <a:t>Investigate potential management architecture</a:t>
            </a:r>
            <a:endParaRPr lang="en-US" altLang="zh-CN" sz="1400" dirty="0">
              <a:latin typeface="+mn-lt"/>
              <a:ea typeface="+mj-ea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sz="1400" dirty="0">
                <a:latin typeface="+mn-lt"/>
                <a:ea typeface="+mj-ea"/>
              </a:rPr>
              <a:t>Investigate potential IOCs</a:t>
            </a:r>
            <a:r>
              <a:rPr lang="zh-CN" altLang="en-US" sz="1400" dirty="0">
                <a:latin typeface="+mn-lt"/>
                <a:ea typeface="+mj-ea"/>
              </a:rPr>
              <a:t>、</a:t>
            </a:r>
            <a:r>
              <a:rPr lang="en-US" altLang="zh-CN" sz="1400" dirty="0">
                <a:latin typeface="+mn-lt"/>
                <a:ea typeface="+mj-ea"/>
              </a:rPr>
              <a:t>measurements</a:t>
            </a:r>
            <a:r>
              <a:rPr lang="zh-CN" altLang="en-US" sz="1400" dirty="0">
                <a:latin typeface="+mn-lt"/>
                <a:ea typeface="+mj-ea"/>
              </a:rPr>
              <a:t>、</a:t>
            </a:r>
            <a:r>
              <a:rPr lang="en-US" altLang="zh-CN" sz="1400" dirty="0">
                <a:latin typeface="+mn-lt"/>
                <a:ea typeface="+mj-ea"/>
              </a:rPr>
              <a:t>KPIs related to ISAC</a:t>
            </a:r>
            <a:endParaRPr lang="en-US" altLang="zh-CN" sz="1400" dirty="0">
              <a:latin typeface="+mn-lt"/>
              <a:ea typeface="+mj-ea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sz="1400" dirty="0">
                <a:latin typeface="+mn-lt"/>
                <a:ea typeface="+mj-ea"/>
              </a:rPr>
              <a:t>Investigate potential configurations and policy </a:t>
            </a:r>
            <a:r>
              <a:rPr lang="en-US" altLang="zh-CN" sz="1400" dirty="0" err="1">
                <a:latin typeface="+mn-lt"/>
                <a:ea typeface="+mj-ea"/>
              </a:rPr>
              <a:t>mangement for ISAC</a:t>
            </a:r>
            <a:endParaRPr lang="en-US" altLang="zh-CN" sz="1400" dirty="0">
              <a:latin typeface="+mn-lt"/>
              <a:ea typeface="+mj-ea"/>
            </a:endParaRPr>
          </a:p>
        </p:txBody>
      </p:sp>
      <p:graphicFrame>
        <p:nvGraphicFramePr>
          <p:cNvPr id="14" name="表格 13"/>
          <p:cNvGraphicFramePr>
            <a:graphicFrameLocks noGrp="1"/>
          </p:cNvGraphicFramePr>
          <p:nvPr/>
        </p:nvGraphicFramePr>
        <p:xfrm>
          <a:off x="507909" y="3050641"/>
          <a:ext cx="11110686" cy="328174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80127"/>
                <a:gridCol w="2237509"/>
                <a:gridCol w="7393050"/>
              </a:tblGrid>
              <a:tr h="299751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>
                          <a:solidFill>
                            <a:schemeClr val="tx1"/>
                          </a:solidFill>
                          <a:latin typeface="+mn-lt"/>
                          <a:ea typeface="+mj-ea"/>
                        </a:rPr>
                        <a:t>Categories</a:t>
                      </a:r>
                      <a:endParaRPr lang="zh-CN" altLang="en-US" sz="1400" dirty="0">
                        <a:solidFill>
                          <a:schemeClr val="tx1"/>
                        </a:solidFill>
                        <a:latin typeface="+mn-lt"/>
                        <a:ea typeface="+mj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>
                          <a:solidFill>
                            <a:schemeClr val="tx1"/>
                          </a:solidFill>
                          <a:latin typeface="+mn-lt"/>
                          <a:ea typeface="+mj-ea"/>
                        </a:rPr>
                        <a:t>KPI</a:t>
                      </a:r>
                      <a:endParaRPr lang="zh-CN" altLang="en-US" sz="1400" dirty="0">
                        <a:solidFill>
                          <a:schemeClr val="tx1"/>
                        </a:solidFill>
                        <a:latin typeface="+mn-lt"/>
                        <a:ea typeface="+mj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>
                          <a:solidFill>
                            <a:schemeClr val="tx1"/>
                          </a:solidFill>
                          <a:latin typeface="+mn-lt"/>
                          <a:ea typeface="+mj-ea"/>
                        </a:rPr>
                        <a:t>Descriptions</a:t>
                      </a:r>
                      <a:endParaRPr lang="zh-CN" altLang="en-US" sz="1400" dirty="0">
                        <a:solidFill>
                          <a:schemeClr val="tx1"/>
                        </a:solidFill>
                        <a:latin typeface="+mn-lt"/>
                        <a:ea typeface="+mj-ea"/>
                      </a:endParaRPr>
                    </a:p>
                  </a:txBody>
                  <a:tcPr anchor="ctr"/>
                </a:tc>
              </a:tr>
              <a:tr h="299751">
                <a:tc rowSpan="2">
                  <a:txBody>
                    <a:bodyPr/>
                    <a:lstStyle/>
                    <a:p>
                      <a:r>
                        <a:rPr lang="en-US" altLang="zh-CN" sz="1000" b="1" dirty="0">
                          <a:solidFill>
                            <a:schemeClr val="tx1"/>
                          </a:solidFill>
                          <a:latin typeface="+mn-lt"/>
                          <a:ea typeface="+mj-ea"/>
                        </a:rPr>
                        <a:t>Estimation</a:t>
                      </a:r>
                      <a:endParaRPr lang="zh-CN" altLang="en-US" sz="1000" b="1" dirty="0">
                        <a:solidFill>
                          <a:schemeClr val="tx1"/>
                        </a:solidFill>
                        <a:latin typeface="+mn-lt"/>
                        <a:ea typeface="+mj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CN" sz="1000" dirty="0">
                          <a:solidFill>
                            <a:schemeClr val="tx1"/>
                          </a:solidFill>
                          <a:latin typeface="+mn-lt"/>
                          <a:ea typeface="+mj-ea"/>
                        </a:rPr>
                        <a:t>Accuracy of Positioning Estimate</a:t>
                      </a:r>
                      <a:endParaRPr lang="zh-CN" altLang="en-US" sz="1000" dirty="0">
                        <a:solidFill>
                          <a:schemeClr val="tx1"/>
                        </a:solidFill>
                        <a:latin typeface="+mn-lt"/>
                        <a:ea typeface="+mj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CN" sz="1000" dirty="0">
                          <a:solidFill>
                            <a:schemeClr val="tx1"/>
                          </a:solidFill>
                          <a:latin typeface="+mn-lt"/>
                          <a:ea typeface="+mj-ea"/>
                        </a:rPr>
                        <a:t>Describes the closeness of the measured sensing result (i.e., position) of the target object to its true position value.</a:t>
                      </a:r>
                      <a:endParaRPr lang="zh-CN" altLang="en-US" sz="1000" dirty="0">
                        <a:solidFill>
                          <a:schemeClr val="tx1"/>
                        </a:solidFill>
                        <a:latin typeface="+mn-lt"/>
                        <a:ea typeface="+mj-ea"/>
                      </a:endParaRPr>
                    </a:p>
                  </a:txBody>
                  <a:tcPr anchor="ctr"/>
                </a:tc>
              </a:tr>
              <a:tr h="299751">
                <a:tc vMerge="1"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CN" sz="1000" dirty="0">
                          <a:solidFill>
                            <a:schemeClr val="tx1"/>
                          </a:solidFill>
                          <a:latin typeface="+mn-lt"/>
                          <a:ea typeface="+mj-ea"/>
                        </a:rPr>
                        <a:t>Accuracy of Velocity Estimate</a:t>
                      </a:r>
                      <a:endParaRPr lang="zh-CN" altLang="en-US" sz="1000" dirty="0">
                        <a:solidFill>
                          <a:schemeClr val="tx1"/>
                        </a:solidFill>
                        <a:latin typeface="+mn-lt"/>
                        <a:ea typeface="+mj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CN" sz="1000" dirty="0">
                          <a:solidFill>
                            <a:schemeClr val="tx1"/>
                          </a:solidFill>
                          <a:latin typeface="+mn-lt"/>
                          <a:ea typeface="+mj-ea"/>
                        </a:rPr>
                        <a:t>Describes the closeness of the measured sensing result (i.e., velocity) of the target object to its true velocity.</a:t>
                      </a:r>
                      <a:endParaRPr lang="zh-CN" altLang="en-US" sz="1000" dirty="0">
                        <a:solidFill>
                          <a:schemeClr val="tx1"/>
                        </a:solidFill>
                        <a:latin typeface="+mn-lt"/>
                        <a:ea typeface="+mj-ea"/>
                      </a:endParaRPr>
                    </a:p>
                  </a:txBody>
                  <a:tcPr anchor="ctr"/>
                </a:tc>
              </a:tr>
              <a:tr h="299751">
                <a:tc rowSpan="2">
                  <a:txBody>
                    <a:bodyPr/>
                    <a:lstStyle/>
                    <a:p>
                      <a:r>
                        <a:rPr lang="en-US" altLang="zh-CN" sz="1000" b="1" dirty="0">
                          <a:solidFill>
                            <a:schemeClr val="tx1"/>
                          </a:solidFill>
                          <a:latin typeface="+mn-lt"/>
                          <a:ea typeface="+mj-ea"/>
                        </a:rPr>
                        <a:t>Sensing</a:t>
                      </a:r>
                      <a:endParaRPr lang="zh-CN" altLang="en-US" sz="1000" b="1" dirty="0">
                        <a:solidFill>
                          <a:schemeClr val="tx1"/>
                        </a:solidFill>
                        <a:latin typeface="+mn-lt"/>
                        <a:ea typeface="+mj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CN" sz="1000" dirty="0">
                          <a:solidFill>
                            <a:schemeClr val="tx1"/>
                          </a:solidFill>
                          <a:latin typeface="+mn-lt"/>
                          <a:ea typeface="+mj-ea"/>
                        </a:rPr>
                        <a:t>Confidence Level</a:t>
                      </a:r>
                      <a:endParaRPr lang="zh-CN" altLang="en-US" sz="1000" dirty="0">
                        <a:solidFill>
                          <a:schemeClr val="tx1"/>
                        </a:solidFill>
                        <a:latin typeface="+mn-lt"/>
                        <a:ea typeface="+mj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CN" sz="1000" dirty="0">
                          <a:solidFill>
                            <a:schemeClr val="tx1"/>
                          </a:solidFill>
                          <a:latin typeface="+mn-lt"/>
                          <a:ea typeface="+mj-ea"/>
                        </a:rPr>
                        <a:t>Describes the percentage of all possible measured sensing results that can be expected to include the true sensing result considering the accuracy</a:t>
                      </a:r>
                      <a:endParaRPr lang="zh-CN" altLang="en-US" sz="1000" dirty="0">
                        <a:solidFill>
                          <a:schemeClr val="tx1"/>
                        </a:solidFill>
                        <a:latin typeface="+mn-lt"/>
                        <a:ea typeface="+mj-ea"/>
                      </a:endParaRPr>
                    </a:p>
                  </a:txBody>
                  <a:tcPr anchor="ctr"/>
                </a:tc>
              </a:tr>
              <a:tr h="396240">
                <a:tc vMerge="1"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CN" sz="1000" dirty="0">
                          <a:solidFill>
                            <a:schemeClr val="tx1"/>
                          </a:solidFill>
                          <a:latin typeface="+mn-lt"/>
                          <a:ea typeface="+mj-ea"/>
                        </a:rPr>
                        <a:t>Sensing Resolution</a:t>
                      </a:r>
                      <a:endParaRPr lang="zh-CN" altLang="en-US" sz="1000" dirty="0">
                        <a:solidFill>
                          <a:schemeClr val="tx1"/>
                        </a:solidFill>
                        <a:latin typeface="+mn-lt"/>
                        <a:ea typeface="+mj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CN" sz="1000" dirty="0">
                          <a:solidFill>
                            <a:schemeClr val="tx1"/>
                          </a:solidFill>
                          <a:latin typeface="+mn-lt"/>
                          <a:ea typeface="+mj-ea"/>
                        </a:rPr>
                        <a:t>Describes the minimum difference in the measured magnitude of target objects (e.g., range, velocity) that allows detecting objects of different magnitudes.</a:t>
                      </a:r>
                      <a:endParaRPr lang="zh-CN" altLang="en-US" sz="1000" dirty="0">
                        <a:solidFill>
                          <a:schemeClr val="tx1"/>
                        </a:solidFill>
                        <a:latin typeface="+mn-lt"/>
                        <a:ea typeface="+mj-ea"/>
                      </a:endParaRPr>
                    </a:p>
                  </a:txBody>
                  <a:tcPr anchor="ctr"/>
                </a:tc>
              </a:tr>
              <a:tr h="299751">
                <a:tc rowSpan="2">
                  <a:txBody>
                    <a:bodyPr/>
                    <a:lstStyle/>
                    <a:p>
                      <a:r>
                        <a:rPr lang="en-US" altLang="zh-CN" sz="1000" b="1" dirty="0">
                          <a:solidFill>
                            <a:schemeClr val="tx1"/>
                          </a:solidFill>
                          <a:latin typeface="+mn-lt"/>
                          <a:ea typeface="+mj-ea"/>
                        </a:rPr>
                        <a:t>Detection</a:t>
                      </a:r>
                      <a:endParaRPr lang="zh-CN" altLang="en-US" sz="1000" b="1" dirty="0">
                        <a:solidFill>
                          <a:schemeClr val="tx1"/>
                        </a:solidFill>
                        <a:latin typeface="+mn-lt"/>
                        <a:ea typeface="+mj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CN" sz="1000" dirty="0">
                          <a:solidFill>
                            <a:schemeClr val="tx1"/>
                          </a:solidFill>
                          <a:latin typeface="+mn-lt"/>
                          <a:ea typeface="+mj-ea"/>
                        </a:rPr>
                        <a:t>Missed Detection Probability</a:t>
                      </a:r>
                      <a:endParaRPr lang="zh-CN" altLang="en-US" sz="1000" dirty="0">
                        <a:solidFill>
                          <a:schemeClr val="tx1"/>
                        </a:solidFill>
                        <a:latin typeface="+mn-lt"/>
                        <a:ea typeface="+mj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CN" sz="1000" dirty="0">
                          <a:solidFill>
                            <a:schemeClr val="tx1"/>
                          </a:solidFill>
                          <a:latin typeface="+mn-lt"/>
                          <a:ea typeface="+mj-ea"/>
                        </a:rPr>
                        <a:t>Describes the conditional probability of not detecting the presence of a target object/environment when the target object/environment is present. </a:t>
                      </a:r>
                      <a:endParaRPr lang="zh-CN" altLang="en-US" sz="1000" dirty="0">
                        <a:solidFill>
                          <a:schemeClr val="tx1"/>
                        </a:solidFill>
                        <a:latin typeface="+mn-lt"/>
                        <a:ea typeface="+mj-ea"/>
                      </a:endParaRPr>
                    </a:p>
                  </a:txBody>
                  <a:tcPr anchor="ctr"/>
                </a:tc>
              </a:tr>
              <a:tr h="299751">
                <a:tc vMerge="1"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CN" sz="1000" dirty="0">
                          <a:solidFill>
                            <a:schemeClr val="tx1"/>
                          </a:solidFill>
                          <a:latin typeface="+mn-lt"/>
                          <a:ea typeface="+mj-ea"/>
                        </a:rPr>
                        <a:t>False Alarm Probability</a:t>
                      </a:r>
                      <a:endParaRPr lang="zh-CN" altLang="en-US" sz="1000" dirty="0">
                        <a:solidFill>
                          <a:schemeClr val="tx1"/>
                        </a:solidFill>
                        <a:latin typeface="+mn-lt"/>
                        <a:ea typeface="+mj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CN" sz="1000" dirty="0">
                          <a:solidFill>
                            <a:schemeClr val="tx1"/>
                          </a:solidFill>
                          <a:latin typeface="+mn-lt"/>
                          <a:ea typeface="+mj-ea"/>
                        </a:rPr>
                        <a:t>Describes the conditional probability of falsely detecting the presence of a target object/environment when the target object/environment is not present. </a:t>
                      </a:r>
                      <a:endParaRPr lang="zh-CN" altLang="en-US" sz="1000" dirty="0">
                        <a:solidFill>
                          <a:schemeClr val="tx1"/>
                        </a:solidFill>
                        <a:latin typeface="+mn-lt"/>
                        <a:ea typeface="+mj-ea"/>
                      </a:endParaRPr>
                    </a:p>
                  </a:txBody>
                  <a:tcPr anchor="ctr"/>
                </a:tc>
              </a:tr>
              <a:tr h="299751">
                <a:tc rowSpan="2">
                  <a:txBody>
                    <a:bodyPr/>
                    <a:lstStyle/>
                    <a:p>
                      <a:r>
                        <a:rPr lang="en-US" altLang="zh-CN" sz="1000" b="1" dirty="0">
                          <a:solidFill>
                            <a:schemeClr val="tx1"/>
                          </a:solidFill>
                          <a:latin typeface="+mn-lt"/>
                          <a:ea typeface="+mj-ea"/>
                        </a:rPr>
                        <a:t>Common</a:t>
                      </a:r>
                      <a:endParaRPr lang="zh-CN" altLang="en-US" sz="1000" b="1" dirty="0">
                        <a:solidFill>
                          <a:schemeClr val="tx1"/>
                        </a:solidFill>
                        <a:latin typeface="+mn-lt"/>
                        <a:ea typeface="+mj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CN" sz="1000" dirty="0">
                          <a:solidFill>
                            <a:schemeClr val="tx1"/>
                          </a:solidFill>
                          <a:latin typeface="+mn-lt"/>
                          <a:ea typeface="+mj-ea"/>
                        </a:rPr>
                        <a:t>Max Sensing Service Latency</a:t>
                      </a:r>
                      <a:endParaRPr lang="zh-CN" altLang="en-US" sz="1000" dirty="0">
                        <a:solidFill>
                          <a:schemeClr val="tx1"/>
                        </a:solidFill>
                        <a:latin typeface="+mn-lt"/>
                        <a:ea typeface="+mj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CN" sz="1000" dirty="0">
                          <a:solidFill>
                            <a:schemeClr val="tx1"/>
                          </a:solidFill>
                          <a:latin typeface="+mn-lt"/>
                          <a:ea typeface="+mj-ea"/>
                        </a:rPr>
                        <a:t>Time elapsed between the event triggering the determination of the sensing result and the availability of the sensing result at the sensing system interface.</a:t>
                      </a:r>
                      <a:endParaRPr lang="zh-CN" altLang="en-US" sz="1000" dirty="0">
                        <a:solidFill>
                          <a:schemeClr val="tx1"/>
                        </a:solidFill>
                        <a:latin typeface="+mn-lt"/>
                        <a:ea typeface="+mj-ea"/>
                      </a:endParaRPr>
                    </a:p>
                  </a:txBody>
                  <a:tcPr anchor="ctr"/>
                </a:tc>
              </a:tr>
              <a:tr h="299751">
                <a:tc vMerge="1"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CN" sz="1000" dirty="0">
                          <a:solidFill>
                            <a:schemeClr val="tx1"/>
                          </a:solidFill>
                          <a:latin typeface="+mn-lt"/>
                          <a:ea typeface="+mj-ea"/>
                        </a:rPr>
                        <a:t>Refreshing Rate</a:t>
                      </a:r>
                      <a:endParaRPr lang="zh-CN" altLang="en-US" sz="1000" dirty="0">
                        <a:solidFill>
                          <a:schemeClr val="tx1"/>
                        </a:solidFill>
                        <a:latin typeface="+mn-lt"/>
                        <a:ea typeface="+mj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CN" sz="1000" dirty="0">
                          <a:solidFill>
                            <a:schemeClr val="tx1"/>
                          </a:solidFill>
                          <a:latin typeface="+mn-lt"/>
                          <a:ea typeface="+mj-ea"/>
                        </a:rPr>
                        <a:t>Rate at which the sensing result is generated by the sensing system. It is the inverse of the time elapsed between two successive sensing results</a:t>
                      </a:r>
                      <a:endParaRPr lang="zh-CN" altLang="en-US" sz="1000" dirty="0">
                        <a:solidFill>
                          <a:schemeClr val="tx1"/>
                        </a:solidFill>
                        <a:latin typeface="+mn-lt"/>
                        <a:ea typeface="+mj-ea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pic>
        <p:nvPicPr>
          <p:cNvPr id="15" name="图片 14"/>
          <p:cNvPicPr>
            <a:picLocks noChangeAspect="1"/>
          </p:cNvPicPr>
          <p:nvPr/>
        </p:nvPicPr>
        <p:blipFill>
          <a:blip r:embed="rId2"/>
          <a:srcRect l="9487" t="3242" r="6325" b="13285"/>
          <a:stretch>
            <a:fillRect/>
          </a:stretch>
        </p:blipFill>
        <p:spPr>
          <a:xfrm>
            <a:off x="5886992" y="874376"/>
            <a:ext cx="4749165" cy="2108835"/>
          </a:xfrm>
          <a:prstGeom prst="rect">
            <a:avLst/>
          </a:prstGeom>
        </p:spPr>
      </p:pic>
    </p:spTree>
  </p:cSld>
  <p:clrMapOvr>
    <a:masterClrMapping/>
  </p:clrMapOvr>
  <p:transition spd="slow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2018269" y="228600"/>
            <a:ext cx="8479204" cy="883508"/>
          </a:xfrm>
        </p:spPr>
        <p:txBody>
          <a:bodyPr/>
          <a:lstStyle/>
          <a:p>
            <a:pPr eaLnBrk="1" hangingPunct="1"/>
            <a:r>
              <a:rPr lang="en-US" altLang="de-DE" b="1" dirty="0">
                <a:solidFill>
                  <a:schemeClr val="tx1"/>
                </a:solidFill>
                <a:latin typeface="+mn-lt"/>
              </a:rPr>
              <a:t>Use Case 4: Knowledge-assisted Management</a:t>
            </a:r>
            <a:endParaRPr lang="de-DE" altLang="de-DE" b="1" dirty="0">
              <a:solidFill>
                <a:schemeClr val="tx1"/>
              </a:solidFill>
              <a:latin typeface="+mn-lt"/>
            </a:endParaRPr>
          </a:p>
        </p:txBody>
      </p:sp>
      <p:pic>
        <p:nvPicPr>
          <p:cNvPr id="2" name="Picture 1" descr="A logo with a green and black design&#10;&#10;Description automatically generated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6381" y="270252"/>
            <a:ext cx="1366170" cy="850994"/>
          </a:xfrm>
          <a:prstGeom prst="rect">
            <a:avLst/>
          </a:prstGeom>
        </p:spPr>
      </p:pic>
      <p:sp>
        <p:nvSpPr>
          <p:cNvPr id="3" name="文本框 2"/>
          <p:cNvSpPr txBox="1"/>
          <p:nvPr/>
        </p:nvSpPr>
        <p:spPr>
          <a:xfrm>
            <a:off x="263352" y="3526614"/>
            <a:ext cx="6956875" cy="20300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00050" lvl="2" indent="-286385" algn="just" eaLnBrk="0" hangingPunct="0">
              <a:lnSpc>
                <a:spcPct val="150000"/>
              </a:lnSpc>
              <a:buClr>
                <a:srgbClr val="C00000"/>
              </a:buClr>
              <a:buFont typeface="Wingdings" panose="05000000000000000000" pitchFamily="2" charset="2"/>
              <a:buChar char="p"/>
              <a:defRPr/>
            </a:pPr>
            <a:r>
              <a:rPr lang="en-US" altLang="zh-CN" sz="12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Knowledge representation: </a:t>
            </a:r>
            <a:r>
              <a:rPr lang="en-US" altLang="zh-CN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Knowledge management function provides a unified representation and query approach to make optimization expertise characterized as highly-fragmentation and hardly-reused flexible to access.</a:t>
            </a:r>
            <a:endParaRPr lang="en-US" altLang="zh-CN" sz="12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400050" lvl="2" indent="-286385" algn="just" eaLnBrk="0" hangingPunct="0">
              <a:lnSpc>
                <a:spcPct val="150000"/>
              </a:lnSpc>
              <a:buClr>
                <a:srgbClr val="C00000"/>
              </a:buClr>
              <a:buFont typeface="Wingdings" panose="05000000000000000000" pitchFamily="2" charset="2"/>
              <a:buChar char="p"/>
              <a:defRPr/>
            </a:pPr>
            <a:r>
              <a:rPr lang="en-US" altLang="zh-CN" sz="12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Knowledge-assisted closed loop: </a:t>
            </a:r>
            <a:r>
              <a:rPr lang="en-US" altLang="zh-CN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Knowledge management function gets involved instead of experts to increase the automation efficiency.</a:t>
            </a:r>
            <a:endParaRPr lang="en-US" altLang="zh-CN" sz="12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400050" lvl="2" indent="-286385" algn="just" eaLnBrk="0" hangingPunct="0">
              <a:lnSpc>
                <a:spcPct val="150000"/>
              </a:lnSpc>
              <a:buClr>
                <a:srgbClr val="C00000"/>
              </a:buClr>
              <a:buFont typeface="Wingdings" panose="05000000000000000000" pitchFamily="2" charset="2"/>
              <a:buChar char="p"/>
              <a:defRPr/>
            </a:pPr>
            <a:r>
              <a:rPr lang="en-US" altLang="zh-CN" sz="12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Explainable AI/ML: </a:t>
            </a:r>
            <a:r>
              <a:rPr lang="en-US" altLang="zh-CN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Knowledge management function provides experts with explainable human-friendly intelligence.</a:t>
            </a:r>
            <a:endParaRPr lang="en-US" altLang="zh-CN" sz="12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3352800" y="1092329"/>
            <a:ext cx="5486400" cy="3757930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5" name="Text Box 120"/>
          <p:cNvSpPr txBox="1"/>
          <p:nvPr/>
        </p:nvSpPr>
        <p:spPr>
          <a:xfrm>
            <a:off x="482918" y="1279375"/>
            <a:ext cx="3276013" cy="2179325"/>
          </a:xfrm>
          <a:prstGeom prst="rect">
            <a:avLst/>
          </a:prstGeom>
          <a:solidFill>
            <a:srgbClr val="E7E6E6"/>
          </a:solidFill>
          <a:ln w="6350">
            <a:solidFill>
              <a:prstClr val="black"/>
            </a:solidFill>
          </a:ln>
          <a:effectLst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noAutofit/>
          </a:bodyPr>
          <a:lstStyle/>
          <a:p>
            <a:pPr algn="ctr" hangingPunct="0">
              <a:lnSpc>
                <a:spcPct val="107000"/>
              </a:lnSpc>
              <a:spcAft>
                <a:spcPts val="900"/>
              </a:spcAft>
            </a:pPr>
            <a:r>
              <a:rPr lang="en-US" altLang="en-GB" sz="10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Existing </a:t>
            </a:r>
            <a:r>
              <a:rPr lang="en-GB" sz="10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automated optimization</a:t>
            </a:r>
            <a:r>
              <a:rPr lang="en-US" altLang="en-GB" sz="10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(human involved any time especially in decision)</a:t>
            </a:r>
            <a:endParaRPr lang="en-US" altLang="en-GB" sz="1000" dirty="0"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</p:txBody>
      </p:sp>
      <p:sp>
        <p:nvSpPr>
          <p:cNvPr id="6" name="Text Box 12"/>
          <p:cNvSpPr txBox="1"/>
          <p:nvPr/>
        </p:nvSpPr>
        <p:spPr>
          <a:xfrm>
            <a:off x="770950" y="1838057"/>
            <a:ext cx="806121" cy="342900"/>
          </a:xfrm>
          <a:prstGeom prst="rect">
            <a:avLst/>
          </a:prstGeom>
          <a:solidFill>
            <a:sysClr val="window" lastClr="FFFFFF"/>
          </a:solidFill>
          <a:ln w="6350">
            <a:solidFill>
              <a:prstClr val="black"/>
            </a:solidFill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 hangingPunct="0">
              <a:lnSpc>
                <a:spcPct val="107000"/>
              </a:lnSpc>
              <a:spcAft>
                <a:spcPts val="800"/>
              </a:spcAft>
            </a:pPr>
            <a:r>
              <a:rPr lang="en-GB" sz="1000">
                <a:effectLst/>
                <a:latin typeface="Arial" panose="020B0604020202020204" pitchFamily="34" charset="0"/>
                <a:ea typeface="宋体" panose="02010600030101010101" pitchFamily="2" charset="-122"/>
              </a:rPr>
              <a:t>Analytics</a:t>
            </a:r>
            <a:endParaRPr lang="zh-CN" sz="120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7" name="Text Box 12"/>
          <p:cNvSpPr txBox="1"/>
          <p:nvPr/>
        </p:nvSpPr>
        <p:spPr>
          <a:xfrm>
            <a:off x="2711624" y="2935309"/>
            <a:ext cx="805815" cy="342900"/>
          </a:xfrm>
          <a:prstGeom prst="rect">
            <a:avLst/>
          </a:prstGeom>
          <a:solidFill>
            <a:sysClr val="window" lastClr="FFFFFF"/>
          </a:solidFill>
          <a:ln w="6350">
            <a:solidFill>
              <a:prstClr val="black"/>
            </a:solidFill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 hangingPunct="0">
              <a:lnSpc>
                <a:spcPct val="107000"/>
              </a:lnSpc>
              <a:spcAft>
                <a:spcPts val="800"/>
              </a:spcAft>
            </a:pPr>
            <a:r>
              <a:rPr lang="en-GB" sz="1000">
                <a:effectLst/>
                <a:latin typeface="Arial" panose="020B0604020202020204" pitchFamily="34" charset="0"/>
                <a:ea typeface="宋体" panose="02010600030101010101" pitchFamily="2" charset="-122"/>
              </a:rPr>
              <a:t>Execution</a:t>
            </a:r>
            <a:endParaRPr lang="zh-CN" sz="120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8" name="Text Box 12"/>
          <p:cNvSpPr txBox="1"/>
          <p:nvPr/>
        </p:nvSpPr>
        <p:spPr>
          <a:xfrm>
            <a:off x="771256" y="2935309"/>
            <a:ext cx="805815" cy="342900"/>
          </a:xfrm>
          <a:prstGeom prst="rect">
            <a:avLst/>
          </a:prstGeom>
          <a:solidFill>
            <a:sysClr val="window" lastClr="FFFFFF"/>
          </a:solidFill>
          <a:ln w="6350">
            <a:solidFill>
              <a:prstClr val="black"/>
            </a:solidFill>
          </a:ln>
          <a:effectLst/>
        </p:spPr>
        <p:txBody>
          <a:bodyPr rot="0" spcFirstLastPara="0" vert="horz" wrap="square" lIns="36000" tIns="45720" rIns="36000" bIns="45720" numCol="1" spcCol="0" rtlCol="0" fromWordArt="0" anchor="ctr" anchorCtr="0" forceAA="0" compatLnSpc="1">
            <a:noAutofit/>
          </a:bodyPr>
          <a:lstStyle/>
          <a:p>
            <a:pPr algn="ctr" hangingPunct="0">
              <a:lnSpc>
                <a:spcPct val="107000"/>
              </a:lnSpc>
              <a:spcAft>
                <a:spcPts val="800"/>
              </a:spcAft>
            </a:pPr>
            <a:r>
              <a:rPr lang="en-GB" sz="1000">
                <a:effectLst/>
                <a:latin typeface="Arial" panose="020B0604020202020204" pitchFamily="34" charset="0"/>
                <a:ea typeface="宋体" panose="02010600030101010101" pitchFamily="2" charset="-122"/>
              </a:rPr>
              <a:t>Observation</a:t>
            </a:r>
            <a:endParaRPr lang="zh-CN" sz="120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9" name="Text Box 12"/>
          <p:cNvSpPr txBox="1"/>
          <p:nvPr/>
        </p:nvSpPr>
        <p:spPr>
          <a:xfrm>
            <a:off x="2711624" y="1836929"/>
            <a:ext cx="805815" cy="342900"/>
          </a:xfrm>
          <a:prstGeom prst="rect">
            <a:avLst/>
          </a:prstGeom>
          <a:solidFill>
            <a:sysClr val="window" lastClr="FFFFFF"/>
          </a:solidFill>
          <a:ln w="6350">
            <a:solidFill>
              <a:prstClr val="black"/>
            </a:solidFill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 hangingPunct="0">
              <a:lnSpc>
                <a:spcPct val="107000"/>
              </a:lnSpc>
              <a:spcAft>
                <a:spcPts val="800"/>
              </a:spcAft>
            </a:pPr>
            <a:r>
              <a:rPr lang="en-GB" sz="1000" dirty="0">
                <a:effectLst/>
                <a:latin typeface="Arial" panose="020B0604020202020204" pitchFamily="34" charset="0"/>
                <a:ea typeface="宋体" panose="02010600030101010101" pitchFamily="2" charset="-122"/>
              </a:rPr>
              <a:t>Decision</a:t>
            </a:r>
            <a:endParaRPr lang="zh-CN" sz="12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10" name="Right Arrow 51"/>
          <p:cNvSpPr/>
          <p:nvPr/>
        </p:nvSpPr>
        <p:spPr>
          <a:xfrm>
            <a:off x="1919536" y="1871063"/>
            <a:ext cx="421749" cy="228600"/>
          </a:xfrm>
          <a:prstGeom prst="rightArrow">
            <a:avLst/>
          </a:prstGeom>
          <a:solidFill>
            <a:sysClr val="window" lastClr="FFFFFF"/>
          </a:solidFill>
          <a:ln w="12700" cap="flat" cmpd="sng" algn="ctr">
            <a:solidFill>
              <a:sysClr val="windowText" lastClr="000000"/>
            </a:solidFill>
            <a:prstDash val="dash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endParaRPr lang="zh-CN" altLang="en-US"/>
          </a:p>
        </p:txBody>
      </p:sp>
      <p:sp>
        <p:nvSpPr>
          <p:cNvPr id="11" name="Right Arrow 52"/>
          <p:cNvSpPr/>
          <p:nvPr/>
        </p:nvSpPr>
        <p:spPr>
          <a:xfrm rot="10800000">
            <a:off x="1919645" y="3012419"/>
            <a:ext cx="421640" cy="228600"/>
          </a:xfrm>
          <a:prstGeom prst="rightArrow">
            <a:avLst/>
          </a:prstGeom>
          <a:solidFill>
            <a:sysClr val="window" lastClr="FFFFFF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endParaRPr lang="zh-CN" altLang="en-US"/>
          </a:p>
        </p:txBody>
      </p:sp>
      <p:sp>
        <p:nvSpPr>
          <p:cNvPr id="12" name="Right Arrow 53"/>
          <p:cNvSpPr/>
          <p:nvPr/>
        </p:nvSpPr>
        <p:spPr>
          <a:xfrm rot="5400000">
            <a:off x="2972333" y="2400315"/>
            <a:ext cx="265324" cy="228600"/>
          </a:xfrm>
          <a:prstGeom prst="rightArrow">
            <a:avLst/>
          </a:prstGeom>
          <a:solidFill>
            <a:sysClr val="window" lastClr="FFFFFF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endParaRPr lang="zh-CN" altLang="en-US"/>
          </a:p>
        </p:txBody>
      </p:sp>
      <p:sp>
        <p:nvSpPr>
          <p:cNvPr id="16" name="Right Arrow 54"/>
          <p:cNvSpPr/>
          <p:nvPr/>
        </p:nvSpPr>
        <p:spPr>
          <a:xfrm rot="16200000">
            <a:off x="1031659" y="2400315"/>
            <a:ext cx="265324" cy="228600"/>
          </a:xfrm>
          <a:prstGeom prst="rightArrow">
            <a:avLst/>
          </a:prstGeom>
          <a:solidFill>
            <a:sysClr val="window" lastClr="FFFFFF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endParaRPr lang="zh-CN" altLang="en-US"/>
          </a:p>
        </p:txBody>
      </p:sp>
      <p:sp>
        <p:nvSpPr>
          <p:cNvPr id="17" name="Text Box 12"/>
          <p:cNvSpPr txBox="1"/>
          <p:nvPr/>
        </p:nvSpPr>
        <p:spPr>
          <a:xfrm>
            <a:off x="1559496" y="2350437"/>
            <a:ext cx="657944" cy="360040"/>
          </a:xfrm>
          <a:prstGeom prst="ellipse">
            <a:avLst/>
          </a:prstGeom>
          <a:solidFill>
            <a:sysClr val="window" lastClr="FFFFFF"/>
          </a:solidFill>
          <a:ln w="6350">
            <a:solidFill>
              <a:prstClr val="black"/>
            </a:solidFill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 hangingPunct="0">
              <a:lnSpc>
                <a:spcPct val="107000"/>
              </a:lnSpc>
              <a:spcAft>
                <a:spcPts val="800"/>
              </a:spcAft>
            </a:pPr>
            <a:r>
              <a:rPr lang="en-GB" sz="1000" dirty="0"/>
              <a:t>D</a:t>
            </a:r>
            <a:r>
              <a:rPr lang="en-GB" sz="1000" dirty="0">
                <a:effectLst/>
                <a:latin typeface="Arial" panose="020B0604020202020204" pitchFamily="34" charset="0"/>
                <a:ea typeface="宋体" panose="02010600030101010101" pitchFamily="2" charset="-122"/>
              </a:rPr>
              <a:t>ata</a:t>
            </a:r>
            <a:endParaRPr lang="zh-CN" sz="12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pic>
        <p:nvPicPr>
          <p:cNvPr id="18" name="图形 17" descr="男程序员 轮廓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407978" y="2313203"/>
            <a:ext cx="348179" cy="348179"/>
          </a:xfrm>
          <a:prstGeom prst="rect">
            <a:avLst/>
          </a:prstGeom>
        </p:spPr>
      </p:pic>
      <p:sp>
        <p:nvSpPr>
          <p:cNvPr id="19" name="文本框 18"/>
          <p:cNvSpPr txBox="1"/>
          <p:nvPr/>
        </p:nvSpPr>
        <p:spPr>
          <a:xfrm>
            <a:off x="2064825" y="2663386"/>
            <a:ext cx="102859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9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MNO experts</a:t>
            </a:r>
            <a:endParaRPr lang="zh-CN" altLang="en-US" sz="9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0" name="Text Box 120"/>
          <p:cNvSpPr txBox="1"/>
          <p:nvPr/>
        </p:nvSpPr>
        <p:spPr>
          <a:xfrm>
            <a:off x="4295800" y="1264914"/>
            <a:ext cx="4943655" cy="2179325"/>
          </a:xfrm>
          <a:prstGeom prst="rect">
            <a:avLst/>
          </a:prstGeom>
          <a:solidFill>
            <a:srgbClr val="E7E6E6"/>
          </a:solidFill>
          <a:ln w="6350">
            <a:solidFill>
              <a:prstClr val="black"/>
            </a:solidFill>
          </a:ln>
          <a:effectLst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noAutofit/>
          </a:bodyPr>
          <a:lstStyle/>
          <a:p>
            <a:pPr algn="ctr" hangingPunct="0">
              <a:lnSpc>
                <a:spcPct val="107000"/>
              </a:lnSpc>
              <a:spcAft>
                <a:spcPts val="900"/>
              </a:spcAft>
            </a:pPr>
            <a:r>
              <a:rPr lang="en-US" altLang="en-GB" sz="10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Enhanced </a:t>
            </a:r>
            <a:r>
              <a:rPr lang="en-GB" sz="10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automated optimization</a:t>
            </a:r>
            <a:r>
              <a:rPr lang="en-US" altLang="en-GB" sz="10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(Knowledge management function involved instead of human)</a:t>
            </a:r>
            <a:endParaRPr lang="en-US" altLang="en-GB" sz="1000" dirty="0"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</p:txBody>
      </p:sp>
      <p:sp>
        <p:nvSpPr>
          <p:cNvPr id="21" name="Text Box 12"/>
          <p:cNvSpPr txBox="1"/>
          <p:nvPr/>
        </p:nvSpPr>
        <p:spPr>
          <a:xfrm>
            <a:off x="4730884" y="1790185"/>
            <a:ext cx="806121" cy="342900"/>
          </a:xfrm>
          <a:prstGeom prst="rect">
            <a:avLst/>
          </a:prstGeom>
          <a:solidFill>
            <a:sysClr val="window" lastClr="FFFFFF"/>
          </a:solidFill>
          <a:ln w="6350">
            <a:solidFill>
              <a:prstClr val="black"/>
            </a:solidFill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 hangingPunct="0">
              <a:lnSpc>
                <a:spcPct val="107000"/>
              </a:lnSpc>
              <a:spcAft>
                <a:spcPts val="800"/>
              </a:spcAft>
            </a:pPr>
            <a:r>
              <a:rPr lang="en-GB" sz="1000">
                <a:effectLst/>
                <a:latin typeface="Arial" panose="020B0604020202020204" pitchFamily="34" charset="0"/>
                <a:ea typeface="宋体" panose="02010600030101010101" pitchFamily="2" charset="-122"/>
              </a:rPr>
              <a:t>Analytics</a:t>
            </a:r>
            <a:endParaRPr lang="zh-CN" sz="120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22" name="Text Box 12"/>
          <p:cNvSpPr txBox="1"/>
          <p:nvPr/>
        </p:nvSpPr>
        <p:spPr>
          <a:xfrm>
            <a:off x="6459076" y="2899332"/>
            <a:ext cx="805815" cy="342900"/>
          </a:xfrm>
          <a:prstGeom prst="rect">
            <a:avLst/>
          </a:prstGeom>
          <a:solidFill>
            <a:sysClr val="window" lastClr="FFFFFF"/>
          </a:solidFill>
          <a:ln w="6350">
            <a:solidFill>
              <a:prstClr val="black"/>
            </a:solidFill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 hangingPunct="0">
              <a:lnSpc>
                <a:spcPct val="107000"/>
              </a:lnSpc>
              <a:spcAft>
                <a:spcPts val="800"/>
              </a:spcAft>
            </a:pPr>
            <a:r>
              <a:rPr lang="en-GB" sz="1000">
                <a:effectLst/>
                <a:latin typeface="Arial" panose="020B0604020202020204" pitchFamily="34" charset="0"/>
                <a:ea typeface="宋体" panose="02010600030101010101" pitchFamily="2" charset="-122"/>
              </a:rPr>
              <a:t>Execution</a:t>
            </a:r>
            <a:endParaRPr lang="zh-CN" sz="120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23" name="Text Box 12"/>
          <p:cNvSpPr txBox="1"/>
          <p:nvPr/>
        </p:nvSpPr>
        <p:spPr>
          <a:xfrm>
            <a:off x="4731190" y="2887437"/>
            <a:ext cx="805815" cy="342900"/>
          </a:xfrm>
          <a:prstGeom prst="rect">
            <a:avLst/>
          </a:prstGeom>
          <a:solidFill>
            <a:sysClr val="window" lastClr="FFFFFF"/>
          </a:solidFill>
          <a:ln w="6350">
            <a:solidFill>
              <a:prstClr val="black"/>
            </a:solidFill>
          </a:ln>
          <a:effectLst/>
        </p:spPr>
        <p:txBody>
          <a:bodyPr rot="0" spcFirstLastPara="0" vert="horz" wrap="square" lIns="36000" tIns="45720" rIns="36000" bIns="45720" numCol="1" spcCol="0" rtlCol="0" fromWordArt="0" anchor="ctr" anchorCtr="0" forceAA="0" compatLnSpc="1">
            <a:noAutofit/>
          </a:bodyPr>
          <a:lstStyle/>
          <a:p>
            <a:pPr algn="ctr" hangingPunct="0">
              <a:lnSpc>
                <a:spcPct val="107000"/>
              </a:lnSpc>
              <a:spcAft>
                <a:spcPts val="800"/>
              </a:spcAft>
            </a:pPr>
            <a:r>
              <a:rPr lang="en-GB" sz="1000">
                <a:effectLst/>
                <a:latin typeface="Arial" panose="020B0604020202020204" pitchFamily="34" charset="0"/>
                <a:ea typeface="宋体" panose="02010600030101010101" pitchFamily="2" charset="-122"/>
              </a:rPr>
              <a:t>Observation</a:t>
            </a:r>
            <a:endParaRPr lang="zh-CN" sz="120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24" name="Text Box 12"/>
          <p:cNvSpPr txBox="1"/>
          <p:nvPr/>
        </p:nvSpPr>
        <p:spPr>
          <a:xfrm>
            <a:off x="8101533" y="1766041"/>
            <a:ext cx="805815" cy="342900"/>
          </a:xfrm>
          <a:prstGeom prst="rect">
            <a:avLst/>
          </a:prstGeom>
          <a:solidFill>
            <a:srgbClr val="DCE6F2"/>
          </a:solidFill>
          <a:ln w="6350">
            <a:solidFill>
              <a:prstClr val="black"/>
            </a:solidFill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 hangingPunct="0">
              <a:lnSpc>
                <a:spcPct val="107000"/>
              </a:lnSpc>
              <a:spcAft>
                <a:spcPts val="800"/>
              </a:spcAft>
            </a:pPr>
            <a:r>
              <a:rPr lang="en-GB" sz="1000" dirty="0">
                <a:effectLst/>
                <a:latin typeface="Arial" panose="020B0604020202020204" pitchFamily="34" charset="0"/>
                <a:ea typeface="宋体" panose="02010600030101010101" pitchFamily="2" charset="-122"/>
              </a:rPr>
              <a:t>Reason</a:t>
            </a:r>
            <a:endParaRPr lang="zh-CN" sz="12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25" name="Right Arrow 51"/>
          <p:cNvSpPr/>
          <p:nvPr/>
        </p:nvSpPr>
        <p:spPr>
          <a:xfrm>
            <a:off x="5811004" y="1823191"/>
            <a:ext cx="421749" cy="228600"/>
          </a:xfrm>
          <a:prstGeom prst="rightArrow">
            <a:avLst/>
          </a:prstGeom>
          <a:solidFill>
            <a:sysClr val="window" lastClr="FFFFFF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endParaRPr lang="zh-CN" altLang="en-US"/>
          </a:p>
        </p:txBody>
      </p:sp>
      <p:sp>
        <p:nvSpPr>
          <p:cNvPr id="26" name="Right Arrow 52"/>
          <p:cNvSpPr/>
          <p:nvPr/>
        </p:nvSpPr>
        <p:spPr>
          <a:xfrm rot="10800000">
            <a:off x="5811113" y="2964547"/>
            <a:ext cx="421640" cy="228600"/>
          </a:xfrm>
          <a:prstGeom prst="rightArrow">
            <a:avLst/>
          </a:prstGeom>
          <a:solidFill>
            <a:sysClr val="window" lastClr="FFFFFF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endParaRPr lang="zh-CN" altLang="en-US"/>
          </a:p>
        </p:txBody>
      </p:sp>
      <p:sp>
        <p:nvSpPr>
          <p:cNvPr id="27" name="Right Arrow 53"/>
          <p:cNvSpPr/>
          <p:nvPr/>
        </p:nvSpPr>
        <p:spPr>
          <a:xfrm rot="5400000">
            <a:off x="8365476" y="2352443"/>
            <a:ext cx="265324" cy="228600"/>
          </a:xfrm>
          <a:prstGeom prst="rightArrow">
            <a:avLst/>
          </a:prstGeom>
          <a:solidFill>
            <a:sysClr val="window" lastClr="FFFFFF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endParaRPr lang="zh-CN" altLang="en-US"/>
          </a:p>
        </p:txBody>
      </p:sp>
      <p:sp>
        <p:nvSpPr>
          <p:cNvPr id="28" name="Right Arrow 54"/>
          <p:cNvSpPr/>
          <p:nvPr/>
        </p:nvSpPr>
        <p:spPr>
          <a:xfrm rot="16200000">
            <a:off x="4991593" y="2352443"/>
            <a:ext cx="265324" cy="228600"/>
          </a:xfrm>
          <a:prstGeom prst="rightArrow">
            <a:avLst/>
          </a:prstGeom>
          <a:solidFill>
            <a:sysClr val="window" lastClr="FFFFFF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endParaRPr lang="zh-CN" altLang="en-US"/>
          </a:p>
        </p:txBody>
      </p:sp>
      <p:sp>
        <p:nvSpPr>
          <p:cNvPr id="29" name="Text Box 12"/>
          <p:cNvSpPr txBox="1"/>
          <p:nvPr/>
        </p:nvSpPr>
        <p:spPr>
          <a:xfrm>
            <a:off x="5744095" y="2297062"/>
            <a:ext cx="657944" cy="360040"/>
          </a:xfrm>
          <a:prstGeom prst="ellipse">
            <a:avLst/>
          </a:prstGeom>
          <a:solidFill>
            <a:sysClr val="window" lastClr="FFFFFF"/>
          </a:solidFill>
          <a:ln w="6350">
            <a:solidFill>
              <a:prstClr val="black"/>
            </a:solidFill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 hangingPunct="0">
              <a:lnSpc>
                <a:spcPct val="107000"/>
              </a:lnSpc>
              <a:spcAft>
                <a:spcPts val="800"/>
              </a:spcAft>
            </a:pPr>
            <a:r>
              <a:rPr lang="en-GB" sz="1000" dirty="0"/>
              <a:t>D</a:t>
            </a:r>
            <a:r>
              <a:rPr lang="en-GB" sz="1000" dirty="0">
                <a:effectLst/>
                <a:latin typeface="Arial" panose="020B0604020202020204" pitchFamily="34" charset="0"/>
                <a:ea typeface="宋体" panose="02010600030101010101" pitchFamily="2" charset="-122"/>
              </a:rPr>
              <a:t>ata</a:t>
            </a:r>
            <a:endParaRPr lang="zh-CN" sz="12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30" name="Text Box 12"/>
          <p:cNvSpPr txBox="1"/>
          <p:nvPr/>
        </p:nvSpPr>
        <p:spPr>
          <a:xfrm>
            <a:off x="6307643" y="1777936"/>
            <a:ext cx="1084501" cy="342900"/>
          </a:xfrm>
          <a:prstGeom prst="rect">
            <a:avLst/>
          </a:prstGeom>
          <a:solidFill>
            <a:srgbClr val="DCE6F2"/>
          </a:solidFill>
          <a:ln w="6350">
            <a:solidFill>
              <a:prstClr val="black"/>
            </a:solidFill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 hangingPunct="0">
              <a:lnSpc>
                <a:spcPct val="107000"/>
              </a:lnSpc>
              <a:spcAft>
                <a:spcPts val="800"/>
              </a:spcAft>
            </a:pPr>
            <a:r>
              <a:rPr lang="en-US" altLang="zh-CN" sz="1000" dirty="0">
                <a:effectLst/>
                <a:latin typeface="Arial" panose="020B0604020202020204" pitchFamily="34" charset="0"/>
                <a:ea typeface="宋体" panose="02010600030101010101" pitchFamily="2" charset="-122"/>
              </a:rPr>
              <a:t>Extract </a:t>
            </a:r>
            <a:r>
              <a:rPr lang="en-US" altLang="zh-CN" sz="1000" dirty="0"/>
              <a:t>(Explicit knowledge)</a:t>
            </a:r>
            <a:endParaRPr lang="zh-CN" sz="12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31" name="Text Box 12"/>
          <p:cNvSpPr txBox="1"/>
          <p:nvPr/>
        </p:nvSpPr>
        <p:spPr>
          <a:xfrm>
            <a:off x="8095230" y="2882924"/>
            <a:ext cx="805815" cy="342900"/>
          </a:xfrm>
          <a:prstGeom prst="rect">
            <a:avLst/>
          </a:prstGeom>
          <a:solidFill>
            <a:sysClr val="window" lastClr="FFFFFF"/>
          </a:solidFill>
          <a:ln w="6350">
            <a:solidFill>
              <a:prstClr val="black"/>
            </a:solidFill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 hangingPunct="0">
              <a:lnSpc>
                <a:spcPct val="107000"/>
              </a:lnSpc>
              <a:spcAft>
                <a:spcPts val="800"/>
              </a:spcAft>
            </a:pPr>
            <a:r>
              <a:rPr lang="en-GB" sz="1000">
                <a:effectLst/>
                <a:latin typeface="Arial" panose="020B0604020202020204" pitchFamily="34" charset="0"/>
                <a:ea typeface="宋体" panose="02010600030101010101" pitchFamily="2" charset="-122"/>
              </a:rPr>
              <a:t>Decision</a:t>
            </a:r>
            <a:endParaRPr lang="zh-CN" sz="120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32" name="Text Box 12"/>
          <p:cNvSpPr txBox="1"/>
          <p:nvPr/>
        </p:nvSpPr>
        <p:spPr>
          <a:xfrm>
            <a:off x="6816080" y="2300805"/>
            <a:ext cx="1446860" cy="360040"/>
          </a:xfrm>
          <a:prstGeom prst="ellipse">
            <a:avLst/>
          </a:prstGeom>
          <a:solidFill>
            <a:srgbClr val="DCE6F2"/>
          </a:solidFill>
          <a:ln w="6350">
            <a:solidFill>
              <a:prstClr val="black"/>
            </a:solidFill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 hangingPunct="0">
              <a:lnSpc>
                <a:spcPct val="107000"/>
              </a:lnSpc>
              <a:spcAft>
                <a:spcPts val="800"/>
              </a:spcAft>
            </a:pPr>
            <a:r>
              <a:rPr lang="en-GB" sz="1000" dirty="0">
                <a:effectLst/>
                <a:latin typeface="Arial" panose="020B0604020202020204" pitchFamily="34" charset="0"/>
                <a:ea typeface="宋体" panose="02010600030101010101" pitchFamily="2" charset="-122"/>
              </a:rPr>
              <a:t>Knowledge(Tacit knowledge</a:t>
            </a:r>
            <a:endParaRPr lang="zh-CN" sz="12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33" name="Right Arrow 51"/>
          <p:cNvSpPr/>
          <p:nvPr/>
        </p:nvSpPr>
        <p:spPr>
          <a:xfrm>
            <a:off x="7465200" y="1835086"/>
            <a:ext cx="421749" cy="228600"/>
          </a:xfrm>
          <a:prstGeom prst="rightArrow">
            <a:avLst/>
          </a:prstGeom>
          <a:solidFill>
            <a:sysClr val="window" lastClr="FFFFFF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endParaRPr lang="zh-CN" altLang="en-US"/>
          </a:p>
        </p:txBody>
      </p:sp>
      <p:sp>
        <p:nvSpPr>
          <p:cNvPr id="34" name="Right Arrow 52"/>
          <p:cNvSpPr/>
          <p:nvPr/>
        </p:nvSpPr>
        <p:spPr>
          <a:xfrm rot="10800000">
            <a:off x="7465309" y="2976442"/>
            <a:ext cx="421640" cy="228600"/>
          </a:xfrm>
          <a:prstGeom prst="rightArrow">
            <a:avLst/>
          </a:prstGeom>
          <a:solidFill>
            <a:sysClr val="window" lastClr="FFFFFF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endParaRPr lang="zh-CN" altLang="en-US"/>
          </a:p>
        </p:txBody>
      </p:sp>
      <p:sp>
        <p:nvSpPr>
          <p:cNvPr id="35" name="箭头: 右 34"/>
          <p:cNvSpPr/>
          <p:nvPr/>
        </p:nvSpPr>
        <p:spPr>
          <a:xfrm>
            <a:off x="3863752" y="2046205"/>
            <a:ext cx="417230" cy="448499"/>
          </a:xfrm>
          <a:prstGeom prst="rightArrow">
            <a:avLst/>
          </a:prstGeom>
          <a:solidFill>
            <a:srgbClr val="E7E7E7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6" name="文本框 35"/>
          <p:cNvSpPr txBox="1"/>
          <p:nvPr/>
        </p:nvSpPr>
        <p:spPr>
          <a:xfrm>
            <a:off x="7219950" y="3526495"/>
            <a:ext cx="4780280" cy="2080895"/>
          </a:xfrm>
          <a:prstGeom prst="rect">
            <a:avLst/>
          </a:prstGeom>
          <a:noFill/>
        </p:spPr>
        <p:txBody>
          <a:bodyPr wrap="square">
            <a:noAutofit/>
          </a:bodyPr>
          <a:lstStyle/>
          <a:p>
            <a:pPr marL="400050" lvl="2" indent="-286385" algn="just" eaLnBrk="0" hangingPunct="0">
              <a:lnSpc>
                <a:spcPct val="150000"/>
              </a:lnSpc>
              <a:buClr>
                <a:srgbClr val="C00000"/>
              </a:buClr>
              <a:buFont typeface="Wingdings" panose="05000000000000000000" pitchFamily="2" charset="2"/>
              <a:buChar char="p"/>
              <a:defRPr/>
            </a:pPr>
            <a:r>
              <a:rPr lang="en-US" altLang="zh-CN" sz="12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Potential Capabilities: </a:t>
            </a:r>
            <a:endParaRPr lang="en-US" altLang="zh-CN" sz="12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857250" lvl="3" indent="-286385" algn="just" eaLnBrk="0" hangingPunct="0">
              <a:lnSpc>
                <a:spcPct val="150000"/>
              </a:lnSpc>
              <a:buClr>
                <a:srgbClr val="C00000"/>
              </a:buClr>
              <a:buFont typeface="Wingdings" panose="05000000000000000000" pitchFamily="2" charset="2"/>
              <a:buChar char="p"/>
              <a:defRPr/>
            </a:pPr>
            <a:r>
              <a:rPr lang="en-US" altLang="zh-CN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OA&amp;M knowledge management function</a:t>
            </a:r>
            <a:endParaRPr lang="en-US" altLang="zh-CN" sz="12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857250" lvl="3" indent="-286385" algn="just" eaLnBrk="0" hangingPunct="0">
              <a:lnSpc>
                <a:spcPct val="150000"/>
              </a:lnSpc>
              <a:buClr>
                <a:srgbClr val="C00000"/>
              </a:buClr>
              <a:buFont typeface="Wingdings" panose="05000000000000000000" pitchFamily="2" charset="2"/>
              <a:buChar char="p"/>
              <a:defRPr/>
            </a:pPr>
            <a:r>
              <a:rPr lang="en-US" altLang="zh-CN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Unified knowledge representation</a:t>
            </a:r>
            <a:endParaRPr lang="en-US" altLang="zh-CN" sz="12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857250" lvl="3" indent="-286385" algn="just" eaLnBrk="0" hangingPunct="0">
              <a:lnSpc>
                <a:spcPct val="150000"/>
              </a:lnSpc>
              <a:buClr>
                <a:srgbClr val="C00000"/>
              </a:buClr>
              <a:buFont typeface="Wingdings" panose="05000000000000000000" pitchFamily="2" charset="2"/>
              <a:buChar char="p"/>
              <a:defRPr/>
            </a:pPr>
            <a:r>
              <a:rPr lang="en-US" altLang="zh-CN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Knowledge collection, storage and query interfaces</a:t>
            </a:r>
            <a:endParaRPr lang="en-US" altLang="zh-CN" sz="12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857250" lvl="3" indent="-286385" algn="just" eaLnBrk="0" hangingPunct="0">
              <a:lnSpc>
                <a:spcPct val="150000"/>
              </a:lnSpc>
              <a:buClr>
                <a:srgbClr val="C00000"/>
              </a:buClr>
              <a:buFont typeface="Wingdings" panose="05000000000000000000" pitchFamily="2" charset="2"/>
              <a:buChar char="p"/>
              <a:defRPr/>
            </a:pPr>
            <a:r>
              <a:rPr lang="en-US" altLang="zh-CN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Knowledge services for automated reason and decision </a:t>
            </a:r>
            <a:endParaRPr lang="en-US" altLang="zh-CN" sz="12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7" name="Text Box 120"/>
          <p:cNvSpPr txBox="1"/>
          <p:nvPr/>
        </p:nvSpPr>
        <p:spPr>
          <a:xfrm>
            <a:off x="9624392" y="2133085"/>
            <a:ext cx="2016225" cy="1289140"/>
          </a:xfrm>
          <a:prstGeom prst="rect">
            <a:avLst/>
          </a:prstGeom>
          <a:solidFill>
            <a:srgbClr val="DCE6F2"/>
          </a:solidFill>
          <a:ln w="6350">
            <a:solidFill>
              <a:prstClr val="black"/>
            </a:solidFill>
          </a:ln>
          <a:effectLst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noAutofit/>
          </a:bodyPr>
          <a:lstStyle/>
          <a:p>
            <a:pPr algn="ctr" hangingPunct="0">
              <a:lnSpc>
                <a:spcPct val="107000"/>
              </a:lnSpc>
              <a:spcAft>
                <a:spcPts val="900"/>
              </a:spcAft>
            </a:pPr>
            <a:r>
              <a:rPr lang="en-GB" sz="10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OA&amp;M knowledge  management function</a:t>
            </a:r>
            <a:endParaRPr lang="en-GB" sz="1000" dirty="0"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algn="ctr" hangingPunct="0">
              <a:lnSpc>
                <a:spcPct val="107000"/>
              </a:lnSpc>
              <a:spcAft>
                <a:spcPts val="900"/>
              </a:spcAft>
            </a:pPr>
            <a:endParaRPr lang="en-GB" sz="1000" dirty="0"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</p:txBody>
      </p:sp>
      <p:sp>
        <p:nvSpPr>
          <p:cNvPr id="38" name="Text Box 12"/>
          <p:cNvSpPr txBox="1"/>
          <p:nvPr/>
        </p:nvSpPr>
        <p:spPr>
          <a:xfrm>
            <a:off x="10036513" y="2532253"/>
            <a:ext cx="697148" cy="313908"/>
          </a:xfrm>
          <a:prstGeom prst="rect">
            <a:avLst/>
          </a:prstGeom>
          <a:solidFill>
            <a:sysClr val="window" lastClr="FFFFFF"/>
          </a:solidFill>
          <a:ln w="6350">
            <a:solidFill>
              <a:prstClr val="black"/>
            </a:solidFill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 hangingPunct="0">
              <a:lnSpc>
                <a:spcPct val="107000"/>
              </a:lnSpc>
              <a:spcAft>
                <a:spcPts val="800"/>
              </a:spcAft>
            </a:pPr>
            <a:r>
              <a:rPr lang="en-GB" sz="800" dirty="0">
                <a:effectLst/>
                <a:latin typeface="Arial" panose="020B0604020202020204" pitchFamily="34" charset="0"/>
                <a:ea typeface="宋体" panose="02010600030101010101" pitchFamily="2" charset="-122"/>
              </a:rPr>
              <a:t>Knowledge extraction</a:t>
            </a:r>
            <a:endParaRPr lang="zh-CN" sz="105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39" name="Text Box 12"/>
          <p:cNvSpPr txBox="1"/>
          <p:nvPr/>
        </p:nvSpPr>
        <p:spPr>
          <a:xfrm>
            <a:off x="10842633" y="2525824"/>
            <a:ext cx="697148" cy="313908"/>
          </a:xfrm>
          <a:prstGeom prst="rect">
            <a:avLst/>
          </a:prstGeom>
          <a:solidFill>
            <a:sysClr val="window" lastClr="FFFFFF"/>
          </a:solidFill>
          <a:ln w="6350">
            <a:solidFill>
              <a:prstClr val="black"/>
            </a:solidFill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 hangingPunct="0">
              <a:lnSpc>
                <a:spcPct val="107000"/>
              </a:lnSpc>
              <a:spcAft>
                <a:spcPts val="800"/>
              </a:spcAft>
            </a:pPr>
            <a:r>
              <a:rPr lang="en-GB" sz="800" dirty="0">
                <a:effectLst/>
                <a:latin typeface="Arial" panose="020B0604020202020204" pitchFamily="34" charset="0"/>
                <a:ea typeface="宋体" panose="02010600030101010101" pitchFamily="2" charset="-122"/>
              </a:rPr>
              <a:t>Knowledge storage</a:t>
            </a:r>
            <a:endParaRPr lang="zh-CN" sz="105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40" name="Text Box 12"/>
          <p:cNvSpPr txBox="1"/>
          <p:nvPr/>
        </p:nvSpPr>
        <p:spPr>
          <a:xfrm>
            <a:off x="10032809" y="2964487"/>
            <a:ext cx="687871" cy="313908"/>
          </a:xfrm>
          <a:prstGeom prst="rect">
            <a:avLst/>
          </a:prstGeom>
          <a:solidFill>
            <a:sysClr val="window" lastClr="FFFFFF"/>
          </a:solidFill>
          <a:ln w="6350">
            <a:solidFill>
              <a:prstClr val="black"/>
            </a:solidFill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 hangingPunct="0">
              <a:lnSpc>
                <a:spcPct val="107000"/>
              </a:lnSpc>
              <a:spcAft>
                <a:spcPts val="800"/>
              </a:spcAft>
            </a:pPr>
            <a:r>
              <a:rPr lang="en-GB" sz="600" dirty="0">
                <a:effectLst/>
                <a:latin typeface="Arial" panose="020B0604020202020204" pitchFamily="34" charset="0"/>
                <a:ea typeface="宋体" panose="02010600030101010101" pitchFamily="2" charset="-122"/>
              </a:rPr>
              <a:t>Knowledge representation</a:t>
            </a:r>
            <a:endParaRPr lang="zh-CN" sz="9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41" name="Text Box 12"/>
          <p:cNvSpPr txBox="1"/>
          <p:nvPr/>
        </p:nvSpPr>
        <p:spPr>
          <a:xfrm>
            <a:off x="10842633" y="2972169"/>
            <a:ext cx="697148" cy="313908"/>
          </a:xfrm>
          <a:prstGeom prst="rect">
            <a:avLst/>
          </a:prstGeom>
          <a:solidFill>
            <a:sysClr val="window" lastClr="FFFFFF"/>
          </a:solidFill>
          <a:ln w="6350">
            <a:solidFill>
              <a:prstClr val="black"/>
            </a:solidFill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 hangingPunct="0">
              <a:lnSpc>
                <a:spcPct val="107000"/>
              </a:lnSpc>
              <a:spcAft>
                <a:spcPts val="800"/>
              </a:spcAft>
            </a:pPr>
            <a:r>
              <a:rPr lang="en-GB" sz="800" dirty="0">
                <a:effectLst/>
                <a:latin typeface="Arial" panose="020B0604020202020204" pitchFamily="34" charset="0"/>
                <a:ea typeface="宋体" panose="02010600030101010101" pitchFamily="2" charset="-122"/>
              </a:rPr>
              <a:t>Knowledge reason</a:t>
            </a:r>
            <a:endParaRPr lang="zh-CN" sz="105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42" name="Text Box 12"/>
          <p:cNvSpPr txBox="1"/>
          <p:nvPr/>
        </p:nvSpPr>
        <p:spPr>
          <a:xfrm>
            <a:off x="9719880" y="2525823"/>
            <a:ext cx="267657" cy="748589"/>
          </a:xfrm>
          <a:prstGeom prst="rect">
            <a:avLst/>
          </a:prstGeom>
          <a:solidFill>
            <a:sysClr val="window" lastClr="FFFFFF"/>
          </a:solidFill>
          <a:ln w="6350">
            <a:solidFill>
              <a:prstClr val="black"/>
            </a:solidFill>
          </a:ln>
          <a:effectLst/>
        </p:spPr>
        <p:txBody>
          <a:bodyPr rot="0" spcFirstLastPara="0" vert="vert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 hangingPunct="0">
              <a:lnSpc>
                <a:spcPct val="107000"/>
              </a:lnSpc>
              <a:spcAft>
                <a:spcPts val="800"/>
              </a:spcAft>
            </a:pPr>
            <a:r>
              <a:rPr lang="en-GB" sz="800" dirty="0">
                <a:effectLst/>
                <a:latin typeface="Arial" panose="020B0604020202020204" pitchFamily="34" charset="0"/>
                <a:ea typeface="宋体" panose="02010600030101010101" pitchFamily="2" charset="-122"/>
              </a:rPr>
              <a:t>Query interfaces</a:t>
            </a:r>
            <a:endParaRPr lang="zh-CN" sz="105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cxnSp>
        <p:nvCxnSpPr>
          <p:cNvPr id="43" name="直接连接符 42"/>
          <p:cNvCxnSpPr>
            <a:stCxn id="32" idx="5"/>
            <a:endCxn id="37" idx="1"/>
          </p:cNvCxnSpPr>
          <p:nvPr/>
        </p:nvCxnSpPr>
        <p:spPr>
          <a:xfrm>
            <a:off x="8051052" y="2608118"/>
            <a:ext cx="1573340" cy="16953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4" name="文本框 43"/>
          <p:cNvSpPr txBox="1"/>
          <p:nvPr/>
        </p:nvSpPr>
        <p:spPr>
          <a:xfrm>
            <a:off x="3555237" y="2136068"/>
            <a:ext cx="102859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9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evolve</a:t>
            </a:r>
            <a:endParaRPr lang="zh-CN" altLang="en-US" sz="9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45" name="图形 44" descr="男程序员 轮廓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945733" y="1166520"/>
            <a:ext cx="457200" cy="457200"/>
          </a:xfrm>
          <a:prstGeom prst="rect">
            <a:avLst/>
          </a:prstGeom>
        </p:spPr>
      </p:pic>
      <p:sp>
        <p:nvSpPr>
          <p:cNvPr id="46" name="文本框 45"/>
          <p:cNvSpPr txBox="1"/>
          <p:nvPr/>
        </p:nvSpPr>
        <p:spPr>
          <a:xfrm>
            <a:off x="10392851" y="1330632"/>
            <a:ext cx="102859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9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MNO experts</a:t>
            </a:r>
            <a:endParaRPr lang="zh-CN" altLang="en-US" sz="9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7" name="Right Arrow 54"/>
          <p:cNvSpPr/>
          <p:nvPr/>
        </p:nvSpPr>
        <p:spPr>
          <a:xfrm rot="16200000">
            <a:off x="10686150" y="1760367"/>
            <a:ext cx="265324" cy="228600"/>
          </a:xfrm>
          <a:prstGeom prst="rightArrow">
            <a:avLst/>
          </a:prstGeom>
          <a:solidFill>
            <a:sysClr val="window" lastClr="FFFFFF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endParaRPr lang="zh-CN" altLang="en-US"/>
          </a:p>
        </p:txBody>
      </p:sp>
      <p:sp>
        <p:nvSpPr>
          <p:cNvPr id="48" name="Right Arrow 53"/>
          <p:cNvSpPr/>
          <p:nvPr/>
        </p:nvSpPr>
        <p:spPr>
          <a:xfrm rot="5400000">
            <a:off x="10313534" y="1760367"/>
            <a:ext cx="265324" cy="228600"/>
          </a:xfrm>
          <a:prstGeom prst="rightArrow">
            <a:avLst/>
          </a:prstGeom>
          <a:solidFill>
            <a:sysClr val="window" lastClr="FFFFFF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endParaRPr lang="zh-CN" altLang="en-US"/>
          </a:p>
        </p:txBody>
      </p:sp>
      <p:sp>
        <p:nvSpPr>
          <p:cNvPr id="49" name="文本框 48"/>
          <p:cNvSpPr txBox="1"/>
          <p:nvPr/>
        </p:nvSpPr>
        <p:spPr>
          <a:xfrm>
            <a:off x="9362125" y="1684741"/>
            <a:ext cx="11073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9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Input expertise as knowledge</a:t>
            </a:r>
            <a:endParaRPr lang="zh-CN" altLang="en-US" sz="9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0" name="文本框 49"/>
          <p:cNvSpPr txBox="1"/>
          <p:nvPr/>
        </p:nvSpPr>
        <p:spPr>
          <a:xfrm>
            <a:off x="10841433" y="1684741"/>
            <a:ext cx="10285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900" dirty="0" err="1">
                <a:latin typeface="微软雅黑" panose="020B0503020204020204" pitchFamily="34" charset="-122"/>
                <a:ea typeface="微软雅黑" panose="020B0503020204020204" pitchFamily="34" charset="-122"/>
              </a:rPr>
              <a:t>Query&amp;reuse</a:t>
            </a:r>
            <a:r>
              <a:rPr lang="en-US" altLang="zh-CN" sz="9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 knowledge</a:t>
            </a:r>
            <a:endParaRPr lang="zh-CN" altLang="en-US" sz="9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cxnSp>
        <p:nvCxnSpPr>
          <p:cNvPr id="51" name="直接箭头连接符 50"/>
          <p:cNvCxnSpPr>
            <a:stCxn id="30" idx="2"/>
            <a:endCxn id="32" idx="1"/>
          </p:cNvCxnSpPr>
          <p:nvPr/>
        </p:nvCxnSpPr>
        <p:spPr>
          <a:xfrm>
            <a:off x="6849894" y="2120836"/>
            <a:ext cx="178074" cy="232696"/>
          </a:xfrm>
          <a:prstGeom prst="straightConnector1">
            <a:avLst/>
          </a:prstGeom>
          <a:ln>
            <a:solidFill>
              <a:schemeClr val="tx1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直接箭头连接符 51"/>
          <p:cNvCxnSpPr>
            <a:stCxn id="32" idx="6"/>
            <a:endCxn id="24" idx="2"/>
          </p:cNvCxnSpPr>
          <p:nvPr/>
        </p:nvCxnSpPr>
        <p:spPr>
          <a:xfrm flipV="1">
            <a:off x="8262940" y="2108941"/>
            <a:ext cx="241501" cy="371884"/>
          </a:xfrm>
          <a:prstGeom prst="straightConnector1">
            <a:avLst/>
          </a:prstGeom>
          <a:ln>
            <a:solidFill>
              <a:schemeClr val="tx1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文本框 52"/>
          <p:cNvSpPr txBox="1"/>
          <p:nvPr/>
        </p:nvSpPr>
        <p:spPr>
          <a:xfrm>
            <a:off x="1605091" y="1693560"/>
            <a:ext cx="102859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undefined</a:t>
            </a:r>
            <a:endParaRPr lang="zh-CN" altLang="en-US" sz="8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cxnSp>
        <p:nvCxnSpPr>
          <p:cNvPr id="54" name="直接箭头连接符 53"/>
          <p:cNvCxnSpPr/>
          <p:nvPr/>
        </p:nvCxnSpPr>
        <p:spPr>
          <a:xfrm>
            <a:off x="1577071" y="1985363"/>
            <a:ext cx="852452" cy="507415"/>
          </a:xfrm>
          <a:prstGeom prst="straightConnector1">
            <a:avLst/>
          </a:prstGeom>
          <a:ln>
            <a:solidFill>
              <a:schemeClr val="tx1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直接箭头连接符 54"/>
          <p:cNvCxnSpPr/>
          <p:nvPr/>
        </p:nvCxnSpPr>
        <p:spPr>
          <a:xfrm flipV="1">
            <a:off x="2756157" y="2179829"/>
            <a:ext cx="358374" cy="334786"/>
          </a:xfrm>
          <a:prstGeom prst="straightConnector1">
            <a:avLst/>
          </a:prstGeom>
          <a:ln>
            <a:solidFill>
              <a:schemeClr val="tx1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文本框 55"/>
          <p:cNvSpPr txBox="1"/>
          <p:nvPr/>
        </p:nvSpPr>
        <p:spPr>
          <a:xfrm>
            <a:off x="241473" y="5627260"/>
            <a:ext cx="1512168" cy="37741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00050" lvl="2" indent="-286385" algn="just" eaLnBrk="0" hangingPunct="0">
              <a:lnSpc>
                <a:spcPct val="150000"/>
              </a:lnSpc>
              <a:buClr>
                <a:srgbClr val="C00000"/>
              </a:buClr>
              <a:buFont typeface="Wingdings" panose="05000000000000000000" pitchFamily="2" charset="2"/>
              <a:buChar char="p"/>
              <a:defRPr/>
            </a:pPr>
            <a:r>
              <a:rPr lang="en-US" altLang="zh-CN" sz="1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Reference</a:t>
            </a:r>
            <a:endParaRPr lang="en-US" altLang="zh-CN" sz="1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7" name="文本框 56"/>
          <p:cNvSpPr txBox="1"/>
          <p:nvPr/>
        </p:nvSpPr>
        <p:spPr>
          <a:xfrm>
            <a:off x="1164320" y="5609034"/>
            <a:ext cx="10814031" cy="737235"/>
          </a:xfrm>
          <a:prstGeom prst="rect">
            <a:avLst/>
          </a:prstGeom>
          <a:noFill/>
        </p:spPr>
        <p:txBody>
          <a:bodyPr wrap="square" numCol="2">
            <a:spAutoFit/>
          </a:bodyPr>
          <a:lstStyle/>
          <a:p>
            <a:pPr marL="570865" lvl="3" algn="just" eaLnBrk="0" hangingPunct="0">
              <a:buClr>
                <a:srgbClr val="C00000"/>
              </a:buClr>
              <a:defRPr/>
            </a:pPr>
            <a:r>
              <a:rPr lang="en-US" altLang="zh-CN" sz="1050" dirty="0">
                <a:latin typeface="微软雅黑" panose="020B0503020204020204" pitchFamily="34" charset="-122"/>
                <a:ea typeface="微软雅黑" panose="020B0503020204020204" pitchFamily="34" charset="-122"/>
              </a:rPr>
              <a:t>[1]TMF IG1130F “SDN/NFV impacts on TAM Knowledge Management”</a:t>
            </a:r>
            <a:endParaRPr lang="en-US" altLang="zh-CN" sz="105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570865" lvl="3" algn="just" eaLnBrk="0" hangingPunct="0">
              <a:buClr>
                <a:srgbClr val="C00000"/>
              </a:buClr>
              <a:defRPr/>
            </a:pPr>
            <a:r>
              <a:rPr lang="en-US" altLang="zh-CN" sz="1050" dirty="0">
                <a:latin typeface="微软雅黑" panose="020B0503020204020204" pitchFamily="34" charset="-122"/>
                <a:ea typeface="微软雅黑" panose="020B0503020204020204" pitchFamily="34" charset="-122"/>
              </a:rPr>
              <a:t>[2]TMF IG1190E “AIOps Knowledge Management ”</a:t>
            </a:r>
            <a:endParaRPr lang="en-US" altLang="zh-CN" sz="105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570865" lvl="3" algn="just" eaLnBrk="0" hangingPunct="0">
              <a:buClr>
                <a:srgbClr val="C00000"/>
              </a:buClr>
              <a:defRPr/>
            </a:pPr>
            <a:r>
              <a:rPr lang="en-US" altLang="zh-CN" sz="1050" dirty="0">
                <a:latin typeface="微软雅黑" panose="020B0503020204020204" pitchFamily="34" charset="-122"/>
                <a:ea typeface="微软雅黑" panose="020B0503020204020204" pitchFamily="34" charset="-122"/>
              </a:rPr>
              <a:t>[3]ETSI GR ENI 031 “Construction and application of fault maintenance network knowledge graphs.”</a:t>
            </a:r>
            <a:endParaRPr lang="en-US" altLang="zh-CN" sz="105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570865" lvl="3" algn="just" eaLnBrk="0" hangingPunct="0">
              <a:buClr>
                <a:srgbClr val="C00000"/>
              </a:buClr>
              <a:defRPr/>
            </a:pPr>
            <a:r>
              <a:rPr lang="en-US" altLang="zh-CN" sz="1050" dirty="0">
                <a:latin typeface="微软雅黑" panose="020B0503020204020204" pitchFamily="34" charset="-122"/>
                <a:ea typeface="微软雅黑" panose="020B0503020204020204" pitchFamily="34" charset="-122"/>
              </a:rPr>
              <a:t>[4]ITU-T SG2/Q6 </a:t>
            </a:r>
            <a:r>
              <a:rPr lang="en-US" altLang="zh-CN" sz="1050" dirty="0" err="1">
                <a:latin typeface="微软雅黑" panose="020B0503020204020204" pitchFamily="34" charset="-122"/>
                <a:ea typeface="微软雅黑" panose="020B0503020204020204" pitchFamily="34" charset="-122"/>
              </a:rPr>
              <a:t>M.fkmtom“Framework</a:t>
            </a:r>
            <a:r>
              <a:rPr lang="en-US" altLang="zh-CN" sz="1050" dirty="0">
                <a:latin typeface="微软雅黑" panose="020B0503020204020204" pitchFamily="34" charset="-122"/>
                <a:ea typeface="微软雅黑" panose="020B0503020204020204" pitchFamily="34" charset="-122"/>
              </a:rPr>
              <a:t> of knowledge management for telecom operation and management”</a:t>
            </a:r>
            <a:endParaRPr lang="en-US" altLang="zh-CN" sz="105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p:transition spd="slow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2018269" y="228600"/>
            <a:ext cx="8479204" cy="883508"/>
          </a:xfrm>
        </p:spPr>
        <p:txBody>
          <a:bodyPr/>
          <a:lstStyle/>
          <a:p>
            <a:pPr eaLnBrk="1" hangingPunct="1"/>
            <a:r>
              <a:rPr lang="en-US" altLang="de-DE" b="1" dirty="0">
                <a:solidFill>
                  <a:schemeClr val="tx1"/>
                </a:solidFill>
                <a:latin typeface="+mn-lt"/>
              </a:rPr>
              <a:t>Use Case 5: Trace-based UE-level measurements for NG-RAN</a:t>
            </a:r>
            <a:endParaRPr lang="de-DE" altLang="de-DE" b="1" dirty="0">
              <a:solidFill>
                <a:schemeClr val="tx1"/>
              </a:solidFill>
              <a:latin typeface="+mn-lt"/>
            </a:endParaRPr>
          </a:p>
        </p:txBody>
      </p:sp>
      <p:pic>
        <p:nvPicPr>
          <p:cNvPr id="2" name="Picture 1" descr="A logo with a green and black design&#10;&#10;Description automatically generated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6381" y="270252"/>
            <a:ext cx="1366170" cy="850994"/>
          </a:xfrm>
          <a:prstGeom prst="rect">
            <a:avLst/>
          </a:prstGeom>
        </p:spPr>
      </p:pic>
      <p:sp>
        <p:nvSpPr>
          <p:cNvPr id="13" name="文本框 12"/>
          <p:cNvSpPr txBox="1"/>
          <p:nvPr/>
        </p:nvSpPr>
        <p:spPr>
          <a:xfrm>
            <a:off x="270510" y="2920787"/>
            <a:ext cx="6510655" cy="3580130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lstStyle/>
          <a:p>
            <a:pPr indent="0" algn="just" fontAlgn="auto"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en-US" altLang="zh-CN" sz="1300" b="1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SA5:</a:t>
            </a:r>
            <a:r>
              <a:rPr lang="en-US" altLang="zh-CN" sz="130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 TS 28.558 specifies the UE-level measurements for 5G system, and the corresponding collection and reporting mechanisms. </a:t>
            </a:r>
            <a:endParaRPr lang="en-US" altLang="zh-CN" sz="130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indent="0" algn="just" fontAlgn="auto">
              <a:lnSpc>
                <a:spcPct val="150000"/>
              </a:lnSpc>
              <a:buFont typeface="Arial" panose="020B0604020202020204" pitchFamily="34" charset="0"/>
              <a:buNone/>
            </a:pPr>
            <a:endParaRPr lang="en-US" altLang="zh-CN" sz="130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indent="0" algn="just" fontAlgn="auto">
              <a:lnSpc>
                <a:spcPct val="150000"/>
              </a:lnSpc>
              <a:buFont typeface="Arial" panose="020B0604020202020204" pitchFamily="34" charset="0"/>
              <a:buNone/>
            </a:pPr>
            <a:endParaRPr lang="en-US" altLang="zh-CN" sz="130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indent="0" algn="just" fontAlgn="auto">
              <a:lnSpc>
                <a:spcPct val="150000"/>
              </a:lnSpc>
              <a:buFont typeface="Arial" panose="020B0604020202020204" pitchFamily="34" charset="0"/>
              <a:buNone/>
            </a:pPr>
            <a:endParaRPr lang="en-US" altLang="zh-CN" sz="130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indent="0" algn="just" fontAlgn="auto">
              <a:lnSpc>
                <a:spcPct val="150000"/>
              </a:lnSpc>
              <a:buFont typeface="Arial" panose="020B0604020202020204" pitchFamily="34" charset="0"/>
              <a:buNone/>
            </a:pPr>
            <a:endParaRPr lang="en-US" altLang="zh-CN" sz="130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indent="0" algn="just" fontAlgn="auto">
              <a:lnSpc>
                <a:spcPct val="150000"/>
              </a:lnSpc>
              <a:buFont typeface="Arial" panose="020B0604020202020204" pitchFamily="34" charset="0"/>
              <a:buNone/>
            </a:pPr>
            <a:endParaRPr lang="en-US" altLang="zh-CN" sz="130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marL="285750" indent="-285750" algn="just" fontAlgn="auto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altLang="zh-CN" sz="130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  <a:sym typeface="+mn-ea"/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7052310" y="2822997"/>
            <a:ext cx="5057775" cy="331343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vert="horz" wrap="square" lIns="0" tIns="44436" rIns="91440" bIns="45720" numCol="1" anchor="t" anchorCtr="0" compatLnSpc="1">
            <a:noAutofit/>
          </a:bodyPr>
          <a:lstStyle/>
          <a:p>
            <a:pPr marL="0" marR="0" indent="0" algn="l" defTabSz="914400" rtl="0" eaLnBrk="0" fontAlgn="t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</a:pPr>
            <a:endParaRPr kumimoji="0" lang="zh-CN" altLang="en-US" sz="1000" b="0" i="0" u="none" strike="noStrike" cap="none" normalizeH="0" baseline="0" dirty="0">
              <a:ln>
                <a:noFill/>
              </a:ln>
              <a:solidFill>
                <a:srgbClr val="666666"/>
              </a:solidFill>
              <a:effectLst/>
              <a:latin typeface="+mn-lt"/>
              <a:ea typeface="微软雅黑" panose="020B0503020204020204" pitchFamily="34" charset="-122"/>
            </a:endParaRPr>
          </a:p>
        </p:txBody>
      </p:sp>
      <p:sp>
        <p:nvSpPr>
          <p:cNvPr id="15" name="文本框 14"/>
          <p:cNvSpPr txBox="1"/>
          <p:nvPr/>
        </p:nvSpPr>
        <p:spPr>
          <a:xfrm>
            <a:off x="125730" y="1134110"/>
            <a:ext cx="104775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Clr>
                <a:srgbClr val="C00000"/>
              </a:buClr>
              <a:buFont typeface="Wingdings" panose="05000000000000000000" charset="0"/>
              <a:buChar char="n"/>
            </a:pPr>
            <a:r>
              <a:rPr lang="en-US" altLang="zh-CN" sz="1400" b="1">
                <a:latin typeface="+mn-lt"/>
                <a:ea typeface="微软雅黑" panose="020B0503020204020204" pitchFamily="34" charset="-122"/>
              </a:rPr>
              <a:t>Background</a:t>
            </a:r>
            <a:endParaRPr lang="en-US" altLang="zh-CN" sz="1400" b="1">
              <a:latin typeface="+mn-lt"/>
              <a:ea typeface="微软雅黑" panose="020B0503020204020204" pitchFamily="34" charset="-122"/>
            </a:endParaRPr>
          </a:p>
        </p:txBody>
      </p:sp>
      <p:sp>
        <p:nvSpPr>
          <p:cNvPr id="58" name="文本框 57"/>
          <p:cNvSpPr txBox="1"/>
          <p:nvPr/>
        </p:nvSpPr>
        <p:spPr>
          <a:xfrm>
            <a:off x="125730" y="1502410"/>
            <a:ext cx="11485245" cy="9605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 fontAlgn="auto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sz="1300" b="1">
                <a:latin typeface="+mn-lt"/>
                <a:ea typeface="微软雅黑" panose="020B0503020204020204" pitchFamily="34" charset="-122"/>
                <a:cs typeface="微软雅黑" panose="020B0503020204020204" pitchFamily="34" charset="-122"/>
              </a:rPr>
              <a:t>RAN- support AI/ML enabled NG-RAN: </a:t>
            </a:r>
            <a:r>
              <a:rPr lang="en-US" altLang="zh-CN" sz="1300">
                <a:solidFill>
                  <a:schemeClr val="tx1"/>
                </a:solidFill>
                <a:latin typeface="+mn-lt"/>
                <a:ea typeface="微软雅黑" panose="020B0503020204020204" pitchFamily="34" charset="-122"/>
                <a:cs typeface="微软雅黑" panose="020B0503020204020204" pitchFamily="34" charset="-122"/>
              </a:rPr>
              <a:t>AI/ML function can analyze metrics related to</a:t>
            </a:r>
            <a:r>
              <a:rPr lang="en-US" altLang="zh-CN" sz="1300" b="1">
                <a:solidFill>
                  <a:schemeClr val="tx1"/>
                </a:solidFill>
                <a:latin typeface="+mn-lt"/>
                <a:ea typeface="微软雅黑" panose="020B0503020204020204" pitchFamily="34" charset="-122"/>
                <a:cs typeface="微软雅黑" panose="020B0503020204020204" pitchFamily="34" charset="-122"/>
              </a:rPr>
              <a:t> UE level performance </a:t>
            </a:r>
            <a:r>
              <a:rPr lang="en-US" altLang="zh-CN" sz="1300">
                <a:solidFill>
                  <a:schemeClr val="tx1"/>
                </a:solidFill>
                <a:latin typeface="+mn-lt"/>
                <a:ea typeface="微软雅黑" panose="020B0503020204020204" pitchFamily="34" charset="-122"/>
                <a:cs typeface="微软雅黑" panose="020B0503020204020204" pitchFamily="34" charset="-122"/>
              </a:rPr>
              <a:t>related to perform optimal resource management and mobility decisions for network slicing.(TR 38.743</a:t>
            </a:r>
            <a:r>
              <a:rPr lang="zh-CN" altLang="en-US" sz="1300">
                <a:solidFill>
                  <a:schemeClr val="tx1"/>
                </a:solidFill>
                <a:latin typeface="+mn-lt"/>
                <a:ea typeface="微软雅黑" panose="020B0503020204020204" pitchFamily="34" charset="-122"/>
                <a:cs typeface="微软雅黑" panose="020B0503020204020204" pitchFamily="34" charset="-122"/>
              </a:rPr>
              <a:t>、</a:t>
            </a:r>
            <a:r>
              <a:rPr lang="en-US" altLang="zh-CN" sz="1300">
                <a:solidFill>
                  <a:schemeClr val="tx1"/>
                </a:solidFill>
                <a:latin typeface="+mn-lt"/>
                <a:ea typeface="微软雅黑" panose="020B0503020204020204" pitchFamily="34" charset="-122"/>
                <a:cs typeface="微软雅黑" panose="020B0503020204020204" pitchFamily="34" charset="-122"/>
              </a:rPr>
              <a:t>TR 38.744)</a:t>
            </a:r>
            <a:endParaRPr lang="en-US" altLang="zh-CN" sz="1300">
              <a:solidFill>
                <a:srgbClr val="FF0000"/>
              </a:solidFill>
              <a:latin typeface="+mn-lt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marL="285750" indent="-285750" algn="just" fontAlgn="auto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sz="1300" b="1">
                <a:latin typeface="+mn-lt"/>
                <a:ea typeface="微软雅黑" panose="020B0503020204020204" pitchFamily="34" charset="-122"/>
                <a:cs typeface="微软雅黑" panose="020B0503020204020204" pitchFamily="34" charset="-122"/>
              </a:rPr>
              <a:t>SA2- support analytics conducted by NWDAF: </a:t>
            </a:r>
            <a:r>
              <a:rPr lang="en-US" altLang="zh-CN" sz="1300">
                <a:latin typeface="+mn-lt"/>
                <a:ea typeface="微软雅黑" panose="020B0503020204020204" pitchFamily="34" charset="-122"/>
                <a:cs typeface="微软雅黑" panose="020B0503020204020204" pitchFamily="34" charset="-122"/>
              </a:rPr>
              <a:t>Packet delay between PSA UPF and UE, and packet delay in NG-RAN for </a:t>
            </a:r>
            <a:r>
              <a:rPr lang="en-US" altLang="zh-CN" sz="1300" b="1">
                <a:latin typeface="+mn-lt"/>
                <a:ea typeface="微软雅黑" panose="020B0503020204020204" pitchFamily="34" charset="-122"/>
                <a:cs typeface="微软雅黑" panose="020B0503020204020204" pitchFamily="34" charset="-122"/>
              </a:rPr>
              <a:t>a specific UE.</a:t>
            </a:r>
            <a:r>
              <a:rPr lang="zh-CN" altLang="en-US" sz="1300">
                <a:latin typeface="+mn-lt"/>
                <a:ea typeface="微软雅黑" panose="020B0503020204020204" pitchFamily="34" charset="-122"/>
                <a:cs typeface="微软雅黑" panose="020B0503020204020204" pitchFamily="34" charset="-122"/>
              </a:rPr>
              <a:t>（</a:t>
            </a:r>
            <a:r>
              <a:rPr lang="en-US" altLang="zh-CN" sz="1300">
                <a:latin typeface="+mn-lt"/>
                <a:ea typeface="微软雅黑" panose="020B0503020204020204" pitchFamily="34" charset="-122"/>
                <a:cs typeface="微软雅黑" panose="020B0503020204020204" pitchFamily="34" charset="-122"/>
              </a:rPr>
              <a:t>S5-233839</a:t>
            </a:r>
            <a:r>
              <a:rPr lang="zh-CN" altLang="en-US" sz="1300">
                <a:latin typeface="+mn-lt"/>
                <a:ea typeface="微软雅黑" panose="020B0503020204020204" pitchFamily="34" charset="-122"/>
                <a:cs typeface="微软雅黑" panose="020B0503020204020204" pitchFamily="34" charset="-122"/>
              </a:rPr>
              <a:t>）</a:t>
            </a:r>
            <a:endParaRPr lang="en-US" altLang="zh-CN" sz="1300">
              <a:latin typeface="+mn-lt"/>
              <a:ea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  <p:sp>
        <p:nvSpPr>
          <p:cNvPr id="59" name="文本框 58"/>
          <p:cNvSpPr txBox="1"/>
          <p:nvPr/>
        </p:nvSpPr>
        <p:spPr>
          <a:xfrm>
            <a:off x="7052310" y="2950632"/>
            <a:ext cx="457390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Clr>
                <a:srgbClr val="C00000"/>
              </a:buClr>
              <a:buFont typeface="Wingdings" panose="05000000000000000000" charset="0"/>
              <a:buChar char="n"/>
            </a:pPr>
            <a:r>
              <a:rPr lang="en-US" sz="1400" b="1">
                <a:latin typeface="+mn-lt"/>
                <a:ea typeface="微软雅黑" panose="020B0503020204020204" pitchFamily="34" charset="-122"/>
              </a:rPr>
              <a:t>Potential objectives</a:t>
            </a:r>
            <a:endParaRPr lang="en-US" sz="1400" b="1">
              <a:latin typeface="+mn-lt"/>
              <a:ea typeface="微软雅黑" panose="020B0503020204020204" pitchFamily="34" charset="-122"/>
            </a:endParaRPr>
          </a:p>
        </p:txBody>
      </p:sp>
      <p:sp>
        <p:nvSpPr>
          <p:cNvPr id="60" name="文本框 59"/>
          <p:cNvSpPr txBox="1"/>
          <p:nvPr/>
        </p:nvSpPr>
        <p:spPr>
          <a:xfrm>
            <a:off x="7134225" y="3383702"/>
            <a:ext cx="4975860" cy="2226310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lstStyle/>
          <a:p>
            <a:pPr marL="285750" lvl="0" indent="-285750" algn="l" fontAlgn="auto">
              <a:lnSpc>
                <a:spcPct val="150000"/>
              </a:lnSpc>
              <a:buClrTx/>
              <a:buSzTx/>
              <a:buFont typeface="Wingdings" panose="05000000000000000000" charset="0"/>
              <a:buChar char="Ø"/>
            </a:pPr>
            <a:r>
              <a:rPr lang="en-US" sz="1300">
                <a:latin typeface="+mn-lt"/>
                <a:ea typeface="微软雅黑" panose="020B0503020204020204" pitchFamily="34" charset="-122"/>
              </a:rPr>
              <a:t>Investigate the feasibility of introducing Trace mechanism on </a:t>
            </a:r>
            <a:r>
              <a:rPr lang="en-US" sz="1300">
                <a:latin typeface="+mn-lt"/>
                <a:ea typeface="微软雅黑" panose="020B0503020204020204" pitchFamily="34" charset="-122"/>
                <a:sym typeface="+mn-ea"/>
              </a:rPr>
              <a:t>data collection and reporting </a:t>
            </a:r>
            <a:r>
              <a:rPr lang="en-US" sz="1300">
                <a:latin typeface="+mn-lt"/>
                <a:ea typeface="微软雅黑" panose="020B0503020204020204" pitchFamily="34" charset="-122"/>
              </a:rPr>
              <a:t>for NG-RAN UE-level measurements</a:t>
            </a:r>
            <a:endParaRPr lang="en-US" sz="1300">
              <a:latin typeface="+mn-lt"/>
              <a:ea typeface="微软雅黑" panose="020B0503020204020204" pitchFamily="34" charset="-122"/>
            </a:endParaRPr>
          </a:p>
          <a:p>
            <a:pPr marL="285750" lvl="0" indent="-285750" algn="l" fontAlgn="auto">
              <a:lnSpc>
                <a:spcPct val="150000"/>
              </a:lnSpc>
              <a:buClrTx/>
              <a:buSzTx/>
              <a:buFont typeface="Wingdings" panose="05000000000000000000" charset="0"/>
              <a:buChar char="Ø"/>
            </a:pPr>
            <a:r>
              <a:rPr lang="en-US" sz="1300">
                <a:latin typeface="+mn-lt"/>
                <a:ea typeface="微软雅黑" panose="020B0503020204020204" pitchFamily="34" charset="-122"/>
                <a:sym typeface="+mn-ea"/>
              </a:rPr>
              <a:t>Investigate new Trace-based UE-level measurements for NG-RAN</a:t>
            </a:r>
            <a:endParaRPr lang="en-US" sz="1300">
              <a:latin typeface="+mn-lt"/>
              <a:ea typeface="微软雅黑" panose="020B0503020204020204" pitchFamily="34" charset="-122"/>
            </a:endParaRPr>
          </a:p>
          <a:p>
            <a:pPr marL="285750" indent="-285750" algn="l" fontAlgn="auto">
              <a:lnSpc>
                <a:spcPct val="150000"/>
              </a:lnSpc>
              <a:buClrTx/>
              <a:buSzTx/>
              <a:buFont typeface="Wingdings" panose="05000000000000000000" charset="0"/>
              <a:buChar char="Ø"/>
            </a:pPr>
            <a:r>
              <a:rPr lang="en-US" sz="1300">
                <a:solidFill>
                  <a:schemeClr val="tx1"/>
                </a:solidFill>
                <a:latin typeface="+mn-lt"/>
                <a:ea typeface="微软雅黑" panose="020B0503020204020204" pitchFamily="34" charset="-122"/>
                <a:sym typeface="+mn-ea"/>
              </a:rPr>
              <a:t>Potential </a:t>
            </a:r>
            <a:r>
              <a:rPr lang="en-US" sz="1300">
                <a:latin typeface="+mn-lt"/>
                <a:ea typeface="微软雅黑" panose="020B0503020204020204" pitchFamily="34" charset="-122"/>
                <a:sym typeface="+mn-ea"/>
              </a:rPr>
              <a:t>enhancements</a:t>
            </a:r>
            <a:r>
              <a:rPr lang="en-US" sz="1300">
                <a:solidFill>
                  <a:schemeClr val="tx1"/>
                </a:solidFill>
                <a:latin typeface="+mn-lt"/>
                <a:ea typeface="微软雅黑" panose="020B0503020204020204" pitchFamily="34" charset="-122"/>
                <a:sym typeface="+mn-ea"/>
              </a:rPr>
              <a:t> </a:t>
            </a:r>
            <a:r>
              <a:rPr lang="en-US" sz="1300">
                <a:latin typeface="+mn-lt"/>
                <a:ea typeface="微软雅黑" panose="020B0503020204020204" pitchFamily="34" charset="-122"/>
                <a:sym typeface="+mn-ea"/>
              </a:rPr>
              <a:t>on existing UE-level measurements  in the aspets of measurement object and UE identifier</a:t>
            </a:r>
            <a:endParaRPr lang="en-US" sz="1300">
              <a:latin typeface="+mn-lt"/>
              <a:ea typeface="微软雅黑" panose="020B0503020204020204" pitchFamily="34" charset="-122"/>
              <a:sym typeface="+mn-ea"/>
            </a:endParaRPr>
          </a:p>
        </p:txBody>
      </p:sp>
      <p:sp>
        <p:nvSpPr>
          <p:cNvPr id="61" name="文本框 60"/>
          <p:cNvSpPr txBox="1"/>
          <p:nvPr/>
        </p:nvSpPr>
        <p:spPr>
          <a:xfrm>
            <a:off x="3098165" y="3607857"/>
            <a:ext cx="3789045" cy="1518285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lstStyle/>
          <a:p>
            <a:pPr marL="285750" indent="-285750" algn="just" fontAlgn="auto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sz="1300" b="1">
                <a:latin typeface="+mn-lt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MDT</a:t>
            </a:r>
            <a:r>
              <a:rPr lang="en-US" altLang="zh-CN" sz="1300">
                <a:latin typeface="+mn-lt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 triggered by event is supported by measurement of M1-M9. </a:t>
            </a:r>
            <a:endParaRPr lang="en-US" altLang="zh-CN" sz="1300">
              <a:latin typeface="+mn-lt"/>
              <a:ea typeface="微软雅黑" panose="020B0503020204020204" pitchFamily="34" charset="-122"/>
              <a:cs typeface="微软雅黑" panose="020B0503020204020204" pitchFamily="34" charset="-122"/>
              <a:sym typeface="+mn-ea"/>
            </a:endParaRPr>
          </a:p>
          <a:p>
            <a:pPr marL="285750" indent="-285750" algn="just" fontAlgn="auto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sz="1300" b="1">
                <a:latin typeface="+mn-lt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Trace</a:t>
            </a:r>
            <a:r>
              <a:rPr lang="en-US" altLang="zh-CN" sz="1300">
                <a:latin typeface="+mn-lt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 has the capability to log data on any interface at call level for a specific user or mobile type </a:t>
            </a:r>
            <a:endParaRPr lang="en-US" altLang="zh-CN" sz="1300">
              <a:solidFill>
                <a:schemeClr val="tx1"/>
              </a:solidFill>
              <a:latin typeface="+mn-lt"/>
              <a:ea typeface="微软雅黑" panose="020B0503020204020204" pitchFamily="34" charset="-122"/>
              <a:cs typeface="微软雅黑" panose="020B0503020204020204" pitchFamily="34" charset="-122"/>
              <a:sym typeface="+mn-ea"/>
            </a:endParaRPr>
          </a:p>
        </p:txBody>
      </p:sp>
      <p:sp>
        <p:nvSpPr>
          <p:cNvPr id="62" name="文本框 61"/>
          <p:cNvSpPr txBox="1"/>
          <p:nvPr/>
        </p:nvSpPr>
        <p:spPr>
          <a:xfrm>
            <a:off x="125730" y="2570902"/>
            <a:ext cx="398145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Clr>
                <a:srgbClr val="C00000"/>
              </a:buClr>
              <a:buFont typeface="Wingdings" panose="05000000000000000000" charset="0"/>
              <a:buChar char="n"/>
            </a:pPr>
            <a:r>
              <a:rPr lang="en-US" sz="1400" b="1">
                <a:latin typeface="+mn-lt"/>
                <a:ea typeface="微软雅黑" panose="020B0503020204020204" pitchFamily="34" charset="-122"/>
                <a:sym typeface="+mn-ea"/>
              </a:rPr>
              <a:t>Research status</a:t>
            </a:r>
            <a:endParaRPr lang="en-US" sz="1400" b="1">
              <a:latin typeface="+mn-lt"/>
              <a:ea typeface="微软雅黑" panose="020B0503020204020204" pitchFamily="34" charset="-122"/>
              <a:sym typeface="+mn-ea"/>
            </a:endParaRPr>
          </a:p>
        </p:txBody>
      </p:sp>
      <p:sp>
        <p:nvSpPr>
          <p:cNvPr id="63" name="文本框 62"/>
          <p:cNvSpPr txBox="1"/>
          <p:nvPr/>
        </p:nvSpPr>
        <p:spPr>
          <a:xfrm>
            <a:off x="118110" y="5800512"/>
            <a:ext cx="6499225" cy="361381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marL="285750" indent="-285750" algn="just" fontAlgn="auto">
              <a:lnSpc>
                <a:spcPct val="150000"/>
              </a:lnSpc>
              <a:buFont typeface="Wingdings" panose="05000000000000000000" charset="0"/>
              <a:buChar char="n"/>
            </a:pPr>
            <a:r>
              <a:rPr lang="en-US" altLang="zh-CN" sz="1300">
                <a:latin typeface="+mn-lt"/>
                <a:ea typeface="微软雅黑" panose="020B0503020204020204" pitchFamily="34" charset="-122"/>
                <a:sym typeface="+mn-ea"/>
              </a:rPr>
              <a:t>Measurement object and UE identifier need to be clear. </a:t>
            </a:r>
            <a:endParaRPr lang="en-US" altLang="zh-CN" sz="1300">
              <a:latin typeface="+mn-lt"/>
              <a:ea typeface="微软雅黑" panose="020B0503020204020204" pitchFamily="34" charset="-122"/>
              <a:sym typeface="+mn-ea"/>
            </a:endParaRPr>
          </a:p>
        </p:txBody>
      </p:sp>
      <p:sp>
        <p:nvSpPr>
          <p:cNvPr id="10240" name="文本框 10239"/>
          <p:cNvSpPr txBox="1"/>
          <p:nvPr/>
        </p:nvSpPr>
        <p:spPr>
          <a:xfrm>
            <a:off x="118110" y="5168687"/>
            <a:ext cx="6450330" cy="661463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marL="285750" indent="-285750" algn="just" fontAlgn="auto">
              <a:lnSpc>
                <a:spcPct val="150000"/>
              </a:lnSpc>
              <a:buFont typeface="Wingdings" panose="05000000000000000000" charset="0"/>
              <a:buChar char="n"/>
            </a:pPr>
            <a:r>
              <a:rPr lang="en-US" altLang="zh-CN" sz="1300">
                <a:latin typeface="+mn-lt"/>
                <a:ea typeface="微软雅黑" panose="020B0503020204020204" pitchFamily="34" charset="-122"/>
                <a:sym typeface="+mn-ea"/>
              </a:rPr>
              <a:t>Existing UE-level measurements for NG-RAN is limited</a:t>
            </a:r>
            <a:r>
              <a:rPr lang="en-US" altLang="zh-CN" sz="1300">
                <a:latin typeface="+mn-lt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.  </a:t>
            </a:r>
            <a:r>
              <a:rPr lang="en-US" altLang="zh-CN" sz="1300">
                <a:latin typeface="+mn-lt"/>
                <a:ea typeface="微软雅黑" panose="020B0503020204020204" pitchFamily="34" charset="-122"/>
                <a:sym typeface="+mn-ea"/>
              </a:rPr>
              <a:t>Some analysis requirements such as m</a:t>
            </a:r>
            <a:r>
              <a:rPr lang="en-US" altLang="zh-CN" sz="1300">
                <a:latin typeface="+mn-lt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obility </a:t>
            </a:r>
            <a:r>
              <a:rPr lang="en-US" altLang="zh-CN" sz="1300">
                <a:latin typeface="+mn-lt"/>
                <a:ea typeface="微软雅黑" panose="020B0503020204020204" pitchFamily="34" charset="-122"/>
                <a:sym typeface="+mn-ea"/>
              </a:rPr>
              <a:t>cannot be satisfied </a:t>
            </a:r>
            <a:r>
              <a:rPr lang="en-US" altLang="zh-CN" sz="1300">
                <a:latin typeface="+mn-lt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in NG-RAN.</a:t>
            </a:r>
            <a:endParaRPr lang="en-US" altLang="zh-CN" sz="1300">
              <a:latin typeface="+mn-lt"/>
              <a:ea typeface="微软雅黑" panose="020B0503020204020204" pitchFamily="34" charset="-122"/>
              <a:cs typeface="微软雅黑" panose="020B0503020204020204" pitchFamily="34" charset="-122"/>
              <a:sym typeface="+mn-ea"/>
            </a:endParaRPr>
          </a:p>
        </p:txBody>
      </p:sp>
      <p:pic>
        <p:nvPicPr>
          <p:cNvPr id="10241" name="图片 1024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7185" y="3805977"/>
            <a:ext cx="2658110" cy="1186815"/>
          </a:xfrm>
          <a:prstGeom prst="rect">
            <a:avLst/>
          </a:prstGeom>
        </p:spPr>
      </p:pic>
    </p:spTree>
  </p:cSld>
  <p:clrMapOvr>
    <a:masterClrMapping/>
  </p:clrMapOvr>
  <p:transition spd="slow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2018269" y="187960"/>
            <a:ext cx="7737447" cy="883508"/>
          </a:xfrm>
        </p:spPr>
        <p:txBody>
          <a:bodyPr/>
          <a:lstStyle/>
          <a:p>
            <a:pPr eaLnBrk="1" hangingPunct="1"/>
            <a:r>
              <a:rPr lang="en-US" altLang="zh-CN" b="1" dirty="0">
                <a:solidFill>
                  <a:schemeClr val="tx1"/>
                </a:solidFill>
              </a:rPr>
              <a:t>Use Case 6: NTN Management (OAM_NTN_Ph3)</a:t>
            </a:r>
            <a:endParaRPr lang="de-DE" altLang="de-DE" b="1" dirty="0">
              <a:solidFill>
                <a:schemeClr val="tx1"/>
              </a:solidFill>
            </a:endParaRP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>
          <a:xfrm>
            <a:off x="340242" y="1100024"/>
            <a:ext cx="9930378" cy="4777155"/>
          </a:xfrm>
        </p:spPr>
        <p:txBody>
          <a:bodyPr/>
          <a:lstStyle/>
          <a:p>
            <a:r>
              <a:rPr lang="en-US" altLang="zh-CN" sz="2000" dirty="0"/>
              <a:t>NTN management enhancements on transparent mode and regenerative mode with </a:t>
            </a:r>
            <a:r>
              <a:rPr lang="en-US" altLang="zh-CN" sz="2000" dirty="0" err="1"/>
              <a:t>gNB</a:t>
            </a:r>
            <a:r>
              <a:rPr lang="en-US" altLang="zh-CN" sz="2000" dirty="0"/>
              <a:t>/</a:t>
            </a:r>
            <a:r>
              <a:rPr lang="en-US" altLang="zh-CN" sz="2000" dirty="0" err="1"/>
              <a:t>eNB</a:t>
            </a:r>
            <a:r>
              <a:rPr lang="en-US" altLang="zh-CN" sz="2000" dirty="0"/>
              <a:t> &amp;5GS functions on-board the NTN</a:t>
            </a:r>
            <a:endParaRPr lang="en-US" altLang="zh-CN" sz="2000" dirty="0"/>
          </a:p>
          <a:p>
            <a:pPr lvl="1"/>
            <a:r>
              <a:rPr lang="en-US" altLang="zh-CN" sz="1800" dirty="0"/>
              <a:t>Further enhancement on existing UCs</a:t>
            </a:r>
            <a:endParaRPr lang="en-US" altLang="zh-CN" sz="1800" dirty="0"/>
          </a:p>
          <a:p>
            <a:pPr lvl="2">
              <a:buFont typeface="Wingdings" panose="05000000000000000000" pitchFamily="2" charset="2"/>
              <a:buChar char="Ø"/>
            </a:pPr>
            <a:r>
              <a:rPr lang="en-US" altLang="zh-CN" sz="1600" dirty="0"/>
              <a:t>Management of connections and associations between satellite and ground systems</a:t>
            </a:r>
            <a:endParaRPr lang="en-US" altLang="zh-CN" sz="1600" dirty="0">
              <a:solidFill>
                <a:srgbClr val="374151"/>
              </a:solidFill>
            </a:endParaRPr>
          </a:p>
          <a:p>
            <a:pPr lvl="2">
              <a:buFont typeface="Wingdings" panose="05000000000000000000" pitchFamily="2" charset="2"/>
              <a:buChar char="Ø"/>
            </a:pPr>
            <a:r>
              <a:rPr lang="en-US" altLang="zh-CN" sz="1600" dirty="0">
                <a:solidFill>
                  <a:srgbClr val="374151"/>
                </a:solidFill>
              </a:rPr>
              <a:t>NTN mobility management enhancement</a:t>
            </a:r>
            <a:endParaRPr lang="en-US" altLang="zh-CN" sz="1600" dirty="0">
              <a:solidFill>
                <a:srgbClr val="374151"/>
              </a:solidFill>
            </a:endParaRPr>
          </a:p>
          <a:p>
            <a:pPr lvl="2">
              <a:buFont typeface="Wingdings" panose="05000000000000000000" pitchFamily="2" charset="2"/>
              <a:buChar char="Ø"/>
            </a:pPr>
            <a:r>
              <a:rPr lang="en-US" altLang="zh-CN" sz="1600" dirty="0">
                <a:solidFill>
                  <a:srgbClr val="374151"/>
                </a:solidFill>
              </a:rPr>
              <a:t>Management support of Store and Forward Satellite operation</a:t>
            </a:r>
            <a:endParaRPr lang="en-US" altLang="zh-CN" sz="1600" dirty="0">
              <a:solidFill>
                <a:srgbClr val="374151"/>
              </a:solidFill>
            </a:endParaRPr>
          </a:p>
          <a:p>
            <a:pPr lvl="2">
              <a:buFont typeface="Wingdings" panose="05000000000000000000" pitchFamily="2" charset="2"/>
              <a:buChar char="Ø"/>
            </a:pPr>
            <a:r>
              <a:rPr lang="en-US" altLang="zh-CN" sz="1600" dirty="0">
                <a:solidFill>
                  <a:srgbClr val="374151"/>
                </a:solidFill>
              </a:rPr>
              <a:t>UE-Satellite-UE communication</a:t>
            </a:r>
            <a:endParaRPr lang="en-US" altLang="zh-CN" sz="1600" dirty="0">
              <a:solidFill>
                <a:srgbClr val="374151"/>
              </a:solidFill>
            </a:endParaRPr>
          </a:p>
          <a:p>
            <a:pPr lvl="2">
              <a:buFont typeface="Wingdings" panose="05000000000000000000" pitchFamily="2" charset="2"/>
              <a:buChar char="Ø"/>
            </a:pPr>
            <a:r>
              <a:rPr lang="en-US" altLang="zh-CN" sz="1600" dirty="0">
                <a:solidFill>
                  <a:srgbClr val="374151"/>
                </a:solidFill>
              </a:rPr>
              <a:t>Energy efficiency on satellite access system</a:t>
            </a:r>
            <a:endParaRPr lang="en-US" altLang="zh-CN" sz="1600" dirty="0">
              <a:solidFill>
                <a:srgbClr val="374151"/>
              </a:solidFill>
            </a:endParaRPr>
          </a:p>
          <a:p>
            <a:pPr lvl="1"/>
            <a:r>
              <a:rPr lang="en-US" altLang="zh-CN" sz="1800" dirty="0"/>
              <a:t>Management support for service continuity and different services with multi-orbit satellites</a:t>
            </a:r>
            <a:endParaRPr lang="en-US" altLang="zh-CN" sz="1800" dirty="0"/>
          </a:p>
          <a:p>
            <a:pPr lvl="1"/>
            <a:r>
              <a:rPr lang="en-US" altLang="zh-CN" sz="1800" dirty="0"/>
              <a:t>Management support for Broadcast services with satellite access</a:t>
            </a:r>
            <a:endParaRPr lang="en-US" sz="1200" dirty="0">
              <a:solidFill>
                <a:srgbClr val="374151"/>
              </a:solidFill>
            </a:endParaRPr>
          </a:p>
          <a:p>
            <a:pPr marL="0" indent="0">
              <a:buNone/>
            </a:pPr>
            <a:r>
              <a:rPr lang="en-US" sz="1400" dirty="0">
                <a:solidFill>
                  <a:srgbClr val="374151"/>
                </a:solidFill>
              </a:rPr>
              <a:t>Maybe other management requirements will be added depending on RAN and SA2 groups.</a:t>
            </a:r>
            <a:endParaRPr lang="en-US" sz="1400" dirty="0">
              <a:solidFill>
                <a:srgbClr val="374151"/>
              </a:solidFill>
            </a:endParaRPr>
          </a:p>
        </p:txBody>
      </p:sp>
      <p:pic>
        <p:nvPicPr>
          <p:cNvPr id="2" name="Picture 1" descr="A logo with a green and black design&#10;&#10;Description automatically generated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6381" y="270252"/>
            <a:ext cx="1366170" cy="850994"/>
          </a:xfrm>
          <a:prstGeom prst="rect">
            <a:avLst/>
          </a:prstGeom>
        </p:spPr>
      </p:pic>
      <p:pic>
        <p:nvPicPr>
          <p:cNvPr id="3" name="图片 2" descr="A screen shot of a diagram&#10;&#10;Description automatically generated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24310" y="4580957"/>
            <a:ext cx="4547552" cy="15107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6"/>
          <p:cNvSpPr>
            <a:spLocks noChangeArrowheads="1"/>
          </p:cNvSpPr>
          <p:nvPr/>
        </p:nvSpPr>
        <p:spPr bwMode="auto">
          <a:xfrm>
            <a:off x="3624310" y="6091702"/>
            <a:ext cx="4093763" cy="2308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spAutoFit/>
          </a:bodyPr>
          <a:lstStyle/>
          <a:p>
            <a:pPr algn="ctr"/>
            <a:r>
              <a:rPr lang="en-GB" altLang="zh-CN" sz="900" b="1" dirty="0">
                <a:latin typeface="Arial" panose="020B0604020202020204" pitchFamily="34" charset="0"/>
                <a:ea typeface="等线" panose="02010600030101010101" pitchFamily="2" charset="-122"/>
                <a:cs typeface="Arial" panose="020B0604020202020204" pitchFamily="34" charset="0"/>
              </a:rPr>
              <a:t>Example of service continuity through multi-orbit satellite access</a:t>
            </a:r>
            <a:r>
              <a:rPr lang="nl-NL" altLang="zh-CN" sz="900" b="1" dirty="0">
                <a:latin typeface="Arial" panose="020B0604020202020204" pitchFamily="34" charset="0"/>
                <a:ea typeface="等线" panose="02010600030101010101" pitchFamily="2" charset="-122"/>
                <a:cs typeface="Arial" panose="020B0604020202020204" pitchFamily="34" charset="0"/>
              </a:rPr>
              <a:t> </a:t>
            </a:r>
            <a:endParaRPr lang="nl-NL" altLang="zh-CN" sz="900" b="1" dirty="0">
              <a:latin typeface="Arial" panose="020B0604020202020204" pitchFamily="34" charset="0"/>
              <a:ea typeface="等线" panose="02010600030101010101" pitchFamily="2" charset="-122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 spd="slow"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3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12101</Words>
  <Application>WPS 演示</Application>
  <PresentationFormat>宽屏</PresentationFormat>
  <Paragraphs>357</Paragraphs>
  <Slides>12</Slides>
  <Notes>1</Notes>
  <HiddenSlides>0</HiddenSlides>
  <MMClips>0</MMClips>
  <ScaleCrop>false</ScaleCrop>
  <HeadingPairs>
    <vt:vector size="8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4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12</vt:i4>
      </vt:variant>
    </vt:vector>
  </HeadingPairs>
  <TitlesOfParts>
    <vt:vector size="27" baseType="lpstr">
      <vt:lpstr>Arial</vt:lpstr>
      <vt:lpstr>宋体</vt:lpstr>
      <vt:lpstr>Wingdings</vt:lpstr>
      <vt:lpstr>Calibri</vt:lpstr>
      <vt:lpstr>Arial</vt:lpstr>
      <vt:lpstr>Times New Roman</vt:lpstr>
      <vt:lpstr>微软雅黑</vt:lpstr>
      <vt:lpstr>Wingdings</vt:lpstr>
      <vt:lpstr>等线</vt:lpstr>
      <vt:lpstr>Arial Unicode MS</vt:lpstr>
      <vt:lpstr>Office Theme</vt:lpstr>
      <vt:lpstr>1_Office Theme</vt:lpstr>
      <vt:lpstr>2_Office Theme</vt:lpstr>
      <vt:lpstr>3_Office Theme</vt:lpstr>
      <vt:lpstr>Visio.Drawing.15</vt:lpstr>
      <vt:lpstr>PowerPoint 演示文稿</vt:lpstr>
      <vt:lpstr>TU allocation portion</vt:lpstr>
      <vt:lpstr>Overall View on Rel-20 Topics</vt:lpstr>
      <vt:lpstr>Use Case 1: Management of Ambient IoT</vt:lpstr>
      <vt:lpstr>Use Case 2: Management of Network Sharing Ph4</vt:lpstr>
      <vt:lpstr>Use Case 3: Management of ISAC</vt:lpstr>
      <vt:lpstr>Use Case 4: Knowledge-assisted Management</vt:lpstr>
      <vt:lpstr>Use Case 5: Trace-based UE-level measurements for NG-RAN</vt:lpstr>
      <vt:lpstr>Use Case 6: NTN Management(OAM_NTN_Ph3)</vt:lpstr>
      <vt:lpstr>Thank You !</vt:lpstr>
      <vt:lpstr>RAN Rel-19 Project Update: Ambient-IoT</vt:lpstr>
      <vt:lpstr>R19 Ambient IoT scope and workplan</vt:lpstr>
    </vt:vector>
  </TitlesOfParts>
  <Company>3GPP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Scrase</dc:creator>
  <cp:keywords>CTPClassification=CTP_NT</cp:keywords>
  <dc:description>© 2009  All rights reserved</dc:description>
  <cp:lastModifiedBy>王昭宁</cp:lastModifiedBy>
  <cp:revision>123</cp:revision>
  <dcterms:created xsi:type="dcterms:W3CDTF">2008-08-30T09:32:00Z</dcterms:created>
  <dcterms:modified xsi:type="dcterms:W3CDTF">2025-01-15T03:31:11Z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readonly">
    <vt:lpwstr/>
  </property>
  <property fmtid="{D5CDD505-2E9C-101B-9397-08002B2CF9AE}" pid="3" name="_change">
    <vt:lpwstr/>
  </property>
  <property fmtid="{D5CDD505-2E9C-101B-9397-08002B2CF9AE}" pid="4" name="_full-control">
    <vt:lpwstr/>
  </property>
  <property fmtid="{D5CDD505-2E9C-101B-9397-08002B2CF9AE}" pid="5" name="sflag">
    <vt:lpwstr>1559122847</vt:lpwstr>
  </property>
  <property fmtid="{D5CDD505-2E9C-101B-9397-08002B2CF9AE}" pid="6" name="TitusGUID">
    <vt:lpwstr>d71424e4-2b5e-4ef9-a35e-e093f5c635c8</vt:lpwstr>
  </property>
  <property fmtid="{D5CDD505-2E9C-101B-9397-08002B2CF9AE}" pid="7" name="CTP_TimeStamp">
    <vt:lpwstr>2020-06-24 16:05:50Z</vt:lpwstr>
  </property>
  <property fmtid="{D5CDD505-2E9C-101B-9397-08002B2CF9AE}" pid="8" name="CTP_BU">
    <vt:lpwstr>NA</vt:lpwstr>
  </property>
  <property fmtid="{D5CDD505-2E9C-101B-9397-08002B2CF9AE}" pid="9" name="CTP_IDSID">
    <vt:lpwstr>NA</vt:lpwstr>
  </property>
  <property fmtid="{D5CDD505-2E9C-101B-9397-08002B2CF9AE}" pid="10" name="CTP_WWID">
    <vt:lpwstr>NA</vt:lpwstr>
  </property>
  <property fmtid="{D5CDD505-2E9C-101B-9397-08002B2CF9AE}" pid="11" name="CTPClassification">
    <vt:lpwstr>CTP_NT</vt:lpwstr>
  </property>
  <property fmtid="{D5CDD505-2E9C-101B-9397-08002B2CF9AE}" pid="12" name="ICV">
    <vt:lpwstr>D48D6833AEB34D428315057FFE7C1EBA</vt:lpwstr>
  </property>
  <property fmtid="{D5CDD505-2E9C-101B-9397-08002B2CF9AE}" pid="13" name="KSOProductBuildVer">
    <vt:lpwstr>2052-11.8.2.12085</vt:lpwstr>
  </property>
</Properties>
</file>