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9"/>
  </p:notesMasterIdLst>
  <p:handoutMasterIdLst>
    <p:handoutMasterId r:id="rId10"/>
  </p:handoutMasterIdLst>
  <p:sldIdLst>
    <p:sldId id="303" r:id="rId2"/>
    <p:sldId id="2147480962" r:id="rId3"/>
    <p:sldId id="2147480963" r:id="rId4"/>
    <p:sldId id="2147480964" r:id="rId5"/>
    <p:sldId id="2147480965" r:id="rId6"/>
    <p:sldId id="2147480966" r:id="rId7"/>
    <p:sldId id="866" r:id="rId8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rtl="0" eaLnBrk="0" fontAlgn="base" hangingPunct="0">
      <a:spcBef>
        <a:spcPct val="0"/>
      </a:spcBef>
      <a:spcAft>
        <a:spcPct val="0"/>
      </a:spcAft>
      <a:defRPr sz="7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rtl="0" eaLnBrk="0" fontAlgn="base" hangingPunct="0">
      <a:spcBef>
        <a:spcPct val="0"/>
      </a:spcBef>
      <a:spcAft>
        <a:spcPct val="0"/>
      </a:spcAft>
      <a:defRPr sz="7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rtl="0" eaLnBrk="0" fontAlgn="base" hangingPunct="0">
      <a:spcBef>
        <a:spcPct val="0"/>
      </a:spcBef>
      <a:spcAft>
        <a:spcPct val="0"/>
      </a:spcAft>
      <a:defRPr sz="7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rtl="0" eaLnBrk="0" fontAlgn="base" hangingPunct="0">
      <a:spcBef>
        <a:spcPct val="0"/>
      </a:spcBef>
      <a:spcAft>
        <a:spcPct val="0"/>
      </a:spcAft>
      <a:defRPr sz="7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7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057400" algn="l" defTabSz="685800" rtl="0" eaLnBrk="1" latinLnBrk="0" hangingPunct="1">
      <a:defRPr sz="7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400300" algn="l" defTabSz="685800" rtl="0" eaLnBrk="1" latinLnBrk="0" hangingPunct="1">
      <a:defRPr sz="7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2743200" algn="l" defTabSz="685800" rtl="0" eaLnBrk="1" latinLnBrk="0" hangingPunct="1">
      <a:defRPr sz="7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6-10-2219_Puneet Jain" initials="PK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D254"/>
    <a:srgbClr val="FF3300"/>
    <a:srgbClr val="62A14D"/>
    <a:srgbClr val="E9EDF4"/>
    <a:srgbClr val="000000"/>
    <a:srgbClr val="C6D254"/>
    <a:srgbClr val="72AF2F"/>
    <a:srgbClr val="5C88D0"/>
    <a:srgbClr val="2A6EA8"/>
    <a:srgbClr val="727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66" autoAdjust="0"/>
  </p:normalViewPr>
  <p:slideViewPr>
    <p:cSldViewPr snapToGrid="0">
      <p:cViewPr varScale="1">
        <p:scale>
          <a:sx n="80" d="100"/>
          <a:sy n="80" d="100"/>
        </p:scale>
        <p:origin x="-7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419" y="6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E436C27-80EF-4A0D-A875-AA5301B61E12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896699-8EAF-425A-91DC-02EF736CA5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66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FBF7EF-8678-4E88-BD87-1D3EF3670A8E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E0B2C6-996E-45E1-BA1D-CBDA9768A2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667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104670-74C2-4A6C-A838-B3BB595D87DD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89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1" dirty="0">
                <a:latin typeface="+mn-lt"/>
                <a:cs typeface="+mn-cs"/>
                <a:sym typeface="+mn-ea"/>
              </a:rPr>
              <a:t>AI/ML Model Evaluation :</a:t>
            </a:r>
            <a:r>
              <a:rPr lang="en-US" altLang="en-US" sz="900" dirty="0">
                <a:latin typeface="+mn-lt"/>
                <a:cs typeface="+mn-cs"/>
                <a:sym typeface="+mn-ea"/>
              </a:rPr>
              <a:t>Study the model evaluation mechanism for guaranteeing model performance and efficiency before and after the AI/ML model provisioning.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0B2C6-996E-45E1-BA1D-CBDA9768A25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82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D516E5-733A-9439-8BF9-9B7AD208D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B1DAE4B4-9478-2EF1-28E6-141F1D150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EF542E3A-CC85-D6AC-2C55-E4F88EB3F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Summary : </a:t>
            </a:r>
            <a:r>
              <a:rPr lang="en-US" altLang="en-US" sz="900" dirty="0"/>
              <a:t>CATT are open to discuss other Rel-20 5G-A topics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038BFA6-1F5B-E3E3-A546-48C83FC14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0B2C6-996E-45E1-BA1D-CBDA9768A25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397933" y="85320"/>
            <a:ext cx="774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z="1200" b="1" dirty="0">
              <a:latin typeface="Arial "/>
            </a:endParaRPr>
          </a:p>
          <a:p>
            <a:r>
              <a:rPr lang="de-DE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3GPP TSG SA5 5GA workshop</a:t>
            </a:r>
          </a:p>
          <a:p>
            <a:r>
              <a:rPr lang="de-DE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15 – 16 Jan 2025, Online</a:t>
            </a:r>
            <a:endParaRPr lang="sv-SE" altLang="en-US" sz="1200" b="1" kern="1200" dirty="0">
              <a:solidFill>
                <a:schemeClr val="tx1"/>
              </a:solidFill>
              <a:latin typeface="Arial 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179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5462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5269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787403" y="6373814"/>
            <a:ext cx="8225367" cy="323851"/>
          </a:xfrm>
          <a:prstGeom prst="homePlate">
            <a:avLst>
              <a:gd name="adj" fmla="val 91541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0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1933" y="228600"/>
            <a:ext cx="91037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1" y="1454152"/>
            <a:ext cx="11184467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7551" y="6462716"/>
            <a:ext cx="7297560" cy="242887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</a:rPr>
              <a:t>SA5 5GA workshop</a:t>
            </a:r>
            <a:r>
              <a:rPr lang="en-GB" altLang="de-DE" sz="1200" dirty="0">
                <a:solidFill>
                  <a:schemeClr val="bg1"/>
                </a:solidFill>
              </a:rPr>
              <a:t>, </a:t>
            </a:r>
            <a:r>
              <a:rPr lang="en-US" altLang="de-DE" sz="1200" dirty="0">
                <a:solidFill>
                  <a:schemeClr val="bg1"/>
                </a:solidFill>
              </a:rPr>
              <a:t>15 – 16 </a:t>
            </a:r>
            <a:r>
              <a:rPr lang="en-US" altLang="zh-CN" sz="1200" dirty="0">
                <a:solidFill>
                  <a:schemeClr val="bg1"/>
                </a:solidFill>
              </a:rPr>
              <a:t>Jan</a:t>
            </a:r>
            <a:r>
              <a:rPr lang="en-US" altLang="de-DE" sz="1200" dirty="0">
                <a:solidFill>
                  <a:schemeClr val="bg1"/>
                </a:solidFill>
              </a:rPr>
              <a:t> 2025</a:t>
            </a:r>
            <a:endParaRPr lang="en-GB" altLang="de-DE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n-GB" sz="1200" spc="3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91337" y="6383339"/>
            <a:ext cx="681567" cy="296863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1E10F64A-668A-451F-BD49-32A860AAC750}" type="slidenum">
              <a:rPr lang="en-GB" altLang="en-US" sz="1000" b="1" smtClean="0"/>
              <a:pPr algn="ctr">
                <a:defRPr/>
              </a:pPr>
              <a:t>‹#›</a:t>
            </a:fld>
            <a:endParaRPr lang="en-GB" altLang="en-US" sz="1000" b="1"/>
          </a:p>
          <a:p>
            <a:pPr>
              <a:defRPr/>
            </a:pPr>
            <a:endParaRPr lang="en-GB" altLang="en-US" sz="1000"/>
          </a:p>
        </p:txBody>
      </p:sp>
      <p:sp>
        <p:nvSpPr>
          <p:cNvPr id="1031" name="Rectangle 15"/>
          <p:cNvSpPr>
            <a:spLocks noChangeArrowheads="1"/>
          </p:cNvSpPr>
          <p:nvPr userDrawn="1"/>
        </p:nvSpPr>
        <p:spPr bwMode="auto">
          <a:xfrm>
            <a:off x="5448302" y="3303590"/>
            <a:ext cx="9717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0">
                <a:solidFill>
                  <a:schemeClr val="bg1"/>
                </a:solidFill>
              </a:rPr>
              <a:t>© 3GPP 2012</a:t>
            </a:r>
            <a:endParaRPr lang="en-GB" altLang="en-US" sz="1000"/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3" y="6462713"/>
            <a:ext cx="8242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© 3GPP 2024</a:t>
            </a:r>
          </a:p>
        </p:txBody>
      </p:sp>
      <p:pic>
        <p:nvPicPr>
          <p:cNvPr id="1033" name="Picture 10" descr="3GPP_TM_RD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845" y="415925"/>
            <a:ext cx="114040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7" r:id="rId2"/>
    <p:sldLayoutId id="2147483768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2063263" y="1575657"/>
            <a:ext cx="747858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CATT view on SA5 Rel-20 </a:t>
            </a:r>
            <a:b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5G-Advanced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F8E8B5-F848-022A-1A3B-0A62FE5F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xmlns="" id="{30DC2C5A-4A43-DD33-3F1B-45F271F81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466" y="1421586"/>
            <a:ext cx="9539416" cy="4777155"/>
          </a:xfrm>
        </p:spPr>
        <p:txBody>
          <a:bodyPr/>
          <a:lstStyle/>
          <a:p>
            <a:r>
              <a:rPr lang="en-US" altLang="zh-CN" dirty="0"/>
              <a:t>CATT overall view on SA5 Rel-20 5G-A content </a:t>
            </a:r>
          </a:p>
          <a:p>
            <a:pPr lvl="1"/>
            <a:r>
              <a:rPr lang="en-US" altLang="zh-CN" dirty="0"/>
              <a:t>Potential 5GA management and orchestration topics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74151"/>
                </a:solidFill>
              </a:rPr>
              <a:t>NTN_OAM_Ph3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74151"/>
                </a:solidFill>
              </a:rPr>
              <a:t>AIML enhancement &amp; Automation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74151"/>
                </a:solidFill>
              </a:rPr>
              <a:t>SON/MDT/Trace/</a:t>
            </a:r>
            <a:r>
              <a:rPr lang="en-US" altLang="zh-CN" dirty="0" err="1">
                <a:solidFill>
                  <a:srgbClr val="374151"/>
                </a:solidFill>
              </a:rPr>
              <a:t>QoE</a:t>
            </a:r>
            <a:r>
              <a:rPr lang="en-US" altLang="zh-CN" dirty="0">
                <a:solidFill>
                  <a:srgbClr val="374151"/>
                </a:solidFill>
              </a:rPr>
              <a:t> enhancement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74151"/>
                </a:solidFill>
              </a:rPr>
              <a:t>Other candidate features to address operators’ immediate needs</a:t>
            </a:r>
          </a:p>
          <a:p>
            <a:pPr marL="914377" lvl="2" indent="0">
              <a:buNone/>
            </a:pPr>
            <a:endParaRPr lang="en-US" altLang="zh-CN" dirty="0">
              <a:solidFill>
                <a:srgbClr val="374151"/>
              </a:solidFill>
            </a:endParaRPr>
          </a:p>
          <a:p>
            <a:pPr marL="914377" lvl="2" indent="0">
              <a:buNone/>
            </a:pPr>
            <a:endParaRPr lang="en-US" altLang="zh-CN" dirty="0">
              <a:solidFill>
                <a:srgbClr val="374151"/>
              </a:solidFill>
            </a:endParaRPr>
          </a:p>
          <a:p>
            <a:pPr lvl="1"/>
            <a:r>
              <a:rPr lang="en-US" altLang="zh-CN" dirty="0"/>
              <a:t>Potential 5GA charging topics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74151"/>
                </a:solidFill>
              </a:rPr>
              <a:t>Charging aspects of integrating satellite component into 5GS in Rel-20</a:t>
            </a:r>
          </a:p>
          <a:p>
            <a:pPr marL="457188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GB" altLang="zh-CN" dirty="0"/>
          </a:p>
          <a:p>
            <a:pPr marL="0" indent="0">
              <a:buNone/>
            </a:pPr>
            <a:endParaRPr lang="en-US" sz="1600" dirty="0">
              <a:solidFill>
                <a:srgbClr val="374151"/>
              </a:solidFill>
            </a:endParaRPr>
          </a:p>
        </p:txBody>
      </p:sp>
      <p:pic>
        <p:nvPicPr>
          <p:cNvPr id="2" name="Picture 1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xmlns="" id="{39844667-B7EE-26B2-418B-7E3079263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xmlns="" id="{F1FE85DB-EDE3-AB44-2ECE-82BD13A5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604" y="267913"/>
            <a:ext cx="7351785" cy="964164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chemeClr val="tx1"/>
                </a:solidFill>
              </a:rPr>
              <a:t>Overall View on SA5 Rel-20 5G-A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1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272811-5068-B654-0456-FFE3E3CE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604" y="267913"/>
            <a:ext cx="7868337" cy="964164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NTN Related Topics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F5CBE9D-D5A8-8E1A-FB30-EA523F690276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391332" y="1506985"/>
            <a:ext cx="6050790" cy="32505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</a:rPr>
              <a:t>1. </a:t>
            </a:r>
            <a:r>
              <a:rPr lang="en-US" altLang="zh-CN" sz="2400" dirty="0">
                <a:solidFill>
                  <a:srgbClr val="374151"/>
                </a:solidFill>
              </a:rPr>
              <a:t>NTN_OAM_Ph3 (SI &amp; WI) – 4 TUs</a:t>
            </a:r>
            <a:endParaRPr lang="en-US" altLang="zh-CN" sz="2000" dirty="0">
              <a:solidFill>
                <a:schemeClr val="dk1"/>
              </a:solidFill>
            </a:endParaRP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IMS voice call via GEO satellite access 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Co-ordination among multi-types of satellite access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Cooperation between satellites connected via ISL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Support of indirect sharing of satellite access network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Further enhancement of TN/NTN convergence to better support some TN fundamental services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C485DC7-02C9-87A4-0037-06E5C29EE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-7481" r="5160" b="-1"/>
          <a:stretch/>
        </p:blipFill>
        <p:spPr bwMode="auto">
          <a:xfrm>
            <a:off x="6442122" y="1398529"/>
            <a:ext cx="4801668" cy="160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B41641B-49E0-8C90-708E-E484CC27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42" y="3251816"/>
            <a:ext cx="3193027" cy="150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104D529F-3159-E659-0ED8-80F890117450}"/>
              </a:ext>
            </a:extLst>
          </p:cNvPr>
          <p:cNvSpPr txBox="1"/>
          <p:nvPr/>
        </p:nvSpPr>
        <p:spPr>
          <a:xfrm>
            <a:off x="10314437" y="3337530"/>
            <a:ext cx="151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From Rel-20 SA1 5GSAT_Ph4,</a:t>
            </a:r>
            <a:r>
              <a:rPr lang="en-US" altLang="zh-CN" sz="12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 use cases on multi-orbit satellite access were identified</a:t>
            </a:r>
            <a:endParaRPr lang="en-US" sz="1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466B5E1-1604-F1A2-0CC8-3EBFC73A4B33}"/>
              </a:ext>
            </a:extLst>
          </p:cNvPr>
          <p:cNvSpPr txBox="1"/>
          <p:nvPr/>
        </p:nvSpPr>
        <p:spPr>
          <a:xfrm>
            <a:off x="10251710" y="1773840"/>
            <a:ext cx="209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From Rel-20 SA1 5GSAT_Ph4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69AE6BFD-84BD-96F3-32D6-BEF65B97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89" y="4757533"/>
            <a:ext cx="3276321" cy="16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6928B0E5-E010-5A32-9135-A7BB203E80E9}"/>
              </a:ext>
            </a:extLst>
          </p:cNvPr>
          <p:cNvSpPr txBox="1"/>
          <p:nvPr/>
        </p:nvSpPr>
        <p:spPr>
          <a:xfrm>
            <a:off x="10314437" y="5095526"/>
            <a:ext cx="1877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Rel-20 SA1 INS_SAT introduces more business models based on satellite network sharing. INS is the basic mechanism.</a:t>
            </a:r>
          </a:p>
        </p:txBody>
      </p:sp>
      <p:pic>
        <p:nvPicPr>
          <p:cNvPr id="3" name="Picture 1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xmlns="" id="{9DFEE5A4-1B06-204E-C45C-DAF427B18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2207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9A13BA-8135-84E1-74E5-93D167EE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2F1FA7-11EF-26CC-38EB-1B72841C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60" y="315701"/>
            <a:ext cx="7638223" cy="76009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Intelligence and Automation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26CBD3A-4FC3-89D4-921C-0E0C102359B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647701" y="1454151"/>
            <a:ext cx="9725592" cy="211199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</a:rPr>
              <a:t>1. </a:t>
            </a:r>
            <a:r>
              <a:rPr lang="en-US" altLang="zh-CN" sz="2400" dirty="0">
                <a:solidFill>
                  <a:srgbClr val="374151"/>
                </a:solidFill>
              </a:rPr>
              <a:t>AIML enhancement</a:t>
            </a:r>
            <a:endParaRPr lang="en-US" altLang="zh-CN" sz="2000" dirty="0">
              <a:solidFill>
                <a:schemeClr val="dk1"/>
              </a:solidFill>
            </a:endParaRP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UE data collection for RAN AI/ML 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Further enhancement MDA (Management Data Analytics) 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AI/ML Model Evaluation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Generative AI</a:t>
            </a:r>
          </a:p>
          <a:p>
            <a:pPr marL="285750" lvl="1" indent="0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275E9675-83B6-F9A0-1BFD-0BD5528C374A}"/>
              </a:ext>
            </a:extLst>
          </p:cNvPr>
          <p:cNvSpPr txBox="1">
            <a:spLocks/>
          </p:cNvSpPr>
          <p:nvPr/>
        </p:nvSpPr>
        <p:spPr bwMode="auto">
          <a:xfrm>
            <a:off x="647701" y="3989949"/>
            <a:ext cx="9725592" cy="211199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</a:rPr>
              <a:t>2. Other Intelligence &amp; Automation related topics</a:t>
            </a:r>
            <a:endParaRPr lang="en-US" altLang="zh-CN" sz="2400" dirty="0">
              <a:solidFill>
                <a:srgbClr val="374151"/>
              </a:solidFill>
            </a:endParaRP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Digital Twins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>
                <a:solidFill>
                  <a:schemeClr val="dk1"/>
                </a:solidFill>
              </a:rPr>
              <a:t>intent driven management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  <a:t>Closed Control loop management</a:t>
            </a:r>
            <a:endParaRPr lang="en-US" altLang="zh-CN" sz="1600" dirty="0">
              <a:solidFill>
                <a:schemeClr val="dk1"/>
              </a:solidFill>
            </a:endParaRPr>
          </a:p>
        </p:txBody>
      </p:sp>
      <p:pic>
        <p:nvPicPr>
          <p:cNvPr id="3" name="Picture 1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xmlns="" id="{4806557F-0B3E-7E0E-3043-1C5EAC4F4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51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541B0B-9A8A-66F9-28A0-E64567C2B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D26C9-8E1D-936A-3F3C-55AC6B00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96" y="211315"/>
            <a:ext cx="9103784" cy="968868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MDT/Trace/QoE/SON and other </a:t>
            </a:r>
            <a:r>
              <a:rPr lang="en-US" altLang="zh-CN" dirty="0">
                <a:solidFill>
                  <a:schemeClr val="tx1"/>
                </a:solidFill>
              </a:rPr>
              <a:t>topics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BFE5E4C-B655-F875-D388-331C80138B1B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647701" y="1454150"/>
            <a:ext cx="9725592" cy="216711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</a:rPr>
              <a:t>1. </a:t>
            </a:r>
            <a:r>
              <a:rPr lang="en-US" altLang="zh-CN" sz="2400" dirty="0">
                <a:solidFill>
                  <a:srgbClr val="374151"/>
                </a:solidFill>
              </a:rPr>
              <a:t>MDT/Trace/</a:t>
            </a:r>
            <a:r>
              <a:rPr lang="en-US" altLang="zh-CN" sz="2400" dirty="0" err="1">
                <a:solidFill>
                  <a:srgbClr val="374151"/>
                </a:solidFill>
              </a:rPr>
              <a:t>QoE</a:t>
            </a:r>
            <a:r>
              <a:rPr lang="en-US" altLang="zh-CN" sz="2400" dirty="0">
                <a:solidFill>
                  <a:srgbClr val="374151"/>
                </a:solidFill>
              </a:rPr>
              <a:t>/SON </a:t>
            </a:r>
            <a:endParaRPr lang="en-US" altLang="zh-CN" sz="2000" dirty="0">
              <a:solidFill>
                <a:schemeClr val="dk1"/>
              </a:solidFill>
            </a:endParaRP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Enhancement for new scenarios such as NTN, XRM etc.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Potential enhancement for  MDT/</a:t>
            </a:r>
            <a:r>
              <a:rPr lang="en-US" altLang="zh-CN" sz="1600" dirty="0" err="1"/>
              <a:t>QoE</a:t>
            </a:r>
            <a:r>
              <a:rPr lang="en-US" altLang="zh-CN" sz="1600" dirty="0"/>
              <a:t>/Trace mechanism for AI/ML data collection</a:t>
            </a:r>
          </a:p>
          <a:p>
            <a:pPr marL="457200" lvl="1" indent="-171450">
              <a:lnSpc>
                <a:spcPct val="150000"/>
              </a:lnSpc>
            </a:pPr>
            <a:endParaRPr lang="en-US" altLang="zh-CN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C8006FB-E98B-F4A6-E25C-212FAF6AFC72}"/>
              </a:ext>
            </a:extLst>
          </p:cNvPr>
          <p:cNvSpPr txBox="1">
            <a:spLocks/>
          </p:cNvSpPr>
          <p:nvPr/>
        </p:nvSpPr>
        <p:spPr bwMode="auto">
          <a:xfrm>
            <a:off x="647701" y="4162027"/>
            <a:ext cx="9725592" cy="19481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</a:rPr>
              <a:t>2. Potential </a:t>
            </a:r>
            <a:r>
              <a:rPr lang="en-US" altLang="zh-CN" sz="2400" dirty="0">
                <a:solidFill>
                  <a:srgbClr val="374151"/>
                </a:solidFill>
              </a:rPr>
              <a:t>new features in Rel-20</a:t>
            </a:r>
            <a:endParaRPr lang="en-US" altLang="zh-CN" sz="2000" dirty="0">
              <a:solidFill>
                <a:schemeClr val="dk1"/>
              </a:solidFill>
            </a:endParaRP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XRM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Integrated Sensing &amp; Communications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Vehicle Mounted Relays </a:t>
            </a:r>
          </a:p>
        </p:txBody>
      </p:sp>
      <p:pic>
        <p:nvPicPr>
          <p:cNvPr id="3" name="Picture 1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xmlns="" id="{2A6153EE-1368-9A0E-552F-A3B9D6DAF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460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E72F1FA7-11EF-26CC-38EB-1B72841C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60" y="315701"/>
            <a:ext cx="7638223" cy="76009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Potential </a:t>
            </a:r>
            <a:r>
              <a:rPr lang="en-US" dirty="0">
                <a:solidFill>
                  <a:schemeClr val="tx1"/>
                </a:solidFill>
              </a:rPr>
              <a:t>5GA charging </a:t>
            </a:r>
            <a:r>
              <a:rPr lang="en-US" dirty="0" smtClean="0">
                <a:solidFill>
                  <a:schemeClr val="tx1"/>
                </a:solidFill>
              </a:rPr>
              <a:t>topics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B85BBC8-08E3-61FB-A11F-D3BAC8E710A7}"/>
              </a:ext>
            </a:extLst>
          </p:cNvPr>
          <p:cNvSpPr txBox="1">
            <a:spLocks/>
          </p:cNvSpPr>
          <p:nvPr/>
        </p:nvSpPr>
        <p:spPr bwMode="auto">
          <a:xfrm>
            <a:off x="600687" y="1344156"/>
            <a:ext cx="5651257" cy="38445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</a:rPr>
              <a:t>1</a:t>
            </a:r>
            <a:r>
              <a:rPr lang="en-US" altLang="zh-CN" sz="2000" dirty="0" smtClean="0">
                <a:solidFill>
                  <a:schemeClr val="dk1"/>
                </a:solidFill>
              </a:rPr>
              <a:t>. </a:t>
            </a:r>
            <a:r>
              <a:rPr lang="en-US" altLang="zh-CN" sz="2400" dirty="0" smtClean="0">
                <a:solidFill>
                  <a:srgbClr val="374151"/>
                </a:solidFill>
              </a:rPr>
              <a:t>SAT</a:t>
            </a:r>
            <a:r>
              <a:rPr lang="en-US" altLang="zh-CN" sz="2400" dirty="0" smtClean="0">
                <a:solidFill>
                  <a:srgbClr val="374151"/>
                </a:solidFill>
              </a:rPr>
              <a:t>_CH_Ph4 </a:t>
            </a:r>
            <a:r>
              <a:rPr lang="en-US" altLang="zh-CN" sz="2400" dirty="0">
                <a:solidFill>
                  <a:srgbClr val="374151"/>
                </a:solidFill>
              </a:rPr>
              <a:t>(SI &amp; WI) – 4 TUs</a:t>
            </a:r>
          </a:p>
          <a:p>
            <a:pPr marL="457200" lvl="1" indent="-171450">
              <a:lnSpc>
                <a:spcPct val="150000"/>
              </a:lnSpc>
            </a:pPr>
            <a:r>
              <a:rPr lang="fr-FR" altLang="zh-CN" sz="1600" dirty="0" smtClean="0"/>
              <a:t>UE-satellite-UE </a:t>
            </a:r>
            <a:r>
              <a:rPr lang="fr-FR" altLang="zh-CN" sz="1600" dirty="0"/>
              <a:t>communication enhancements for non-IMS services and Mission critical services</a:t>
            </a:r>
            <a:endParaRPr lang="en-US" altLang="zh-CN" sz="1600" dirty="0"/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 smtClean="0"/>
              <a:t>Charging for Resilient </a:t>
            </a:r>
            <a:r>
              <a:rPr lang="en-US" altLang="zh-CN" sz="1600" dirty="0"/>
              <a:t>Notification </a:t>
            </a:r>
            <a:r>
              <a:rPr lang="en-US" altLang="zh-CN" sz="1600" dirty="0" smtClean="0"/>
              <a:t>service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 smtClean="0"/>
              <a:t>Charging for Multi-orbits </a:t>
            </a:r>
            <a:r>
              <a:rPr lang="en-US" altLang="zh-CN" sz="1600" dirty="0"/>
              <a:t>satellite </a:t>
            </a:r>
            <a:r>
              <a:rPr lang="en-US" altLang="zh-CN" sz="1600" dirty="0" smtClean="0"/>
              <a:t>accesses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Charging for </a:t>
            </a:r>
            <a:r>
              <a:rPr lang="en-US" altLang="zh-CN" sz="1600" dirty="0" smtClean="0"/>
              <a:t>5GC </a:t>
            </a:r>
            <a:r>
              <a:rPr lang="en-US" altLang="zh-CN" sz="1600" dirty="0"/>
              <a:t>supporting </a:t>
            </a:r>
            <a:r>
              <a:rPr lang="en-US" altLang="zh-CN" sz="1600" dirty="0" err="1"/>
              <a:t>IoT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NTN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Charging </a:t>
            </a:r>
            <a:r>
              <a:rPr lang="en-US" altLang="zh-CN" sz="1600" dirty="0" smtClean="0"/>
              <a:t>for </a:t>
            </a:r>
            <a:r>
              <a:rPr lang="en-US" altLang="zh-CN" sz="1600" dirty="0"/>
              <a:t>Broadcast services via satellite to unregistered </a:t>
            </a:r>
            <a:r>
              <a:rPr lang="en-US" altLang="zh-CN" sz="1600" dirty="0" smtClean="0"/>
              <a:t>UE</a:t>
            </a:r>
          </a:p>
          <a:p>
            <a:pPr marL="457200" lvl="1" indent="-171450">
              <a:lnSpc>
                <a:spcPct val="150000"/>
              </a:lnSpc>
            </a:pPr>
            <a:r>
              <a:rPr lang="en-US" altLang="zh-CN" sz="1600" dirty="0"/>
              <a:t>Charging </a:t>
            </a:r>
            <a:r>
              <a:rPr lang="en-US" altLang="zh-CN" sz="1600" dirty="0" smtClean="0"/>
              <a:t>for </a:t>
            </a:r>
            <a:r>
              <a:rPr lang="en-US" altLang="zh-CN" sz="1600" dirty="0"/>
              <a:t>the S&amp;F feature in 5GS with NR NTN</a:t>
            </a:r>
            <a:endParaRPr lang="en-US" altLang="zh-CN" sz="1600" dirty="0" smtClean="0"/>
          </a:p>
          <a:p>
            <a:pPr marL="457200" lvl="1" indent="-171450">
              <a:lnSpc>
                <a:spcPct val="150000"/>
              </a:lnSpc>
            </a:pPr>
            <a:endParaRPr lang="en-US" altLang="zh-CN" sz="1600" dirty="0"/>
          </a:p>
          <a:p>
            <a:pPr marL="0" indent="0">
              <a:buNone/>
            </a:pPr>
            <a:endParaRPr lang="en-US" altLang="zh-CN" sz="2000" dirty="0">
              <a:solidFill>
                <a:schemeClr val="dk1"/>
              </a:solidFill>
            </a:endParaRPr>
          </a:p>
        </p:txBody>
      </p:sp>
      <p:pic>
        <p:nvPicPr>
          <p:cNvPr id="6" name="Picture 1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xmlns="" id="{2A6153EE-1368-9A0E-552F-A3B9D6DAF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  <p:pic>
        <p:nvPicPr>
          <p:cNvPr id="7" name="圖片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01" y="4029070"/>
            <a:ext cx="4419693" cy="218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10332889" y="4247857"/>
            <a:ext cx="1926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zh-CN" sz="1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From </a:t>
            </a:r>
            <a:r>
              <a:rPr lang="en-US" altLang="zh-CN" sz="1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Rel-20 SA1 </a:t>
            </a:r>
            <a:r>
              <a:rPr lang="en-US" altLang="zh-CN" sz="1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5GSAT_Ph4, </a:t>
            </a:r>
            <a:endParaRPr lang="en-US" altLang="zh-CN" sz="1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altLang="zh-CN" sz="1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</a:t>
            </a:r>
            <a:r>
              <a:rPr lang="en-US" altLang="zh-CN" sz="1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upport </a:t>
            </a:r>
            <a:r>
              <a:rPr lang="en-US" altLang="zh-CN" sz="1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of Satellite Communication with Resilient Operation Mode for Public </a:t>
            </a:r>
            <a:r>
              <a:rPr lang="en-US" altLang="zh-CN" sz="1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Safety</a:t>
            </a:r>
            <a:endParaRPr lang="en-US" altLang="zh-CN" sz="1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09737"/>
              </p:ext>
            </p:extLst>
          </p:nvPr>
        </p:nvGraphicFramePr>
        <p:xfrm>
          <a:off x="6341978" y="1344156"/>
          <a:ext cx="4311845" cy="248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Visio" r:id="rId6" imgW="7000943" imgH="4486545" progId="Visio.Drawing.11">
                  <p:embed/>
                </p:oleObj>
              </mc:Choice>
              <mc:Fallback>
                <p:oleObj name="Visio" r:id="rId6" imgW="7000943" imgH="448654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978" y="1344156"/>
                        <a:ext cx="4311845" cy="2483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0446603" y="2017357"/>
            <a:ext cx="1546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Leftovers from Rel-19 SA2 5GSAT_Ph3</a:t>
            </a:r>
            <a:endParaRPr lang="en-US" altLang="zh-CN" sz="1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300479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A07DB2E9-956B-42FA-992B-0F25E0DCD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463" y="2928941"/>
            <a:ext cx="7772400" cy="1101725"/>
          </a:xfrm>
        </p:spPr>
        <p:txBody>
          <a:bodyPr/>
          <a:lstStyle/>
          <a:p>
            <a:pPr>
              <a:defRPr/>
            </a:pPr>
            <a:r>
              <a:rPr lang="en-US" altLang="en-US" sz="3600" b="1" i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r>
              <a:rPr lang="hu-HU" altLang="en-US" sz="3600" b="1" i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b="1" i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6625</TotalTime>
  <Words>341</Words>
  <Application>Microsoft Office PowerPoint</Application>
  <PresentationFormat>自定义</PresentationFormat>
  <Paragraphs>59</Paragraphs>
  <Slides>7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Office Theme</vt:lpstr>
      <vt:lpstr>Microsoft Visio Drawing</vt:lpstr>
      <vt:lpstr>PowerPoint 演示文稿</vt:lpstr>
      <vt:lpstr>Overall View on SA5 Rel-20 5G-A </vt:lpstr>
      <vt:lpstr>NTN Related Topics</vt:lpstr>
      <vt:lpstr> Intelligence and Automation </vt:lpstr>
      <vt:lpstr> MDT/Trace/QoE/SON and other topics </vt:lpstr>
      <vt:lpstr> Potential 5GA charging topics </vt:lpstr>
      <vt:lpstr>Thank You !</vt:lpstr>
    </vt:vector>
  </TitlesOfParts>
  <Company>3GPP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Scrase</dc:creator>
  <cp:keywords>CTPClassification=CTP_NT</cp:keywords>
  <dc:description>© 2009  All rights reserved</dc:description>
  <cp:lastModifiedBy>CATT-lyy</cp:lastModifiedBy>
  <cp:revision>158</cp:revision>
  <dcterms:created xsi:type="dcterms:W3CDTF">2008-08-30T09:32:10Z</dcterms:created>
  <dcterms:modified xsi:type="dcterms:W3CDTF">2025-01-13T09:38:26Z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1559122847</vt:lpwstr>
  </property>
  <property fmtid="{D5CDD505-2E9C-101B-9397-08002B2CF9AE}" pid="6" name="TitusGUID">
    <vt:lpwstr>d71424e4-2b5e-4ef9-a35e-e093f5c635c8</vt:lpwstr>
  </property>
  <property fmtid="{D5CDD505-2E9C-101B-9397-08002B2CF9AE}" pid="7" name="CTP_TimeStamp">
    <vt:lpwstr>2020-06-24 16:05:50Z</vt:lpwstr>
  </property>
  <property fmtid="{D5CDD505-2E9C-101B-9397-08002B2CF9AE}" pid="8" name="CTP_BU">
    <vt:lpwstr>NA</vt:lpwstr>
  </property>
  <property fmtid="{D5CDD505-2E9C-101B-9397-08002B2CF9AE}" pid="9" name="CTP_IDSID">
    <vt:lpwstr>NA</vt:lpwstr>
  </property>
  <property fmtid="{D5CDD505-2E9C-101B-9397-08002B2CF9AE}" pid="10" name="CTP_WWID">
    <vt:lpwstr>NA</vt:lpwstr>
  </property>
  <property fmtid="{D5CDD505-2E9C-101B-9397-08002B2CF9AE}" pid="11" name="CTPClassification">
    <vt:lpwstr>CTP_NT</vt:lpwstr>
  </property>
</Properties>
</file>