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0"/>
  </p:notesMasterIdLst>
  <p:handoutMasterIdLst>
    <p:handoutMasterId r:id="rId11"/>
  </p:handoutMasterIdLst>
  <p:sldIdLst>
    <p:sldId id="303" r:id="rId2"/>
    <p:sldId id="2147480962" r:id="rId3"/>
    <p:sldId id="2147480967" r:id="rId4"/>
    <p:sldId id="2147480968" r:id="rId5"/>
    <p:sldId id="2147480969" r:id="rId6"/>
    <p:sldId id="2147480970" r:id="rId7"/>
    <p:sldId id="2147480971" r:id="rId8"/>
    <p:sldId id="866" r:id="rId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313A6D-12C4-4C05-BCB9-7EE61E861716}" v="23" dt="2025-01-14T20:35:45.18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DAYPAK, RAJENDRA PRASAD" userId="71596955-8b0d-4005-8365-d0b2353c6519" providerId="ADAL" clId="{5F313A6D-12C4-4C05-BCB9-7EE61E861716}"/>
    <pc:docChg chg="undo custSel addSld delSld modSld sldOrd">
      <pc:chgData name="KODAYPAK, RAJENDRA PRASAD" userId="71596955-8b0d-4005-8365-d0b2353c6519" providerId="ADAL" clId="{5F313A6D-12C4-4C05-BCB9-7EE61E861716}" dt="2025-01-14T20:45:05.554" v="6711" actId="20577"/>
      <pc:docMkLst>
        <pc:docMk/>
      </pc:docMkLst>
      <pc:sldChg chg="del">
        <pc:chgData name="KODAYPAK, RAJENDRA PRASAD" userId="71596955-8b0d-4005-8365-d0b2353c6519" providerId="ADAL" clId="{5F313A6D-12C4-4C05-BCB9-7EE61E861716}" dt="2025-01-14T19:01:36.426" v="4056" actId="47"/>
        <pc:sldMkLst>
          <pc:docMk/>
          <pc:sldMk cId="2449887745" sldId="2147480961"/>
        </pc:sldMkLst>
      </pc:sldChg>
      <pc:sldChg chg="modSp mod">
        <pc:chgData name="KODAYPAK, RAJENDRA PRASAD" userId="71596955-8b0d-4005-8365-d0b2353c6519" providerId="ADAL" clId="{5F313A6D-12C4-4C05-BCB9-7EE61E861716}" dt="2025-01-14T20:27:07.640" v="6273" actId="20577"/>
        <pc:sldMkLst>
          <pc:docMk/>
          <pc:sldMk cId="458293697" sldId="2147480962"/>
        </pc:sldMkLst>
        <pc:graphicFrameChg chg="mod modGraphic">
          <ac:chgData name="KODAYPAK, RAJENDRA PRASAD" userId="71596955-8b0d-4005-8365-d0b2353c6519" providerId="ADAL" clId="{5F313A6D-12C4-4C05-BCB9-7EE61E861716}" dt="2025-01-14T20:27:07.640" v="6273" actId="20577"/>
          <ac:graphicFrameMkLst>
            <pc:docMk/>
            <pc:sldMk cId="458293697" sldId="2147480962"/>
            <ac:graphicFrameMk id="3" creationId="{6753A95C-A406-445C-EB23-184A6DAC5438}"/>
          </ac:graphicFrameMkLst>
        </pc:graphicFrameChg>
      </pc:sldChg>
      <pc:sldChg chg="modSp add mod">
        <pc:chgData name="KODAYPAK, RAJENDRA PRASAD" userId="71596955-8b0d-4005-8365-d0b2353c6519" providerId="ADAL" clId="{5F313A6D-12C4-4C05-BCB9-7EE61E861716}" dt="2025-01-14T19:47:54.801" v="5507" actId="20577"/>
        <pc:sldMkLst>
          <pc:docMk/>
          <pc:sldMk cId="3121917785" sldId="2147480967"/>
        </pc:sldMkLst>
        <pc:spChg chg="mod">
          <ac:chgData name="KODAYPAK, RAJENDRA PRASAD" userId="71596955-8b0d-4005-8365-d0b2353c6519" providerId="ADAL" clId="{5F313A6D-12C4-4C05-BCB9-7EE61E861716}" dt="2025-01-14T19:47:54.801" v="5507" actId="20577"/>
          <ac:spMkLst>
            <pc:docMk/>
            <pc:sldMk cId="3121917785" sldId="2147480967"/>
            <ac:spMk id="6147" creationId="{B011A008-239A-ECBE-CB6F-422BEDD81356}"/>
          </ac:spMkLst>
        </pc:spChg>
        <pc:spChg chg="mod">
          <ac:chgData name="KODAYPAK, RAJENDRA PRASAD" userId="71596955-8b0d-4005-8365-d0b2353c6519" providerId="ADAL" clId="{5F313A6D-12C4-4C05-BCB9-7EE61E861716}" dt="2025-01-14T17:47:47.766" v="846" actId="1076"/>
          <ac:spMkLst>
            <pc:docMk/>
            <pc:sldMk cId="3121917785" sldId="2147480967"/>
            <ac:spMk id="10242" creationId="{1EFC71F0-507E-2E36-D0F7-DD31BE4191F0}"/>
          </ac:spMkLst>
        </pc:spChg>
      </pc:sldChg>
      <pc:sldChg chg="modSp add mod">
        <pc:chgData name="KODAYPAK, RAJENDRA PRASAD" userId="71596955-8b0d-4005-8365-d0b2353c6519" providerId="ADAL" clId="{5F313A6D-12C4-4C05-BCB9-7EE61E861716}" dt="2025-01-14T19:13:27.869" v="4286" actId="20577"/>
        <pc:sldMkLst>
          <pc:docMk/>
          <pc:sldMk cId="792148621" sldId="2147480968"/>
        </pc:sldMkLst>
        <pc:spChg chg="mod">
          <ac:chgData name="KODAYPAK, RAJENDRA PRASAD" userId="71596955-8b0d-4005-8365-d0b2353c6519" providerId="ADAL" clId="{5F313A6D-12C4-4C05-BCB9-7EE61E861716}" dt="2025-01-14T19:13:27.869" v="4286" actId="20577"/>
          <ac:spMkLst>
            <pc:docMk/>
            <pc:sldMk cId="792148621" sldId="2147480968"/>
            <ac:spMk id="6147" creationId="{050B5464-4A01-7D81-298A-2DCA2255E9EC}"/>
          </ac:spMkLst>
        </pc:spChg>
        <pc:spChg chg="mod">
          <ac:chgData name="KODAYPAK, RAJENDRA PRASAD" userId="71596955-8b0d-4005-8365-d0b2353c6519" providerId="ADAL" clId="{5F313A6D-12C4-4C05-BCB9-7EE61E861716}" dt="2025-01-14T17:56:51.076" v="1288" actId="20577"/>
          <ac:spMkLst>
            <pc:docMk/>
            <pc:sldMk cId="792148621" sldId="2147480968"/>
            <ac:spMk id="10242" creationId="{1BCD1597-3187-1338-7D0D-8AF1AE1061C9}"/>
          </ac:spMkLst>
        </pc:spChg>
      </pc:sldChg>
      <pc:sldChg chg="modSp add mod ord">
        <pc:chgData name="KODAYPAK, RAJENDRA PRASAD" userId="71596955-8b0d-4005-8365-d0b2353c6519" providerId="ADAL" clId="{5F313A6D-12C4-4C05-BCB9-7EE61E861716}" dt="2025-01-14T19:48:10.925" v="5510" actId="20577"/>
        <pc:sldMkLst>
          <pc:docMk/>
          <pc:sldMk cId="722456240" sldId="2147480969"/>
        </pc:sldMkLst>
        <pc:spChg chg="mod">
          <ac:chgData name="KODAYPAK, RAJENDRA PRASAD" userId="71596955-8b0d-4005-8365-d0b2353c6519" providerId="ADAL" clId="{5F313A6D-12C4-4C05-BCB9-7EE61E861716}" dt="2025-01-14T19:48:10.925" v="5510" actId="20577"/>
          <ac:spMkLst>
            <pc:docMk/>
            <pc:sldMk cId="722456240" sldId="2147480969"/>
            <ac:spMk id="6147" creationId="{57692C9F-184E-4590-173A-B89110F2DFE5}"/>
          </ac:spMkLst>
        </pc:spChg>
        <pc:spChg chg="mod">
          <ac:chgData name="KODAYPAK, RAJENDRA PRASAD" userId="71596955-8b0d-4005-8365-d0b2353c6519" providerId="ADAL" clId="{5F313A6D-12C4-4C05-BCB9-7EE61E861716}" dt="2025-01-14T19:06:53.959" v="4088" actId="20577"/>
          <ac:spMkLst>
            <pc:docMk/>
            <pc:sldMk cId="722456240" sldId="2147480969"/>
            <ac:spMk id="10242" creationId="{C97CFDB5-E544-6433-D2B2-251447A00F71}"/>
          </ac:spMkLst>
        </pc:spChg>
      </pc:sldChg>
      <pc:sldChg chg="modSp add mod">
        <pc:chgData name="KODAYPAK, RAJENDRA PRASAD" userId="71596955-8b0d-4005-8365-d0b2353c6519" providerId="ADAL" clId="{5F313A6D-12C4-4C05-BCB9-7EE61E861716}" dt="2025-01-14T20:09:43.842" v="6175" actId="20577"/>
        <pc:sldMkLst>
          <pc:docMk/>
          <pc:sldMk cId="2214295317" sldId="2147480970"/>
        </pc:sldMkLst>
        <pc:spChg chg="mod">
          <ac:chgData name="KODAYPAK, RAJENDRA PRASAD" userId="71596955-8b0d-4005-8365-d0b2353c6519" providerId="ADAL" clId="{5F313A6D-12C4-4C05-BCB9-7EE61E861716}" dt="2025-01-14T20:09:43.842" v="6175" actId="20577"/>
          <ac:spMkLst>
            <pc:docMk/>
            <pc:sldMk cId="2214295317" sldId="2147480970"/>
            <ac:spMk id="6147" creationId="{DBBB6B41-383E-71E5-BA2D-E310B81CA484}"/>
          </ac:spMkLst>
        </pc:spChg>
        <pc:spChg chg="mod">
          <ac:chgData name="KODAYPAK, RAJENDRA PRASAD" userId="71596955-8b0d-4005-8365-d0b2353c6519" providerId="ADAL" clId="{5F313A6D-12C4-4C05-BCB9-7EE61E861716}" dt="2025-01-14T20:03:58.953" v="5625" actId="20577"/>
          <ac:spMkLst>
            <pc:docMk/>
            <pc:sldMk cId="2214295317" sldId="2147480970"/>
            <ac:spMk id="10242" creationId="{D0039C63-64DE-3CDD-F802-A0DA72127657}"/>
          </ac:spMkLst>
        </pc:spChg>
      </pc:sldChg>
      <pc:sldChg chg="modSp add mod">
        <pc:chgData name="KODAYPAK, RAJENDRA PRASAD" userId="71596955-8b0d-4005-8365-d0b2353c6519" providerId="ADAL" clId="{5F313A6D-12C4-4C05-BCB9-7EE61E861716}" dt="2025-01-14T20:45:05.554" v="6711" actId="20577"/>
        <pc:sldMkLst>
          <pc:docMk/>
          <pc:sldMk cId="1268227747" sldId="2147480971"/>
        </pc:sldMkLst>
        <pc:spChg chg="mod">
          <ac:chgData name="KODAYPAK, RAJENDRA PRASAD" userId="71596955-8b0d-4005-8365-d0b2353c6519" providerId="ADAL" clId="{5F313A6D-12C4-4C05-BCB9-7EE61E861716}" dt="2025-01-14T20:45:05.554" v="6711" actId="20577"/>
          <ac:spMkLst>
            <pc:docMk/>
            <pc:sldMk cId="1268227747" sldId="2147480971"/>
            <ac:spMk id="6147" creationId="{2325323D-6BDB-D5A0-B439-039C3B5BE5D0}"/>
          </ac:spMkLst>
        </pc:spChg>
        <pc:spChg chg="mod">
          <ac:chgData name="KODAYPAK, RAJENDRA PRASAD" userId="71596955-8b0d-4005-8365-d0b2353c6519" providerId="ADAL" clId="{5F313A6D-12C4-4C05-BCB9-7EE61E861716}" dt="2025-01-14T20:27:24.978" v="6285" actId="20577"/>
          <ac:spMkLst>
            <pc:docMk/>
            <pc:sldMk cId="1268227747" sldId="2147480971"/>
            <ac:spMk id="10242" creationId="{48210CFB-561A-A465-5389-1CE41D303A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1/14/2025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1/14/2025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AT&amp;T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AT&amp;T’s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7A3A2-7776-BC28-2C2E-8E41A77A6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AT&amp;T’s topic priorities for 5G-A R20 OAM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753A95C-A406-445C-EB23-184A6DAC5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031059"/>
              </p:ext>
            </p:extLst>
          </p:nvPr>
        </p:nvGraphicFramePr>
        <p:xfrm>
          <a:off x="361663" y="1252728"/>
          <a:ext cx="11468673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23">
                  <a:extLst>
                    <a:ext uri="{9D8B030D-6E8A-4147-A177-3AD203B41FA5}">
                      <a16:colId xmlns:a16="http://schemas.microsoft.com/office/drawing/2014/main" val="3413754771"/>
                    </a:ext>
                  </a:extLst>
                </a:gridCol>
                <a:gridCol w="1197041">
                  <a:extLst>
                    <a:ext uri="{9D8B030D-6E8A-4147-A177-3AD203B41FA5}">
                      <a16:colId xmlns:a16="http://schemas.microsoft.com/office/drawing/2014/main" val="983453815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974737300"/>
                    </a:ext>
                  </a:extLst>
                </a:gridCol>
                <a:gridCol w="5321809">
                  <a:extLst>
                    <a:ext uri="{9D8B030D-6E8A-4147-A177-3AD203B41FA5}">
                      <a16:colId xmlns:a16="http://schemas.microsoft.com/office/drawing/2014/main" val="1551789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5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Management Architecture and Mechanism-Management Prime 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Extension of Rel. 19 activities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CNF-LCM management enhancements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093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Support of new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Extension of Rel. 19 activities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EE extended as native network attribute as part of OAM architecture evolution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380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Intelligence and Automation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Extension of Rel. 19 activities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Unified MDA view across RAN and Core domains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/>
                        <a:t>Integrated MDA view with open transport interworking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888868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AIML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Intelligence and Automation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Extension of Rel. 19 activities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Generative AI models and enhancements for simplified network operations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527411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MExpo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 of new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Extension of Rel. 19 activities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dirty="0"/>
                        <a:t>Management services exposure enhancements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824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29369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C58ED-B3EC-7F4E-46F3-E74BFA8EE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EFC71F0-507E-2E36-D0F7-DD31BE41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557" y="59946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 dirty="0">
                <a:solidFill>
                  <a:schemeClr val="tx1"/>
                </a:solidFill>
              </a:rPr>
              <a:t>#1</a:t>
            </a:r>
            <a:r>
              <a:rPr lang="ja-JP" altLang="en-US" b="1" dirty="0">
                <a:solidFill>
                  <a:schemeClr val="tx1"/>
                </a:solidFill>
              </a:rPr>
              <a:t> </a:t>
            </a:r>
            <a:r>
              <a:rPr lang="en-US" altLang="ja-JP" b="1" dirty="0">
                <a:solidFill>
                  <a:schemeClr val="tx1"/>
                </a:solidFill>
              </a:rPr>
              <a:t>CMO Enhancements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011A008-239A-ECBE-CB6F-422BEDD81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" y="1121246"/>
            <a:ext cx="11018520" cy="5029777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800100" lvl="1" indent="-342900"/>
            <a:r>
              <a:rPr lang="en-US" altLang="ja-JP" sz="2000" dirty="0"/>
              <a:t>Extension to R19 activities</a:t>
            </a:r>
          </a:p>
          <a:p>
            <a:pPr marL="1200139" lvl="2" indent="-342900"/>
            <a:r>
              <a:rPr lang="en-US" altLang="ja-JP" sz="1400" dirty="0"/>
              <a:t>Generic OAM - Enhancements</a:t>
            </a:r>
          </a:p>
          <a:p>
            <a:pPr marL="1200139" lvl="2" indent="-342900"/>
            <a:r>
              <a:rPr lang="en-US" altLang="ja-JP" sz="1400" dirty="0"/>
              <a:t>Industry Solutions for Management of CNF/VNF – Enhancements</a:t>
            </a:r>
          </a:p>
          <a:p>
            <a:pPr marL="1200139" lvl="2" indent="-342900"/>
            <a:r>
              <a:rPr lang="en-US" altLang="ja-JP" sz="1400" dirty="0"/>
              <a:t>Cloud Deployment Scenarios - Enhancements</a:t>
            </a:r>
          </a:p>
          <a:p>
            <a:pPr marL="1200139" lvl="2" indent="-342900"/>
            <a:r>
              <a:rPr lang="en-US" altLang="ja-JP" sz="1400" dirty="0"/>
              <a:t>TR 28.869 - Updates and Finalization</a:t>
            </a:r>
            <a:endParaRPr lang="en-US" altLang="zh-CN" sz="1400" dirty="0">
              <a:ea typeface="Calibri"/>
              <a:cs typeface="Calibri"/>
            </a:endParaRPr>
          </a:p>
          <a:p>
            <a:pPr marL="628015" lvl="1" indent="-342900"/>
            <a:r>
              <a:rPr lang="en-GB" sz="2000" dirty="0"/>
              <a:t>Release 20 activities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Connectivity/Interface definition between the 3GPP network management system and external orchestration, management and operations systems.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ja-JP" sz="1400" dirty="0"/>
              <a:t>Service Provisioning and Management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GB" sz="1400" dirty="0"/>
              <a:t>Consider detailed use cases and requirements for WT-1 and WT-2 study items in the WID 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Definition of Standardized Custom Resource Descriptors.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Data Streaming and Protocol Enhancements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Configuration, Inventory, Policy, Security Management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Multiple NFs hosted in a specific site location on demand, e.g., light-weight 5G core in a specific location (Public or private), multi-operator core and core networks for RAN sharing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Resiliency aspects of the LCM for the NF-&gt; fail-over aspects of the NF, infrastructure, service </a:t>
            </a:r>
          </a:p>
          <a:p>
            <a:pPr marL="1028682" lvl="2" indent="-342900">
              <a:buSzPts val="1000"/>
              <a:tabLst>
                <a:tab pos="457200" algn="l"/>
              </a:tabLst>
            </a:pPr>
            <a:r>
              <a:rPr lang="en-US" sz="1400" dirty="0"/>
              <a:t>Automation</a:t>
            </a:r>
          </a:p>
          <a:p>
            <a:pPr marL="1142989" lvl="2" indent="-285750"/>
            <a:endParaRPr lang="en-US" altLang="ja-JP" sz="18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628015" lvl="1" indent="-342900">
              <a:buFont typeface="Aptos"/>
              <a:buChar char="-"/>
            </a:pPr>
            <a:endParaRPr lang="en-GB" sz="22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142365" lvl="2" indent="-227965"/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CF776F2E-56F1-6E76-6282-B14618D800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17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17CFF-9060-FB48-445B-F990A0C70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BCD1597-3187-1338-7D0D-8AF1AE10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557" y="59946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 dirty="0">
                <a:solidFill>
                  <a:schemeClr val="tx1"/>
                </a:solidFill>
              </a:rPr>
              <a:t>#2</a:t>
            </a:r>
            <a:r>
              <a:rPr lang="ja-JP" altLang="en-US" b="1" dirty="0">
                <a:solidFill>
                  <a:schemeClr val="tx1"/>
                </a:solidFill>
              </a:rPr>
              <a:t> </a:t>
            </a:r>
            <a:r>
              <a:rPr lang="en-US" altLang="ja-JP" b="1" dirty="0">
                <a:solidFill>
                  <a:schemeClr val="tx1"/>
                </a:solidFill>
              </a:rPr>
              <a:t>EE Enhancements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50B5464-4A01-7D81-298A-2DCA2255E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958276"/>
            <a:ext cx="11018520" cy="5332796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800100" lvl="1" indent="-342900"/>
            <a:r>
              <a:rPr lang="en-US" altLang="ja-JP" sz="2000" dirty="0"/>
              <a:t>Extension to R19 activities</a:t>
            </a:r>
            <a:endParaRPr lang="en-US" altLang="ja-JP" sz="1400" dirty="0"/>
          </a:p>
          <a:p>
            <a:pPr marL="1200139" lvl="2" indent="-342900"/>
            <a:r>
              <a:rPr lang="en-US" altLang="ja-JP" sz="1400" dirty="0"/>
              <a:t>TR 28.880 - Updates and Finalization</a:t>
            </a:r>
            <a:endParaRPr lang="en-US" altLang="zh-CN" sz="1400" dirty="0">
              <a:ea typeface="Calibri"/>
              <a:cs typeface="Calibri"/>
            </a:endParaRPr>
          </a:p>
          <a:p>
            <a:pPr marL="628015" lvl="1" indent="-342900"/>
            <a:r>
              <a:rPr lang="en-GB" sz="2000" dirty="0"/>
              <a:t>Release 20 activities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Interface Management between 3GPP Network Management System and External Power Supply Sources 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Support for handling EC/EE criteria in devices that support industrial applications (Ethernet Sessions beyond IP/Non-IP)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Integrated view of Energy Efficiency calculations at the 3GPP Network Management System beyond access network evolution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Energy Consumption (EC) granularity at the domain and composite network level as seen by the 3GPP network management system</a:t>
            </a:r>
            <a:endParaRPr lang="en-US" altLang="ja-JP" sz="1400" dirty="0"/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GB" sz="1400" dirty="0"/>
              <a:t>Carbon Emissions resulting from the use of renewable/Non-renewable energy sources applied to cross-domain functions</a:t>
            </a:r>
          </a:p>
          <a:p>
            <a:pPr marL="1028682" lvl="2" indent="-342900">
              <a:buSzPts val="1000"/>
              <a:tabLst>
                <a:tab pos="457200" algn="l"/>
              </a:tabLst>
            </a:pPr>
            <a:r>
              <a:rPr lang="en-US" sz="1400" dirty="0"/>
              <a:t>Fine grained EC and EE performance monitoring</a:t>
            </a:r>
          </a:p>
          <a:p>
            <a:pPr marL="1485871" lvl="3" indent="-342900">
              <a:buSzPts val="1000"/>
              <a:tabLst>
                <a:tab pos="457200" algn="l"/>
              </a:tabLst>
            </a:pPr>
            <a:r>
              <a:rPr lang="en-US" sz="1400" dirty="0"/>
              <a:t>Network Functions Application Layer - 3GPP defined domain specific network functions </a:t>
            </a:r>
          </a:p>
          <a:p>
            <a:pPr marL="1485871" lvl="3" indent="-342900">
              <a:buSzPts val="1000"/>
              <a:tabLst>
                <a:tab pos="457200" algn="l"/>
              </a:tabLst>
            </a:pPr>
            <a:r>
              <a:rPr lang="en-US" sz="1400" dirty="0"/>
              <a:t>Cloud Infrastructure layer – distributed and centralized models serving mobility domain functions</a:t>
            </a:r>
          </a:p>
          <a:p>
            <a:pPr marL="1485871" lvl="3" indent="-342900">
              <a:buSzPts val="1000"/>
              <a:tabLst>
                <a:tab pos="457200" algn="l"/>
              </a:tabLst>
            </a:pPr>
            <a:r>
              <a:rPr lang="en-US" sz="1400" dirty="0"/>
              <a:t>Transport Layer – Ties the interworking between the RAN and Core domains</a:t>
            </a:r>
          </a:p>
          <a:p>
            <a:pPr marL="1485871" lvl="3" indent="-342900">
              <a:buSzPts val="1000"/>
              <a:tabLst>
                <a:tab pos="457200" algn="l"/>
              </a:tabLst>
            </a:pPr>
            <a:r>
              <a:rPr lang="en-US" sz="1400" dirty="0"/>
              <a:t>External systems that interface with 3GPP network management system</a:t>
            </a:r>
          </a:p>
          <a:p>
            <a:pPr marL="1028682" lvl="2" indent="-342900">
              <a:buSzPts val="1000"/>
              <a:tabLst>
                <a:tab pos="457200" algn="l"/>
              </a:tabLst>
            </a:pPr>
            <a:r>
              <a:rPr lang="en-US" sz="1400" dirty="0"/>
              <a:t>Cross-Domain Metrics Data collection, Reporting, Streaming and Storage (On-Prem vs Offline) methods based on EE service criteria</a:t>
            </a:r>
          </a:p>
          <a:p>
            <a:pPr marL="1028682" lvl="2" indent="-342900">
              <a:buSzPts val="1000"/>
              <a:tabLst>
                <a:tab pos="457200" algn="l"/>
              </a:tabLst>
            </a:pPr>
            <a:r>
              <a:rPr lang="en-US" sz="1400" dirty="0"/>
              <a:t>Recommendations on use of energy sources to drive EC/EE in Network Operations and Sharing Models</a:t>
            </a:r>
          </a:p>
          <a:p>
            <a:pPr marL="1028682" lvl="2" indent="-342900">
              <a:buSzPts val="1000"/>
              <a:tabLst>
                <a:tab pos="457200" algn="l"/>
              </a:tabLst>
            </a:pPr>
            <a:r>
              <a:rPr lang="en-US" sz="1400" dirty="0"/>
              <a:t>EE Exposure Enhancements using data and service management exposure framework</a:t>
            </a:r>
          </a:p>
          <a:p>
            <a:pPr marL="1028682" lvl="2" indent="-342900">
              <a:buSzPts val="1000"/>
              <a:tabLst>
                <a:tab pos="457200" algn="l"/>
              </a:tabLst>
            </a:pPr>
            <a:r>
              <a:rPr lang="en-US" sz="1400" dirty="0"/>
              <a:t>Bilateral roaming agreements when serving users with EC/EE as a service criteria</a:t>
            </a:r>
          </a:p>
          <a:p>
            <a:pPr marL="1142989" lvl="2" indent="-285750"/>
            <a:endParaRPr lang="en-US" altLang="ja-JP" sz="18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628015" lvl="1" indent="-342900">
              <a:buFont typeface="Aptos"/>
              <a:buChar char="-"/>
            </a:pPr>
            <a:endParaRPr lang="en-GB" sz="22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142365" lvl="2" indent="-227965"/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6A205443-8C3A-A53B-4D1C-BE6E9768DE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4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78B762-6AFF-759F-689D-0A9E34E68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97CFDB5-E544-6433-D2B2-251447A00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557" y="59946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 dirty="0">
                <a:solidFill>
                  <a:schemeClr val="tx1"/>
                </a:solidFill>
              </a:rPr>
              <a:t>#3</a:t>
            </a:r>
            <a:r>
              <a:rPr lang="ja-JP" altLang="en-US" b="1" dirty="0">
                <a:solidFill>
                  <a:schemeClr val="tx1"/>
                </a:solidFill>
              </a:rPr>
              <a:t> </a:t>
            </a:r>
            <a:r>
              <a:rPr lang="en-US" altLang="ja-JP" b="1" dirty="0">
                <a:solidFill>
                  <a:schemeClr val="tx1"/>
                </a:solidFill>
              </a:rPr>
              <a:t>MDA Enhancements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57692C9F-184E-4590-173A-B89110F2D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" y="1121246"/>
            <a:ext cx="11018520" cy="5029777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800100" lvl="1" indent="-342900"/>
            <a:r>
              <a:rPr lang="en-US" altLang="ja-JP" sz="2000" dirty="0"/>
              <a:t>Extension to R19 activities</a:t>
            </a:r>
          </a:p>
          <a:p>
            <a:pPr marL="1200139" lvl="2" indent="-342900"/>
            <a:r>
              <a:rPr lang="en-US" altLang="ja-JP" sz="1400" dirty="0"/>
              <a:t>TR 28.866 - Updates and Finalization</a:t>
            </a:r>
            <a:endParaRPr lang="en-US" altLang="zh-CN" sz="1400" dirty="0">
              <a:ea typeface="Calibri"/>
              <a:cs typeface="Calibri"/>
            </a:endParaRPr>
          </a:p>
          <a:p>
            <a:pPr marL="628015" lvl="1" indent="-342900"/>
            <a:r>
              <a:rPr lang="en-GB" sz="2000" dirty="0"/>
              <a:t>Release 20 activities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MDA framework evolution with open telecom networking 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Energy Efficiency analytics enhancements at the domain level based on network dynamics, mobility patterns and service criteria</a:t>
            </a:r>
            <a:endParaRPr lang="en-US" altLang="zh-CN" sz="1400" dirty="0"/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Unified or Converged MDAF view across mobility RAN (3GPP+ORAN) and Core networking domains 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MDA enabled control plane congestion analysis across domains to enhance the converged MDAF framework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altLang="zh-CN" sz="1400" dirty="0"/>
              <a:t>MDA view to effectively handle collision scenarios in mobility environment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Integrated MDA view with transport interworking between RAN and Core domains 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Data correlation analytics enhancements with multi domain geo-location resource optimization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MDA enhancements for time sensitive networking in industrial environments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/>
              <a:t>MDA enhancements </a:t>
            </a:r>
            <a:r>
              <a:rPr lang="en-US" sz="1400"/>
              <a:t>for efficient </a:t>
            </a:r>
            <a:r>
              <a:rPr lang="en-US" sz="1400" dirty="0"/>
              <a:t>services delivery </a:t>
            </a:r>
            <a:endParaRPr lang="en-US" altLang="ja-JP" sz="18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628015" lvl="1" indent="-342900">
              <a:buFont typeface="Aptos"/>
              <a:buChar char="-"/>
            </a:pPr>
            <a:endParaRPr lang="en-GB" sz="22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142365" lvl="2" indent="-227965"/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8C7EA3F3-161E-0998-44FE-007EBDCA6E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45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64882-E62C-DAB9-F45B-7E98B5A1F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0039C63-64DE-3CDD-F802-A0DA7212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557" y="59946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 dirty="0">
                <a:solidFill>
                  <a:schemeClr val="tx1"/>
                </a:solidFill>
              </a:rPr>
              <a:t>#4</a:t>
            </a:r>
            <a:r>
              <a:rPr lang="ja-JP" altLang="en-US" b="1" dirty="0">
                <a:solidFill>
                  <a:schemeClr val="tx1"/>
                </a:solidFill>
              </a:rPr>
              <a:t> </a:t>
            </a:r>
            <a:r>
              <a:rPr lang="en-US" altLang="ja-JP" b="1" dirty="0">
                <a:solidFill>
                  <a:schemeClr val="tx1"/>
                </a:solidFill>
              </a:rPr>
              <a:t>AIML Enhancements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DBBB6B41-383E-71E5-BA2D-E310B81CA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20" y="1294982"/>
            <a:ext cx="11018520" cy="5029777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800100" lvl="1" indent="-342900"/>
            <a:r>
              <a:rPr lang="en-US" altLang="ja-JP" sz="2000" dirty="0"/>
              <a:t>Extension to R19 activities</a:t>
            </a:r>
          </a:p>
          <a:p>
            <a:pPr marL="1200139" lvl="2" indent="-342900"/>
            <a:r>
              <a:rPr lang="en-US" altLang="ja-JP" sz="1400" dirty="0"/>
              <a:t>TR 28.858 - Updates and Finalization</a:t>
            </a:r>
            <a:endParaRPr lang="en-US" altLang="zh-CN" sz="1400" dirty="0">
              <a:ea typeface="Calibri"/>
              <a:cs typeface="Calibri"/>
            </a:endParaRPr>
          </a:p>
          <a:p>
            <a:pPr marL="628015" lvl="1" indent="-342900"/>
            <a:r>
              <a:rPr lang="en-GB" sz="2000" dirty="0"/>
              <a:t>Release 20 activities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Network sustainability with AIML methods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Energy Efficiency/Energy Consumption patterns based on network traffic dynamics, mobility patterns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Generative AI for network operations troubleshooting 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Market based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Networking Domains – RAN and Core</a:t>
            </a:r>
            <a:endParaRPr lang="en-US" sz="600" dirty="0">
              <a:effectLst/>
              <a:ea typeface="Times New Roman" panose="02020603050405020304" pitchFamily="18" charset="0"/>
            </a:endParaRP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Call Processing procedures – Control Plane and User Plane Analysis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Collisions/Race Conditions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User Identity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Service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Generative AI for 5GA services delivery enhancements</a:t>
            </a:r>
            <a:endParaRPr lang="en-US" altLang="ja-JP" sz="18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628015" lvl="1" indent="-342900">
              <a:buFont typeface="Aptos"/>
              <a:buChar char="-"/>
            </a:pPr>
            <a:endParaRPr lang="en-GB" sz="22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142365" lvl="2" indent="-227965"/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15D8AA83-4BFA-0E47-BA50-5198BBA402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29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6889F-1BBC-642D-D38D-21B549DCB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8210CFB-561A-A465-5389-1CE41D30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557" y="59946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 dirty="0">
                <a:solidFill>
                  <a:schemeClr val="tx1"/>
                </a:solidFill>
              </a:rPr>
              <a:t>#5</a:t>
            </a:r>
            <a:r>
              <a:rPr lang="ja-JP" altLang="en-US" b="1" dirty="0">
                <a:solidFill>
                  <a:schemeClr val="tx1"/>
                </a:solidFill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</a:rPr>
              <a:t>MExpo</a:t>
            </a:r>
            <a:r>
              <a:rPr lang="en-US" altLang="ja-JP" b="1" dirty="0">
                <a:solidFill>
                  <a:schemeClr val="tx1"/>
                </a:solidFill>
              </a:rPr>
              <a:t> Enhancements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2325323D-6BDB-D5A0-B439-039C3B5BE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20" y="1294982"/>
            <a:ext cx="11018520" cy="5029777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800100" lvl="1" indent="-342900"/>
            <a:r>
              <a:rPr lang="en-US" altLang="ja-JP" sz="2000" dirty="0"/>
              <a:t>Extension to R19 activities</a:t>
            </a:r>
          </a:p>
          <a:p>
            <a:pPr marL="1200139" lvl="2" indent="-342900"/>
            <a:r>
              <a:rPr lang="en-US" altLang="ja-JP" sz="1400" dirty="0"/>
              <a:t>TR 28.879 - Updates and Finalization</a:t>
            </a:r>
            <a:endParaRPr lang="en-US" altLang="zh-CN" sz="1400" dirty="0">
              <a:ea typeface="Calibri"/>
              <a:cs typeface="Calibri"/>
            </a:endParaRPr>
          </a:p>
          <a:p>
            <a:pPr marL="628015" lvl="1" indent="-342900"/>
            <a:r>
              <a:rPr lang="en-GB" sz="2000" dirty="0"/>
              <a:t>Release 20 activities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Unified management view across 3GPP+ORAN standards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RAN Services Management Exposure </a:t>
            </a:r>
          </a:p>
          <a:p>
            <a:pPr marL="1485243" lvl="3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RAN Data Management Exposure</a:t>
            </a:r>
            <a:endParaRPr lang="en-US" altLang="ja-JP" sz="18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Secure, On demand and Controlled </a:t>
            </a:r>
            <a:r>
              <a:rPr lang="en-US" sz="1400" dirty="0">
                <a:ea typeface="Times New Roman" panose="02020603050405020304" pitchFamily="18" charset="0"/>
              </a:rPr>
              <a:t>Network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Exposure enhancements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 dirty="0">
                <a:ea typeface="Times New Roman" panose="02020603050405020304" pitchFamily="18" charset="0"/>
              </a:rPr>
              <a:t>Cross-domain correlated contextual exposure</a:t>
            </a:r>
          </a:p>
          <a:p>
            <a:pPr marL="1028054" lvl="2" indent="-342900">
              <a:buSzPts val="1000"/>
              <a:tabLst>
                <a:tab pos="457200" algn="l"/>
              </a:tabLst>
            </a:pPr>
            <a:r>
              <a:rPr lang="en-US" sz="1400">
                <a:ea typeface="Times New Roman" panose="02020603050405020304" pitchFamily="18" charset="0"/>
              </a:rPr>
              <a:t>Consolidated User </a:t>
            </a:r>
            <a:r>
              <a:rPr lang="en-US" sz="1400" dirty="0">
                <a:ea typeface="Times New Roman" panose="02020603050405020304" pitchFamily="18" charset="0"/>
              </a:rPr>
              <a:t>Consent Management</a:t>
            </a:r>
          </a:p>
          <a:p>
            <a:pPr marL="685154" lvl="2" indent="0">
              <a:buSzPts val="1000"/>
              <a:buNone/>
              <a:tabLst>
                <a:tab pos="457200" algn="l"/>
              </a:tabLst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628015" lvl="1" indent="-342900">
              <a:buFont typeface="Aptos"/>
              <a:buChar char="-"/>
            </a:pPr>
            <a:endParaRPr lang="en-GB" sz="22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142365" lvl="2" indent="-227965"/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00829AA9-0364-D029-AF4C-6E46FAF940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2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741d71c-c6b6-47b0-803c-0f3b32b07556}" enabled="0" method="" siteId="{e741d71c-c6b6-47b0-803c-0f3b32b0755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748</Words>
  <Application>Microsoft Office PowerPoint</Application>
  <PresentationFormat>Widescreen</PresentationFormat>
  <Paragraphs>129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Arial </vt:lpstr>
      <vt:lpstr>Calibri</vt:lpstr>
      <vt:lpstr>Times New Roman</vt:lpstr>
      <vt:lpstr>Office Theme</vt:lpstr>
      <vt:lpstr>PowerPoint Presentation</vt:lpstr>
      <vt:lpstr>AT&amp;T’s topic priorities for 5G-A R20 OAM</vt:lpstr>
      <vt:lpstr>#1 CMO Enhancements</vt:lpstr>
      <vt:lpstr>#2 EE Enhancements</vt:lpstr>
      <vt:lpstr>#3 MDA Enhancements</vt:lpstr>
      <vt:lpstr>#4 AIML Enhancements</vt:lpstr>
      <vt:lpstr>#5 MExpo Enhancements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Prasad Kodaypak</dc:creator>
  <cp:keywords>CTPClassification=CTP_NT</cp:keywords>
  <dc:description>© 2009  All rights reserved</dc:description>
  <cp:lastModifiedBy>KODAYPAK, RAJENDRA PRASAD</cp:lastModifiedBy>
  <cp:revision>116</cp:revision>
  <dcterms:created xsi:type="dcterms:W3CDTF">2008-08-30T09:32:10Z</dcterms:created>
  <dcterms:modified xsi:type="dcterms:W3CDTF">2025-01-14T20:45:12Z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