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9" r:id="rId4"/>
  </p:sldMasterIdLst>
  <p:notesMasterIdLst>
    <p:notesMasterId r:id="rId81"/>
  </p:notesMasterIdLst>
  <p:handoutMasterIdLst>
    <p:handoutMasterId r:id="rId82"/>
  </p:handoutMasterIdLst>
  <p:sldIdLst>
    <p:sldId id="303" r:id="rId5"/>
    <p:sldId id="621" r:id="rId6"/>
    <p:sldId id="708" r:id="rId7"/>
    <p:sldId id="1255" r:id="rId8"/>
    <p:sldId id="1375" r:id="rId9"/>
    <p:sldId id="1300" r:id="rId10"/>
    <p:sldId id="1302" r:id="rId11"/>
    <p:sldId id="1340" r:id="rId12"/>
    <p:sldId id="1228" r:id="rId13"/>
    <p:sldId id="1381" r:id="rId14"/>
    <p:sldId id="1361" r:id="rId15"/>
    <p:sldId id="1373" r:id="rId16"/>
    <p:sldId id="1359" r:id="rId17"/>
    <p:sldId id="972" r:id="rId18"/>
    <p:sldId id="970" r:id="rId19"/>
    <p:sldId id="967" r:id="rId20"/>
    <p:sldId id="971" r:id="rId21"/>
    <p:sldId id="987" r:id="rId22"/>
    <p:sldId id="985" r:id="rId23"/>
    <p:sldId id="990" r:id="rId24"/>
    <p:sldId id="984" r:id="rId25"/>
    <p:sldId id="986" r:id="rId26"/>
    <p:sldId id="1357" r:id="rId27"/>
    <p:sldId id="1243" r:id="rId28"/>
    <p:sldId id="1307" r:id="rId29"/>
    <p:sldId id="1256" r:id="rId30"/>
    <p:sldId id="1321" r:id="rId31"/>
    <p:sldId id="1341" r:id="rId32"/>
    <p:sldId id="1342" r:id="rId33"/>
    <p:sldId id="1322" r:id="rId34"/>
    <p:sldId id="1324" r:id="rId35"/>
    <p:sldId id="1323" r:id="rId36"/>
    <p:sldId id="1356" r:id="rId37"/>
    <p:sldId id="1343" r:id="rId38"/>
    <p:sldId id="1344" r:id="rId39"/>
    <p:sldId id="1345" r:id="rId40"/>
    <p:sldId id="1346" r:id="rId41"/>
    <p:sldId id="1347" r:id="rId42"/>
    <p:sldId id="1348" r:id="rId43"/>
    <p:sldId id="1349" r:id="rId44"/>
    <p:sldId id="1350" r:id="rId45"/>
    <p:sldId id="1351" r:id="rId46"/>
    <p:sldId id="1352" r:id="rId47"/>
    <p:sldId id="1353" r:id="rId48"/>
    <p:sldId id="1354" r:id="rId49"/>
    <p:sldId id="1326" r:id="rId50"/>
    <p:sldId id="1325" r:id="rId51"/>
    <p:sldId id="1384" r:id="rId52"/>
    <p:sldId id="1257" r:id="rId53"/>
    <p:sldId id="1372" r:id="rId54"/>
    <p:sldId id="930" r:id="rId55"/>
    <p:sldId id="953" r:id="rId56"/>
    <p:sldId id="1364" r:id="rId57"/>
    <p:sldId id="1365" r:id="rId58"/>
    <p:sldId id="1366" r:id="rId59"/>
    <p:sldId id="1367" r:id="rId60"/>
    <p:sldId id="988" r:id="rId61"/>
    <p:sldId id="1368" r:id="rId62"/>
    <p:sldId id="1369" r:id="rId63"/>
    <p:sldId id="1370" r:id="rId64"/>
    <p:sldId id="1371" r:id="rId65"/>
    <p:sldId id="963" r:id="rId66"/>
    <p:sldId id="1387" r:id="rId67"/>
    <p:sldId id="1380" r:id="rId68"/>
    <p:sldId id="1316" r:id="rId69"/>
    <p:sldId id="1311" r:id="rId70"/>
    <p:sldId id="1312" r:id="rId71"/>
    <p:sldId id="1386" r:id="rId72"/>
    <p:sldId id="1338" r:id="rId73"/>
    <p:sldId id="1360" r:id="rId74"/>
    <p:sldId id="907" r:id="rId75"/>
    <p:sldId id="908" r:id="rId76"/>
    <p:sldId id="1329" r:id="rId77"/>
    <p:sldId id="949" r:id="rId78"/>
    <p:sldId id="950" r:id="rId79"/>
    <p:sldId id="952" r:id="rId80"/>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5C88D0"/>
    <a:srgbClr val="C1E442"/>
    <a:srgbClr val="72AF2F"/>
    <a:srgbClr val="B2B2B2"/>
    <a:srgbClr val="808080"/>
    <a:srgbClr val="FFFFCC"/>
    <a:srgbClr val="FFFF99"/>
    <a:srgbClr val="C6D25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40" autoAdjust="0"/>
    <p:restoredTop sz="92197" autoAdjust="0"/>
  </p:normalViewPr>
  <p:slideViewPr>
    <p:cSldViewPr snapToGrid="0">
      <p:cViewPr varScale="1">
        <p:scale>
          <a:sx n="125" d="100"/>
          <a:sy n="125" d="100"/>
        </p:scale>
        <p:origin x="768" y="9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78" y="-189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Zou%20Lan\2024&#24037;&#20316;\&#26631;&#20934;&#24037;&#20316;\3GPP\SA%23106\report\tdoc%20stats\SA5%20tdoc%20statistics-20241130-2023_d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Zou%20Lan\2024&#24037;&#20316;\&#26631;&#20934;&#24037;&#20316;\3GPP\SA%23106\report\tdoc%20stats\SA5%20tdoc%20statistics-20241130-2023_d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Zou%20Lan\2024&#24037;&#20316;\&#26631;&#20934;&#24037;&#20316;\3GPP\SA%23106\report\tdoc%20stats\SA5%20tdoc%20statistics-20241130-2023_d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Zou%20Lan\2024&#24037;&#20316;\&#26631;&#20934;&#24037;&#20316;\3GPP\SA%23106\report\tdoc%20stats\SA5%20tdoc%20statistics-20241130-2023_d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Zou%20Lan\2024&#24037;&#20316;\&#26631;&#20934;&#24037;&#20316;\3GPP\SA%23106\report\tdoc%20stats\SA5%20tdoc%20statistics-20241130-2023_d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LS exchange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Sheet1!$N$2</c:f>
              <c:strCache>
                <c:ptCount val="1"/>
                <c:pt idx="0">
                  <c:v>incoming LS</c:v>
                </c:pt>
              </c:strCache>
            </c:strRef>
          </c:tx>
          <c:spPr>
            <a:ln w="28575" cap="rnd">
              <a:solidFill>
                <a:schemeClr val="accent2"/>
              </a:solidFill>
              <a:round/>
            </a:ln>
            <a:effectLst/>
          </c:spPr>
          <c:marker>
            <c:symbol val="none"/>
          </c:marker>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Sheet1!$N$3:$N$15</c:f>
              <c:numCache>
                <c:formatCode>General</c:formatCode>
                <c:ptCount val="13"/>
                <c:pt idx="0">
                  <c:v>0</c:v>
                </c:pt>
                <c:pt idx="1">
                  <c:v>38</c:v>
                </c:pt>
                <c:pt idx="2">
                  <c:v>33</c:v>
                </c:pt>
                <c:pt idx="3">
                  <c:v>33</c:v>
                </c:pt>
                <c:pt idx="4">
                  <c:v>29</c:v>
                </c:pt>
                <c:pt idx="5">
                  <c:v>19</c:v>
                </c:pt>
                <c:pt idx="6">
                  <c:v>29</c:v>
                </c:pt>
                <c:pt idx="7">
                  <c:v>45</c:v>
                </c:pt>
                <c:pt idx="8">
                  <c:v>32</c:v>
                </c:pt>
                <c:pt idx="9">
                  <c:v>14</c:v>
                </c:pt>
                <c:pt idx="10">
                  <c:v>27</c:v>
                </c:pt>
                <c:pt idx="11">
                  <c:v>19</c:v>
                </c:pt>
                <c:pt idx="12">
                  <c:v>17</c:v>
                </c:pt>
              </c:numCache>
            </c:numRef>
          </c:val>
          <c:smooth val="0"/>
          <c:extLst>
            <c:ext xmlns:c16="http://schemas.microsoft.com/office/drawing/2014/chart" uri="{C3380CC4-5D6E-409C-BE32-E72D297353CC}">
              <c16:uniqueId val="{00000000-8A57-4A47-84D4-08897B722A4F}"/>
            </c:ext>
          </c:extLst>
        </c:ser>
        <c:ser>
          <c:idx val="2"/>
          <c:order val="2"/>
          <c:tx>
            <c:strRef>
              <c:f>Sheet1!$O$2</c:f>
              <c:strCache>
                <c:ptCount val="1"/>
                <c:pt idx="0">
                  <c:v>Outgoing LS</c:v>
                </c:pt>
              </c:strCache>
            </c:strRef>
          </c:tx>
          <c:spPr>
            <a:ln w="28575" cap="rnd">
              <a:solidFill>
                <a:schemeClr val="accent3"/>
              </a:solidFill>
              <a:round/>
            </a:ln>
            <a:effectLst/>
          </c:spPr>
          <c:marker>
            <c:symbol val="none"/>
          </c:marker>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Sheet1!$O$3:$O$15</c:f>
              <c:numCache>
                <c:formatCode>General</c:formatCode>
                <c:ptCount val="13"/>
                <c:pt idx="0">
                  <c:v>0</c:v>
                </c:pt>
                <c:pt idx="1">
                  <c:v>18</c:v>
                </c:pt>
                <c:pt idx="2">
                  <c:v>13</c:v>
                </c:pt>
                <c:pt idx="3">
                  <c:v>13</c:v>
                </c:pt>
                <c:pt idx="4">
                  <c:v>9</c:v>
                </c:pt>
                <c:pt idx="5">
                  <c:v>6</c:v>
                </c:pt>
                <c:pt idx="6">
                  <c:v>13</c:v>
                </c:pt>
                <c:pt idx="7">
                  <c:v>21</c:v>
                </c:pt>
                <c:pt idx="8">
                  <c:v>21</c:v>
                </c:pt>
                <c:pt idx="9">
                  <c:v>7</c:v>
                </c:pt>
                <c:pt idx="10">
                  <c:v>14</c:v>
                </c:pt>
                <c:pt idx="11">
                  <c:v>7</c:v>
                </c:pt>
                <c:pt idx="12">
                  <c:v>11</c:v>
                </c:pt>
              </c:numCache>
            </c:numRef>
          </c:val>
          <c:smooth val="0"/>
          <c:extLst>
            <c:ext xmlns:c16="http://schemas.microsoft.com/office/drawing/2014/chart" uri="{C3380CC4-5D6E-409C-BE32-E72D297353CC}">
              <c16:uniqueId val="{00000001-8A57-4A47-84D4-08897B722A4F}"/>
            </c:ext>
          </c:extLst>
        </c:ser>
        <c:dLbls>
          <c:showLegendKey val="0"/>
          <c:showVal val="0"/>
          <c:showCatName val="0"/>
          <c:showSerName val="0"/>
          <c:showPercent val="0"/>
          <c:showBubbleSize val="0"/>
        </c:dLbls>
        <c:smooth val="0"/>
        <c:axId val="942185823"/>
        <c:axId val="925101791"/>
        <c:extLst>
          <c:ext xmlns:c15="http://schemas.microsoft.com/office/drawing/2012/chart" uri="{02D57815-91ED-43cb-92C2-25804820EDAC}">
            <c15:filteredLineSeries>
              <c15:ser>
                <c:idx val="0"/>
                <c:order val="0"/>
                <c:tx>
                  <c:strRef>
                    <c:extLst>
                      <c:ext uri="{02D57815-91ED-43cb-92C2-25804820EDAC}">
                        <c15:formulaRef>
                          <c15:sqref>Sheet1!$M$2</c15:sqref>
                        </c15:formulaRef>
                      </c:ext>
                    </c:extLst>
                    <c:strCache>
                      <c:ptCount val="1"/>
                      <c:pt idx="0">
                        <c:v>Online delegates</c:v>
                      </c:pt>
                    </c:strCache>
                  </c:strRef>
                </c:tx>
                <c:spPr>
                  <a:ln w="28575" cap="rnd">
                    <a:solidFill>
                      <a:schemeClr val="accent1"/>
                    </a:solidFill>
                    <a:round/>
                  </a:ln>
                  <a:effectLst/>
                </c:spPr>
                <c:marker>
                  <c:symbol val="none"/>
                </c:marker>
                <c:cat>
                  <c:strRef>
                    <c:extLst>
                      <c:ext uri="{02D57815-91ED-43cb-92C2-25804820EDAC}">
                        <c15:formulaRef>
                          <c15:sqref>Sheet1!$A$3:$A$15</c15:sqref>
                        </c15:formulaRef>
                      </c:ext>
                    </c:extLst>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extLst>
                      <c:ext uri="{02D57815-91ED-43cb-92C2-25804820EDAC}">
                        <c15:formulaRef>
                          <c15:sqref>Sheet1!$M$3:$M$10</c15:sqref>
                        </c15:formulaRef>
                      </c:ext>
                    </c:extLst>
                    <c:numCache>
                      <c:formatCode>General</c:formatCode>
                      <c:ptCount val="8"/>
                      <c:pt idx="0">
                        <c:v>139</c:v>
                      </c:pt>
                      <c:pt idx="1">
                        <c:v>51</c:v>
                      </c:pt>
                      <c:pt idx="2">
                        <c:v>149</c:v>
                      </c:pt>
                      <c:pt idx="3">
                        <c:v>42</c:v>
                      </c:pt>
                      <c:pt idx="4">
                        <c:v>41</c:v>
                      </c:pt>
                      <c:pt idx="5">
                        <c:v>37</c:v>
                      </c:pt>
                      <c:pt idx="6">
                        <c:v>44</c:v>
                      </c:pt>
                      <c:pt idx="7">
                        <c:v>28</c:v>
                      </c:pt>
                    </c:numCache>
                  </c:numRef>
                </c:val>
                <c:smooth val="0"/>
                <c:extLst>
                  <c:ext xmlns:c16="http://schemas.microsoft.com/office/drawing/2014/chart" uri="{C3380CC4-5D6E-409C-BE32-E72D297353CC}">
                    <c16:uniqueId val="{00000002-8A57-4A47-84D4-08897B722A4F}"/>
                  </c:ext>
                </c:extLst>
              </c15:ser>
            </c15:filteredLineSeries>
          </c:ext>
        </c:extLst>
      </c:line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Number of delegates in SA5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Sheet1!$L$2</c:f>
              <c:strCache>
                <c:ptCount val="1"/>
                <c:pt idx="0">
                  <c:v>F2F delegates</c:v>
                </c:pt>
              </c:strCache>
            </c:strRef>
          </c:tx>
          <c:spPr>
            <a:ln w="28575" cap="rnd">
              <a:solidFill>
                <a:schemeClr val="accent2"/>
              </a:solidFill>
              <a:round/>
            </a:ln>
            <a:effectLst/>
          </c:spPr>
          <c:marker>
            <c:symbol val="none"/>
          </c:marker>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Sheet1!$L$3:$L$15</c:f>
              <c:numCache>
                <c:formatCode>General</c:formatCode>
                <c:ptCount val="13"/>
                <c:pt idx="0">
                  <c:v>0</c:v>
                </c:pt>
                <c:pt idx="1">
                  <c:v>151</c:v>
                </c:pt>
                <c:pt idx="2">
                  <c:v>0</c:v>
                </c:pt>
                <c:pt idx="3">
                  <c:v>153</c:v>
                </c:pt>
                <c:pt idx="4">
                  <c:v>176</c:v>
                </c:pt>
                <c:pt idx="5">
                  <c:v>142</c:v>
                </c:pt>
                <c:pt idx="6">
                  <c:v>150</c:v>
                </c:pt>
                <c:pt idx="7">
                  <c:v>76</c:v>
                </c:pt>
                <c:pt idx="8">
                  <c:v>170</c:v>
                </c:pt>
                <c:pt idx="9">
                  <c:v>140</c:v>
                </c:pt>
                <c:pt idx="10">
                  <c:v>188</c:v>
                </c:pt>
                <c:pt idx="11">
                  <c:v>129</c:v>
                </c:pt>
                <c:pt idx="12">
                  <c:v>172</c:v>
                </c:pt>
              </c:numCache>
            </c:numRef>
          </c:val>
          <c:smooth val="0"/>
          <c:extLst>
            <c:ext xmlns:c16="http://schemas.microsoft.com/office/drawing/2014/chart" uri="{C3380CC4-5D6E-409C-BE32-E72D297353CC}">
              <c16:uniqueId val="{00000000-8B1E-42CA-BE74-8DF713A6DD07}"/>
            </c:ext>
          </c:extLst>
        </c:ser>
        <c:ser>
          <c:idx val="2"/>
          <c:order val="2"/>
          <c:tx>
            <c:strRef>
              <c:f>Sheet1!$M$2</c:f>
              <c:strCache>
                <c:ptCount val="1"/>
                <c:pt idx="0">
                  <c:v>Online delegates</c:v>
                </c:pt>
              </c:strCache>
            </c:strRef>
          </c:tx>
          <c:spPr>
            <a:ln w="28575" cap="rnd">
              <a:solidFill>
                <a:schemeClr val="accent3"/>
              </a:solidFill>
              <a:round/>
            </a:ln>
            <a:effectLst/>
          </c:spPr>
          <c:marker>
            <c:symbol val="none"/>
          </c:marker>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Sheet1!$M$3:$M$15</c:f>
              <c:numCache>
                <c:formatCode>General</c:formatCode>
                <c:ptCount val="13"/>
                <c:pt idx="0">
                  <c:v>139</c:v>
                </c:pt>
                <c:pt idx="1">
                  <c:v>51</c:v>
                </c:pt>
                <c:pt idx="2">
                  <c:v>149</c:v>
                </c:pt>
                <c:pt idx="3">
                  <c:v>42</c:v>
                </c:pt>
                <c:pt idx="4">
                  <c:v>41</c:v>
                </c:pt>
                <c:pt idx="5">
                  <c:v>37</c:v>
                </c:pt>
                <c:pt idx="6">
                  <c:v>44</c:v>
                </c:pt>
                <c:pt idx="7">
                  <c:v>28</c:v>
                </c:pt>
                <c:pt idx="8">
                  <c:v>21</c:v>
                </c:pt>
                <c:pt idx="9">
                  <c:v>20</c:v>
                </c:pt>
                <c:pt idx="10">
                  <c:v>29</c:v>
                </c:pt>
                <c:pt idx="11">
                  <c:v>53</c:v>
                </c:pt>
                <c:pt idx="12">
                  <c:v>28</c:v>
                </c:pt>
              </c:numCache>
            </c:numRef>
          </c:val>
          <c:smooth val="0"/>
          <c:extLst>
            <c:ext xmlns:c16="http://schemas.microsoft.com/office/drawing/2014/chart" uri="{C3380CC4-5D6E-409C-BE32-E72D297353CC}">
              <c16:uniqueId val="{00000001-8B1E-42CA-BE74-8DF713A6DD07}"/>
            </c:ext>
          </c:extLst>
        </c:ser>
        <c:dLbls>
          <c:showLegendKey val="0"/>
          <c:showVal val="0"/>
          <c:showCatName val="0"/>
          <c:showSerName val="0"/>
          <c:showPercent val="0"/>
          <c:showBubbleSize val="0"/>
        </c:dLbls>
        <c:smooth val="0"/>
        <c:axId val="942185823"/>
        <c:axId val="925101791"/>
        <c:extLst>
          <c:ext xmlns:c15="http://schemas.microsoft.com/office/drawing/2012/chart" uri="{02D57815-91ED-43cb-92C2-25804820EDAC}">
            <c15:filteredLineSeries>
              <c15:ser>
                <c:idx val="0"/>
                <c:order val="0"/>
                <c:tx>
                  <c:strRef>
                    <c:extLst>
                      <c:ext uri="{02D57815-91ED-43cb-92C2-25804820EDAC}">
                        <c15:formulaRef>
                          <c15:sqref>Sheet1!$K$2</c15:sqref>
                        </c15:formulaRef>
                      </c:ext>
                    </c:extLst>
                    <c:strCache>
                      <c:ptCount val="1"/>
                      <c:pt idx="0">
                        <c:v>Total delegates</c:v>
                      </c:pt>
                    </c:strCache>
                  </c:strRef>
                </c:tx>
                <c:spPr>
                  <a:ln w="28575" cap="rnd">
                    <a:solidFill>
                      <a:schemeClr val="accent1"/>
                    </a:solidFill>
                    <a:round/>
                  </a:ln>
                  <a:effectLst/>
                </c:spPr>
                <c:marker>
                  <c:symbol val="none"/>
                </c:marker>
                <c:cat>
                  <c:strRef>
                    <c:extLst>
                      <c:ext uri="{02D57815-91ED-43cb-92C2-25804820EDAC}">
                        <c15:formulaRef>
                          <c15:sqref>Sheet1!$A$3:$A$15</c15:sqref>
                        </c15:formulaRef>
                      </c:ext>
                    </c:extLst>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extLst>
                      <c:ext uri="{02D57815-91ED-43cb-92C2-25804820EDAC}">
                        <c15:formulaRef>
                          <c15:sqref>Sheet1!$K$3:$K$10</c15:sqref>
                        </c15:formulaRef>
                      </c:ext>
                    </c:extLst>
                    <c:numCache>
                      <c:formatCode>General</c:formatCode>
                      <c:ptCount val="8"/>
                      <c:pt idx="0">
                        <c:v>139</c:v>
                      </c:pt>
                      <c:pt idx="1">
                        <c:v>202</c:v>
                      </c:pt>
                      <c:pt idx="2">
                        <c:v>149</c:v>
                      </c:pt>
                      <c:pt idx="3">
                        <c:v>195</c:v>
                      </c:pt>
                      <c:pt idx="4">
                        <c:v>217</c:v>
                      </c:pt>
                      <c:pt idx="5">
                        <c:v>179</c:v>
                      </c:pt>
                      <c:pt idx="6">
                        <c:v>194</c:v>
                      </c:pt>
                      <c:pt idx="7">
                        <c:v>104</c:v>
                      </c:pt>
                    </c:numCache>
                  </c:numRef>
                </c:val>
                <c:smooth val="0"/>
                <c:extLst>
                  <c:ext xmlns:c16="http://schemas.microsoft.com/office/drawing/2014/chart" uri="{C3380CC4-5D6E-409C-BE32-E72D297353CC}">
                    <c16:uniqueId val="{00000002-8B1E-42CA-BE74-8DF713A6DD07}"/>
                  </c:ext>
                </c:extLst>
              </c15:ser>
            </c15:filteredLineSeries>
          </c:ext>
        </c:extLst>
      </c:line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Total</a:t>
            </a:r>
            <a:r>
              <a:rPr lang="en-US" altLang="zh-CN" baseline="0"/>
              <a:t> number and agreed tdoc numbers</a:t>
            </a:r>
            <a:endParaRPr lang="en-US" altLang="zh-C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Sheet1!$B$2</c:f>
              <c:strCache>
                <c:ptCount val="1"/>
                <c:pt idx="0">
                  <c:v>Total number of tdocs</c:v>
                </c:pt>
              </c:strCache>
            </c:strRef>
          </c:tx>
          <c:spPr>
            <a:solidFill>
              <a:schemeClr val="accent1"/>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Sheet1!$B$3:$B$15</c:f>
              <c:numCache>
                <c:formatCode>General</c:formatCode>
                <c:ptCount val="13"/>
                <c:pt idx="0">
                  <c:v>183</c:v>
                </c:pt>
                <c:pt idx="1">
                  <c:v>1131</c:v>
                </c:pt>
                <c:pt idx="2">
                  <c:v>524</c:v>
                </c:pt>
                <c:pt idx="3">
                  <c:v>1005</c:v>
                </c:pt>
                <c:pt idx="4">
                  <c:v>1085</c:v>
                </c:pt>
                <c:pt idx="5">
                  <c:v>989</c:v>
                </c:pt>
                <c:pt idx="6">
                  <c:v>1021</c:v>
                </c:pt>
                <c:pt idx="7">
                  <c:v>1092</c:v>
                </c:pt>
                <c:pt idx="8">
                  <c:v>1122</c:v>
                </c:pt>
                <c:pt idx="9">
                  <c:v>1137</c:v>
                </c:pt>
                <c:pt idx="10">
                  <c:v>1515</c:v>
                </c:pt>
                <c:pt idx="11">
                  <c:v>1078</c:v>
                </c:pt>
                <c:pt idx="12">
                  <c:v>1062</c:v>
                </c:pt>
              </c:numCache>
            </c:numRef>
          </c:val>
          <c:extLst>
            <c:ext xmlns:c16="http://schemas.microsoft.com/office/drawing/2014/chart" uri="{C3380CC4-5D6E-409C-BE32-E72D297353CC}">
              <c16:uniqueId val="{00000000-6D73-413D-96A1-308C43BFAAAD}"/>
            </c:ext>
          </c:extLst>
        </c:ser>
        <c:ser>
          <c:idx val="1"/>
          <c:order val="1"/>
          <c:tx>
            <c:strRef>
              <c:f>Sheet1!$C$2</c:f>
              <c:strCache>
                <c:ptCount val="1"/>
                <c:pt idx="0">
                  <c:v>Number of agreed tdocs</c:v>
                </c:pt>
              </c:strCache>
            </c:strRef>
          </c:tx>
          <c:spPr>
            <a:solidFill>
              <a:schemeClr val="accent2"/>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Sheet1!$C$3:$C$15</c:f>
              <c:numCache>
                <c:formatCode>General</c:formatCode>
                <c:ptCount val="13"/>
                <c:pt idx="0">
                  <c:v>45</c:v>
                </c:pt>
                <c:pt idx="1">
                  <c:v>496</c:v>
                </c:pt>
                <c:pt idx="2">
                  <c:v>203</c:v>
                </c:pt>
                <c:pt idx="3">
                  <c:v>405</c:v>
                </c:pt>
                <c:pt idx="4">
                  <c:v>467</c:v>
                </c:pt>
                <c:pt idx="5">
                  <c:v>378</c:v>
                </c:pt>
                <c:pt idx="6">
                  <c:v>453</c:v>
                </c:pt>
                <c:pt idx="7">
                  <c:v>447</c:v>
                </c:pt>
                <c:pt idx="8">
                  <c:v>379</c:v>
                </c:pt>
                <c:pt idx="9">
                  <c:v>460</c:v>
                </c:pt>
                <c:pt idx="10">
                  <c:v>698</c:v>
                </c:pt>
                <c:pt idx="11">
                  <c:v>447</c:v>
                </c:pt>
                <c:pt idx="12">
                  <c:v>408</c:v>
                </c:pt>
              </c:numCache>
            </c:numRef>
          </c:val>
          <c:extLst>
            <c:ext xmlns:c16="http://schemas.microsoft.com/office/drawing/2014/chart" uri="{C3380CC4-5D6E-409C-BE32-E72D297353CC}">
              <c16:uniqueId val="{00000001-6D73-413D-96A1-308C43BFAAAD}"/>
            </c:ext>
          </c:extLst>
        </c:ser>
        <c:dLbls>
          <c:showLegendKey val="0"/>
          <c:showVal val="0"/>
          <c:showCatName val="0"/>
          <c:showSerName val="0"/>
          <c:showPercent val="0"/>
          <c:showBubbleSize val="0"/>
        </c:dLbls>
        <c:gapWidth val="150"/>
        <c:axId val="942185823"/>
        <c:axId val="925101791"/>
      </c:bar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Allocation of agreed tdocs </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Sheet1!$E$2</c:f>
              <c:strCache>
                <c:ptCount val="1"/>
                <c:pt idx="0">
                  <c:v>R15 CR</c:v>
                </c:pt>
              </c:strCache>
            </c:strRef>
          </c:tx>
          <c:spPr>
            <a:solidFill>
              <a:schemeClr val="accent1"/>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Sheet1!$E$3:$E$15</c:f>
              <c:numCache>
                <c:formatCode>General</c:formatCode>
                <c:ptCount val="13"/>
                <c:pt idx="0">
                  <c:v>0</c:v>
                </c:pt>
                <c:pt idx="1">
                  <c:v>10</c:v>
                </c:pt>
                <c:pt idx="2">
                  <c:v>0</c:v>
                </c:pt>
                <c:pt idx="3">
                  <c:v>4</c:v>
                </c:pt>
                <c:pt idx="4">
                  <c:v>4</c:v>
                </c:pt>
                <c:pt idx="5">
                  <c:v>3</c:v>
                </c:pt>
                <c:pt idx="6">
                  <c:v>2</c:v>
                </c:pt>
                <c:pt idx="7">
                  <c:v>1</c:v>
                </c:pt>
                <c:pt idx="8">
                  <c:v>4</c:v>
                </c:pt>
                <c:pt idx="9">
                  <c:v>1</c:v>
                </c:pt>
                <c:pt idx="10">
                  <c:v>9</c:v>
                </c:pt>
                <c:pt idx="11">
                  <c:v>3</c:v>
                </c:pt>
                <c:pt idx="12">
                  <c:v>1</c:v>
                </c:pt>
              </c:numCache>
            </c:numRef>
          </c:val>
          <c:extLst>
            <c:ext xmlns:c16="http://schemas.microsoft.com/office/drawing/2014/chart" uri="{C3380CC4-5D6E-409C-BE32-E72D297353CC}">
              <c16:uniqueId val="{00000000-771D-43F8-913F-287320C1A52D}"/>
            </c:ext>
          </c:extLst>
        </c:ser>
        <c:ser>
          <c:idx val="1"/>
          <c:order val="1"/>
          <c:tx>
            <c:strRef>
              <c:f>Sheet1!$F$2</c:f>
              <c:strCache>
                <c:ptCount val="1"/>
                <c:pt idx="0">
                  <c:v>R16 CR</c:v>
                </c:pt>
              </c:strCache>
            </c:strRef>
          </c:tx>
          <c:spPr>
            <a:solidFill>
              <a:schemeClr val="accent2"/>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Sheet1!$F$3:$F$15</c:f>
              <c:numCache>
                <c:formatCode>General</c:formatCode>
                <c:ptCount val="13"/>
                <c:pt idx="0">
                  <c:v>0</c:v>
                </c:pt>
                <c:pt idx="1">
                  <c:v>30</c:v>
                </c:pt>
                <c:pt idx="2">
                  <c:v>0</c:v>
                </c:pt>
                <c:pt idx="3">
                  <c:v>20</c:v>
                </c:pt>
                <c:pt idx="4">
                  <c:v>37</c:v>
                </c:pt>
                <c:pt idx="5">
                  <c:v>9</c:v>
                </c:pt>
                <c:pt idx="6">
                  <c:v>18</c:v>
                </c:pt>
                <c:pt idx="7">
                  <c:v>13</c:v>
                </c:pt>
                <c:pt idx="8">
                  <c:v>12</c:v>
                </c:pt>
                <c:pt idx="9">
                  <c:v>15</c:v>
                </c:pt>
                <c:pt idx="10">
                  <c:v>32</c:v>
                </c:pt>
                <c:pt idx="11">
                  <c:v>12</c:v>
                </c:pt>
                <c:pt idx="12">
                  <c:v>7</c:v>
                </c:pt>
              </c:numCache>
            </c:numRef>
          </c:val>
          <c:extLst>
            <c:ext xmlns:c16="http://schemas.microsoft.com/office/drawing/2014/chart" uri="{C3380CC4-5D6E-409C-BE32-E72D297353CC}">
              <c16:uniqueId val="{00000001-771D-43F8-913F-287320C1A52D}"/>
            </c:ext>
          </c:extLst>
        </c:ser>
        <c:ser>
          <c:idx val="2"/>
          <c:order val="2"/>
          <c:tx>
            <c:strRef>
              <c:f>Sheet1!$G$2</c:f>
              <c:strCache>
                <c:ptCount val="1"/>
                <c:pt idx="0">
                  <c:v>R17 CR</c:v>
                </c:pt>
              </c:strCache>
            </c:strRef>
          </c:tx>
          <c:spPr>
            <a:solidFill>
              <a:schemeClr val="accent3"/>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Sheet1!$G$3:$G$15</c:f>
              <c:numCache>
                <c:formatCode>General</c:formatCode>
                <c:ptCount val="13"/>
                <c:pt idx="0">
                  <c:v>0</c:v>
                </c:pt>
                <c:pt idx="1">
                  <c:v>89</c:v>
                </c:pt>
                <c:pt idx="2">
                  <c:v>5</c:v>
                </c:pt>
                <c:pt idx="3">
                  <c:v>67</c:v>
                </c:pt>
                <c:pt idx="4">
                  <c:v>85</c:v>
                </c:pt>
                <c:pt idx="5">
                  <c:v>43</c:v>
                </c:pt>
                <c:pt idx="6">
                  <c:v>66</c:v>
                </c:pt>
                <c:pt idx="7">
                  <c:v>37</c:v>
                </c:pt>
                <c:pt idx="8">
                  <c:v>37</c:v>
                </c:pt>
                <c:pt idx="9">
                  <c:v>43</c:v>
                </c:pt>
                <c:pt idx="10">
                  <c:v>76</c:v>
                </c:pt>
                <c:pt idx="11">
                  <c:v>29</c:v>
                </c:pt>
                <c:pt idx="12">
                  <c:v>24</c:v>
                </c:pt>
              </c:numCache>
            </c:numRef>
          </c:val>
          <c:extLst>
            <c:ext xmlns:c16="http://schemas.microsoft.com/office/drawing/2014/chart" uri="{C3380CC4-5D6E-409C-BE32-E72D297353CC}">
              <c16:uniqueId val="{00000002-771D-43F8-913F-287320C1A52D}"/>
            </c:ext>
          </c:extLst>
        </c:ser>
        <c:ser>
          <c:idx val="3"/>
          <c:order val="3"/>
          <c:tx>
            <c:strRef>
              <c:f>Sheet1!$H$2</c:f>
              <c:strCache>
                <c:ptCount val="1"/>
                <c:pt idx="0">
                  <c:v>R18 CR</c:v>
                </c:pt>
              </c:strCache>
            </c:strRef>
          </c:tx>
          <c:spPr>
            <a:solidFill>
              <a:schemeClr val="accent4"/>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Sheet1!$H$3:$H$15</c:f>
              <c:numCache>
                <c:formatCode>General</c:formatCode>
                <c:ptCount val="13"/>
                <c:pt idx="0">
                  <c:v>0</c:v>
                </c:pt>
                <c:pt idx="1">
                  <c:v>76</c:v>
                </c:pt>
                <c:pt idx="2">
                  <c:v>6</c:v>
                </c:pt>
                <c:pt idx="3">
                  <c:v>114</c:v>
                </c:pt>
                <c:pt idx="4">
                  <c:v>167</c:v>
                </c:pt>
                <c:pt idx="5">
                  <c:v>148</c:v>
                </c:pt>
                <c:pt idx="6">
                  <c:v>182</c:v>
                </c:pt>
                <c:pt idx="7">
                  <c:v>215</c:v>
                </c:pt>
                <c:pt idx="8">
                  <c:v>133</c:v>
                </c:pt>
                <c:pt idx="9">
                  <c:v>163</c:v>
                </c:pt>
                <c:pt idx="10">
                  <c:v>154</c:v>
                </c:pt>
                <c:pt idx="11">
                  <c:v>62</c:v>
                </c:pt>
                <c:pt idx="12">
                  <c:v>70</c:v>
                </c:pt>
              </c:numCache>
            </c:numRef>
          </c:val>
          <c:extLst>
            <c:ext xmlns:c16="http://schemas.microsoft.com/office/drawing/2014/chart" uri="{C3380CC4-5D6E-409C-BE32-E72D297353CC}">
              <c16:uniqueId val="{00000003-771D-43F8-913F-287320C1A52D}"/>
            </c:ext>
          </c:extLst>
        </c:ser>
        <c:ser>
          <c:idx val="4"/>
          <c:order val="4"/>
          <c:tx>
            <c:strRef>
              <c:f>Sheet1!$I$2</c:f>
              <c:strCache>
                <c:ptCount val="1"/>
                <c:pt idx="0">
                  <c:v>R19 CR</c:v>
                </c:pt>
              </c:strCache>
            </c:strRef>
          </c:tx>
          <c:spPr>
            <a:solidFill>
              <a:schemeClr val="accent5"/>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Sheet1!$I$3:$I$15</c:f>
              <c:numCache>
                <c:formatCode>General</c:formatCode>
                <c:ptCount val="13"/>
                <c:pt idx="8">
                  <c:v>22</c:v>
                </c:pt>
                <c:pt idx="9">
                  <c:v>32</c:v>
                </c:pt>
                <c:pt idx="10">
                  <c:v>108</c:v>
                </c:pt>
                <c:pt idx="11">
                  <c:v>100</c:v>
                </c:pt>
                <c:pt idx="12">
                  <c:v>118</c:v>
                </c:pt>
              </c:numCache>
            </c:numRef>
          </c:val>
          <c:extLst>
            <c:ext xmlns:c16="http://schemas.microsoft.com/office/drawing/2014/chart" uri="{C3380CC4-5D6E-409C-BE32-E72D297353CC}">
              <c16:uniqueId val="{00000004-771D-43F8-913F-287320C1A52D}"/>
            </c:ext>
          </c:extLst>
        </c:ser>
        <c:ser>
          <c:idx val="5"/>
          <c:order val="5"/>
          <c:tx>
            <c:strRef>
              <c:f>Sheet1!$J$2</c:f>
              <c:strCache>
                <c:ptCount val="1"/>
                <c:pt idx="0">
                  <c:v>others</c:v>
                </c:pt>
              </c:strCache>
            </c:strRef>
          </c:tx>
          <c:spPr>
            <a:solidFill>
              <a:schemeClr val="accent6"/>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Sheet1!$J$3:$J$15</c:f>
              <c:numCache>
                <c:formatCode>General</c:formatCode>
                <c:ptCount val="13"/>
                <c:pt idx="0">
                  <c:v>45</c:v>
                </c:pt>
                <c:pt idx="1">
                  <c:v>291</c:v>
                </c:pt>
                <c:pt idx="2">
                  <c:v>192</c:v>
                </c:pt>
                <c:pt idx="3">
                  <c:v>200</c:v>
                </c:pt>
                <c:pt idx="4">
                  <c:v>174</c:v>
                </c:pt>
                <c:pt idx="5">
                  <c:v>175</c:v>
                </c:pt>
                <c:pt idx="6">
                  <c:v>185</c:v>
                </c:pt>
                <c:pt idx="7">
                  <c:v>181</c:v>
                </c:pt>
                <c:pt idx="8">
                  <c:v>164</c:v>
                </c:pt>
                <c:pt idx="9">
                  <c:v>205</c:v>
                </c:pt>
                <c:pt idx="10">
                  <c:v>311</c:v>
                </c:pt>
                <c:pt idx="11">
                  <c:v>241</c:v>
                </c:pt>
                <c:pt idx="12">
                  <c:v>188</c:v>
                </c:pt>
              </c:numCache>
            </c:numRef>
          </c:val>
          <c:extLst>
            <c:ext xmlns:c16="http://schemas.microsoft.com/office/drawing/2014/chart" uri="{C3380CC4-5D6E-409C-BE32-E72D297353CC}">
              <c16:uniqueId val="{00000005-771D-43F8-913F-287320C1A52D}"/>
            </c:ext>
          </c:extLst>
        </c:ser>
        <c:dLbls>
          <c:showLegendKey val="0"/>
          <c:showVal val="0"/>
          <c:showCatName val="0"/>
          <c:showSerName val="0"/>
          <c:showPercent val="0"/>
          <c:showBubbleSize val="0"/>
        </c:dLbls>
        <c:gapWidth val="150"/>
        <c:overlap val="100"/>
        <c:axId val="151978784"/>
        <c:axId val="268400368"/>
      </c:barChart>
      <c:catAx>
        <c:axId val="15197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68400368"/>
        <c:crosses val="autoZero"/>
        <c:auto val="1"/>
        <c:lblAlgn val="ctr"/>
        <c:lblOffset val="100"/>
        <c:noMultiLvlLbl val="0"/>
      </c:catAx>
      <c:valAx>
        <c:axId val="268400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197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ltLang="zh-CN">
                <a:solidFill>
                  <a:schemeClr val="tx1"/>
                </a:solidFill>
              </a:rPr>
              <a:t>Rel-19 OAM submited</a:t>
            </a:r>
            <a:r>
              <a:rPr lang="en-US" altLang="zh-CN" baseline="0">
                <a:solidFill>
                  <a:schemeClr val="tx1"/>
                </a:solidFill>
              </a:rPr>
              <a:t> tdocs</a:t>
            </a:r>
            <a:endParaRPr lang="en-US" altLang="zh-CN">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zh-CN"/>
        </a:p>
      </c:txPr>
    </c:title>
    <c:autoTitleDeleted val="0"/>
    <c:plotArea>
      <c:layout/>
      <c:barChart>
        <c:barDir val="col"/>
        <c:grouping val="clustered"/>
        <c:varyColors val="0"/>
        <c:ser>
          <c:idx val="0"/>
          <c:order val="0"/>
          <c:tx>
            <c:strRef>
              <c:f>Sheet3!$C$1</c:f>
              <c:strCache>
                <c:ptCount val="1"/>
                <c:pt idx="0">
                  <c:v>#153</c:v>
                </c:pt>
              </c:strCache>
            </c:strRef>
          </c:tx>
          <c:spPr>
            <a:solidFill>
              <a:schemeClr val="accent1"/>
            </a:solidFill>
            <a:ln>
              <a:noFill/>
            </a:ln>
            <a:effectLst/>
          </c:spPr>
          <c:invertIfNegative val="0"/>
          <c:cat>
            <c:strRef>
              <c:extLst>
                <c:ext xmlns:c15="http://schemas.microsoft.com/office/drawing/2012/chart" uri="{02D57815-91ED-43cb-92C2-25804820EDAC}">
                  <c15:fullRef>
                    <c15:sqref>Sheet3!$A$2:$B$23</c15:sqref>
                  </c15:fullRef>
                  <c15:levelRef>
                    <c15:sqref>Sheet3!$A$2:$A$23</c15:sqref>
                  </c15:levelRef>
                </c:ext>
              </c:extLst>
              <c:f>Sheet3!$A$2:$A$23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Sheet3!$C$2:$C$23</c:f>
              <c:numCache>
                <c:formatCode>General</c:formatCode>
                <c:ptCount val="22"/>
                <c:pt idx="12">
                  <c:v>7</c:v>
                </c:pt>
                <c:pt idx="13">
                  <c:v>3</c:v>
                </c:pt>
                <c:pt idx="15">
                  <c:v>12</c:v>
                </c:pt>
                <c:pt idx="16">
                  <c:v>6</c:v>
                </c:pt>
                <c:pt idx="17">
                  <c:v>13</c:v>
                </c:pt>
                <c:pt idx="18">
                  <c:v>5</c:v>
                </c:pt>
              </c:numCache>
            </c:numRef>
          </c:val>
          <c:extLst>
            <c:ext xmlns:c16="http://schemas.microsoft.com/office/drawing/2014/chart" uri="{C3380CC4-5D6E-409C-BE32-E72D297353CC}">
              <c16:uniqueId val="{00000000-BF21-43E5-8B7E-AE1D37BBBA2F}"/>
            </c:ext>
          </c:extLst>
        </c:ser>
        <c:ser>
          <c:idx val="1"/>
          <c:order val="1"/>
          <c:tx>
            <c:strRef>
              <c:f>Sheet3!$D$1</c:f>
              <c:strCache>
                <c:ptCount val="1"/>
                <c:pt idx="0">
                  <c:v>#154</c:v>
                </c:pt>
              </c:strCache>
            </c:strRef>
          </c:tx>
          <c:spPr>
            <a:solidFill>
              <a:schemeClr val="accent2"/>
            </a:solidFill>
            <a:ln>
              <a:noFill/>
            </a:ln>
            <a:effectLst/>
          </c:spPr>
          <c:invertIfNegative val="0"/>
          <c:cat>
            <c:strRef>
              <c:extLst>
                <c:ext xmlns:c15="http://schemas.microsoft.com/office/drawing/2012/chart" uri="{02D57815-91ED-43cb-92C2-25804820EDAC}">
                  <c15:fullRef>
                    <c15:sqref>Sheet3!$A$2:$B$23</c15:sqref>
                  </c15:fullRef>
                  <c15:levelRef>
                    <c15:sqref>Sheet3!$A$2:$A$23</c15:sqref>
                  </c15:levelRef>
                </c:ext>
              </c:extLst>
              <c:f>Sheet3!$A$2:$A$23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Sheet3!$D$2:$D$23</c:f>
              <c:numCache>
                <c:formatCode>General</c:formatCode>
                <c:ptCount val="22"/>
                <c:pt idx="0">
                  <c:v>29</c:v>
                </c:pt>
                <c:pt idx="1">
                  <c:v>9</c:v>
                </c:pt>
                <c:pt idx="2">
                  <c:v>5</c:v>
                </c:pt>
                <c:pt idx="3">
                  <c:v>18</c:v>
                </c:pt>
                <c:pt idx="4">
                  <c:v>8</c:v>
                </c:pt>
                <c:pt idx="5">
                  <c:v>6</c:v>
                </c:pt>
                <c:pt idx="6">
                  <c:v>13</c:v>
                </c:pt>
                <c:pt idx="7">
                  <c:v>7</c:v>
                </c:pt>
                <c:pt idx="8">
                  <c:v>6</c:v>
                </c:pt>
                <c:pt idx="9">
                  <c:v>8</c:v>
                </c:pt>
                <c:pt idx="10">
                  <c:v>5</c:v>
                </c:pt>
                <c:pt idx="11">
                  <c:v>14</c:v>
                </c:pt>
                <c:pt idx="12">
                  <c:v>16</c:v>
                </c:pt>
                <c:pt idx="13">
                  <c:v>13</c:v>
                </c:pt>
                <c:pt idx="15">
                  <c:v>19</c:v>
                </c:pt>
                <c:pt idx="16">
                  <c:v>19</c:v>
                </c:pt>
                <c:pt idx="17">
                  <c:v>14</c:v>
                </c:pt>
                <c:pt idx="18">
                  <c:v>25</c:v>
                </c:pt>
                <c:pt idx="20">
                  <c:v>6</c:v>
                </c:pt>
                <c:pt idx="21">
                  <c:v>5</c:v>
                </c:pt>
              </c:numCache>
            </c:numRef>
          </c:val>
          <c:extLst>
            <c:ext xmlns:c16="http://schemas.microsoft.com/office/drawing/2014/chart" uri="{C3380CC4-5D6E-409C-BE32-E72D297353CC}">
              <c16:uniqueId val="{00000001-BF21-43E5-8B7E-AE1D37BBBA2F}"/>
            </c:ext>
          </c:extLst>
        </c:ser>
        <c:ser>
          <c:idx val="2"/>
          <c:order val="2"/>
          <c:tx>
            <c:strRef>
              <c:f>Sheet3!$E$1</c:f>
              <c:strCache>
                <c:ptCount val="1"/>
                <c:pt idx="0">
                  <c:v>#155</c:v>
                </c:pt>
              </c:strCache>
            </c:strRef>
          </c:tx>
          <c:spPr>
            <a:solidFill>
              <a:schemeClr val="accent3"/>
            </a:solidFill>
            <a:ln>
              <a:noFill/>
            </a:ln>
            <a:effectLst/>
          </c:spPr>
          <c:invertIfNegative val="0"/>
          <c:cat>
            <c:strRef>
              <c:extLst>
                <c:ext xmlns:c15="http://schemas.microsoft.com/office/drawing/2012/chart" uri="{02D57815-91ED-43cb-92C2-25804820EDAC}">
                  <c15:fullRef>
                    <c15:sqref>Sheet3!$A$2:$B$23</c15:sqref>
                  </c15:fullRef>
                  <c15:levelRef>
                    <c15:sqref>Sheet3!$A$2:$A$23</c15:sqref>
                  </c15:levelRef>
                </c:ext>
              </c:extLst>
              <c:f>Sheet3!$A$2:$A$23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Sheet3!$E$2:$E$23</c:f>
              <c:numCache>
                <c:formatCode>General</c:formatCode>
                <c:ptCount val="22"/>
                <c:pt idx="0">
                  <c:v>28</c:v>
                </c:pt>
                <c:pt idx="1">
                  <c:v>5</c:v>
                </c:pt>
                <c:pt idx="2">
                  <c:v>6</c:v>
                </c:pt>
                <c:pt idx="3">
                  <c:v>13</c:v>
                </c:pt>
                <c:pt idx="4">
                  <c:v>12</c:v>
                </c:pt>
                <c:pt idx="5">
                  <c:v>3</c:v>
                </c:pt>
                <c:pt idx="6">
                  <c:v>10</c:v>
                </c:pt>
                <c:pt idx="7">
                  <c:v>2</c:v>
                </c:pt>
                <c:pt idx="8">
                  <c:v>9</c:v>
                </c:pt>
                <c:pt idx="9">
                  <c:v>7</c:v>
                </c:pt>
                <c:pt idx="10">
                  <c:v>3</c:v>
                </c:pt>
                <c:pt idx="11">
                  <c:v>23</c:v>
                </c:pt>
                <c:pt idx="12">
                  <c:v>17</c:v>
                </c:pt>
                <c:pt idx="13">
                  <c:v>15</c:v>
                </c:pt>
                <c:pt idx="15">
                  <c:v>19</c:v>
                </c:pt>
                <c:pt idx="16">
                  <c:v>15</c:v>
                </c:pt>
                <c:pt idx="17">
                  <c:v>19</c:v>
                </c:pt>
                <c:pt idx="18">
                  <c:v>26</c:v>
                </c:pt>
                <c:pt idx="20">
                  <c:v>13</c:v>
                </c:pt>
                <c:pt idx="21">
                  <c:v>8</c:v>
                </c:pt>
              </c:numCache>
            </c:numRef>
          </c:val>
          <c:extLst>
            <c:ext xmlns:c16="http://schemas.microsoft.com/office/drawing/2014/chart" uri="{C3380CC4-5D6E-409C-BE32-E72D297353CC}">
              <c16:uniqueId val="{00000002-BF21-43E5-8B7E-AE1D37BBBA2F}"/>
            </c:ext>
          </c:extLst>
        </c:ser>
        <c:ser>
          <c:idx val="3"/>
          <c:order val="3"/>
          <c:tx>
            <c:strRef>
              <c:f>Sheet3!$F$1</c:f>
              <c:strCache>
                <c:ptCount val="1"/>
                <c:pt idx="0">
                  <c:v>#156</c:v>
                </c:pt>
              </c:strCache>
            </c:strRef>
          </c:tx>
          <c:spPr>
            <a:solidFill>
              <a:schemeClr val="accent4"/>
            </a:solidFill>
            <a:ln>
              <a:noFill/>
            </a:ln>
            <a:effectLst/>
          </c:spPr>
          <c:invertIfNegative val="0"/>
          <c:cat>
            <c:strRef>
              <c:extLst>
                <c:ext xmlns:c15="http://schemas.microsoft.com/office/drawing/2012/chart" uri="{02D57815-91ED-43cb-92C2-25804820EDAC}">
                  <c15:fullRef>
                    <c15:sqref>Sheet3!$A$2:$B$23</c15:sqref>
                  </c15:fullRef>
                  <c15:levelRef>
                    <c15:sqref>Sheet3!$A$2:$A$23</c15:sqref>
                  </c15:levelRef>
                </c:ext>
              </c:extLst>
              <c:f>Sheet3!$A$2:$A$23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Sheet3!$F$2:$F$23</c:f>
              <c:numCache>
                <c:formatCode>General</c:formatCode>
                <c:ptCount val="22"/>
                <c:pt idx="0">
                  <c:v>50</c:v>
                </c:pt>
                <c:pt idx="1">
                  <c:v>2</c:v>
                </c:pt>
                <c:pt idx="2">
                  <c:v>4</c:v>
                </c:pt>
                <c:pt idx="3">
                  <c:v>27</c:v>
                </c:pt>
                <c:pt idx="4">
                  <c:v>15</c:v>
                </c:pt>
                <c:pt idx="5">
                  <c:v>6</c:v>
                </c:pt>
                <c:pt idx="6">
                  <c:v>16</c:v>
                </c:pt>
                <c:pt idx="7">
                  <c:v>5</c:v>
                </c:pt>
                <c:pt idx="8">
                  <c:v>14</c:v>
                </c:pt>
                <c:pt idx="9">
                  <c:v>9</c:v>
                </c:pt>
                <c:pt idx="10">
                  <c:v>8</c:v>
                </c:pt>
                <c:pt idx="11">
                  <c:v>21</c:v>
                </c:pt>
                <c:pt idx="12">
                  <c:v>22</c:v>
                </c:pt>
                <c:pt idx="13">
                  <c:v>15</c:v>
                </c:pt>
                <c:pt idx="15">
                  <c:v>25</c:v>
                </c:pt>
                <c:pt idx="16">
                  <c:v>24</c:v>
                </c:pt>
                <c:pt idx="17">
                  <c:v>29</c:v>
                </c:pt>
                <c:pt idx="18">
                  <c:v>25</c:v>
                </c:pt>
                <c:pt idx="19">
                  <c:v>4</c:v>
                </c:pt>
                <c:pt idx="20">
                  <c:v>23</c:v>
                </c:pt>
                <c:pt idx="21">
                  <c:v>11</c:v>
                </c:pt>
              </c:numCache>
            </c:numRef>
          </c:val>
          <c:extLst>
            <c:ext xmlns:c16="http://schemas.microsoft.com/office/drawing/2014/chart" uri="{C3380CC4-5D6E-409C-BE32-E72D297353CC}">
              <c16:uniqueId val="{00000003-BF21-43E5-8B7E-AE1D37BBBA2F}"/>
            </c:ext>
          </c:extLst>
        </c:ser>
        <c:ser>
          <c:idx val="4"/>
          <c:order val="4"/>
          <c:tx>
            <c:strRef>
              <c:f>Sheet3!$G$1</c:f>
              <c:strCache>
                <c:ptCount val="1"/>
                <c:pt idx="0">
                  <c:v>#157</c:v>
                </c:pt>
              </c:strCache>
            </c:strRef>
          </c:tx>
          <c:spPr>
            <a:solidFill>
              <a:schemeClr val="accent5"/>
            </a:solidFill>
            <a:ln>
              <a:noFill/>
            </a:ln>
            <a:effectLst/>
          </c:spPr>
          <c:invertIfNegative val="0"/>
          <c:cat>
            <c:strRef>
              <c:extLst>
                <c:ext xmlns:c15="http://schemas.microsoft.com/office/drawing/2012/chart" uri="{02D57815-91ED-43cb-92C2-25804820EDAC}">
                  <c15:fullRef>
                    <c15:sqref>Sheet3!$A$2:$B$23</c15:sqref>
                  </c15:fullRef>
                  <c15:levelRef>
                    <c15:sqref>Sheet3!$A$2:$A$23</c15:sqref>
                  </c15:levelRef>
                </c:ext>
              </c:extLst>
              <c:f>Sheet3!$A$2:$A$23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Sheet3!$G$2:$G$23</c:f>
              <c:numCache>
                <c:formatCode>General</c:formatCode>
                <c:ptCount val="22"/>
                <c:pt idx="0">
                  <c:v>54</c:v>
                </c:pt>
                <c:pt idx="1">
                  <c:v>8</c:v>
                </c:pt>
                <c:pt idx="2">
                  <c:v>1</c:v>
                </c:pt>
                <c:pt idx="3">
                  <c:v>11</c:v>
                </c:pt>
                <c:pt idx="4">
                  <c:v>11</c:v>
                </c:pt>
                <c:pt idx="5">
                  <c:v>6</c:v>
                </c:pt>
                <c:pt idx="6">
                  <c:v>10</c:v>
                </c:pt>
                <c:pt idx="7">
                  <c:v>4</c:v>
                </c:pt>
                <c:pt idx="8">
                  <c:v>9</c:v>
                </c:pt>
                <c:pt idx="9">
                  <c:v>2</c:v>
                </c:pt>
                <c:pt idx="10">
                  <c:v>8</c:v>
                </c:pt>
                <c:pt idx="11">
                  <c:v>9</c:v>
                </c:pt>
                <c:pt idx="12">
                  <c:v>23</c:v>
                </c:pt>
                <c:pt idx="13">
                  <c:v>12</c:v>
                </c:pt>
                <c:pt idx="15">
                  <c:v>13</c:v>
                </c:pt>
                <c:pt idx="16">
                  <c:v>25</c:v>
                </c:pt>
                <c:pt idx="17">
                  <c:v>21</c:v>
                </c:pt>
                <c:pt idx="18">
                  <c:v>35</c:v>
                </c:pt>
                <c:pt idx="20">
                  <c:v>12</c:v>
                </c:pt>
                <c:pt idx="21">
                  <c:v>13</c:v>
                </c:pt>
              </c:numCache>
            </c:numRef>
          </c:val>
          <c:extLst>
            <c:ext xmlns:c16="http://schemas.microsoft.com/office/drawing/2014/chart" uri="{C3380CC4-5D6E-409C-BE32-E72D297353CC}">
              <c16:uniqueId val="{00000004-BF21-43E5-8B7E-AE1D37BBBA2F}"/>
            </c:ext>
          </c:extLst>
        </c:ser>
        <c:ser>
          <c:idx val="5"/>
          <c:order val="5"/>
          <c:tx>
            <c:strRef>
              <c:f>Sheet3!$H$1</c:f>
              <c:strCache>
                <c:ptCount val="1"/>
                <c:pt idx="0">
                  <c:v>#158</c:v>
                </c:pt>
              </c:strCache>
            </c:strRef>
          </c:tx>
          <c:spPr>
            <a:solidFill>
              <a:schemeClr val="accent6"/>
            </a:solidFill>
            <a:ln>
              <a:noFill/>
            </a:ln>
            <a:effectLst/>
          </c:spPr>
          <c:invertIfNegative val="0"/>
          <c:cat>
            <c:strRef>
              <c:extLst>
                <c:ext xmlns:c15="http://schemas.microsoft.com/office/drawing/2012/chart" uri="{02D57815-91ED-43cb-92C2-25804820EDAC}">
                  <c15:fullRef>
                    <c15:sqref>Sheet3!$A$2:$B$23</c15:sqref>
                  </c15:fullRef>
                  <c15:levelRef>
                    <c15:sqref>Sheet3!$A$2:$A$23</c15:sqref>
                  </c15:levelRef>
                </c:ext>
              </c:extLst>
              <c:f>Sheet3!$A$2:$A$23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Sheet3!$H$2:$H$23</c:f>
              <c:numCache>
                <c:formatCode>General</c:formatCode>
                <c:ptCount val="22"/>
                <c:pt idx="0">
                  <c:v>43</c:v>
                </c:pt>
                <c:pt idx="1">
                  <c:v>4</c:v>
                </c:pt>
                <c:pt idx="2">
                  <c:v>0</c:v>
                </c:pt>
                <c:pt idx="3">
                  <c:v>9</c:v>
                </c:pt>
                <c:pt idx="4">
                  <c:v>9</c:v>
                </c:pt>
                <c:pt idx="5">
                  <c:v>7</c:v>
                </c:pt>
                <c:pt idx="6">
                  <c:v>13</c:v>
                </c:pt>
                <c:pt idx="7">
                  <c:v>0</c:v>
                </c:pt>
                <c:pt idx="8">
                  <c:v>4</c:v>
                </c:pt>
                <c:pt idx="9">
                  <c:v>4</c:v>
                </c:pt>
                <c:pt idx="10">
                  <c:v>6</c:v>
                </c:pt>
                <c:pt idx="11">
                  <c:v>13</c:v>
                </c:pt>
                <c:pt idx="12">
                  <c:v>24</c:v>
                </c:pt>
                <c:pt idx="13">
                  <c:v>14</c:v>
                </c:pt>
                <c:pt idx="14">
                  <c:v>15</c:v>
                </c:pt>
                <c:pt idx="15">
                  <c:v>14</c:v>
                </c:pt>
                <c:pt idx="16">
                  <c:v>7</c:v>
                </c:pt>
                <c:pt idx="17">
                  <c:v>14</c:v>
                </c:pt>
                <c:pt idx="18">
                  <c:v>28</c:v>
                </c:pt>
                <c:pt idx="19">
                  <c:v>3</c:v>
                </c:pt>
                <c:pt idx="20">
                  <c:v>7</c:v>
                </c:pt>
                <c:pt idx="21">
                  <c:v>8</c:v>
                </c:pt>
              </c:numCache>
            </c:numRef>
          </c:val>
          <c:extLst>
            <c:ext xmlns:c16="http://schemas.microsoft.com/office/drawing/2014/chart" uri="{C3380CC4-5D6E-409C-BE32-E72D297353CC}">
              <c16:uniqueId val="{00000005-BF21-43E5-8B7E-AE1D37BBBA2F}"/>
            </c:ext>
          </c:extLst>
        </c:ser>
        <c:dLbls>
          <c:showLegendKey val="0"/>
          <c:showVal val="0"/>
          <c:showCatName val="0"/>
          <c:showSerName val="0"/>
          <c:showPercent val="0"/>
          <c:showBubbleSize val="0"/>
        </c:dLbls>
        <c:gapWidth val="219"/>
        <c:overlap val="-27"/>
        <c:axId val="538793600"/>
        <c:axId val="2084926608"/>
      </c:barChart>
      <c:lineChart>
        <c:grouping val="standard"/>
        <c:varyColors val="0"/>
        <c:ser>
          <c:idx val="6"/>
          <c:order val="6"/>
          <c:tx>
            <c:strRef>
              <c:f>Sheet3!$I$1</c:f>
              <c:strCache>
                <c:ptCount val="1"/>
                <c:pt idx="0">
                  <c:v>total</c:v>
                </c:pt>
              </c:strCache>
            </c:strRef>
          </c:tx>
          <c:spPr>
            <a:ln w="28575" cap="rnd">
              <a:solidFill>
                <a:schemeClr val="accent1">
                  <a:lumMod val="60000"/>
                </a:schemeClr>
              </a:solidFill>
              <a:round/>
            </a:ln>
            <a:effectLst/>
          </c:spPr>
          <c:marker>
            <c:symbol val="none"/>
          </c:marker>
          <c:cat>
            <c:strRef>
              <c:extLst>
                <c:ext xmlns:c15="http://schemas.microsoft.com/office/drawing/2012/chart" uri="{02D57815-91ED-43cb-92C2-25804820EDAC}">
                  <c15:fullRef>
                    <c15:sqref>Sheet3!$A$2:$B$23</c15:sqref>
                  </c15:fullRef>
                  <c15:levelRef>
                    <c15:sqref>Sheet3!$A$2:$A$23</c15:sqref>
                  </c15:levelRef>
                </c:ext>
              </c:extLst>
              <c:f>Sheet3!$A$2:$A$23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Sheet3!$I$2:$I$23</c:f>
              <c:numCache>
                <c:formatCode>General</c:formatCode>
                <c:ptCount val="22"/>
                <c:pt idx="0">
                  <c:v>204</c:v>
                </c:pt>
                <c:pt idx="1">
                  <c:v>28</c:v>
                </c:pt>
                <c:pt idx="2">
                  <c:v>16</c:v>
                </c:pt>
                <c:pt idx="3">
                  <c:v>78</c:v>
                </c:pt>
                <c:pt idx="4">
                  <c:v>55</c:v>
                </c:pt>
                <c:pt idx="5">
                  <c:v>28</c:v>
                </c:pt>
                <c:pt idx="6">
                  <c:v>62</c:v>
                </c:pt>
                <c:pt idx="7">
                  <c:v>18</c:v>
                </c:pt>
                <c:pt idx="8">
                  <c:v>42</c:v>
                </c:pt>
                <c:pt idx="9">
                  <c:v>30</c:v>
                </c:pt>
                <c:pt idx="10">
                  <c:v>30</c:v>
                </c:pt>
                <c:pt idx="11">
                  <c:v>80</c:v>
                </c:pt>
                <c:pt idx="12">
                  <c:v>109</c:v>
                </c:pt>
                <c:pt idx="13">
                  <c:v>72</c:v>
                </c:pt>
                <c:pt idx="14">
                  <c:v>15</c:v>
                </c:pt>
                <c:pt idx="15">
                  <c:v>102</c:v>
                </c:pt>
                <c:pt idx="16">
                  <c:v>96</c:v>
                </c:pt>
                <c:pt idx="17">
                  <c:v>110</c:v>
                </c:pt>
                <c:pt idx="18">
                  <c:v>144</c:v>
                </c:pt>
                <c:pt idx="19">
                  <c:v>7</c:v>
                </c:pt>
                <c:pt idx="20">
                  <c:v>61</c:v>
                </c:pt>
                <c:pt idx="21">
                  <c:v>45</c:v>
                </c:pt>
              </c:numCache>
            </c:numRef>
          </c:val>
          <c:smooth val="0"/>
          <c:extLst>
            <c:ext xmlns:c16="http://schemas.microsoft.com/office/drawing/2014/chart" uri="{C3380CC4-5D6E-409C-BE32-E72D297353CC}">
              <c16:uniqueId val="{00000006-BF21-43E5-8B7E-AE1D37BBBA2F}"/>
            </c:ext>
          </c:extLst>
        </c:ser>
        <c:dLbls>
          <c:showLegendKey val="0"/>
          <c:showVal val="0"/>
          <c:showCatName val="0"/>
          <c:showSerName val="0"/>
          <c:showPercent val="0"/>
          <c:showBubbleSize val="0"/>
        </c:dLbls>
        <c:marker val="1"/>
        <c:smooth val="0"/>
        <c:axId val="538793600"/>
        <c:axId val="2084926608"/>
      </c:lineChart>
      <c:catAx>
        <c:axId val="53879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84926608"/>
        <c:crosses val="autoZero"/>
        <c:auto val="1"/>
        <c:lblAlgn val="ctr"/>
        <c:lblOffset val="100"/>
        <c:noMultiLvlLbl val="0"/>
      </c:catAx>
      <c:valAx>
        <c:axId val="2084926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38793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12/2/2024</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52207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12/2/2024</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656459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6131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347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4588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13430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46848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
        <p:nvSpPr>
          <p:cNvPr id="5" name="Text Box 14">
            <a:extLst>
              <a:ext uri="{FF2B5EF4-FFF2-40B4-BE49-F238E27FC236}">
                <a16:creationId xmlns:a16="http://schemas.microsoft.com/office/drawing/2014/main" id="{84869265-D860-41CA-AFA8-4209B0619A99}"/>
              </a:ext>
            </a:extLst>
          </p:cNvPr>
          <p:cNvSpPr txBox="1">
            <a:spLocks noChangeArrowheads="1"/>
          </p:cNvSpPr>
          <p:nvPr userDrawn="1"/>
        </p:nvSpPr>
        <p:spPr bwMode="auto">
          <a:xfrm>
            <a:off x="298450" y="85317"/>
            <a:ext cx="5810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endParaRPr lang="sv-SE" altLang="en-US" sz="1200" b="1" dirty="0">
              <a:latin typeface="Arial "/>
            </a:endParaRPr>
          </a:p>
          <a:p>
            <a:r>
              <a:rPr lang="de-DE" sz="1200" b="1" kern="1200" dirty="0">
                <a:solidFill>
                  <a:schemeClr val="tx1"/>
                </a:solidFill>
                <a:latin typeface="Arial "/>
                <a:ea typeface="+mn-ea"/>
                <a:cs typeface="Arial" panose="020B0604020202020204" pitchFamily="34" charset="0"/>
              </a:rPr>
              <a:t>3GPP TSG SA Meeting #106</a:t>
            </a:r>
          </a:p>
          <a:p>
            <a:r>
              <a:rPr lang="nn-NO" altLang="zh-CN" sz="1200" b="1" kern="1200" dirty="0">
                <a:solidFill>
                  <a:schemeClr val="tx1"/>
                </a:solidFill>
                <a:latin typeface="Arial "/>
                <a:ea typeface="+mn-ea"/>
                <a:cs typeface="Arial" panose="020B0604020202020204" pitchFamily="34" charset="0"/>
              </a:rPr>
              <a:t>Madrid, Spain, December 10 – 13, 2024</a:t>
            </a:r>
            <a:endParaRPr lang="sv-SE" altLang="en-US" sz="1200" b="1" kern="1200" dirty="0">
              <a:solidFill>
                <a:schemeClr val="tx1"/>
              </a:solidFill>
              <a:latin typeface="Arial "/>
              <a:ea typeface="+mn-ea"/>
              <a:cs typeface="Arial" panose="020B0604020202020204" pitchFamily="34" charset="0"/>
            </a:endParaRPr>
          </a:p>
        </p:txBody>
      </p:sp>
      <p:sp>
        <p:nvSpPr>
          <p:cNvPr id="6" name="Text Box 13">
            <a:extLst>
              <a:ext uri="{FF2B5EF4-FFF2-40B4-BE49-F238E27FC236}">
                <a16:creationId xmlns:a16="http://schemas.microsoft.com/office/drawing/2014/main" id="{BA8561C5-21F5-40B5-B842-0EAB593BAC94}"/>
              </a:ext>
            </a:extLst>
          </p:cNvPr>
          <p:cNvSpPr txBox="1">
            <a:spLocks noChangeArrowheads="1"/>
          </p:cNvSpPr>
          <p:nvPr userDrawn="1"/>
        </p:nvSpPr>
        <p:spPr bwMode="auto">
          <a:xfrm>
            <a:off x="8262018" y="254593"/>
            <a:ext cx="1463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de-DE" sz="1400" b="1" dirty="0">
                <a:effectLst/>
              </a:rPr>
              <a:t>SP-241572</a:t>
            </a:r>
            <a:endParaRPr lang="en-GB" altLang="en-US" sz="1400" b="1" dirty="0">
              <a:solidFill>
                <a:schemeClr val="bg2"/>
              </a:solidFill>
            </a:endParaRPr>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a:t>Click to edit Master title style</a:t>
            </a:r>
            <a:endParaRPr lang="en-IE"/>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5139861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630172" y="6376873"/>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767489" y="6423704"/>
            <a:ext cx="7950201" cy="323171"/>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100" b="1" kern="1200" spc="300" dirty="0">
                <a:solidFill>
                  <a:schemeClr val="tx1"/>
                </a:solidFill>
                <a:latin typeface="Arial" panose="020B0604020202020204" pitchFamily="34" charset="0"/>
                <a:ea typeface="+mn-ea"/>
                <a:cs typeface="Arial" panose="020B0604020202020204" pitchFamily="34" charset="0"/>
              </a:rPr>
              <a:t>SP-241572: </a:t>
            </a:r>
            <a:r>
              <a:rPr lang="en-GB" sz="1100" b="1" kern="1200" spc="300" dirty="0">
                <a:solidFill>
                  <a:schemeClr val="tx1"/>
                </a:solidFill>
                <a:latin typeface="Arial" panose="020B0604020202020204" pitchFamily="34" charset="0"/>
                <a:ea typeface="+mn-ea"/>
                <a:cs typeface="Arial" panose="020B0604020202020204" pitchFamily="34" charset="0"/>
              </a:rPr>
              <a:t>TSG </a:t>
            </a:r>
            <a:r>
              <a:rPr lang="en-GB" sz="1100" b="1" spc="300" dirty="0">
                <a:ea typeface="+mn-ea"/>
                <a:cs typeface="Arial" panose="020B0604020202020204" pitchFamily="34" charset="0"/>
              </a:rPr>
              <a:t>SA#</a:t>
            </a:r>
            <a:r>
              <a:rPr lang="en-GB" sz="1100" b="1" kern="1200" spc="300" dirty="0">
                <a:solidFill>
                  <a:schemeClr val="tx1"/>
                </a:solidFill>
                <a:latin typeface="Arial" panose="020B0604020202020204" pitchFamily="34" charset="0"/>
                <a:ea typeface="+mn-ea"/>
                <a:cs typeface="Arial" panose="020B0604020202020204" pitchFamily="34" charset="0"/>
              </a:rPr>
              <a:t>106, </a:t>
            </a:r>
            <a:r>
              <a:rPr lang="nn-NO" sz="1100" b="1" kern="1200" spc="300" dirty="0">
                <a:solidFill>
                  <a:schemeClr val="tx1"/>
                </a:solidFill>
                <a:latin typeface="Arial" panose="020B0604020202020204" pitchFamily="34" charset="0"/>
                <a:ea typeface="+mn-ea"/>
                <a:cs typeface="Arial" panose="020B0604020202020204" pitchFamily="34" charset="0"/>
              </a:rPr>
              <a:t>Madrid, Spain, December 10 – 13, 2024</a:t>
            </a:r>
            <a:endParaRPr lang="en-GB" sz="1100" b="1" kern="1200" spc="300" dirty="0">
              <a:solidFill>
                <a:schemeClr val="tx1"/>
              </a:solidFill>
              <a:latin typeface="Arial" panose="020B0604020202020204" pitchFamily="34" charset="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dirty="0">
                <a:solidFill>
                  <a:schemeClr val="bg1"/>
                </a:solidFill>
              </a:rPr>
              <a:t>© 3GPP 2012</a:t>
            </a:r>
            <a:endParaRPr lang="en-GB" altLang="en-US" sz="1333" dirty="0"/>
          </a:p>
        </p:txBody>
      </p:sp>
      <p:pic>
        <p:nvPicPr>
          <p:cNvPr id="1031" name="Picture 10" descr="3GPP_TM_RD.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2024</a:t>
            </a:r>
          </a:p>
        </p:txBody>
      </p:sp>
      <p:pic>
        <p:nvPicPr>
          <p:cNvPr id="11" name="Picture 13" descr="green2.jp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381467" y="6423704"/>
            <a:ext cx="365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bwMode="auto">
          <a:xfrm>
            <a:off x="11157629" y="6330667"/>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 id="2147483940" r:id="rId4"/>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8"/>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9"/>
        </a:buBlip>
        <a:defRPr sz="3200">
          <a:solidFill>
            <a:schemeClr val="tx1"/>
          </a:solidFill>
          <a:latin typeface="+mn-lt"/>
        </a:defRPr>
      </a:lvl2pPr>
      <a:lvl3pPr marL="1522413" indent="-303213" algn="l" rtl="0" eaLnBrk="0" fontAlgn="base" hangingPunct="0">
        <a:spcBef>
          <a:spcPct val="20000"/>
        </a:spcBef>
        <a:spcAft>
          <a:spcPct val="0"/>
        </a:spcAft>
        <a:buBlip>
          <a:blip r:embed="rId10"/>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3gpp.org/ftp/Information/WI_Sheet/SP-231727.zip" TargetMode="External"/><Relationship Id="rId13" Type="http://schemas.openxmlformats.org/officeDocument/2006/relationships/hyperlink" Target="https://www.3gpp.org/ftp/Information/WI_Sheet/SP-241379.zip" TargetMode="External"/><Relationship Id="rId18" Type="http://schemas.openxmlformats.org/officeDocument/2006/relationships/hyperlink" Target="https://www.3gpp.org/ftp/Information/WI_Sheet/SP-231748.zip" TargetMode="External"/><Relationship Id="rId3" Type="http://schemas.openxmlformats.org/officeDocument/2006/relationships/hyperlink" Target="https://www.3gpp.org/ftp/Information/WI_Sheet/SP-240965.zip" TargetMode="External"/><Relationship Id="rId21" Type="http://schemas.openxmlformats.org/officeDocument/2006/relationships/hyperlink" Target="https://www.3gpp.org/ftp/Information/WI_Sheet/SP-231734.zip" TargetMode="External"/><Relationship Id="rId7" Type="http://schemas.openxmlformats.org/officeDocument/2006/relationships/hyperlink" Target="https://www.3gpp.org/ftp/Information/WI_Sheet/SP-231735.zip" TargetMode="External"/><Relationship Id="rId12" Type="http://schemas.openxmlformats.org/officeDocument/2006/relationships/hyperlink" Target="https://www.3gpp.org/ftp/Information/WI_Sheet/SP-231721.zip" TargetMode="External"/><Relationship Id="rId17" Type="http://schemas.openxmlformats.org/officeDocument/2006/relationships/hyperlink" Target="https://www.3gpp.org/ftp/Information/WI_Sheet/SP-240875.zip" TargetMode="External"/><Relationship Id="rId25" Type="http://schemas.openxmlformats.org/officeDocument/2006/relationships/hyperlink" Target="https://www.3gpp.org/ftp/Information/WI_Sheet/SP-240967.zip" TargetMode="External"/><Relationship Id="rId2" Type="http://schemas.openxmlformats.org/officeDocument/2006/relationships/hyperlink" Target="https://www.3gpp.org/ftp/Information/WI_Sheet/SP-231723.zip" TargetMode="External"/><Relationship Id="rId16" Type="http://schemas.openxmlformats.org/officeDocument/2006/relationships/hyperlink" Target="https://www.3gpp.org/ftp/Information/WI_Sheet/SP-241155.zip" TargetMode="External"/><Relationship Id="rId20" Type="http://schemas.openxmlformats.org/officeDocument/2006/relationships/hyperlink" Target="https://www.3gpp.org/ftp/Information/WI_Sheet/SP-231729.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SP-231737.zip" TargetMode="External"/><Relationship Id="rId11" Type="http://schemas.openxmlformats.org/officeDocument/2006/relationships/hyperlink" Target="https://www.3gpp.org/ftp/Information/WI_Sheet/SP-231725.zip" TargetMode="External"/><Relationship Id="rId24" Type="http://schemas.openxmlformats.org/officeDocument/2006/relationships/hyperlink" Target="https://www.3gpp.org/ftp/Information/WI_Sheet/SP-240966.zip" TargetMode="External"/><Relationship Id="rId5" Type="http://schemas.openxmlformats.org/officeDocument/2006/relationships/hyperlink" Target="https://www.3gpp.org/ftp/Information/WI_Sheet/SP-241157.zip" TargetMode="External"/><Relationship Id="rId15" Type="http://schemas.openxmlformats.org/officeDocument/2006/relationships/hyperlink" Target="https://www.3gpp.org/ftp/Information/WI_Sheet/SP-231732.zip" TargetMode="External"/><Relationship Id="rId23" Type="http://schemas.openxmlformats.org/officeDocument/2006/relationships/hyperlink" Target="https://www.3gpp.org/ftp/Information/WI_Sheet/SP-241378.zip" TargetMode="External"/><Relationship Id="rId10" Type="http://schemas.openxmlformats.org/officeDocument/2006/relationships/hyperlink" Target="https://www.3gpp.org/ftp/Information/WI_Sheet/SP-231736.zip" TargetMode="External"/><Relationship Id="rId19" Type="http://schemas.openxmlformats.org/officeDocument/2006/relationships/hyperlink" Target="https://www.3gpp.org/ftp/Information/WI_Sheet/SP-231733.zip" TargetMode="External"/><Relationship Id="rId4" Type="http://schemas.openxmlformats.org/officeDocument/2006/relationships/hyperlink" Target="https://www.3gpp.org/ftp/Information/WI_Sheet/SP-241380.zip" TargetMode="External"/><Relationship Id="rId9" Type="http://schemas.openxmlformats.org/officeDocument/2006/relationships/hyperlink" Target="https://www.3gpp.org/ftp/Information/WI_Sheet/SP-231781.zip" TargetMode="External"/><Relationship Id="rId14" Type="http://schemas.openxmlformats.org/officeDocument/2006/relationships/hyperlink" Target="https://www.3gpp.org/ftp/Information/WI_Sheet/SP-240877.zip" TargetMode="External"/><Relationship Id="rId22" Type="http://schemas.openxmlformats.org/officeDocument/2006/relationships/hyperlink" Target="https://www.3gpp.org/ftp/Information/WI_Sheet/SP-231724.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hyperlink" Target="https://www.3gpp.org/ftp/tsg_sa/TSG_SA/TSGS_106_Madrid_2024-12/Docs/SP-241444.zip" TargetMode="External"/><Relationship Id="rId2" Type="http://schemas.openxmlformats.org/officeDocument/2006/relationships/hyperlink" Target="https://www.3gpp.org/ftp/tsg_sa/TSG_SA/TSGS_106_Madrid_2024-12/Docs/SP-241443.zip" TargetMode="External"/><Relationship Id="rId1" Type="http://schemas.openxmlformats.org/officeDocument/2006/relationships/slideLayout" Target="../slideLayouts/slideLayout2.xml"/><Relationship Id="rId5" Type="http://schemas.openxmlformats.org/officeDocument/2006/relationships/hyperlink" Target="https://www.3gpp.org/ftp/tsg_sa/TSG_SA/TSGS_106_Madrid_2024-12/Docs/SP-241446.zip" TargetMode="External"/><Relationship Id="rId4" Type="http://schemas.openxmlformats.org/officeDocument/2006/relationships/hyperlink" Target="https://www.3gpp.org/ftp/tsg_sa/TSG_SA/TSGS_106_Madrid_2024-12/Docs/SP-241445.zi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3gpp.org/ftp/Information/WI_Sheet/SP-24096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3gpp.org/ftp/Information/WI_Sheet/SP-24115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3gpp.org/ftp/Information/WI_Sheet/SP-23173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3gpp.org/ftp/Information/WI_Sheet/SP-23173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3gpp.org/ftp/Information/WI_Sheet/SP-23172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3gpp.org/ftp/Information/WI_Sheet/SP-231781.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3gpp.org/ftp/Information/WI_Sheet/SP-231736.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3gpp.org/ftp/Information/WI_Sheet/SP-23172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3gpp.org/ftp/Information/WI_Sheet/SP-231721.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79.zi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3gpp.org/ftp/Information/WI_Sheet/SP-24087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3gpp.org/ftp/Information/WI_Sheet/SP-231732.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80.zip"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3gpp.org/ftp/Information/WI_Sheet/SP-24115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3gpp.org/ftp/Information/WI_Sheet/SP-24087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s://www.3gpp.org/ftp/Information/WI_Sheet/SP-231748.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3gpp.org/ftp/Information/WI_Sheet/SP-231733.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www.3gpp.org/ftp/Information/WI_Sheet/SP-231729.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www.3gpp.org/ftp/Information/WI_Sheet/SP-231734.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www.3gpp.org/ftp/Information/WI_Sheet/SP-231724.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78.zip"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3gpp.org/ftp/Information/WI_Sheet/SP-240966.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www.3gpp.org/ftp/Information/WI_Sheet/SP-231723.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3gpp.org/ftp/Information/WI_Sheet/SP-24096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s://forge.3gpp.org/rep/sa5/CH/-/tree/Rel-19/OpenAPI" TargetMode="External"/><Relationship Id="rId3" Type="http://schemas.openxmlformats.org/officeDocument/2006/relationships/hyperlink" Target="https://forge.3gpp.org/rep/sa5/MnS/-/wikis/SA5/Rel-19-Moderated-Topics" TargetMode="External"/><Relationship Id="rId7" Type="http://schemas.openxmlformats.org/officeDocument/2006/relationships/hyperlink" Target="https://forge.3gpp.org/rep/sa5/MnS/-/tree/Rel-19/yang-models"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hyperlink" Target="https://forge.3gpp.org/rep/sa5/MnS/-/tree/Rel-19/OpenAPI" TargetMode="External"/><Relationship Id="rId5" Type="http://schemas.openxmlformats.org/officeDocument/2006/relationships/hyperlink" Target="https://forge.3gpp.org/rep/all/5G_APIs" TargetMode="External"/><Relationship Id="rId4" Type="http://schemas.openxmlformats.org/officeDocument/2006/relationships/hyperlink" Target="https://forge.3gpp.org/rep/sa5/MnS" TargetMode="External"/><Relationship Id="rId9" Type="http://schemas.openxmlformats.org/officeDocument/2006/relationships/hyperlink" Target="https://forge.3gpp.org/rep/sa5/CH/-/tree/Rel-19/" TargetMode="Externa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3gpp.org/ftp/Email_Discussions/SA5/SA5-level%20discussions/SA5%23157"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1973685" y="3429000"/>
            <a:ext cx="8697009" cy="1192695"/>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GB" sz="4800" dirty="0"/>
              <a:t> </a:t>
            </a:r>
            <a:r>
              <a:rPr lang="en-GB" altLang="zh-CN" sz="4800" b="1" dirty="0"/>
              <a:t>SA5 Status Report to SA#106</a:t>
            </a:r>
            <a:br>
              <a:rPr lang="en-GB" altLang="zh-CN" sz="4800" b="1" dirty="0"/>
            </a:br>
            <a:br>
              <a:rPr lang="en-GB" altLang="zh-CN" sz="3200" b="1" dirty="0"/>
            </a:br>
            <a:br>
              <a:rPr lang="en-US" sz="4800" dirty="0">
                <a:effectLst>
                  <a:outerShdw blurRad="38100" dist="38100" dir="2700000" algn="tl">
                    <a:srgbClr val="C0C0C0"/>
                  </a:outerShdw>
                </a:effectLst>
                <a:latin typeface="Arial" pitchFamily="34" charset="0"/>
              </a:rPr>
            </a:br>
            <a:br>
              <a:rPr lang="en-US" sz="4800" dirty="0">
                <a:effectLst>
                  <a:outerShdw blurRad="38100" dist="38100" dir="2700000" algn="tl">
                    <a:srgbClr val="C0C0C0"/>
                  </a:outerShdw>
                </a:effectLst>
              </a:rPr>
            </a:b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1798027" y="4092113"/>
            <a:ext cx="8872667" cy="1712694"/>
          </a:xfrm>
        </p:spPr>
        <p:txBody>
          <a:bodyPr/>
          <a:lstStyle/>
          <a:p>
            <a:pPr>
              <a:lnSpc>
                <a:spcPct val="80000"/>
              </a:lnSpc>
            </a:pPr>
            <a:r>
              <a:rPr lang="de-DE" altLang="de-DE" sz="2400" dirty="0">
                <a:latin typeface="Arial" charset="0"/>
              </a:rPr>
              <a:t>Zou Lan, SA5 Chair, Huawei</a:t>
            </a:r>
          </a:p>
          <a:p>
            <a:pPr>
              <a:lnSpc>
                <a:spcPct val="80000"/>
              </a:lnSpc>
            </a:pPr>
            <a:r>
              <a:rPr lang="en-GB" altLang="zh-CN" sz="2400" dirty="0">
                <a:latin typeface="Arial" charset="0"/>
              </a:rPr>
              <a:t>Thomas Tovinger, SA5 </a:t>
            </a:r>
            <a:r>
              <a:rPr lang="en-US" altLang="zh-CN" sz="2400" dirty="0">
                <a:latin typeface="Arial" charset="0"/>
              </a:rPr>
              <a:t>Vice </a:t>
            </a:r>
            <a:r>
              <a:rPr lang="en-GB" altLang="zh-CN" sz="2400" dirty="0">
                <a:latin typeface="Arial" charset="0"/>
              </a:rPr>
              <a:t>Chair, Ericsson</a:t>
            </a:r>
            <a:endParaRPr lang="de-DE" altLang="de-DE" sz="2400" dirty="0">
              <a:latin typeface="Arial" charset="0"/>
            </a:endParaRPr>
          </a:p>
          <a:p>
            <a:pPr>
              <a:lnSpc>
                <a:spcPct val="80000"/>
              </a:lnSpc>
            </a:pPr>
            <a:r>
              <a:rPr lang="de-DE" altLang="de-DE" sz="2400" dirty="0">
                <a:latin typeface="Arial" charset="0"/>
              </a:rPr>
              <a:t>Anatoly Andrianov, SA5 Vice Chair, Nokia</a:t>
            </a:r>
          </a:p>
          <a:p>
            <a:pPr>
              <a:lnSpc>
                <a:spcPct val="80000"/>
              </a:lnSpc>
            </a:pPr>
            <a:r>
              <a:rPr lang="en-GB" altLang="zh-CN" sz="2400" dirty="0">
                <a:latin typeface="Arial" charset="0"/>
              </a:rPr>
              <a:t>Gerald Görmer,</a:t>
            </a:r>
            <a:r>
              <a:rPr lang="de-DE" altLang="de-DE" sz="2400" dirty="0">
                <a:latin typeface="Arial" charset="0"/>
              </a:rPr>
              <a:t> SA5 Charging SWG Chair, </a:t>
            </a:r>
            <a:r>
              <a:rPr lang="en-GB" sz="2400" dirty="0">
                <a:latin typeface="Arial" charset="0"/>
              </a:rPr>
              <a:t>MATRIXX Software</a:t>
            </a:r>
          </a:p>
          <a:p>
            <a:pPr>
              <a:lnSpc>
                <a:spcPct val="80000"/>
              </a:lnSpc>
            </a:pPr>
            <a:r>
              <a:rPr lang="fi-FI" altLang="zh-CN" sz="2800" dirty="0"/>
              <a:t>Antoine Mouquet, MCC, ETSI</a:t>
            </a:r>
            <a:endParaRPr lang="en-GB" altLang="en-US" sz="2667" dirty="0">
              <a:latin typeface="Arial" panose="020B0604020202020204" pitchFamily="34"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4046C8AC-BB1C-44EC-B4FF-F69D71B27CAD}"/>
              </a:ext>
            </a:extLst>
          </p:cNvPr>
          <p:cNvSpPr>
            <a:spLocks noGrp="1"/>
          </p:cNvSpPr>
          <p:nvPr>
            <p:ph type="title"/>
          </p:nvPr>
        </p:nvSpPr>
        <p:spPr>
          <a:xfrm>
            <a:off x="120650" y="0"/>
            <a:ext cx="9841353" cy="881743"/>
          </a:xfrm>
        </p:spPr>
        <p:txBody>
          <a:bodyPr/>
          <a:lstStyle/>
          <a:p>
            <a:r>
              <a:rPr lang="en-US" sz="3600" dirty="0"/>
              <a:t>Overview of </a:t>
            </a:r>
            <a:r>
              <a:rPr lang="en-US" altLang="zh-CN" sz="3600" dirty="0"/>
              <a:t>Rel-19 </a:t>
            </a:r>
            <a:r>
              <a:rPr lang="en-US" sz="3600" dirty="0"/>
              <a:t>SA5 </a:t>
            </a:r>
            <a:r>
              <a:rPr lang="en-US" altLang="zh-CN" sz="3600" dirty="0"/>
              <a:t>OAM </a:t>
            </a:r>
            <a:r>
              <a:rPr lang="en-US" sz="3600" dirty="0"/>
              <a:t>topics</a:t>
            </a:r>
          </a:p>
        </p:txBody>
      </p:sp>
      <p:graphicFrame>
        <p:nvGraphicFramePr>
          <p:cNvPr id="6" name="表格 2">
            <a:extLst>
              <a:ext uri="{FF2B5EF4-FFF2-40B4-BE49-F238E27FC236}">
                <a16:creationId xmlns:a16="http://schemas.microsoft.com/office/drawing/2014/main" id="{EBFB2460-8A64-4AA0-AFD0-F1E8225E91ED}"/>
              </a:ext>
            </a:extLst>
          </p:cNvPr>
          <p:cNvGraphicFramePr>
            <a:graphicFrameLocks noGrp="1"/>
          </p:cNvGraphicFramePr>
          <p:nvPr>
            <p:extLst>
              <p:ext uri="{D42A27DB-BD31-4B8C-83A1-F6EECF244321}">
                <p14:modId xmlns:p14="http://schemas.microsoft.com/office/powerpoint/2010/main" val="2942088282"/>
              </p:ext>
            </p:extLst>
          </p:nvPr>
        </p:nvGraphicFramePr>
        <p:xfrm>
          <a:off x="120651" y="820783"/>
          <a:ext cx="11810692" cy="5831332"/>
        </p:xfrm>
        <a:graphic>
          <a:graphicData uri="http://schemas.openxmlformats.org/drawingml/2006/table">
            <a:tbl>
              <a:tblPr/>
              <a:tblGrid>
                <a:gridCol w="496501">
                  <a:extLst>
                    <a:ext uri="{9D8B030D-6E8A-4147-A177-3AD203B41FA5}">
                      <a16:colId xmlns:a16="http://schemas.microsoft.com/office/drawing/2014/main" val="1965733584"/>
                    </a:ext>
                  </a:extLst>
                </a:gridCol>
                <a:gridCol w="275988">
                  <a:extLst>
                    <a:ext uri="{9D8B030D-6E8A-4147-A177-3AD203B41FA5}">
                      <a16:colId xmlns:a16="http://schemas.microsoft.com/office/drawing/2014/main" val="331722294"/>
                    </a:ext>
                  </a:extLst>
                </a:gridCol>
                <a:gridCol w="624110">
                  <a:extLst>
                    <a:ext uri="{9D8B030D-6E8A-4147-A177-3AD203B41FA5}">
                      <a16:colId xmlns:a16="http://schemas.microsoft.com/office/drawing/2014/main" val="907466837"/>
                    </a:ext>
                  </a:extLst>
                </a:gridCol>
                <a:gridCol w="1626870">
                  <a:extLst>
                    <a:ext uri="{9D8B030D-6E8A-4147-A177-3AD203B41FA5}">
                      <a16:colId xmlns:a16="http://schemas.microsoft.com/office/drawing/2014/main" val="2690706286"/>
                    </a:ext>
                  </a:extLst>
                </a:gridCol>
                <a:gridCol w="4716175">
                  <a:extLst>
                    <a:ext uri="{9D8B030D-6E8A-4147-A177-3AD203B41FA5}">
                      <a16:colId xmlns:a16="http://schemas.microsoft.com/office/drawing/2014/main" val="2178307027"/>
                    </a:ext>
                  </a:extLst>
                </a:gridCol>
                <a:gridCol w="775252">
                  <a:extLst>
                    <a:ext uri="{9D8B030D-6E8A-4147-A177-3AD203B41FA5}">
                      <a16:colId xmlns:a16="http://schemas.microsoft.com/office/drawing/2014/main" val="410137253"/>
                    </a:ext>
                  </a:extLst>
                </a:gridCol>
                <a:gridCol w="1120943">
                  <a:extLst>
                    <a:ext uri="{9D8B030D-6E8A-4147-A177-3AD203B41FA5}">
                      <a16:colId xmlns:a16="http://schemas.microsoft.com/office/drawing/2014/main" val="3966773156"/>
                    </a:ext>
                  </a:extLst>
                </a:gridCol>
                <a:gridCol w="870667">
                  <a:extLst>
                    <a:ext uri="{9D8B030D-6E8A-4147-A177-3AD203B41FA5}">
                      <a16:colId xmlns:a16="http://schemas.microsoft.com/office/drawing/2014/main" val="4058451737"/>
                    </a:ext>
                  </a:extLst>
                </a:gridCol>
                <a:gridCol w="889455">
                  <a:extLst>
                    <a:ext uri="{9D8B030D-6E8A-4147-A177-3AD203B41FA5}">
                      <a16:colId xmlns:a16="http://schemas.microsoft.com/office/drawing/2014/main" val="2608971487"/>
                    </a:ext>
                  </a:extLst>
                </a:gridCol>
                <a:gridCol w="414731">
                  <a:extLst>
                    <a:ext uri="{9D8B030D-6E8A-4147-A177-3AD203B41FA5}">
                      <a16:colId xmlns:a16="http://schemas.microsoft.com/office/drawing/2014/main" val="2276198587"/>
                    </a:ext>
                  </a:extLst>
                </a:gridCol>
              </a:tblGrid>
              <a:tr h="155013">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err="1">
                          <a:ln>
                            <a:noFill/>
                          </a:ln>
                          <a:solidFill>
                            <a:schemeClr val="tx1"/>
                          </a:solidFill>
                          <a:effectLst/>
                          <a:latin typeface="+mn-lt"/>
                          <a:ea typeface="宋体" pitchFamily="2" charset="-122"/>
                          <a:cs typeface="Arial" panose="020B0604020202020204" pitchFamily="34" charset="0"/>
                        </a:rPr>
                        <a:t>rapp</a:t>
                      </a:r>
                      <a:endPar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err="1">
                          <a:solidFill>
                            <a:srgbClr val="000000"/>
                          </a:solidFill>
                          <a:effectLst/>
                          <a:latin typeface="+mn-lt"/>
                          <a:ea typeface="+mn-ea"/>
                          <a:cs typeface="Arial" panose="020B0604020202020204" pitchFamily="34" charset="0"/>
                        </a:rPr>
                        <a:t>Tdoc</a:t>
                      </a: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5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91393">
                <a:tc rowSpan="10">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r>
                        <a:rPr lang="en-US" altLang="zh-CN" sz="600" b="1" i="0" u="none" strike="noStrike" dirty="0">
                          <a:solidFill>
                            <a:srgbClr val="000000"/>
                          </a:solidFill>
                          <a:effectLst/>
                          <a:latin typeface="+mn-lt"/>
                          <a:ea typeface="+mn-ea"/>
                        </a:rPr>
                        <a:t>Intelligence and Automation</a:t>
                      </a: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AIML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FS_AIML_MGT_Ph2</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00"/>
                          </a:solidFill>
                          <a:effectLst/>
                          <a:latin typeface="+mn-lt"/>
                          <a:ea typeface="宋体" panose="02010600030101010101" pitchFamily="2" charset="-122"/>
                        </a:rPr>
                        <a:t>Study on AI and 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1020007</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Intel, NEC</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SP-231780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28.908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 AIML_MGT_Ph2</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AI/ML management phase 2 (for SA approval)</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7119197"/>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MDA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FS_eMDAS_Ph3</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00"/>
                          </a:solidFill>
                          <a:effectLst/>
                          <a:latin typeface="+mn-lt"/>
                          <a:ea typeface="宋体" panose="02010600030101010101" pitchFamily="2" charset="-122"/>
                        </a:rPr>
                        <a:t>Study on Management Data Analytics (MDA) –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1020019</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Huawei</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2593508"/>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 eMDAS_Ph3</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Data Analytics phase 3 (for</a:t>
                      </a:r>
                      <a:r>
                        <a:rPr lang="zh-CN" altLang="en-US" sz="900" b="0" i="0" u="none" strike="noStrike" dirty="0">
                          <a:solidFill>
                            <a:srgbClr val="0000FF"/>
                          </a:solidFill>
                          <a:effectLst/>
                          <a:latin typeface="+mn-lt"/>
                          <a:ea typeface="宋体" panose="02010600030101010101" pitchFamily="2" charset="-122"/>
                        </a:rPr>
                        <a:t> </a:t>
                      </a:r>
                      <a:r>
                        <a:rPr lang="en-US" altLang="zh-CN" sz="900" b="0" i="0" u="none" strike="noStrike" dirty="0">
                          <a:solidFill>
                            <a:srgbClr val="0000FF"/>
                          </a:solidFill>
                          <a:effectLst/>
                          <a:latin typeface="+mn-lt"/>
                          <a:ea typeface="宋体" panose="02010600030101010101" pitchFamily="2" charset="-122"/>
                        </a:rPr>
                        <a:t>SA</a:t>
                      </a:r>
                      <a:r>
                        <a:rPr lang="zh-CN" altLang="en-US" sz="900" b="0" i="0" u="none" strike="noStrike" dirty="0">
                          <a:solidFill>
                            <a:srgbClr val="0000FF"/>
                          </a:solidFill>
                          <a:effectLst/>
                          <a:latin typeface="+mn-lt"/>
                          <a:ea typeface="宋体" panose="02010600030101010101" pitchFamily="2" charset="-122"/>
                        </a:rPr>
                        <a:t> </a:t>
                      </a:r>
                      <a:r>
                        <a:rPr lang="en-US" altLang="zh-CN" sz="900" b="0" i="0" u="none" strike="noStrike" dirty="0">
                          <a:solidFill>
                            <a:srgbClr val="0000FF"/>
                          </a:solidFill>
                          <a:effectLst/>
                          <a:latin typeface="+mn-lt"/>
                          <a:ea typeface="宋体" panose="02010600030101010101" pitchFamily="2" charset="-122"/>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00FF"/>
                          </a:solidFill>
                          <a:effectLst/>
                          <a:latin typeface="+mn-lt"/>
                          <a:ea typeface="等线" panose="02010600030101010101" pitchFamily="2" charset="-122"/>
                          <a:cs typeface="Kartika"/>
                        </a:rPr>
                        <a:t>S5-246126</a:t>
                      </a:r>
                      <a:endParaRPr lang="zh-CN" alt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TS 28.104</a:t>
                      </a:r>
                      <a:endParaRPr 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409747"/>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IDM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FS_IDMS</a:t>
                      </a:r>
                      <a:r>
                        <a:rPr kumimoji="0" 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_MN</a:t>
                      </a: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intent driven management services for mobile networks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28.914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8684027"/>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 IDMS_MN_Ph3</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Intent driven management services for mobile network phase 3 </a:t>
                      </a:r>
                      <a:r>
                        <a:rPr lang="en-US" altLang="zh-CN" sz="900" b="0" i="0" u="none" strike="noStrike" dirty="0">
                          <a:solidFill>
                            <a:srgbClr val="0000FF"/>
                          </a:solidFill>
                          <a:effectLst/>
                          <a:latin typeface="+mn-lt"/>
                          <a:ea typeface="+mn-ea"/>
                        </a:rPr>
                        <a:t>(for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S5-246125</a:t>
                      </a:r>
                      <a:endParaRPr 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TS 28.312</a:t>
                      </a:r>
                      <a:endParaRPr 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402825"/>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CCL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 FS_CCLM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Closed Control loop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1020009</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Samsung, 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7875355"/>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rPr>
                        <a:t>-&gt; CCLM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Closed Control Loop Management(for SA approval)</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5173647"/>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NDT</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FS_NDT</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 of Network Digital Twin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28.915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720032"/>
                  </a:ext>
                </a:extLst>
              </a:tr>
              <a:tr h="91393">
                <a:tc vMerge="1">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rPr>
                        <a:t>-&gt; NDT</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aspects of Network Digital Twins (for SA approval)</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9114398"/>
                  </a:ext>
                </a:extLst>
              </a:tr>
              <a:tr h="92039">
                <a:tc rowSpan="22">
                  <a:txBody>
                    <a:bodyPr/>
                    <a:lstStyle/>
                    <a:p>
                      <a:pPr marL="53975" indent="0" algn="l" fontAlgn="b"/>
                      <a:r>
                        <a:rPr lang="en-US" altLang="zh-CN" sz="600" b="1" i="0" u="none" strike="noStrike" dirty="0">
                          <a:solidFill>
                            <a:srgbClr val="000000"/>
                          </a:solidFill>
                          <a:effectLst/>
                          <a:latin typeface="+mn-lt"/>
                          <a:ea typeface="+mn-ea"/>
                        </a:rPr>
                        <a:t>Management Architecture and Mechanisms</a:t>
                      </a: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CMO</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FS_Cloud_OAM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cloud aspects of management and orchestration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Microsoft,CMCC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SP-231781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28.869</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319402"/>
                  </a:ext>
                </a:extLst>
              </a:tr>
              <a:tr h="9203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MSEC</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FS_SECM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Enablers for Security Monitoring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1020016</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1185577"/>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SBMA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FS_SBMA_Ph3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SBMA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1020011</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8473418"/>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-&gt;SBMA_Ph3</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Service Based Management Architecture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2683377"/>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PTM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FS_PlanM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Plan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1020033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9623980"/>
                  </a:ext>
                </a:extLst>
              </a:tr>
              <a:tr h="9139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PlanM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rgbClr val="00B050"/>
                          </a:solidFill>
                          <a:effectLst/>
                          <a:latin typeface="+mn-lt"/>
                          <a:ea typeface="+mn-ea"/>
                        </a:rPr>
                        <a:t>Management of planned configurations</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1050032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SP-241379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28.572</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9486882"/>
                  </a:ext>
                </a:extLst>
              </a:tr>
              <a:tr h="9203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tx1"/>
                          </a:solidFill>
                          <a:effectLst/>
                          <a:uLnTx/>
                          <a:uFillTx/>
                          <a:latin typeface="+mn-lt"/>
                          <a:ea typeface="宋体" panose="02010600030101010101" pitchFamily="2" charset="-122"/>
                          <a:cs typeface="Arial" panose="020B0604020202020204" pitchFamily="34" charset="0"/>
                        </a:rPr>
                        <a:t>MADCOL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MADCOL_Ph2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Data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SP-231746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28.622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5068423"/>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chemeClr val="tx1"/>
                          </a:solidFill>
                          <a:effectLst/>
                          <a:latin typeface="+mn-lt"/>
                          <a:cs typeface="Arial" panose="020B0604020202020204" pitchFamily="34" charset="0"/>
                        </a:rPr>
                        <a:t>11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SEPM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FS_Data_SREP</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data management, regarding subscriptions and reporting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28.873</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7907847"/>
                  </a:ext>
                </a:extLst>
              </a:tr>
              <a:tr h="9139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GB"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Data_SREP</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rgbClr val="00B050"/>
                          </a:solidFill>
                          <a:effectLst/>
                          <a:latin typeface="+mn-lt"/>
                          <a:ea typeface="+mn-ea"/>
                        </a:rPr>
                        <a:t>Data management, regarding subscriptions and reporting</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1050033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SP-241380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300" kern="100" dirty="0">
                          <a:solidFill>
                            <a:srgbClr val="00B050"/>
                          </a:solidFill>
                          <a:effectLst/>
                          <a:latin typeface="+mn-lt"/>
                          <a:ea typeface="等线" panose="02010600030101010101" pitchFamily="2" charset="-122"/>
                          <a:cs typeface="Kartika"/>
                        </a:rPr>
                        <a:t>28.537/28.550/28.532/32.421/32.422/32.423/28.404/28.405/28.622/28.623</a:t>
                      </a:r>
                      <a:endParaRPr lang="zh-CN" sz="2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13340"/>
                  </a:ext>
                </a:extLst>
              </a:tr>
              <a:tr h="9203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PM_KPI_5G_Ph4</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5G performance measurements and KPIs phase 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1020026</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 ZTE</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SP-231747</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28.552/554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96070295"/>
                  </a:ext>
                </a:extLst>
              </a:tr>
              <a:tr h="9203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AdNRM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AdNRM_Ph3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5G Advanced NRM features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Huawei</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SP-231745</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28.541/622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026497506"/>
                  </a:ext>
                </a:extLst>
              </a:tr>
              <a:tr h="9203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defTabSz="1219170" rtl="0" eaLnBrk="1" fontAlgn="b" latinLnBrk="0" hangingPunct="1"/>
                      <a:r>
                        <a:rPr lang="en-US" sz="900" b="0" i="0" u="none" strike="noStrike" kern="1200" dirty="0">
                          <a:solidFill>
                            <a:schemeClr val="tx1"/>
                          </a:solidFill>
                          <a:effectLst/>
                          <a:latin typeface="+mn-lt"/>
                          <a:ea typeface="宋体" panose="02010600030101010101" pitchFamily="2" charset="-122"/>
                          <a:cs typeface="+mn-cs"/>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TMQ</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TraceQoE_OAM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Subscriber and Equipment Trace and </a:t>
                      </a:r>
                      <a:r>
                        <a:rPr lang="en-US" sz="900" b="0" i="0" u="none" strike="noStrike" dirty="0" err="1">
                          <a:solidFill>
                            <a:schemeClr val="tx1"/>
                          </a:solidFill>
                          <a:effectLst/>
                          <a:latin typeface="+mn-lt"/>
                          <a:ea typeface="宋体" panose="02010600030101010101" pitchFamily="2" charset="-122"/>
                        </a:rPr>
                        <a:t>QoE</a:t>
                      </a:r>
                      <a:r>
                        <a:rPr lang="en-US" sz="900" b="0" i="0" u="none" strike="noStrike" dirty="0">
                          <a:solidFill>
                            <a:schemeClr val="tx1"/>
                          </a:solidFill>
                          <a:effectLst/>
                          <a:latin typeface="+mn-lt"/>
                          <a:ea typeface="宋体" panose="02010600030101010101" pitchFamily="2" charset="-122"/>
                        </a:rPr>
                        <a:t> collection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SP-231748</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32.422/405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325124"/>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NTNM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 NTN_OAM_Ph2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Aspects of NTN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CATT</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SP-231733</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08613853"/>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-&gt;NTN_OAM_Ph2</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Aspects of NTN Phase 2 </a:t>
                      </a:r>
                      <a:r>
                        <a:rPr lang="en-US" altLang="zh-CN" sz="900" b="0" i="0" u="none" strike="noStrike" dirty="0">
                          <a:solidFill>
                            <a:srgbClr val="0000FF"/>
                          </a:solidFill>
                          <a:effectLst/>
                          <a:latin typeface="+mn-lt"/>
                          <a:ea typeface="+mn-ea"/>
                        </a:rPr>
                        <a:t>(for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00FF"/>
                          </a:solidFill>
                          <a:effectLst/>
                          <a:latin typeface="+mn-lt"/>
                          <a:ea typeface="等线" panose="02010600030101010101" pitchFamily="2" charset="-122"/>
                          <a:cs typeface="Kartika"/>
                        </a:rPr>
                        <a:t>S5-246131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300" kern="100" dirty="0">
                          <a:solidFill>
                            <a:srgbClr val="0000FF"/>
                          </a:solidFill>
                          <a:effectLst/>
                          <a:latin typeface="+mn-lt"/>
                          <a:ea typeface="等线" panose="02010600030101010101" pitchFamily="2" charset="-122"/>
                          <a:cs typeface="Kartika"/>
                        </a:rPr>
                        <a:t>TS 28.541/552/554/658/662/540/530</a:t>
                      </a:r>
                      <a:endParaRPr lang="zh-CN" altLang="en-US" sz="3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192754408"/>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IABM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nn-NO"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FS_NR_mobile_IAB_OAM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of IAB Nodes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1020014</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SP-231729</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34734954"/>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 </a:t>
                      </a:r>
                      <a:r>
                        <a:rPr kumimoji="0" lang="en-US" altLang="zh-CN" sz="900" b="0" i="0" u="none" strike="noStrike" kern="1200" cap="none" spc="0" normalizeH="0" baseline="0" dirty="0" err="1">
                          <a:ln>
                            <a:noFill/>
                          </a:ln>
                          <a:solidFill>
                            <a:srgbClr val="0000FF"/>
                          </a:solidFill>
                          <a:effectLst/>
                          <a:uLnTx/>
                          <a:uFillTx/>
                          <a:latin typeface="+mn-lt"/>
                          <a:ea typeface="+mn-ea"/>
                          <a:cs typeface="Arial" panose="020B0604020202020204" pitchFamily="34" charset="0"/>
                        </a:rPr>
                        <a:t>NR_mobile_IAB_OAM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of IAB nodes </a:t>
                      </a:r>
                      <a:r>
                        <a:rPr lang="en-US" altLang="zh-CN" sz="900" b="0" i="0" u="none" strike="noStrike" dirty="0">
                          <a:solidFill>
                            <a:srgbClr val="0000FF"/>
                          </a:solidFill>
                          <a:effectLst/>
                          <a:latin typeface="+mn-lt"/>
                          <a:ea typeface="+mn-ea"/>
                        </a:rPr>
                        <a:t>(for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00FF"/>
                          </a:solidFill>
                          <a:effectLst/>
                          <a:latin typeface="+mn-lt"/>
                          <a:ea typeface="等线" panose="02010600030101010101" pitchFamily="2" charset="-122"/>
                          <a:cs typeface="Kartika"/>
                        </a:rPr>
                        <a:t>S5-246130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300" kern="100" dirty="0">
                          <a:solidFill>
                            <a:srgbClr val="0000FF"/>
                          </a:solidFill>
                          <a:effectLst/>
                          <a:latin typeface="+mn-lt"/>
                          <a:ea typeface="等线" panose="02010600030101010101" pitchFamily="2" charset="-122"/>
                          <a:cs typeface="Kartika"/>
                        </a:rPr>
                        <a:t>TS 28.541/540/531/314/315</a:t>
                      </a:r>
                      <a:endParaRPr lang="zh-CN" altLang="en-US" sz="3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84606906"/>
                  </a:ext>
                </a:extLst>
              </a:tr>
              <a:tr h="174390">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err="1">
                          <a:solidFill>
                            <a:srgbClr val="000000"/>
                          </a:solidFill>
                          <a:effectLst/>
                          <a:latin typeface="+mn-lt"/>
                          <a:ea typeface="等线" panose="02010600030101010101" pitchFamily="2" charset="-122"/>
                        </a:rPr>
                        <a:t>RedcapM</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FS_NR_RedCap_OAM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aspects of </a:t>
                      </a:r>
                      <a:r>
                        <a:rPr lang="en-US" sz="900" b="0" i="0" u="none" strike="noStrike" dirty="0" err="1">
                          <a:solidFill>
                            <a:schemeClr val="tx1"/>
                          </a:solidFill>
                          <a:effectLst/>
                          <a:latin typeface="+mn-lt"/>
                          <a:ea typeface="宋体" panose="02010600030101010101" pitchFamily="2" charset="-122"/>
                        </a:rPr>
                        <a:t>RedCap</a:t>
                      </a:r>
                      <a:r>
                        <a:rPr lang="en-US" sz="900" b="0" i="0" u="none" strike="noStrike" dirty="0">
                          <a:solidFill>
                            <a:schemeClr val="tx1"/>
                          </a:solidFill>
                          <a:effectLst/>
                          <a:latin typeface="+mn-lt"/>
                          <a:ea typeface="宋体" panose="02010600030101010101" pitchFamily="2" charset="-122"/>
                        </a:rPr>
                        <a:t> feature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a:t>
                      </a:r>
                      <a:r>
                        <a:rPr kumimoji="0" lang="en-US" altLang="zh-CN"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Asiainfo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SP-231734</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139004491"/>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a:t>
                      </a:r>
                      <a:r>
                        <a:rPr kumimoji="0" lang="en-US" altLang="zh-CN" sz="900" b="0" i="0" u="none" strike="noStrike" kern="1200" cap="none" spc="0" normalizeH="0" baseline="0" dirty="0" err="1">
                          <a:ln>
                            <a:noFill/>
                          </a:ln>
                          <a:solidFill>
                            <a:srgbClr val="0000FF"/>
                          </a:solidFill>
                          <a:effectLst/>
                          <a:uLnTx/>
                          <a:uFillTx/>
                          <a:latin typeface="+mn-lt"/>
                          <a:ea typeface="+mn-ea"/>
                          <a:cs typeface="Arial" panose="020B0604020202020204" pitchFamily="34" charset="0"/>
                        </a:rPr>
                        <a:t>NR_RedCap_OAM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Aspects of </a:t>
                      </a:r>
                      <a:r>
                        <a:rPr lang="en-US" sz="900" b="0" i="0" u="none" strike="noStrike" dirty="0" err="1">
                          <a:solidFill>
                            <a:srgbClr val="0000FF"/>
                          </a:solidFill>
                          <a:effectLst/>
                          <a:latin typeface="+mn-lt"/>
                          <a:ea typeface="宋体" panose="02010600030101010101" pitchFamily="2" charset="-122"/>
                        </a:rPr>
                        <a:t>RedCap</a:t>
                      </a:r>
                      <a:r>
                        <a:rPr lang="en-US" sz="900" b="0" i="0" u="none" strike="noStrike" dirty="0">
                          <a:solidFill>
                            <a:srgbClr val="0000FF"/>
                          </a:solidFill>
                          <a:effectLst/>
                          <a:latin typeface="+mn-lt"/>
                          <a:ea typeface="宋体" panose="02010600030101010101" pitchFamily="2" charset="-122"/>
                        </a:rPr>
                        <a:t> features (for SA approval)</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758272338"/>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a:solidFill>
                            <a:srgbClr val="000000"/>
                          </a:solidFill>
                          <a:effectLst/>
                          <a:latin typeface="+mn-lt"/>
                          <a:ea typeface="等线" panose="02010600030101010101" pitchFamily="2" charset="-122"/>
                        </a:rPr>
                        <a:t>NWDAFM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FS_NWDAF_OAM_Ph2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Enhancement of Management Aspects related to NWDAF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663280225"/>
                  </a:ext>
                </a:extLst>
              </a:tr>
              <a:tr h="9139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NWDAF_OAM_Ph2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altLang="zh-CN" sz="900" b="0" i="0" u="none" strike="noStrike" dirty="0">
                          <a:solidFill>
                            <a:srgbClr val="00B050"/>
                          </a:solidFill>
                          <a:effectLst/>
                          <a:latin typeface="+mn-lt"/>
                          <a:ea typeface="+mn-ea"/>
                        </a:rPr>
                        <a:t>Enhancement of Management Aspects related to NWDAF Phase 2</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B050"/>
                          </a:solidFill>
                          <a:effectLst/>
                          <a:latin typeface="+mn-lt"/>
                          <a:ea typeface="PMingLiU"/>
                          <a:cs typeface="+mn-cs"/>
                        </a:rPr>
                        <a:t>1050031</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Telecom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SP-241378</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28.552/28.541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621424685"/>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NSM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FS_NetShare_OAM_Ph3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of Network Sharing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1964827"/>
                  </a:ext>
                </a:extLst>
              </a:tr>
              <a:tr h="91393">
                <a:tc vMerge="1">
                  <a:txBody>
                    <a:bodyPr/>
                    <a:lstStyle/>
                    <a:p>
                      <a:pPr marL="53975" indent="0" algn="l" fontAlgn="b"/>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-&gt;NetShare_OAM_Ph3</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of Network Sharing Phase 3 </a:t>
                      </a:r>
                      <a:r>
                        <a:rPr lang="en-US" altLang="zh-CN" sz="900" b="0" i="0" u="none" strike="noStrike" dirty="0">
                          <a:solidFill>
                            <a:srgbClr val="0000FF"/>
                          </a:solidFill>
                          <a:effectLst/>
                          <a:latin typeface="+mn-lt"/>
                          <a:ea typeface="+mn-ea"/>
                        </a:rPr>
                        <a:t>(for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S5-246289</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300" kern="100" dirty="0">
                          <a:solidFill>
                            <a:srgbClr val="0000FF"/>
                          </a:solidFill>
                          <a:effectLst/>
                          <a:latin typeface="+mn-lt"/>
                          <a:ea typeface="等线" panose="02010600030101010101" pitchFamily="2" charset="-122"/>
                          <a:cs typeface="Kartika"/>
                        </a:rPr>
                        <a:t>TS 28.552/32.130/28.541</a:t>
                      </a:r>
                      <a:endParaRPr lang="zh-CN" altLang="en-US" sz="3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295920295"/>
                  </a:ext>
                </a:extLst>
              </a:tr>
              <a:tr h="91393">
                <a:tc rowSpan="5">
                  <a:txBody>
                    <a:bodyPr/>
                    <a:lstStyle/>
                    <a:p>
                      <a:pPr marL="53975" indent="0" algn="l" defTabSz="1219170" rtl="0" eaLnBrk="1" fontAlgn="b" latinLnBrk="0" hangingPunct="1"/>
                      <a:r>
                        <a:rPr lang="en-US" sz="600" b="1" i="0" u="none" strike="noStrike" kern="1200" dirty="0">
                          <a:solidFill>
                            <a:srgbClr val="000000"/>
                          </a:solidFill>
                          <a:effectLst/>
                          <a:latin typeface="+mn-lt"/>
                          <a:ea typeface="+mn-ea"/>
                          <a:cs typeface="+mn-cs"/>
                        </a:rPr>
                        <a:t>Support of New Services</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EE</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FS_Energy_OAM_Ph3 </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1020021</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Samsung</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SP-231723</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28.880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51997468"/>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-&gt;Energy_OAM_Ph3</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Energy efficiency and energy saving aspects of 5G networks and services </a:t>
                      </a:r>
                      <a:r>
                        <a:rPr lang="en-US" altLang="zh-CN" sz="900" b="0" i="0" u="none" strike="noStrike" dirty="0">
                          <a:solidFill>
                            <a:srgbClr val="0000FF"/>
                          </a:solidFill>
                          <a:effectLst/>
                          <a:latin typeface="+mn-lt"/>
                          <a:ea typeface="+mn-ea"/>
                        </a:rPr>
                        <a:t> (for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04891513"/>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algn="ctr" fontAlgn="ctr"/>
                      <a:r>
                        <a:rPr lang="en-US" sz="900" b="0" i="0" u="none" strike="noStrike" dirty="0" err="1">
                          <a:solidFill>
                            <a:srgbClr val="000000"/>
                          </a:solidFill>
                          <a:effectLst/>
                          <a:latin typeface="+mn-lt"/>
                          <a:ea typeface="等线" panose="02010600030101010101" pitchFamily="2" charset="-122"/>
                        </a:rPr>
                        <a:t>Mexpo</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FS_MExpo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Enhanced OAM for management  exposure to external consumers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28.879</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86280864"/>
                  </a:ext>
                </a:extLst>
              </a:tr>
              <a:tr h="174390">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a:t>
                      </a:r>
                      <a:r>
                        <a:rPr kumimoji="0" lang="en-US" altLang="zh-CN" sz="900" b="0" i="0" u="none" strike="noStrike" kern="1200" cap="none" spc="0" normalizeH="0" baseline="0" dirty="0" err="1">
                          <a:ln>
                            <a:noFill/>
                          </a:ln>
                          <a:solidFill>
                            <a:srgbClr val="0000FF"/>
                          </a:solidFill>
                          <a:effectLst/>
                          <a:uLnTx/>
                          <a:uFillTx/>
                          <a:latin typeface="+mn-lt"/>
                          <a:ea typeface="+mn-ea"/>
                          <a:cs typeface="Arial" panose="020B0604020202020204" pitchFamily="34" charset="0"/>
                        </a:rPr>
                        <a:t>MExpo</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Enhanced OAM for management service exposure to external consumers through CAPIF </a:t>
                      </a:r>
                      <a:r>
                        <a:rPr lang="en-US" altLang="zh-CN" sz="900" b="0" i="0" u="none" strike="noStrike" dirty="0">
                          <a:solidFill>
                            <a:srgbClr val="0000FF"/>
                          </a:solidFill>
                          <a:effectLst/>
                          <a:latin typeface="+mn-lt"/>
                          <a:ea typeface="+mn-ea"/>
                        </a:rPr>
                        <a:t> (for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4916200"/>
                  </a:ext>
                </a:extLst>
              </a:tr>
              <a:tr h="92039">
                <a:tc vMerge="1">
                  <a:txBody>
                    <a:bodyPr/>
                    <a:lstStyle/>
                    <a:p>
                      <a:pPr marL="53975" indent="0" algn="l" defTabSz="1219170" rtl="0" eaLnBrk="1" fontAlgn="b" latinLnBrk="0" hangingPunct="1"/>
                      <a:endParaRPr lang="en-US" sz="1100" b="1" i="0" u="none" strike="noStrike" kern="1200" dirty="0">
                        <a:solidFill>
                          <a:srgbClr val="000000"/>
                        </a:solidFill>
                        <a:effectLst/>
                        <a:latin typeface="+mn-lt"/>
                        <a:ea typeface="+mn-ea"/>
                        <a:cs typeface="+mn-cs"/>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22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900" b="0" i="0" u="none" strike="noStrike">
                          <a:solidFill>
                            <a:srgbClr val="000000"/>
                          </a:solidFill>
                          <a:effectLst/>
                          <a:latin typeface="+mn-lt"/>
                          <a:ea typeface="等线" panose="02010600030101010101" pitchFamily="2" charset="-122"/>
                        </a:rPr>
                        <a:t>MonStra</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rgbClr val="0000FF"/>
                          </a:solidFill>
                          <a:effectLst/>
                          <a:uLnTx/>
                          <a:uFillTx/>
                          <a:latin typeface="+mn-lt"/>
                          <a:ea typeface="+mn-ea"/>
                          <a:cs typeface="Arial" panose="020B0604020202020204" pitchFamily="34" charset="0"/>
                        </a:rPr>
                        <a:t>Monstra</a:t>
                      </a: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-OAM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for </a:t>
                      </a:r>
                      <a:r>
                        <a:rPr lang="en-US" sz="900" b="0" i="0" u="none" strike="noStrike" dirty="0" err="1">
                          <a:solidFill>
                            <a:srgbClr val="0000FF"/>
                          </a:solidFill>
                          <a:effectLst/>
                          <a:latin typeface="+mn-lt"/>
                          <a:ea typeface="宋体" panose="02010600030101010101" pitchFamily="2" charset="-122"/>
                        </a:rPr>
                        <a:t>MonStra</a:t>
                      </a:r>
                      <a:r>
                        <a:rPr lang="en-US" sz="900" b="0" i="0" u="none" strike="noStrike" dirty="0">
                          <a:solidFill>
                            <a:srgbClr val="0000FF"/>
                          </a:solidFill>
                          <a:effectLst/>
                          <a:latin typeface="+mn-lt"/>
                          <a:ea typeface="宋体" panose="02010600030101010101" pitchFamily="2" charset="-122"/>
                        </a:rPr>
                        <a:t> </a:t>
                      </a:r>
                      <a:r>
                        <a:rPr lang="en-US" altLang="zh-CN" sz="900" b="0" i="0" u="none" strike="noStrike" dirty="0">
                          <a:solidFill>
                            <a:srgbClr val="0000FF"/>
                          </a:solidFill>
                          <a:effectLst/>
                          <a:latin typeface="+mn-lt"/>
                          <a:ea typeface="+mn-ea"/>
                        </a:rPr>
                        <a:t>(for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S5-245981 </a:t>
                      </a:r>
                      <a:endParaRPr 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TS 28.abc</a:t>
                      </a:r>
                      <a:endParaRPr 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40313180"/>
                  </a:ext>
                </a:extLst>
              </a:tr>
            </a:tbl>
          </a:graphicData>
        </a:graphic>
      </p:graphicFrame>
      <p:sp>
        <p:nvSpPr>
          <p:cNvPr id="7" name="TextBox 6">
            <a:extLst>
              <a:ext uri="{FF2B5EF4-FFF2-40B4-BE49-F238E27FC236}">
                <a16:creationId xmlns:a16="http://schemas.microsoft.com/office/drawing/2014/main" id="{3ABCE52E-8F6E-490B-BF39-618C0038F9BD}"/>
              </a:ext>
            </a:extLst>
          </p:cNvPr>
          <p:cNvSpPr txBox="1"/>
          <p:nvPr/>
        </p:nvSpPr>
        <p:spPr>
          <a:xfrm>
            <a:off x="10694" y="559173"/>
            <a:ext cx="10350106" cy="261610"/>
          </a:xfrm>
          <a:prstGeom prst="rect">
            <a:avLst/>
          </a:prstGeom>
          <a:noFill/>
        </p:spPr>
        <p:txBody>
          <a:bodyPr wrap="square" rtlCol="0">
            <a:spAutoFit/>
          </a:bodyPr>
          <a:lstStyle/>
          <a:p>
            <a:pPr marL="341313" indent="-341313">
              <a:spcBef>
                <a:spcPts val="0"/>
              </a:spcBef>
              <a:spcAft>
                <a:spcPts val="0"/>
              </a:spcAft>
              <a:buBlip>
                <a:blip r:embed="rId2"/>
              </a:buBlip>
              <a:defRPr/>
            </a:pPr>
            <a:r>
              <a:rPr lang="en-US" altLang="zh-CN" sz="1100" b="1" kern="0" dirty="0">
                <a:solidFill>
                  <a:srgbClr val="FF0000"/>
                </a:solidFill>
                <a:latin typeface="+mn-lt"/>
                <a:ea typeface="MS PGothic" panose="020B0600070205080204" pitchFamily="34" charset="-128"/>
              </a:rPr>
              <a:t>22 </a:t>
            </a:r>
            <a:r>
              <a:rPr lang="en-US" altLang="zh-CN" sz="1100" kern="0" dirty="0">
                <a:latin typeface="+mn-lt"/>
                <a:ea typeface="MS PGothic" panose="020B0600070205080204" pitchFamily="34" charset="-128"/>
              </a:rPr>
              <a:t>topics including:  </a:t>
            </a:r>
            <a:r>
              <a:rPr lang="en-US" altLang="zh-CN" sz="1100" b="1" kern="0" dirty="0">
                <a:solidFill>
                  <a:srgbClr val="FF0000"/>
                </a:solidFill>
                <a:latin typeface="+mn-lt"/>
                <a:ea typeface="MS PGothic" panose="020B0600070205080204" pitchFamily="34" charset="-128"/>
              </a:rPr>
              <a:t>14</a:t>
            </a:r>
            <a:r>
              <a:rPr lang="en-US" altLang="zh-CN" sz="1100" kern="0" dirty="0">
                <a:latin typeface="+mn-lt"/>
                <a:ea typeface="MS PGothic" panose="020B0600070205080204" pitchFamily="34" charset="-128"/>
              </a:rPr>
              <a:t> OAM prime features and </a:t>
            </a:r>
            <a:r>
              <a:rPr lang="en-US" altLang="zh-CN" sz="1100" b="1" kern="0" dirty="0">
                <a:solidFill>
                  <a:srgbClr val="FF0000"/>
                </a:solidFill>
                <a:latin typeface="+mn-lt"/>
                <a:ea typeface="MS PGothic" panose="020B0600070205080204" pitchFamily="34" charset="-128"/>
              </a:rPr>
              <a:t>8</a:t>
            </a:r>
            <a:r>
              <a:rPr lang="en-US" altLang="zh-CN" sz="1100" kern="0" dirty="0">
                <a:latin typeface="+mn-lt"/>
                <a:ea typeface="MS PGothic" panose="020B0600070205080204" pitchFamily="34" charset="-128"/>
              </a:rPr>
              <a:t> OAM support to network features (in red background). 16 topics completed the study. </a:t>
            </a:r>
            <a:r>
              <a:rPr lang="en-US" altLang="zh-CN" sz="1100" b="1" kern="0" dirty="0">
                <a:solidFill>
                  <a:srgbClr val="FF0000"/>
                </a:solidFill>
                <a:latin typeface="+mn-lt"/>
                <a:ea typeface="MS PGothic" panose="020B0600070205080204" pitchFamily="34" charset="-128"/>
              </a:rPr>
              <a:t>13</a:t>
            </a:r>
            <a:r>
              <a:rPr lang="en-US" altLang="zh-CN" sz="1100" kern="0" dirty="0">
                <a:latin typeface="+mn-lt"/>
                <a:ea typeface="MS PGothic" panose="020B0600070205080204" pitchFamily="34" charset="-128"/>
              </a:rPr>
              <a:t> new WIDs wait for SA approval.  </a:t>
            </a:r>
          </a:p>
        </p:txBody>
      </p:sp>
    </p:spTree>
    <p:extLst>
      <p:ext uri="{BB962C8B-B14F-4D97-AF65-F5344CB8AC3E}">
        <p14:creationId xmlns:p14="http://schemas.microsoft.com/office/powerpoint/2010/main" val="361378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98C5D7DF-EF86-45EC-98EF-3CFFA718E69A}"/>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Overview of Rel-19 CH topics</a:t>
            </a:r>
          </a:p>
        </p:txBody>
      </p:sp>
      <p:graphicFrame>
        <p:nvGraphicFramePr>
          <p:cNvPr id="9" name="表格 2">
            <a:extLst>
              <a:ext uri="{FF2B5EF4-FFF2-40B4-BE49-F238E27FC236}">
                <a16:creationId xmlns:a16="http://schemas.microsoft.com/office/drawing/2014/main" id="{73075042-5ED2-4022-850A-FCF4C157E73C}"/>
              </a:ext>
            </a:extLst>
          </p:cNvPr>
          <p:cNvGraphicFramePr>
            <a:graphicFrameLocks noGrp="1"/>
          </p:cNvGraphicFramePr>
          <p:nvPr>
            <p:extLst>
              <p:ext uri="{D42A27DB-BD31-4B8C-83A1-F6EECF244321}">
                <p14:modId xmlns:p14="http://schemas.microsoft.com/office/powerpoint/2010/main" val="230520523"/>
              </p:ext>
            </p:extLst>
          </p:nvPr>
        </p:nvGraphicFramePr>
        <p:xfrm>
          <a:off x="207894" y="1385083"/>
          <a:ext cx="11776211" cy="4223233"/>
        </p:xfrm>
        <a:graphic>
          <a:graphicData uri="http://schemas.openxmlformats.org/drawingml/2006/table">
            <a:tbl>
              <a:tblPr/>
              <a:tblGrid>
                <a:gridCol w="267417">
                  <a:extLst>
                    <a:ext uri="{9D8B030D-6E8A-4147-A177-3AD203B41FA5}">
                      <a16:colId xmlns:a16="http://schemas.microsoft.com/office/drawing/2014/main" val="331722294"/>
                    </a:ext>
                  </a:extLst>
                </a:gridCol>
                <a:gridCol w="650717">
                  <a:extLst>
                    <a:ext uri="{9D8B030D-6E8A-4147-A177-3AD203B41FA5}">
                      <a16:colId xmlns:a16="http://schemas.microsoft.com/office/drawing/2014/main" val="907466837"/>
                    </a:ext>
                  </a:extLst>
                </a:gridCol>
                <a:gridCol w="1696228">
                  <a:extLst>
                    <a:ext uri="{9D8B030D-6E8A-4147-A177-3AD203B41FA5}">
                      <a16:colId xmlns:a16="http://schemas.microsoft.com/office/drawing/2014/main" val="2690706286"/>
                    </a:ext>
                  </a:extLst>
                </a:gridCol>
                <a:gridCol w="4249959">
                  <a:extLst>
                    <a:ext uri="{9D8B030D-6E8A-4147-A177-3AD203B41FA5}">
                      <a16:colId xmlns:a16="http://schemas.microsoft.com/office/drawing/2014/main" val="2178307027"/>
                    </a:ext>
                  </a:extLst>
                </a:gridCol>
                <a:gridCol w="956345">
                  <a:extLst>
                    <a:ext uri="{9D8B030D-6E8A-4147-A177-3AD203B41FA5}">
                      <a16:colId xmlns:a16="http://schemas.microsoft.com/office/drawing/2014/main" val="410137253"/>
                    </a:ext>
                  </a:extLst>
                </a:gridCol>
                <a:gridCol w="1082180">
                  <a:extLst>
                    <a:ext uri="{9D8B030D-6E8A-4147-A177-3AD203B41FA5}">
                      <a16:colId xmlns:a16="http://schemas.microsoft.com/office/drawing/2014/main" val="3966773156"/>
                    </a:ext>
                  </a:extLst>
                </a:gridCol>
                <a:gridCol w="864066">
                  <a:extLst>
                    <a:ext uri="{9D8B030D-6E8A-4147-A177-3AD203B41FA5}">
                      <a16:colId xmlns:a16="http://schemas.microsoft.com/office/drawing/2014/main" val="4058451737"/>
                    </a:ext>
                  </a:extLst>
                </a:gridCol>
                <a:gridCol w="1291905">
                  <a:extLst>
                    <a:ext uri="{9D8B030D-6E8A-4147-A177-3AD203B41FA5}">
                      <a16:colId xmlns:a16="http://schemas.microsoft.com/office/drawing/2014/main" val="2608971487"/>
                    </a:ext>
                  </a:extLst>
                </a:gridCol>
                <a:gridCol w="717394">
                  <a:extLst>
                    <a:ext uri="{9D8B030D-6E8A-4147-A177-3AD203B41FA5}">
                      <a16:colId xmlns:a16="http://schemas.microsoft.com/office/drawing/2014/main" val="2276198587"/>
                    </a:ext>
                  </a:extLst>
                </a:gridCol>
              </a:tblGrid>
              <a:tr h="349624">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2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Rapp</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200" b="1" i="0" u="none" strike="noStrike" kern="1200" dirty="0" err="1">
                          <a:solidFill>
                            <a:srgbClr val="000000"/>
                          </a:solidFill>
                          <a:effectLst/>
                          <a:latin typeface="+mn-lt"/>
                          <a:ea typeface="+mn-ea"/>
                          <a:cs typeface="Arial" panose="020B0604020202020204" pitchFamily="34" charset="0"/>
                        </a:rPr>
                        <a:t>Tdoc</a:t>
                      </a:r>
                      <a:endParaRPr lang="en-GB" altLang="zh-CN" sz="12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2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dirty="0">
                          <a:solidFill>
                            <a:srgbClr val="000000"/>
                          </a:solidFill>
                          <a:effectLst/>
                          <a:latin typeface="+mn-lt"/>
                          <a:ea typeface="宋体" panose="02010600030101010101" pitchFamily="2" charset="-122"/>
                        </a:rPr>
                        <a:t>CHSEG</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err="1">
                          <a:solidFill>
                            <a:srgbClr val="000000"/>
                          </a:solidFill>
                          <a:effectLst/>
                          <a:latin typeface="+mn-lt"/>
                          <a:ea typeface="宋体" panose="02010600030101010101" pitchFamily="2" charset="-122"/>
                        </a:rPr>
                        <a:t>CHFSeg</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WID on CHF Segmentation</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200" dirty="0">
                          <a:latin typeface="+mn-lt"/>
                        </a:rPr>
                        <a:t>1040012</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dirty="0">
                          <a:solidFill>
                            <a:srgbClr val="000000"/>
                          </a:solidFill>
                          <a:effectLst/>
                          <a:latin typeface="+mn-lt"/>
                          <a:ea typeface="宋体" panose="02010600030101010101" pitchFamily="2" charset="-122"/>
                        </a:rPr>
                        <a:t>Verizon</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TS 32.290/291</a:t>
                      </a: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200" dirty="0">
                          <a:latin typeface="+mn-lt"/>
                        </a:rPr>
                        <a:t>WID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470688"/>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SATCH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FS_5GSAT_Ph3_CH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satellite access Phase 3</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1040014</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200" kern="1200" dirty="0">
                          <a:solidFill>
                            <a:srgbClr val="000000"/>
                          </a:solidFill>
                          <a:effectLst/>
                          <a:latin typeface="+mn-lt"/>
                          <a:ea typeface="宋体" panose="02010600030101010101" pitchFamily="2" charset="-122"/>
                          <a:cs typeface="+mn-cs"/>
                        </a:rPr>
                        <a:t>CATT</a:t>
                      </a:r>
                      <a:endParaRPr lang="zh-CN" altLang="en-US" sz="1200" kern="1200" dirty="0">
                        <a:solidFill>
                          <a:srgbClr val="00000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SP-240980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TR 28.846</a:t>
                      </a: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SID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CAPCH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FS_CAPIF_Ph2_CH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CAPIF </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1040015</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200" kern="1200" dirty="0">
                          <a:solidFill>
                            <a:srgbClr val="000000"/>
                          </a:solidFill>
                          <a:effectLst/>
                          <a:latin typeface="+mn-lt"/>
                          <a:ea typeface="宋体" panose="02010600030101010101" pitchFamily="2" charset="-122"/>
                          <a:cs typeface="+mn-cs"/>
                        </a:rPr>
                        <a:t>Nokia</a:t>
                      </a:r>
                      <a:endParaRPr lang="zh-CN" altLang="en-US" sz="1200" kern="1200" dirty="0">
                        <a:solidFill>
                          <a:srgbClr val="00000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SP-240981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mn-ea"/>
                          <a:cs typeface="Arial" panose="020B0604020202020204" pitchFamily="34" charset="0"/>
                        </a:rPr>
                        <a:t>TR 28.849</a:t>
                      </a: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SID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412593508"/>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RTCCH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FS_NG_RTC_Ph2_CH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next generation real time communication services phase 2</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1040016</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200" dirty="0">
                          <a:solidFill>
                            <a:srgbClr val="000000"/>
                          </a:solidFill>
                          <a:effectLst/>
                          <a:latin typeface="+mn-lt"/>
                          <a:ea typeface="宋体" panose="02010600030101010101" pitchFamily="2" charset="-122"/>
                        </a:rPr>
                        <a:t>CMCC</a:t>
                      </a:r>
                      <a:br>
                        <a:rPr lang="en-US" sz="1200" dirty="0">
                          <a:solidFill>
                            <a:srgbClr val="000000"/>
                          </a:solidFill>
                          <a:effectLst/>
                          <a:latin typeface="+mn-lt"/>
                          <a:ea typeface="宋体" panose="02010600030101010101" pitchFamily="2" charset="-122"/>
                        </a:rPr>
                      </a:b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SP-240982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mn-ea"/>
                          <a:cs typeface="Arial" panose="020B0604020202020204" pitchFamily="34" charset="0"/>
                        </a:rPr>
                        <a:t>TR 28.851</a:t>
                      </a:r>
                      <a:endParaRPr kumimoji="0" lang="zh-CN" altLang="en-US" sz="1200" b="0"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SID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684027"/>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UASCH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FS_UAS_Ph2_CH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a:t>
                      </a:r>
                      <a:r>
                        <a:rPr lang="en-US" sz="1200" dirty="0" err="1">
                          <a:solidFill>
                            <a:srgbClr val="000000"/>
                          </a:solidFill>
                          <a:effectLst/>
                          <a:latin typeface="+mn-lt"/>
                          <a:ea typeface="宋体" panose="02010600030101010101" pitchFamily="2" charset="-122"/>
                        </a:rPr>
                        <a:t>Uncrewed</a:t>
                      </a:r>
                      <a:r>
                        <a:rPr lang="en-US" sz="1200" dirty="0">
                          <a:solidFill>
                            <a:srgbClr val="000000"/>
                          </a:solidFill>
                          <a:effectLst/>
                          <a:latin typeface="+mn-lt"/>
                          <a:ea typeface="宋体" panose="02010600030101010101" pitchFamily="2" charset="-122"/>
                        </a:rPr>
                        <a:t> Aerial Vehicle</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1040017</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200" dirty="0">
                          <a:solidFill>
                            <a:srgbClr val="000000"/>
                          </a:solidFill>
                          <a:effectLst/>
                          <a:latin typeface="+mn-lt"/>
                          <a:ea typeface="宋体" panose="02010600030101010101" pitchFamily="2" charset="-122"/>
                        </a:rPr>
                        <a:t>CMCC</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SP-240983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mn-ea"/>
                          <a:cs typeface="Arial" panose="020B0604020202020204" pitchFamily="34" charset="0"/>
                        </a:rPr>
                        <a:t>TR 28.853</a:t>
                      </a:r>
                      <a:endParaRPr kumimoji="0" lang="zh-CN" altLang="en-US" sz="1200" b="0"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SID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097875355"/>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B050"/>
                          </a:solidFill>
                          <a:effectLst/>
                          <a:latin typeface="+mn-lt"/>
                          <a:ea typeface="宋体" panose="02010600030101010101" pitchFamily="2" charset="-122"/>
                        </a:rPr>
                        <a:t>RAGCH</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err="1">
                          <a:solidFill>
                            <a:srgbClr val="00B050"/>
                          </a:solidFill>
                          <a:effectLst/>
                          <a:latin typeface="+mn-lt"/>
                          <a:ea typeface="宋体" panose="02010600030101010101" pitchFamily="2" charset="-122"/>
                        </a:rPr>
                        <a:t>Ranging_SL_CH</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B050"/>
                          </a:solidFill>
                          <a:effectLst/>
                          <a:latin typeface="+mn-lt"/>
                          <a:ea typeface="宋体" panose="02010600030101010101" pitchFamily="2" charset="-122"/>
                        </a:rPr>
                        <a:t>WID on Charging Aspects of Ranging and </a:t>
                      </a:r>
                      <a:r>
                        <a:rPr lang="en-US" sz="1200" dirty="0" err="1">
                          <a:solidFill>
                            <a:srgbClr val="00B050"/>
                          </a:solidFill>
                          <a:effectLst/>
                          <a:latin typeface="+mn-lt"/>
                          <a:ea typeface="宋体" panose="02010600030101010101" pitchFamily="2" charset="-122"/>
                        </a:rPr>
                        <a:t>Sidelink</a:t>
                      </a:r>
                      <a:r>
                        <a:rPr lang="en-US" sz="1200" dirty="0">
                          <a:solidFill>
                            <a:srgbClr val="00B050"/>
                          </a:solidFill>
                          <a:effectLst/>
                          <a:latin typeface="+mn-lt"/>
                          <a:ea typeface="宋体" panose="02010600030101010101" pitchFamily="2" charset="-122"/>
                        </a:rPr>
                        <a:t> Positioning</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rgbClr val="00B050"/>
                          </a:solidFill>
                          <a:latin typeface="+mn-lt"/>
                        </a:rPr>
                        <a:t>1040013</a:t>
                      </a:r>
                      <a:endParaRPr lang="zh-CN" altLang="en-US" sz="120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B050"/>
                          </a:solidFill>
                          <a:effectLst/>
                          <a:latin typeface="+mn-lt"/>
                          <a:ea typeface="宋体" panose="02010600030101010101" pitchFamily="2" charset="-122"/>
                        </a:rPr>
                        <a:t>China Telecom</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SP-241002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32.240/290/</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271/291/298</a:t>
                      </a:r>
                      <a:endParaRPr kumimoji="0" lang="zh-CN" altLang="en-US" sz="12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rgbClr val="00B050"/>
                          </a:solidFill>
                          <a:latin typeface="+mn-lt"/>
                        </a:rPr>
                        <a:t>WID</a:t>
                      </a:r>
                      <a:endParaRPr lang="zh-CN" altLang="en-US" sz="120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382216308"/>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EESCH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err="1">
                          <a:solidFill>
                            <a:srgbClr val="000000"/>
                          </a:solidFill>
                          <a:effectLst/>
                          <a:latin typeface="+mn-lt"/>
                          <a:ea typeface="宋体" panose="02010600030101010101" pitchFamily="2" charset="-122"/>
                        </a:rPr>
                        <a:t>EnergySys_CH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WID on Charging Aspects for Energy Efficiency of 5G</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1040018</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Huawei</a:t>
                      </a:r>
                      <a:br>
                        <a:rPr lang="en-US" sz="1200" dirty="0">
                          <a:solidFill>
                            <a:srgbClr val="000000"/>
                          </a:solidFill>
                          <a:effectLst/>
                          <a:latin typeface="+mn-lt"/>
                          <a:ea typeface="宋体" panose="02010600030101010101" pitchFamily="2" charset="-122"/>
                        </a:rPr>
                      </a:b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TS 28.201/202</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TS 32.240/291/298</a:t>
                      </a: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WID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862924741"/>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B050"/>
                          </a:solidFill>
                          <a:effectLst/>
                          <a:latin typeface="+mn-lt"/>
                          <a:ea typeface="宋体" panose="02010600030101010101" pitchFamily="2" charset="-122"/>
                        </a:rPr>
                        <a:t>NSCH</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err="1">
                          <a:solidFill>
                            <a:srgbClr val="00B050"/>
                          </a:solidFill>
                          <a:effectLst/>
                          <a:latin typeface="+mn-lt"/>
                          <a:ea typeface="宋体" panose="02010600030101010101" pitchFamily="2" charset="-122"/>
                        </a:rPr>
                        <a:t>NetShare_CH</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B050"/>
                          </a:solidFill>
                          <a:effectLst/>
                          <a:latin typeface="+mn-lt"/>
                          <a:ea typeface="宋体" panose="02010600030101010101" pitchFamily="2" charset="-122"/>
                        </a:rPr>
                        <a:t>WID on Charging enhancement for indirect network sharing</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rgbClr val="00B050"/>
                          </a:solidFill>
                          <a:latin typeface="+mn-lt"/>
                        </a:rPr>
                        <a:t>1040019</a:t>
                      </a:r>
                      <a:endParaRPr lang="zh-CN" altLang="en-US" sz="120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B050"/>
                          </a:solidFill>
                          <a:effectLst/>
                          <a:latin typeface="+mn-lt"/>
                          <a:ea typeface="宋体" panose="02010600030101010101" pitchFamily="2" charset="-122"/>
                        </a:rPr>
                        <a:t>Ericsson</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SP-241004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32.240/255/256</a:t>
                      </a:r>
                      <a:endParaRPr kumimoji="0" lang="zh-CN" altLang="en-US" sz="12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rgbClr val="00B050"/>
                          </a:solidFill>
                          <a:latin typeface="+mn-lt"/>
                        </a:rPr>
                        <a:t>WID</a:t>
                      </a:r>
                      <a:endParaRPr lang="zh-CN" altLang="en-US" sz="120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492136518"/>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200" dirty="0">
                          <a:solidFill>
                            <a:schemeClr val="tx1"/>
                          </a:solidFill>
                          <a:effectLst/>
                          <a:latin typeface="+mn-lt"/>
                          <a:ea typeface="宋体" panose="02010600030101010101" pitchFamily="2" charset="-122"/>
                        </a:rPr>
                        <a:t>PROCH</a:t>
                      </a:r>
                      <a:endParaRPr lang="zh-CN" sz="12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200" dirty="0">
                          <a:solidFill>
                            <a:schemeClr val="tx1"/>
                          </a:solidFill>
                          <a:effectLst/>
                          <a:latin typeface="+mn-lt"/>
                          <a:ea typeface="宋体" panose="02010600030101010101" pitchFamily="2" charset="-122"/>
                        </a:rPr>
                        <a:t>5G_ProSe_Ph3_CH</a:t>
                      </a:r>
                      <a:endParaRPr lang="zh-CN" sz="12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200" dirty="0">
                          <a:solidFill>
                            <a:schemeClr val="tx1"/>
                          </a:solidFill>
                          <a:effectLst/>
                          <a:latin typeface="+mn-lt"/>
                          <a:ea typeface="宋体" panose="02010600030101010101" pitchFamily="2" charset="-122"/>
                        </a:rPr>
                        <a:t>New WID on </a:t>
                      </a:r>
                      <a:r>
                        <a:rPr lang="en-US" altLang="zh-CN" sz="1200" dirty="0">
                          <a:solidFill>
                            <a:schemeClr val="tx1"/>
                          </a:solidFill>
                          <a:effectLst/>
                          <a:latin typeface="+mn-lt"/>
                          <a:ea typeface="+mn-ea"/>
                        </a:rPr>
                        <a:t>Charging Aspects for  5G </a:t>
                      </a:r>
                      <a:r>
                        <a:rPr lang="en-US" altLang="zh-CN" sz="1200" dirty="0" err="1">
                          <a:solidFill>
                            <a:schemeClr val="tx1"/>
                          </a:solidFill>
                          <a:effectLst/>
                          <a:latin typeface="+mn-lt"/>
                          <a:ea typeface="+mn-ea"/>
                        </a:rPr>
                        <a:t>ProSe</a:t>
                      </a:r>
                      <a:r>
                        <a:rPr lang="en-US" altLang="zh-CN" sz="1200" dirty="0">
                          <a:solidFill>
                            <a:schemeClr val="tx1"/>
                          </a:solidFill>
                          <a:effectLst/>
                          <a:latin typeface="+mn-lt"/>
                          <a:ea typeface="+mn-ea"/>
                        </a:rPr>
                        <a:t> Phase 3 </a:t>
                      </a:r>
                      <a:r>
                        <a:rPr lang="en-US" altLang="zh-CN" sz="1200" b="0" i="0" u="none" strike="noStrike" dirty="0">
                          <a:solidFill>
                            <a:schemeClr val="tx1"/>
                          </a:solidFill>
                          <a:effectLst/>
                          <a:latin typeface="+mn-lt"/>
                          <a:ea typeface="+mn-ea"/>
                        </a:rPr>
                        <a:t>(SP-241156 wait for SA approval)</a:t>
                      </a:r>
                      <a:endParaRPr lang="zh-CN" sz="12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chemeClr val="tx1"/>
                          </a:solidFill>
                          <a:latin typeface="+mn-lt"/>
                        </a:rPr>
                        <a:t>1050030</a:t>
                      </a:r>
                      <a:endParaRPr lang="zh-CN" altLang="en-US" sz="12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200" dirty="0">
                          <a:solidFill>
                            <a:schemeClr val="tx1"/>
                          </a:solidFill>
                          <a:effectLst/>
                          <a:latin typeface="+mn-lt"/>
                          <a:ea typeface="宋体" panose="02010600030101010101" pitchFamily="2" charset="-122"/>
                        </a:rPr>
                        <a:t>China Telecom</a:t>
                      </a:r>
                      <a:endParaRPr lang="zh-CN" sz="12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SP-241156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32.277/291/298</a:t>
                      </a:r>
                      <a:endParaRPr kumimoji="0" lang="zh-CN" altLang="en-US" sz="12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chemeClr val="tx1"/>
                          </a:solidFill>
                          <a:latin typeface="+mn-lt"/>
                        </a:rPr>
                        <a:t>WID</a:t>
                      </a:r>
                      <a:endParaRPr lang="zh-CN" altLang="en-US" sz="12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9"/>
                  </a:ext>
                </a:extLst>
              </a:tr>
            </a:tbl>
          </a:graphicData>
        </a:graphic>
      </p:graphicFrame>
      <p:sp>
        <p:nvSpPr>
          <p:cNvPr id="10" name="TextBox 9">
            <a:extLst>
              <a:ext uri="{FF2B5EF4-FFF2-40B4-BE49-F238E27FC236}">
                <a16:creationId xmlns:a16="http://schemas.microsoft.com/office/drawing/2014/main" id="{CE5814AD-3B00-4918-9051-338E556ECA81}"/>
              </a:ext>
            </a:extLst>
          </p:cNvPr>
          <p:cNvSpPr txBox="1"/>
          <p:nvPr/>
        </p:nvSpPr>
        <p:spPr>
          <a:xfrm>
            <a:off x="108458" y="766113"/>
            <a:ext cx="10016998" cy="523220"/>
          </a:xfrm>
          <a:prstGeom prst="rect">
            <a:avLst/>
          </a:prstGeom>
          <a:noFill/>
        </p:spPr>
        <p:txBody>
          <a:bodyPr wrap="square" rtlCol="0">
            <a:spAutoFit/>
          </a:bodyPr>
          <a:lstStyle/>
          <a:p>
            <a:pPr marL="341313" indent="-341313">
              <a:spcBef>
                <a:spcPts val="0"/>
              </a:spcBef>
              <a:spcAft>
                <a:spcPts val="0"/>
              </a:spcAft>
              <a:buBlip>
                <a:blip r:embed="rId2"/>
              </a:buBlip>
              <a:defRPr/>
            </a:pPr>
            <a:r>
              <a:rPr lang="en-US" altLang="zh-CN" sz="1400" b="1" kern="0" dirty="0">
                <a:solidFill>
                  <a:srgbClr val="FF0000"/>
                </a:solidFill>
                <a:latin typeface="+mn-lt"/>
                <a:ea typeface="MS PGothic" panose="020B0600070205080204" pitchFamily="34" charset="-128"/>
              </a:rPr>
              <a:t>9 CH </a:t>
            </a:r>
            <a:r>
              <a:rPr lang="en-US" altLang="zh-CN" sz="1400" kern="0" dirty="0">
                <a:latin typeface="+mn-lt"/>
                <a:ea typeface="MS PGothic" panose="020B0600070205080204" pitchFamily="34" charset="-128"/>
              </a:rPr>
              <a:t>topics </a:t>
            </a:r>
            <a:r>
              <a:rPr lang="en-US" altLang="zh-CN" sz="1400" kern="0" dirty="0">
                <a:ea typeface="MS PGothic" panose="020B0600070205080204" pitchFamily="34" charset="-128"/>
              </a:rPr>
              <a:t>including:  </a:t>
            </a:r>
            <a:r>
              <a:rPr lang="en-US" altLang="zh-CN" sz="1400" b="1" kern="0" dirty="0">
                <a:solidFill>
                  <a:srgbClr val="FF0000"/>
                </a:solidFill>
                <a:ea typeface="MS PGothic" panose="020B0600070205080204" pitchFamily="34" charset="-128"/>
              </a:rPr>
              <a:t>1</a:t>
            </a:r>
            <a:r>
              <a:rPr lang="en-US" altLang="zh-CN" sz="1400" kern="0" dirty="0">
                <a:ea typeface="MS PGothic" panose="020B0600070205080204" pitchFamily="34" charset="-128"/>
              </a:rPr>
              <a:t> CH prime feature and </a:t>
            </a:r>
            <a:r>
              <a:rPr lang="en-US" altLang="zh-CN" sz="1400" kern="0" dirty="0">
                <a:solidFill>
                  <a:srgbClr val="FF0000"/>
                </a:solidFill>
                <a:ea typeface="MS PGothic" panose="020B0600070205080204" pitchFamily="34" charset="-128"/>
              </a:rPr>
              <a:t>8</a:t>
            </a:r>
            <a:r>
              <a:rPr lang="en-US" altLang="zh-CN" sz="1400" kern="0" dirty="0">
                <a:ea typeface="MS PGothic" panose="020B0600070205080204" pitchFamily="34" charset="-128"/>
              </a:rPr>
              <a:t> CH support to network features (in red background, 2 WID completed – marked n green color). </a:t>
            </a:r>
            <a:r>
              <a:rPr lang="en-US" altLang="zh-CN" sz="1400" b="1" kern="0" dirty="0">
                <a:solidFill>
                  <a:srgbClr val="FF0000"/>
                </a:solidFill>
                <a:ea typeface="MS PGothic" panose="020B0600070205080204" pitchFamily="34" charset="-128"/>
              </a:rPr>
              <a:t>No</a:t>
            </a:r>
            <a:r>
              <a:rPr lang="en-US" altLang="zh-CN" sz="1400" kern="0" dirty="0">
                <a:ea typeface="MS PGothic" panose="020B0600070205080204" pitchFamily="34" charset="-128"/>
              </a:rPr>
              <a:t> new WIDs wait for SA approval. </a:t>
            </a:r>
            <a:endParaRPr lang="en-US" altLang="zh-CN" sz="1400" kern="0" dirty="0">
              <a:latin typeface="+mn-lt"/>
              <a:ea typeface="MS PGothic" panose="020B0600070205080204" pitchFamily="34" charset="-128"/>
            </a:endParaRPr>
          </a:p>
        </p:txBody>
      </p:sp>
    </p:spTree>
    <p:extLst>
      <p:ext uri="{BB962C8B-B14F-4D97-AF65-F5344CB8AC3E}">
        <p14:creationId xmlns:p14="http://schemas.microsoft.com/office/powerpoint/2010/main" val="99437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F9BBF83-A09B-4CA8-8CAB-C46881686834}"/>
              </a:ext>
            </a:extLst>
          </p:cNvPr>
          <p:cNvGraphicFramePr>
            <a:graphicFrameLocks noGrp="1"/>
          </p:cNvGraphicFramePr>
          <p:nvPr>
            <p:extLst>
              <p:ext uri="{D42A27DB-BD31-4B8C-83A1-F6EECF244321}">
                <p14:modId xmlns:p14="http://schemas.microsoft.com/office/powerpoint/2010/main" val="3879337972"/>
              </p:ext>
            </p:extLst>
          </p:nvPr>
        </p:nvGraphicFramePr>
        <p:xfrm>
          <a:off x="163775" y="904210"/>
          <a:ext cx="11949793" cy="5519140"/>
        </p:xfrm>
        <a:graphic>
          <a:graphicData uri="http://schemas.openxmlformats.org/drawingml/2006/table">
            <a:tbl>
              <a:tblPr/>
              <a:tblGrid>
                <a:gridCol w="609625">
                  <a:extLst>
                    <a:ext uri="{9D8B030D-6E8A-4147-A177-3AD203B41FA5}">
                      <a16:colId xmlns:a16="http://schemas.microsoft.com/office/drawing/2014/main" val="2542914323"/>
                    </a:ext>
                  </a:extLst>
                </a:gridCol>
                <a:gridCol w="3810818">
                  <a:extLst>
                    <a:ext uri="{9D8B030D-6E8A-4147-A177-3AD203B41FA5}">
                      <a16:colId xmlns:a16="http://schemas.microsoft.com/office/drawing/2014/main" val="181470375"/>
                    </a:ext>
                  </a:extLst>
                </a:gridCol>
                <a:gridCol w="1771935">
                  <a:extLst>
                    <a:ext uri="{9D8B030D-6E8A-4147-A177-3AD203B41FA5}">
                      <a16:colId xmlns:a16="http://schemas.microsoft.com/office/drawing/2014/main" val="3131521887"/>
                    </a:ext>
                  </a:extLst>
                </a:gridCol>
                <a:gridCol w="1336999">
                  <a:extLst>
                    <a:ext uri="{9D8B030D-6E8A-4147-A177-3AD203B41FA5}">
                      <a16:colId xmlns:a16="http://schemas.microsoft.com/office/drawing/2014/main" val="1768482317"/>
                    </a:ext>
                  </a:extLst>
                </a:gridCol>
                <a:gridCol w="896573">
                  <a:extLst>
                    <a:ext uri="{9D8B030D-6E8A-4147-A177-3AD203B41FA5}">
                      <a16:colId xmlns:a16="http://schemas.microsoft.com/office/drawing/2014/main" val="2882163933"/>
                    </a:ext>
                  </a:extLst>
                </a:gridCol>
                <a:gridCol w="647358">
                  <a:extLst>
                    <a:ext uri="{9D8B030D-6E8A-4147-A177-3AD203B41FA5}">
                      <a16:colId xmlns:a16="http://schemas.microsoft.com/office/drawing/2014/main" val="1141164851"/>
                    </a:ext>
                  </a:extLst>
                </a:gridCol>
                <a:gridCol w="822415">
                  <a:extLst>
                    <a:ext uri="{9D8B030D-6E8A-4147-A177-3AD203B41FA5}">
                      <a16:colId xmlns:a16="http://schemas.microsoft.com/office/drawing/2014/main" val="1852499474"/>
                    </a:ext>
                  </a:extLst>
                </a:gridCol>
                <a:gridCol w="2054070">
                  <a:extLst>
                    <a:ext uri="{9D8B030D-6E8A-4147-A177-3AD203B41FA5}">
                      <a16:colId xmlns:a16="http://schemas.microsoft.com/office/drawing/2014/main" val="2182879938"/>
                    </a:ext>
                  </a:extLst>
                </a:gridCol>
              </a:tblGrid>
              <a:tr h="113051">
                <a:tc>
                  <a:txBody>
                    <a:bodyPr/>
                    <a:lstStyle/>
                    <a:p>
                      <a:pPr algn="ctr">
                        <a:lnSpc>
                          <a:spcPct val="107000"/>
                        </a:lnSpc>
                        <a:spcAft>
                          <a:spcPts val="800"/>
                        </a:spcAft>
                      </a:pPr>
                      <a:r>
                        <a:rPr lang="en-GB" sz="1000" dirty="0">
                          <a:latin typeface="+mn-lt"/>
                        </a:rPr>
                        <a:t>UID</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00" dirty="0">
                          <a:latin typeface="+mn-lt"/>
                        </a:rPr>
                        <a:t>Name</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00" dirty="0">
                          <a:latin typeface="+mn-lt"/>
                        </a:rPr>
                        <a:t>Acronym</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dirty="0">
                          <a:latin typeface="+mn-lt"/>
                        </a:rPr>
                        <a:t>Target (dd/mm/</a:t>
                      </a:r>
                      <a:r>
                        <a:rPr lang="en-GB" altLang="zh-CN" sz="1000" dirty="0" err="1">
                          <a:latin typeface="+mn-lt"/>
                        </a:rPr>
                        <a:t>yyyy</a:t>
                      </a:r>
                      <a:r>
                        <a:rPr lang="en-GB" altLang="zh-CN" sz="1000" dirty="0">
                          <a:latin typeface="+mn-lt"/>
                        </a:rPr>
                        <a:t>)</a:t>
                      </a:r>
                      <a:endParaRPr lang="en-GB" sz="1000" dirty="0">
                        <a:latin typeface="+mn-lt"/>
                      </a:endParaRP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00" dirty="0">
                          <a:latin typeface="+mn-lt"/>
                        </a:rPr>
                        <a:t>Old %</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marL="0" algn="ctr" defTabSz="1219170" rtl="0" eaLnBrk="1" latinLnBrk="0" hangingPunct="1">
                        <a:lnSpc>
                          <a:spcPct val="107000"/>
                        </a:lnSpc>
                        <a:spcAft>
                          <a:spcPts val="800"/>
                        </a:spcAft>
                      </a:pPr>
                      <a:r>
                        <a:rPr lang="en-GB" sz="1000" kern="1200" dirty="0">
                          <a:solidFill>
                            <a:schemeClr val="tx1"/>
                          </a:solidFill>
                          <a:latin typeface="+mn-lt"/>
                          <a:ea typeface="+mn-ea"/>
                          <a:cs typeface="+mn-cs"/>
                        </a:rPr>
                        <a:t>WID</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00" dirty="0">
                          <a:solidFill>
                            <a:srgbClr val="FF0000"/>
                          </a:solidFill>
                          <a:latin typeface="+mn-lt"/>
                        </a:rPr>
                        <a:t>New %</a:t>
                      </a:r>
                      <a:endParaRPr lang="en-GB" sz="1000" b="1" kern="1200" dirty="0">
                        <a:solidFill>
                          <a:schemeClr val="lt1"/>
                        </a:solidFill>
                        <a:latin typeface="+mn-lt"/>
                        <a:ea typeface="+mn-ea"/>
                        <a:cs typeface="+mn-cs"/>
                      </a:endParaRP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00" dirty="0">
                          <a:solidFill>
                            <a:srgbClr val="FF0000"/>
                          </a:solidFill>
                          <a:latin typeface="+mn-lt"/>
                        </a:rPr>
                        <a:t>Change or comment</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extLst>
                  <a:ext uri="{0D108BD9-81ED-4DB2-BD59-A6C34878D82A}">
                    <a16:rowId xmlns:a16="http://schemas.microsoft.com/office/drawing/2014/main" val="970954047"/>
                  </a:ext>
                </a:extLst>
              </a:tr>
              <a:tr h="22533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1020021</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dirty="0">
                          <a:solidFill>
                            <a:srgbClr val="000000"/>
                          </a:solidFill>
                          <a:effectLst/>
                          <a:latin typeface="+mn-lt"/>
                          <a:ea typeface="等线" panose="02010600030101010101" pitchFamily="2" charset="-122"/>
                        </a:rPr>
                        <a:t>Study on energy efficiency and energy saving aspects of 5G networks and services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FS_Energy_OAM_Ph3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60%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SP-231723</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01376787"/>
                  </a:ext>
                </a:extLst>
              </a:tr>
              <a:tr h="226654">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1020007</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dirty="0">
                          <a:solidFill>
                            <a:srgbClr val="000000"/>
                          </a:solidFill>
                          <a:effectLst/>
                          <a:latin typeface="+mn-lt"/>
                          <a:ea typeface="等线" panose="02010600030101010101" pitchFamily="2" charset="-122"/>
                        </a:rPr>
                        <a:t>Study on AI/ML management - phase 2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dirty="0">
                          <a:solidFill>
                            <a:srgbClr val="000000"/>
                          </a:solidFill>
                          <a:effectLst/>
                          <a:latin typeface="+mn-lt"/>
                          <a:ea typeface="等线" panose="02010600030101010101" pitchFamily="2" charset="-122"/>
                        </a:rPr>
                        <a:t>FS_AIML_MGT_Ph2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55%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dirty="0">
                          <a:solidFill>
                            <a:srgbClr val="0563C1"/>
                          </a:solidFill>
                          <a:effectLst/>
                          <a:latin typeface="+mn-lt"/>
                          <a:ea typeface="等线" panose="02010600030101010101" pitchFamily="2" charset="-122"/>
                          <a:hlinkClick r:id="rId3"/>
                        </a:rPr>
                        <a:t>SP-240965</a:t>
                      </a:r>
                      <a:endParaRPr lang="en-US" sz="1000" b="0" i="0" u="sng" strike="noStrike" dirty="0">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endPar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endParaRPr>
                    </a:p>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28849738"/>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1050033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1" i="0" u="none" strike="noStrike" dirty="0">
                          <a:solidFill>
                            <a:srgbClr val="000000"/>
                          </a:solidFill>
                          <a:effectLst/>
                          <a:latin typeface="+mn-lt"/>
                          <a:ea typeface="等线" panose="02010600030101010101" pitchFamily="2" charset="-122"/>
                        </a:rPr>
                        <a:t>Data management regarding subscriptions and reporting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dirty="0" err="1">
                          <a:solidFill>
                            <a:srgbClr val="000000"/>
                          </a:solidFill>
                          <a:effectLst/>
                          <a:latin typeface="+mn-lt"/>
                          <a:ea typeface="等线" panose="02010600030101010101" pitchFamily="2" charset="-122"/>
                        </a:rPr>
                        <a:t>Data_SREP</a:t>
                      </a:r>
                      <a:endParaRPr lang="en-US" sz="1000" b="0" i="0" u="none" strike="noStrike" dirty="0">
                        <a:solidFill>
                          <a:srgbClr val="000000"/>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09/09/2025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dirty="0">
                          <a:solidFill>
                            <a:srgbClr val="0563C1"/>
                          </a:solidFill>
                          <a:effectLst/>
                          <a:latin typeface="+mn-lt"/>
                          <a:ea typeface="等线" panose="02010600030101010101" pitchFamily="2" charset="-122"/>
                          <a:hlinkClick r:id="rId4"/>
                        </a:rPr>
                        <a:t>SP-241380</a:t>
                      </a:r>
                      <a:endParaRPr lang="en-US" sz="1000" b="0" i="0" u="sng" strike="noStrike" dirty="0">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76474297"/>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1020019</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Data Analytics (MDA) Phase 3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FS_eMDAS_Ph3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5"/>
                        </a:rPr>
                        <a:t>SP-241157</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51548429"/>
                  </a:ext>
                </a:extLst>
              </a:tr>
              <a:tr h="226654">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1020008</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intent driven management services for mobile network phase 3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FS_IDMS_MN_Ph3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6"/>
                        </a:rPr>
                        <a:t>SP-231737</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p>
                      <a:pPr algn="r" fontAlgn="b"/>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07749457"/>
                  </a:ext>
                </a:extLst>
              </a:tr>
              <a:tr h="226654">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1020009</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closed control loop management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FS_CCLM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7"/>
                        </a:rPr>
                        <a:t>SP-231735</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p>
                      <a:pPr algn="r" fontAlgn="b"/>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35716640"/>
                  </a:ext>
                </a:extLst>
              </a:tr>
              <a:tr h="226654">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1020018</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Network Digital Twin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FS_NDT</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8"/>
                        </a:rPr>
                        <a:t>SP-231727</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p>
                      <a:pPr algn="r" fontAlgn="b"/>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89961550"/>
                  </a:ext>
                </a:extLst>
              </a:tr>
              <a:tr h="133905">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Cloud Aspects of Management and Orchestration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FS_Cloud_OAM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80%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9"/>
                        </a:rPr>
                        <a:t>SP-231781</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90%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44933281"/>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1020016</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Enablers for Security Monitoring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FS_SECM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0"/>
                        </a:rPr>
                        <a:t>SP-231736</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045009192"/>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1020011</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Service Based Management Architecture enhancement phase 3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FS_SBMA_Ph3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1"/>
                        </a:rPr>
                        <a:t>SP-231725</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67450716"/>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1020033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of planned configurations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FS_PlanM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09/09/2024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highlight>
                            <a:srgbClr val="00FF00"/>
                          </a:highlight>
                          <a:latin typeface="+mn-lt"/>
                          <a:ea typeface="等线" panose="02010600030101010101" pitchFamily="2" charset="-122"/>
                        </a:rPr>
                        <a:t>100%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2"/>
                        </a:rPr>
                        <a:t>SP-231721</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55411839"/>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1050032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Management of planned configurations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PlanM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09/09/2025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3"/>
                        </a:rPr>
                        <a:t>SP-241379</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81815073"/>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FF"/>
                          </a:solidFill>
                          <a:effectLst/>
                          <a:latin typeface="+mn-lt"/>
                          <a:ea typeface="等线" panose="02010600030101010101" pitchFamily="2" charset="-122"/>
                        </a:rPr>
                        <a:t>Data management phase 2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MADCOL_Ph2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80%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4"/>
                        </a:rPr>
                        <a:t>SP-240877</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83368546"/>
                  </a:ext>
                </a:extLst>
              </a:tr>
              <a:tr h="133905">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data management regarding subscriptions and reporting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FS_Data_SREP</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09/09/2024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highlight>
                            <a:srgbClr val="00FF00"/>
                          </a:highlight>
                          <a:latin typeface="+mn-lt"/>
                          <a:ea typeface="等线" panose="02010600030101010101" pitchFamily="2" charset="-122"/>
                        </a:rPr>
                        <a:t>100%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5"/>
                        </a:rPr>
                        <a:t>SP-231732</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endParaRPr lang="en-US" altLang="zh-CN" sz="1000" b="0" i="0" u="none" strike="noStrike" dirty="0">
                        <a:solidFill>
                          <a:srgbClr val="FF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26659212"/>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1020026</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FF"/>
                          </a:solidFill>
                          <a:effectLst/>
                          <a:latin typeface="+mn-lt"/>
                          <a:ea typeface="等线" panose="02010600030101010101" pitchFamily="2" charset="-122"/>
                        </a:rPr>
                        <a:t>5G performance measurements and KPIs phase 4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PM_KPI_5G_Ph4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30%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6"/>
                        </a:rPr>
                        <a:t>SP-241155</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81286899"/>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1020027</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FF"/>
                          </a:solidFill>
                          <a:effectLst/>
                          <a:latin typeface="+mn-lt"/>
                          <a:ea typeface="等线" panose="02010600030101010101" pitchFamily="2" charset="-122"/>
                        </a:rPr>
                        <a:t>5G Advanced NRM features phase 3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AdNRM_Ph3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30%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7"/>
                        </a:rPr>
                        <a:t>SP-240875</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16683044"/>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1020028</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FF"/>
                          </a:solidFill>
                          <a:effectLst/>
                          <a:latin typeface="+mn-lt"/>
                          <a:ea typeface="等线" panose="02010600030101010101" pitchFamily="2" charset="-122"/>
                        </a:rPr>
                        <a:t>Subscriber and Equipment Trace and QoE collection management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TraceQoE_OAM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40%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8"/>
                        </a:rPr>
                        <a:t>SP-231748</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75%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0593273"/>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NTN Phase 2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FS_NTN_OAM_Ph2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9"/>
                        </a:rPr>
                        <a:t>SP-231733</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194562884"/>
                  </a:ext>
                </a:extLst>
              </a:tr>
              <a:tr h="226654">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of IAB nodes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nn-NO" sz="1000" b="0" i="0" u="none" strike="noStrike">
                          <a:solidFill>
                            <a:srgbClr val="000000"/>
                          </a:solidFill>
                          <a:effectLst/>
                          <a:latin typeface="+mn-lt"/>
                          <a:ea typeface="等线" panose="02010600030101010101" pitchFamily="2" charset="-122"/>
                        </a:rPr>
                        <a:t>FS_NR_mobile_IAB_OAM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0"/>
                        </a:rPr>
                        <a:t>SP-231729</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p>
                      <a:pPr algn="r" fontAlgn="b"/>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43582841"/>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1020017</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RedCap feature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FS_NR_RedCap_OAM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1"/>
                        </a:rPr>
                        <a:t>SP-231734</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29335636"/>
                  </a:ext>
                </a:extLst>
              </a:tr>
              <a:tr h="22533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Enhancement of Management Aspects related to NWDAF Phase 2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FS_NWDAF_OAM_Ph2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09/09/2024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highlight>
                            <a:srgbClr val="00FF00"/>
                          </a:highlight>
                          <a:latin typeface="+mn-lt"/>
                          <a:ea typeface="等线" panose="02010600030101010101" pitchFamily="2" charset="-122"/>
                        </a:rPr>
                        <a:t>100%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2"/>
                        </a:rPr>
                        <a:t>SP-231724</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l" defTabSz="1219170" rtl="0" eaLnBrk="1" fontAlgn="t" latinLnBrk="0" hangingPunct="1"/>
                      <a:endParaRPr lang="en-US" altLang="zh-CN" sz="1000" b="0" i="0" u="sng" strike="noStrike" kern="1200" dirty="0">
                        <a:solidFill>
                          <a:srgbClr val="0563C1"/>
                        </a:solidFill>
                        <a:effectLst/>
                        <a:latin typeface="+mn-lt"/>
                        <a:ea typeface="等线" panose="02010600030101010101" pitchFamily="2" charset="-122"/>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96975728"/>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1050031</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Enhancement of Management Aspects Related of NWDAF Phase 2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NWDAF_OAM_Ph2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3"/>
                        </a:rPr>
                        <a:t>SP-241378</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008838612"/>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of Network Sharing Phase3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FS_NetShare_OAM_Ph3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4"/>
                        </a:rPr>
                        <a:t>SP-240966</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75691601"/>
                  </a:ext>
                </a:extLst>
              </a:tr>
              <a:tr h="22533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dirty="0">
                          <a:solidFill>
                            <a:srgbClr val="000000"/>
                          </a:solidFill>
                          <a:effectLst/>
                          <a:latin typeface="+mn-lt"/>
                          <a:ea typeface="等线" panose="02010600030101010101" pitchFamily="2" charset="-122"/>
                        </a:rPr>
                        <a:t>Study on Enhanced OAM for management exposure to external consumers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dirty="0" err="1">
                          <a:solidFill>
                            <a:srgbClr val="000000"/>
                          </a:solidFill>
                          <a:effectLst/>
                          <a:latin typeface="+mn-lt"/>
                          <a:ea typeface="等线" panose="02010600030101010101" pitchFamily="2" charset="-122"/>
                        </a:rPr>
                        <a:t>FS_MExpo</a:t>
                      </a:r>
                      <a:endParaRPr lang="en-US" sz="1000" b="0" i="0" u="none" strike="noStrike" dirty="0">
                        <a:solidFill>
                          <a:srgbClr val="000000"/>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60%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dirty="0">
                          <a:solidFill>
                            <a:srgbClr val="0563C1"/>
                          </a:solidFill>
                          <a:effectLst/>
                          <a:latin typeface="+mn-lt"/>
                          <a:ea typeface="等线" panose="02010600030101010101" pitchFamily="2" charset="-122"/>
                          <a:hlinkClick r:id="rId25"/>
                        </a:rPr>
                        <a:t>SP-240967</a:t>
                      </a:r>
                      <a:endParaRPr lang="en-US" sz="1000" b="0" i="0" u="sng" strike="noStrike" dirty="0">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22004000"/>
                  </a:ext>
                </a:extLst>
              </a:tr>
              <a:tr h="224241">
                <a:tc>
                  <a:txBody>
                    <a:bodyPr/>
                    <a:lstStyle/>
                    <a:p>
                      <a:pPr algn="l" fontAlgn="t"/>
                      <a:endParaRPr lang="en-US" altLang="zh-CN" sz="1000" b="0" i="0" u="none" strike="noStrike" dirty="0">
                        <a:solidFill>
                          <a:srgbClr val="000000"/>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dirty="0">
                          <a:solidFill>
                            <a:srgbClr val="000000"/>
                          </a:solidFill>
                          <a:effectLst/>
                          <a:highlight>
                            <a:srgbClr val="00FFFF"/>
                          </a:highlight>
                          <a:latin typeface="+mn-lt"/>
                          <a:ea typeface="等线" panose="02010600030101010101" pitchFamily="2" charset="-122"/>
                        </a:rPr>
                        <a:t>Management for </a:t>
                      </a:r>
                      <a:r>
                        <a:rPr lang="en-US" sz="1000" b="0" i="1" u="none" strike="noStrike" dirty="0" err="1">
                          <a:solidFill>
                            <a:srgbClr val="000000"/>
                          </a:solidFill>
                          <a:effectLst/>
                          <a:highlight>
                            <a:srgbClr val="00FFFF"/>
                          </a:highlight>
                          <a:latin typeface="+mn-lt"/>
                          <a:ea typeface="等线" panose="02010600030101010101" pitchFamily="2" charset="-122"/>
                        </a:rPr>
                        <a:t>MonStra</a:t>
                      </a:r>
                      <a:endParaRPr lang="en-US" sz="1000" b="0" i="1" u="none" strike="noStrike" dirty="0">
                        <a:solidFill>
                          <a:srgbClr val="000000"/>
                        </a:solidFill>
                        <a:effectLst/>
                        <a:highlight>
                          <a:srgbClr val="00FFFF"/>
                        </a:highligh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err="1">
                          <a:solidFill>
                            <a:srgbClr val="000000"/>
                          </a:solidFill>
                          <a:effectLst/>
                          <a:highlight>
                            <a:srgbClr val="00FFFF"/>
                          </a:highlight>
                          <a:latin typeface="+mn-lt"/>
                          <a:ea typeface="等线" panose="02010600030101010101" pitchFamily="2" charset="-122"/>
                        </a:rPr>
                        <a:t>Monstra</a:t>
                      </a:r>
                      <a:r>
                        <a:rPr lang="en-US" altLang="zh-CN" sz="1000" b="0" i="0" u="none" strike="noStrike" dirty="0">
                          <a:solidFill>
                            <a:srgbClr val="000000"/>
                          </a:solidFill>
                          <a:effectLst/>
                          <a:highlight>
                            <a:srgbClr val="00FFFF"/>
                          </a:highlight>
                          <a:latin typeface="+mn-lt"/>
                          <a:ea typeface="等线" panose="02010600030101010101" pitchFamily="2" charset="-122"/>
                        </a:rPr>
                        <a:t>-OAM</a:t>
                      </a:r>
                      <a:endParaRPr lang="en-US" sz="1000" b="0" i="0" u="none" strike="noStrike" dirty="0">
                        <a:solidFill>
                          <a:srgbClr val="000000"/>
                        </a:solidFill>
                        <a:effectLst/>
                        <a:highlight>
                          <a:srgbClr val="00FFFF"/>
                        </a:highligh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dirty="0">
                          <a:solidFill>
                            <a:srgbClr val="000000"/>
                          </a:solidFill>
                          <a:effectLst/>
                          <a:highlight>
                            <a:srgbClr val="00FFFF"/>
                          </a:highligh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highlight>
                            <a:srgbClr val="00FFFF"/>
                          </a:highlight>
                          <a:latin typeface="+mn-lt"/>
                          <a:ea typeface="等线" panose="02010600030101010101" pitchFamily="2" charset="-122"/>
                        </a:rPr>
                        <a:t>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dirty="0">
                          <a:solidFill>
                            <a:srgbClr val="0563C1"/>
                          </a:solidFill>
                          <a:effectLst/>
                          <a:highlight>
                            <a:srgbClr val="00FFFF"/>
                          </a:highlight>
                          <a:latin typeface="+mn-lt"/>
                          <a:ea typeface="等线" panose="02010600030101010101" pitchFamily="2" charset="-122"/>
                        </a:rPr>
                        <a:t>S5-245981</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highlight>
                            <a:srgbClr val="00FFFF"/>
                          </a:highlight>
                          <a:latin typeface="+mn-lt"/>
                          <a:ea typeface="等线" panose="02010600030101010101" pitchFamily="2" charset="-122"/>
                          <a:cs typeface="+mn-cs"/>
                        </a:rPr>
                        <a:t>New WID submitted to SA#106 for approval</a:t>
                      </a: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74159984"/>
                  </a:ext>
                </a:extLst>
              </a:tr>
            </a:tbl>
          </a:graphicData>
        </a:graphic>
      </p:graphicFrame>
      <p:sp>
        <p:nvSpPr>
          <p:cNvPr id="8" name="Title 1">
            <a:extLst>
              <a:ext uri="{FF2B5EF4-FFF2-40B4-BE49-F238E27FC236}">
                <a16:creationId xmlns:a16="http://schemas.microsoft.com/office/drawing/2014/main" id="{372A2273-8919-4D06-9D96-5CABE613C021}"/>
              </a:ext>
            </a:extLst>
          </p:cNvPr>
          <p:cNvSpPr>
            <a:spLocks noGrp="1"/>
          </p:cNvSpPr>
          <p:nvPr>
            <p:ph type="title"/>
          </p:nvPr>
        </p:nvSpPr>
        <p:spPr>
          <a:xfrm>
            <a:off x="652463" y="0"/>
            <a:ext cx="9102725" cy="1143000"/>
          </a:xfrm>
        </p:spPr>
        <p:txBody>
          <a:bodyPr/>
          <a:lstStyle/>
          <a:p>
            <a:pPr algn="l"/>
            <a:r>
              <a:rPr lang="en-GB" altLang="en-US" sz="3200" dirty="0"/>
              <a:t>Update of SA5 </a:t>
            </a:r>
            <a:r>
              <a:rPr lang="en-US" altLang="zh-CN" sz="3200" dirty="0"/>
              <a:t>Rel-19 OAM ongoing WI/SI </a:t>
            </a:r>
            <a:r>
              <a:rPr lang="en-GB" altLang="en-US" sz="3200" dirty="0"/>
              <a:t>progress</a:t>
            </a:r>
            <a:endParaRPr lang="en-US" altLang="en-US" sz="3200" dirty="0"/>
          </a:p>
        </p:txBody>
      </p:sp>
    </p:spTree>
    <p:extLst>
      <p:ext uri="{BB962C8B-B14F-4D97-AF65-F5344CB8AC3E}">
        <p14:creationId xmlns:p14="http://schemas.microsoft.com/office/powerpoint/2010/main" val="306393822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72A2273-8919-4D06-9D96-5CABE613C021}"/>
              </a:ext>
            </a:extLst>
          </p:cNvPr>
          <p:cNvSpPr>
            <a:spLocks noGrp="1"/>
          </p:cNvSpPr>
          <p:nvPr>
            <p:ph type="title"/>
          </p:nvPr>
        </p:nvSpPr>
        <p:spPr>
          <a:xfrm>
            <a:off x="652463" y="0"/>
            <a:ext cx="9102725" cy="1143000"/>
          </a:xfrm>
        </p:spPr>
        <p:txBody>
          <a:bodyPr/>
          <a:lstStyle/>
          <a:p>
            <a:r>
              <a:rPr lang="en-GB" altLang="en-US" sz="3200" dirty="0"/>
              <a:t>Update of SA5 </a:t>
            </a:r>
            <a:r>
              <a:rPr lang="en-US" altLang="zh-CN" sz="3200" dirty="0"/>
              <a:t>Rel-19 CH ongoing WI/SI </a:t>
            </a:r>
            <a:r>
              <a:rPr lang="en-GB" altLang="en-US" sz="3200" dirty="0"/>
              <a:t>progress</a:t>
            </a:r>
            <a:endParaRPr lang="en-US" altLang="en-US" sz="3200" strike="sngStrike" dirty="0">
              <a:highlight>
                <a:srgbClr val="00FFFF"/>
              </a:highlight>
            </a:endParaRPr>
          </a:p>
        </p:txBody>
      </p:sp>
      <p:graphicFrame>
        <p:nvGraphicFramePr>
          <p:cNvPr id="7" name="Table 6">
            <a:extLst>
              <a:ext uri="{FF2B5EF4-FFF2-40B4-BE49-F238E27FC236}">
                <a16:creationId xmlns:a16="http://schemas.microsoft.com/office/drawing/2014/main" id="{6539B256-1A71-4270-83D9-F20965F96FF1}"/>
              </a:ext>
            </a:extLst>
          </p:cNvPr>
          <p:cNvGraphicFramePr>
            <a:graphicFrameLocks noGrp="1"/>
          </p:cNvGraphicFramePr>
          <p:nvPr>
            <p:extLst>
              <p:ext uri="{D42A27DB-BD31-4B8C-83A1-F6EECF244321}">
                <p14:modId xmlns:p14="http://schemas.microsoft.com/office/powerpoint/2010/main" val="1629788451"/>
              </p:ext>
            </p:extLst>
          </p:nvPr>
        </p:nvGraphicFramePr>
        <p:xfrm>
          <a:off x="169871" y="1493138"/>
          <a:ext cx="11949793" cy="3545715"/>
        </p:xfrm>
        <a:graphic>
          <a:graphicData uri="http://schemas.openxmlformats.org/drawingml/2006/table">
            <a:tbl>
              <a:tblPr/>
              <a:tblGrid>
                <a:gridCol w="783772">
                  <a:extLst>
                    <a:ext uri="{9D8B030D-6E8A-4147-A177-3AD203B41FA5}">
                      <a16:colId xmlns:a16="http://schemas.microsoft.com/office/drawing/2014/main" val="2542914323"/>
                    </a:ext>
                  </a:extLst>
                </a:gridCol>
                <a:gridCol w="3636671">
                  <a:extLst>
                    <a:ext uri="{9D8B030D-6E8A-4147-A177-3AD203B41FA5}">
                      <a16:colId xmlns:a16="http://schemas.microsoft.com/office/drawing/2014/main" val="181470375"/>
                    </a:ext>
                  </a:extLst>
                </a:gridCol>
                <a:gridCol w="1771935">
                  <a:extLst>
                    <a:ext uri="{9D8B030D-6E8A-4147-A177-3AD203B41FA5}">
                      <a16:colId xmlns:a16="http://schemas.microsoft.com/office/drawing/2014/main" val="3131521887"/>
                    </a:ext>
                  </a:extLst>
                </a:gridCol>
                <a:gridCol w="1336999">
                  <a:extLst>
                    <a:ext uri="{9D8B030D-6E8A-4147-A177-3AD203B41FA5}">
                      <a16:colId xmlns:a16="http://schemas.microsoft.com/office/drawing/2014/main" val="1768482317"/>
                    </a:ext>
                  </a:extLst>
                </a:gridCol>
                <a:gridCol w="896573">
                  <a:extLst>
                    <a:ext uri="{9D8B030D-6E8A-4147-A177-3AD203B41FA5}">
                      <a16:colId xmlns:a16="http://schemas.microsoft.com/office/drawing/2014/main" val="2882163933"/>
                    </a:ext>
                  </a:extLst>
                </a:gridCol>
                <a:gridCol w="816403">
                  <a:extLst>
                    <a:ext uri="{9D8B030D-6E8A-4147-A177-3AD203B41FA5}">
                      <a16:colId xmlns:a16="http://schemas.microsoft.com/office/drawing/2014/main" val="1141164851"/>
                    </a:ext>
                  </a:extLst>
                </a:gridCol>
                <a:gridCol w="533019">
                  <a:extLst>
                    <a:ext uri="{9D8B030D-6E8A-4147-A177-3AD203B41FA5}">
                      <a16:colId xmlns:a16="http://schemas.microsoft.com/office/drawing/2014/main" val="1852499474"/>
                    </a:ext>
                  </a:extLst>
                </a:gridCol>
                <a:gridCol w="2174421">
                  <a:extLst>
                    <a:ext uri="{9D8B030D-6E8A-4147-A177-3AD203B41FA5}">
                      <a16:colId xmlns:a16="http://schemas.microsoft.com/office/drawing/2014/main" val="2182879938"/>
                    </a:ext>
                  </a:extLst>
                </a:gridCol>
              </a:tblGrid>
              <a:tr h="119766">
                <a:tc>
                  <a:txBody>
                    <a:bodyPr/>
                    <a:lstStyle/>
                    <a:p>
                      <a:pPr algn="ctr">
                        <a:lnSpc>
                          <a:spcPct val="107000"/>
                        </a:lnSpc>
                        <a:spcAft>
                          <a:spcPts val="800"/>
                        </a:spcAft>
                      </a:pPr>
                      <a:r>
                        <a:rPr lang="en-GB" sz="1050" dirty="0">
                          <a:latin typeface="+mn-lt"/>
                        </a:rPr>
                        <a:t>UID</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50" dirty="0">
                          <a:latin typeface="+mn-lt"/>
                        </a:rPr>
                        <a:t>Name</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50" dirty="0">
                          <a:latin typeface="+mn-lt"/>
                        </a:rPr>
                        <a:t>Acronym</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50" dirty="0">
                          <a:latin typeface="+mn-lt"/>
                        </a:rPr>
                        <a:t>Target (dd/mm/</a:t>
                      </a:r>
                      <a:r>
                        <a:rPr lang="en-GB" altLang="zh-CN" sz="1050" dirty="0" err="1">
                          <a:latin typeface="+mn-lt"/>
                        </a:rPr>
                        <a:t>yyyy</a:t>
                      </a:r>
                      <a:r>
                        <a:rPr lang="en-GB" altLang="zh-CN" sz="1050" dirty="0">
                          <a:latin typeface="+mn-lt"/>
                        </a:rPr>
                        <a:t>)</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50" dirty="0">
                          <a:latin typeface="+mn-lt"/>
                        </a:rPr>
                        <a:t>Old %</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marL="0" algn="ctr" defTabSz="1219170" rtl="0" eaLnBrk="1" latinLnBrk="0" hangingPunct="1">
                        <a:lnSpc>
                          <a:spcPct val="107000"/>
                        </a:lnSpc>
                        <a:spcAft>
                          <a:spcPts val="800"/>
                        </a:spcAft>
                      </a:pPr>
                      <a:r>
                        <a:rPr lang="en-GB" sz="1050" kern="1200" dirty="0">
                          <a:solidFill>
                            <a:schemeClr val="tx1"/>
                          </a:solidFill>
                          <a:latin typeface="+mn-lt"/>
                          <a:ea typeface="+mn-ea"/>
                          <a:cs typeface="+mn-cs"/>
                        </a:rPr>
                        <a:t>WID</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50" dirty="0">
                          <a:solidFill>
                            <a:srgbClr val="FF0000"/>
                          </a:solidFill>
                          <a:latin typeface="+mn-lt"/>
                        </a:rPr>
                        <a:t>New %</a:t>
                      </a:r>
                      <a:endParaRPr lang="en-GB" sz="1050" b="1" kern="1200" dirty="0">
                        <a:solidFill>
                          <a:schemeClr val="lt1"/>
                        </a:solidFill>
                        <a:latin typeface="+mn-lt"/>
                        <a:ea typeface="+mn-ea"/>
                        <a:cs typeface="+mn-cs"/>
                      </a:endParaRP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50" dirty="0">
                          <a:solidFill>
                            <a:srgbClr val="FF0000"/>
                          </a:solidFill>
                          <a:latin typeface="+mn-lt"/>
                        </a:rPr>
                        <a:t>Change or comment</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extLst>
                  <a:ext uri="{0D108BD9-81ED-4DB2-BD59-A6C34878D82A}">
                    <a16:rowId xmlns:a16="http://schemas.microsoft.com/office/drawing/2014/main" val="970954047"/>
                  </a:ext>
                </a:extLst>
              </a:tr>
              <a:tr h="21669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CHF Segmentation</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err="1">
                          <a:solidFill>
                            <a:srgbClr val="000000"/>
                          </a:solidFill>
                          <a:effectLst/>
                          <a:latin typeface="+mn-lt"/>
                          <a:ea typeface="Microsoft YaHei UI" panose="020B0503020204020204" pitchFamily="34" charset="-122"/>
                        </a:rPr>
                        <a:t>CHFSeg</a:t>
                      </a:r>
                      <a:endParaRPr lang="en-US" sz="1050" dirty="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03/03/2025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25 %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1050" kern="1200" noProof="0" dirty="0">
                          <a:solidFill>
                            <a:srgbClr val="000000"/>
                          </a:solidFill>
                          <a:effectLst/>
                          <a:latin typeface="+mn-lt"/>
                          <a:ea typeface="PMingLiU"/>
                          <a:cs typeface="+mn-cs"/>
                        </a:rPr>
                        <a:t>SP-241001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55 %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chemeClr val="tx1"/>
                        </a:solidFill>
                        <a:effectLst/>
                        <a:uLnTx/>
                        <a:uFillTx/>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04675885"/>
                  </a:ext>
                </a:extLst>
              </a:tr>
              <a:tr h="21669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Charging Aspects of Ranging and </a:t>
                      </a:r>
                      <a:r>
                        <a:rPr lang="en-US" sz="1050" dirty="0" err="1">
                          <a:solidFill>
                            <a:srgbClr val="000000"/>
                          </a:solidFill>
                          <a:effectLst/>
                          <a:latin typeface="+mn-lt"/>
                          <a:ea typeface="Microsoft YaHei UI" panose="020B0503020204020204" pitchFamily="34" charset="-122"/>
                        </a:rPr>
                        <a:t>Sidelink</a:t>
                      </a:r>
                      <a:r>
                        <a:rPr lang="en-US" sz="1050" dirty="0">
                          <a:solidFill>
                            <a:srgbClr val="000000"/>
                          </a:solidFill>
                          <a:effectLst/>
                          <a:latin typeface="+mn-lt"/>
                          <a:ea typeface="Microsoft YaHei UI" panose="020B0503020204020204" pitchFamily="34" charset="-122"/>
                        </a:rPr>
                        <a:t> Positioning</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err="1">
                          <a:solidFill>
                            <a:srgbClr val="000000"/>
                          </a:solidFill>
                          <a:effectLst/>
                          <a:latin typeface="+mn-lt"/>
                          <a:ea typeface="Microsoft YaHei UI" panose="020B0503020204020204" pitchFamily="34" charset="-122"/>
                        </a:rPr>
                        <a:t>Ranging_SL_CH</a:t>
                      </a:r>
                      <a:endParaRPr lang="en-US" sz="1050" dirty="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03/03/2025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50 %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050" kern="1200" dirty="0">
                          <a:solidFill>
                            <a:srgbClr val="000000"/>
                          </a:solidFill>
                          <a:effectLst/>
                          <a:latin typeface="+mn-lt"/>
                          <a:ea typeface="PMingLiU"/>
                          <a:cs typeface="+mn-cs"/>
                        </a:rPr>
                        <a:t>SP-241002</a:t>
                      </a:r>
                      <a:endParaRPr lang="zh-CN" altLang="en-US" sz="1050" kern="1200" dirty="0">
                        <a:solidFill>
                          <a:srgbClr val="000000"/>
                        </a:solidFill>
                        <a:effectLst/>
                        <a:latin typeface="+mn-lt"/>
                        <a:ea typeface="PMingLiU"/>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highlight>
                            <a:srgbClr val="00FF00"/>
                          </a:highlight>
                          <a:uLnTx/>
                          <a:uFillTx/>
                          <a:latin typeface="+mn-lt"/>
                          <a:ea typeface="+mn-ea"/>
                          <a:cs typeface="+mn-cs"/>
                        </a:rPr>
                        <a:t>100 %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highlight>
                            <a:srgbClr val="00FFFF"/>
                          </a:highlight>
                          <a:uLnTx/>
                          <a:uFillTx/>
                          <a:latin typeface="+mn-lt"/>
                          <a:ea typeface="等线" panose="02010600030101010101" pitchFamily="2" charset="-122"/>
                          <a:cs typeface="+mn-cs"/>
                        </a:rPr>
                        <a:t>This WI is a Rel-19 WI instead of Rel-18. </a:t>
                      </a: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37055268"/>
                  </a:ext>
                </a:extLst>
              </a:tr>
              <a:tr h="21669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1040014</a:t>
                      </a: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Study on charging aspects of satellite access Phase 3</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FS_5GSAT_Ph3_CH</a:t>
                      </a:r>
                      <a:endParaRPr lang="en-US" sz="1050" dirty="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highlight>
                            <a:srgbClr val="00FFFF"/>
                          </a:highlight>
                          <a:uLnTx/>
                          <a:uFillTx/>
                          <a:latin typeface="+mn-lt"/>
                          <a:ea typeface="等线" panose="02010600030101010101" pitchFamily="2" charset="-122"/>
                          <a:cs typeface="Arial" panose="020B0604020202020204" pitchFamily="34" charset="0"/>
                        </a:rPr>
                        <a:t>12/12/2024-&gt; </a:t>
                      </a:r>
                      <a:r>
                        <a:rPr lang="en-US" altLang="zh-CN" sz="1050" b="0" i="0" u="none" strike="noStrike" kern="1200" dirty="0">
                          <a:solidFill>
                            <a:srgbClr val="000000"/>
                          </a:solidFill>
                          <a:effectLst/>
                          <a:highlight>
                            <a:srgbClr val="00FFFF"/>
                          </a:highlight>
                          <a:latin typeface="+mn-lt"/>
                          <a:ea typeface="等线" panose="02010600030101010101" pitchFamily="2" charset="-122"/>
                          <a:cs typeface="Arial" panose="020B0604020202020204" pitchFamily="34" charset="0"/>
                        </a:rPr>
                        <a:t>03/03/2025</a:t>
                      </a:r>
                      <a:endParaRPr kumimoji="0" lang="en-US" altLang="zh-CN" sz="1050" b="0" i="0" u="none" strike="noStrike" kern="1200" cap="none" spc="0" normalizeH="0" baseline="0" noProof="0" dirty="0">
                        <a:ln>
                          <a:noFill/>
                        </a:ln>
                        <a:solidFill>
                          <a:srgbClr val="000000"/>
                        </a:solidFill>
                        <a:effectLst/>
                        <a:highlight>
                          <a:srgbClr val="00FFFF"/>
                        </a:highlight>
                        <a:uLnTx/>
                        <a:uFillTx/>
                        <a:latin typeface="+mn-lt"/>
                        <a:ea typeface="等线"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40 %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050" kern="1200" dirty="0">
                          <a:solidFill>
                            <a:srgbClr val="000000"/>
                          </a:solidFill>
                          <a:effectLst/>
                          <a:latin typeface="+mn-lt"/>
                          <a:ea typeface="PMingLiU"/>
                          <a:cs typeface="+mn-cs"/>
                        </a:rPr>
                        <a:t>SP-240980</a:t>
                      </a:r>
                      <a:endParaRPr lang="zh-CN" altLang="en-US" sz="1050" kern="1200" dirty="0">
                        <a:solidFill>
                          <a:srgbClr val="000000"/>
                        </a:solidFill>
                        <a:effectLst/>
                        <a:latin typeface="+mn-lt"/>
                        <a:ea typeface="PMingLiU"/>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75 %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pending work in SA2 on 5GSAT_Ph3-ARC)</a:t>
                      </a:r>
                      <a:endParaRPr kumimoji="0" lang="en-GB" sz="105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994204127"/>
                  </a:ext>
                </a:extLst>
              </a:tr>
              <a:tr h="21669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1040015</a:t>
                      </a: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Study on Charging Aspects of CAPIF</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highlight>
                            <a:srgbClr val="00FFFF"/>
                          </a:highlight>
                          <a:latin typeface="+mn-lt"/>
                          <a:ea typeface="Microsoft YaHei UI" panose="020B0503020204020204" pitchFamily="34" charset="-122"/>
                        </a:rPr>
                        <a:t>FS_CAPIF_CH</a:t>
                      </a:r>
                    </a:p>
                    <a:p>
                      <a:pPr algn="just">
                        <a:spcAft>
                          <a:spcPts val="0"/>
                        </a:spcAft>
                      </a:pPr>
                      <a:r>
                        <a:rPr lang="en-US" sz="1050" dirty="0">
                          <a:solidFill>
                            <a:srgbClr val="000000"/>
                          </a:solidFill>
                          <a:effectLst/>
                          <a:highlight>
                            <a:srgbClr val="00FFFF"/>
                          </a:highlight>
                          <a:latin typeface="+mn-lt"/>
                          <a:ea typeface="Microsoft YaHei UI" panose="020B0503020204020204" pitchFamily="34" charset="-122"/>
                        </a:rPr>
                        <a:t>-&gt;</a:t>
                      </a:r>
                      <a:r>
                        <a:rPr lang="en-US" altLang="zh-CN" sz="1050" dirty="0">
                          <a:solidFill>
                            <a:srgbClr val="000000"/>
                          </a:solidFill>
                          <a:effectLst/>
                          <a:highlight>
                            <a:srgbClr val="00FFFF"/>
                          </a:highlight>
                          <a:latin typeface="+mn-lt"/>
                          <a:ea typeface="Microsoft YaHei UI" panose="020B0503020204020204" pitchFamily="34" charset="-122"/>
                        </a:rPr>
                        <a:t>FS_CAPIF_Ph2_CH</a:t>
                      </a:r>
                      <a:endParaRPr lang="en-US" sz="1050" dirty="0">
                        <a:effectLst/>
                        <a:highlight>
                          <a:srgbClr val="00FFFF"/>
                        </a:highligh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rPr>
                        <a:t>12/12/2024-&gt; 03/03/2025</a:t>
                      </a:r>
                      <a:endParaRPr kumimoji="0" lang="en-US" altLang="zh-CN" sz="1050" b="0" i="0" u="none" strike="noStrike" kern="1200" cap="none" spc="0" normalizeH="0" baseline="0" noProof="0" dirty="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35 %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050" kern="1200" dirty="0">
                          <a:solidFill>
                            <a:srgbClr val="000000"/>
                          </a:solidFill>
                          <a:effectLst/>
                          <a:latin typeface="+mn-lt"/>
                          <a:ea typeface="PMingLiU"/>
                          <a:cs typeface="+mn-cs"/>
                        </a:rPr>
                        <a:t>SP-240981</a:t>
                      </a:r>
                      <a:endParaRPr lang="zh-CN" altLang="en-US" sz="1050" kern="1200" dirty="0">
                        <a:solidFill>
                          <a:srgbClr val="000000"/>
                        </a:solidFill>
                        <a:effectLst/>
                        <a:latin typeface="+mn-lt"/>
                        <a:ea typeface="PMingLiU"/>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75 %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Acronym needs to be updated.</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additional aspects from GSMA OPG, WID is feasible based on CRs in Rel-19</a:t>
                      </a:r>
                      <a:endParaRPr kumimoji="0" lang="en-GB" sz="105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01376787"/>
                  </a:ext>
                </a:extLst>
              </a:tr>
              <a:tr h="245973">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1040016</a:t>
                      </a: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Study on Charging aspects of next generation real time communication services phase 2</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FS_NG_RTC_Ph2_CH</a:t>
                      </a:r>
                      <a:endParaRPr lang="en-US" sz="1050" dirty="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rPr>
                        <a:t>12/12/2024-&gt; 03/03/2025</a:t>
                      </a:r>
                      <a:endParaRPr kumimoji="0" lang="en-US" altLang="zh-CN" sz="1050" b="0" i="0" u="none" strike="noStrike" kern="1200" cap="none" spc="0" normalizeH="0" baseline="0" noProof="0" dirty="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45 %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050" kern="1200" dirty="0">
                          <a:solidFill>
                            <a:srgbClr val="000000"/>
                          </a:solidFill>
                          <a:effectLst/>
                          <a:latin typeface="+mn-lt"/>
                          <a:ea typeface="PMingLiU"/>
                          <a:cs typeface="+mn-cs"/>
                        </a:rPr>
                        <a:t>SP-240982</a:t>
                      </a:r>
                      <a:endParaRPr lang="zh-CN" altLang="en-US" sz="1050" kern="1200" dirty="0">
                        <a:solidFill>
                          <a:srgbClr val="000000"/>
                        </a:solidFill>
                        <a:effectLst/>
                        <a:latin typeface="+mn-lt"/>
                        <a:ea typeface="PMingLiU"/>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75 %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pending work in SA2 on NG_RTC_Ph2</a:t>
                      </a:r>
                      <a:endParaRPr kumimoji="0" lang="en-GB" sz="105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28849738"/>
                  </a:ext>
                </a:extLst>
              </a:tr>
              <a:tr h="23756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1040017</a:t>
                      </a: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Study on Charging aspects of </a:t>
                      </a:r>
                      <a:r>
                        <a:rPr lang="en-US" sz="1050" dirty="0" err="1">
                          <a:solidFill>
                            <a:srgbClr val="000000"/>
                          </a:solidFill>
                          <a:effectLst/>
                          <a:latin typeface="+mn-lt"/>
                          <a:ea typeface="Microsoft YaHei UI" panose="020B0503020204020204" pitchFamily="34" charset="-122"/>
                        </a:rPr>
                        <a:t>Uncrewed</a:t>
                      </a:r>
                      <a:r>
                        <a:rPr lang="en-US" sz="1050" dirty="0">
                          <a:solidFill>
                            <a:srgbClr val="000000"/>
                          </a:solidFill>
                          <a:effectLst/>
                          <a:latin typeface="+mn-lt"/>
                          <a:ea typeface="Microsoft YaHei UI" panose="020B0503020204020204" pitchFamily="34" charset="-122"/>
                        </a:rPr>
                        <a:t> Aerial Vehicle</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highlight>
                            <a:srgbClr val="00FFFF"/>
                          </a:highlight>
                          <a:latin typeface="+mn-lt"/>
                          <a:ea typeface="Microsoft YaHei UI" panose="020B0503020204020204" pitchFamily="34" charset="-122"/>
                        </a:rPr>
                        <a:t>FS_UAS_CH</a:t>
                      </a:r>
                    </a:p>
                    <a:p>
                      <a:pPr algn="just">
                        <a:spcAft>
                          <a:spcPts val="0"/>
                        </a:spcAft>
                      </a:pPr>
                      <a:r>
                        <a:rPr lang="en-US" sz="1050" dirty="0">
                          <a:solidFill>
                            <a:srgbClr val="000000"/>
                          </a:solidFill>
                          <a:effectLst/>
                          <a:highlight>
                            <a:srgbClr val="00FFFF"/>
                          </a:highlight>
                          <a:latin typeface="+mn-lt"/>
                          <a:ea typeface="Microsoft YaHei UI" panose="020B0503020204020204" pitchFamily="34" charset="-122"/>
                        </a:rPr>
                        <a:t>-&gt; FS_UAS_Ph2_CH</a:t>
                      </a:r>
                      <a:endParaRPr lang="en-US" sz="1050" dirty="0">
                        <a:effectLst/>
                        <a:highlight>
                          <a:srgbClr val="00FFFF"/>
                        </a:highligh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rPr>
                        <a:t>12/12/2024-&gt; 03/03/2025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40 %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050" kern="1200" dirty="0">
                          <a:solidFill>
                            <a:srgbClr val="000000"/>
                          </a:solidFill>
                          <a:effectLst/>
                          <a:latin typeface="+mn-lt"/>
                          <a:ea typeface="PMingLiU"/>
                          <a:cs typeface="+mn-cs"/>
                        </a:rPr>
                        <a:t>SP-240983</a:t>
                      </a:r>
                      <a:endParaRPr lang="zh-CN" altLang="en-US" sz="1050" kern="1200" dirty="0">
                        <a:solidFill>
                          <a:srgbClr val="000000"/>
                        </a:solidFill>
                        <a:effectLst/>
                        <a:latin typeface="+mn-lt"/>
                        <a:ea typeface="PMingLiU"/>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75 %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Acronym needs to be updated.</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pending work in SA2 on UAS_Ph3</a:t>
                      </a:r>
                      <a:endParaRPr kumimoji="0" lang="en-GB" sz="105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76474297"/>
                  </a:ext>
                </a:extLst>
              </a:tr>
              <a:tr h="23756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1040018</a:t>
                      </a: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Charging Aspects for Energy Efficiency of 5G</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a:solidFill>
                            <a:srgbClr val="000000"/>
                          </a:solidFill>
                          <a:effectLst/>
                          <a:latin typeface="+mn-lt"/>
                          <a:ea typeface="Microsoft YaHei UI" panose="020B0503020204020204" pitchFamily="34" charset="-122"/>
                        </a:rPr>
                        <a:t>EnergySys_CH</a:t>
                      </a:r>
                      <a:endParaRPr lang="en-US" sz="105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06/06/2025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45 %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9170" rtl="0" eaLnBrk="1" latinLnBrk="0" hangingPunct="1">
                        <a:spcAft>
                          <a:spcPts val="0"/>
                        </a:spcAft>
                      </a:pPr>
                      <a:r>
                        <a:rPr lang="en-US" sz="1050" kern="1200" dirty="0">
                          <a:solidFill>
                            <a:srgbClr val="000000"/>
                          </a:solidFill>
                          <a:effectLst/>
                          <a:latin typeface="+mn-lt"/>
                          <a:ea typeface="PMingLiU"/>
                          <a:cs typeface="+mn-cs"/>
                        </a:rPr>
                        <a:t>SP-241003</a:t>
                      </a:r>
                      <a:endParaRPr lang="zh-CN" altLang="en-US" sz="1050" kern="1200" dirty="0">
                        <a:solidFill>
                          <a:srgbClr val="000000"/>
                        </a:solidFill>
                        <a:effectLst/>
                        <a:latin typeface="+mn-lt"/>
                        <a:ea typeface="PMingLiU"/>
                        <a:cs typeface="+mn-cs"/>
                      </a:endParaRPr>
                    </a:p>
                  </a:txBody>
                  <a:tcPr marL="67178" marR="67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45 %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50" b="0" i="0" u="none" strike="noStrike" kern="1200" dirty="0">
                        <a:solidFill>
                          <a:schemeClr val="tx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35716640"/>
                  </a:ext>
                </a:extLst>
              </a:tr>
              <a:tr h="109170">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1040019</a:t>
                      </a:r>
                      <a:endParaRPr lang="zh-CN" altLang="en-US" sz="1050" b="0" i="0" u="none" strike="noStrike" kern="1200" dirty="0">
                        <a:solidFill>
                          <a:srgbClr val="000000"/>
                        </a:solidFill>
                        <a:effectLst/>
                        <a:latin typeface="+mn-lt"/>
                        <a:ea typeface="等线" panose="02010600030101010101" pitchFamily="2" charset="-122"/>
                        <a:cs typeface="Arial" panose="020B0604020202020204" pitchFamily="34" charset="0"/>
                      </a:endParaRP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Charging enhancement for indirect network sharing</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err="1">
                          <a:solidFill>
                            <a:srgbClr val="000000"/>
                          </a:solidFill>
                          <a:effectLst/>
                          <a:latin typeface="+mn-lt"/>
                          <a:ea typeface="Microsoft YaHei UI" panose="020B0503020204020204" pitchFamily="34" charset="-122"/>
                        </a:rPr>
                        <a:t>NetShare_CH</a:t>
                      </a:r>
                      <a:endParaRPr lang="en-US" sz="1050" dirty="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12/12/2024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9170" rtl="0" eaLnBrk="1" latinLnBrk="0" hangingPunct="1">
                        <a:spcAft>
                          <a:spcPts val="0"/>
                        </a:spcAft>
                      </a:pPr>
                      <a:r>
                        <a:rPr lang="en-US" sz="1050" kern="1200" dirty="0">
                          <a:solidFill>
                            <a:srgbClr val="000000"/>
                          </a:solidFill>
                          <a:effectLst/>
                          <a:latin typeface="+mn-lt"/>
                          <a:ea typeface="PMingLiU"/>
                          <a:cs typeface="+mn-cs"/>
                        </a:rPr>
                        <a:t>SP-241004</a:t>
                      </a:r>
                      <a:endParaRPr lang="zh-CN" altLang="en-US" sz="1050" kern="1200" dirty="0">
                        <a:solidFill>
                          <a:srgbClr val="000000"/>
                        </a:solidFill>
                        <a:effectLst/>
                        <a:latin typeface="+mn-lt"/>
                        <a:ea typeface="PMingLiU"/>
                        <a:cs typeface="+mn-cs"/>
                      </a:endParaRPr>
                    </a:p>
                  </a:txBody>
                  <a:tcPr marL="67178" marR="67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highlight>
                            <a:srgbClr val="00FF00"/>
                          </a:highlight>
                          <a:uLnTx/>
                          <a:uFillTx/>
                          <a:latin typeface="+mn-lt"/>
                          <a:ea typeface="+mn-ea"/>
                          <a:cs typeface="+mn-cs"/>
                        </a:rPr>
                        <a:t>100 %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B050"/>
                        </a:solidFill>
                        <a:effectLst/>
                        <a:uLnTx/>
                        <a:uFillTx/>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89961550"/>
                  </a:ext>
                </a:extLst>
              </a:tr>
              <a:tr h="237561">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1050030</a:t>
                      </a:r>
                      <a:endParaRPr lang="zh-CN" altLang="en-US"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GB" sz="1050" kern="1200" dirty="0">
                          <a:solidFill>
                            <a:srgbClr val="000000"/>
                          </a:solidFill>
                          <a:effectLst/>
                          <a:latin typeface="+mn-lt"/>
                          <a:ea typeface="Microsoft YaHei UI" panose="020B0503020204020204" pitchFamily="34" charset="-122"/>
                          <a:cs typeface="+mn-cs"/>
                        </a:rPr>
                        <a:t>Charging Aspects for 5G ProSe Phase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kern="1200" dirty="0">
                          <a:solidFill>
                            <a:srgbClr val="000000"/>
                          </a:solidFill>
                          <a:effectLst/>
                          <a:latin typeface="+mn-lt"/>
                          <a:ea typeface="Microsoft YaHei UI" panose="020B0503020204020204" pitchFamily="34" charset="-122"/>
                          <a:cs typeface="+mn-cs"/>
                        </a:rPr>
                        <a:t>5G_ProSe_Ph3_CH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noProof="0" dirty="0">
                          <a:solidFill>
                            <a:srgbClr val="000000"/>
                          </a:solidFill>
                          <a:effectLst/>
                          <a:latin typeface="+mn-lt"/>
                          <a:ea typeface="Microsoft YaHei UI" panose="020B0503020204020204" pitchFamily="34" charset="-122"/>
                          <a:cs typeface="+mn-cs"/>
                        </a:rPr>
                        <a:t>12/09/2025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noProof="0" dirty="0">
                          <a:solidFill>
                            <a:srgbClr val="000000"/>
                          </a:solidFill>
                          <a:effectLst/>
                          <a:latin typeface="+mn-lt"/>
                          <a:ea typeface="Microsoft YaHei UI" panose="020B0503020204020204" pitchFamily="34" charset="-122"/>
                          <a:cs typeface="+mn-cs"/>
                        </a:rPr>
                        <a:t>SP-241156</a:t>
                      </a:r>
                    </a:p>
                  </a:txBody>
                  <a:tcPr marL="67178" marR="67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endParaRPr lang="en-US" sz="1050" kern="1200" dirty="0">
                        <a:solidFill>
                          <a:srgbClr val="000000"/>
                        </a:solidFill>
                        <a:effectLst/>
                        <a:latin typeface="+mn-lt"/>
                        <a:ea typeface="Microsoft YaHei UI" panose="020B0503020204020204" pitchFamily="34"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6698659"/>
                  </a:ext>
                </a:extLst>
              </a:tr>
            </a:tbl>
          </a:graphicData>
        </a:graphic>
      </p:graphicFrame>
    </p:spTree>
    <p:extLst>
      <p:ext uri="{BB962C8B-B14F-4D97-AF65-F5344CB8AC3E}">
        <p14:creationId xmlns:p14="http://schemas.microsoft.com/office/powerpoint/2010/main" val="224636844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84601A1-5661-4E4B-8805-C95EC3B5B6B9}"/>
              </a:ext>
            </a:extLst>
          </p:cNvPr>
          <p:cNvGraphicFramePr>
            <a:graphicFrameLocks noGrp="1"/>
          </p:cNvGraphicFramePr>
          <p:nvPr>
            <p:extLst>
              <p:ext uri="{D42A27DB-BD31-4B8C-83A1-F6EECF244321}">
                <p14:modId xmlns:p14="http://schemas.microsoft.com/office/powerpoint/2010/main" val="281123603"/>
              </p:ext>
            </p:extLst>
          </p:nvPr>
        </p:nvGraphicFramePr>
        <p:xfrm>
          <a:off x="157087" y="842010"/>
          <a:ext cx="8738260" cy="5173980"/>
        </p:xfrm>
        <a:graphic>
          <a:graphicData uri="http://schemas.openxmlformats.org/drawingml/2006/table">
            <a:tbl>
              <a:tblPr firstRow="1" bandRow="1">
                <a:tableStyleId>{72833802-FEF1-4C79-8D5D-14CF1EAF98D9}</a:tableStyleId>
              </a:tblPr>
              <a:tblGrid>
                <a:gridCol w="1676159">
                  <a:extLst>
                    <a:ext uri="{9D8B030D-6E8A-4147-A177-3AD203B41FA5}">
                      <a16:colId xmlns:a16="http://schemas.microsoft.com/office/drawing/2014/main" val="4071695017"/>
                    </a:ext>
                  </a:extLst>
                </a:gridCol>
                <a:gridCol w="1660189">
                  <a:extLst>
                    <a:ext uri="{9D8B030D-6E8A-4147-A177-3AD203B41FA5}">
                      <a16:colId xmlns:a16="http://schemas.microsoft.com/office/drawing/2014/main" val="3560591246"/>
                    </a:ext>
                  </a:extLst>
                </a:gridCol>
                <a:gridCol w="2155169">
                  <a:extLst>
                    <a:ext uri="{9D8B030D-6E8A-4147-A177-3AD203B41FA5}">
                      <a16:colId xmlns:a16="http://schemas.microsoft.com/office/drawing/2014/main" val="147559054"/>
                    </a:ext>
                  </a:extLst>
                </a:gridCol>
                <a:gridCol w="1721460">
                  <a:extLst>
                    <a:ext uri="{9D8B030D-6E8A-4147-A177-3AD203B41FA5}">
                      <a16:colId xmlns:a16="http://schemas.microsoft.com/office/drawing/2014/main" val="20003"/>
                    </a:ext>
                  </a:extLst>
                </a:gridCol>
                <a:gridCol w="1525283">
                  <a:extLst>
                    <a:ext uri="{9D8B030D-6E8A-4147-A177-3AD203B41FA5}">
                      <a16:colId xmlns:a16="http://schemas.microsoft.com/office/drawing/2014/main" val="20004"/>
                    </a:ext>
                  </a:extLst>
                </a:gridCol>
              </a:tblGrid>
              <a:tr h="144923">
                <a:tc>
                  <a:txBody>
                    <a:bodyPr/>
                    <a:lstStyle/>
                    <a:p>
                      <a:pPr algn="ctr"/>
                      <a:r>
                        <a:rPr lang="en-US" altLang="zh-CN" sz="900" dirty="0">
                          <a:solidFill>
                            <a:schemeClr val="tx1"/>
                          </a:solidFill>
                          <a:latin typeface="+mn-lt"/>
                          <a:cs typeface="Calibri" panose="020F0502020204030204" pitchFamily="34" charset="0"/>
                        </a:rPr>
                        <a:t>Acronym</a:t>
                      </a:r>
                      <a:endParaRPr lang="zh-CN" altLang="en-US" sz="900" dirty="0">
                        <a:solidFill>
                          <a:schemeClr val="tx1"/>
                        </a:solidFill>
                        <a:latin typeface="+mn-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900" b="1" kern="1200" dirty="0">
                          <a:solidFill>
                            <a:schemeClr val="tx1"/>
                          </a:solidFill>
                          <a:latin typeface="+mn-lt"/>
                          <a:ea typeface="+mn-ea"/>
                          <a:cs typeface="Calibri" panose="020F0502020204030204" pitchFamily="34" charset="0"/>
                        </a:rPr>
                        <a:t>OAM</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OAM </a:t>
                      </a:r>
                      <a:r>
                        <a:rPr lang="en-GB" sz="900" b="1" kern="1200" dirty="0">
                          <a:solidFill>
                            <a:schemeClr val="tx1"/>
                          </a:solidFill>
                          <a:latin typeface="+mn-lt"/>
                          <a:ea typeface="+mn-ea"/>
                          <a:cs typeface="Calibri" panose="020F0502020204030204" pitchFamily="34" charset="0"/>
                        </a:rPr>
                        <a:t>yet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CH</a:t>
                      </a:r>
                      <a:r>
                        <a:rPr lang="en-US" altLang="zh-CN" sz="900" b="1" kern="1200" baseline="0" dirty="0">
                          <a:solidFill>
                            <a:schemeClr val="tx1"/>
                          </a:solidFill>
                          <a:latin typeface="+mn-lt"/>
                          <a:ea typeface="+mn-ea"/>
                          <a:cs typeface="Calibri" panose="020F0502020204030204" pitchFamily="34" charset="0"/>
                        </a:rPr>
                        <a:t> </a:t>
                      </a:r>
                      <a:r>
                        <a:rPr lang="en-GB" altLang="zh-CN" sz="900" b="1" kern="1200" dirty="0">
                          <a:solidFill>
                            <a:schemeClr val="tx1"/>
                          </a:solidFill>
                          <a:latin typeface="+mn-lt"/>
                          <a:ea typeface="+mn-ea"/>
                          <a:cs typeface="Calibri" panose="020F0502020204030204" pitchFamily="34" charset="0"/>
                        </a:rPr>
                        <a:t>yet</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5GSAT_Ph3_ARCH</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FS_5GSAT_Ph3_CH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968084"/>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NG_RTC_Ph2</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FS_NG_RTC_Ph2_CH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50063352"/>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XRMPh2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B050"/>
                          </a:solidFill>
                          <a:effectLst/>
                          <a:latin typeface="+mn-lt"/>
                          <a:ea typeface="等线" panose="02010600030101010101" pitchFamily="2" charset="-122"/>
                          <a:cs typeface="Calibri" panose="020F0502020204030204" pitchFamily="34" charset="0"/>
                        </a:rPr>
                        <a:t>PM_KPI_5G_Ph4(CMCC)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 </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a:t>
                      </a:r>
                    </a:p>
                    <a:p>
                      <a:pPr algn="ctr"/>
                      <a:r>
                        <a:rPr lang="en-US" altLang="zh-CN" sz="900" dirty="0">
                          <a:solidFill>
                            <a:srgbClr val="FF0000"/>
                          </a:solidFill>
                          <a:latin typeface="+mn-lt"/>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29452884"/>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MPS4msg</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VMR_Ph2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solidFill>
                            <a:srgbClr val="00B050"/>
                          </a:solidFill>
                          <a:latin typeface="+mn-lt"/>
                          <a:cs typeface="Calibri" panose="020F0502020204030204" pitchFamily="34" charset="0"/>
                        </a:rPr>
                        <a:t>AdNRM_Ph3(Samsung)</a:t>
                      </a:r>
                      <a:endParaRPr lang="zh-CN" altLang="en-US" sz="900" b="0" dirty="0">
                        <a:solidFill>
                          <a:srgbClr val="00B050"/>
                        </a:solidFill>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5G_ProSe_Ph3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0" dirty="0">
                          <a:solidFill>
                            <a:srgbClr val="00B050"/>
                          </a:solidFill>
                          <a:latin typeface="+mn-lt"/>
                          <a:cs typeface="Calibri" panose="020F0502020204030204" pitchFamily="34" charset="0"/>
                        </a:rPr>
                        <a:t>AdNRM_Ph3 (CATT)</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5G_ProSe_Ph3_CH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85299235"/>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UIA_ARC</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eEDGE_5GC_Ph3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OAM (NRM+PM)??</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519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UAS_Ph3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latin typeface="+mn-lt"/>
                          <a:cs typeface="Calibri" panose="020F0502020204030204" pitchFamily="34" charset="0"/>
                        </a:rPr>
                        <a:t>NA</a:t>
                      </a:r>
                      <a:endParaRPr lang="zh-CN" altLang="en-US" sz="900" b="0" dirty="0">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rgbClr val="00B050"/>
                          </a:solidFill>
                          <a:effectLst/>
                          <a:latin typeface="+mn-lt"/>
                          <a:ea typeface="等线" panose="02010600030101010101" pitchFamily="2" charset="-122"/>
                          <a:cs typeface="Calibri" panose="020F0502020204030204" pitchFamily="34" charset="0"/>
                        </a:rPr>
                        <a:t>FS_UAS_Ph2_CH </a:t>
                      </a:r>
                      <a:r>
                        <a:rPr lang="en-US" altLang="zh-CN" sz="900" b="0" i="0" u="none" strike="noStrike" dirty="0">
                          <a:solidFill>
                            <a:srgbClr val="00B050"/>
                          </a:solidFill>
                          <a:effectLst/>
                          <a:latin typeface="+mn-lt"/>
                          <a:ea typeface="等线" panose="02010600030101010101" pitchFamily="2" charset="-122"/>
                          <a:cs typeface="Calibri" panose="020F0502020204030204" pitchFamily="34" charset="0"/>
                        </a:rPr>
                        <a:t>(to be checked)</a:t>
                      </a:r>
                      <a:endParaRPr lang="zh-CN" altLang="en-US" sz="900" b="0" i="0" u="none" strike="noStrike" kern="1200" dirty="0">
                        <a:solidFill>
                          <a:srgbClr val="00B05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FS_UAS_Ph2_CH</a:t>
                      </a:r>
                      <a:r>
                        <a:rPr lang="en-US" altLang="zh-CN" sz="900" b="0" i="0" u="none" strike="noStrike" kern="1200" dirty="0">
                          <a:solidFill>
                            <a:srgbClr val="000000"/>
                          </a:solidFill>
                          <a:effectLst/>
                          <a:highlight>
                            <a:srgbClr val="FFFF00"/>
                          </a:highlight>
                          <a:latin typeface="+mn-lt"/>
                          <a:ea typeface="等线" panose="02010600030101010101" pitchFamily="2" charset="-122"/>
                          <a:cs typeface="Calibri" panose="020F0502020204030204" pitchFamily="34" charset="0"/>
                        </a:rPr>
                        <a:t> only targets UAS_Ph2</a:t>
                      </a:r>
                      <a:endParaRPr lang="zh-CN" altLang="en-US" sz="900" dirty="0">
                        <a:highlight>
                          <a:srgbClr val="FFFF00"/>
                        </a:highlight>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66701964"/>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UPEAS_Ph2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4460159"/>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5G_Femto</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0" i="0" u="none" strike="noStrike" kern="1200" noProof="0" dirty="0">
                          <a:solidFill>
                            <a:srgbClr val="000000"/>
                          </a:solidFill>
                          <a:effectLst/>
                          <a:latin typeface="+mn-lt"/>
                          <a:ea typeface="等线" panose="02010600030101010101" pitchFamily="2" charset="-122"/>
                          <a:cs typeface="Calibri" panose="020F0502020204030204" pitchFamily="34" charset="0"/>
                        </a:rPr>
                        <a:t>NA</a:t>
                      </a: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91618250"/>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MASSS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rPr>
                        <a:t>OAM (NRM)?? </a:t>
                      </a:r>
                      <a:r>
                        <a:rPr lang="en-US" altLang="zh-CN" sz="900" dirty="0">
                          <a:solidFill>
                            <a:srgbClr val="FF0000"/>
                          </a:solidFill>
                          <a:latin typeface="+mn-lt"/>
                          <a:cs typeface="Calibri" panose="020F0502020204030204" pitchFamily="34" charset="0"/>
                        </a:rPr>
                        <a:t>PM (not related)</a:t>
                      </a:r>
                      <a:endParaRPr kumimoji="0" lang="zh-CN" altLang="en-US"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0" i="0" u="none" strike="noStrike" kern="1200" noProof="0" dirty="0">
                          <a:solidFill>
                            <a:srgbClr val="000000"/>
                          </a:solidFill>
                          <a:effectLst/>
                          <a:latin typeface="+mn-lt"/>
                          <a:ea typeface="等线" panose="02010600030101010101" pitchFamily="2" charset="-122"/>
                          <a:cs typeface="Calibri" panose="020F0502020204030204" pitchFamily="34" charset="0"/>
                        </a:rPr>
                        <a:t>NA</a:t>
                      </a: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42559770"/>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AIML_CN</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FS_AIML_MGT_Ph2</a:t>
                      </a:r>
                    </a:p>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FS_NWDAF_OAM_Ph2</a:t>
                      </a:r>
                      <a:endParaRPr lang="en-US" sz="900" b="0" i="0" u="none" strike="noStrike" dirty="0">
                        <a:solidFill>
                          <a:schemeClr val="tx1"/>
                        </a:solidFill>
                        <a:effectLst/>
                        <a:highlight>
                          <a:srgbClr val="00FFFF"/>
                        </a:highligh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0387041"/>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TEI19_NetShare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FS_NetShare_OAM_Ph3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NetShare_CH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84343161"/>
                  </a:ext>
                </a:extLst>
              </a:tr>
              <a:tr h="1519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rgbClr val="000000"/>
                          </a:solidFill>
                          <a:effectLst/>
                          <a:latin typeface="+mn-lt"/>
                          <a:ea typeface="+mn-ea"/>
                          <a:cs typeface="Calibri" panose="020F0502020204030204" pitchFamily="34" charset="0"/>
                        </a:rPr>
                        <a:t>FS_AmbientIoT</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(TBD)</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en-US" sz="900" b="0" i="0" u="none" strike="noStrike" kern="1200" dirty="0">
                        <a:solidFill>
                          <a:srgbClr val="000000"/>
                        </a:solidFill>
                        <a:effectLst/>
                        <a:highlight>
                          <a:srgbClr val="FFFF00"/>
                        </a:highligh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a:t>
                      </a:r>
                    </a:p>
                    <a:p>
                      <a:pPr algn="ctr"/>
                      <a:r>
                        <a:rPr lang="en-US" altLang="zh-CN" sz="900" dirty="0">
                          <a:solidFill>
                            <a:srgbClr val="FF0000"/>
                          </a:solidFill>
                          <a:latin typeface="+mn-lt"/>
                          <a:cs typeface="Calibri" panose="020F0502020204030204" pitchFamily="34" charset="0"/>
                        </a:rPr>
                        <a:t>CH indicated in SA2 SID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718552970"/>
                  </a:ext>
                </a:extLst>
              </a:tr>
              <a:tr h="1787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rgbClr val="000000"/>
                          </a:solidFill>
                          <a:effectLst/>
                          <a:latin typeface="+mn-lt"/>
                          <a:ea typeface="+mn-ea"/>
                          <a:cs typeface="Calibri" panose="020F0502020204030204" pitchFamily="34" charset="0"/>
                        </a:rPr>
                        <a:t>FS_EnergySys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FS_Energy_OAM_Ph3</a:t>
                      </a:r>
                    </a:p>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FS_MExpo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EnergySys_CH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 indicated in SA2 SID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67382115"/>
                  </a:ext>
                </a:extLst>
              </a:tr>
            </a:tbl>
          </a:graphicData>
        </a:graphic>
      </p:graphicFrame>
      <p:sp>
        <p:nvSpPr>
          <p:cNvPr id="10" name="Title 3">
            <a:extLst>
              <a:ext uri="{FF2B5EF4-FFF2-40B4-BE49-F238E27FC236}">
                <a16:creationId xmlns:a16="http://schemas.microsoft.com/office/drawing/2014/main" id="{0319C892-A58D-4127-A213-C9FDE9191EB2}"/>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SA2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11" name="TextBox 10">
            <a:extLst>
              <a:ext uri="{FF2B5EF4-FFF2-40B4-BE49-F238E27FC236}">
                <a16:creationId xmlns:a16="http://schemas.microsoft.com/office/drawing/2014/main" id="{030D44A9-ACBF-4437-A3AF-C7FBE5085C32}"/>
              </a:ext>
            </a:extLst>
          </p:cNvPr>
          <p:cNvSpPr txBox="1"/>
          <p:nvPr/>
        </p:nvSpPr>
        <p:spPr>
          <a:xfrm>
            <a:off x="8957912" y="569649"/>
            <a:ext cx="3234088" cy="3023905"/>
          </a:xfrm>
          <a:prstGeom prst="rect">
            <a:avLst/>
          </a:prstGeom>
          <a:solidFill>
            <a:schemeClr val="bg1"/>
          </a:solidFill>
        </p:spPr>
        <p:txBody>
          <a:bodyPr wrap="square" rtlCol="0">
            <a:spAutoFit/>
          </a:bodyPr>
          <a:lstStyle/>
          <a:p>
            <a:r>
              <a:rPr lang="en-US" altLang="zh-CN" sz="1200" b="1" dirty="0">
                <a:latin typeface="Calibri" panose="020F0502020204030204" pitchFamily="34" charset="0"/>
                <a:cs typeface="Calibri" panose="020F0502020204030204" pitchFamily="34" charset="0"/>
              </a:rPr>
              <a:t>OAM  Summary </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there are no extra management standardization support identified so far:</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NG_RTC_Ph2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MPS4msg</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UIA_ARC</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UAS_Ph3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5G_Femto</a:t>
            </a:r>
          </a:p>
          <a:p>
            <a:pPr marL="228600" indent="-228600">
              <a:buFont typeface="+mj-lt"/>
              <a:buAutoNum type="arabicPeriod"/>
            </a:pPr>
            <a:r>
              <a:rPr lang="en-US" altLang="zh-CN" sz="1050" b="1" dirty="0">
                <a:solidFill>
                  <a:srgbClr val="FF3300"/>
                </a:solidFill>
                <a:latin typeface="Calibri" panose="020F0502020204030204" pitchFamily="34" charset="0"/>
                <a:cs typeface="Calibri" panose="020F0502020204030204" pitchFamily="34" charset="0"/>
              </a:rPr>
              <a:t>The following features, need to check whether OAM support are needed in Rel-19. </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XRMPh2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VMR_Ph2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5G_ProSe_Ph3</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eEDGE_5GC_Ph3</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UPEAS_Ph2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MASSS</a:t>
            </a:r>
          </a:p>
          <a:p>
            <a:pPr marL="358775" lvl="1" indent="-176213" fontAlgn="ctr">
              <a:buFont typeface="Wingdings" panose="05000000000000000000" pitchFamily="2" charset="2"/>
              <a:buChar char="Ø"/>
            </a:pPr>
            <a:r>
              <a:rPr lang="en-US" altLang="zh-CN" sz="1050" dirty="0" err="1">
                <a:solidFill>
                  <a:srgbClr val="FF3300"/>
                </a:solidFill>
                <a:latin typeface="Calibri" panose="020F0502020204030204" pitchFamily="34" charset="0"/>
                <a:cs typeface="Calibri" panose="020F0502020204030204" pitchFamily="34" charset="0"/>
              </a:rPr>
              <a:t>FS_AmbientIoT</a:t>
            </a:r>
            <a:endParaRPr lang="en-US" altLang="zh-CN" sz="1050" dirty="0">
              <a:solidFill>
                <a:srgbClr val="FF3300"/>
              </a:solidFill>
              <a:latin typeface="Calibri" panose="020F0502020204030204" pitchFamily="34" charset="0"/>
              <a:cs typeface="Calibri" panose="020F0502020204030204" pitchFamily="34" charset="0"/>
            </a:endParaRPr>
          </a:p>
        </p:txBody>
      </p:sp>
      <p:sp>
        <p:nvSpPr>
          <p:cNvPr id="12" name="矩形 1">
            <a:extLst>
              <a:ext uri="{FF2B5EF4-FFF2-40B4-BE49-F238E27FC236}">
                <a16:creationId xmlns:a16="http://schemas.microsoft.com/office/drawing/2014/main" id="{F8A76DE7-CF59-43EA-BF9A-B9CF0EC85BCB}"/>
              </a:ext>
            </a:extLst>
          </p:cNvPr>
          <p:cNvSpPr/>
          <p:nvPr/>
        </p:nvSpPr>
        <p:spPr>
          <a:xfrm>
            <a:off x="8973277" y="3495486"/>
            <a:ext cx="3061636" cy="3023905"/>
          </a:xfrm>
          <a:prstGeom prst="rect">
            <a:avLst/>
          </a:prstGeom>
          <a:solidFill>
            <a:schemeClr val="bg1"/>
          </a:solidFill>
        </p:spPr>
        <p:txBody>
          <a:bodyPr wrap="square">
            <a:spAutoFit/>
          </a:bodyPr>
          <a:lstStyle/>
          <a:p>
            <a:r>
              <a:rPr lang="en-US" altLang="zh-CN" sz="1200" b="1" dirty="0">
                <a:latin typeface="Calibri" panose="020F0502020204030204" pitchFamily="34" charset="0"/>
                <a:cs typeface="Calibri" panose="020F0502020204030204" pitchFamily="34" charset="0"/>
              </a:rPr>
              <a:t>CH  Summary </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there are no extra CH management standardization support identified so far:</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5G_Femto</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MASSS</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need to check whether Charging  support are needed in Rel-19. </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XRMPh2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MPS4msg</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VMR_Ph2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UIA_ARC</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eEDGE_5GC_Ph3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UAS_Ph3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UPEAS_Ph2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AIML_CN</a:t>
            </a: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FS_AmbientIoT</a:t>
            </a:r>
            <a:endParaRPr lang="en-US" altLang="zh-CN" sz="1050" dirty="0">
              <a:latin typeface="Calibri" panose="020F0502020204030204" pitchFamily="34" charset="0"/>
              <a:cs typeface="Calibri" panose="020F0502020204030204" pitchFamily="34" charset="0"/>
            </a:endParaRP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FS_EnergySys</a:t>
            </a:r>
            <a:endParaRPr lang="en-US" altLang="zh-CN" sz="105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B271F56D-48A2-4030-B04B-97B859242669}"/>
              </a:ext>
            </a:extLst>
          </p:cNvPr>
          <p:cNvSpPr txBox="1"/>
          <p:nvPr/>
        </p:nvSpPr>
        <p:spPr>
          <a:xfrm rot="21008097">
            <a:off x="9182910" y="572949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121968977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A70F932F-3087-4B51-AA93-F58AB12C6E51}"/>
              </a:ext>
            </a:extLst>
          </p:cNvPr>
          <p:cNvGraphicFramePr>
            <a:graphicFrameLocks noGrp="1"/>
          </p:cNvGraphicFramePr>
          <p:nvPr>
            <p:extLst/>
          </p:nvPr>
        </p:nvGraphicFramePr>
        <p:xfrm>
          <a:off x="487679" y="852044"/>
          <a:ext cx="4365058" cy="5291070"/>
        </p:xfrm>
        <a:graphic>
          <a:graphicData uri="http://schemas.openxmlformats.org/drawingml/2006/table">
            <a:tbl>
              <a:tblPr firstRow="1" bandRow="1">
                <a:tableStyleId>{72833802-FEF1-4C79-8D5D-14CF1EAF98D9}</a:tableStyleId>
              </a:tblPr>
              <a:tblGrid>
                <a:gridCol w="2284870">
                  <a:extLst>
                    <a:ext uri="{9D8B030D-6E8A-4147-A177-3AD203B41FA5}">
                      <a16:colId xmlns:a16="http://schemas.microsoft.com/office/drawing/2014/main" val="4071695017"/>
                    </a:ext>
                  </a:extLst>
                </a:gridCol>
                <a:gridCol w="1188530">
                  <a:extLst>
                    <a:ext uri="{9D8B030D-6E8A-4147-A177-3AD203B41FA5}">
                      <a16:colId xmlns:a16="http://schemas.microsoft.com/office/drawing/2014/main" val="3526857515"/>
                    </a:ext>
                  </a:extLst>
                </a:gridCol>
                <a:gridCol w="891658">
                  <a:extLst>
                    <a:ext uri="{9D8B030D-6E8A-4147-A177-3AD203B41FA5}">
                      <a16:colId xmlns:a16="http://schemas.microsoft.com/office/drawing/2014/main" val="4228444619"/>
                    </a:ext>
                  </a:extLst>
                </a:gridCol>
              </a:tblGrid>
              <a:tr h="181964">
                <a:tc>
                  <a:txBody>
                    <a:bodyPr/>
                    <a:lstStyle/>
                    <a:p>
                      <a:pPr algn="ctr"/>
                      <a:r>
                        <a:rPr lang="en-US" altLang="zh-CN" sz="1100" dirty="0">
                          <a:solidFill>
                            <a:schemeClr val="tx1"/>
                          </a:solidFill>
                          <a:latin typeface="+mn-lt"/>
                        </a:rPr>
                        <a:t>Acronym</a:t>
                      </a:r>
                      <a:endParaRPr lang="zh-CN" altLang="en-US" sz="11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1100" b="1" kern="1200" dirty="0">
                          <a:solidFill>
                            <a:schemeClr val="tx1"/>
                          </a:solidFill>
                          <a:latin typeface="+mn-lt"/>
                          <a:ea typeface="+mn-ea"/>
                          <a:cs typeface="+mn-cs"/>
                        </a:rPr>
                        <a:t>OAM</a:t>
                      </a:r>
                      <a:endParaRPr lang="en-GB" sz="11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1100" b="1" kern="1200" dirty="0">
                          <a:solidFill>
                            <a:schemeClr val="tx1"/>
                          </a:solidFill>
                          <a:latin typeface="Calibri" panose="020F0502020204030204" pitchFamily="34" charset="0"/>
                          <a:ea typeface="+mn-ea"/>
                          <a:cs typeface="Calibri" panose="020F0502020204030204" pitchFamily="34" charset="0"/>
                        </a:rPr>
                        <a:t>Not covered by SA5 yet</a:t>
                      </a:r>
                      <a:endParaRPr lang="en-GB" sz="11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NR_MIMO_Ph5-Core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968084"/>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FS_NR_7_24GHz_CHmod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50063352"/>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NR_MIMO_Ph5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9452884"/>
                  </a:ext>
                </a:extLst>
              </a:tr>
              <a:tr h="237105">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Netw_Energy_NR_enh</a:t>
                      </a:r>
                      <a:r>
                        <a:rPr lang="en-US" sz="11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57615751"/>
                  </a:ext>
                </a:extLst>
              </a:tr>
              <a:tr h="242619">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FS_Sensing_NR</a:t>
                      </a:r>
                      <a:endParaRPr lang="en-US" sz="11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a:t>
                      </a:r>
                    </a:p>
                    <a:p>
                      <a:pPr algn="ctr"/>
                      <a:r>
                        <a:rPr lang="en-US" altLang="zh-CN" sz="900" b="1" dirty="0">
                          <a:solidFill>
                            <a:srgbClr val="FF0000"/>
                          </a:solidFill>
                          <a:latin typeface="+mn-lt"/>
                        </a:rPr>
                        <a:t>(TBD)</a:t>
                      </a:r>
                      <a:endParaRPr lang="zh-CN" altLang="en-US" sz="9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154394">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NR_AIML_air</a:t>
                      </a:r>
                      <a:r>
                        <a:rPr lang="en-US" sz="11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chemeClr val="tx1"/>
                          </a:solidFill>
                          <a:latin typeface="+mn-lt"/>
                        </a:rPr>
                        <a:t>FS_AIML_MGT_Ph2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other OAM (TBD)</a:t>
                      </a:r>
                      <a:endParaRPr lang="zh-CN" altLang="en-US" sz="9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154394">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NR_duplex_evo</a:t>
                      </a:r>
                      <a:endParaRPr lang="en-US" sz="11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chemeClr val="tx1"/>
                          </a:solidFill>
                          <a:effectLst/>
                          <a:latin typeface="+mn-lt"/>
                          <a:ea typeface="等线" panose="02010600030101010101" pitchFamily="2" charset="-122"/>
                        </a:rPr>
                        <a:t>NA</a:t>
                      </a:r>
                      <a:endParaRPr lang="en-US" sz="9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1" dirty="0">
                          <a:latin typeface="+mn-lt"/>
                        </a:rPr>
                        <a:t>NA</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85299235"/>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NR_LPWUS-Core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1" dirty="0">
                          <a:solidFill>
                            <a:srgbClr val="FF0000"/>
                          </a:solidFill>
                          <a:latin typeface="+mn-lt"/>
                        </a:rPr>
                        <a:t>OAM (NRM+PM)</a:t>
                      </a:r>
                      <a:r>
                        <a:rPr lang="zh-CN" altLang="en-US" sz="900" b="1" dirty="0">
                          <a:solidFill>
                            <a:srgbClr val="FF0000"/>
                          </a:solidFill>
                          <a:latin typeface="+mn-lt"/>
                        </a:rPr>
                        <a:t>？？</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42619">
                <a:tc>
                  <a:txBody>
                    <a:bodyPr/>
                    <a:lstStyle/>
                    <a:p>
                      <a:pPr algn="ctr" fontAlgn="ctr"/>
                      <a:r>
                        <a:rPr lang="en-US" sz="1100" b="1" i="0" u="none" strike="noStrike" dirty="0" err="1">
                          <a:solidFill>
                            <a:srgbClr val="000000"/>
                          </a:solidFill>
                          <a:effectLst/>
                          <a:latin typeface="+mn-lt"/>
                          <a:ea typeface="等线" panose="02010600030101010101" pitchFamily="2" charset="-122"/>
                        </a:rPr>
                        <a:t>FS_Ambient_IoT_solutions</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a:t>
                      </a:r>
                    </a:p>
                    <a:p>
                      <a:pPr algn="ctr"/>
                      <a:r>
                        <a:rPr lang="en-US" altLang="zh-CN" sz="900" b="1" dirty="0">
                          <a:solidFill>
                            <a:srgbClr val="FF0000"/>
                          </a:solidFill>
                          <a:latin typeface="+mn-lt"/>
                        </a:rPr>
                        <a:t>(TBD)</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54394">
                <a:tc>
                  <a:txBody>
                    <a:bodyPr/>
                    <a:lstStyle/>
                    <a:p>
                      <a:pPr algn="ctr" fontAlgn="ctr"/>
                      <a:r>
                        <a:rPr lang="en-US" sz="1100" b="1" i="0" u="none" strike="noStrike" dirty="0" err="1">
                          <a:solidFill>
                            <a:srgbClr val="000000"/>
                          </a:solidFill>
                          <a:effectLst/>
                          <a:latin typeface="+mn-lt"/>
                          <a:ea typeface="等线" panose="02010600030101010101" pitchFamily="2" charset="-122"/>
                        </a:rPr>
                        <a:t>FS_NR_AIML_Mob</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FS_AIML_MGT_Ph2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1" dirty="0">
                          <a:solidFill>
                            <a:srgbClr val="FF0000"/>
                          </a:solidFill>
                          <a:latin typeface="+mn-lt"/>
                        </a:rPr>
                        <a:t>other OAM (TBD)</a:t>
                      </a:r>
                      <a:endParaRPr lang="zh-CN" altLang="en-US" sz="9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266701964"/>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NR_Mob_Ph4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PM_KPI_5G_Ph4</a:t>
                      </a:r>
                    </a:p>
                    <a:p>
                      <a:pPr algn="ctr" fontAlgn="ctr"/>
                      <a:r>
                        <a:rPr lang="en-US" sz="900" b="1" i="0" u="none" strike="noStrike" dirty="0">
                          <a:solidFill>
                            <a:srgbClr val="000000"/>
                          </a:solidFill>
                          <a:effectLst/>
                          <a:latin typeface="+mn-lt"/>
                          <a:ea typeface="等线" panose="02010600030101010101" pitchFamily="2" charset="-122"/>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64460159"/>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9161825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IoT_NTN_Ph3-Core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 NTN_OAM_Ph2</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4255977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NR_XR_Ph3-Core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mn-lt"/>
                          <a:ea typeface="等线" panose="02010600030101010101" pitchFamily="2" charset="-122"/>
                        </a:rPr>
                        <a:t>NA</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0387041"/>
                  </a:ext>
                </a:extLst>
              </a:tr>
              <a:tr h="154394">
                <a:tc>
                  <a:txBody>
                    <a:bodyPr/>
                    <a:lstStyle/>
                    <a:p>
                      <a:pPr algn="ctr" fontAlgn="ctr"/>
                      <a:r>
                        <a:rPr lang="nn-NO" sz="1100" b="1" i="0" u="none" strike="noStrike" dirty="0">
                          <a:solidFill>
                            <a:srgbClr val="000000"/>
                          </a:solidFill>
                          <a:effectLst/>
                          <a:latin typeface="+mn-lt"/>
                          <a:ea typeface="等线" panose="02010600030101010101" pitchFamily="2" charset="-122"/>
                        </a:rPr>
                        <a:t>LTE_TN_NR_NTN_mob</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855297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NR_ENDC_SON_MDT_Ph4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nn-NO" sz="900" b="1" i="0" u="none" strike="noStrike" dirty="0">
                          <a:solidFill>
                            <a:srgbClr val="000000"/>
                          </a:solidFill>
                          <a:effectLst/>
                          <a:latin typeface="+mn-lt"/>
                          <a:ea typeface="等线" panose="02010600030101010101" pitchFamily="2" charset="-122"/>
                        </a:rPr>
                        <a:t>PM_KPI_5G_Ph4</a:t>
                      </a:r>
                    </a:p>
                    <a:p>
                      <a:pPr algn="ctr" fontAlgn="ctr"/>
                      <a:r>
                        <a:rPr lang="nn-NO" sz="900" b="1" i="0" u="none" strike="noStrike" dirty="0">
                          <a:solidFill>
                            <a:srgbClr val="000000"/>
                          </a:solidFill>
                          <a:effectLst/>
                          <a:latin typeface="+mn-lt"/>
                          <a:ea typeface="等线" panose="02010600030101010101" pitchFamily="2" charset="-122"/>
                        </a:rPr>
                        <a:t>AdNRM_Ph3</a:t>
                      </a:r>
                    </a:p>
                    <a:p>
                      <a:pPr algn="ctr" fontAlgn="ctr"/>
                      <a:r>
                        <a:rPr lang="nn-NO" sz="900" b="1" i="0" u="none" strike="noStrike" dirty="0">
                          <a:solidFill>
                            <a:srgbClr val="000000"/>
                          </a:solidFill>
                          <a:effectLst/>
                          <a:latin typeface="+mn-lt"/>
                          <a:ea typeface="等线" panose="02010600030101010101" pitchFamily="2" charset="-122"/>
                        </a:rPr>
                        <a:t>TraceQoE_OAM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7382115"/>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FS_NR_WAB_5GFemto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1" dirty="0">
                          <a:solidFill>
                            <a:schemeClr val="tx1"/>
                          </a:solidFill>
                          <a:latin typeface="+mn-lt"/>
                        </a:rPr>
                        <a:t>NA</a:t>
                      </a:r>
                      <a:endParaRPr lang="zh-CN" altLang="en-US" sz="9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45780545"/>
                  </a:ext>
                </a:extLst>
              </a:tr>
              <a:tr h="0">
                <a:tc>
                  <a:txBody>
                    <a:bodyPr/>
                    <a:lstStyle/>
                    <a:p>
                      <a:pPr algn="ctr" fontAlgn="ctr"/>
                      <a:r>
                        <a:rPr lang="en-US" sz="1100" b="1" i="0" u="none" strike="noStrike" dirty="0" err="1">
                          <a:solidFill>
                            <a:srgbClr val="000000"/>
                          </a:solidFill>
                          <a:effectLst/>
                          <a:latin typeface="+mn-lt"/>
                          <a:ea typeface="等线" panose="02010600030101010101" pitchFamily="2" charset="-122"/>
                        </a:rPr>
                        <a:t>FS_NR_AIML_NGRAN_enh</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FS_AIML_MGT_Ph2</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FS_Energy_OAM_Ph3</a:t>
                      </a:r>
                      <a:endParaRPr lang="zh-CN" altLang="en-US" sz="900" b="1" kern="1200" dirty="0">
                        <a:solidFill>
                          <a:schemeClr val="tx1"/>
                        </a:solidFill>
                        <a:highlight>
                          <a:srgbClr val="00FFFF"/>
                        </a:highligh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900" b="1" kern="1200" dirty="0">
                        <a:solidFill>
                          <a:schemeClr val="tx1"/>
                        </a:solidFill>
                        <a:highlight>
                          <a:srgbClr val="00FFFF"/>
                        </a:highligh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60336468"/>
                  </a:ext>
                </a:extLst>
              </a:tr>
            </a:tbl>
          </a:graphicData>
        </a:graphic>
      </p:graphicFrame>
      <p:sp>
        <p:nvSpPr>
          <p:cNvPr id="13" name="Title 3">
            <a:extLst>
              <a:ext uri="{FF2B5EF4-FFF2-40B4-BE49-F238E27FC236}">
                <a16:creationId xmlns:a16="http://schemas.microsoft.com/office/drawing/2014/main" id="{651ED9DD-CCE9-42E3-80DE-FDD6212B966B}"/>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RAN1/2/3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14" name="矩形 8">
            <a:extLst>
              <a:ext uri="{FF2B5EF4-FFF2-40B4-BE49-F238E27FC236}">
                <a16:creationId xmlns:a16="http://schemas.microsoft.com/office/drawing/2014/main" id="{38040192-84DD-45F3-8C8E-E098BE8331F8}"/>
              </a:ext>
            </a:extLst>
          </p:cNvPr>
          <p:cNvSpPr/>
          <p:nvPr/>
        </p:nvSpPr>
        <p:spPr>
          <a:xfrm>
            <a:off x="9001704" y="759969"/>
            <a:ext cx="654050" cy="1841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RAN1</a:t>
            </a:r>
            <a:endParaRPr lang="zh-CN" altLang="en-US" sz="1100" dirty="0">
              <a:solidFill>
                <a:schemeClr val="tx1"/>
              </a:solidFill>
            </a:endParaRPr>
          </a:p>
        </p:txBody>
      </p:sp>
      <p:sp>
        <p:nvSpPr>
          <p:cNvPr id="15" name="矩形 9">
            <a:extLst>
              <a:ext uri="{FF2B5EF4-FFF2-40B4-BE49-F238E27FC236}">
                <a16:creationId xmlns:a16="http://schemas.microsoft.com/office/drawing/2014/main" id="{B06CCFD3-BF34-402C-93F7-C6A683989159}"/>
              </a:ext>
            </a:extLst>
          </p:cNvPr>
          <p:cNvSpPr/>
          <p:nvPr/>
        </p:nvSpPr>
        <p:spPr>
          <a:xfrm>
            <a:off x="9001704" y="1017176"/>
            <a:ext cx="654050" cy="1841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RAN2</a:t>
            </a:r>
            <a:endParaRPr lang="zh-CN" altLang="en-US" sz="1100" dirty="0">
              <a:solidFill>
                <a:schemeClr val="tx1"/>
              </a:solidFill>
            </a:endParaRPr>
          </a:p>
        </p:txBody>
      </p:sp>
      <p:sp>
        <p:nvSpPr>
          <p:cNvPr id="16" name="矩形 10">
            <a:extLst>
              <a:ext uri="{FF2B5EF4-FFF2-40B4-BE49-F238E27FC236}">
                <a16:creationId xmlns:a16="http://schemas.microsoft.com/office/drawing/2014/main" id="{59B57DAA-0AD1-4E02-895F-17B810DC08A0}"/>
              </a:ext>
            </a:extLst>
          </p:cNvPr>
          <p:cNvSpPr/>
          <p:nvPr/>
        </p:nvSpPr>
        <p:spPr>
          <a:xfrm>
            <a:off x="9001704" y="1274383"/>
            <a:ext cx="654050" cy="18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RAN3</a:t>
            </a:r>
            <a:endParaRPr lang="zh-CN" altLang="en-US" sz="1100" dirty="0">
              <a:solidFill>
                <a:schemeClr val="tx1"/>
              </a:solidFill>
            </a:endParaRPr>
          </a:p>
        </p:txBody>
      </p:sp>
      <p:sp>
        <p:nvSpPr>
          <p:cNvPr id="17" name="TextBox 16">
            <a:extLst>
              <a:ext uri="{FF2B5EF4-FFF2-40B4-BE49-F238E27FC236}">
                <a16:creationId xmlns:a16="http://schemas.microsoft.com/office/drawing/2014/main" id="{7ADF38CE-F4E3-4358-B560-EC34356E789D}"/>
              </a:ext>
            </a:extLst>
          </p:cNvPr>
          <p:cNvSpPr txBox="1"/>
          <p:nvPr/>
        </p:nvSpPr>
        <p:spPr>
          <a:xfrm>
            <a:off x="4950420" y="1166842"/>
            <a:ext cx="6887758" cy="4154984"/>
          </a:xfrm>
          <a:prstGeom prst="rect">
            <a:avLst/>
          </a:prstGeom>
          <a:noFill/>
        </p:spPr>
        <p:txBody>
          <a:bodyPr wrap="square" rtlCol="0">
            <a:spAutoFit/>
          </a:bodyPr>
          <a:lstStyle/>
          <a:p>
            <a:r>
              <a:rPr lang="en-US" altLang="zh-CN" sz="1200" b="1" dirty="0">
                <a:latin typeface="+mn-lt"/>
                <a:cs typeface="Calibri" panose="020F0502020204030204" pitchFamily="34" charset="0"/>
              </a:rPr>
              <a:t>OAM Summary:</a:t>
            </a:r>
          </a:p>
          <a:p>
            <a:r>
              <a:rPr lang="en-US" altLang="zh-CN" sz="1200" b="1" dirty="0">
                <a:latin typeface="+mn-lt"/>
                <a:cs typeface="Calibri" panose="020F0502020204030204" pitchFamily="34" charset="0"/>
              </a:rPr>
              <a:t>RAN1: </a:t>
            </a:r>
          </a:p>
          <a:p>
            <a:r>
              <a:rPr lang="en-US" altLang="zh-CN" sz="1200" dirty="0">
                <a:latin typeface="+mn-lt"/>
                <a:cs typeface="Calibri" panose="020F0502020204030204" pitchFamily="34" charset="0"/>
              </a:rPr>
              <a:t>1. The following features, there are no extra management standardization support identified so far:</a:t>
            </a:r>
          </a:p>
          <a:p>
            <a:pPr marL="285750" indent="-285750" fontAlgn="ctr">
              <a:buFont typeface="Wingdings" panose="05000000000000000000" pitchFamily="2" charset="2"/>
              <a:buChar char="Ø"/>
            </a:pPr>
            <a:r>
              <a:rPr lang="en-US" altLang="zh-CN" sz="1200" dirty="0">
                <a:latin typeface="+mn-lt"/>
                <a:cs typeface="Calibri" panose="020F0502020204030204" pitchFamily="34" charset="0"/>
              </a:rPr>
              <a:t>NR_MIMO_ph5-Core</a:t>
            </a:r>
          </a:p>
          <a:p>
            <a:pPr marL="285750" indent="-285750" fontAlgn="ctr">
              <a:buFont typeface="Wingdings" panose="05000000000000000000" pitchFamily="2" charset="2"/>
              <a:buChar char="Ø"/>
            </a:pPr>
            <a:r>
              <a:rPr lang="en-US" altLang="zh-CN" sz="1200" dirty="0">
                <a:solidFill>
                  <a:srgbClr val="000000"/>
                </a:solidFill>
                <a:latin typeface="+mn-lt"/>
                <a:cs typeface="Calibri" panose="020F0502020204030204" pitchFamily="34" charset="0"/>
              </a:rPr>
              <a:t>FS_NR_7_24GHz_CHmod</a:t>
            </a:r>
            <a:endParaRPr lang="zh-CN" altLang="zh-CN" sz="1200" dirty="0">
              <a:latin typeface="+mn-lt"/>
              <a:cs typeface="Calibri" panose="020F0502020204030204" pitchFamily="34" charset="0"/>
            </a:endParaRPr>
          </a:p>
          <a:p>
            <a:pPr marL="285750" indent="-285750" fontAlgn="ctr">
              <a:buFont typeface="Wingdings" panose="05000000000000000000" pitchFamily="2" charset="2"/>
              <a:buChar char="Ø"/>
            </a:pPr>
            <a:r>
              <a:rPr lang="en-US" altLang="zh-CN" sz="1200" dirty="0">
                <a:solidFill>
                  <a:srgbClr val="000000"/>
                </a:solidFill>
                <a:latin typeface="+mn-lt"/>
                <a:cs typeface="Calibri" panose="020F0502020204030204" pitchFamily="34" charset="0"/>
              </a:rPr>
              <a:t>NR_MIMO_Ph5</a:t>
            </a:r>
          </a:p>
          <a:p>
            <a:pPr marL="285750" indent="-285750" fontAlgn="ctr">
              <a:buFont typeface="Wingdings" panose="05000000000000000000" pitchFamily="2" charset="2"/>
              <a:buChar char="Ø"/>
            </a:pPr>
            <a:r>
              <a:rPr lang="en-US" altLang="zh-CN" sz="1200" dirty="0" err="1">
                <a:solidFill>
                  <a:srgbClr val="000000"/>
                </a:solidFill>
                <a:latin typeface="+mn-lt"/>
                <a:cs typeface="Calibri" panose="020F0502020204030204" pitchFamily="34" charset="0"/>
              </a:rPr>
              <a:t>Netw_Energy_NR_enh</a:t>
            </a:r>
            <a:r>
              <a:rPr lang="en-US" altLang="zh-CN" sz="1200" dirty="0">
                <a:solidFill>
                  <a:srgbClr val="000000"/>
                </a:solidFill>
                <a:latin typeface="+mn-lt"/>
                <a:cs typeface="Calibri" panose="020F0502020204030204" pitchFamily="34" charset="0"/>
              </a:rPr>
              <a:t>-Core</a:t>
            </a:r>
          </a:p>
          <a:p>
            <a:pPr marL="285750" indent="-285750" fontAlgn="ctr">
              <a:buFont typeface="Wingdings" panose="05000000000000000000" pitchFamily="2" charset="2"/>
              <a:buChar char="Ø"/>
            </a:pPr>
            <a:r>
              <a:rPr lang="en-US" altLang="zh-CN" sz="1200" dirty="0" err="1">
                <a:latin typeface="+mn-lt"/>
                <a:cs typeface="Calibri" panose="020F0502020204030204" pitchFamily="34" charset="0"/>
              </a:rPr>
              <a:t>NR_duplex_evo</a:t>
            </a:r>
            <a:endParaRPr lang="zh-CN" altLang="zh-CN" sz="1200" dirty="0">
              <a:latin typeface="+mn-lt"/>
              <a:cs typeface="Calibri" panose="020F0502020204030204" pitchFamily="34" charset="0"/>
            </a:endParaRPr>
          </a:p>
          <a:p>
            <a:r>
              <a:rPr lang="en-US" altLang="zh-CN" sz="1200" b="1" dirty="0">
                <a:solidFill>
                  <a:srgbClr val="FF0000"/>
                </a:solidFill>
                <a:latin typeface="+mn-lt"/>
                <a:cs typeface="Calibri" panose="020F0502020204030204" pitchFamily="34" charset="0"/>
              </a:rPr>
              <a:t>2. The following features, need to check whether OAM support are needed in Reld-19. </a:t>
            </a:r>
          </a:p>
          <a:p>
            <a:pPr marL="171450" indent="-171450">
              <a:buFont typeface="Wingdings" panose="05000000000000000000" pitchFamily="2" charset="2"/>
              <a:buChar char="Ø"/>
            </a:pPr>
            <a:r>
              <a:rPr lang="en-US" altLang="zh-CN" sz="1200" dirty="0" err="1">
                <a:solidFill>
                  <a:srgbClr val="FF0000"/>
                </a:solidFill>
                <a:latin typeface="+mn-lt"/>
                <a:cs typeface="Calibri" panose="020F0502020204030204" pitchFamily="34" charset="0"/>
              </a:rPr>
              <a:t>FS_Sensing_NR</a:t>
            </a:r>
            <a:endParaRPr lang="en-US" altLang="zh-CN" sz="1200" dirty="0">
              <a:solidFill>
                <a:srgbClr val="FF0000"/>
              </a:solidFill>
              <a:latin typeface="+mn-lt"/>
              <a:cs typeface="Calibri" panose="020F0502020204030204" pitchFamily="34" charset="0"/>
            </a:endParaRPr>
          </a:p>
          <a:p>
            <a:pPr marL="171450" indent="-171450">
              <a:buFont typeface="Wingdings" panose="05000000000000000000" pitchFamily="2" charset="2"/>
              <a:buChar char="Ø"/>
            </a:pPr>
            <a:r>
              <a:rPr lang="en-US" altLang="zh-CN" sz="1200" dirty="0">
                <a:solidFill>
                  <a:srgbClr val="FF0000"/>
                </a:solidFill>
                <a:latin typeface="+mn-lt"/>
                <a:cs typeface="Calibri" panose="020F0502020204030204" pitchFamily="34" charset="0"/>
              </a:rPr>
              <a:t>NR_LPWUS-Core</a:t>
            </a:r>
          </a:p>
          <a:p>
            <a:pPr marL="171450" indent="-171450">
              <a:buFont typeface="Wingdings" panose="05000000000000000000" pitchFamily="2" charset="2"/>
              <a:buChar char="Ø"/>
            </a:pPr>
            <a:r>
              <a:rPr lang="en-US" altLang="zh-CN" sz="1200" dirty="0" err="1">
                <a:solidFill>
                  <a:srgbClr val="FF0000"/>
                </a:solidFill>
                <a:latin typeface="+mn-lt"/>
                <a:cs typeface="Calibri" panose="020F0502020204030204" pitchFamily="34" charset="0"/>
              </a:rPr>
              <a:t>FS_Ambient_IoT_solutions</a:t>
            </a:r>
            <a:endParaRPr lang="en-US" altLang="zh-CN" sz="1200" dirty="0">
              <a:solidFill>
                <a:srgbClr val="FF0000"/>
              </a:solidFill>
              <a:latin typeface="+mn-lt"/>
              <a:cs typeface="Calibri" panose="020F0502020204030204" pitchFamily="34" charset="0"/>
            </a:endParaRPr>
          </a:p>
          <a:p>
            <a:endParaRPr lang="en-US" altLang="zh-CN" sz="1200" dirty="0">
              <a:latin typeface="+mn-lt"/>
              <a:cs typeface="Calibri" panose="020F0502020204030204" pitchFamily="34" charset="0"/>
            </a:endParaRPr>
          </a:p>
          <a:p>
            <a:r>
              <a:rPr lang="en-US" altLang="zh-CN" sz="1200" b="1" dirty="0">
                <a:latin typeface="+mn-lt"/>
                <a:cs typeface="Calibri" panose="020F0502020204030204" pitchFamily="34" charset="0"/>
              </a:rPr>
              <a:t>RAN2: </a:t>
            </a:r>
          </a:p>
          <a:p>
            <a:r>
              <a:rPr lang="en-US" altLang="zh-CN" sz="1200" dirty="0">
                <a:latin typeface="+mn-lt"/>
                <a:cs typeface="Calibri" panose="020F0502020204030204" pitchFamily="34" charset="0"/>
              </a:rPr>
              <a:t>1. The following features, there are no extra management standardization support identified so far:</a:t>
            </a:r>
          </a:p>
          <a:p>
            <a:pPr marL="171450" indent="-171450">
              <a:buFont typeface="Wingdings" panose="05000000000000000000" pitchFamily="2" charset="2"/>
              <a:buChar char="Ø"/>
            </a:pPr>
            <a:r>
              <a:rPr lang="en-US" altLang="zh-CN" sz="1200" dirty="0">
                <a:latin typeface="+mn-lt"/>
                <a:cs typeface="Calibri" panose="020F0502020204030204" pitchFamily="34" charset="0"/>
              </a:rPr>
              <a:t>NR_XR_Ph3-Core</a:t>
            </a:r>
          </a:p>
          <a:p>
            <a:endParaRPr lang="en-US" altLang="zh-CN" sz="1200" dirty="0">
              <a:latin typeface="+mn-lt"/>
              <a:cs typeface="Calibri" panose="020F0502020204030204" pitchFamily="34" charset="0"/>
            </a:endParaRPr>
          </a:p>
          <a:p>
            <a:pPr lvl="0"/>
            <a:r>
              <a:rPr lang="en-US" altLang="zh-CN" sz="1200" b="1" dirty="0">
                <a:latin typeface="+mn-lt"/>
                <a:cs typeface="Calibri" panose="020F0502020204030204" pitchFamily="34" charset="0"/>
              </a:rPr>
              <a:t>RAN3:</a:t>
            </a:r>
          </a:p>
          <a:p>
            <a:r>
              <a:rPr lang="en-US" altLang="zh-CN" sz="1200" dirty="0">
                <a:latin typeface="+mn-lt"/>
                <a:cs typeface="Calibri" panose="020F0502020204030204" pitchFamily="34" charset="0"/>
              </a:rPr>
              <a:t>1. The following features, there are no extra management standardization support identified so far:</a:t>
            </a:r>
          </a:p>
          <a:p>
            <a:pPr marL="171450" indent="-171450">
              <a:buFont typeface="Wingdings" panose="05000000000000000000" pitchFamily="2" charset="2"/>
              <a:buChar char="Ø"/>
            </a:pPr>
            <a:r>
              <a:rPr lang="en-US" altLang="zh-CN" sz="1200" dirty="0">
                <a:latin typeface="+mn-lt"/>
                <a:cs typeface="Calibri" panose="020F0502020204030204" pitchFamily="34" charset="0"/>
              </a:rPr>
              <a:t>FS_NR_WAB_5GFemto</a:t>
            </a:r>
          </a:p>
          <a:p>
            <a:endParaRPr lang="en-US" altLang="zh-CN" sz="1200" dirty="0">
              <a:solidFill>
                <a:srgbClr val="FF0000"/>
              </a:solidFill>
              <a:latin typeface="+mn-lt"/>
              <a:cs typeface="Calibri" panose="020F0502020204030204" pitchFamily="34" charset="0"/>
            </a:endParaRPr>
          </a:p>
          <a:p>
            <a:pPr lvl="0"/>
            <a:r>
              <a:rPr lang="en-US" altLang="zh-CN" sz="1200" b="1" dirty="0">
                <a:solidFill>
                  <a:prstClr val="black"/>
                </a:solidFill>
                <a:latin typeface="Calibri"/>
                <a:cs typeface="Calibri" panose="020F0502020204030204" pitchFamily="34" charset="0"/>
              </a:rPr>
              <a:t>CH Summary: </a:t>
            </a:r>
            <a:r>
              <a:rPr lang="en-US" altLang="zh-CN" sz="1200" dirty="0">
                <a:latin typeface="+mn-lt"/>
                <a:cs typeface="Calibri" panose="020F0502020204030204" pitchFamily="34" charset="0"/>
              </a:rPr>
              <a:t>There are no extra CH features related to RAN features.</a:t>
            </a:r>
          </a:p>
        </p:txBody>
      </p:sp>
      <p:sp>
        <p:nvSpPr>
          <p:cNvPr id="18" name="TextBox 17">
            <a:extLst>
              <a:ext uri="{FF2B5EF4-FFF2-40B4-BE49-F238E27FC236}">
                <a16:creationId xmlns:a16="http://schemas.microsoft.com/office/drawing/2014/main" id="{928C24C2-975D-43A0-A1A1-E307C1FD90FF}"/>
              </a:ext>
            </a:extLst>
          </p:cNvPr>
          <p:cNvSpPr txBox="1"/>
          <p:nvPr/>
        </p:nvSpPr>
        <p:spPr>
          <a:xfrm rot="21008097">
            <a:off x="9182910" y="572949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50350320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354FC2EF-B784-4D14-9096-12E14DC7767D}"/>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3600" b="0" i="0" u="none" strike="noStrike" kern="0" cap="none" spc="0" normalizeH="0" baseline="0" noProof="0" dirty="0">
                <a:ln>
                  <a:noFill/>
                </a:ln>
                <a:solidFill>
                  <a:srgbClr val="FF0000"/>
                </a:solidFill>
                <a:effectLst/>
                <a:uLnTx/>
                <a:uFillTx/>
                <a:latin typeface="Calibri"/>
                <a:ea typeface="+mj-ea"/>
                <a:cs typeface="+mj-cs"/>
              </a:rPr>
              <a:t>SA</a:t>
            </a:r>
            <a:r>
              <a:rPr kumimoji="0" lang="en-US" sz="3600" b="0" i="0" u="none" strike="noStrike" kern="0" cap="none" spc="0" normalizeH="0" baseline="0" noProof="0" dirty="0">
                <a:ln>
                  <a:noFill/>
                </a:ln>
                <a:solidFill>
                  <a:srgbClr val="FF0000"/>
                </a:solidFill>
                <a:effectLst/>
                <a:uLnTx/>
                <a:uFillTx/>
                <a:latin typeface="Calibri"/>
                <a:ea typeface="+mj-ea"/>
                <a:cs typeface="+mj-cs"/>
              </a:rPr>
              <a:t>5 Rel-19 </a:t>
            </a:r>
            <a:r>
              <a:rPr kumimoji="0" lang="en-IE" sz="3600" b="0" i="0" u="none" strike="noStrike" kern="0" cap="none" spc="0" normalizeH="0" baseline="0" noProof="0" dirty="0">
                <a:ln>
                  <a:noFill/>
                </a:ln>
                <a:solidFill>
                  <a:srgbClr val="FF0000"/>
                </a:solidFill>
                <a:effectLst/>
                <a:uLnTx/>
                <a:uFillTx/>
                <a:latin typeface="Calibri"/>
                <a:ea typeface="+mj-ea"/>
                <a:cs typeface="+mj-cs"/>
              </a:rPr>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(OAM)</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8" name="Table 5">
            <a:extLst>
              <a:ext uri="{FF2B5EF4-FFF2-40B4-BE49-F238E27FC236}">
                <a16:creationId xmlns:a16="http://schemas.microsoft.com/office/drawing/2014/main" id="{2BBE2A99-2FDC-47D2-B7D4-6A7E98135F33}"/>
              </a:ext>
            </a:extLst>
          </p:cNvPr>
          <p:cNvGraphicFramePr>
            <a:graphicFrameLocks noGrp="1"/>
          </p:cNvGraphicFramePr>
          <p:nvPr>
            <p:extLst>
              <p:ext uri="{D42A27DB-BD31-4B8C-83A1-F6EECF244321}">
                <p14:modId xmlns:p14="http://schemas.microsoft.com/office/powerpoint/2010/main" val="1608535305"/>
              </p:ext>
            </p:extLst>
          </p:nvPr>
        </p:nvGraphicFramePr>
        <p:xfrm>
          <a:off x="224818" y="819151"/>
          <a:ext cx="11742361" cy="6088042"/>
        </p:xfrm>
        <a:graphic>
          <a:graphicData uri="http://schemas.openxmlformats.org/drawingml/2006/table">
            <a:tbl>
              <a:tblPr firstRow="1" bandRow="1"/>
              <a:tblGrid>
                <a:gridCol w="727746">
                  <a:extLst>
                    <a:ext uri="{9D8B030D-6E8A-4147-A177-3AD203B41FA5}">
                      <a16:colId xmlns:a16="http://schemas.microsoft.com/office/drawing/2014/main" val="4071695017"/>
                    </a:ext>
                  </a:extLst>
                </a:gridCol>
                <a:gridCol w="1065044">
                  <a:extLst>
                    <a:ext uri="{9D8B030D-6E8A-4147-A177-3AD203B41FA5}">
                      <a16:colId xmlns:a16="http://schemas.microsoft.com/office/drawing/2014/main" val="3614201570"/>
                    </a:ext>
                  </a:extLst>
                </a:gridCol>
                <a:gridCol w="937703">
                  <a:extLst>
                    <a:ext uri="{9D8B030D-6E8A-4147-A177-3AD203B41FA5}">
                      <a16:colId xmlns:a16="http://schemas.microsoft.com/office/drawing/2014/main" val="3327203166"/>
                    </a:ext>
                  </a:extLst>
                </a:gridCol>
                <a:gridCol w="897835">
                  <a:extLst>
                    <a:ext uri="{9D8B030D-6E8A-4147-A177-3AD203B41FA5}">
                      <a16:colId xmlns:a16="http://schemas.microsoft.com/office/drawing/2014/main" val="3630350376"/>
                    </a:ext>
                  </a:extLst>
                </a:gridCol>
                <a:gridCol w="658598">
                  <a:extLst>
                    <a:ext uri="{9D8B030D-6E8A-4147-A177-3AD203B41FA5}">
                      <a16:colId xmlns:a16="http://schemas.microsoft.com/office/drawing/2014/main" val="3202688"/>
                    </a:ext>
                  </a:extLst>
                </a:gridCol>
                <a:gridCol w="494596">
                  <a:extLst>
                    <a:ext uri="{9D8B030D-6E8A-4147-A177-3AD203B41FA5}">
                      <a16:colId xmlns:a16="http://schemas.microsoft.com/office/drawing/2014/main" val="1560111670"/>
                    </a:ext>
                  </a:extLst>
                </a:gridCol>
                <a:gridCol w="822600">
                  <a:extLst>
                    <a:ext uri="{9D8B030D-6E8A-4147-A177-3AD203B41FA5}">
                      <a16:colId xmlns:a16="http://schemas.microsoft.com/office/drawing/2014/main" val="1913383577"/>
                    </a:ext>
                  </a:extLst>
                </a:gridCol>
                <a:gridCol w="640831">
                  <a:extLst>
                    <a:ext uri="{9D8B030D-6E8A-4147-A177-3AD203B41FA5}">
                      <a16:colId xmlns:a16="http://schemas.microsoft.com/office/drawing/2014/main" val="3584294532"/>
                    </a:ext>
                  </a:extLst>
                </a:gridCol>
                <a:gridCol w="851905">
                  <a:extLst>
                    <a:ext uri="{9D8B030D-6E8A-4147-A177-3AD203B41FA5}">
                      <a16:colId xmlns:a16="http://schemas.microsoft.com/office/drawing/2014/main" val="790597164"/>
                    </a:ext>
                  </a:extLst>
                </a:gridCol>
                <a:gridCol w="1387984">
                  <a:extLst>
                    <a:ext uri="{9D8B030D-6E8A-4147-A177-3AD203B41FA5}">
                      <a16:colId xmlns:a16="http://schemas.microsoft.com/office/drawing/2014/main" val="2567962841"/>
                    </a:ext>
                  </a:extLst>
                </a:gridCol>
                <a:gridCol w="822960">
                  <a:extLst>
                    <a:ext uri="{9D8B030D-6E8A-4147-A177-3AD203B41FA5}">
                      <a16:colId xmlns:a16="http://schemas.microsoft.com/office/drawing/2014/main" val="2531575634"/>
                    </a:ext>
                  </a:extLst>
                </a:gridCol>
                <a:gridCol w="693420">
                  <a:extLst>
                    <a:ext uri="{9D8B030D-6E8A-4147-A177-3AD203B41FA5}">
                      <a16:colId xmlns:a16="http://schemas.microsoft.com/office/drawing/2014/main" val="105663574"/>
                    </a:ext>
                  </a:extLst>
                </a:gridCol>
                <a:gridCol w="1741139">
                  <a:extLst>
                    <a:ext uri="{9D8B030D-6E8A-4147-A177-3AD203B41FA5}">
                      <a16:colId xmlns:a16="http://schemas.microsoft.com/office/drawing/2014/main" val="4221935209"/>
                    </a:ext>
                  </a:extLst>
                </a:gridCol>
              </a:tblGrid>
              <a:tr h="163454">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700" dirty="0">
                          <a:solidFill>
                            <a:schemeClr val="tx1"/>
                          </a:solidFill>
                          <a:latin typeface="Calibri" panose="020F0502020204030204" pitchFamily="34" charset="0"/>
                          <a:cs typeface="Calibri" panose="020F0502020204030204" pitchFamily="34" charset="0"/>
                        </a:rPr>
                        <a:t>Abbreviation</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700" dirty="0">
                          <a:solidFill>
                            <a:schemeClr val="tx1"/>
                          </a:solidFill>
                          <a:latin typeface="Calibri" panose="020F0502020204030204" pitchFamily="34" charset="0"/>
                          <a:cs typeface="Calibri" panose="020F0502020204030204" pitchFamily="34" charset="0"/>
                        </a:rPr>
                        <a:t>Acronym</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SA1</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SA2</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700" dirty="0">
                          <a:solidFill>
                            <a:schemeClr val="tx1"/>
                          </a:solidFill>
                          <a:latin typeface="Calibri" panose="020F0502020204030204" pitchFamily="34" charset="0"/>
                          <a:cs typeface="Calibri" panose="020F0502020204030204" pitchFamily="34" charset="0"/>
                        </a:rPr>
                        <a:t>SA4</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SA6</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RAN1</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RAN2</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700" dirty="0">
                          <a:solidFill>
                            <a:schemeClr val="tx1"/>
                          </a:solidFill>
                          <a:latin typeface="Calibri" panose="020F0502020204030204" pitchFamily="34" charset="0"/>
                          <a:cs typeface="Calibri" panose="020F0502020204030204" pitchFamily="34" charset="0"/>
                        </a:rPr>
                        <a:t>CT3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CT4</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Other related groups</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3394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AIML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FS_AIML_MGT_Ph2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a:t>
                      </a:r>
                      <a:r>
                        <a:rPr lang="zh-CN" altLang="en-US" sz="700" dirty="0">
                          <a:latin typeface="Calibri" panose="020F0502020204030204" pitchFamily="34" charset="0"/>
                          <a:cs typeface="Calibri" panose="020F0502020204030204" pitchFamily="34" charset="0"/>
                        </a:rPr>
                        <a:t> </a:t>
                      </a:r>
                      <a:r>
                        <a:rPr lang="en-US" altLang="zh-CN" sz="700" dirty="0">
                          <a:latin typeface="Calibri" panose="020F0502020204030204" pitchFamily="34" charset="0"/>
                          <a:cs typeface="Calibri" panose="020F0502020204030204" pitchFamily="34" charset="0"/>
                        </a:rPr>
                        <a:t>22.261 (AIML)</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AIML_CN(R19)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NR_AIML_air</a:t>
                      </a:r>
                      <a:r>
                        <a:rPr lang="en-US" altLang="zh-CN" sz="700" dirty="0">
                          <a:latin typeface="Calibri" panose="020F0502020204030204" pitchFamily="34" charset="0"/>
                          <a:cs typeface="Calibri" panose="020F0502020204030204" pitchFamily="34" charset="0"/>
                        </a:rPr>
                        <a:t>-Core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FS_NR_AIML_Mob</a:t>
                      </a:r>
                      <a:endParaRPr lang="en-US" altLang="zh-CN" sz="700" dirty="0">
                        <a:latin typeface="Calibri" panose="020F0502020204030204" pitchFamily="34" charset="0"/>
                        <a:cs typeface="Calibri" panose="020F0502020204030204" pitchFamily="34" charset="0"/>
                      </a:endParaRPr>
                    </a:p>
                    <a:p>
                      <a:r>
                        <a:rPr lang="en-US" altLang="zh-CN" sz="700" dirty="0">
                          <a:latin typeface="Calibri" panose="020F0502020204030204" pitchFamily="34" charset="0"/>
                          <a:cs typeface="Calibri" panose="020F0502020204030204" pitchFamily="34" charset="0"/>
                        </a:rPr>
                        <a:t>(R19)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err="1">
                          <a:latin typeface="Calibri" panose="020F0502020204030204" pitchFamily="34" charset="0"/>
                          <a:cs typeface="Calibri" panose="020F0502020204030204" pitchFamily="34" charset="0"/>
                        </a:rPr>
                        <a:t>FS_NR_AIML_NGRAN_enh</a:t>
                      </a: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a:latin typeface="Calibri" panose="020F0502020204030204" pitchFamily="34" charset="0"/>
                          <a:cs typeface="Calibri" panose="020F0502020204030204" pitchFamily="34" charset="0"/>
                        </a:rPr>
                        <a:t>3GPP SA (TR 22.850)</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20968084"/>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MDA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FS_eMDAS_Ph3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 (EE</a:t>
                      </a:r>
                      <a:r>
                        <a:rPr lang="zh-CN" altLang="en-US" sz="700" dirty="0">
                          <a:latin typeface="Calibri" panose="020F0502020204030204" pitchFamily="34" charset="0"/>
                          <a:cs typeface="Calibri" panose="020F0502020204030204" pitchFamily="34" charset="0"/>
                        </a:rPr>
                        <a:t> </a:t>
                      </a:r>
                      <a:r>
                        <a:rPr lang="en-US" altLang="zh-CN" sz="700" dirty="0">
                          <a:latin typeface="Calibri" panose="020F0502020204030204" pitchFamily="34" charset="0"/>
                          <a:cs typeface="Calibri" panose="020F0502020204030204" pitchFamily="34" charset="0"/>
                        </a:rPr>
                        <a:t>cost index)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50063352"/>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IDM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FS_IDMS_MN_Ph3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22.125 (UAV pre-flight)</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GSMA/CAMARA/ETSI ZSM/TMF</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452884"/>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CCL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FS_CCLM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ZSM</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7615751"/>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ZSM</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236420"/>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CMO</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FS_Cloud_OAM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NFV</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544183"/>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MSEC</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FS_SECM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5299235"/>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SBMA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FS_SBMA_Ph3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519020"/>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PTM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FS_PlanM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276434"/>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701964"/>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SREP</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FS_Data_SREP</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4460159"/>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PM_KPI_5G_Ph4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highlight>
                            <a:srgbClr val="FFFF00"/>
                          </a:highlight>
                          <a:latin typeface="Calibri" panose="020F0502020204030204" pitchFamily="34" charset="0"/>
                          <a:cs typeface="Calibri" panose="020F0502020204030204" pitchFamily="34" charset="0"/>
                        </a:rPr>
                        <a:t>TS 22.137 (Sensing KPI) (TBD)</a:t>
                      </a:r>
                      <a:endParaRPr lang="zh-CN" altLang="en-US" sz="70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err="1">
                          <a:solidFill>
                            <a:srgbClr val="000000"/>
                          </a:solidFill>
                          <a:effectLst/>
                          <a:highlight>
                            <a:srgbClr val="FFFF00"/>
                          </a:highlight>
                          <a:latin typeface="Calibri" panose="020F0502020204030204" pitchFamily="34" charset="0"/>
                          <a:ea typeface="+mn-ea"/>
                          <a:cs typeface="Calibri" panose="020F0502020204030204" pitchFamily="34" charset="0"/>
                        </a:rPr>
                        <a:t>FS_Sensing_NR</a:t>
                      </a:r>
                      <a:r>
                        <a:rPr lang="en-US" altLang="zh-CN" sz="700" b="0" i="0" u="none" strike="noStrike" kern="1200" dirty="0">
                          <a:solidFill>
                            <a:srgbClr val="000000"/>
                          </a:solidFill>
                          <a:effectLst/>
                          <a:highlight>
                            <a:srgbClr val="FFFF00"/>
                          </a:highlight>
                          <a:latin typeface="Calibri" panose="020F0502020204030204" pitchFamily="34" charset="0"/>
                          <a:ea typeface="+mn-ea"/>
                          <a:cs typeface="Calibri" panose="020F0502020204030204" pitchFamily="34" charset="0"/>
                        </a:rPr>
                        <a:t> (TBD) </a:t>
                      </a:r>
                      <a:endParaRPr lang="zh-CN" altLang="en-US" sz="700" b="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NR_Mob_Ph4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dirty="0">
                          <a:latin typeface="Calibri" panose="020F0502020204030204" pitchFamily="34" charset="0"/>
                          <a:cs typeface="Calibri" panose="020F0502020204030204" pitchFamily="34" charset="0"/>
                        </a:rPr>
                        <a:t>X</a:t>
                      </a: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NR_ENDC_SON_MDT_Ph4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618250"/>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AdNRM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AdNRM_Ph3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VMR_Ph2 (R19)</a:t>
                      </a:r>
                    </a:p>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dirty="0">
                          <a:latin typeface="Calibri" panose="020F0502020204030204" pitchFamily="34" charset="0"/>
                          <a:cs typeface="Calibri" panose="020F0502020204030204" pitchFamily="34" charset="0"/>
                        </a:rPr>
                        <a:t>eEDGE_5GC_Ph3 (R19)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1" i="0" u="none" strike="noStrike" kern="1200" dirty="0" err="1">
                          <a:solidFill>
                            <a:srgbClr val="000000"/>
                          </a:solidFill>
                          <a:effectLst/>
                          <a:highlight>
                            <a:srgbClr val="FFFF00"/>
                          </a:highlight>
                          <a:latin typeface="Calibri" panose="020F0502020204030204" pitchFamily="34" charset="0"/>
                          <a:ea typeface="+mn-ea"/>
                          <a:cs typeface="Calibri" panose="020F0502020204030204" pitchFamily="34" charset="0"/>
                        </a:rPr>
                        <a:t>FS_Sensing_NR</a:t>
                      </a:r>
                      <a:r>
                        <a:rPr lang="en-US" altLang="zh-CN" sz="700" b="1" i="0" u="none" strike="noStrike" kern="1200" dirty="0">
                          <a:solidFill>
                            <a:srgbClr val="000000"/>
                          </a:solidFill>
                          <a:effectLst/>
                          <a:highlight>
                            <a:srgbClr val="FFFF00"/>
                          </a:highlight>
                          <a:latin typeface="Calibri" panose="020F0502020204030204" pitchFamily="34" charset="0"/>
                          <a:ea typeface="+mn-ea"/>
                          <a:cs typeface="Calibri" panose="020F0502020204030204" pitchFamily="34" charset="0"/>
                        </a:rPr>
                        <a:t>??</a:t>
                      </a:r>
                      <a:endParaRPr lang="zh-CN" altLang="en-US" sz="70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NR_Mob_Ph4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NR_ENDC_SON_MDT_Ph4 (R19)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b="0" dirty="0">
                          <a:latin typeface="Calibri" panose="020F0502020204030204" pitchFamily="34" charset="0"/>
                          <a:cs typeface="Calibri" panose="020F0502020204030204" pitchFamily="34" charset="0"/>
                        </a:rPr>
                        <a:t>SBIProtoc19 (R19)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GSMA (GST)</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2559770"/>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TMQ</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TraceQoE_OAM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0387041"/>
                  </a:ext>
                </a:extLst>
              </a:tr>
              <a:tr h="3583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 NTN_OAM_Ph2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5GSAT_Ph3_ARCH (R19)</a:t>
                      </a:r>
                      <a:endParaRPr lang="zh-CN" alt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Calibri" panose="020F0502020204030204" pitchFamily="34" charset="0"/>
                          <a:ea typeface="+mn-ea"/>
                          <a:cs typeface="Calibri" panose="020F0502020204030204" pitchFamily="34" charset="0"/>
                        </a:rPr>
                        <a:t>NR_NTN_Ph3-Core</a:t>
                      </a: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endParaRPr 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IoT_NTN_Ph3-Core(R19)</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LTE_TN_NR_NTN_mob</a:t>
                      </a: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endParaRPr lang="zh-CN" alt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552970"/>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IABM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nn-NO"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FS_NR_mobile_IAB_OAM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altLang="zh-CN"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382115"/>
                  </a:ext>
                </a:extLst>
              </a:tr>
              <a:tr h="3394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RedcapM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FS_NR_RedCap_OAM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NR_REDCAP_Ph2</a:t>
                      </a:r>
                    </a:p>
                    <a:p>
                      <a:r>
                        <a:rPr lang="en-US" altLang="zh-CN" sz="700" dirty="0">
                          <a:latin typeface="Calibri" panose="020F0502020204030204" pitchFamily="34" charset="0"/>
                          <a:cs typeface="Calibri" panose="020F0502020204030204" pitchFamily="34" charset="0"/>
                        </a:rPr>
                        <a:t>(R18)</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NR_redcap_enh</a:t>
                      </a:r>
                      <a:r>
                        <a:rPr lang="en-US" altLang="zh-CN" sz="700" dirty="0">
                          <a:latin typeface="Calibri" panose="020F0502020204030204" pitchFamily="34" charset="0"/>
                          <a:cs typeface="Calibri" panose="020F0502020204030204" pitchFamily="34" charset="0"/>
                        </a:rPr>
                        <a:t>-Core (R18)</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780545"/>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NWDAFM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FS_NWDAF_OAM_Ph2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23.288, </a:t>
                      </a:r>
                      <a:r>
                        <a:rPr lang="en-US" altLang="zh-CN" sz="700" dirty="0" err="1">
                          <a:latin typeface="Calibri" panose="020F0502020204030204" pitchFamily="34" charset="0"/>
                          <a:cs typeface="Calibri" panose="020F0502020204030204" pitchFamily="34" charset="0"/>
                        </a:rPr>
                        <a:t>eNA_Ph</a:t>
                      </a:r>
                      <a:r>
                        <a:rPr lang="en-US" altLang="zh-CN" sz="700" dirty="0">
                          <a:latin typeface="Calibri" panose="020F0502020204030204" pitchFamily="34" charset="0"/>
                          <a:cs typeface="Calibri" panose="020F0502020204030204" pitchFamily="34" charset="0"/>
                        </a:rPr>
                        <a:t> 2 (R17)</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336468"/>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NSM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FS_NetShare_OAM_Ph3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TEI19_NetShare(R19)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CN"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862012"/>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FS_Energy_OAM_Ph3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 (EE as a service)</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err="1">
                          <a:latin typeface="Calibri" panose="020F0502020204030204" pitchFamily="34" charset="0"/>
                          <a:cs typeface="Calibri" panose="020F0502020204030204" pitchFamily="34" charset="0"/>
                        </a:rPr>
                        <a:t>FS_EnergySys</a:t>
                      </a:r>
                      <a:r>
                        <a:rPr lang="en-US" altLang="zh-CN" sz="700" dirty="0">
                          <a:latin typeface="Calibri" panose="020F0502020204030204" pitchFamily="34" charset="0"/>
                          <a:cs typeface="Calibri" panose="020F0502020204030204" pitchFamily="34" charset="0"/>
                        </a:rPr>
                        <a:t> (R19)</a:t>
                      </a:r>
                    </a:p>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FS_NR_AIML_NGRAN_enh</a:t>
                      </a:r>
                      <a:r>
                        <a:rPr lang="en-US" altLang="zh-CN" sz="700" dirty="0">
                          <a:latin typeface="Calibri" panose="020F0502020204030204" pitchFamily="34" charset="0"/>
                          <a:cs typeface="Calibri" panose="020F0502020204030204" pitchFamily="34" charset="0"/>
                        </a:rPr>
                        <a:t> (R19)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NGMN/ETSI NFV/</a:t>
                      </a:r>
                      <a:r>
                        <a:rPr lang="en-US" altLang="zh-CN" sz="700" dirty="0">
                          <a:solidFill>
                            <a:schemeClr val="tx1"/>
                          </a:solidFill>
                          <a:latin typeface="Calibri" panose="020F0502020204030204" pitchFamily="34" charset="0"/>
                          <a:cs typeface="Calibri" panose="020F0502020204030204" pitchFamily="34" charset="0"/>
                        </a:rPr>
                        <a:t>ETSI EE/ITU-T SG5</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6486315"/>
                  </a:ext>
                </a:extLst>
              </a:tr>
              <a:tr h="3197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Mexpo</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FS_MExpo</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 (EE as a service)</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rgbClr val="0000FF"/>
                          </a:solidFill>
                          <a:latin typeface="Calibri" panose="020F0502020204030204" pitchFamily="34" charset="0"/>
                          <a:cs typeface="Calibri" panose="020F0502020204030204" pitchFamily="34" charset="0"/>
                        </a:rPr>
                        <a:t>TS 33.222 (CAPIF)</a:t>
                      </a:r>
                      <a:endParaRPr lang="zh-CN" altLang="en-US" sz="700" dirty="0">
                        <a:solidFill>
                          <a:srgbClr val="0000FF"/>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TS 23.222(CAPIF)</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rgbClr val="0000FF"/>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solidFill>
                            <a:srgbClr val="0000FF"/>
                          </a:solidFill>
                          <a:latin typeface="Calibri" panose="020F0502020204030204" pitchFamily="34" charset="0"/>
                          <a:cs typeface="Calibri" panose="020F0502020204030204" pitchFamily="34" charset="0"/>
                        </a:rPr>
                        <a:t>TS 29.222 (CAPIF)</a:t>
                      </a:r>
                      <a:endParaRPr lang="zh-CN" altLang="en-US" sz="700" dirty="0">
                        <a:solidFill>
                          <a:srgbClr val="0000FF"/>
                        </a:solidFill>
                        <a:latin typeface="Calibri" panose="020F0502020204030204" pitchFamily="34" charset="0"/>
                        <a:cs typeface="Calibri" panose="020F0502020204030204" pitchFamily="34" charset="0"/>
                      </a:endParaRPr>
                    </a:p>
                    <a:p>
                      <a:endParaRPr lang="zh-CN" altLang="en-US" sz="700" dirty="0">
                        <a:solidFill>
                          <a:srgbClr val="0000FF"/>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rgbClr val="0000FF"/>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GSMA OPG/CAMARA/TMF</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1705196"/>
                  </a:ext>
                </a:extLst>
              </a:tr>
              <a:tr h="251468">
                <a:tc>
                  <a:txBody>
                    <a:bodyPr/>
                    <a:lstStyle/>
                    <a:p>
                      <a:pPr algn="ctr" fontAlgn="ctr"/>
                      <a:r>
                        <a:rPr lang="en-US" sz="700" b="1" i="0" u="none" strike="noStrike" dirty="0" err="1">
                          <a:solidFill>
                            <a:srgbClr val="00B050"/>
                          </a:solidFill>
                          <a:effectLst/>
                          <a:latin typeface="Calibri" panose="020F0502020204030204" pitchFamily="34" charset="0"/>
                          <a:ea typeface="等线" panose="02010600030101010101" pitchFamily="2" charset="-122"/>
                          <a:cs typeface="Calibri" panose="020F0502020204030204" pitchFamily="34" charset="0"/>
                        </a:rPr>
                        <a:t>MonStra</a:t>
                      </a:r>
                      <a:endParaRPr lang="en-US" sz="700" b="1" i="0" u="none" strike="noStrike" dirty="0">
                        <a:solidFill>
                          <a:srgbClr val="00B05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Monstra</a:t>
                      </a: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TS 22.261-6.51 (</a:t>
                      </a:r>
                      <a:r>
                        <a:rPr lang="en-US" altLang="zh-CN" sz="700" dirty="0" err="1">
                          <a:latin typeface="Calibri" panose="020F0502020204030204" pitchFamily="34" charset="0"/>
                          <a:cs typeface="Calibri" panose="020F0502020204030204" pitchFamily="34" charset="0"/>
                        </a:rPr>
                        <a:t>MonStra</a:t>
                      </a:r>
                      <a:r>
                        <a:rPr lang="en-US" altLang="zh-CN" sz="700" dirty="0">
                          <a:latin typeface="Calibri" panose="020F0502020204030204" pitchFamily="34" charset="0"/>
                          <a:cs typeface="Calibri" panose="020F0502020204030204" pitchFamily="34" charset="0"/>
                        </a:rPr>
                        <a:t>) </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750562"/>
                  </a:ext>
                </a:extLst>
              </a:tr>
            </a:tbl>
          </a:graphicData>
        </a:graphic>
      </p:graphicFrame>
      <p:sp>
        <p:nvSpPr>
          <p:cNvPr id="9" name="TextBox 8">
            <a:extLst>
              <a:ext uri="{FF2B5EF4-FFF2-40B4-BE49-F238E27FC236}">
                <a16:creationId xmlns:a16="http://schemas.microsoft.com/office/drawing/2014/main" id="{88EF213A-7A1A-4FBB-AC5B-B06721534C52}"/>
              </a:ext>
            </a:extLst>
          </p:cNvPr>
          <p:cNvSpPr txBox="1"/>
          <p:nvPr/>
        </p:nvSpPr>
        <p:spPr>
          <a:xfrm rot="21008097">
            <a:off x="9627667" y="455858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71857886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F22E426-4220-4F24-93D0-F174B2CC0244}"/>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defRPr/>
            </a:pPr>
            <a:r>
              <a:rPr lang="en-IE" altLang="zh-CN" sz="3600" kern="0" dirty="0"/>
              <a:t>SA</a:t>
            </a:r>
            <a:r>
              <a:rPr lang="en-US" altLang="zh-CN" sz="3600" kern="0" dirty="0"/>
              <a:t>5 Rel-19 </a:t>
            </a:r>
            <a:r>
              <a:rPr lang="en-IE" altLang="zh-CN" sz="3600" kern="0" dirty="0"/>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a:t>
            </a:r>
            <a:r>
              <a:rPr kumimoji="0" lang="en-US" altLang="zh-CN" sz="3600" b="0" i="0" u="none" strike="noStrike" kern="0" cap="none" spc="0" normalizeH="0" baseline="0" noProof="0" dirty="0">
                <a:ln>
                  <a:noFill/>
                </a:ln>
                <a:solidFill>
                  <a:srgbClr val="FF0000"/>
                </a:solidFill>
                <a:effectLst/>
                <a:uLnTx/>
                <a:uFillTx/>
                <a:latin typeface="Calibri"/>
                <a:ea typeface="+mj-ea"/>
                <a:cs typeface="+mj-cs"/>
              </a:rPr>
              <a:t>CH</a:t>
            </a:r>
            <a:r>
              <a:rPr kumimoji="0" lang="en-US" sz="3600" b="0" i="0" u="none" strike="noStrike" kern="0" cap="none" spc="0" normalizeH="0" baseline="0" noProof="0" dirty="0">
                <a:ln>
                  <a:noFill/>
                </a:ln>
                <a:solidFill>
                  <a:srgbClr val="FF0000"/>
                </a:solidFill>
                <a:effectLst/>
                <a:uLnTx/>
                <a:uFillTx/>
                <a:latin typeface="Calibri"/>
                <a:ea typeface="+mj-ea"/>
                <a:cs typeface="+mj-cs"/>
              </a:rPr>
              <a:t>)</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7" name="Table 6">
            <a:extLst>
              <a:ext uri="{FF2B5EF4-FFF2-40B4-BE49-F238E27FC236}">
                <a16:creationId xmlns:a16="http://schemas.microsoft.com/office/drawing/2014/main" id="{5F8ACF00-3C77-452E-B1FC-6C351ECC5F5C}"/>
              </a:ext>
            </a:extLst>
          </p:cNvPr>
          <p:cNvGraphicFramePr>
            <a:graphicFrameLocks noGrp="1"/>
          </p:cNvGraphicFramePr>
          <p:nvPr>
            <p:extLst>
              <p:ext uri="{D42A27DB-BD31-4B8C-83A1-F6EECF244321}">
                <p14:modId xmlns:p14="http://schemas.microsoft.com/office/powerpoint/2010/main" val="1032651297"/>
              </p:ext>
            </p:extLst>
          </p:nvPr>
        </p:nvGraphicFramePr>
        <p:xfrm>
          <a:off x="723088" y="944880"/>
          <a:ext cx="10745823" cy="5212080"/>
        </p:xfrm>
        <a:graphic>
          <a:graphicData uri="http://schemas.openxmlformats.org/drawingml/2006/table">
            <a:tbl>
              <a:tblPr firstRow="1" bandRow="1"/>
              <a:tblGrid>
                <a:gridCol w="832276">
                  <a:extLst>
                    <a:ext uri="{9D8B030D-6E8A-4147-A177-3AD203B41FA5}">
                      <a16:colId xmlns:a16="http://schemas.microsoft.com/office/drawing/2014/main" val="1266671088"/>
                    </a:ext>
                  </a:extLst>
                </a:gridCol>
                <a:gridCol w="1218022">
                  <a:extLst>
                    <a:ext uri="{9D8B030D-6E8A-4147-A177-3AD203B41FA5}">
                      <a16:colId xmlns:a16="http://schemas.microsoft.com/office/drawing/2014/main" val="2242797767"/>
                    </a:ext>
                  </a:extLst>
                </a:gridCol>
                <a:gridCol w="1190543">
                  <a:extLst>
                    <a:ext uri="{9D8B030D-6E8A-4147-A177-3AD203B41FA5}">
                      <a16:colId xmlns:a16="http://schemas.microsoft.com/office/drawing/2014/main" val="1306722892"/>
                    </a:ext>
                  </a:extLst>
                </a:gridCol>
                <a:gridCol w="1407005">
                  <a:extLst>
                    <a:ext uri="{9D8B030D-6E8A-4147-A177-3AD203B41FA5}">
                      <a16:colId xmlns:a16="http://schemas.microsoft.com/office/drawing/2014/main" val="3174082855"/>
                    </a:ext>
                  </a:extLst>
                </a:gridCol>
                <a:gridCol w="1340762">
                  <a:extLst>
                    <a:ext uri="{9D8B030D-6E8A-4147-A177-3AD203B41FA5}">
                      <a16:colId xmlns:a16="http://schemas.microsoft.com/office/drawing/2014/main" val="2572188835"/>
                    </a:ext>
                  </a:extLst>
                </a:gridCol>
                <a:gridCol w="1158240">
                  <a:extLst>
                    <a:ext uri="{9D8B030D-6E8A-4147-A177-3AD203B41FA5}">
                      <a16:colId xmlns:a16="http://schemas.microsoft.com/office/drawing/2014/main" val="2657680655"/>
                    </a:ext>
                  </a:extLst>
                </a:gridCol>
                <a:gridCol w="1292352">
                  <a:extLst>
                    <a:ext uri="{9D8B030D-6E8A-4147-A177-3AD203B41FA5}">
                      <a16:colId xmlns:a16="http://schemas.microsoft.com/office/drawing/2014/main" val="20005"/>
                    </a:ext>
                  </a:extLst>
                </a:gridCol>
                <a:gridCol w="1341120">
                  <a:extLst>
                    <a:ext uri="{9D8B030D-6E8A-4147-A177-3AD203B41FA5}">
                      <a16:colId xmlns:a16="http://schemas.microsoft.com/office/drawing/2014/main" val="1705493217"/>
                    </a:ext>
                  </a:extLst>
                </a:gridCol>
                <a:gridCol w="965503">
                  <a:extLst>
                    <a:ext uri="{9D8B030D-6E8A-4147-A177-3AD203B41FA5}">
                      <a16:colId xmlns:a16="http://schemas.microsoft.com/office/drawing/2014/main" val="3610222564"/>
                    </a:ext>
                  </a:extLst>
                </a:gridCol>
              </a:tblGrid>
              <a:tr h="180909">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Abbreviation</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Acronym</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SA1</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SA2</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SA6</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CT1</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b="1" dirty="0">
                          <a:solidFill>
                            <a:schemeClr val="tx1"/>
                          </a:solidFill>
                          <a:latin typeface="Calibri" panose="020F0502020204030204" pitchFamily="34" charset="0"/>
                          <a:cs typeface="Calibri" panose="020F0502020204030204" pitchFamily="34" charset="0"/>
                        </a:rPr>
                        <a:t>CT3</a:t>
                      </a:r>
                      <a:endParaRPr lang="zh-CN" altLang="en-US" sz="800" b="1" dirty="0">
                        <a:solidFill>
                          <a:schemeClr val="tx1"/>
                        </a:solidFill>
                        <a:latin typeface="Calibri" panose="020F0502020204030204" pitchFamily="34" charset="0"/>
                        <a:cs typeface="Calibri" panose="020F0502020204030204" pitchFamily="34" charset="0"/>
                      </a:endParaRPr>
                    </a:p>
                    <a:p>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CT4</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Other related groups</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605171214"/>
                  </a:ext>
                </a:extLst>
              </a:tr>
              <a:tr h="387662">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SATCH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FS_5GSAT_Ph3_CH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 (R19)</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latin typeface="微软雅黑" panose="020B0503020204020204" pitchFamily="34" charset="-122"/>
                          <a:ea typeface="微软雅黑" panose="020B0503020204020204" pitchFamily="34" charset="-122"/>
                          <a:cs typeface="+mn-cs"/>
                        </a:rPr>
                        <a:t>23.501; TS 23.502; TS 23.503; TS 23.682; TS 23.228; TS 23.401 )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23.558; TS 23.434; TS 23.289 )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898366"/>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CAPCH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FF0000"/>
                          </a:solidFill>
                          <a:effectLst/>
                          <a:latin typeface="Calibri" panose="020F0502020204030204" pitchFamily="34" charset="0"/>
                          <a:ea typeface="等线" panose="02010600030101010101" pitchFamily="2" charset="-122"/>
                          <a:cs typeface="Calibri" panose="020F0502020204030204" pitchFamily="34" charset="0"/>
                        </a:rPr>
                        <a:t>FS_CAPIF_Ph2_CH</a:t>
                      </a:r>
                      <a:endParaRPr lang="zh-CN" altLang="en-US" sz="800" b="1" i="0" u="none" strike="noStrike" kern="1200" dirty="0">
                        <a:solidFill>
                          <a:srgbClr val="FF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CAPIF(R15)??</a:t>
                      </a:r>
                    </a:p>
                    <a:p>
                      <a:pPr marL="0" algn="l" defTabSz="914400" rtl="0" eaLnBrk="1" latinLnBrk="0" hangingPunct="1"/>
                      <a:r>
                        <a:rPr lang="en-US" altLang="zh-CN" sz="800" kern="1200" dirty="0" err="1">
                          <a:solidFill>
                            <a:srgbClr val="FF0000"/>
                          </a:solidFill>
                          <a:highlight>
                            <a:srgbClr val="FFFF00"/>
                          </a:highlight>
                          <a:latin typeface="微软雅黑" panose="020B0503020204020204" pitchFamily="34" charset="-122"/>
                          <a:ea typeface="微软雅黑" panose="020B0503020204020204" pitchFamily="34" charset="-122"/>
                          <a:cs typeface="+mn-cs"/>
                        </a:rPr>
                        <a:t>eCAPIF</a:t>
                      </a:r>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(R16)??</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FS_CAPIF_Ph3</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28336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RTCCH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FS_NG_RTC_Ph2_CH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NG_RTC_Ph2?? </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(TS 23.228; TS 23.502 )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FS_NG_RTC_Ph2 (TR 23.700-77)</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622300"/>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UASCH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FS_UAS_Ph2_CH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 (R17)</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22.125)</a:t>
                      </a:r>
                    </a:p>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UAS_Ph3(R19)??</a:t>
                      </a:r>
                      <a:endParaRPr lang="zh-CN" altLang="en-US"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 (R17)</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(23.501; 23.502; 23.503; 23.401)</a:t>
                      </a:r>
                      <a:endParaRPr lang="zh-CN" altLang="en-US" sz="800" kern="1200" dirty="0">
                        <a:solidFill>
                          <a:schemeClr val="tx1"/>
                        </a:solidFill>
                        <a:highlight>
                          <a:srgbClr val="FFFF00"/>
                        </a:highlight>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UAS_Ph2 (R18)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(23.256)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rgbClr val="FF3300"/>
                          </a:solidFill>
                          <a:highlight>
                            <a:srgbClr val="FFFF00"/>
                          </a:highlight>
                          <a:latin typeface="微软雅黑" panose="020B0503020204020204" pitchFamily="34" charset="-122"/>
                          <a:ea typeface="微软雅黑" panose="020B0503020204020204" pitchFamily="34" charset="-122"/>
                          <a:cs typeface="+mn-cs"/>
                        </a:rPr>
                        <a:t>UAS_Ph3 (R19)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highlight>
                            <a:srgbClr val="FFFF00"/>
                          </a:highlight>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23.256; TS 23.288; TS 23.503; TS 23.502; TS 23.401 )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UASAPP_Ph3??</a:t>
                      </a: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UASAPP_Ph3??</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R17</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UAS_Ph2</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29.502</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29.503</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29.504</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29.505</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29.510</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29.518</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29.571</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29.274</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29.256</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23.008</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endPar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ID_UAS</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R17</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UAS_Ph2</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29.502</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29.503</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29.504</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29.505</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29.510</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29.518</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29.571</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29.274</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29.256</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23.008</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419863"/>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CHSEG</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CHFSeg</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8675631"/>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RAGCH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Ranging_SL_CH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Ranging (R18)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(23.304; 23.287; 23.273; 23.502; 23.503 ; 23.586)</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GB" altLang="zh-CN" sz="800" kern="1200" dirty="0">
                          <a:solidFill>
                            <a:schemeClr val="tx1"/>
                          </a:solidFill>
                          <a:latin typeface="微软雅黑" panose="020B0503020204020204" pitchFamily="34" charset="-122"/>
                          <a:ea typeface="微软雅黑" panose="020B0503020204020204" pitchFamily="34" charset="-122"/>
                          <a:cs typeface="+mn-cs"/>
                        </a:rPr>
                        <a:t> (R18)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chemeClr val="tx1"/>
                          </a:solidFill>
                          <a:latin typeface="微软雅黑" panose="020B0503020204020204" pitchFamily="34" charset="-122"/>
                          <a:ea typeface="微软雅黑" panose="020B0503020204020204" pitchFamily="34" charset="-122"/>
                          <a:cs typeface="+mn-cs"/>
                        </a:rPr>
                        <a:t>(24.501; 24.554; 24.555; 24.571; 24.587; 24.588; 24.514)</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 (R18)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(29.513; 29.122; 29.522; 29.591; 29.525; 29.519)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 </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(24.080; 29.503; 29.504; 29.505; 29.510; 29.515; 29.518; 29.571; 29.572; 29.586)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kern="1200" dirty="0">
                        <a:solidFill>
                          <a:schemeClr val="tx1"/>
                        </a:solidFill>
                        <a:highlight>
                          <a:srgbClr val="00FFFF"/>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2084178"/>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EESCH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EnergySys_CH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EnergyServ</a:t>
                      </a:r>
                      <a:r>
                        <a:rPr lang="en-US" altLang="zh-CN" sz="800" kern="1200" dirty="0">
                          <a:solidFill>
                            <a:schemeClr val="tx1"/>
                          </a:solidFill>
                          <a:latin typeface="微软雅黑" panose="020B0503020204020204" pitchFamily="34" charset="-122"/>
                          <a:ea typeface="微软雅黑" panose="020B0503020204020204" pitchFamily="34" charset="-122"/>
                          <a:cs typeface="+mn-cs"/>
                        </a:rPr>
                        <a:t> (R19)</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highlight>
                            <a:srgbClr val="FFFF00"/>
                          </a:highlight>
                          <a:latin typeface="微软雅黑" panose="020B0503020204020204" pitchFamily="34" charset="-122"/>
                          <a:ea typeface="微软雅黑" panose="020B0503020204020204" pitchFamily="34" charset="-122"/>
                          <a:cs typeface="+mn-cs"/>
                        </a:rPr>
                        <a:t>FS_EnergySys</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(TR 23.700-66)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50972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NSCH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NetShare_CH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NetShare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TEI19_NetShare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23.501; TS 23.502 )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rgbClr val="FF0000"/>
                          </a:solidFill>
                          <a:latin typeface="微软雅黑" panose="020B0503020204020204" pitchFamily="34" charset="-122"/>
                          <a:ea typeface="微软雅黑" panose="020B0503020204020204" pitchFamily="34" charset="-122"/>
                          <a:cs typeface="+mn-cs"/>
                        </a:rPr>
                        <a:t>TEI19_NetShare</a:t>
                      </a:r>
                      <a:br>
                        <a:rPr lang="en-GB" altLang="zh-CN" sz="800" kern="1200" dirty="0">
                          <a:solidFill>
                            <a:srgbClr val="FF0000"/>
                          </a:solidFill>
                          <a:latin typeface="微软雅黑" panose="020B0503020204020204" pitchFamily="34" charset="-122"/>
                          <a:ea typeface="微软雅黑" panose="020B0503020204020204" pitchFamily="34" charset="-122"/>
                          <a:cs typeface="+mn-cs"/>
                        </a:rPr>
                      </a:br>
                      <a:r>
                        <a:rPr lang="en-GB" altLang="zh-CN" sz="800" kern="1200" dirty="0">
                          <a:solidFill>
                            <a:srgbClr val="FF0000"/>
                          </a:solidFill>
                          <a:latin typeface="微软雅黑" panose="020B0503020204020204" pitchFamily="34" charset="-122"/>
                          <a:ea typeface="微软雅黑" panose="020B0503020204020204" pitchFamily="34" charset="-122"/>
                          <a:cs typeface="+mn-cs"/>
                        </a:rPr>
                        <a:t>(24.501)</a:t>
                      </a:r>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rgbClr val="FF0000"/>
                          </a:solidFill>
                          <a:latin typeface="微软雅黑" panose="020B0503020204020204" pitchFamily="34" charset="-122"/>
                          <a:ea typeface="微软雅黑" panose="020B0503020204020204" pitchFamily="34" charset="-122"/>
                          <a:cs typeface="+mn-cs"/>
                        </a:rPr>
                        <a:t>TEI19_NetShare</a:t>
                      </a:r>
                      <a:br>
                        <a:rPr lang="en-GB" altLang="zh-CN" sz="800" kern="1200" dirty="0">
                          <a:solidFill>
                            <a:srgbClr val="FF0000"/>
                          </a:solidFill>
                          <a:latin typeface="微软雅黑" panose="020B0503020204020204" pitchFamily="34" charset="-122"/>
                          <a:ea typeface="微软雅黑" panose="020B0503020204020204" pitchFamily="34" charset="-122"/>
                          <a:cs typeface="+mn-cs"/>
                        </a:rPr>
                      </a:br>
                      <a:r>
                        <a:rPr lang="en-GB" altLang="zh-CN" sz="800" kern="1200" dirty="0">
                          <a:solidFill>
                            <a:srgbClr val="FF0000"/>
                          </a:solidFill>
                          <a:latin typeface="微软雅黑" panose="020B0503020204020204" pitchFamily="34" charset="-122"/>
                          <a:ea typeface="微软雅黑" panose="020B0503020204020204" pitchFamily="34" charset="-122"/>
                          <a:cs typeface="+mn-cs"/>
                        </a:rPr>
                        <a:t>(29.502; 29.503; 29.509; 29.510; 29.531)</a:t>
                      </a:r>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728046"/>
                  </a:ext>
                </a:extLst>
              </a:tr>
              <a:tr h="180909">
                <a:tc>
                  <a:txBody>
                    <a:bodyPr/>
                    <a:lstStyle/>
                    <a:p>
                      <a:pPr marL="0" algn="ctr" defTabSz="914400" rtl="0" eaLnBrk="1" fontAlgn="ctr" latinLnBrk="0" hangingPunct="1">
                        <a:spcAft>
                          <a:spcPts val="0"/>
                        </a:spcAft>
                      </a:pPr>
                      <a:r>
                        <a:rPr lang="en-US" altLang="zh-CN"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PROCH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altLang="zh-CN"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5G_ProSe_Ph3_CH</a:t>
                      </a:r>
                    </a:p>
                    <a:p>
                      <a:pPr marL="0" algn="ctr" defTabSz="914400" rtl="0" eaLnBrk="1" fontAlgn="ctr" latinLnBrk="0" hangingPunct="1">
                        <a:spcAft>
                          <a:spcPts val="0"/>
                        </a:spcAft>
                      </a:pP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5G_ProSe_Ph3 (R19)</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69736"/>
                  </a:ext>
                </a:extLst>
              </a:tr>
            </a:tbl>
          </a:graphicData>
        </a:graphic>
      </p:graphicFrame>
      <p:sp>
        <p:nvSpPr>
          <p:cNvPr id="9" name="TextBox 8">
            <a:extLst>
              <a:ext uri="{FF2B5EF4-FFF2-40B4-BE49-F238E27FC236}">
                <a16:creationId xmlns:a16="http://schemas.microsoft.com/office/drawing/2014/main" id="{3EA0E5A7-84E0-4C8A-827B-1B8957FFC516}"/>
              </a:ext>
            </a:extLst>
          </p:cNvPr>
          <p:cNvSpPr txBox="1"/>
          <p:nvPr/>
        </p:nvSpPr>
        <p:spPr>
          <a:xfrm rot="21008097">
            <a:off x="9073182" y="5819597"/>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58491776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2DA1AF-F165-46C4-8C38-0DD122B1C99B}"/>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20 timeline– figure with SA5 (recommended by SA5 leaders)</a:t>
            </a:r>
            <a:endParaRPr lang="en-US" sz="2400" dirty="0"/>
          </a:p>
        </p:txBody>
      </p:sp>
      <p:sp>
        <p:nvSpPr>
          <p:cNvPr id="5" name="TextBox 4">
            <a:extLst>
              <a:ext uri="{FF2B5EF4-FFF2-40B4-BE49-F238E27FC236}">
                <a16:creationId xmlns:a16="http://schemas.microsoft.com/office/drawing/2014/main" id="{2AC8A57F-DEC1-496D-BE8D-C247556EEF1A}"/>
              </a:ext>
            </a:extLst>
          </p:cNvPr>
          <p:cNvSpPr txBox="1"/>
          <p:nvPr/>
        </p:nvSpPr>
        <p:spPr>
          <a:xfrm>
            <a:off x="7856225" y="6020895"/>
            <a:ext cx="1475084"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SP-241424</a:t>
            </a:r>
            <a:endParaRPr lang="zh-CN" altLang="en-US" sz="1050" b="1" dirty="0">
              <a:latin typeface="+mn-lt"/>
            </a:endParaRPr>
          </a:p>
        </p:txBody>
      </p:sp>
      <p:cxnSp>
        <p:nvCxnSpPr>
          <p:cNvPr id="6" name="Straight Connector 5">
            <a:extLst>
              <a:ext uri="{FF2B5EF4-FFF2-40B4-BE49-F238E27FC236}">
                <a16:creationId xmlns:a16="http://schemas.microsoft.com/office/drawing/2014/main" id="{89EDA5B3-FF2F-4780-9B95-7FCAA304F667}"/>
              </a:ext>
            </a:extLst>
          </p:cNvPr>
          <p:cNvCxnSpPr>
            <a:cxnSpLocks noChangeShapeType="1"/>
          </p:cNvCxnSpPr>
          <p:nvPr/>
        </p:nvCxnSpPr>
        <p:spPr bwMode="auto">
          <a:xfrm>
            <a:off x="401314" y="1584861"/>
            <a:ext cx="0" cy="4261048"/>
          </a:xfrm>
          <a:prstGeom prst="line">
            <a:avLst/>
          </a:prstGeom>
          <a:noFill/>
          <a:ln w="28575" algn="ctr">
            <a:solidFill>
              <a:schemeClr val="accent4">
                <a:lumMod val="40000"/>
                <a:lumOff val="60000"/>
              </a:schemeClr>
            </a:solidFill>
            <a:round/>
            <a:headEnd/>
            <a:tailEnd/>
          </a:ln>
        </p:spPr>
      </p:cxnSp>
      <p:cxnSp>
        <p:nvCxnSpPr>
          <p:cNvPr id="7" name="Straight Connector 6">
            <a:extLst>
              <a:ext uri="{FF2B5EF4-FFF2-40B4-BE49-F238E27FC236}">
                <a16:creationId xmlns:a16="http://schemas.microsoft.com/office/drawing/2014/main" id="{1A1AFABD-776E-4FCF-A8DE-B76E1C9F6D2A}"/>
              </a:ext>
            </a:extLst>
          </p:cNvPr>
          <p:cNvCxnSpPr>
            <a:cxnSpLocks/>
          </p:cNvCxnSpPr>
          <p:nvPr/>
        </p:nvCxnSpPr>
        <p:spPr bwMode="auto">
          <a:xfrm>
            <a:off x="466835" y="1134523"/>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8" name="Straight Connector 114">
            <a:extLst>
              <a:ext uri="{FF2B5EF4-FFF2-40B4-BE49-F238E27FC236}">
                <a16:creationId xmlns:a16="http://schemas.microsoft.com/office/drawing/2014/main" id="{D5FC6CB0-E75B-443B-BBEE-C23D9B4C6F6E}"/>
              </a:ext>
            </a:extLst>
          </p:cNvPr>
          <p:cNvCxnSpPr>
            <a:cxnSpLocks noChangeShapeType="1"/>
          </p:cNvCxnSpPr>
          <p:nvPr/>
        </p:nvCxnSpPr>
        <p:spPr bwMode="auto">
          <a:xfrm flipH="1">
            <a:off x="2510488" y="1598408"/>
            <a:ext cx="40930" cy="4204252"/>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9" name="Straight Connector 114">
            <a:extLst>
              <a:ext uri="{FF2B5EF4-FFF2-40B4-BE49-F238E27FC236}">
                <a16:creationId xmlns:a16="http://schemas.microsoft.com/office/drawing/2014/main" id="{29576483-711F-46E0-94A2-C2A71E77D95F}"/>
              </a:ext>
            </a:extLst>
          </p:cNvPr>
          <p:cNvCxnSpPr>
            <a:cxnSpLocks noChangeShapeType="1"/>
          </p:cNvCxnSpPr>
          <p:nvPr/>
        </p:nvCxnSpPr>
        <p:spPr bwMode="auto">
          <a:xfrm>
            <a:off x="1015730" y="1584861"/>
            <a:ext cx="0" cy="4261048"/>
          </a:xfrm>
          <a:prstGeom prst="line">
            <a:avLst/>
          </a:prstGeom>
          <a:noFill/>
          <a:ln w="9525" algn="ctr">
            <a:solidFill>
              <a:schemeClr val="accent4">
                <a:lumMod val="40000"/>
                <a:lumOff val="60000"/>
              </a:schemeClr>
            </a:solidFill>
            <a:prstDash val="dash"/>
            <a:round/>
            <a:headEnd/>
            <a:tailEnd/>
          </a:ln>
        </p:spPr>
      </p:cxnSp>
      <p:sp>
        <p:nvSpPr>
          <p:cNvPr id="10" name="TextBox 9">
            <a:extLst>
              <a:ext uri="{FF2B5EF4-FFF2-40B4-BE49-F238E27FC236}">
                <a16:creationId xmlns:a16="http://schemas.microsoft.com/office/drawing/2014/main" id="{975233D7-60B8-4AA1-9307-742C8EC4DAB2}"/>
              </a:ext>
            </a:extLst>
          </p:cNvPr>
          <p:cNvSpPr txBox="1"/>
          <p:nvPr/>
        </p:nvSpPr>
        <p:spPr>
          <a:xfrm>
            <a:off x="1364407" y="1012286"/>
            <a:ext cx="498475" cy="246062"/>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grpSp>
        <p:nvGrpSpPr>
          <p:cNvPr id="11" name="Group 10">
            <a:extLst>
              <a:ext uri="{FF2B5EF4-FFF2-40B4-BE49-F238E27FC236}">
                <a16:creationId xmlns:a16="http://schemas.microsoft.com/office/drawing/2014/main" id="{2793734E-99BD-4AEE-8CB9-D96D059B3BD0}"/>
              </a:ext>
            </a:extLst>
          </p:cNvPr>
          <p:cNvGrpSpPr/>
          <p:nvPr/>
        </p:nvGrpSpPr>
        <p:grpSpPr>
          <a:xfrm>
            <a:off x="806488" y="1277610"/>
            <a:ext cx="400050" cy="354013"/>
            <a:chOff x="996003" y="755453"/>
            <a:chExt cx="400050" cy="354013"/>
          </a:xfrm>
        </p:grpSpPr>
        <p:sp>
          <p:nvSpPr>
            <p:cNvPr id="12" name="TextBox 86">
              <a:extLst>
                <a:ext uri="{FF2B5EF4-FFF2-40B4-BE49-F238E27FC236}">
                  <a16:creationId xmlns:a16="http://schemas.microsoft.com/office/drawing/2014/main" id="{1B2DF2C1-D608-40DD-AC0B-369F447BC407}"/>
                </a:ext>
              </a:extLst>
            </p:cNvPr>
            <p:cNvSpPr txBox="1">
              <a:spLocks noChangeArrowheads="1"/>
            </p:cNvSpPr>
            <p:nvPr/>
          </p:nvSpPr>
          <p:spPr bwMode="auto">
            <a:xfrm>
              <a:off x="996003" y="755453"/>
              <a:ext cx="3889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#103</a:t>
              </a:r>
              <a:endParaRPr lang="en-GB" altLang="en-US" sz="400">
                <a:latin typeface="Montserrat" panose="00000500000000000000" pitchFamily="2" charset="0"/>
              </a:endParaRPr>
            </a:p>
          </p:txBody>
        </p:sp>
        <p:sp>
          <p:nvSpPr>
            <p:cNvPr id="13" name="TextBox 59">
              <a:extLst>
                <a:ext uri="{FF2B5EF4-FFF2-40B4-BE49-F238E27FC236}">
                  <a16:creationId xmlns:a16="http://schemas.microsoft.com/office/drawing/2014/main" id="{195C6572-517F-4199-B594-5C16A3DDA829}"/>
                </a:ext>
              </a:extLst>
            </p:cNvPr>
            <p:cNvSpPr txBox="1">
              <a:spLocks noChangeArrowheads="1"/>
            </p:cNvSpPr>
            <p:nvPr/>
          </p:nvSpPr>
          <p:spPr bwMode="auto">
            <a:xfrm>
              <a:off x="101822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14" name="Group 13">
            <a:extLst>
              <a:ext uri="{FF2B5EF4-FFF2-40B4-BE49-F238E27FC236}">
                <a16:creationId xmlns:a16="http://schemas.microsoft.com/office/drawing/2014/main" id="{43D14379-C890-48C0-AE6A-3AF94FE4318B}"/>
              </a:ext>
            </a:extLst>
          </p:cNvPr>
          <p:cNvGrpSpPr/>
          <p:nvPr/>
        </p:nvGrpSpPr>
        <p:grpSpPr>
          <a:xfrm>
            <a:off x="5660925" y="1277610"/>
            <a:ext cx="403225" cy="354013"/>
            <a:chOff x="6320478" y="755453"/>
            <a:chExt cx="403225" cy="354013"/>
          </a:xfrm>
        </p:grpSpPr>
        <p:sp>
          <p:nvSpPr>
            <p:cNvPr id="15" name="TextBox 86">
              <a:extLst>
                <a:ext uri="{FF2B5EF4-FFF2-40B4-BE49-F238E27FC236}">
                  <a16:creationId xmlns:a16="http://schemas.microsoft.com/office/drawing/2014/main" id="{0166EE55-06E5-424F-8196-23461EFFB8D5}"/>
                </a:ext>
              </a:extLst>
            </p:cNvPr>
            <p:cNvSpPr txBox="1">
              <a:spLocks noChangeArrowheads="1"/>
            </p:cNvSpPr>
            <p:nvPr/>
          </p:nvSpPr>
          <p:spPr bwMode="auto">
            <a:xfrm>
              <a:off x="6320478" y="755453"/>
              <a:ext cx="342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#111</a:t>
              </a:r>
              <a:endParaRPr lang="en-GB" altLang="en-US" sz="400">
                <a:latin typeface="Montserrat" panose="00000500000000000000" pitchFamily="2" charset="0"/>
              </a:endParaRPr>
            </a:p>
          </p:txBody>
        </p:sp>
        <p:sp>
          <p:nvSpPr>
            <p:cNvPr id="16" name="TextBox 60">
              <a:extLst>
                <a:ext uri="{FF2B5EF4-FFF2-40B4-BE49-F238E27FC236}">
                  <a16:creationId xmlns:a16="http://schemas.microsoft.com/office/drawing/2014/main" id="{A9AAB00E-1DCC-4AFB-BB6E-40A1AE8EB654}"/>
                </a:ext>
              </a:extLst>
            </p:cNvPr>
            <p:cNvSpPr txBox="1">
              <a:spLocks noChangeArrowheads="1"/>
            </p:cNvSpPr>
            <p:nvPr/>
          </p:nvSpPr>
          <p:spPr bwMode="auto">
            <a:xfrm>
              <a:off x="634587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Mar.</a:t>
              </a:r>
            </a:p>
          </p:txBody>
        </p:sp>
      </p:grpSp>
      <p:grpSp>
        <p:nvGrpSpPr>
          <p:cNvPr id="17" name="Group 16">
            <a:extLst>
              <a:ext uri="{FF2B5EF4-FFF2-40B4-BE49-F238E27FC236}">
                <a16:creationId xmlns:a16="http://schemas.microsoft.com/office/drawing/2014/main" id="{36D11D3F-306A-41EA-909B-3AFE1263F97D}"/>
              </a:ext>
            </a:extLst>
          </p:cNvPr>
          <p:cNvGrpSpPr/>
          <p:nvPr/>
        </p:nvGrpSpPr>
        <p:grpSpPr>
          <a:xfrm>
            <a:off x="3222594" y="1277610"/>
            <a:ext cx="390525" cy="354013"/>
            <a:chOff x="3678878" y="755453"/>
            <a:chExt cx="390525" cy="354013"/>
          </a:xfrm>
        </p:grpSpPr>
        <p:sp>
          <p:nvSpPr>
            <p:cNvPr id="18" name="TextBox 86">
              <a:extLst>
                <a:ext uri="{FF2B5EF4-FFF2-40B4-BE49-F238E27FC236}">
                  <a16:creationId xmlns:a16="http://schemas.microsoft.com/office/drawing/2014/main" id="{036C0DA8-EA79-45E9-8A10-B5E4DDA8756D}"/>
                </a:ext>
              </a:extLst>
            </p:cNvPr>
            <p:cNvSpPr txBox="1">
              <a:spLocks noChangeArrowheads="1"/>
            </p:cNvSpPr>
            <p:nvPr/>
          </p:nvSpPr>
          <p:spPr bwMode="auto">
            <a:xfrm>
              <a:off x="3678878"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#107</a:t>
              </a:r>
              <a:endParaRPr lang="en-GB" altLang="en-US" sz="400">
                <a:latin typeface="Montserrat" panose="00000500000000000000" pitchFamily="2" charset="0"/>
              </a:endParaRPr>
            </a:p>
          </p:txBody>
        </p:sp>
        <p:sp>
          <p:nvSpPr>
            <p:cNvPr id="19" name="TextBox 61">
              <a:extLst>
                <a:ext uri="{FF2B5EF4-FFF2-40B4-BE49-F238E27FC236}">
                  <a16:creationId xmlns:a16="http://schemas.microsoft.com/office/drawing/2014/main" id="{E698CC41-FF0D-467D-9D7E-D74B78A7130F}"/>
                </a:ext>
              </a:extLst>
            </p:cNvPr>
            <p:cNvSpPr txBox="1">
              <a:spLocks noChangeArrowheads="1"/>
            </p:cNvSpPr>
            <p:nvPr/>
          </p:nvSpPr>
          <p:spPr bwMode="auto">
            <a:xfrm>
              <a:off x="3683640"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20" name="Group 19">
            <a:extLst>
              <a:ext uri="{FF2B5EF4-FFF2-40B4-BE49-F238E27FC236}">
                <a16:creationId xmlns:a16="http://schemas.microsoft.com/office/drawing/2014/main" id="{07F19D39-1820-42BE-A51B-DE7318E8E949}"/>
              </a:ext>
            </a:extLst>
          </p:cNvPr>
          <p:cNvGrpSpPr/>
          <p:nvPr/>
        </p:nvGrpSpPr>
        <p:grpSpPr>
          <a:xfrm>
            <a:off x="1412102" y="1277610"/>
            <a:ext cx="396875" cy="354013"/>
            <a:chOff x="1684978" y="755453"/>
            <a:chExt cx="396875" cy="354013"/>
          </a:xfrm>
        </p:grpSpPr>
        <p:sp>
          <p:nvSpPr>
            <p:cNvPr id="21" name="TextBox 86">
              <a:extLst>
                <a:ext uri="{FF2B5EF4-FFF2-40B4-BE49-F238E27FC236}">
                  <a16:creationId xmlns:a16="http://schemas.microsoft.com/office/drawing/2014/main" id="{0E4DB8F0-1121-4B30-97BF-CBB79EA7A82D}"/>
                </a:ext>
              </a:extLst>
            </p:cNvPr>
            <p:cNvSpPr txBox="1">
              <a:spLocks noChangeArrowheads="1"/>
            </p:cNvSpPr>
            <p:nvPr/>
          </p:nvSpPr>
          <p:spPr bwMode="auto">
            <a:xfrm>
              <a:off x="1684978"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#104</a:t>
              </a:r>
              <a:endParaRPr lang="en-GB" altLang="en-US" sz="400">
                <a:latin typeface="Montserrat" panose="00000500000000000000" pitchFamily="2" charset="0"/>
              </a:endParaRPr>
            </a:p>
          </p:txBody>
        </p:sp>
        <p:sp>
          <p:nvSpPr>
            <p:cNvPr id="22" name="TextBox 62">
              <a:extLst>
                <a:ext uri="{FF2B5EF4-FFF2-40B4-BE49-F238E27FC236}">
                  <a16:creationId xmlns:a16="http://schemas.microsoft.com/office/drawing/2014/main" id="{57B1150F-375D-481C-9E14-1EFFD63DFD99}"/>
                </a:ext>
              </a:extLst>
            </p:cNvPr>
            <p:cNvSpPr txBox="1">
              <a:spLocks noChangeArrowheads="1"/>
            </p:cNvSpPr>
            <p:nvPr/>
          </p:nvSpPr>
          <p:spPr bwMode="auto">
            <a:xfrm>
              <a:off x="1705615"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Jun.</a:t>
              </a:r>
            </a:p>
          </p:txBody>
        </p:sp>
      </p:grpSp>
      <p:grpSp>
        <p:nvGrpSpPr>
          <p:cNvPr id="23" name="Group 22">
            <a:extLst>
              <a:ext uri="{FF2B5EF4-FFF2-40B4-BE49-F238E27FC236}">
                <a16:creationId xmlns:a16="http://schemas.microsoft.com/office/drawing/2014/main" id="{3AD99D0D-F4D5-41CD-962F-18ACB7B5993A}"/>
              </a:ext>
            </a:extLst>
          </p:cNvPr>
          <p:cNvGrpSpPr/>
          <p:nvPr/>
        </p:nvGrpSpPr>
        <p:grpSpPr>
          <a:xfrm>
            <a:off x="3818683" y="1277610"/>
            <a:ext cx="422275" cy="354013"/>
            <a:chOff x="4367853" y="755453"/>
            <a:chExt cx="422275" cy="354013"/>
          </a:xfrm>
        </p:grpSpPr>
        <p:sp>
          <p:nvSpPr>
            <p:cNvPr id="24" name="TextBox 86">
              <a:extLst>
                <a:ext uri="{FF2B5EF4-FFF2-40B4-BE49-F238E27FC236}">
                  <a16:creationId xmlns:a16="http://schemas.microsoft.com/office/drawing/2014/main" id="{761D082C-EA3E-4418-816E-80C7A489C2CA}"/>
                </a:ext>
              </a:extLst>
            </p:cNvPr>
            <p:cNvSpPr txBox="1">
              <a:spLocks noChangeArrowheads="1"/>
            </p:cNvSpPr>
            <p:nvPr/>
          </p:nvSpPr>
          <p:spPr bwMode="auto">
            <a:xfrm>
              <a:off x="4367853"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#108</a:t>
              </a:r>
              <a:endParaRPr lang="en-GB" altLang="en-US" sz="400">
                <a:latin typeface="Montserrat" panose="00000500000000000000" pitchFamily="2" charset="0"/>
              </a:endParaRPr>
            </a:p>
          </p:txBody>
        </p:sp>
        <p:sp>
          <p:nvSpPr>
            <p:cNvPr id="25" name="TextBox 63">
              <a:extLst>
                <a:ext uri="{FF2B5EF4-FFF2-40B4-BE49-F238E27FC236}">
                  <a16:creationId xmlns:a16="http://schemas.microsoft.com/office/drawing/2014/main" id="{48E191C4-EDB1-4A3D-88EF-CE1AC307A335}"/>
                </a:ext>
              </a:extLst>
            </p:cNvPr>
            <p:cNvSpPr txBox="1">
              <a:spLocks noChangeArrowheads="1"/>
            </p:cNvSpPr>
            <p:nvPr/>
          </p:nvSpPr>
          <p:spPr bwMode="auto">
            <a:xfrm>
              <a:off x="44186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26" name="Group 25">
            <a:extLst>
              <a:ext uri="{FF2B5EF4-FFF2-40B4-BE49-F238E27FC236}">
                <a16:creationId xmlns:a16="http://schemas.microsoft.com/office/drawing/2014/main" id="{CEF90B53-BE2D-4866-AB1A-8078B8830141}"/>
              </a:ext>
            </a:extLst>
          </p:cNvPr>
          <p:cNvGrpSpPr/>
          <p:nvPr/>
        </p:nvGrpSpPr>
        <p:grpSpPr>
          <a:xfrm>
            <a:off x="6269714" y="1277610"/>
            <a:ext cx="407988" cy="354013"/>
            <a:chOff x="6884040" y="755453"/>
            <a:chExt cx="407988" cy="354013"/>
          </a:xfrm>
        </p:grpSpPr>
        <p:sp>
          <p:nvSpPr>
            <p:cNvPr id="27" name="TextBox 86">
              <a:extLst>
                <a:ext uri="{FF2B5EF4-FFF2-40B4-BE49-F238E27FC236}">
                  <a16:creationId xmlns:a16="http://schemas.microsoft.com/office/drawing/2014/main" id="{48E371C9-4BA9-446A-979A-03D4C78C00CF}"/>
                </a:ext>
              </a:extLst>
            </p:cNvPr>
            <p:cNvSpPr txBox="1">
              <a:spLocks noChangeArrowheads="1"/>
            </p:cNvSpPr>
            <p:nvPr/>
          </p:nvSpPr>
          <p:spPr bwMode="auto">
            <a:xfrm>
              <a:off x="6884040" y="755453"/>
              <a:ext cx="363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#112</a:t>
              </a:r>
              <a:endParaRPr lang="en-GB" altLang="en-US" sz="400">
                <a:latin typeface="Montserrat" panose="00000500000000000000" pitchFamily="2" charset="0"/>
              </a:endParaRPr>
            </a:p>
          </p:txBody>
        </p:sp>
        <p:sp>
          <p:nvSpPr>
            <p:cNvPr id="28" name="TextBox 64">
              <a:extLst>
                <a:ext uri="{FF2B5EF4-FFF2-40B4-BE49-F238E27FC236}">
                  <a16:creationId xmlns:a16="http://schemas.microsoft.com/office/drawing/2014/main" id="{54D0F21B-FC13-4AA6-887A-57C7206AED4E}"/>
                </a:ext>
              </a:extLst>
            </p:cNvPr>
            <p:cNvSpPr txBox="1">
              <a:spLocks noChangeArrowheads="1"/>
            </p:cNvSpPr>
            <p:nvPr/>
          </p:nvSpPr>
          <p:spPr bwMode="auto">
            <a:xfrm>
              <a:off x="69205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29" name="Group 28">
            <a:extLst>
              <a:ext uri="{FF2B5EF4-FFF2-40B4-BE49-F238E27FC236}">
                <a16:creationId xmlns:a16="http://schemas.microsoft.com/office/drawing/2014/main" id="{EB27DEFF-7BF1-4E8E-A892-368D7252BAA0}"/>
              </a:ext>
            </a:extLst>
          </p:cNvPr>
          <p:cNvGrpSpPr/>
          <p:nvPr/>
        </p:nvGrpSpPr>
        <p:grpSpPr>
          <a:xfrm>
            <a:off x="2014541" y="1277610"/>
            <a:ext cx="390525" cy="354013"/>
            <a:chOff x="2464440" y="755453"/>
            <a:chExt cx="390525" cy="354013"/>
          </a:xfrm>
        </p:grpSpPr>
        <p:sp>
          <p:nvSpPr>
            <p:cNvPr id="30" name="TextBox 86">
              <a:extLst>
                <a:ext uri="{FF2B5EF4-FFF2-40B4-BE49-F238E27FC236}">
                  <a16:creationId xmlns:a16="http://schemas.microsoft.com/office/drawing/2014/main" id="{E47CCC74-8467-48B7-9508-83D9633E8166}"/>
                </a:ext>
              </a:extLst>
            </p:cNvPr>
            <p:cNvSpPr txBox="1">
              <a:spLocks noChangeArrowheads="1"/>
            </p:cNvSpPr>
            <p:nvPr/>
          </p:nvSpPr>
          <p:spPr bwMode="auto">
            <a:xfrm>
              <a:off x="2464440"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#105</a:t>
              </a:r>
              <a:endParaRPr lang="en-GB" altLang="en-US" sz="400">
                <a:latin typeface="Montserrat" panose="00000500000000000000" pitchFamily="2" charset="0"/>
              </a:endParaRPr>
            </a:p>
          </p:txBody>
        </p:sp>
        <p:sp>
          <p:nvSpPr>
            <p:cNvPr id="31" name="TextBox 65">
              <a:extLst>
                <a:ext uri="{FF2B5EF4-FFF2-40B4-BE49-F238E27FC236}">
                  <a16:creationId xmlns:a16="http://schemas.microsoft.com/office/drawing/2014/main" id="{A46668B1-925D-46E5-8B03-EAA8AB88CDDB}"/>
                </a:ext>
              </a:extLst>
            </p:cNvPr>
            <p:cNvSpPr txBox="1">
              <a:spLocks noChangeArrowheads="1"/>
            </p:cNvSpPr>
            <p:nvPr/>
          </p:nvSpPr>
          <p:spPr bwMode="auto">
            <a:xfrm>
              <a:off x="2480315"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32" name="Group 31">
            <a:extLst>
              <a:ext uri="{FF2B5EF4-FFF2-40B4-BE49-F238E27FC236}">
                <a16:creationId xmlns:a16="http://schemas.microsoft.com/office/drawing/2014/main" id="{AA161BB9-AA27-49E5-B127-DADAB35FF9A4}"/>
              </a:ext>
            </a:extLst>
          </p:cNvPr>
          <p:cNvGrpSpPr/>
          <p:nvPr/>
        </p:nvGrpSpPr>
        <p:grpSpPr>
          <a:xfrm>
            <a:off x="4446522" y="1277610"/>
            <a:ext cx="406400" cy="354013"/>
            <a:chOff x="5098103" y="755453"/>
            <a:chExt cx="406400" cy="354013"/>
          </a:xfrm>
        </p:grpSpPr>
        <p:sp>
          <p:nvSpPr>
            <p:cNvPr id="33" name="TextBox 86">
              <a:extLst>
                <a:ext uri="{FF2B5EF4-FFF2-40B4-BE49-F238E27FC236}">
                  <a16:creationId xmlns:a16="http://schemas.microsoft.com/office/drawing/2014/main" id="{7EDBD43F-0F98-481F-89FE-CC7BCDB4DC73}"/>
                </a:ext>
              </a:extLst>
            </p:cNvPr>
            <p:cNvSpPr txBox="1">
              <a:spLocks noChangeArrowheads="1"/>
            </p:cNvSpPr>
            <p:nvPr/>
          </p:nvSpPr>
          <p:spPr bwMode="auto">
            <a:xfrm>
              <a:off x="5098103" y="755453"/>
              <a:ext cx="393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#109</a:t>
              </a:r>
              <a:endParaRPr lang="en-GB" altLang="en-US" sz="400">
                <a:latin typeface="Montserrat" panose="00000500000000000000" pitchFamily="2" charset="0"/>
              </a:endParaRPr>
            </a:p>
          </p:txBody>
        </p:sp>
        <p:sp>
          <p:nvSpPr>
            <p:cNvPr id="34" name="TextBox 66">
              <a:extLst>
                <a:ext uri="{FF2B5EF4-FFF2-40B4-BE49-F238E27FC236}">
                  <a16:creationId xmlns:a16="http://schemas.microsoft.com/office/drawing/2014/main" id="{3B915487-560D-43C2-B914-438C92012051}"/>
                </a:ext>
              </a:extLst>
            </p:cNvPr>
            <p:cNvSpPr txBox="1">
              <a:spLocks noChangeArrowheads="1"/>
            </p:cNvSpPr>
            <p:nvPr/>
          </p:nvSpPr>
          <p:spPr bwMode="auto">
            <a:xfrm>
              <a:off x="5129853"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35" name="Group 34">
            <a:extLst>
              <a:ext uri="{FF2B5EF4-FFF2-40B4-BE49-F238E27FC236}">
                <a16:creationId xmlns:a16="http://schemas.microsoft.com/office/drawing/2014/main" id="{23BBFA9A-C446-4421-BC4C-EE4765855890}"/>
              </a:ext>
            </a:extLst>
          </p:cNvPr>
          <p:cNvGrpSpPr/>
          <p:nvPr/>
        </p:nvGrpSpPr>
        <p:grpSpPr>
          <a:xfrm>
            <a:off x="210399" y="1277610"/>
            <a:ext cx="390525" cy="354013"/>
            <a:chOff x="314965" y="755453"/>
            <a:chExt cx="390525" cy="354013"/>
          </a:xfrm>
        </p:grpSpPr>
        <p:sp>
          <p:nvSpPr>
            <p:cNvPr id="36" name="TextBox 86">
              <a:extLst>
                <a:ext uri="{FF2B5EF4-FFF2-40B4-BE49-F238E27FC236}">
                  <a16:creationId xmlns:a16="http://schemas.microsoft.com/office/drawing/2014/main" id="{1F2869D2-90E0-489F-9DF1-F39A17A67EB6}"/>
                </a:ext>
              </a:extLst>
            </p:cNvPr>
            <p:cNvSpPr txBox="1">
              <a:spLocks noChangeArrowheads="1"/>
            </p:cNvSpPr>
            <p:nvPr/>
          </p:nvSpPr>
          <p:spPr bwMode="auto">
            <a:xfrm>
              <a:off x="314965"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#102</a:t>
              </a:r>
              <a:endParaRPr lang="en-GB" altLang="en-US" sz="400" dirty="0">
                <a:latin typeface="Montserrat" panose="00000500000000000000" pitchFamily="2" charset="0"/>
              </a:endParaRPr>
            </a:p>
          </p:txBody>
        </p:sp>
        <p:sp>
          <p:nvSpPr>
            <p:cNvPr id="37" name="TextBox 69">
              <a:extLst>
                <a:ext uri="{FF2B5EF4-FFF2-40B4-BE49-F238E27FC236}">
                  <a16:creationId xmlns:a16="http://schemas.microsoft.com/office/drawing/2014/main" id="{DCE96625-9F3F-4A25-963F-2032D23C4F0C}"/>
                </a:ext>
              </a:extLst>
            </p:cNvPr>
            <p:cNvSpPr txBox="1">
              <a:spLocks noChangeArrowheads="1"/>
            </p:cNvSpPr>
            <p:nvPr/>
          </p:nvSpPr>
          <p:spPr bwMode="auto">
            <a:xfrm>
              <a:off x="3213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38" name="Group 37">
            <a:extLst>
              <a:ext uri="{FF2B5EF4-FFF2-40B4-BE49-F238E27FC236}">
                <a16:creationId xmlns:a16="http://schemas.microsoft.com/office/drawing/2014/main" id="{1247D740-E70D-43C0-9CF4-288919D42080}"/>
              </a:ext>
            </a:extLst>
          </p:cNvPr>
          <p:cNvGrpSpPr/>
          <p:nvPr/>
        </p:nvGrpSpPr>
        <p:grpSpPr>
          <a:xfrm>
            <a:off x="2610630" y="1277610"/>
            <a:ext cx="406400" cy="354013"/>
            <a:chOff x="2991490" y="755453"/>
            <a:chExt cx="406400" cy="354013"/>
          </a:xfrm>
        </p:grpSpPr>
        <p:sp>
          <p:nvSpPr>
            <p:cNvPr id="39" name="TextBox 86">
              <a:extLst>
                <a:ext uri="{FF2B5EF4-FFF2-40B4-BE49-F238E27FC236}">
                  <a16:creationId xmlns:a16="http://schemas.microsoft.com/office/drawing/2014/main" id="{9A218FB1-BC9D-4CB6-8450-4F5D4CD1423E}"/>
                </a:ext>
              </a:extLst>
            </p:cNvPr>
            <p:cNvSpPr txBox="1">
              <a:spLocks noChangeArrowheads="1"/>
            </p:cNvSpPr>
            <p:nvPr/>
          </p:nvSpPr>
          <p:spPr bwMode="auto">
            <a:xfrm>
              <a:off x="2991490" y="755453"/>
              <a:ext cx="392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#106</a:t>
              </a:r>
              <a:endParaRPr lang="en-GB" altLang="en-US" sz="400">
                <a:latin typeface="Montserrat" panose="00000500000000000000" pitchFamily="2" charset="0"/>
              </a:endParaRPr>
            </a:p>
          </p:txBody>
        </p:sp>
        <p:sp>
          <p:nvSpPr>
            <p:cNvPr id="40" name="TextBox 70">
              <a:extLst>
                <a:ext uri="{FF2B5EF4-FFF2-40B4-BE49-F238E27FC236}">
                  <a16:creationId xmlns:a16="http://schemas.microsoft.com/office/drawing/2014/main" id="{FA6FFDBF-957F-40E3-9712-CDC978C832B0}"/>
                </a:ext>
              </a:extLst>
            </p:cNvPr>
            <p:cNvSpPr txBox="1">
              <a:spLocks noChangeArrowheads="1"/>
            </p:cNvSpPr>
            <p:nvPr/>
          </p:nvSpPr>
          <p:spPr bwMode="auto">
            <a:xfrm>
              <a:off x="30137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41" name="Group 40">
            <a:extLst>
              <a:ext uri="{FF2B5EF4-FFF2-40B4-BE49-F238E27FC236}">
                <a16:creationId xmlns:a16="http://schemas.microsoft.com/office/drawing/2014/main" id="{21D56733-4258-4469-A506-2EFC4662A6E3}"/>
              </a:ext>
            </a:extLst>
          </p:cNvPr>
          <p:cNvGrpSpPr/>
          <p:nvPr/>
        </p:nvGrpSpPr>
        <p:grpSpPr>
          <a:xfrm>
            <a:off x="5058486" y="1277610"/>
            <a:ext cx="396875" cy="354013"/>
            <a:chOff x="5758503" y="755453"/>
            <a:chExt cx="396875" cy="354013"/>
          </a:xfrm>
        </p:grpSpPr>
        <p:sp>
          <p:nvSpPr>
            <p:cNvPr id="42" name="TextBox 86">
              <a:extLst>
                <a:ext uri="{FF2B5EF4-FFF2-40B4-BE49-F238E27FC236}">
                  <a16:creationId xmlns:a16="http://schemas.microsoft.com/office/drawing/2014/main" id="{DD382702-C0DC-4D95-BFCC-CB1449B4864D}"/>
                </a:ext>
              </a:extLst>
            </p:cNvPr>
            <p:cNvSpPr txBox="1">
              <a:spLocks noChangeArrowheads="1"/>
            </p:cNvSpPr>
            <p:nvPr/>
          </p:nvSpPr>
          <p:spPr bwMode="auto">
            <a:xfrm>
              <a:off x="5758503" y="755453"/>
              <a:ext cx="369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#110</a:t>
              </a:r>
              <a:endParaRPr lang="en-GB" altLang="en-US" sz="400">
                <a:latin typeface="Montserrat" panose="00000500000000000000" pitchFamily="2" charset="0"/>
              </a:endParaRPr>
            </a:p>
          </p:txBody>
        </p:sp>
        <p:sp>
          <p:nvSpPr>
            <p:cNvPr id="43" name="TextBox 71">
              <a:extLst>
                <a:ext uri="{FF2B5EF4-FFF2-40B4-BE49-F238E27FC236}">
                  <a16:creationId xmlns:a16="http://schemas.microsoft.com/office/drawing/2014/main" id="{0443325F-C29C-4B4E-AA08-BF33A3C9AE4A}"/>
                </a:ext>
              </a:extLst>
            </p:cNvPr>
            <p:cNvSpPr txBox="1">
              <a:spLocks noChangeArrowheads="1"/>
            </p:cNvSpPr>
            <p:nvPr/>
          </p:nvSpPr>
          <p:spPr bwMode="auto">
            <a:xfrm>
              <a:off x="5771203"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44" name="Rectangle 12">
            <a:extLst>
              <a:ext uri="{FF2B5EF4-FFF2-40B4-BE49-F238E27FC236}">
                <a16:creationId xmlns:a16="http://schemas.microsoft.com/office/drawing/2014/main" id="{361F08AC-1AEC-487A-9512-1CBDA6D36022}"/>
              </a:ext>
            </a:extLst>
          </p:cNvPr>
          <p:cNvSpPr>
            <a:spLocks noChangeArrowheads="1"/>
          </p:cNvSpPr>
          <p:nvPr/>
        </p:nvSpPr>
        <p:spPr bwMode="auto">
          <a:xfrm>
            <a:off x="2093111" y="5894973"/>
            <a:ext cx="869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2" charset="0"/>
              </a:rPr>
              <a:t>Now</a:t>
            </a:r>
          </a:p>
        </p:txBody>
      </p:sp>
      <p:sp>
        <p:nvSpPr>
          <p:cNvPr id="45" name="TextBox 67">
            <a:extLst>
              <a:ext uri="{FF2B5EF4-FFF2-40B4-BE49-F238E27FC236}">
                <a16:creationId xmlns:a16="http://schemas.microsoft.com/office/drawing/2014/main" id="{D6E8D4CB-5941-498A-9A3C-DF1A4DA1E05D}"/>
              </a:ext>
            </a:extLst>
          </p:cNvPr>
          <p:cNvSpPr txBox="1">
            <a:spLocks noChangeArrowheads="1"/>
          </p:cNvSpPr>
          <p:nvPr/>
        </p:nvSpPr>
        <p:spPr bwMode="auto">
          <a:xfrm>
            <a:off x="150920" y="1175798"/>
            <a:ext cx="403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TSGs</a:t>
            </a:r>
          </a:p>
        </p:txBody>
      </p:sp>
      <p:sp>
        <p:nvSpPr>
          <p:cNvPr id="46" name="Chevron 60">
            <a:extLst>
              <a:ext uri="{FF2B5EF4-FFF2-40B4-BE49-F238E27FC236}">
                <a16:creationId xmlns:a16="http://schemas.microsoft.com/office/drawing/2014/main" id="{5348FC6E-36B4-4298-90D1-5FEEE1550FFB}"/>
              </a:ext>
            </a:extLst>
          </p:cNvPr>
          <p:cNvSpPr/>
          <p:nvPr/>
        </p:nvSpPr>
        <p:spPr bwMode="auto">
          <a:xfrm>
            <a:off x="105412" y="1634041"/>
            <a:ext cx="1557862"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5GA SID </a:t>
            </a:r>
            <a:r>
              <a:rPr lang="fr-FR" sz="800" dirty="0" err="1">
                <a:latin typeface="Montserrat" panose="00000500000000000000" pitchFamily="50" charset="0"/>
                <a:ea typeface="ＭＳ Ｐゴシック" charset="-128"/>
                <a:cs typeface="Arial" pitchFamily="34" charset="0"/>
              </a:rPr>
              <a:t>definition</a:t>
            </a:r>
            <a:endParaRPr lang="fr-FR" sz="800" dirty="0">
              <a:latin typeface="Montserrat" panose="00000500000000000000" pitchFamily="50" charset="0"/>
              <a:ea typeface="ＭＳ Ｐゴシック" charset="-128"/>
              <a:cs typeface="Arial" pitchFamily="34" charset="0"/>
            </a:endParaRPr>
          </a:p>
        </p:txBody>
      </p:sp>
      <p:sp>
        <p:nvSpPr>
          <p:cNvPr id="47" name="Star: 5 Points 46">
            <a:extLst>
              <a:ext uri="{FF2B5EF4-FFF2-40B4-BE49-F238E27FC236}">
                <a16:creationId xmlns:a16="http://schemas.microsoft.com/office/drawing/2014/main" id="{117D9257-AEBA-40EB-A495-3D3687966822}"/>
              </a:ext>
            </a:extLst>
          </p:cNvPr>
          <p:cNvSpPr/>
          <p:nvPr/>
        </p:nvSpPr>
        <p:spPr bwMode="auto">
          <a:xfrm>
            <a:off x="3248511" y="4004849"/>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48" name="TextBox 1">
            <a:extLst>
              <a:ext uri="{FF2B5EF4-FFF2-40B4-BE49-F238E27FC236}">
                <a16:creationId xmlns:a16="http://schemas.microsoft.com/office/drawing/2014/main" id="{36FEE40F-A9D9-4FC6-9D1B-256649B30D32}"/>
              </a:ext>
            </a:extLst>
          </p:cNvPr>
          <p:cNvSpPr txBox="1">
            <a:spLocks noChangeArrowheads="1"/>
          </p:cNvSpPr>
          <p:nvPr/>
        </p:nvSpPr>
        <p:spPr bwMode="auto">
          <a:xfrm>
            <a:off x="2935248" y="4267606"/>
            <a:ext cx="1079604"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6G TSGs</a:t>
            </a:r>
            <a:endParaRPr lang="en-GB" altLang="en-US" sz="700" dirty="0">
              <a:latin typeface="Montserrat" panose="00000500000000000000" pitchFamily="50" charset="0"/>
            </a:endParaRPr>
          </a:p>
        </p:txBody>
      </p:sp>
      <p:sp>
        <p:nvSpPr>
          <p:cNvPr id="49" name="Chevron 60">
            <a:extLst>
              <a:ext uri="{FF2B5EF4-FFF2-40B4-BE49-F238E27FC236}">
                <a16:creationId xmlns:a16="http://schemas.microsoft.com/office/drawing/2014/main" id="{60EBEDEB-9B24-4AD7-9F91-D6296D8E024F}"/>
              </a:ext>
            </a:extLst>
          </p:cNvPr>
          <p:cNvSpPr/>
          <p:nvPr/>
        </p:nvSpPr>
        <p:spPr bwMode="auto">
          <a:xfrm>
            <a:off x="3302426" y="1629642"/>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50" name="Chevron 60">
            <a:extLst>
              <a:ext uri="{FF2B5EF4-FFF2-40B4-BE49-F238E27FC236}">
                <a16:creationId xmlns:a16="http://schemas.microsoft.com/office/drawing/2014/main" id="{528558C8-A6AC-493D-9D46-6569C7BA2CD8}"/>
              </a:ext>
            </a:extLst>
          </p:cNvPr>
          <p:cNvSpPr/>
          <p:nvPr/>
        </p:nvSpPr>
        <p:spPr bwMode="auto">
          <a:xfrm>
            <a:off x="1575227" y="1633240"/>
            <a:ext cx="186943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5GA </a:t>
            </a:r>
            <a:r>
              <a:rPr lang="fr-FR" sz="900" dirty="0" err="1">
                <a:latin typeface="Montserrat" panose="00000500000000000000" pitchFamily="50" charset="0"/>
                <a:ea typeface="ＭＳ Ｐゴシック" charset="-128"/>
                <a:cs typeface="Arial" pitchFamily="34" charset="0"/>
              </a:rPr>
              <a:t>Studies</a:t>
            </a:r>
            <a:r>
              <a:rPr lang="fr-FR" sz="900" dirty="0">
                <a:latin typeface="Montserrat" panose="00000500000000000000" pitchFamily="50" charset="0"/>
                <a:ea typeface="ＭＳ Ｐゴシック" charset="-128"/>
                <a:cs typeface="Arial" pitchFamily="34" charset="0"/>
              </a:rPr>
              <a:t> + </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51" name="Chevron 60">
            <a:extLst>
              <a:ext uri="{FF2B5EF4-FFF2-40B4-BE49-F238E27FC236}">
                <a16:creationId xmlns:a16="http://schemas.microsoft.com/office/drawing/2014/main" id="{007DA1BF-7D05-4FE3-95E8-E2AA65464633}"/>
              </a:ext>
            </a:extLst>
          </p:cNvPr>
          <p:cNvSpPr/>
          <p:nvPr/>
        </p:nvSpPr>
        <p:spPr bwMode="auto">
          <a:xfrm>
            <a:off x="6324446" y="1928681"/>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52" name="Chevron 60">
            <a:extLst>
              <a:ext uri="{FF2B5EF4-FFF2-40B4-BE49-F238E27FC236}">
                <a16:creationId xmlns:a16="http://schemas.microsoft.com/office/drawing/2014/main" id="{FCA37EA0-358A-41BF-9286-006B7934D986}"/>
              </a:ext>
            </a:extLst>
          </p:cNvPr>
          <p:cNvSpPr/>
          <p:nvPr/>
        </p:nvSpPr>
        <p:spPr bwMode="auto">
          <a:xfrm>
            <a:off x="3993302" y="1930448"/>
            <a:ext cx="2438397"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 2 (SA2, SA6, …) 5GA St.+</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53" name="Chevron 60">
            <a:extLst>
              <a:ext uri="{FF2B5EF4-FFF2-40B4-BE49-F238E27FC236}">
                <a16:creationId xmlns:a16="http://schemas.microsoft.com/office/drawing/2014/main" id="{B6ABB6FA-E5F5-4B60-9E10-AB2B2EF25462}"/>
              </a:ext>
            </a:extLst>
          </p:cNvPr>
          <p:cNvSpPr/>
          <p:nvPr/>
        </p:nvSpPr>
        <p:spPr bwMode="auto">
          <a:xfrm>
            <a:off x="6395557" y="3101412"/>
            <a:ext cx="187849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5GA St + </a:t>
            </a:r>
            <a:r>
              <a:rPr lang="fr-FR" sz="900" dirty="0" err="1">
                <a:latin typeface="Montserrat" panose="00000500000000000000" pitchFamily="50" charset="0"/>
                <a:ea typeface="ＭＳ Ｐゴシック" charset="-128"/>
                <a:cs typeface="Arial" pitchFamily="34" charset="0"/>
              </a:rPr>
              <a:t>Norm</a:t>
            </a:r>
            <a:endParaRPr lang="fr-FR" sz="900" dirty="0">
              <a:latin typeface="Montserrat" panose="00000500000000000000" pitchFamily="50" charset="0"/>
              <a:ea typeface="ＭＳ Ｐゴシック" charset="-128"/>
              <a:cs typeface="Arial" pitchFamily="34" charset="0"/>
            </a:endParaRPr>
          </a:p>
        </p:txBody>
      </p:sp>
      <p:sp>
        <p:nvSpPr>
          <p:cNvPr id="54" name="Chevron 60">
            <a:extLst>
              <a:ext uri="{FF2B5EF4-FFF2-40B4-BE49-F238E27FC236}">
                <a16:creationId xmlns:a16="http://schemas.microsoft.com/office/drawing/2014/main" id="{009F863D-2196-496D-A6F6-BF913D00C062}"/>
              </a:ext>
            </a:extLst>
          </p:cNvPr>
          <p:cNvSpPr/>
          <p:nvPr/>
        </p:nvSpPr>
        <p:spPr bwMode="auto">
          <a:xfrm>
            <a:off x="4634538" y="5621649"/>
            <a:ext cx="1245990" cy="197892"/>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25034"/>
              <a:gd name="connsiteY0" fmla="*/ 0 h 222250"/>
              <a:gd name="connsiteX1" fmla="*/ 1467062 w 1625034"/>
              <a:gd name="connsiteY1" fmla="*/ 0 h 222250"/>
              <a:gd name="connsiteX2" fmla="*/ 1625034 w 1625034"/>
              <a:gd name="connsiteY2" fmla="*/ 104677 h 222250"/>
              <a:gd name="connsiteX3" fmla="*/ 1467062 w 1625034"/>
              <a:gd name="connsiteY3" fmla="*/ 222250 h 222250"/>
              <a:gd name="connsiteX4" fmla="*/ 0 w 1625034"/>
              <a:gd name="connsiteY4" fmla="*/ 222250 h 222250"/>
              <a:gd name="connsiteX5" fmla="*/ 26818 w 1625034"/>
              <a:gd name="connsiteY5" fmla="*/ 98155 h 222250"/>
              <a:gd name="connsiteX6" fmla="*/ 0 w 162503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034" h="222250">
                <a:moveTo>
                  <a:pt x="0" y="0"/>
                </a:moveTo>
                <a:lnTo>
                  <a:pt x="1467062" y="0"/>
                </a:lnTo>
                <a:lnTo>
                  <a:pt x="1625034" y="104677"/>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Stage 3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grpSp>
        <p:nvGrpSpPr>
          <p:cNvPr id="55" name="Group 54">
            <a:extLst>
              <a:ext uri="{FF2B5EF4-FFF2-40B4-BE49-F238E27FC236}">
                <a16:creationId xmlns:a16="http://schemas.microsoft.com/office/drawing/2014/main" id="{7D54E802-9FCD-4D92-A7C5-7B9D4D87722F}"/>
              </a:ext>
            </a:extLst>
          </p:cNvPr>
          <p:cNvGrpSpPr/>
          <p:nvPr/>
        </p:nvGrpSpPr>
        <p:grpSpPr>
          <a:xfrm>
            <a:off x="6883266" y="1267450"/>
            <a:ext cx="390850" cy="354013"/>
            <a:chOff x="7359013" y="745293"/>
            <a:chExt cx="390850" cy="354013"/>
          </a:xfrm>
        </p:grpSpPr>
        <p:sp>
          <p:nvSpPr>
            <p:cNvPr id="56" name="TextBox 86">
              <a:extLst>
                <a:ext uri="{FF2B5EF4-FFF2-40B4-BE49-F238E27FC236}">
                  <a16:creationId xmlns:a16="http://schemas.microsoft.com/office/drawing/2014/main" id="{219E27A1-E649-437E-84DD-05C7B0064340}"/>
                </a:ext>
              </a:extLst>
            </p:cNvPr>
            <p:cNvSpPr txBox="1">
              <a:spLocks noChangeArrowheads="1"/>
            </p:cNvSpPr>
            <p:nvPr/>
          </p:nvSpPr>
          <p:spPr bwMode="auto">
            <a:xfrm>
              <a:off x="7359013" y="745293"/>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#113</a:t>
              </a:r>
              <a:endParaRPr lang="en-GB" altLang="en-US" sz="400" dirty="0">
                <a:latin typeface="Montserrat" panose="00000500000000000000" pitchFamily="2" charset="0"/>
              </a:endParaRPr>
            </a:p>
          </p:txBody>
        </p:sp>
        <p:sp>
          <p:nvSpPr>
            <p:cNvPr id="57" name="TextBox 66">
              <a:extLst>
                <a:ext uri="{FF2B5EF4-FFF2-40B4-BE49-F238E27FC236}">
                  <a16:creationId xmlns:a16="http://schemas.microsoft.com/office/drawing/2014/main" id="{097C716F-A5E1-48A0-B38A-31288EF6F0DB}"/>
                </a:ext>
              </a:extLst>
            </p:cNvPr>
            <p:cNvSpPr txBox="1">
              <a:spLocks noChangeArrowheads="1"/>
            </p:cNvSpPr>
            <p:nvPr/>
          </p:nvSpPr>
          <p:spPr bwMode="auto">
            <a:xfrm>
              <a:off x="7375213" y="89928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58" name="Group 57">
            <a:extLst>
              <a:ext uri="{FF2B5EF4-FFF2-40B4-BE49-F238E27FC236}">
                <a16:creationId xmlns:a16="http://schemas.microsoft.com/office/drawing/2014/main" id="{73D8AAAD-4D6C-4C96-8F85-6CD5B2CABADC}"/>
              </a:ext>
            </a:extLst>
          </p:cNvPr>
          <p:cNvGrpSpPr/>
          <p:nvPr/>
        </p:nvGrpSpPr>
        <p:grpSpPr>
          <a:xfrm>
            <a:off x="7479680" y="1267450"/>
            <a:ext cx="384175" cy="354013"/>
            <a:chOff x="8016563" y="745293"/>
            <a:chExt cx="384175" cy="354013"/>
          </a:xfrm>
        </p:grpSpPr>
        <p:sp>
          <p:nvSpPr>
            <p:cNvPr id="59" name="TextBox 86">
              <a:extLst>
                <a:ext uri="{FF2B5EF4-FFF2-40B4-BE49-F238E27FC236}">
                  <a16:creationId xmlns:a16="http://schemas.microsoft.com/office/drawing/2014/main" id="{57905CD9-B53F-4255-BD60-192BC067FB4C}"/>
                </a:ext>
              </a:extLst>
            </p:cNvPr>
            <p:cNvSpPr txBox="1">
              <a:spLocks noChangeArrowheads="1"/>
            </p:cNvSpPr>
            <p:nvPr/>
          </p:nvSpPr>
          <p:spPr bwMode="auto">
            <a:xfrm>
              <a:off x="8017046" y="745293"/>
              <a:ext cx="3706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#114</a:t>
              </a:r>
              <a:endParaRPr lang="en-GB" altLang="en-US" sz="400" dirty="0">
                <a:latin typeface="Montserrat" panose="00000500000000000000" pitchFamily="2" charset="0"/>
              </a:endParaRPr>
            </a:p>
          </p:txBody>
        </p:sp>
        <p:sp>
          <p:nvSpPr>
            <p:cNvPr id="60" name="TextBox 71">
              <a:extLst>
                <a:ext uri="{FF2B5EF4-FFF2-40B4-BE49-F238E27FC236}">
                  <a16:creationId xmlns:a16="http://schemas.microsoft.com/office/drawing/2014/main" id="{A1099C78-612B-478E-B37C-CC2EB2E6EF59}"/>
                </a:ext>
              </a:extLst>
            </p:cNvPr>
            <p:cNvSpPr txBox="1">
              <a:spLocks noChangeArrowheads="1"/>
            </p:cNvSpPr>
            <p:nvPr/>
          </p:nvSpPr>
          <p:spPr bwMode="auto">
            <a:xfrm>
              <a:off x="8016563" y="89928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61" name="TextBox 86">
            <a:extLst>
              <a:ext uri="{FF2B5EF4-FFF2-40B4-BE49-F238E27FC236}">
                <a16:creationId xmlns:a16="http://schemas.microsoft.com/office/drawing/2014/main" id="{81E168DE-A9B6-4488-A56A-812A2AB9D7C5}"/>
              </a:ext>
            </a:extLst>
          </p:cNvPr>
          <p:cNvSpPr txBox="1">
            <a:spLocks noChangeArrowheads="1"/>
          </p:cNvSpPr>
          <p:nvPr/>
        </p:nvSpPr>
        <p:spPr bwMode="auto">
          <a:xfrm>
            <a:off x="8069419" y="1280997"/>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#115</a:t>
            </a:r>
            <a:endParaRPr lang="en-GB" altLang="en-US" sz="400" dirty="0">
              <a:latin typeface="Montserrat" panose="00000500000000000000" pitchFamily="2" charset="0"/>
            </a:endParaRPr>
          </a:p>
        </p:txBody>
      </p:sp>
      <p:sp>
        <p:nvSpPr>
          <p:cNvPr id="62" name="TextBox 60">
            <a:extLst>
              <a:ext uri="{FF2B5EF4-FFF2-40B4-BE49-F238E27FC236}">
                <a16:creationId xmlns:a16="http://schemas.microsoft.com/office/drawing/2014/main" id="{678DD7FA-98C7-44DC-A34A-885A12B0BF32}"/>
              </a:ext>
            </a:extLst>
          </p:cNvPr>
          <p:cNvSpPr txBox="1">
            <a:spLocks noChangeArrowheads="1"/>
          </p:cNvSpPr>
          <p:nvPr/>
        </p:nvSpPr>
        <p:spPr bwMode="auto">
          <a:xfrm>
            <a:off x="8104669" y="1434985"/>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sp>
        <p:nvSpPr>
          <p:cNvPr id="63" name="TextBox 60">
            <a:extLst>
              <a:ext uri="{FF2B5EF4-FFF2-40B4-BE49-F238E27FC236}">
                <a16:creationId xmlns:a16="http://schemas.microsoft.com/office/drawing/2014/main" id="{61DCF5FB-1AAF-4233-BA3B-A8CD0B82A290}"/>
              </a:ext>
            </a:extLst>
          </p:cNvPr>
          <p:cNvSpPr txBox="1">
            <a:spLocks noChangeArrowheads="1"/>
          </p:cNvSpPr>
          <p:nvPr/>
        </p:nvSpPr>
        <p:spPr bwMode="auto">
          <a:xfrm>
            <a:off x="8694830" y="1418051"/>
            <a:ext cx="3513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cxnSp>
        <p:nvCxnSpPr>
          <p:cNvPr id="64" name="Straight Connector 63">
            <a:extLst>
              <a:ext uri="{FF2B5EF4-FFF2-40B4-BE49-F238E27FC236}">
                <a16:creationId xmlns:a16="http://schemas.microsoft.com/office/drawing/2014/main" id="{5FA8C62D-4ACD-4653-8E3C-5332FB11006A}"/>
              </a:ext>
            </a:extLst>
          </p:cNvPr>
          <p:cNvCxnSpPr>
            <a:cxnSpLocks/>
          </p:cNvCxnSpPr>
          <p:nvPr/>
        </p:nvCxnSpPr>
        <p:spPr bwMode="auto">
          <a:xfrm>
            <a:off x="30900" y="3379696"/>
            <a:ext cx="9144000" cy="0"/>
          </a:xfrm>
          <a:prstGeom prst="line">
            <a:avLst/>
          </a:prstGeom>
          <a:solidFill>
            <a:schemeClr val="accent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65" name="Star: 5 Points 64">
            <a:extLst>
              <a:ext uri="{FF2B5EF4-FFF2-40B4-BE49-F238E27FC236}">
                <a16:creationId xmlns:a16="http://schemas.microsoft.com/office/drawing/2014/main" id="{7CC469B0-6242-4B9A-B6D9-22BAC954CF8E}"/>
              </a:ext>
            </a:extLst>
          </p:cNvPr>
          <p:cNvSpPr/>
          <p:nvPr/>
        </p:nvSpPr>
        <p:spPr bwMode="auto">
          <a:xfrm>
            <a:off x="1164393" y="3358794"/>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66" name="TextBox 1">
            <a:extLst>
              <a:ext uri="{FF2B5EF4-FFF2-40B4-BE49-F238E27FC236}">
                <a16:creationId xmlns:a16="http://schemas.microsoft.com/office/drawing/2014/main" id="{18915A28-060D-4486-A3AC-31012C933706}"/>
              </a:ext>
            </a:extLst>
          </p:cNvPr>
          <p:cNvSpPr txBox="1">
            <a:spLocks noChangeArrowheads="1"/>
          </p:cNvSpPr>
          <p:nvPr/>
        </p:nvSpPr>
        <p:spPr bwMode="auto">
          <a:xfrm>
            <a:off x="839356" y="3649850"/>
            <a:ext cx="1149037" cy="307777"/>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GB" altLang="en-US" sz="700" b="1" dirty="0">
                <a:latin typeface="Montserrat" panose="00000500000000000000" pitchFamily="50" charset="0"/>
              </a:rPr>
              <a:t>Workshop IMT-2030 use cases</a:t>
            </a:r>
            <a:endParaRPr lang="en-GB" altLang="en-US" sz="700" dirty="0">
              <a:latin typeface="Montserrat" panose="00000500000000000000" pitchFamily="50" charset="0"/>
            </a:endParaRPr>
          </a:p>
        </p:txBody>
      </p:sp>
      <p:sp>
        <p:nvSpPr>
          <p:cNvPr id="67" name="Chevron 60">
            <a:extLst>
              <a:ext uri="{FF2B5EF4-FFF2-40B4-BE49-F238E27FC236}">
                <a16:creationId xmlns:a16="http://schemas.microsoft.com/office/drawing/2014/main" id="{7A15F251-477B-4AF0-9790-CB454D6C4C5C}"/>
              </a:ext>
            </a:extLst>
          </p:cNvPr>
          <p:cNvSpPr/>
          <p:nvPr/>
        </p:nvSpPr>
        <p:spPr bwMode="auto">
          <a:xfrm>
            <a:off x="4101700" y="2408881"/>
            <a:ext cx="3562434"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68" name="Chevron 60">
            <a:extLst>
              <a:ext uri="{FF2B5EF4-FFF2-40B4-BE49-F238E27FC236}">
                <a16:creationId xmlns:a16="http://schemas.microsoft.com/office/drawing/2014/main" id="{F9D07B0C-DDEC-4358-8191-D22E4BAFDF34}"/>
              </a:ext>
            </a:extLst>
          </p:cNvPr>
          <p:cNvSpPr/>
          <p:nvPr/>
        </p:nvSpPr>
        <p:spPr bwMode="auto">
          <a:xfrm>
            <a:off x="4621254" y="2639994"/>
            <a:ext cx="3634571" cy="20997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a:t>
            </a:r>
            <a:r>
              <a:rPr lang="fr-FR" sz="900" dirty="0" err="1">
                <a:latin typeface="Montserrat" panose="00000500000000000000" pitchFamily="50" charset="0"/>
                <a:ea typeface="ＭＳ Ｐゴシック" charset="-128"/>
                <a:cs typeface="Arial" pitchFamily="34" charset="0"/>
              </a:rPr>
              <a:t>Completion</a:t>
            </a:r>
            <a:r>
              <a:rPr lang="fr-FR" sz="900" dirty="0">
                <a:latin typeface="Montserrat" panose="00000500000000000000" pitchFamily="50" charset="0"/>
                <a:ea typeface="ＭＳ Ｐゴシック" charset="-128"/>
                <a:cs typeface="Arial" pitchFamily="34" charset="0"/>
              </a:rPr>
              <a:t> (RAN2/3/4core)</a:t>
            </a:r>
          </a:p>
        </p:txBody>
      </p:sp>
      <p:sp>
        <p:nvSpPr>
          <p:cNvPr id="69" name="TextBox 86">
            <a:extLst>
              <a:ext uri="{FF2B5EF4-FFF2-40B4-BE49-F238E27FC236}">
                <a16:creationId xmlns:a16="http://schemas.microsoft.com/office/drawing/2014/main" id="{92DB0BA3-3C31-4608-8AB0-94CD89181008}"/>
              </a:ext>
            </a:extLst>
          </p:cNvPr>
          <p:cNvSpPr txBox="1">
            <a:spLocks noChangeArrowheads="1"/>
          </p:cNvSpPr>
          <p:nvPr/>
        </p:nvSpPr>
        <p:spPr bwMode="auto">
          <a:xfrm>
            <a:off x="8646936" y="1277610"/>
            <a:ext cx="36580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#116</a:t>
            </a:r>
            <a:endParaRPr lang="en-GB" altLang="en-US" sz="400" dirty="0">
              <a:latin typeface="Montserrat" panose="00000500000000000000" pitchFamily="2" charset="0"/>
            </a:endParaRPr>
          </a:p>
        </p:txBody>
      </p:sp>
      <p:cxnSp>
        <p:nvCxnSpPr>
          <p:cNvPr id="70" name="Straight Connector 114">
            <a:extLst>
              <a:ext uri="{FF2B5EF4-FFF2-40B4-BE49-F238E27FC236}">
                <a16:creationId xmlns:a16="http://schemas.microsoft.com/office/drawing/2014/main" id="{F4799ED1-6DEB-43DE-9091-1C3E0569FBFF}"/>
              </a:ext>
            </a:extLst>
          </p:cNvPr>
          <p:cNvCxnSpPr>
            <a:cxnSpLocks noChangeShapeType="1"/>
          </p:cNvCxnSpPr>
          <p:nvPr/>
        </p:nvCxnSpPr>
        <p:spPr bwMode="auto">
          <a:xfrm flipH="1">
            <a:off x="2140904" y="1581743"/>
            <a:ext cx="53864" cy="4313230"/>
          </a:xfrm>
          <a:prstGeom prst="line">
            <a:avLst/>
          </a:prstGeom>
          <a:noFill/>
          <a:ln w="9525" algn="ctr">
            <a:solidFill>
              <a:schemeClr val="accent4">
                <a:lumMod val="40000"/>
                <a:lumOff val="60000"/>
              </a:schemeClr>
            </a:solidFill>
            <a:prstDash val="dash"/>
            <a:round/>
            <a:headEnd/>
            <a:tailEnd/>
          </a:ln>
        </p:spPr>
      </p:cxnSp>
      <p:cxnSp>
        <p:nvCxnSpPr>
          <p:cNvPr id="71" name="Straight Connector 114">
            <a:extLst>
              <a:ext uri="{FF2B5EF4-FFF2-40B4-BE49-F238E27FC236}">
                <a16:creationId xmlns:a16="http://schemas.microsoft.com/office/drawing/2014/main" id="{9EB3D2DC-785F-4094-9479-5C4D223A1770}"/>
              </a:ext>
            </a:extLst>
          </p:cNvPr>
          <p:cNvCxnSpPr>
            <a:cxnSpLocks noChangeShapeType="1"/>
          </p:cNvCxnSpPr>
          <p:nvPr/>
        </p:nvCxnSpPr>
        <p:spPr bwMode="auto">
          <a:xfrm>
            <a:off x="3427489" y="1584861"/>
            <a:ext cx="13360" cy="4359902"/>
          </a:xfrm>
          <a:prstGeom prst="line">
            <a:avLst/>
          </a:prstGeom>
          <a:noFill/>
          <a:ln w="9525" algn="ctr">
            <a:solidFill>
              <a:schemeClr val="accent4">
                <a:lumMod val="40000"/>
                <a:lumOff val="60000"/>
              </a:schemeClr>
            </a:solidFill>
            <a:prstDash val="dash"/>
            <a:round/>
            <a:headEnd/>
            <a:tailEnd/>
          </a:ln>
        </p:spPr>
      </p:cxnSp>
      <p:cxnSp>
        <p:nvCxnSpPr>
          <p:cNvPr id="72" name="Straight Connector 114">
            <a:extLst>
              <a:ext uri="{FF2B5EF4-FFF2-40B4-BE49-F238E27FC236}">
                <a16:creationId xmlns:a16="http://schemas.microsoft.com/office/drawing/2014/main" id="{2CA1254C-51EF-4F3C-8259-57DD5A4EF4EF}"/>
              </a:ext>
            </a:extLst>
          </p:cNvPr>
          <p:cNvCxnSpPr>
            <a:cxnSpLocks noChangeShapeType="1"/>
          </p:cNvCxnSpPr>
          <p:nvPr/>
        </p:nvCxnSpPr>
        <p:spPr bwMode="auto">
          <a:xfrm>
            <a:off x="4032724" y="1584861"/>
            <a:ext cx="7990" cy="4359902"/>
          </a:xfrm>
          <a:prstGeom prst="line">
            <a:avLst/>
          </a:prstGeom>
          <a:noFill/>
          <a:ln w="9525" algn="ctr">
            <a:solidFill>
              <a:schemeClr val="accent4">
                <a:lumMod val="40000"/>
                <a:lumOff val="60000"/>
              </a:schemeClr>
            </a:solidFill>
            <a:prstDash val="dash"/>
            <a:round/>
            <a:headEnd/>
            <a:tailEnd/>
          </a:ln>
        </p:spPr>
      </p:cxnSp>
      <p:cxnSp>
        <p:nvCxnSpPr>
          <p:cNvPr id="73" name="Straight Connector 114">
            <a:extLst>
              <a:ext uri="{FF2B5EF4-FFF2-40B4-BE49-F238E27FC236}">
                <a16:creationId xmlns:a16="http://schemas.microsoft.com/office/drawing/2014/main" id="{B927F168-00A7-40F7-BC1E-35FE46435E66}"/>
              </a:ext>
            </a:extLst>
          </p:cNvPr>
          <p:cNvCxnSpPr>
            <a:cxnSpLocks noChangeShapeType="1"/>
          </p:cNvCxnSpPr>
          <p:nvPr/>
        </p:nvCxnSpPr>
        <p:spPr bwMode="auto">
          <a:xfrm>
            <a:off x="4637959" y="1584861"/>
            <a:ext cx="0" cy="4359902"/>
          </a:xfrm>
          <a:prstGeom prst="line">
            <a:avLst/>
          </a:prstGeom>
          <a:noFill/>
          <a:ln w="9525" algn="ctr">
            <a:solidFill>
              <a:schemeClr val="accent4">
                <a:lumMod val="40000"/>
                <a:lumOff val="60000"/>
              </a:schemeClr>
            </a:solidFill>
            <a:prstDash val="dash"/>
            <a:round/>
            <a:headEnd/>
            <a:tailEnd/>
          </a:ln>
        </p:spPr>
      </p:cxnSp>
      <p:cxnSp>
        <p:nvCxnSpPr>
          <p:cNvPr id="74" name="Straight Connector 114">
            <a:extLst>
              <a:ext uri="{FF2B5EF4-FFF2-40B4-BE49-F238E27FC236}">
                <a16:creationId xmlns:a16="http://schemas.microsoft.com/office/drawing/2014/main" id="{566102B8-AF4B-4C6F-8B81-F51678D60411}"/>
              </a:ext>
            </a:extLst>
          </p:cNvPr>
          <p:cNvCxnSpPr>
            <a:cxnSpLocks noChangeShapeType="1"/>
          </p:cNvCxnSpPr>
          <p:nvPr/>
        </p:nvCxnSpPr>
        <p:spPr bwMode="auto">
          <a:xfrm>
            <a:off x="5848429" y="1584861"/>
            <a:ext cx="0" cy="4359902"/>
          </a:xfrm>
          <a:prstGeom prst="line">
            <a:avLst/>
          </a:prstGeom>
          <a:noFill/>
          <a:ln w="9525" algn="ctr">
            <a:solidFill>
              <a:schemeClr val="accent4">
                <a:lumMod val="40000"/>
                <a:lumOff val="60000"/>
              </a:schemeClr>
            </a:solidFill>
            <a:prstDash val="dash"/>
            <a:round/>
            <a:headEnd/>
            <a:tailEnd/>
          </a:ln>
        </p:spPr>
      </p:cxnSp>
      <p:cxnSp>
        <p:nvCxnSpPr>
          <p:cNvPr id="75" name="Straight Connector 114">
            <a:extLst>
              <a:ext uri="{FF2B5EF4-FFF2-40B4-BE49-F238E27FC236}">
                <a16:creationId xmlns:a16="http://schemas.microsoft.com/office/drawing/2014/main" id="{CE740A42-E1D4-4EC5-9289-ADCCA5D83DD4}"/>
              </a:ext>
            </a:extLst>
          </p:cNvPr>
          <p:cNvCxnSpPr>
            <a:cxnSpLocks noChangeShapeType="1"/>
          </p:cNvCxnSpPr>
          <p:nvPr/>
        </p:nvCxnSpPr>
        <p:spPr bwMode="auto">
          <a:xfrm>
            <a:off x="6453664" y="1584861"/>
            <a:ext cx="0" cy="4359902"/>
          </a:xfrm>
          <a:prstGeom prst="line">
            <a:avLst/>
          </a:prstGeom>
          <a:noFill/>
          <a:ln w="9525" algn="ctr">
            <a:solidFill>
              <a:schemeClr val="accent4">
                <a:lumMod val="40000"/>
                <a:lumOff val="60000"/>
              </a:schemeClr>
            </a:solidFill>
            <a:prstDash val="dash"/>
            <a:round/>
            <a:headEnd/>
            <a:tailEnd/>
          </a:ln>
        </p:spPr>
      </p:cxnSp>
      <p:cxnSp>
        <p:nvCxnSpPr>
          <p:cNvPr id="76" name="Straight Connector 114">
            <a:extLst>
              <a:ext uri="{FF2B5EF4-FFF2-40B4-BE49-F238E27FC236}">
                <a16:creationId xmlns:a16="http://schemas.microsoft.com/office/drawing/2014/main" id="{D0BAD298-EC02-4A54-9710-68814F41A45D}"/>
              </a:ext>
            </a:extLst>
          </p:cNvPr>
          <p:cNvCxnSpPr>
            <a:cxnSpLocks noChangeShapeType="1"/>
          </p:cNvCxnSpPr>
          <p:nvPr/>
        </p:nvCxnSpPr>
        <p:spPr bwMode="auto">
          <a:xfrm>
            <a:off x="7058899" y="1584861"/>
            <a:ext cx="0" cy="4359902"/>
          </a:xfrm>
          <a:prstGeom prst="line">
            <a:avLst/>
          </a:prstGeom>
          <a:noFill/>
          <a:ln w="9525" algn="ctr">
            <a:solidFill>
              <a:schemeClr val="accent4">
                <a:lumMod val="40000"/>
                <a:lumOff val="60000"/>
              </a:schemeClr>
            </a:solidFill>
            <a:prstDash val="dash"/>
            <a:round/>
            <a:headEnd/>
            <a:tailEnd/>
          </a:ln>
        </p:spPr>
      </p:cxnSp>
      <p:cxnSp>
        <p:nvCxnSpPr>
          <p:cNvPr id="77" name="Straight Connector 114">
            <a:extLst>
              <a:ext uri="{FF2B5EF4-FFF2-40B4-BE49-F238E27FC236}">
                <a16:creationId xmlns:a16="http://schemas.microsoft.com/office/drawing/2014/main" id="{A2AEA3B0-9765-4EB6-BAED-03711DB4EB3C}"/>
              </a:ext>
            </a:extLst>
          </p:cNvPr>
          <p:cNvCxnSpPr>
            <a:cxnSpLocks noChangeShapeType="1"/>
          </p:cNvCxnSpPr>
          <p:nvPr/>
        </p:nvCxnSpPr>
        <p:spPr bwMode="auto">
          <a:xfrm>
            <a:off x="8269369" y="1584861"/>
            <a:ext cx="4678" cy="4359902"/>
          </a:xfrm>
          <a:prstGeom prst="line">
            <a:avLst/>
          </a:prstGeom>
          <a:noFill/>
          <a:ln w="9525" algn="ctr">
            <a:solidFill>
              <a:schemeClr val="accent4">
                <a:lumMod val="40000"/>
                <a:lumOff val="60000"/>
              </a:schemeClr>
            </a:solidFill>
            <a:prstDash val="dash"/>
            <a:round/>
            <a:headEnd/>
            <a:tailEnd/>
          </a:ln>
        </p:spPr>
      </p:cxnSp>
      <p:cxnSp>
        <p:nvCxnSpPr>
          <p:cNvPr id="78" name="Straight Connector 114">
            <a:extLst>
              <a:ext uri="{FF2B5EF4-FFF2-40B4-BE49-F238E27FC236}">
                <a16:creationId xmlns:a16="http://schemas.microsoft.com/office/drawing/2014/main" id="{5A120B95-E02A-4CED-BEC9-C4BAB9B5B3BC}"/>
              </a:ext>
            </a:extLst>
          </p:cNvPr>
          <p:cNvCxnSpPr>
            <a:cxnSpLocks noChangeShapeType="1"/>
          </p:cNvCxnSpPr>
          <p:nvPr/>
        </p:nvCxnSpPr>
        <p:spPr bwMode="auto">
          <a:xfrm>
            <a:off x="8874609" y="1584861"/>
            <a:ext cx="0" cy="4359902"/>
          </a:xfrm>
          <a:prstGeom prst="line">
            <a:avLst/>
          </a:prstGeom>
          <a:noFill/>
          <a:ln w="9525" algn="ctr">
            <a:solidFill>
              <a:schemeClr val="accent4">
                <a:lumMod val="40000"/>
                <a:lumOff val="60000"/>
              </a:schemeClr>
            </a:solidFill>
            <a:prstDash val="dash"/>
            <a:round/>
            <a:headEnd/>
            <a:tailEnd/>
          </a:ln>
        </p:spPr>
      </p:cxnSp>
      <p:cxnSp>
        <p:nvCxnSpPr>
          <p:cNvPr id="79" name="Straight Connector 114">
            <a:extLst>
              <a:ext uri="{FF2B5EF4-FFF2-40B4-BE49-F238E27FC236}">
                <a16:creationId xmlns:a16="http://schemas.microsoft.com/office/drawing/2014/main" id="{12794B5E-5DF6-48EF-AC6A-90C66E038A98}"/>
              </a:ext>
            </a:extLst>
          </p:cNvPr>
          <p:cNvCxnSpPr>
            <a:cxnSpLocks noChangeShapeType="1"/>
          </p:cNvCxnSpPr>
          <p:nvPr/>
        </p:nvCxnSpPr>
        <p:spPr bwMode="auto">
          <a:xfrm>
            <a:off x="5243194" y="1584861"/>
            <a:ext cx="16719" cy="4359902"/>
          </a:xfrm>
          <a:prstGeom prst="line">
            <a:avLst/>
          </a:prstGeom>
          <a:noFill/>
          <a:ln w="28575" algn="ctr">
            <a:solidFill>
              <a:schemeClr val="accent4">
                <a:lumMod val="40000"/>
                <a:lumOff val="60000"/>
              </a:schemeClr>
            </a:solidFill>
            <a:round/>
            <a:headEnd/>
            <a:tailEnd/>
          </a:ln>
        </p:spPr>
      </p:cxnSp>
      <p:cxnSp>
        <p:nvCxnSpPr>
          <p:cNvPr id="80" name="Straight Connector 114">
            <a:extLst>
              <a:ext uri="{FF2B5EF4-FFF2-40B4-BE49-F238E27FC236}">
                <a16:creationId xmlns:a16="http://schemas.microsoft.com/office/drawing/2014/main" id="{BBEFD7D5-F052-4321-9081-2FF81AD8E873}"/>
              </a:ext>
            </a:extLst>
          </p:cNvPr>
          <p:cNvCxnSpPr>
            <a:cxnSpLocks noChangeShapeType="1"/>
          </p:cNvCxnSpPr>
          <p:nvPr/>
        </p:nvCxnSpPr>
        <p:spPr bwMode="auto">
          <a:xfrm flipH="1">
            <a:off x="7655204" y="1584861"/>
            <a:ext cx="8930" cy="4359902"/>
          </a:xfrm>
          <a:prstGeom prst="line">
            <a:avLst/>
          </a:prstGeom>
          <a:noFill/>
          <a:ln w="28575" algn="ctr">
            <a:solidFill>
              <a:schemeClr val="accent4">
                <a:lumMod val="40000"/>
                <a:lumOff val="60000"/>
              </a:schemeClr>
            </a:solidFill>
            <a:round/>
            <a:headEnd/>
            <a:tailEnd/>
          </a:ln>
        </p:spPr>
      </p:cxnSp>
      <p:cxnSp>
        <p:nvCxnSpPr>
          <p:cNvPr id="81" name="Straight Connector 114">
            <a:extLst>
              <a:ext uri="{FF2B5EF4-FFF2-40B4-BE49-F238E27FC236}">
                <a16:creationId xmlns:a16="http://schemas.microsoft.com/office/drawing/2014/main" id="{975B5E6F-C9F7-4113-B26B-D05F85C623C8}"/>
              </a:ext>
            </a:extLst>
          </p:cNvPr>
          <p:cNvCxnSpPr>
            <a:cxnSpLocks noChangeShapeType="1"/>
          </p:cNvCxnSpPr>
          <p:nvPr/>
        </p:nvCxnSpPr>
        <p:spPr bwMode="auto">
          <a:xfrm flipH="1">
            <a:off x="2801193" y="1584861"/>
            <a:ext cx="21061" cy="4359902"/>
          </a:xfrm>
          <a:prstGeom prst="line">
            <a:avLst/>
          </a:prstGeom>
          <a:noFill/>
          <a:ln w="28575" algn="ctr">
            <a:solidFill>
              <a:schemeClr val="accent4">
                <a:lumMod val="40000"/>
                <a:lumOff val="60000"/>
              </a:schemeClr>
            </a:solidFill>
            <a:round/>
            <a:headEnd/>
            <a:tailEnd/>
          </a:ln>
        </p:spPr>
      </p:cxnSp>
      <p:sp>
        <p:nvSpPr>
          <p:cNvPr id="82" name="Chevron 60">
            <a:extLst>
              <a:ext uri="{FF2B5EF4-FFF2-40B4-BE49-F238E27FC236}">
                <a16:creationId xmlns:a16="http://schemas.microsoft.com/office/drawing/2014/main" id="{0AA9AF51-C223-47B8-B739-F8BC2B3A20B5}"/>
              </a:ext>
            </a:extLst>
          </p:cNvPr>
          <p:cNvSpPr/>
          <p:nvPr/>
        </p:nvSpPr>
        <p:spPr bwMode="auto">
          <a:xfrm>
            <a:off x="2066292" y="3440748"/>
            <a:ext cx="3803221"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83" name="Chevron 60">
            <a:extLst>
              <a:ext uri="{FF2B5EF4-FFF2-40B4-BE49-F238E27FC236}">
                <a16:creationId xmlns:a16="http://schemas.microsoft.com/office/drawing/2014/main" id="{F0EA6511-7F4F-4CFA-B7EA-E63027E20038}"/>
              </a:ext>
            </a:extLst>
          </p:cNvPr>
          <p:cNvSpPr/>
          <p:nvPr/>
        </p:nvSpPr>
        <p:spPr bwMode="auto">
          <a:xfrm>
            <a:off x="5137998" y="2172242"/>
            <a:ext cx="7518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89500"/>
              <a:gd name="connsiteY0" fmla="*/ 0 h 222250"/>
              <a:gd name="connsiteX1" fmla="*/ 1467062 w 1689500"/>
              <a:gd name="connsiteY1" fmla="*/ 0 h 222250"/>
              <a:gd name="connsiteX2" fmla="*/ 1689500 w 1689500"/>
              <a:gd name="connsiteY2" fmla="*/ 111126 h 222250"/>
              <a:gd name="connsiteX3" fmla="*/ 1467062 w 1689500"/>
              <a:gd name="connsiteY3" fmla="*/ 222250 h 222250"/>
              <a:gd name="connsiteX4" fmla="*/ 0 w 1689500"/>
              <a:gd name="connsiteY4" fmla="*/ 222250 h 222250"/>
              <a:gd name="connsiteX5" fmla="*/ 26818 w 1689500"/>
              <a:gd name="connsiteY5" fmla="*/ 98155 h 222250"/>
              <a:gd name="connsiteX6" fmla="*/ 0 w 1689500"/>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9500" h="222250">
                <a:moveTo>
                  <a:pt x="0" y="0"/>
                </a:moveTo>
                <a:lnTo>
                  <a:pt x="1467062" y="0"/>
                </a:lnTo>
                <a:lnTo>
                  <a:pt x="1689500"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RAN4 C.def.</a:t>
            </a:r>
          </a:p>
        </p:txBody>
      </p:sp>
      <p:sp>
        <p:nvSpPr>
          <p:cNvPr id="84" name="Chevron 60">
            <a:extLst>
              <a:ext uri="{FF2B5EF4-FFF2-40B4-BE49-F238E27FC236}">
                <a16:creationId xmlns:a16="http://schemas.microsoft.com/office/drawing/2014/main" id="{A1B9721A-E2C3-46B1-B13C-31C79E91D27B}"/>
              </a:ext>
            </a:extLst>
          </p:cNvPr>
          <p:cNvSpPr/>
          <p:nvPr/>
        </p:nvSpPr>
        <p:spPr bwMode="auto">
          <a:xfrm>
            <a:off x="8167771" y="2639147"/>
            <a:ext cx="708871" cy="209970"/>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RAN4 Perf</a:t>
            </a:r>
          </a:p>
        </p:txBody>
      </p:sp>
      <p:sp>
        <p:nvSpPr>
          <p:cNvPr id="85" name="Chevron 60">
            <a:extLst>
              <a:ext uri="{FF2B5EF4-FFF2-40B4-BE49-F238E27FC236}">
                <a16:creationId xmlns:a16="http://schemas.microsoft.com/office/drawing/2014/main" id="{A5646462-F234-41A3-804D-305A0A1F4EB2}"/>
              </a:ext>
            </a:extLst>
          </p:cNvPr>
          <p:cNvSpPr/>
          <p:nvPr/>
        </p:nvSpPr>
        <p:spPr bwMode="auto">
          <a:xfrm>
            <a:off x="4050878" y="2172121"/>
            <a:ext cx="12090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1837"/>
              <a:gd name="connsiteY0" fmla="*/ 0 h 222250"/>
              <a:gd name="connsiteX1" fmla="*/ 1467062 w 1601837"/>
              <a:gd name="connsiteY1" fmla="*/ 0 h 222250"/>
              <a:gd name="connsiteX2" fmla="*/ 1601837 w 1601837"/>
              <a:gd name="connsiteY2" fmla="*/ 111126 h 222250"/>
              <a:gd name="connsiteX3" fmla="*/ 1467062 w 1601837"/>
              <a:gd name="connsiteY3" fmla="*/ 222250 h 222250"/>
              <a:gd name="connsiteX4" fmla="*/ 0 w 1601837"/>
              <a:gd name="connsiteY4" fmla="*/ 222250 h 222250"/>
              <a:gd name="connsiteX5" fmla="*/ 26818 w 1601837"/>
              <a:gd name="connsiteY5" fmla="*/ 98155 h 222250"/>
              <a:gd name="connsiteX6" fmla="*/ 0 w 160183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837" h="222250">
                <a:moveTo>
                  <a:pt x="0" y="0"/>
                </a:moveTo>
                <a:lnTo>
                  <a:pt x="1467062" y="0"/>
                </a:lnTo>
                <a:lnTo>
                  <a:pt x="1601837"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Content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86" name="Chevron 60">
            <a:extLst>
              <a:ext uri="{FF2B5EF4-FFF2-40B4-BE49-F238E27FC236}">
                <a16:creationId xmlns:a16="http://schemas.microsoft.com/office/drawing/2014/main" id="{F9FBF152-187F-499A-9040-2740B657FF9F}"/>
              </a:ext>
            </a:extLst>
          </p:cNvPr>
          <p:cNvSpPr/>
          <p:nvPr/>
        </p:nvSpPr>
        <p:spPr bwMode="auto">
          <a:xfrm>
            <a:off x="1405887" y="3447412"/>
            <a:ext cx="833121" cy="219286"/>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2394"/>
              <a:gd name="connsiteY0" fmla="*/ 0 h 222250"/>
              <a:gd name="connsiteX1" fmla="*/ 1467062 w 1592394"/>
              <a:gd name="connsiteY1" fmla="*/ 0 h 222250"/>
              <a:gd name="connsiteX2" fmla="*/ 1592394 w 1592394"/>
              <a:gd name="connsiteY2" fmla="*/ 124393 h 222250"/>
              <a:gd name="connsiteX3" fmla="*/ 1467062 w 1592394"/>
              <a:gd name="connsiteY3" fmla="*/ 222250 h 222250"/>
              <a:gd name="connsiteX4" fmla="*/ 0 w 1592394"/>
              <a:gd name="connsiteY4" fmla="*/ 222250 h 222250"/>
              <a:gd name="connsiteX5" fmla="*/ 26818 w 1592394"/>
              <a:gd name="connsiteY5" fmla="*/ 98155 h 222250"/>
              <a:gd name="connsiteX6" fmla="*/ 0 w 1592394"/>
              <a:gd name="connsiteY6" fmla="*/ 0 h 222250"/>
              <a:gd name="connsiteX0" fmla="*/ 0 w 1770114"/>
              <a:gd name="connsiteY0" fmla="*/ 0 h 222250"/>
              <a:gd name="connsiteX1" fmla="*/ 1467062 w 1770114"/>
              <a:gd name="connsiteY1" fmla="*/ 0 h 222250"/>
              <a:gd name="connsiteX2" fmla="*/ 1770114 w 1770114"/>
              <a:gd name="connsiteY2" fmla="*/ 124393 h 222250"/>
              <a:gd name="connsiteX3" fmla="*/ 1467062 w 1770114"/>
              <a:gd name="connsiteY3" fmla="*/ 222250 h 222250"/>
              <a:gd name="connsiteX4" fmla="*/ 0 w 1770114"/>
              <a:gd name="connsiteY4" fmla="*/ 222250 h 222250"/>
              <a:gd name="connsiteX5" fmla="*/ 26818 w 1770114"/>
              <a:gd name="connsiteY5" fmla="*/ 98155 h 222250"/>
              <a:gd name="connsiteX6" fmla="*/ 0 w 177011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114" h="222250">
                <a:moveTo>
                  <a:pt x="0" y="0"/>
                </a:moveTo>
                <a:lnTo>
                  <a:pt x="1467062" y="0"/>
                </a:lnTo>
                <a:lnTo>
                  <a:pt x="1770114" y="12439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87" name="Chevron 60">
            <a:extLst>
              <a:ext uri="{FF2B5EF4-FFF2-40B4-BE49-F238E27FC236}">
                <a16:creationId xmlns:a16="http://schemas.microsoft.com/office/drawing/2014/main" id="{140F0D4C-64BE-4E86-B841-379FEF75BA9F}"/>
              </a:ext>
            </a:extLst>
          </p:cNvPr>
          <p:cNvSpPr/>
          <p:nvPr/>
        </p:nvSpPr>
        <p:spPr bwMode="auto">
          <a:xfrm>
            <a:off x="2164500" y="3718350"/>
            <a:ext cx="690880" cy="291254"/>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82192"/>
              <a:gd name="connsiteY0" fmla="*/ 0 h 222250"/>
              <a:gd name="connsiteX1" fmla="*/ 1467062 w 1582192"/>
              <a:gd name="connsiteY1" fmla="*/ 0 h 222250"/>
              <a:gd name="connsiteX2" fmla="*/ 1582192 w 1582192"/>
              <a:gd name="connsiteY2" fmla="*/ 104333 h 222250"/>
              <a:gd name="connsiteX3" fmla="*/ 1467062 w 1582192"/>
              <a:gd name="connsiteY3" fmla="*/ 222250 h 222250"/>
              <a:gd name="connsiteX4" fmla="*/ 0 w 1582192"/>
              <a:gd name="connsiteY4" fmla="*/ 222250 h 222250"/>
              <a:gd name="connsiteX5" fmla="*/ 26818 w 1582192"/>
              <a:gd name="connsiteY5" fmla="*/ 98155 h 222250"/>
              <a:gd name="connsiteX6" fmla="*/ 0 w 1582192"/>
              <a:gd name="connsiteY6" fmla="*/ 0 h 222250"/>
              <a:gd name="connsiteX0" fmla="*/ 0 w 1944424"/>
              <a:gd name="connsiteY0" fmla="*/ 0 h 222250"/>
              <a:gd name="connsiteX1" fmla="*/ 1467062 w 1944424"/>
              <a:gd name="connsiteY1" fmla="*/ 0 h 222250"/>
              <a:gd name="connsiteX2" fmla="*/ 1944424 w 1944424"/>
              <a:gd name="connsiteY2" fmla="*/ 109889 h 222250"/>
              <a:gd name="connsiteX3" fmla="*/ 1467062 w 1944424"/>
              <a:gd name="connsiteY3" fmla="*/ 222250 h 222250"/>
              <a:gd name="connsiteX4" fmla="*/ 0 w 1944424"/>
              <a:gd name="connsiteY4" fmla="*/ 222250 h 222250"/>
              <a:gd name="connsiteX5" fmla="*/ 26818 w 1944424"/>
              <a:gd name="connsiteY5" fmla="*/ 98155 h 222250"/>
              <a:gd name="connsiteX6" fmla="*/ 0 w 194442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424" h="222250">
                <a:moveTo>
                  <a:pt x="0" y="0"/>
                </a:moveTo>
                <a:lnTo>
                  <a:pt x="1467062" y="0"/>
                </a:lnTo>
                <a:lnTo>
                  <a:pt x="1944424" y="109889"/>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IMT-2030 disc.</a:t>
            </a:r>
          </a:p>
        </p:txBody>
      </p:sp>
      <p:sp>
        <p:nvSpPr>
          <p:cNvPr id="88" name="Chevron 60">
            <a:extLst>
              <a:ext uri="{FF2B5EF4-FFF2-40B4-BE49-F238E27FC236}">
                <a16:creationId xmlns:a16="http://schemas.microsoft.com/office/drawing/2014/main" id="{5A2EB65E-857D-4FB9-BB0C-05896240419A}"/>
              </a:ext>
            </a:extLst>
          </p:cNvPr>
          <p:cNvSpPr/>
          <p:nvPr/>
        </p:nvSpPr>
        <p:spPr bwMode="auto">
          <a:xfrm>
            <a:off x="2767327" y="3752376"/>
            <a:ext cx="1273387" cy="243257"/>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ITU </a:t>
            </a:r>
            <a:r>
              <a:rPr lang="fr-FR" sz="900" dirty="0" err="1">
                <a:latin typeface="Montserrat" panose="00000500000000000000" pitchFamily="50" charset="0"/>
                <a:ea typeface="ＭＳ Ｐゴシック" charset="-128"/>
                <a:cs typeface="Arial" pitchFamily="34" charset="0"/>
              </a:rPr>
              <a:t>Study</a:t>
            </a:r>
            <a:endParaRPr lang="fr-FR" sz="900" dirty="0">
              <a:latin typeface="Montserrat" panose="00000500000000000000" pitchFamily="50" charset="0"/>
              <a:ea typeface="ＭＳ Ｐゴシック" charset="-128"/>
              <a:cs typeface="Arial" pitchFamily="34" charset="0"/>
            </a:endParaRPr>
          </a:p>
        </p:txBody>
      </p:sp>
      <p:sp>
        <p:nvSpPr>
          <p:cNvPr id="89" name="Chevron 60">
            <a:extLst>
              <a:ext uri="{FF2B5EF4-FFF2-40B4-BE49-F238E27FC236}">
                <a16:creationId xmlns:a16="http://schemas.microsoft.com/office/drawing/2014/main" id="{342E6D61-6798-4388-860E-519051F9E0E2}"/>
              </a:ext>
            </a:extLst>
          </p:cNvPr>
          <p:cNvSpPr/>
          <p:nvPr/>
        </p:nvSpPr>
        <p:spPr bwMode="auto">
          <a:xfrm>
            <a:off x="3505621" y="4085011"/>
            <a:ext cx="2993813"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0" name="Chevron 60">
            <a:extLst>
              <a:ext uri="{FF2B5EF4-FFF2-40B4-BE49-F238E27FC236}">
                <a16:creationId xmlns:a16="http://schemas.microsoft.com/office/drawing/2014/main" id="{2D487410-507A-46EF-9C0C-9D7883E96362}"/>
              </a:ext>
            </a:extLst>
          </p:cNvPr>
          <p:cNvSpPr/>
          <p:nvPr/>
        </p:nvSpPr>
        <p:spPr bwMode="auto">
          <a:xfrm>
            <a:off x="4065690" y="4732862"/>
            <a:ext cx="4225294" cy="232628"/>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1" name="Chevron 60">
            <a:extLst>
              <a:ext uri="{FF2B5EF4-FFF2-40B4-BE49-F238E27FC236}">
                <a16:creationId xmlns:a16="http://schemas.microsoft.com/office/drawing/2014/main" id="{86FD6CED-61A3-4764-938B-9AECBD00CC4D}"/>
              </a:ext>
            </a:extLst>
          </p:cNvPr>
          <p:cNvSpPr/>
          <p:nvPr/>
        </p:nvSpPr>
        <p:spPr bwMode="auto">
          <a:xfrm>
            <a:off x="3939114" y="4421234"/>
            <a:ext cx="378629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SA2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2" name="Chevron 60">
            <a:extLst>
              <a:ext uri="{FF2B5EF4-FFF2-40B4-BE49-F238E27FC236}">
                <a16:creationId xmlns:a16="http://schemas.microsoft.com/office/drawing/2014/main" id="{D52B8A0F-FAB8-4F66-AD29-C499107E857A}"/>
              </a:ext>
            </a:extLst>
          </p:cNvPr>
          <p:cNvSpPr/>
          <p:nvPr/>
        </p:nvSpPr>
        <p:spPr bwMode="auto">
          <a:xfrm>
            <a:off x="5812795" y="5612794"/>
            <a:ext cx="2709334"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3" name="Title 1">
            <a:extLst>
              <a:ext uri="{FF2B5EF4-FFF2-40B4-BE49-F238E27FC236}">
                <a16:creationId xmlns:a16="http://schemas.microsoft.com/office/drawing/2014/main" id="{8E1EBC32-BBE8-4FF6-818A-724680DB5440}"/>
              </a:ext>
            </a:extLst>
          </p:cNvPr>
          <p:cNvSpPr txBox="1">
            <a:spLocks/>
          </p:cNvSpPr>
          <p:nvPr/>
        </p:nvSpPr>
        <p:spPr bwMode="auto">
          <a:xfrm>
            <a:off x="6607806" y="3595961"/>
            <a:ext cx="2490109"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FS_6G part</a:t>
            </a:r>
            <a:endParaRPr lang="en-US" sz="1600" b="1" kern="0" dirty="0">
              <a:latin typeface="Montserrat" panose="00000500000000000000" pitchFamily="50" charset="0"/>
              <a:ea typeface="ＭＳ Ｐゴシック" charset="0"/>
              <a:cs typeface="ＭＳ Ｐゴシック" charset="0"/>
            </a:endParaRPr>
          </a:p>
        </p:txBody>
      </p:sp>
      <p:cxnSp>
        <p:nvCxnSpPr>
          <p:cNvPr id="94" name="Straight Connector 93">
            <a:extLst>
              <a:ext uri="{FF2B5EF4-FFF2-40B4-BE49-F238E27FC236}">
                <a16:creationId xmlns:a16="http://schemas.microsoft.com/office/drawing/2014/main" id="{C5670A09-8A40-4797-9D48-AF1DAA666F50}"/>
              </a:ext>
            </a:extLst>
          </p:cNvPr>
          <p:cNvCxnSpPr>
            <a:cxnSpLocks/>
          </p:cNvCxnSpPr>
          <p:nvPr/>
        </p:nvCxnSpPr>
        <p:spPr bwMode="auto">
          <a:xfrm>
            <a:off x="2834108" y="1131138"/>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5" name="TextBox 94">
            <a:extLst>
              <a:ext uri="{FF2B5EF4-FFF2-40B4-BE49-F238E27FC236}">
                <a16:creationId xmlns:a16="http://schemas.microsoft.com/office/drawing/2014/main" id="{5A40FFB0-E5EE-4956-A315-73C8B3895059}"/>
              </a:ext>
            </a:extLst>
          </p:cNvPr>
          <p:cNvSpPr txBox="1"/>
          <p:nvPr/>
        </p:nvSpPr>
        <p:spPr>
          <a:xfrm>
            <a:off x="3731680" y="1008901"/>
            <a:ext cx="486030"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cxnSp>
        <p:nvCxnSpPr>
          <p:cNvPr id="96" name="Straight Connector 95">
            <a:extLst>
              <a:ext uri="{FF2B5EF4-FFF2-40B4-BE49-F238E27FC236}">
                <a16:creationId xmlns:a16="http://schemas.microsoft.com/office/drawing/2014/main" id="{86FF6F1C-94D5-4CEE-9654-487DBF83E837}"/>
              </a:ext>
            </a:extLst>
          </p:cNvPr>
          <p:cNvCxnSpPr>
            <a:cxnSpLocks/>
          </p:cNvCxnSpPr>
          <p:nvPr/>
        </p:nvCxnSpPr>
        <p:spPr bwMode="auto">
          <a:xfrm>
            <a:off x="5235251" y="1134530"/>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7" name="TextBox 96">
            <a:extLst>
              <a:ext uri="{FF2B5EF4-FFF2-40B4-BE49-F238E27FC236}">
                <a16:creationId xmlns:a16="http://schemas.microsoft.com/office/drawing/2014/main" id="{63EE8FD4-4E97-41E4-8D31-E0AFE71B63CD}"/>
              </a:ext>
            </a:extLst>
          </p:cNvPr>
          <p:cNvSpPr txBox="1"/>
          <p:nvPr/>
        </p:nvSpPr>
        <p:spPr>
          <a:xfrm>
            <a:off x="6132823" y="1012293"/>
            <a:ext cx="492443"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cxnSp>
        <p:nvCxnSpPr>
          <p:cNvPr id="98" name="Straight Connector 97">
            <a:extLst>
              <a:ext uri="{FF2B5EF4-FFF2-40B4-BE49-F238E27FC236}">
                <a16:creationId xmlns:a16="http://schemas.microsoft.com/office/drawing/2014/main" id="{64A8033E-0F6F-4F11-A170-D375D64CC774}"/>
              </a:ext>
            </a:extLst>
          </p:cNvPr>
          <p:cNvCxnSpPr>
            <a:cxnSpLocks/>
          </p:cNvCxnSpPr>
          <p:nvPr/>
        </p:nvCxnSpPr>
        <p:spPr bwMode="auto">
          <a:xfrm>
            <a:off x="7629620" y="1124374"/>
            <a:ext cx="1491093"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9" name="TextBox 98">
            <a:extLst>
              <a:ext uri="{FF2B5EF4-FFF2-40B4-BE49-F238E27FC236}">
                <a16:creationId xmlns:a16="http://schemas.microsoft.com/office/drawing/2014/main" id="{67C72575-067A-42E1-80D3-D80386027E5F}"/>
              </a:ext>
            </a:extLst>
          </p:cNvPr>
          <p:cNvSpPr txBox="1"/>
          <p:nvPr/>
        </p:nvSpPr>
        <p:spPr>
          <a:xfrm>
            <a:off x="8195299" y="1015684"/>
            <a:ext cx="489236"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2027</a:t>
            </a:r>
          </a:p>
        </p:txBody>
      </p:sp>
      <p:sp>
        <p:nvSpPr>
          <p:cNvPr id="100" name="Thought Bubble: Cloud 99">
            <a:extLst>
              <a:ext uri="{FF2B5EF4-FFF2-40B4-BE49-F238E27FC236}">
                <a16:creationId xmlns:a16="http://schemas.microsoft.com/office/drawing/2014/main" id="{D53B40C9-C19A-4678-B413-A901A4EB9EC2}"/>
              </a:ext>
            </a:extLst>
          </p:cNvPr>
          <p:cNvSpPr/>
          <p:nvPr/>
        </p:nvSpPr>
        <p:spPr bwMode="auto">
          <a:xfrm>
            <a:off x="2826445" y="4794272"/>
            <a:ext cx="1197887" cy="438946"/>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1" name="Chevron 60">
            <a:extLst>
              <a:ext uri="{FF2B5EF4-FFF2-40B4-BE49-F238E27FC236}">
                <a16:creationId xmlns:a16="http://schemas.microsoft.com/office/drawing/2014/main" id="{01F9DA0E-18F9-4B53-8A0D-26385B6ABF75}"/>
              </a:ext>
            </a:extLst>
          </p:cNvPr>
          <p:cNvSpPr/>
          <p:nvPr/>
        </p:nvSpPr>
        <p:spPr bwMode="auto">
          <a:xfrm>
            <a:off x="3326550" y="4409131"/>
            <a:ext cx="748030" cy="281698"/>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SA2 &amp; RAN </a:t>
            </a:r>
            <a:r>
              <a:rPr lang="fr-FR" sz="700" dirty="0" err="1">
                <a:latin typeface="Montserrat" panose="00000500000000000000" pitchFamily="50" charset="0"/>
                <a:ea typeface="ＭＳ Ｐゴシック" charset="-128"/>
                <a:cs typeface="Arial" pitchFamily="34" charset="0"/>
              </a:rPr>
              <a:t>WGs</a:t>
            </a:r>
            <a:r>
              <a:rPr lang="fr-FR" sz="700" dirty="0">
                <a:latin typeface="Montserrat" panose="00000500000000000000" pitchFamily="50" charset="0"/>
                <a:ea typeface="ＭＳ Ｐゴシック" charset="-128"/>
                <a:cs typeface="Arial" pitchFamily="34" charset="0"/>
              </a:rPr>
              <a:t>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102" name="TextBox 101">
            <a:extLst>
              <a:ext uri="{FF2B5EF4-FFF2-40B4-BE49-F238E27FC236}">
                <a16:creationId xmlns:a16="http://schemas.microsoft.com/office/drawing/2014/main" id="{A15437E3-FF66-4892-89B6-E649B4561F3A}"/>
              </a:ext>
            </a:extLst>
          </p:cNvPr>
          <p:cNvSpPr txBox="1"/>
          <p:nvPr/>
        </p:nvSpPr>
        <p:spPr>
          <a:xfrm>
            <a:off x="2812897" y="4829015"/>
            <a:ext cx="1198880" cy="369332"/>
          </a:xfrm>
          <a:prstGeom prst="rect">
            <a:avLst/>
          </a:prstGeom>
          <a:noFill/>
        </p:spPr>
        <p:txBody>
          <a:bodyPr wrap="square">
            <a:spAutoFit/>
          </a:bodyPr>
          <a:lstStyle/>
          <a:p>
            <a:pPr algn="ctr">
              <a:defRPr/>
            </a:pPr>
            <a:r>
              <a:rPr lang="fr-FR" sz="900" dirty="0">
                <a:latin typeface="Montserrat" panose="00000500000000000000" pitchFamily="50" charset="0"/>
                <a:ea typeface="ＭＳ Ｐゴシック" charset="-128"/>
                <a:cs typeface="Arial" pitchFamily="34" charset="0"/>
              </a:rPr>
              <a:t>SA3/4/6 SID </a:t>
            </a:r>
            <a:r>
              <a:rPr lang="fr-FR" sz="900" dirty="0" err="1">
                <a:latin typeface="Montserrat" panose="00000500000000000000" pitchFamily="50" charset="0"/>
                <a:ea typeface="ＭＳ Ｐゴシック" charset="-128"/>
                <a:cs typeface="Arial" pitchFamily="34" charset="0"/>
              </a:rPr>
              <a:t>def</a:t>
            </a:r>
            <a:r>
              <a:rPr lang="fr-FR" sz="900" dirty="0">
                <a:latin typeface="Montserrat" panose="00000500000000000000" pitchFamily="50" charset="0"/>
                <a:ea typeface="ＭＳ Ｐゴシック" charset="-128"/>
                <a:cs typeface="Arial" pitchFamily="34" charset="0"/>
              </a:rPr>
              <a:t>. and </a:t>
            </a:r>
            <a:r>
              <a:rPr lang="fr-FR" sz="900" dirty="0" err="1">
                <a:latin typeface="Montserrat" panose="00000500000000000000" pitchFamily="50" charset="0"/>
                <a:ea typeface="ＭＳ Ｐゴシック" charset="-128"/>
                <a:cs typeface="Arial" pitchFamily="34" charset="0"/>
              </a:rPr>
              <a:t>compl</a:t>
            </a:r>
            <a:r>
              <a:rPr lang="fr-FR" sz="900" dirty="0">
                <a:latin typeface="Montserrat" panose="00000500000000000000" pitchFamily="50" charset="0"/>
                <a:ea typeface="ＭＳ Ｐゴシック" charset="-128"/>
                <a:cs typeface="Arial" pitchFamily="34" charset="0"/>
              </a:rPr>
              <a:t>. TBD</a:t>
            </a:r>
          </a:p>
        </p:txBody>
      </p:sp>
      <p:sp>
        <p:nvSpPr>
          <p:cNvPr id="103" name="Chevron 58">
            <a:extLst>
              <a:ext uri="{FF2B5EF4-FFF2-40B4-BE49-F238E27FC236}">
                <a16:creationId xmlns:a16="http://schemas.microsoft.com/office/drawing/2014/main" id="{7D40FECF-8AAC-4665-9FCA-9F54191140DC}"/>
              </a:ext>
            </a:extLst>
          </p:cNvPr>
          <p:cNvSpPr/>
          <p:nvPr/>
        </p:nvSpPr>
        <p:spPr bwMode="auto">
          <a:xfrm>
            <a:off x="8057301" y="3088430"/>
            <a:ext cx="853440" cy="243841"/>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5GA ASN.1 &amp; Open APIs </a:t>
            </a:r>
          </a:p>
        </p:txBody>
      </p:sp>
      <p:sp>
        <p:nvSpPr>
          <p:cNvPr id="104" name="Chevron 60">
            <a:extLst>
              <a:ext uri="{FF2B5EF4-FFF2-40B4-BE49-F238E27FC236}">
                <a16:creationId xmlns:a16="http://schemas.microsoft.com/office/drawing/2014/main" id="{E26A1CD4-2222-4DDE-858A-C3D5FB14F16D}"/>
              </a:ext>
            </a:extLst>
          </p:cNvPr>
          <p:cNvSpPr/>
          <p:nvPr/>
        </p:nvSpPr>
        <p:spPr bwMode="auto">
          <a:xfrm>
            <a:off x="4641001" y="5041789"/>
            <a:ext cx="4262970"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RAN2/3/4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105" name="Thought Bubble: Cloud 104">
            <a:extLst>
              <a:ext uri="{FF2B5EF4-FFF2-40B4-BE49-F238E27FC236}">
                <a16:creationId xmlns:a16="http://schemas.microsoft.com/office/drawing/2014/main" id="{8F440BEE-05F2-47D7-9FE0-8D72C453CAD4}"/>
              </a:ext>
            </a:extLst>
          </p:cNvPr>
          <p:cNvSpPr/>
          <p:nvPr/>
        </p:nvSpPr>
        <p:spPr bwMode="auto">
          <a:xfrm>
            <a:off x="3160180" y="194373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6" name="TextBox 105">
            <a:extLst>
              <a:ext uri="{FF2B5EF4-FFF2-40B4-BE49-F238E27FC236}">
                <a16:creationId xmlns:a16="http://schemas.microsoft.com/office/drawing/2014/main" id="{B66B2E89-976D-41FF-AE0D-9E1B3417A4CB}"/>
              </a:ext>
            </a:extLst>
          </p:cNvPr>
          <p:cNvSpPr txBox="1"/>
          <p:nvPr/>
        </p:nvSpPr>
        <p:spPr>
          <a:xfrm>
            <a:off x="3051807" y="193577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St.2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107" name="Thought Bubble: Cloud 106">
            <a:extLst>
              <a:ext uri="{FF2B5EF4-FFF2-40B4-BE49-F238E27FC236}">
                <a16:creationId xmlns:a16="http://schemas.microsoft.com/office/drawing/2014/main" id="{569B7922-52BC-4450-A2D5-65426AE75E7F}"/>
              </a:ext>
            </a:extLst>
          </p:cNvPr>
          <p:cNvSpPr/>
          <p:nvPr/>
        </p:nvSpPr>
        <p:spPr bwMode="auto">
          <a:xfrm>
            <a:off x="5344580" y="307826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8" name="TextBox 107">
            <a:extLst>
              <a:ext uri="{FF2B5EF4-FFF2-40B4-BE49-F238E27FC236}">
                <a16:creationId xmlns:a16="http://schemas.microsoft.com/office/drawing/2014/main" id="{703F8E98-DE59-400F-B3E7-3C8E814DF18A}"/>
              </a:ext>
            </a:extLst>
          </p:cNvPr>
          <p:cNvSpPr txBox="1"/>
          <p:nvPr/>
        </p:nvSpPr>
        <p:spPr>
          <a:xfrm>
            <a:off x="5236207" y="307030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St.3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109" name="Title 1">
            <a:extLst>
              <a:ext uri="{FF2B5EF4-FFF2-40B4-BE49-F238E27FC236}">
                <a16:creationId xmlns:a16="http://schemas.microsoft.com/office/drawing/2014/main" id="{6F7D82F0-E0FD-4CE1-9B9A-0B269EE5BF75}"/>
              </a:ext>
            </a:extLst>
          </p:cNvPr>
          <p:cNvSpPr txBox="1">
            <a:spLocks/>
          </p:cNvSpPr>
          <p:nvPr/>
        </p:nvSpPr>
        <p:spPr bwMode="auto">
          <a:xfrm>
            <a:off x="886496" y="569570"/>
            <a:ext cx="7142018" cy="388686"/>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20 timeline</a:t>
            </a:r>
            <a:endParaRPr lang="en-US" sz="2000" kern="0" dirty="0">
              <a:latin typeface="Montserrat" panose="00000500000000000000" pitchFamily="50" charset="0"/>
              <a:ea typeface="ＭＳ Ｐゴシック" charset="0"/>
              <a:cs typeface="ＭＳ Ｐゴシック" charset="0"/>
            </a:endParaRPr>
          </a:p>
        </p:txBody>
      </p:sp>
      <p:sp>
        <p:nvSpPr>
          <p:cNvPr id="110" name="Chevron 60">
            <a:extLst>
              <a:ext uri="{FF2B5EF4-FFF2-40B4-BE49-F238E27FC236}">
                <a16:creationId xmlns:a16="http://schemas.microsoft.com/office/drawing/2014/main" id="{E5719DD9-D6C8-4B1A-B09E-247DE6049E58}"/>
              </a:ext>
            </a:extLst>
          </p:cNvPr>
          <p:cNvSpPr/>
          <p:nvPr/>
        </p:nvSpPr>
        <p:spPr bwMode="auto">
          <a:xfrm>
            <a:off x="7655890" y="4421234"/>
            <a:ext cx="550705"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solidFill>
              <a:schemeClr val="tx1"/>
            </a:solidFill>
            <a:prstDash val="dash"/>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or </a:t>
            </a:r>
          </a:p>
        </p:txBody>
      </p:sp>
      <p:sp>
        <p:nvSpPr>
          <p:cNvPr id="111" name="Thought Bubble: Cloud 110">
            <a:extLst>
              <a:ext uri="{FF2B5EF4-FFF2-40B4-BE49-F238E27FC236}">
                <a16:creationId xmlns:a16="http://schemas.microsoft.com/office/drawing/2014/main" id="{308F9275-5B3C-433F-82AA-64AD8C6E5952}"/>
              </a:ext>
            </a:extLst>
          </p:cNvPr>
          <p:cNvSpPr/>
          <p:nvPr/>
        </p:nvSpPr>
        <p:spPr bwMode="auto">
          <a:xfrm>
            <a:off x="8053454" y="5608152"/>
            <a:ext cx="903248" cy="250613"/>
          </a:xfrm>
          <a:prstGeom prst="cloudCallout">
            <a:avLst>
              <a:gd name="adj1" fmla="val -1577"/>
              <a:gd name="adj2" fmla="val 30526"/>
            </a:avLst>
          </a:prstGeom>
          <a:solidFill>
            <a:srgbClr val="88C5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12" name="TextBox 111">
            <a:extLst>
              <a:ext uri="{FF2B5EF4-FFF2-40B4-BE49-F238E27FC236}">
                <a16:creationId xmlns:a16="http://schemas.microsoft.com/office/drawing/2014/main" id="{FACF1926-2A48-4CC7-8141-82609A0D845A}"/>
              </a:ext>
            </a:extLst>
          </p:cNvPr>
          <p:cNvSpPr txBox="1"/>
          <p:nvPr/>
        </p:nvSpPr>
        <p:spPr>
          <a:xfrm>
            <a:off x="7965553" y="5634308"/>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TBD</a:t>
            </a:r>
          </a:p>
        </p:txBody>
      </p:sp>
      <p:sp>
        <p:nvSpPr>
          <p:cNvPr id="113" name="TextBox 1">
            <a:extLst>
              <a:ext uri="{FF2B5EF4-FFF2-40B4-BE49-F238E27FC236}">
                <a16:creationId xmlns:a16="http://schemas.microsoft.com/office/drawing/2014/main" id="{D9004E89-454B-4BDC-A2C0-61FE3D141098}"/>
              </a:ext>
            </a:extLst>
          </p:cNvPr>
          <p:cNvSpPr txBox="1">
            <a:spLocks noChangeArrowheads="1"/>
          </p:cNvSpPr>
          <p:nvPr/>
        </p:nvSpPr>
        <p:spPr bwMode="auto">
          <a:xfrm>
            <a:off x="6212244" y="689014"/>
            <a:ext cx="1363663" cy="169862"/>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All starting dates are indicative</a:t>
            </a:r>
          </a:p>
        </p:txBody>
      </p:sp>
      <p:sp>
        <p:nvSpPr>
          <p:cNvPr id="114" name="Star: 5 Points 113">
            <a:extLst>
              <a:ext uri="{FF2B5EF4-FFF2-40B4-BE49-F238E27FC236}">
                <a16:creationId xmlns:a16="http://schemas.microsoft.com/office/drawing/2014/main" id="{FF86E9FA-EC5E-4ED8-BCE0-71A1EE04D5D7}"/>
              </a:ext>
            </a:extLst>
          </p:cNvPr>
          <p:cNvSpPr/>
          <p:nvPr/>
        </p:nvSpPr>
        <p:spPr bwMode="auto">
          <a:xfrm>
            <a:off x="2656159" y="2527701"/>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15" name="TextBox 1">
            <a:extLst>
              <a:ext uri="{FF2B5EF4-FFF2-40B4-BE49-F238E27FC236}">
                <a16:creationId xmlns:a16="http://schemas.microsoft.com/office/drawing/2014/main" id="{502DA9E9-3997-4981-B954-C451EDEF3922}"/>
              </a:ext>
            </a:extLst>
          </p:cNvPr>
          <p:cNvSpPr txBox="1">
            <a:spLocks noChangeArrowheads="1"/>
          </p:cNvSpPr>
          <p:nvPr/>
        </p:nvSpPr>
        <p:spPr bwMode="auto">
          <a:xfrm>
            <a:off x="2276734" y="2864213"/>
            <a:ext cx="1164115"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5GA RAN</a:t>
            </a:r>
            <a:endParaRPr lang="en-GB" altLang="en-US" sz="700" dirty="0">
              <a:latin typeface="Montserrat" panose="00000500000000000000" pitchFamily="50" charset="0"/>
            </a:endParaRPr>
          </a:p>
        </p:txBody>
      </p:sp>
      <p:sp>
        <p:nvSpPr>
          <p:cNvPr id="116" name="Star: 5 Points 115">
            <a:extLst>
              <a:ext uri="{FF2B5EF4-FFF2-40B4-BE49-F238E27FC236}">
                <a16:creationId xmlns:a16="http://schemas.microsoft.com/office/drawing/2014/main" id="{ACA4339C-F319-47A9-8934-47E96720EBC7}"/>
              </a:ext>
            </a:extLst>
          </p:cNvPr>
          <p:cNvSpPr/>
          <p:nvPr/>
        </p:nvSpPr>
        <p:spPr bwMode="auto">
          <a:xfrm>
            <a:off x="2641743" y="2031371"/>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17" name="TextBox 1">
            <a:extLst>
              <a:ext uri="{FF2B5EF4-FFF2-40B4-BE49-F238E27FC236}">
                <a16:creationId xmlns:a16="http://schemas.microsoft.com/office/drawing/2014/main" id="{13A28A5D-CC39-4F34-83CB-9057D2B51928}"/>
              </a:ext>
            </a:extLst>
          </p:cNvPr>
          <p:cNvSpPr txBox="1">
            <a:spLocks noChangeArrowheads="1"/>
          </p:cNvSpPr>
          <p:nvPr/>
        </p:nvSpPr>
        <p:spPr bwMode="auto">
          <a:xfrm>
            <a:off x="2262318" y="2367883"/>
            <a:ext cx="1164115"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5GA SA</a:t>
            </a:r>
            <a:endParaRPr lang="en-GB" altLang="en-US" sz="700" dirty="0">
              <a:latin typeface="Montserrat" panose="00000500000000000000" pitchFamily="50" charset="0"/>
            </a:endParaRPr>
          </a:p>
        </p:txBody>
      </p:sp>
      <p:cxnSp>
        <p:nvCxnSpPr>
          <p:cNvPr id="118" name="Straight Connector 114">
            <a:extLst>
              <a:ext uri="{FF2B5EF4-FFF2-40B4-BE49-F238E27FC236}">
                <a16:creationId xmlns:a16="http://schemas.microsoft.com/office/drawing/2014/main" id="{729C07E3-DC59-4E66-B65C-2A4F97688FA4}"/>
              </a:ext>
            </a:extLst>
          </p:cNvPr>
          <p:cNvCxnSpPr>
            <a:cxnSpLocks noChangeShapeType="1"/>
          </p:cNvCxnSpPr>
          <p:nvPr/>
        </p:nvCxnSpPr>
        <p:spPr bwMode="auto">
          <a:xfrm>
            <a:off x="1563392" y="1452781"/>
            <a:ext cx="0" cy="4393128"/>
          </a:xfrm>
          <a:prstGeom prst="line">
            <a:avLst/>
          </a:prstGeom>
          <a:noFill/>
          <a:ln w="9525" algn="ctr">
            <a:solidFill>
              <a:schemeClr val="accent4">
                <a:lumMod val="40000"/>
                <a:lumOff val="60000"/>
              </a:schemeClr>
            </a:solidFill>
            <a:prstDash val="dash"/>
            <a:round/>
            <a:headEnd/>
            <a:tailEnd/>
          </a:ln>
        </p:spPr>
      </p:cxnSp>
      <p:sp>
        <p:nvSpPr>
          <p:cNvPr id="119" name="Chevron 60">
            <a:extLst>
              <a:ext uri="{FF2B5EF4-FFF2-40B4-BE49-F238E27FC236}">
                <a16:creationId xmlns:a16="http://schemas.microsoft.com/office/drawing/2014/main" id="{18DF2A5F-0D70-4EA6-9CDA-5B09424788DF}"/>
              </a:ext>
            </a:extLst>
          </p:cNvPr>
          <p:cNvSpPr/>
          <p:nvPr/>
        </p:nvSpPr>
        <p:spPr bwMode="auto">
          <a:xfrm>
            <a:off x="4054258" y="2872451"/>
            <a:ext cx="4213079" cy="165742"/>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defRPr/>
            </a:pPr>
            <a:r>
              <a:rPr lang="fr-FR" sz="900" dirty="0">
                <a:solidFill>
                  <a:srgbClr val="FF0000"/>
                </a:solidFill>
                <a:latin typeface="+mn-lt"/>
                <a:ea typeface="ＭＳ Ｐゴシック" charset="-128"/>
                <a:cs typeface="Arial" pitchFamily="34" charset="0"/>
              </a:rPr>
              <a:t>Management Stage 2/Stage3 St.+</a:t>
            </a:r>
            <a:r>
              <a:rPr lang="fr-FR" sz="900" dirty="0" err="1">
                <a:solidFill>
                  <a:srgbClr val="FF0000"/>
                </a:solidFill>
                <a:latin typeface="+mn-lt"/>
                <a:ea typeface="ＭＳ Ｐゴシック" charset="-128"/>
                <a:cs typeface="Arial" pitchFamily="34" charset="0"/>
              </a:rPr>
              <a:t>Norm</a:t>
            </a:r>
            <a:r>
              <a:rPr lang="fr-FR" sz="900" dirty="0">
                <a:solidFill>
                  <a:srgbClr val="FF0000"/>
                </a:solidFill>
                <a:latin typeface="+mn-lt"/>
                <a:ea typeface="ＭＳ Ｐゴシック" charset="-128"/>
                <a:cs typeface="Arial" pitchFamily="34" charset="0"/>
              </a:rPr>
              <a:t> </a:t>
            </a:r>
            <a:r>
              <a:rPr lang="fr-FR" sz="900" dirty="0" err="1">
                <a:solidFill>
                  <a:srgbClr val="FF0000"/>
                </a:solidFill>
                <a:latin typeface="+mn-lt"/>
                <a:ea typeface="ＭＳ Ｐゴシック" charset="-128"/>
                <a:cs typeface="Arial" pitchFamily="34" charset="0"/>
              </a:rPr>
              <a:t>supporting</a:t>
            </a:r>
            <a:r>
              <a:rPr lang="fr-FR" sz="900" dirty="0">
                <a:solidFill>
                  <a:srgbClr val="FF0000"/>
                </a:solidFill>
                <a:latin typeface="+mn-lt"/>
                <a:ea typeface="ＭＳ Ｐゴシック" charset="-128"/>
                <a:cs typeface="Arial" pitchFamily="34" charset="0"/>
              </a:rPr>
              <a:t> SA&amp;RAN </a:t>
            </a:r>
            <a:r>
              <a:rPr lang="fr-FR" altLang="zh-CN" sz="900" dirty="0">
                <a:solidFill>
                  <a:srgbClr val="FF0000"/>
                </a:solidFill>
                <a:latin typeface="+mn-lt"/>
                <a:ea typeface="ＭＳ Ｐゴシック" charset="-128"/>
              </a:rPr>
              <a:t>(SA5) </a:t>
            </a:r>
            <a:endParaRPr lang="fr-FR" sz="900" dirty="0">
              <a:solidFill>
                <a:srgbClr val="FF0000"/>
              </a:solidFill>
              <a:latin typeface="+mn-lt"/>
              <a:ea typeface="ＭＳ Ｐゴシック" charset="-128"/>
              <a:cs typeface="Arial" pitchFamily="34" charset="0"/>
            </a:endParaRPr>
          </a:p>
        </p:txBody>
      </p:sp>
      <p:sp>
        <p:nvSpPr>
          <p:cNvPr id="121" name="TextBox 120">
            <a:extLst>
              <a:ext uri="{FF2B5EF4-FFF2-40B4-BE49-F238E27FC236}">
                <a16:creationId xmlns:a16="http://schemas.microsoft.com/office/drawing/2014/main" id="{EE373594-8455-44DA-83BA-3C0CF652242C}"/>
              </a:ext>
            </a:extLst>
          </p:cNvPr>
          <p:cNvSpPr txBox="1"/>
          <p:nvPr/>
        </p:nvSpPr>
        <p:spPr>
          <a:xfrm>
            <a:off x="8593767" y="4338231"/>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122" name="Straight Connector 121">
            <a:extLst>
              <a:ext uri="{FF2B5EF4-FFF2-40B4-BE49-F238E27FC236}">
                <a16:creationId xmlns:a16="http://schemas.microsoft.com/office/drawing/2014/main" id="{DCD04FFF-DDD6-46B4-9F19-7BD175C10DED}"/>
              </a:ext>
            </a:extLst>
          </p:cNvPr>
          <p:cNvCxnSpPr>
            <a:cxnSpLocks/>
            <a:stCxn id="119" idx="3"/>
            <a:endCxn id="121" idx="1"/>
          </p:cNvCxnSpPr>
          <p:nvPr/>
        </p:nvCxnSpPr>
        <p:spPr>
          <a:xfrm>
            <a:off x="8267337" y="2955322"/>
            <a:ext cx="326430" cy="1598353"/>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5785BBB-EE92-46EE-8127-9F9C08483145}"/>
              </a:ext>
            </a:extLst>
          </p:cNvPr>
          <p:cNvCxnSpPr>
            <a:cxnSpLocks/>
            <a:endCxn id="121" idx="1"/>
          </p:cNvCxnSpPr>
          <p:nvPr/>
        </p:nvCxnSpPr>
        <p:spPr>
          <a:xfrm flipV="1">
            <a:off x="8281932" y="4553675"/>
            <a:ext cx="311835" cy="837036"/>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9FCB6B10-4552-435D-83AD-85B4E0BA0344}"/>
              </a:ext>
            </a:extLst>
          </p:cNvPr>
          <p:cNvSpPr txBox="1"/>
          <p:nvPr/>
        </p:nvSpPr>
        <p:spPr>
          <a:xfrm>
            <a:off x="9545314" y="1740767"/>
            <a:ext cx="2490103" cy="4185761"/>
          </a:xfrm>
          <a:prstGeom prst="rect">
            <a:avLst/>
          </a:prstGeom>
          <a:noFill/>
        </p:spPr>
        <p:txBody>
          <a:bodyPr wrap="square" rtlCol="0">
            <a:spAutoFit/>
          </a:bodyPr>
          <a:lstStyle/>
          <a:p>
            <a:r>
              <a:rPr lang="en-GB" altLang="zh-CN" sz="1400" b="1" dirty="0">
                <a:latin typeface="+mn-lt"/>
              </a:rPr>
              <a:t>OAM/CH prime feature:</a:t>
            </a:r>
            <a:endParaRPr lang="zh-CN" altLang="zh-CN" sz="1400" dirty="0">
              <a:latin typeface="+mn-lt"/>
            </a:endParaRPr>
          </a:p>
          <a:p>
            <a:pPr marL="285750" lvl="0" indent="-285750">
              <a:buFont typeface="Wingdings" panose="05000000000000000000" pitchFamily="2" charset="2"/>
              <a:buChar char="Ø"/>
            </a:pPr>
            <a:r>
              <a:rPr lang="en-GB" altLang="zh-CN" sz="1400" dirty="0">
                <a:latin typeface="+mn-lt"/>
              </a:rPr>
              <a:t>Start of Rel-20 study: Jan.2025 (SA#107/SA5#159)</a:t>
            </a:r>
            <a:endParaRPr lang="zh-CN" altLang="zh-CN" sz="1400" dirty="0">
              <a:latin typeface="+mn-lt"/>
            </a:endParaRPr>
          </a:p>
          <a:p>
            <a:pPr marL="285750" lvl="0" indent="-285750">
              <a:buFont typeface="Wingdings" panose="05000000000000000000" pitchFamily="2" charset="2"/>
              <a:buChar char="Ø"/>
            </a:pPr>
            <a:r>
              <a:rPr lang="en-US" altLang="zh-CN" sz="1400" dirty="0">
                <a:latin typeface="+mn-lt"/>
              </a:rPr>
              <a:t>End of Rel-20 work: Mar.2027 (SA#115/SA5#172)</a:t>
            </a:r>
          </a:p>
          <a:p>
            <a:r>
              <a:rPr lang="en-GB" altLang="zh-CN" sz="1400" dirty="0">
                <a:latin typeface="+mn-lt"/>
              </a:rPr>
              <a:t> </a:t>
            </a:r>
            <a:endParaRPr lang="zh-CN" altLang="zh-CN" sz="1400" dirty="0">
              <a:latin typeface="+mn-lt"/>
            </a:endParaRPr>
          </a:p>
          <a:p>
            <a:r>
              <a:rPr lang="en-GB" altLang="zh-CN" sz="1400" b="1" dirty="0">
                <a:latin typeface="+mn-lt"/>
              </a:rPr>
              <a:t>OAM/CH support to network feature </a:t>
            </a:r>
            <a:r>
              <a:rPr lang="en-GB" altLang="zh-CN" sz="1400" dirty="0">
                <a:latin typeface="+mn-lt"/>
              </a:rPr>
              <a:t>(</a:t>
            </a:r>
            <a:r>
              <a:rPr lang="en-US" altLang="zh-CN" sz="1400" dirty="0">
                <a:latin typeface="+mn-lt"/>
              </a:rPr>
              <a:t>SA5 is ready to support network features pending the availability of inputs from other WGs. )</a:t>
            </a:r>
            <a:endParaRPr lang="zh-CN" altLang="zh-CN" sz="1400" dirty="0">
              <a:latin typeface="+mn-lt"/>
            </a:endParaRPr>
          </a:p>
          <a:p>
            <a:pPr marL="285750" lvl="0" indent="-285750">
              <a:buFont typeface="Wingdings" panose="05000000000000000000" pitchFamily="2" charset="2"/>
              <a:buChar char="Ø"/>
            </a:pPr>
            <a:r>
              <a:rPr lang="en-GB" altLang="zh-CN" sz="1400" dirty="0">
                <a:latin typeface="+mn-lt"/>
              </a:rPr>
              <a:t>Start of Rel-20 study: Jun.2025 (SA#108/SA5#161)</a:t>
            </a:r>
          </a:p>
          <a:p>
            <a:pPr marL="285750" lvl="0" indent="-285750">
              <a:buFont typeface="Wingdings" panose="05000000000000000000" pitchFamily="2" charset="2"/>
              <a:buChar char="Ø"/>
            </a:pPr>
            <a:r>
              <a:rPr lang="en-GB" altLang="zh-CN" sz="1400" dirty="0">
                <a:latin typeface="+mn-lt"/>
              </a:rPr>
              <a:t>End of Rel-20 study: Mar.2027 (SA#115/SA5#172)</a:t>
            </a:r>
            <a:endParaRPr lang="zh-CN" altLang="zh-CN" sz="1400" dirty="0">
              <a:latin typeface="+mn-lt"/>
            </a:endParaRPr>
          </a:p>
        </p:txBody>
      </p:sp>
      <p:sp>
        <p:nvSpPr>
          <p:cNvPr id="125" name="Chevron 60">
            <a:extLst>
              <a:ext uri="{FF2B5EF4-FFF2-40B4-BE49-F238E27FC236}">
                <a16:creationId xmlns:a16="http://schemas.microsoft.com/office/drawing/2014/main" id="{4C19788E-6B6E-4E19-924F-E2FCF545CB65}"/>
              </a:ext>
            </a:extLst>
          </p:cNvPr>
          <p:cNvSpPr/>
          <p:nvPr/>
        </p:nvSpPr>
        <p:spPr bwMode="auto">
          <a:xfrm>
            <a:off x="3361620" y="5306173"/>
            <a:ext cx="748030" cy="281698"/>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SA5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126" name="Chevron 60">
            <a:extLst>
              <a:ext uri="{FF2B5EF4-FFF2-40B4-BE49-F238E27FC236}">
                <a16:creationId xmlns:a16="http://schemas.microsoft.com/office/drawing/2014/main" id="{688F809E-F7B0-4683-AD5A-BB1F13B33339}"/>
              </a:ext>
            </a:extLst>
          </p:cNvPr>
          <p:cNvSpPr/>
          <p:nvPr/>
        </p:nvSpPr>
        <p:spPr bwMode="auto">
          <a:xfrm>
            <a:off x="4039528" y="5311563"/>
            <a:ext cx="4241322" cy="270918"/>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r>
              <a:rPr lang="fr-FR" sz="800" dirty="0">
                <a:solidFill>
                  <a:srgbClr val="FF0000"/>
                </a:solidFill>
                <a:latin typeface="+mn-lt"/>
                <a:ea typeface="ＭＳ Ｐゴシック" charset="-128"/>
              </a:rPr>
              <a:t>SA5 6G </a:t>
            </a:r>
            <a:r>
              <a:rPr lang="fr-FR" sz="800" dirty="0" err="1">
                <a:solidFill>
                  <a:srgbClr val="FF0000"/>
                </a:solidFill>
                <a:latin typeface="+mn-lt"/>
                <a:ea typeface="ＭＳ Ｐゴシック" charset="-128"/>
              </a:rPr>
              <a:t>Study</a:t>
            </a:r>
            <a:r>
              <a:rPr lang="fr-FR" sz="800" dirty="0">
                <a:solidFill>
                  <a:srgbClr val="FF0000"/>
                </a:solidFill>
                <a:latin typeface="+mn-lt"/>
                <a:ea typeface="ＭＳ Ｐゴシック" charset="-128"/>
              </a:rPr>
              <a:t>(</a:t>
            </a:r>
            <a:r>
              <a:rPr lang="fr-FR" sz="800" dirty="0" err="1">
                <a:solidFill>
                  <a:srgbClr val="FF0000"/>
                </a:solidFill>
                <a:latin typeface="+mn-lt"/>
                <a:ea typeface="ＭＳ Ｐゴシック" charset="-128"/>
              </a:rPr>
              <a:t>ies</a:t>
            </a:r>
            <a:r>
              <a:rPr lang="fr-FR" sz="800" dirty="0">
                <a:solidFill>
                  <a:srgbClr val="FF0000"/>
                </a:solidFill>
                <a:latin typeface="+mn-lt"/>
                <a:ea typeface="ＭＳ Ｐゴシック" charset="-128"/>
              </a:rPr>
              <a:t>)</a:t>
            </a:r>
          </a:p>
          <a:p>
            <a:pPr algn="ctr"/>
            <a:endParaRPr lang="fr-FR" sz="800" dirty="0">
              <a:solidFill>
                <a:srgbClr val="FF0000"/>
              </a:solidFill>
              <a:latin typeface="+mn-lt"/>
              <a:ea typeface="ＭＳ Ｐゴシック" charset="-128"/>
            </a:endParaRPr>
          </a:p>
        </p:txBody>
      </p:sp>
      <p:sp>
        <p:nvSpPr>
          <p:cNvPr id="127" name="Title 1">
            <a:extLst>
              <a:ext uri="{FF2B5EF4-FFF2-40B4-BE49-F238E27FC236}">
                <a16:creationId xmlns:a16="http://schemas.microsoft.com/office/drawing/2014/main" id="{CFA57679-78E2-4E52-BC31-57AB883C1798}"/>
              </a:ext>
            </a:extLst>
          </p:cNvPr>
          <p:cNvSpPr txBox="1">
            <a:spLocks/>
          </p:cNvSpPr>
          <p:nvPr/>
        </p:nvSpPr>
        <p:spPr bwMode="auto">
          <a:xfrm>
            <a:off x="6767622" y="1620175"/>
            <a:ext cx="2278234"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Rel-20 - 5GA part</a:t>
            </a:r>
            <a:endParaRPr lang="en-US" sz="1600" b="1" kern="0" dirty="0">
              <a:latin typeface="Montserrat" panose="00000500000000000000" pitchFamily="50" charset="0"/>
              <a:ea typeface="ＭＳ Ｐゴシック" charset="0"/>
              <a:cs typeface="ＭＳ Ｐゴシック" charset="0"/>
            </a:endParaRPr>
          </a:p>
        </p:txBody>
      </p:sp>
      <p:sp>
        <p:nvSpPr>
          <p:cNvPr id="128" name="Chevron 60">
            <a:extLst>
              <a:ext uri="{FF2B5EF4-FFF2-40B4-BE49-F238E27FC236}">
                <a16:creationId xmlns:a16="http://schemas.microsoft.com/office/drawing/2014/main" id="{E910609E-7519-43DA-97A7-10AC69EA7F10}"/>
              </a:ext>
            </a:extLst>
          </p:cNvPr>
          <p:cNvSpPr/>
          <p:nvPr/>
        </p:nvSpPr>
        <p:spPr bwMode="auto">
          <a:xfrm>
            <a:off x="2952908" y="2863241"/>
            <a:ext cx="1152244" cy="192816"/>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r>
              <a:rPr lang="fr-FR" sz="700" dirty="0">
                <a:solidFill>
                  <a:srgbClr val="FF0000"/>
                </a:solidFill>
                <a:latin typeface="+mn-lt"/>
                <a:ea typeface="ＭＳ Ｐゴシック" charset="-128"/>
              </a:rPr>
              <a:t>OAM/CH prime Stage1</a:t>
            </a:r>
          </a:p>
        </p:txBody>
      </p:sp>
      <p:sp>
        <p:nvSpPr>
          <p:cNvPr id="129" name="TextBox 128">
            <a:extLst>
              <a:ext uri="{FF2B5EF4-FFF2-40B4-BE49-F238E27FC236}">
                <a16:creationId xmlns:a16="http://schemas.microsoft.com/office/drawing/2014/main" id="{4FF9F731-E63E-4ADE-A2CF-CE4D6AFB85FE}"/>
              </a:ext>
            </a:extLst>
          </p:cNvPr>
          <p:cNvSpPr txBox="1"/>
          <p:nvPr/>
        </p:nvSpPr>
        <p:spPr>
          <a:xfrm rot="21008097">
            <a:off x="233936" y="5374242"/>
            <a:ext cx="1868788" cy="600164"/>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preliminary information for comments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406624500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E34D-9C9F-4609-A944-E0D055A7086E}"/>
              </a:ext>
            </a:extLst>
          </p:cNvPr>
          <p:cNvSpPr>
            <a:spLocks noGrp="1"/>
          </p:cNvSpPr>
          <p:nvPr>
            <p:ph type="title"/>
          </p:nvPr>
        </p:nvSpPr>
        <p:spPr/>
        <p:txBody>
          <a:bodyPr/>
          <a:lstStyle/>
          <a:p>
            <a:r>
              <a:rPr lang="en-US" altLang="zh-CN" dirty="0"/>
              <a:t>Detailed Rel-20 time plan with 5GA/6G</a:t>
            </a:r>
            <a:endParaRPr lang="zh-CN" altLang="en-US" dirty="0"/>
          </a:p>
        </p:txBody>
      </p:sp>
      <p:sp>
        <p:nvSpPr>
          <p:cNvPr id="3" name="Content Placeholder 2">
            <a:extLst>
              <a:ext uri="{FF2B5EF4-FFF2-40B4-BE49-F238E27FC236}">
                <a16:creationId xmlns:a16="http://schemas.microsoft.com/office/drawing/2014/main" id="{4FA983E6-F8CF-4F6A-960A-86F4510861A6}"/>
              </a:ext>
            </a:extLst>
          </p:cNvPr>
          <p:cNvSpPr>
            <a:spLocks noGrp="1"/>
          </p:cNvSpPr>
          <p:nvPr>
            <p:ph idx="1"/>
          </p:nvPr>
        </p:nvSpPr>
        <p:spPr>
          <a:xfrm>
            <a:off x="647700" y="1268627"/>
            <a:ext cx="10951176" cy="1944130"/>
          </a:xfrm>
          <a:ln>
            <a:solidFill>
              <a:schemeClr val="tx1"/>
            </a:solidFill>
          </a:ln>
        </p:spPr>
        <p:txBody>
          <a:bodyPr/>
          <a:lstStyle/>
          <a:p>
            <a:pPr marL="0" indent="0">
              <a:buNone/>
            </a:pPr>
            <a:r>
              <a:rPr lang="en-GB" altLang="zh-CN" sz="1600" b="1" dirty="0"/>
              <a:t>Overall Plan:</a:t>
            </a:r>
          </a:p>
          <a:p>
            <a:r>
              <a:rPr lang="en-GB" altLang="zh-CN" sz="1600" b="1" dirty="0"/>
              <a:t>OAM/CH prime feature:</a:t>
            </a:r>
            <a:endParaRPr lang="zh-CN" altLang="zh-CN" sz="1600" dirty="0"/>
          </a:p>
          <a:p>
            <a:pPr lvl="1"/>
            <a:r>
              <a:rPr lang="en-GB" altLang="zh-CN" sz="1050" dirty="0"/>
              <a:t>Start of Rel-20 study: Jan.2025 (SA#107/SA5#159)</a:t>
            </a:r>
          </a:p>
          <a:p>
            <a:pPr lvl="1"/>
            <a:r>
              <a:rPr lang="en-GB" altLang="zh-CN" sz="1050" dirty="0"/>
              <a:t>End of Rel-20 work: Mar.2027 (SA#115/SA5#172)</a:t>
            </a:r>
            <a:endParaRPr lang="zh-CN" altLang="zh-CN" sz="1050" dirty="0"/>
          </a:p>
          <a:p>
            <a:r>
              <a:rPr lang="en-GB" altLang="zh-CN" sz="1600" b="1" dirty="0"/>
              <a:t>OAM/CH support to network feature (SA5 is ready to support network features pending the availability of inputs from other WGs. )</a:t>
            </a:r>
            <a:endParaRPr lang="zh-CN" altLang="zh-CN" sz="1600" dirty="0"/>
          </a:p>
          <a:p>
            <a:pPr lvl="1"/>
            <a:r>
              <a:rPr lang="en-GB" altLang="zh-CN" sz="1050" dirty="0"/>
              <a:t>Start of Rel-20 study: Jun.2025 (SA#108/SA5#161)</a:t>
            </a:r>
            <a:endParaRPr lang="zh-CN" altLang="zh-CN" sz="1050" dirty="0"/>
          </a:p>
          <a:p>
            <a:pPr lvl="1"/>
            <a:r>
              <a:rPr lang="en-GB" altLang="zh-CN" sz="1050" dirty="0"/>
              <a:t>End of Rel-20 study: Mar.2027 (SA#115/SA5#172)</a:t>
            </a:r>
            <a:endParaRPr lang="zh-CN" altLang="en-US" sz="1050" dirty="0"/>
          </a:p>
        </p:txBody>
      </p:sp>
      <p:sp>
        <p:nvSpPr>
          <p:cNvPr id="4" name="Rectangle 3">
            <a:extLst>
              <a:ext uri="{FF2B5EF4-FFF2-40B4-BE49-F238E27FC236}">
                <a16:creationId xmlns:a16="http://schemas.microsoft.com/office/drawing/2014/main" id="{79C55F42-DC8A-44FB-9DE1-6A11CB63075E}"/>
              </a:ext>
            </a:extLst>
          </p:cNvPr>
          <p:cNvSpPr/>
          <p:nvPr/>
        </p:nvSpPr>
        <p:spPr>
          <a:xfrm>
            <a:off x="647700" y="3282951"/>
            <a:ext cx="5448300" cy="2930033"/>
          </a:xfrm>
          <a:prstGeom prst="rect">
            <a:avLst/>
          </a:prstGeom>
          <a:ln>
            <a:solidFill>
              <a:schemeClr val="tx1"/>
            </a:solidFill>
          </a:ln>
        </p:spPr>
        <p:txBody>
          <a:bodyPr wrap="square">
            <a:spAutoFit/>
          </a:bodyPr>
          <a:lstStyle/>
          <a:p>
            <a:pPr>
              <a:spcBef>
                <a:spcPct val="20000"/>
              </a:spcBef>
            </a:pPr>
            <a:r>
              <a:rPr lang="en-US" altLang="zh-CN" sz="1800" b="1" dirty="0">
                <a:latin typeface="+mn-lt"/>
                <a:cs typeface="+mn-cs"/>
              </a:rPr>
              <a:t>5GA:</a:t>
            </a:r>
          </a:p>
          <a:p>
            <a:pPr marL="609585" indent="-609585">
              <a:spcBef>
                <a:spcPct val="20000"/>
              </a:spcBef>
              <a:buBlip>
                <a:blip r:embed="rId2"/>
              </a:buBlip>
            </a:pPr>
            <a:r>
              <a:rPr lang="en-US" altLang="zh-CN" sz="1800" b="1" dirty="0">
                <a:latin typeface="+mn-lt"/>
                <a:cs typeface="+mn-cs"/>
              </a:rPr>
              <a:t>OAM/CH Prime:</a:t>
            </a:r>
          </a:p>
          <a:p>
            <a:pPr marL="989013" lvl="1" indent="-379413">
              <a:spcBef>
                <a:spcPct val="20000"/>
              </a:spcBef>
              <a:buClr>
                <a:srgbClr val="C00000"/>
              </a:buClr>
              <a:buBlip>
                <a:blip r:embed="rId3"/>
              </a:buBlip>
            </a:pPr>
            <a:r>
              <a:rPr lang="en-US" altLang="zh-CN" sz="1100" dirty="0">
                <a:latin typeface="+mn-lt"/>
              </a:rPr>
              <a:t>OAM/CH prime Stage-1 freeze: Jun 2025 – (same as SA1 stage-1 freeze)</a:t>
            </a:r>
          </a:p>
          <a:p>
            <a:pPr marL="989013" lvl="1" indent="-379413">
              <a:spcBef>
                <a:spcPct val="20000"/>
              </a:spcBef>
              <a:buClr>
                <a:srgbClr val="C00000"/>
              </a:buClr>
              <a:buBlip>
                <a:blip r:embed="rId3"/>
              </a:buBlip>
            </a:pPr>
            <a:r>
              <a:rPr lang="en-US" altLang="zh-CN" sz="1100" dirty="0">
                <a:latin typeface="+mn-lt"/>
              </a:rPr>
              <a:t>Stage-2 freeze : Jun 2026 (&gt;=80%); Sep 2026 (100%) – (same as SA2 stage-2 freeze)</a:t>
            </a:r>
          </a:p>
          <a:p>
            <a:pPr marL="989013" lvl="1" indent="-379413">
              <a:spcBef>
                <a:spcPct val="20000"/>
              </a:spcBef>
              <a:buClr>
                <a:srgbClr val="C00000"/>
              </a:buClr>
              <a:buBlip>
                <a:blip r:embed="rId3"/>
              </a:buBlip>
            </a:pPr>
            <a:r>
              <a:rPr lang="en-US" altLang="zh-CN" sz="1100" dirty="0">
                <a:latin typeface="+mn-lt"/>
              </a:rPr>
              <a:t>Stage-3 freeze : Mar 2027 – (same as CT stage-3 freeze)</a:t>
            </a:r>
          </a:p>
          <a:p>
            <a:pPr marL="609585" indent="-609585">
              <a:spcBef>
                <a:spcPct val="20000"/>
              </a:spcBef>
              <a:buBlip>
                <a:blip r:embed="rId2"/>
              </a:buBlip>
            </a:pPr>
            <a:r>
              <a:rPr lang="en-US" altLang="zh-CN" sz="1800" b="1" dirty="0">
                <a:latin typeface="+mn-lt"/>
                <a:cs typeface="+mn-cs"/>
              </a:rPr>
              <a:t>OAM/CH support network features: </a:t>
            </a:r>
          </a:p>
          <a:p>
            <a:pPr marL="989013" lvl="1" indent="-379413">
              <a:spcBef>
                <a:spcPct val="20000"/>
              </a:spcBef>
              <a:buClr>
                <a:srgbClr val="C00000"/>
              </a:buClr>
              <a:buBlip>
                <a:blip r:embed="rId3"/>
              </a:buBlip>
            </a:pPr>
            <a:r>
              <a:rPr lang="en-US" altLang="zh-CN" sz="1100" dirty="0">
                <a:latin typeface="+mn-lt"/>
              </a:rPr>
              <a:t>OAM/CH support Stage-1 freeze : Dec 2025 – (6 months later than SA1 stage-1 freeze)</a:t>
            </a:r>
          </a:p>
          <a:p>
            <a:pPr marL="989013" lvl="1" indent="-379413">
              <a:spcBef>
                <a:spcPct val="20000"/>
              </a:spcBef>
              <a:buClr>
                <a:srgbClr val="C00000"/>
              </a:buClr>
              <a:buBlip>
                <a:blip r:embed="rId3"/>
              </a:buBlip>
            </a:pPr>
            <a:r>
              <a:rPr lang="en-US" altLang="zh-CN" sz="1100" dirty="0">
                <a:latin typeface="+mn-lt"/>
              </a:rPr>
              <a:t>Stage-2 freeze: Sep 2026 (&gt;=80%); Dec 2026 (100%) – (3 months later than SA2 stage-2 freeze)</a:t>
            </a:r>
          </a:p>
          <a:p>
            <a:pPr marL="989013" lvl="1" indent="-379413">
              <a:spcBef>
                <a:spcPct val="20000"/>
              </a:spcBef>
              <a:buClr>
                <a:srgbClr val="C00000"/>
              </a:buClr>
              <a:buBlip>
                <a:blip r:embed="rId3"/>
              </a:buBlip>
            </a:pPr>
            <a:r>
              <a:rPr lang="en-US" altLang="zh-CN" sz="1100" dirty="0">
                <a:latin typeface="+mn-lt"/>
              </a:rPr>
              <a:t>Stage-3 freeze : Mar 2027 – (3 months earlier than CT </a:t>
            </a:r>
            <a:r>
              <a:rPr lang="en-US" altLang="zh-CN" sz="1100" dirty="0" err="1">
                <a:latin typeface="+mn-lt"/>
              </a:rPr>
              <a:t>OpenAPI</a:t>
            </a:r>
            <a:r>
              <a:rPr lang="en-US" altLang="zh-CN" sz="1100" dirty="0">
                <a:latin typeface="+mn-lt"/>
              </a:rPr>
              <a:t>/ASN.1 freeze)</a:t>
            </a:r>
          </a:p>
        </p:txBody>
      </p:sp>
      <p:sp>
        <p:nvSpPr>
          <p:cNvPr id="5" name="Rectangle 4">
            <a:extLst>
              <a:ext uri="{FF2B5EF4-FFF2-40B4-BE49-F238E27FC236}">
                <a16:creationId xmlns:a16="http://schemas.microsoft.com/office/drawing/2014/main" id="{10914C5E-C134-4EE1-93F9-A3C283F4B47E}"/>
              </a:ext>
            </a:extLst>
          </p:cNvPr>
          <p:cNvSpPr/>
          <p:nvPr/>
        </p:nvSpPr>
        <p:spPr>
          <a:xfrm>
            <a:off x="6096000" y="3282953"/>
            <a:ext cx="5448300" cy="2930032"/>
          </a:xfrm>
          <a:prstGeom prst="rect">
            <a:avLst/>
          </a:prstGeom>
          <a:ln>
            <a:solidFill>
              <a:schemeClr val="tx1"/>
            </a:solidFill>
          </a:ln>
        </p:spPr>
        <p:txBody>
          <a:bodyPr wrap="square">
            <a:spAutoFit/>
          </a:bodyPr>
          <a:lstStyle/>
          <a:p>
            <a:pPr>
              <a:spcBef>
                <a:spcPct val="20000"/>
              </a:spcBef>
            </a:pPr>
            <a:r>
              <a:rPr lang="en-US" altLang="zh-CN" sz="1600" b="1" dirty="0">
                <a:latin typeface="+mn-lt"/>
                <a:cs typeface="+mn-cs"/>
              </a:rPr>
              <a:t>6G SI Approval:</a:t>
            </a:r>
          </a:p>
          <a:p>
            <a:pPr marL="609585" indent="-609585">
              <a:spcBef>
                <a:spcPct val="20000"/>
              </a:spcBef>
              <a:buBlip>
                <a:blip r:embed="rId2"/>
              </a:buBlip>
            </a:pPr>
            <a:r>
              <a:rPr lang="en-US" altLang="zh-CN" sz="1600" b="1" dirty="0">
                <a:latin typeface="+mn-lt"/>
                <a:cs typeface="+mn-cs"/>
              </a:rPr>
              <a:t>OAM/CH Prime:</a:t>
            </a:r>
          </a:p>
          <a:p>
            <a:pPr marL="989013" lvl="1" indent="-379413">
              <a:spcBef>
                <a:spcPct val="20000"/>
              </a:spcBef>
              <a:buClr>
                <a:srgbClr val="C00000"/>
              </a:buClr>
              <a:buBlip>
                <a:blip r:embed="rId3"/>
              </a:buBlip>
            </a:pPr>
            <a:r>
              <a:rPr lang="en-US" altLang="zh-CN" sz="1050" dirty="0">
                <a:latin typeface="+mn-lt"/>
              </a:rPr>
              <a:t>SA5 SI approval: TSG#108 (Jun 2025) – (same as SA2 SI approval)</a:t>
            </a:r>
          </a:p>
          <a:p>
            <a:pPr marL="609585" indent="-609585">
              <a:spcBef>
                <a:spcPct val="20000"/>
              </a:spcBef>
              <a:buBlip>
                <a:blip r:embed="rId2"/>
              </a:buBlip>
            </a:pPr>
            <a:r>
              <a:rPr lang="en-US" altLang="zh-CN" sz="1600" b="1" dirty="0">
                <a:latin typeface="+mn-lt"/>
                <a:cs typeface="+mn-cs"/>
              </a:rPr>
              <a:t>OAM/CH support: </a:t>
            </a:r>
          </a:p>
          <a:p>
            <a:pPr marL="989013" lvl="1" indent="-379413">
              <a:spcBef>
                <a:spcPct val="20000"/>
              </a:spcBef>
              <a:buClr>
                <a:srgbClr val="C00000"/>
              </a:buClr>
              <a:buBlip>
                <a:blip r:embed="rId3"/>
              </a:buBlip>
            </a:pPr>
            <a:r>
              <a:rPr lang="en-US" altLang="zh-CN" sz="1050" dirty="0">
                <a:latin typeface="+mn-lt"/>
              </a:rPr>
              <a:t>SA5 SI approval: TSG#110 (Dec 2025) – (6 months later than SA2 SI approval)</a:t>
            </a:r>
          </a:p>
          <a:p>
            <a:pPr>
              <a:spcBef>
                <a:spcPct val="20000"/>
              </a:spcBef>
            </a:pPr>
            <a:r>
              <a:rPr lang="en-US" altLang="zh-CN" sz="1600" b="1" dirty="0">
                <a:latin typeface="+mn-lt"/>
                <a:cs typeface="+mn-cs"/>
              </a:rPr>
              <a:t>6G SI completion: </a:t>
            </a:r>
          </a:p>
          <a:p>
            <a:pPr marL="609585" indent="-609585">
              <a:spcBef>
                <a:spcPct val="20000"/>
              </a:spcBef>
              <a:buBlip>
                <a:blip r:embed="rId2"/>
              </a:buBlip>
            </a:pPr>
            <a:r>
              <a:rPr lang="en-US" altLang="zh-CN" sz="1600" b="1" dirty="0">
                <a:latin typeface="+mn-lt"/>
                <a:cs typeface="+mn-cs"/>
              </a:rPr>
              <a:t>OAM/CH Prime:</a:t>
            </a:r>
          </a:p>
          <a:p>
            <a:pPr marL="989013" lvl="1" indent="-379413">
              <a:spcBef>
                <a:spcPct val="20000"/>
              </a:spcBef>
              <a:buClr>
                <a:srgbClr val="C00000"/>
              </a:buClr>
              <a:buBlip>
                <a:blip r:embed="rId3"/>
              </a:buBlip>
            </a:pPr>
            <a:r>
              <a:rPr lang="en-US" altLang="zh-CN" sz="1050" dirty="0">
                <a:latin typeface="+mn-lt"/>
              </a:rPr>
              <a:t>SA5 6G SI completion: Dec 2026 or Mar 2027 (To be confirmed at future TSG meeting) </a:t>
            </a:r>
          </a:p>
          <a:p>
            <a:pPr marL="609585" indent="-609585">
              <a:spcBef>
                <a:spcPct val="20000"/>
              </a:spcBef>
              <a:buBlip>
                <a:blip r:embed="rId2"/>
              </a:buBlip>
            </a:pPr>
            <a:r>
              <a:rPr lang="en-US" altLang="zh-CN" sz="1600" b="1" dirty="0">
                <a:latin typeface="+mn-lt"/>
                <a:cs typeface="+mn-cs"/>
              </a:rPr>
              <a:t>OAM/CH support:</a:t>
            </a:r>
          </a:p>
          <a:p>
            <a:pPr marL="989013" lvl="1" indent="-379413">
              <a:spcBef>
                <a:spcPct val="20000"/>
              </a:spcBef>
              <a:buClr>
                <a:srgbClr val="C00000"/>
              </a:buClr>
              <a:buBlip>
                <a:blip r:embed="rId3"/>
              </a:buBlip>
            </a:pPr>
            <a:r>
              <a:rPr lang="en-US" altLang="zh-CN" sz="1050" dirty="0">
                <a:latin typeface="+mn-lt"/>
              </a:rPr>
              <a:t>SA5 6G SI completion: Dec 2026 or Mar 2027 (To be confirmed at future TSG meeting) ·</a:t>
            </a:r>
          </a:p>
        </p:txBody>
      </p:sp>
      <p:sp>
        <p:nvSpPr>
          <p:cNvPr id="6" name="TextBox 5">
            <a:extLst>
              <a:ext uri="{FF2B5EF4-FFF2-40B4-BE49-F238E27FC236}">
                <a16:creationId xmlns:a16="http://schemas.microsoft.com/office/drawing/2014/main" id="{FC324EC7-85DA-423A-B389-81F6E7A3F00F}"/>
              </a:ext>
            </a:extLst>
          </p:cNvPr>
          <p:cNvSpPr txBox="1"/>
          <p:nvPr/>
        </p:nvSpPr>
        <p:spPr>
          <a:xfrm rot="21008097">
            <a:off x="9392336" y="1484877"/>
            <a:ext cx="1868788" cy="600164"/>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preliminary information for comments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414434515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1"/>
          </p:nvPr>
        </p:nvSpPr>
        <p:spPr>
          <a:xfrm>
            <a:off x="861848" y="1325091"/>
            <a:ext cx="10229764" cy="3259101"/>
          </a:xfrm>
        </p:spPr>
        <p:txBody>
          <a:bodyPr/>
          <a:lstStyle/>
          <a:p>
            <a:pPr>
              <a:lnSpc>
                <a:spcPct val="90000"/>
              </a:lnSpc>
              <a:spcBef>
                <a:spcPct val="10000"/>
              </a:spcBef>
            </a:pPr>
            <a:r>
              <a:rPr lang="en-GB" altLang="zh-CN" sz="2000" dirty="0">
                <a:cs typeface="Times New Roman" pitchFamily="18" charset="0"/>
              </a:rPr>
              <a:t>SA5		</a:t>
            </a:r>
            <a:endParaRPr lang="en-GB" altLang="zh-CN" sz="2000" dirty="0">
              <a:solidFill>
                <a:srgbClr val="FF0000"/>
              </a:solidFill>
              <a:cs typeface="Times New Roman" pitchFamily="18" charset="0"/>
            </a:endParaRPr>
          </a:p>
          <a:p>
            <a:pPr>
              <a:lnSpc>
                <a:spcPct val="90000"/>
              </a:lnSpc>
              <a:buNone/>
            </a:pPr>
            <a:r>
              <a:rPr lang="en-GB" altLang="zh-CN" sz="2000" dirty="0">
                <a:cs typeface="Times New Roman" pitchFamily="18" charset="0"/>
              </a:rPr>
              <a:t>	</a:t>
            </a:r>
            <a:r>
              <a:rPr lang="de-DE" altLang="de-DE" sz="2000" dirty="0"/>
              <a:t>Zou Lan (Huawei)	</a:t>
            </a:r>
            <a:r>
              <a:rPr lang="en-GB" altLang="zh-CN" sz="2000" dirty="0">
                <a:cs typeface="Times New Roman" pitchFamily="18" charset="0"/>
              </a:rPr>
              <a:t> 			Chair			s</a:t>
            </a:r>
            <a:r>
              <a:rPr lang="en-GB" sz="2000" dirty="0">
                <a:ea typeface="宋体" pitchFamily="2" charset="-122"/>
                <a:cs typeface="Times New Roman" pitchFamily="18" charset="0"/>
              </a:rPr>
              <a:t>ince 0</a:t>
            </a:r>
            <a:r>
              <a:rPr lang="en-GB" altLang="zh-CN" sz="2000" dirty="0">
                <a:cs typeface="Times New Roman" pitchFamily="18" charset="0"/>
              </a:rPr>
              <a:t>8/2023</a:t>
            </a:r>
            <a:r>
              <a:rPr lang="en-GB" altLang="zh-CN" sz="2000" b="1" dirty="0">
                <a:solidFill>
                  <a:srgbClr val="FF0000"/>
                </a:solidFill>
                <a:cs typeface="Times New Roman" pitchFamily="18" charset="0"/>
              </a:rPr>
              <a:t> </a:t>
            </a:r>
          </a:p>
          <a:p>
            <a:pPr>
              <a:lnSpc>
                <a:spcPct val="90000"/>
              </a:lnSpc>
              <a:buNone/>
            </a:pPr>
            <a:r>
              <a:rPr lang="en-GB" altLang="zh-CN" sz="2000" dirty="0">
                <a:cs typeface="Times New Roman" pitchFamily="18" charset="0"/>
              </a:rPr>
              <a:t>	Thomas Tovinger (Ericsson) 			Vice Chair 	 	since 08/2023</a:t>
            </a:r>
            <a:br>
              <a:rPr lang="en-GB" altLang="zh-CN" sz="2000" dirty="0">
                <a:cs typeface="Times New Roman" pitchFamily="18" charset="0"/>
              </a:rPr>
            </a:br>
            <a:r>
              <a:rPr lang="en-GB" altLang="zh-CN" sz="2000" dirty="0">
                <a:cs typeface="Times New Roman" pitchFamily="18" charset="0"/>
              </a:rPr>
              <a:t>Anatoly Andrianov (</a:t>
            </a:r>
            <a:r>
              <a:rPr lang="en-GB" sz="2000" dirty="0">
                <a:cs typeface="Times New Roman" pitchFamily="18" charset="0"/>
              </a:rPr>
              <a:t>Nokia</a:t>
            </a:r>
            <a:r>
              <a:rPr lang="en-GB" altLang="zh-CN" sz="2000" dirty="0">
                <a:cs typeface="Times New Roman" pitchFamily="18" charset="0"/>
              </a:rPr>
              <a:t>) 			Vice Chair 		s</a:t>
            </a:r>
            <a:r>
              <a:rPr lang="en-GB" sz="2000" dirty="0">
                <a:ea typeface="宋体" pitchFamily="2" charset="-122"/>
                <a:cs typeface="Times New Roman" pitchFamily="18" charset="0"/>
              </a:rPr>
              <a:t>ince 0</a:t>
            </a:r>
            <a:r>
              <a:rPr lang="en-GB" altLang="zh-CN" sz="2000" dirty="0">
                <a:cs typeface="Times New Roman" pitchFamily="18" charset="0"/>
              </a:rPr>
              <a:t>8/2023</a:t>
            </a:r>
          </a:p>
          <a:p>
            <a:pPr>
              <a:lnSpc>
                <a:spcPct val="90000"/>
              </a:lnSpc>
              <a:buNone/>
            </a:pPr>
            <a:r>
              <a:rPr lang="fi-FI" sz="2000" kern="0" dirty="0"/>
              <a:t>	</a:t>
            </a:r>
            <a:r>
              <a:rPr lang="fi-FI" altLang="zh-CN" sz="2000" dirty="0"/>
              <a:t>Antoine Mouquet 				</a:t>
            </a:r>
            <a:r>
              <a:rPr lang="en-US" altLang="zh-CN" sz="2000" dirty="0"/>
              <a:t>MCC</a:t>
            </a:r>
            <a:r>
              <a:rPr lang="fi-FI" altLang="zh-CN" sz="2000" dirty="0"/>
              <a:t>			since 11/2023</a:t>
            </a:r>
            <a:endParaRPr lang="en-GB" altLang="zh-CN" sz="2000" dirty="0">
              <a:cs typeface="Times New Roman" pitchFamily="18" charset="0"/>
            </a:endParaRPr>
          </a:p>
          <a:p>
            <a:pPr lvl="1">
              <a:lnSpc>
                <a:spcPct val="90000"/>
              </a:lnSpc>
            </a:pPr>
            <a:endParaRPr lang="en-GB" altLang="zh-CN" sz="2000" dirty="0">
              <a:cs typeface="Times New Roman" pitchFamily="18" charset="0"/>
            </a:endParaRPr>
          </a:p>
          <a:p>
            <a:pPr lvl="1">
              <a:lnSpc>
                <a:spcPct val="90000"/>
              </a:lnSpc>
            </a:pPr>
            <a:r>
              <a:rPr lang="en-GB" altLang="zh-CN" sz="2000" dirty="0">
                <a:cs typeface="Times New Roman" pitchFamily="18" charset="0"/>
              </a:rPr>
              <a:t>Charging Sub-Working Group (SWG)</a:t>
            </a:r>
          </a:p>
          <a:p>
            <a:pPr>
              <a:lnSpc>
                <a:spcPct val="90000"/>
              </a:lnSpc>
              <a:buFontTx/>
              <a:buNone/>
            </a:pPr>
            <a:r>
              <a:rPr lang="en-GB" altLang="zh-CN" sz="2000" dirty="0">
                <a:cs typeface="Times New Roman" pitchFamily="18" charset="0"/>
              </a:rPr>
              <a:t>	Gerald Görmer (</a:t>
            </a:r>
            <a:r>
              <a:rPr lang="en-GB" sz="2000" dirty="0">
                <a:cs typeface="Times New Roman" pitchFamily="18" charset="0"/>
              </a:rPr>
              <a:t>MATRIXX Software</a:t>
            </a:r>
            <a:r>
              <a:rPr lang="en-GB" altLang="zh-CN" sz="2000" dirty="0">
                <a:cs typeface="Times New Roman" pitchFamily="18" charset="0"/>
              </a:rPr>
              <a:t>) 		</a:t>
            </a:r>
            <a:r>
              <a:rPr lang="en-US" altLang="zh-CN" sz="2000" dirty="0">
                <a:cs typeface="Times New Roman" pitchFamily="18" charset="0"/>
              </a:rPr>
              <a:t>SWG </a:t>
            </a:r>
            <a:r>
              <a:rPr lang="en-GB" altLang="zh-CN" sz="2000" dirty="0">
                <a:cs typeface="Times New Roman" pitchFamily="18" charset="0"/>
              </a:rPr>
              <a:t>Chair 		s</a:t>
            </a:r>
            <a:r>
              <a:rPr lang="en-GB" sz="2000" dirty="0">
                <a:ea typeface="宋体" pitchFamily="2" charset="-122"/>
                <a:cs typeface="Times New Roman" pitchFamily="18" charset="0"/>
              </a:rPr>
              <a:t>ince 0</a:t>
            </a:r>
            <a:r>
              <a:rPr lang="en-GB" altLang="zh-CN" sz="2000" dirty="0">
                <a:cs typeface="Times New Roman" pitchFamily="18" charset="0"/>
              </a:rPr>
              <a:t>8/2021</a:t>
            </a:r>
            <a:br>
              <a:rPr lang="en-GB" altLang="zh-CN" sz="2000" dirty="0">
                <a:cs typeface="Times New Roman" pitchFamily="18" charset="0"/>
              </a:rPr>
            </a:br>
            <a:r>
              <a:rPr lang="en-GB" altLang="zh-CN" sz="2000" dirty="0">
                <a:cs typeface="Times New Roman" pitchFamily="18" charset="0"/>
              </a:rPr>
              <a:t>Chen Shan (Huawei)				</a:t>
            </a:r>
            <a:r>
              <a:rPr lang="en-US" altLang="zh-CN" sz="2000" dirty="0">
                <a:cs typeface="Times New Roman" pitchFamily="18" charset="0"/>
              </a:rPr>
              <a:t>SWG </a:t>
            </a:r>
            <a:r>
              <a:rPr lang="en-GB" altLang="zh-CN" sz="2000" dirty="0">
                <a:cs typeface="Times New Roman" pitchFamily="18" charset="0"/>
              </a:rPr>
              <a:t>Vice Chair		since 05/2016</a:t>
            </a:r>
          </a:p>
          <a:p>
            <a:pPr>
              <a:lnSpc>
                <a:spcPct val="90000"/>
              </a:lnSpc>
              <a:buFontTx/>
              <a:buNone/>
            </a:pPr>
            <a:endParaRPr lang="en-GB" altLang="zh-CN" sz="2000" dirty="0">
              <a:solidFill>
                <a:srgbClr val="FF0000"/>
              </a:solidFill>
              <a:cs typeface="Times New Roman" pitchFamily="18" charset="0"/>
            </a:endParaRPr>
          </a:p>
          <a:p>
            <a:pPr marL="609600" lvl="1" indent="0">
              <a:lnSpc>
                <a:spcPct val="90000"/>
              </a:lnSpc>
              <a:buNone/>
            </a:pPr>
            <a:endParaRPr lang="en-GB" altLang="zh-CN" sz="2000" dirty="0">
              <a:cs typeface="Times New Roman" pitchFamily="18" charset="0"/>
            </a:endParaRPr>
          </a:p>
          <a:p>
            <a:pPr marL="0" indent="0">
              <a:lnSpc>
                <a:spcPct val="90000"/>
              </a:lnSpc>
              <a:buNone/>
            </a:pPr>
            <a:br>
              <a:rPr lang="en-GB" altLang="zh-CN" sz="2000" dirty="0">
                <a:cs typeface="Times New Roman" pitchFamily="18" charset="0"/>
              </a:rPr>
            </a:br>
            <a:endParaRPr lang="en-AU" sz="2000" dirty="0">
              <a:solidFill>
                <a:srgbClr val="FF3300"/>
              </a:solidFill>
              <a:ea typeface="宋体" pitchFamily="2" charset="-122"/>
              <a:cs typeface="Times New Roman" pitchFamily="18" charset="0"/>
            </a:endParaRPr>
          </a:p>
        </p:txBody>
      </p:sp>
      <p:sp>
        <p:nvSpPr>
          <p:cNvPr id="9219" name="Rectangle 4"/>
          <p:cNvSpPr>
            <a:spLocks noGrp="1"/>
          </p:cNvSpPr>
          <p:nvPr>
            <p:ph type="title"/>
          </p:nvPr>
        </p:nvSpPr>
        <p:spPr>
          <a:xfrm>
            <a:off x="127136" y="186200"/>
            <a:ext cx="10229764" cy="692150"/>
          </a:xfrm>
        </p:spPr>
        <p:txBody>
          <a:bodyPr/>
          <a:lstStyle/>
          <a:p>
            <a:r>
              <a:rPr lang="en-GB" sz="4000" dirty="0"/>
              <a:t>SA5 leadership</a:t>
            </a:r>
          </a:p>
        </p:txBody>
      </p:sp>
    </p:spTree>
    <p:extLst>
      <p:ext uri="{BB962C8B-B14F-4D97-AF65-F5344CB8AC3E}">
        <p14:creationId xmlns:p14="http://schemas.microsoft.com/office/powerpoint/2010/main" val="107006346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E6AB-9842-4723-A64D-5FAEE78BBDDE}"/>
              </a:ext>
            </a:extLst>
          </p:cNvPr>
          <p:cNvSpPr>
            <a:spLocks noGrp="1"/>
          </p:cNvSpPr>
          <p:nvPr>
            <p:ph type="title"/>
          </p:nvPr>
        </p:nvSpPr>
        <p:spPr/>
        <p:txBody>
          <a:bodyPr/>
          <a:lstStyle/>
          <a:p>
            <a:r>
              <a:rPr lang="en-GB" altLang="en-US" dirty="0"/>
              <a:t>SA5 Rel-20 capacity summary </a:t>
            </a:r>
            <a:endParaRPr lang="zh-CN" altLang="en-US" dirty="0"/>
          </a:p>
        </p:txBody>
      </p:sp>
      <p:sp>
        <p:nvSpPr>
          <p:cNvPr id="6" name="Content Placeholder 2">
            <a:extLst>
              <a:ext uri="{FF2B5EF4-FFF2-40B4-BE49-F238E27FC236}">
                <a16:creationId xmlns:a16="http://schemas.microsoft.com/office/drawing/2014/main" id="{CBBE5E9C-2388-489A-9825-0BD51C90FACA}"/>
              </a:ext>
            </a:extLst>
          </p:cNvPr>
          <p:cNvSpPr txBox="1">
            <a:spLocks/>
          </p:cNvSpPr>
          <p:nvPr/>
        </p:nvSpPr>
        <p:spPr bwMode="auto">
          <a:xfrm>
            <a:off x="838200" y="1351735"/>
            <a:ext cx="10515600" cy="477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8013" indent="-608013" algn="l" rtl="0" eaLnBrk="0" fontAlgn="base" hangingPunct="0">
              <a:spcBef>
                <a:spcPct val="20000"/>
              </a:spcBef>
              <a:spcAft>
                <a:spcPct val="0"/>
              </a:spcAft>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r>
              <a:rPr lang="en-US" sz="2400" kern="0" dirty="0"/>
              <a:t>SA5 capacity:</a:t>
            </a:r>
          </a:p>
          <a:p>
            <a:pPr lvl="1"/>
            <a:r>
              <a:rPr lang="en-US" sz="2000" kern="0" dirty="0"/>
              <a:t>Max </a:t>
            </a:r>
            <a:r>
              <a:rPr lang="en-US" altLang="en-US" sz="2000" kern="0" dirty="0"/>
              <a:t>TUs: 124 (OAM) / 80 (Charging)</a:t>
            </a:r>
          </a:p>
          <a:p>
            <a:pPr lvl="2"/>
            <a:r>
              <a:rPr lang="en-US" altLang="en-US" sz="1600" kern="0" dirty="0"/>
              <a:t>Additional buffer TUs: 61(OAM)/40(CH)</a:t>
            </a:r>
          </a:p>
          <a:p>
            <a:pPr lvl="1"/>
            <a:r>
              <a:rPr lang="en-US" altLang="en-US" sz="2000" kern="0" dirty="0"/>
              <a:t>Max number of SIs/WIs: 10~15 (OAM) / 6~10 (Charging)</a:t>
            </a:r>
          </a:p>
          <a:p>
            <a:pPr lvl="2"/>
            <a:r>
              <a:rPr lang="en-US" altLang="en-US" sz="1600" kern="0" dirty="0"/>
              <a:t>Note: one feature made up of SI+WI is counted as one item</a:t>
            </a:r>
          </a:p>
          <a:p>
            <a:pPr lvl="1"/>
            <a:r>
              <a:rPr lang="en-US" altLang="en-US" sz="2000" kern="0" dirty="0"/>
              <a:t>Max TUs per Feature: 12~8 TU</a:t>
            </a:r>
          </a:p>
          <a:p>
            <a:r>
              <a:rPr lang="en-US" altLang="en-US" sz="2400" kern="0" dirty="0"/>
              <a:t>Assumptions</a:t>
            </a:r>
          </a:p>
          <a:p>
            <a:pPr lvl="1"/>
            <a:r>
              <a:rPr lang="en-US" altLang="en-US" sz="2000" kern="0" dirty="0"/>
              <a:t>Start: Jun 2025, End: Mar 2027 (21 months)</a:t>
            </a:r>
          </a:p>
          <a:p>
            <a:pPr lvl="1"/>
            <a:r>
              <a:rPr lang="en-US" altLang="en-US" sz="2000" kern="0" dirty="0"/>
              <a:t>One track for OAM and One track for Charging</a:t>
            </a:r>
          </a:p>
          <a:p>
            <a:pPr lvl="1"/>
            <a:r>
              <a:rPr lang="en-US" altLang="en-US" sz="2000" kern="0" dirty="0"/>
              <a:t>Number of meetings: 10</a:t>
            </a:r>
          </a:p>
          <a:p>
            <a:pPr lvl="1"/>
            <a:r>
              <a:rPr lang="en-US" altLang="en-US" sz="2000" kern="0" dirty="0"/>
              <a:t>Expected total TUs per meeting (for all releases): 18.5 (OAM) / 12 (Charging)</a:t>
            </a:r>
          </a:p>
          <a:p>
            <a:pPr lvl="1"/>
            <a:r>
              <a:rPr lang="en-US" altLang="en-US" sz="2000" kern="0" dirty="0"/>
              <a:t>Total TUs (for all releases): 185 (OAM) / 120 (Charging)</a:t>
            </a:r>
          </a:p>
          <a:p>
            <a:pPr lvl="1"/>
            <a:r>
              <a:rPr lang="en-US" altLang="en-US" sz="2000" kern="0" dirty="0"/>
              <a:t>TUs for maintenance of past releases: 35 (OAM) / 18 (Charging)</a:t>
            </a:r>
          </a:p>
        </p:txBody>
      </p:sp>
      <p:sp>
        <p:nvSpPr>
          <p:cNvPr id="5" name="TextBox 4">
            <a:extLst>
              <a:ext uri="{FF2B5EF4-FFF2-40B4-BE49-F238E27FC236}">
                <a16:creationId xmlns:a16="http://schemas.microsoft.com/office/drawing/2014/main" id="{34DF4E41-A565-4FEF-86E4-FDD109B706F0}"/>
              </a:ext>
            </a:extLst>
          </p:cNvPr>
          <p:cNvSpPr txBox="1"/>
          <p:nvPr/>
        </p:nvSpPr>
        <p:spPr>
          <a:xfrm rot="21008097">
            <a:off x="9392336" y="1484877"/>
            <a:ext cx="1868788" cy="600164"/>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preliminary information for comments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097038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E5DD-C749-4217-918B-F738BFFE7D65}"/>
              </a:ext>
            </a:extLst>
          </p:cNvPr>
          <p:cNvSpPr>
            <a:spLocks noGrp="1"/>
          </p:cNvSpPr>
          <p:nvPr>
            <p:ph type="title"/>
          </p:nvPr>
        </p:nvSpPr>
        <p:spPr/>
        <p:txBody>
          <a:bodyPr/>
          <a:lstStyle/>
          <a:p>
            <a:r>
              <a:rPr lang="en-US" altLang="zh-CN" dirty="0"/>
              <a:t>TU allocation portion of 5GA part/6G part in Rel-20</a:t>
            </a:r>
            <a:endParaRPr lang="zh-CN" altLang="en-US" dirty="0"/>
          </a:p>
        </p:txBody>
      </p:sp>
      <p:sp>
        <p:nvSpPr>
          <p:cNvPr id="3" name="Content Placeholder 2">
            <a:extLst>
              <a:ext uri="{FF2B5EF4-FFF2-40B4-BE49-F238E27FC236}">
                <a16:creationId xmlns:a16="http://schemas.microsoft.com/office/drawing/2014/main" id="{031A0D0C-059F-43BA-822D-392A781BD86F}"/>
              </a:ext>
            </a:extLst>
          </p:cNvPr>
          <p:cNvSpPr>
            <a:spLocks noGrp="1"/>
          </p:cNvSpPr>
          <p:nvPr>
            <p:ph idx="1"/>
          </p:nvPr>
        </p:nvSpPr>
        <p:spPr/>
        <p:txBody>
          <a:bodyPr/>
          <a:lstStyle/>
          <a:p>
            <a:r>
              <a:rPr lang="en-US" altLang="zh-CN" sz="2800" dirty="0"/>
              <a:t>SA5 has discussed the</a:t>
            </a:r>
            <a:r>
              <a:rPr lang="zh-CN" altLang="en-US" sz="2800" dirty="0"/>
              <a:t> </a:t>
            </a:r>
            <a:r>
              <a:rPr lang="en-US" altLang="zh-CN" sz="2800" dirty="0"/>
              <a:t>TU</a:t>
            </a:r>
            <a:r>
              <a:rPr lang="zh-CN" altLang="en-US" sz="2800" dirty="0"/>
              <a:t> </a:t>
            </a:r>
            <a:r>
              <a:rPr lang="en-US" altLang="zh-CN" sz="2800" dirty="0"/>
              <a:t>allocation</a:t>
            </a:r>
            <a:r>
              <a:rPr lang="zh-CN" altLang="en-US" sz="2800" dirty="0"/>
              <a:t> </a:t>
            </a:r>
            <a:r>
              <a:rPr lang="en-US" altLang="zh-CN" sz="2800" dirty="0"/>
              <a:t>and</a:t>
            </a:r>
            <a:r>
              <a:rPr lang="zh-CN" altLang="en-US" sz="2800" dirty="0"/>
              <a:t> </a:t>
            </a:r>
            <a:r>
              <a:rPr lang="en-US" altLang="zh-CN" sz="2800" dirty="0"/>
              <a:t>hasn’t</a:t>
            </a:r>
            <a:r>
              <a:rPr lang="zh-CN" altLang="en-US" sz="2800" dirty="0"/>
              <a:t> </a:t>
            </a:r>
            <a:r>
              <a:rPr lang="en-US" altLang="zh-CN" sz="2800" dirty="0"/>
              <a:t>reached</a:t>
            </a:r>
            <a:r>
              <a:rPr lang="zh-CN" altLang="en-US" sz="2800" dirty="0"/>
              <a:t> </a:t>
            </a:r>
            <a:r>
              <a:rPr lang="en-US" altLang="zh-CN" sz="2800" dirty="0"/>
              <a:t>agreement</a:t>
            </a:r>
            <a:r>
              <a:rPr lang="zh-CN" altLang="en-US" sz="2800" dirty="0"/>
              <a:t> </a:t>
            </a:r>
            <a:r>
              <a:rPr lang="en-US" altLang="zh-CN" sz="2800" dirty="0"/>
              <a:t>yet. The following information are currently under discussion: </a:t>
            </a:r>
          </a:p>
          <a:p>
            <a:pPr lvl="1"/>
            <a:r>
              <a:rPr lang="en-US" altLang="zh-CN" sz="2400" dirty="0"/>
              <a:t>Management support of network features:</a:t>
            </a:r>
          </a:p>
          <a:p>
            <a:pPr lvl="2"/>
            <a:r>
              <a:rPr lang="en-US" altLang="zh-CN" sz="1600" dirty="0"/>
              <a:t>for management of RAN: follow the RAN2/RAN3 split allocation: e.g. x% (5GA), y%(6G)</a:t>
            </a:r>
          </a:p>
          <a:p>
            <a:pPr lvl="2"/>
            <a:r>
              <a:rPr lang="en-US" altLang="zh-CN" sz="1600" dirty="0"/>
              <a:t>for management of 5GC: follow the SA2 split allocation e.g. m% (5GA), n%(6G)</a:t>
            </a:r>
          </a:p>
          <a:p>
            <a:pPr lvl="1"/>
            <a:r>
              <a:rPr lang="en-US" altLang="zh-CN" sz="2400" dirty="0"/>
              <a:t>OAM Prime features: </a:t>
            </a:r>
          </a:p>
          <a:p>
            <a:pPr lvl="2"/>
            <a:r>
              <a:rPr lang="en-US" altLang="zh-CN" sz="1600" dirty="0"/>
              <a:t>Option A (bottom up): Decide the TU allocation when we have a full Rel-20 feature list. </a:t>
            </a:r>
          </a:p>
          <a:p>
            <a:pPr lvl="2"/>
            <a:r>
              <a:rPr lang="en-US" altLang="zh-CN" sz="1600" dirty="0"/>
              <a:t>Option B (top down): Give the budget allocation for OAM prime features with considering companies’ inputs on how to split it. </a:t>
            </a:r>
          </a:p>
          <a:p>
            <a:pPr lvl="3"/>
            <a:r>
              <a:rPr lang="en-US" altLang="zh-CN" sz="1600" dirty="0"/>
              <a:t>Samsung opinion is to consider 30% of total 6G TU for 5GA for OAM prime feature.</a:t>
            </a:r>
          </a:p>
        </p:txBody>
      </p:sp>
    </p:spTree>
    <p:extLst>
      <p:ext uri="{BB962C8B-B14F-4D97-AF65-F5344CB8AC3E}">
        <p14:creationId xmlns:p14="http://schemas.microsoft.com/office/powerpoint/2010/main" val="394686232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4846B3-C87D-433B-86ED-7790A62537ED}"/>
              </a:ext>
            </a:extLst>
          </p:cNvPr>
          <p:cNvSpPr>
            <a:spLocks noGrp="1"/>
          </p:cNvSpPr>
          <p:nvPr>
            <p:ph type="title"/>
          </p:nvPr>
        </p:nvSpPr>
        <p:spPr>
          <a:xfrm>
            <a:off x="652463" y="228600"/>
            <a:ext cx="9102725" cy="1143000"/>
          </a:xfrm>
        </p:spPr>
        <p:txBody>
          <a:bodyPr/>
          <a:lstStyle/>
          <a:p>
            <a:r>
              <a:rPr lang="en-US" altLang="zh-CN" dirty="0"/>
              <a:t>Potential Rel-20 management features workshop (planned)</a:t>
            </a:r>
            <a:endParaRPr lang="zh-CN" altLang="en-US" dirty="0"/>
          </a:p>
        </p:txBody>
      </p:sp>
      <p:sp>
        <p:nvSpPr>
          <p:cNvPr id="6" name="Content Placeholder 2">
            <a:extLst>
              <a:ext uri="{FF2B5EF4-FFF2-40B4-BE49-F238E27FC236}">
                <a16:creationId xmlns:a16="http://schemas.microsoft.com/office/drawing/2014/main" id="{3D0C935D-CF09-4E51-89A0-378EAF629CEE}"/>
              </a:ext>
            </a:extLst>
          </p:cNvPr>
          <p:cNvSpPr txBox="1">
            <a:spLocks/>
          </p:cNvSpPr>
          <p:nvPr/>
        </p:nvSpPr>
        <p:spPr bwMode="auto">
          <a:xfrm>
            <a:off x="583260" y="1422300"/>
            <a:ext cx="10904220" cy="482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8013" indent="-608013" algn="l" rtl="0" eaLnBrk="0" fontAlgn="base" hangingPunct="0">
              <a:spcBef>
                <a:spcPct val="20000"/>
              </a:spcBef>
              <a:spcAft>
                <a:spcPct val="0"/>
              </a:spcAft>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r>
              <a:rPr lang="en-US" altLang="zh-CN" sz="1600" b="1" kern="0" dirty="0"/>
              <a:t>Plan for management Feature Workshop (details to be updated according to the availability of inputs):</a:t>
            </a:r>
          </a:p>
          <a:p>
            <a:r>
              <a:rPr lang="en-US" altLang="zh-CN" sz="1600" b="1" kern="0" dirty="0">
                <a:solidFill>
                  <a:srgbClr val="0000FF"/>
                </a:solidFill>
              </a:rPr>
              <a:t>The scope of the workshops is 5GA related new management features including OAM/CH prime features and management support to new network features. </a:t>
            </a:r>
          </a:p>
          <a:p>
            <a:pPr lvl="1">
              <a:buFont typeface="+mj-lt"/>
              <a:buAutoNum type="arabicPeriod"/>
            </a:pPr>
            <a:r>
              <a:rPr lang="en-US" altLang="zh-CN" sz="1600" kern="0" dirty="0"/>
              <a:t>January 2025: Online presentation on potential topics and directions (4 TUs)</a:t>
            </a:r>
          </a:p>
          <a:p>
            <a:pPr lvl="1">
              <a:buFont typeface="+mj-lt"/>
              <a:buAutoNum type="arabicPeriod"/>
            </a:pPr>
            <a:r>
              <a:rPr lang="en-US" altLang="zh-CN" sz="1600" kern="0" dirty="0"/>
              <a:t>February 2025 (SA5#159): Contributions more focused on concrete topics, especially on management prime features (2 TUs)</a:t>
            </a:r>
          </a:p>
          <a:p>
            <a:pPr lvl="1"/>
            <a:endParaRPr lang="en-US" altLang="zh-CN" sz="1600" kern="0" dirty="0"/>
          </a:p>
          <a:p>
            <a:r>
              <a:rPr lang="en-US" altLang="zh-CN" sz="1600" b="1" kern="0" dirty="0"/>
              <a:t>Draft Agenda</a:t>
            </a:r>
          </a:p>
          <a:p>
            <a:pPr marL="1144588" lvl="1" indent="-460375">
              <a:buFont typeface="+mj-lt"/>
              <a:buAutoNum type="arabicPeriod"/>
            </a:pPr>
            <a:r>
              <a:rPr lang="en-US" altLang="zh-CN" sz="1600" kern="0" dirty="0"/>
              <a:t>Opening of the workshop </a:t>
            </a:r>
          </a:p>
          <a:p>
            <a:pPr marL="1141413" lvl="1" indent="-457200">
              <a:buFont typeface="+mj-lt"/>
              <a:buAutoNum type="arabicPeriod"/>
            </a:pPr>
            <a:r>
              <a:rPr lang="en-US" altLang="zh-CN" sz="1600" kern="0" dirty="0">
                <a:solidFill>
                  <a:srgbClr val="0000FF"/>
                </a:solidFill>
              </a:rPr>
              <a:t>Contributions from 3GPP member companies</a:t>
            </a:r>
          </a:p>
          <a:p>
            <a:pPr marL="1674784" lvl="2" indent="-457200"/>
            <a:r>
              <a:rPr lang="en-US" altLang="zh-CN" sz="1600" kern="0" dirty="0">
                <a:solidFill>
                  <a:srgbClr val="0000FF"/>
                </a:solidFill>
              </a:rPr>
              <a:t>Contributions on potential Rel-20 management use cases and requirements, etc. </a:t>
            </a:r>
          </a:p>
          <a:p>
            <a:pPr marL="1674784" lvl="2" indent="-457200"/>
            <a:r>
              <a:rPr lang="en-US" altLang="zh-CN" sz="1600" kern="0" dirty="0">
                <a:solidFill>
                  <a:srgbClr val="0000FF"/>
                </a:solidFill>
              </a:rPr>
              <a:t>Up to one contribution per company</a:t>
            </a:r>
          </a:p>
          <a:p>
            <a:pPr marL="1142962" lvl="1" indent="-457200">
              <a:buFont typeface="+mj-lt"/>
              <a:buAutoNum type="arabicPeriod" startAt="3"/>
            </a:pPr>
            <a:r>
              <a:rPr lang="en-US" altLang="zh-CN" sz="1600" kern="0" dirty="0"/>
              <a:t>Chairman's summary and open discussion</a:t>
            </a:r>
            <a:r>
              <a:rPr lang="en-US" altLang="zh-CN" sz="1600" i="1" kern="0" dirty="0">
                <a:solidFill>
                  <a:srgbClr val="FF0000"/>
                </a:solidFill>
              </a:rPr>
              <a:t> </a:t>
            </a:r>
          </a:p>
          <a:p>
            <a:pPr marL="1144588" lvl="1" indent="-460375">
              <a:buFont typeface="+mj-lt"/>
              <a:buAutoNum type="arabicPeriod" startAt="3"/>
            </a:pPr>
            <a:r>
              <a:rPr lang="en-US" altLang="zh-CN" sz="1600" kern="0" dirty="0"/>
              <a:t>Closing of the workshop</a:t>
            </a:r>
          </a:p>
          <a:p>
            <a:pPr marL="684213" lvl="1" indent="0">
              <a:buNone/>
            </a:pPr>
            <a:endParaRPr lang="en-US" altLang="zh-CN" sz="1600" kern="0" dirty="0"/>
          </a:p>
          <a:p>
            <a:pPr marL="608013" lvl="1" indent="-608013">
              <a:buBlip>
                <a:blip r:embed="rId2"/>
              </a:buBlip>
            </a:pPr>
            <a:r>
              <a:rPr lang="en-US" altLang="zh-CN" sz="1600" kern="0" dirty="0">
                <a:cs typeface="+mn-cs"/>
              </a:rPr>
              <a:t>Please feel free to contact Chair if you plan to provide presentation, and it will be helpful to make better planning for this activity.</a:t>
            </a:r>
            <a:endParaRPr lang="zh-CN" altLang="en-US" sz="1600" kern="0" dirty="0">
              <a:cs typeface="+mn-cs"/>
            </a:endParaRPr>
          </a:p>
          <a:p>
            <a:pPr marL="608013" lvl="1" indent="-608013">
              <a:buBlip>
                <a:blip r:embed="rId2"/>
              </a:buBlip>
            </a:pPr>
            <a:endParaRPr lang="en-US" altLang="zh-CN" sz="1600" kern="0" dirty="0">
              <a:cs typeface="+mn-cs"/>
            </a:endParaRPr>
          </a:p>
          <a:p>
            <a:pPr lvl="1"/>
            <a:endParaRPr lang="en-US" altLang="zh-CN" sz="1600" kern="0" dirty="0"/>
          </a:p>
        </p:txBody>
      </p:sp>
    </p:spTree>
    <p:extLst>
      <p:ext uri="{BB962C8B-B14F-4D97-AF65-F5344CB8AC3E}">
        <p14:creationId xmlns:p14="http://schemas.microsoft.com/office/powerpoint/2010/main" val="3009504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8D6C5-B2B9-4A08-B64D-D31BFA433E1D}"/>
              </a:ext>
            </a:extLst>
          </p:cNvPr>
          <p:cNvSpPr>
            <a:spLocks noGrp="1"/>
          </p:cNvSpPr>
          <p:nvPr>
            <p:ph type="title"/>
          </p:nvPr>
        </p:nvSpPr>
        <p:spPr/>
        <p:txBody>
          <a:bodyPr/>
          <a:lstStyle/>
          <a:p>
            <a:r>
              <a:rPr lang="en-US" altLang="zh-CN" sz="4000" dirty="0"/>
              <a:t>SA5 Liaisons to SA</a:t>
            </a:r>
            <a:endParaRPr lang="zh-CN" altLang="en-US" sz="4000" dirty="0"/>
          </a:p>
        </p:txBody>
      </p:sp>
      <p:graphicFrame>
        <p:nvGraphicFramePr>
          <p:cNvPr id="5" name="表格 8">
            <a:extLst>
              <a:ext uri="{FF2B5EF4-FFF2-40B4-BE49-F238E27FC236}">
                <a16:creationId xmlns:a16="http://schemas.microsoft.com/office/drawing/2014/main" id="{778399BB-476D-437C-B47C-E52D92B23EB6}"/>
              </a:ext>
            </a:extLst>
          </p:cNvPr>
          <p:cNvGraphicFramePr>
            <a:graphicFrameLocks noGrp="1"/>
          </p:cNvGraphicFramePr>
          <p:nvPr>
            <p:extLst>
              <p:ext uri="{D42A27DB-BD31-4B8C-83A1-F6EECF244321}">
                <p14:modId xmlns:p14="http://schemas.microsoft.com/office/powerpoint/2010/main" val="3203306506"/>
              </p:ext>
            </p:extLst>
          </p:nvPr>
        </p:nvGraphicFramePr>
        <p:xfrm>
          <a:off x="388801" y="1417320"/>
          <a:ext cx="11150736" cy="4053840"/>
        </p:xfrm>
        <a:graphic>
          <a:graphicData uri="http://schemas.openxmlformats.org/drawingml/2006/table">
            <a:tbl>
              <a:tblPr firstRow="1" firstCol="1" bandRow="1">
                <a:tableStyleId>{F5AB1C69-6EDB-4FF4-983F-18BD219EF322}</a:tableStyleId>
              </a:tblPr>
              <a:tblGrid>
                <a:gridCol w="1031178">
                  <a:extLst>
                    <a:ext uri="{9D8B030D-6E8A-4147-A177-3AD203B41FA5}">
                      <a16:colId xmlns:a16="http://schemas.microsoft.com/office/drawing/2014/main" val="1050790511"/>
                    </a:ext>
                  </a:extLst>
                </a:gridCol>
                <a:gridCol w="1009881">
                  <a:extLst>
                    <a:ext uri="{9D8B030D-6E8A-4147-A177-3AD203B41FA5}">
                      <a16:colId xmlns:a16="http://schemas.microsoft.com/office/drawing/2014/main" val="3496033843"/>
                    </a:ext>
                  </a:extLst>
                </a:gridCol>
                <a:gridCol w="2750556">
                  <a:extLst>
                    <a:ext uri="{9D8B030D-6E8A-4147-A177-3AD203B41FA5}">
                      <a16:colId xmlns:a16="http://schemas.microsoft.com/office/drawing/2014/main" val="1721966559"/>
                    </a:ext>
                  </a:extLst>
                </a:gridCol>
                <a:gridCol w="896384">
                  <a:extLst>
                    <a:ext uri="{9D8B030D-6E8A-4147-A177-3AD203B41FA5}">
                      <a16:colId xmlns:a16="http://schemas.microsoft.com/office/drawing/2014/main" val="3101015917"/>
                    </a:ext>
                  </a:extLst>
                </a:gridCol>
                <a:gridCol w="1131899">
                  <a:extLst>
                    <a:ext uri="{9D8B030D-6E8A-4147-A177-3AD203B41FA5}">
                      <a16:colId xmlns:a16="http://schemas.microsoft.com/office/drawing/2014/main" val="3854183205"/>
                    </a:ext>
                  </a:extLst>
                </a:gridCol>
                <a:gridCol w="1572276">
                  <a:extLst>
                    <a:ext uri="{9D8B030D-6E8A-4147-A177-3AD203B41FA5}">
                      <a16:colId xmlns:a16="http://schemas.microsoft.com/office/drawing/2014/main" val="520188439"/>
                    </a:ext>
                  </a:extLst>
                </a:gridCol>
                <a:gridCol w="1379281">
                  <a:extLst>
                    <a:ext uri="{9D8B030D-6E8A-4147-A177-3AD203B41FA5}">
                      <a16:colId xmlns:a16="http://schemas.microsoft.com/office/drawing/2014/main" val="2501763921"/>
                    </a:ext>
                  </a:extLst>
                </a:gridCol>
                <a:gridCol w="1379281">
                  <a:extLst>
                    <a:ext uri="{9D8B030D-6E8A-4147-A177-3AD203B41FA5}">
                      <a16:colId xmlns:a16="http://schemas.microsoft.com/office/drawing/2014/main" val="2160464347"/>
                    </a:ext>
                  </a:extLst>
                </a:gridCol>
              </a:tblGrid>
              <a:tr h="182880">
                <a:tc>
                  <a:txBody>
                    <a:bodyPr/>
                    <a:lstStyle/>
                    <a:p>
                      <a:pPr algn="ctr">
                        <a:spcAft>
                          <a:spcPts val="0"/>
                        </a:spcAft>
                      </a:pPr>
                      <a:r>
                        <a:rPr lang="en-US" sz="1400" dirty="0" err="1">
                          <a:solidFill>
                            <a:schemeClr val="tx1"/>
                          </a:solidFill>
                          <a:effectLst/>
                          <a:latin typeface="+mn-lt"/>
                        </a:rPr>
                        <a:t>Tdoc</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Reply To</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Title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Doc-type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Source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To</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Cc</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altLang="zh-CN" sz="1400" dirty="0">
                          <a:solidFill>
                            <a:schemeClr val="tx1"/>
                          </a:solidFill>
                          <a:effectLst/>
                          <a:latin typeface="+mn-lt"/>
                          <a:ea typeface="PMingLiU"/>
                        </a:rPr>
                        <a:t>Action from SA</a:t>
                      </a:r>
                      <a:endParaRPr lang="en-US" sz="1400" dirty="0">
                        <a:solidFill>
                          <a:schemeClr val="tx1"/>
                        </a:solidFill>
                        <a:effectLst/>
                        <a:latin typeface="+mn-lt"/>
                        <a:ea typeface="PMingLiU"/>
                      </a:endParaRPr>
                    </a:p>
                  </a:txBody>
                  <a:tcPr marL="68580" marR="68580" marT="0" marB="0" anchor="b">
                    <a:solidFill>
                      <a:srgbClr val="92D050"/>
                    </a:solidFill>
                  </a:tcPr>
                </a:tc>
                <a:extLst>
                  <a:ext uri="{0D108BD9-81ED-4DB2-BD59-A6C34878D82A}">
                    <a16:rowId xmlns:a16="http://schemas.microsoft.com/office/drawing/2014/main" val="3003159646"/>
                  </a:ext>
                </a:extLst>
              </a:tr>
              <a:tr h="365760">
                <a:tc>
                  <a:txBody>
                    <a:bodyPr/>
                    <a:lstStyle/>
                    <a:p>
                      <a:pPr algn="l" fontAlgn="t"/>
                      <a:r>
                        <a:rPr lang="en-US" sz="900" b="1" i="0" u="sng" strike="noStrike">
                          <a:solidFill>
                            <a:srgbClr val="0000FF"/>
                          </a:solidFill>
                          <a:effectLst/>
                          <a:latin typeface="+mn-lt"/>
                          <a:ea typeface="宋体" panose="02010600030101010101" pitchFamily="2" charset="-122"/>
                          <a:hlinkClick r:id="rId2"/>
                        </a:rPr>
                        <a:t>SP-241443</a:t>
                      </a:r>
                      <a:endParaRPr lang="en-US" sz="900" b="1" i="0" u="sng" strike="noStrike">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a:spcAft>
                          <a:spcPts val="0"/>
                        </a:spcAft>
                      </a:pPr>
                      <a:r>
                        <a:rPr lang="en-US" sz="1200" dirty="0">
                          <a:effectLst/>
                          <a:latin typeface="+mn-lt"/>
                          <a:ea typeface="PMingLiU"/>
                        </a:rPr>
                        <a:t>LS S5-240463/OPAG_94_Doc_07 and partial S5-243816/ OPAG_112_Doc_03</a:t>
                      </a:r>
                    </a:p>
                  </a:txBody>
                  <a:tcPr marL="68580" marR="68580" marT="0" marB="0" anchor="b"/>
                </a:tc>
                <a:tc>
                  <a:txBody>
                    <a:bodyPr/>
                    <a:lstStyle/>
                    <a:p>
                      <a:pPr algn="l" fontAlgn="t"/>
                      <a:r>
                        <a:rPr lang="en-US" sz="1200" b="0" i="0" u="none" strike="noStrike">
                          <a:solidFill>
                            <a:srgbClr val="000000"/>
                          </a:solidFill>
                          <a:effectLst/>
                          <a:latin typeface="+mn-lt"/>
                          <a:ea typeface="宋体" panose="02010600030101010101" pitchFamily="2" charset="-122"/>
                        </a:rPr>
                        <a:t>LS from SA WG5: LS on 3GPP_Correlation information for API volume-based charging</a:t>
                      </a:r>
                    </a:p>
                  </a:txBody>
                  <a:tcPr marL="0" marR="0" marT="0" marB="0"/>
                </a:tc>
                <a:tc>
                  <a:txBody>
                    <a:bodyPr/>
                    <a:lstStyle/>
                    <a:p>
                      <a:pPr>
                        <a:spcAft>
                          <a:spcPts val="0"/>
                        </a:spcAft>
                      </a:pPr>
                      <a:r>
                        <a:rPr lang="en-US" sz="1200" dirty="0">
                          <a:effectLst/>
                          <a:latin typeface="+mn-lt"/>
                        </a:rPr>
                        <a:t>LS out</a:t>
                      </a:r>
                      <a:endParaRPr lang="en-US" sz="1200" dirty="0">
                        <a:effectLst/>
                        <a:latin typeface="+mn-lt"/>
                        <a:ea typeface="PMingLiU"/>
                      </a:endParaRPr>
                    </a:p>
                  </a:txBody>
                  <a:tcPr marL="68580" marR="68580" marT="0" marB="0" anchor="b"/>
                </a:tc>
                <a:tc>
                  <a:txBody>
                    <a:bodyPr/>
                    <a:lstStyle/>
                    <a:p>
                      <a:pPr>
                        <a:spcAft>
                          <a:spcPts val="0"/>
                        </a:spcAft>
                      </a:pPr>
                      <a:r>
                        <a:rPr lang="en-US" sz="1200" dirty="0">
                          <a:effectLst/>
                          <a:latin typeface="+mn-lt"/>
                          <a:ea typeface="PMingLiU"/>
                        </a:rPr>
                        <a:t>SA5</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n-NO" altLang="zh-CN" sz="1200" dirty="0">
                          <a:effectLst/>
                          <a:latin typeface="+mn-lt"/>
                          <a:ea typeface="PMingLiU"/>
                        </a:rPr>
                        <a:t>GSMA OPG Operator Platform API Group</a:t>
                      </a:r>
                      <a:endParaRPr lang="en-US" altLang="zh-CN" sz="1200" dirty="0">
                        <a:effectLst/>
                        <a:latin typeface="+mn-lt"/>
                        <a:ea typeface="PMingLiU"/>
                      </a:endParaRPr>
                    </a:p>
                    <a:p>
                      <a:pPr>
                        <a:spcAft>
                          <a:spcPts val="0"/>
                        </a:spcAft>
                      </a:pPr>
                      <a:endParaRPr lang="en-US" sz="1200" dirty="0">
                        <a:effectLst/>
                        <a:latin typeface="+mn-lt"/>
                        <a:ea typeface="PMingLiU"/>
                      </a:endParaRPr>
                    </a:p>
                  </a:txBody>
                  <a:tcPr marL="68580" marR="68580" marT="0" marB="0" anchor="b"/>
                </a:tc>
                <a:tc>
                  <a:txBody>
                    <a:bodyPr/>
                    <a:lstStyle/>
                    <a:p>
                      <a:pPr>
                        <a:spcAft>
                          <a:spcPts val="0"/>
                        </a:spcAft>
                      </a:pPr>
                      <a:r>
                        <a:rPr lang="nb-NO" sz="1200" dirty="0">
                          <a:effectLst/>
                          <a:latin typeface="+mn-lt"/>
                          <a:ea typeface="PMingLiU"/>
                        </a:rPr>
                        <a:t>GSMA OPG, 3GPP SA2, 3GPP SA</a:t>
                      </a:r>
                      <a:endParaRPr lang="en-US" sz="1200" dirty="0">
                        <a:effectLst/>
                        <a:latin typeface="+mn-lt"/>
                        <a:ea typeface="PMingLiU"/>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No action required  from SA</a:t>
                      </a:r>
                      <a:endParaRPr lang="en-US" sz="1200" dirty="0">
                        <a:effectLst/>
                        <a:latin typeface="+mn-lt"/>
                        <a:ea typeface="PMingLiU"/>
                      </a:endParaRPr>
                    </a:p>
                  </a:txBody>
                  <a:tcPr marL="68580" marR="68580" marT="0" marB="0" anchor="b"/>
                </a:tc>
                <a:extLst>
                  <a:ext uri="{0D108BD9-81ED-4DB2-BD59-A6C34878D82A}">
                    <a16:rowId xmlns:a16="http://schemas.microsoft.com/office/drawing/2014/main" val="3824035094"/>
                  </a:ext>
                </a:extLst>
              </a:tr>
              <a:tr h="365760">
                <a:tc>
                  <a:txBody>
                    <a:bodyPr/>
                    <a:lstStyle/>
                    <a:p>
                      <a:pPr algn="l" fontAlgn="t"/>
                      <a:r>
                        <a:rPr lang="en-US" sz="900" b="1" i="0" u="sng" strike="noStrike">
                          <a:solidFill>
                            <a:srgbClr val="0000FF"/>
                          </a:solidFill>
                          <a:effectLst/>
                          <a:latin typeface="+mn-lt"/>
                          <a:ea typeface="宋体" panose="02010600030101010101" pitchFamily="2" charset="-122"/>
                          <a:hlinkClick r:id="rId3"/>
                        </a:rPr>
                        <a:t>SP-241444</a:t>
                      </a:r>
                      <a:endParaRPr lang="en-US" sz="900" b="1" i="0" u="sng" strike="noStrike">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a:spcAft>
                          <a:spcPts val="0"/>
                        </a:spcAft>
                      </a:pPr>
                      <a:endParaRPr lang="en-US" sz="1200" dirty="0">
                        <a:effectLst/>
                        <a:latin typeface="+mn-lt"/>
                        <a:ea typeface="PMingLiU"/>
                      </a:endParaRPr>
                    </a:p>
                  </a:txBody>
                  <a:tcPr marL="68580" marR="68580" marT="0" marB="0" anchor="b"/>
                </a:tc>
                <a:tc>
                  <a:txBody>
                    <a:bodyPr/>
                    <a:lstStyle/>
                    <a:p>
                      <a:pPr algn="l" fontAlgn="t"/>
                      <a:r>
                        <a:rPr lang="en-US" sz="1200" b="0" i="0" u="none" strike="noStrike">
                          <a:solidFill>
                            <a:srgbClr val="000000"/>
                          </a:solidFill>
                          <a:effectLst/>
                          <a:latin typeface="+mn-lt"/>
                          <a:ea typeface="宋体" panose="02010600030101010101" pitchFamily="2" charset="-122"/>
                        </a:rPr>
                        <a:t>LS from SA WG5: LS to ETSI ATTM, ETSI OEU and ITU-T SG5 on carbon emissions related KPIs</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LS out</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PMingLiU"/>
                          <a:cs typeface="+mn-cs"/>
                        </a:rPr>
                        <a:t>SA5</a:t>
                      </a:r>
                      <a:endParaRPr kumimoji="0" lang="en-US" altLang="zh-CN" sz="1200" b="0" i="0" u="none" strike="noStrike" kern="1200" cap="none" spc="0" normalizeH="0" baseline="0" noProof="0" dirty="0">
                        <a:ln>
                          <a:noFill/>
                        </a:ln>
                        <a:solidFill>
                          <a:prstClr val="black"/>
                        </a:solidFill>
                        <a:effectLst/>
                        <a:uLnTx/>
                        <a:uFillTx/>
                        <a:latin typeface="Calibri"/>
                        <a:ea typeface="PMingLiU"/>
                        <a:cs typeface="+mn-cs"/>
                      </a:endParaRPr>
                    </a:p>
                  </a:txBody>
                  <a:tcPr marL="68580" marR="68580" marT="0" marB="0" anchor="b"/>
                </a:tc>
                <a:tc>
                  <a:txBody>
                    <a:bodyPr/>
                    <a:lstStyle/>
                    <a:p>
                      <a:pPr>
                        <a:spcAft>
                          <a:spcPts val="0"/>
                        </a:spcAft>
                      </a:pPr>
                      <a:r>
                        <a:rPr lang="fi-FI" sz="1200" dirty="0">
                          <a:effectLst/>
                          <a:latin typeface="+mn-lt"/>
                          <a:ea typeface="PMingLiU"/>
                        </a:rPr>
                        <a:t>ETSI ATTM, ETSI OEU, ITU-T SG5</a:t>
                      </a:r>
                      <a:endParaRPr lang="en-US" sz="1200" dirty="0">
                        <a:effectLst/>
                        <a:latin typeface="+mn-lt"/>
                        <a:ea typeface="PMingLiU"/>
                      </a:endParaRPr>
                    </a:p>
                  </a:txBody>
                  <a:tcPr marL="68580" marR="68580" marT="0" marB="0" anchor="b"/>
                </a:tc>
                <a:tc>
                  <a:txBody>
                    <a:bodyPr/>
                    <a:lstStyle/>
                    <a:p>
                      <a:pPr>
                        <a:spcAft>
                          <a:spcPts val="0"/>
                        </a:spcAft>
                      </a:pPr>
                      <a:r>
                        <a:rPr lang="en-US" sz="1200" dirty="0">
                          <a:effectLst/>
                          <a:latin typeface="+mn-lt"/>
                          <a:ea typeface="PMingLiU"/>
                        </a:rPr>
                        <a:t>ETSI EE, 3GPP SA1, 3GPP SA2, 3GPP SA</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No action required  to SA</a:t>
                      </a:r>
                      <a:endParaRPr lang="en-US" sz="1200" dirty="0">
                        <a:effectLst/>
                        <a:latin typeface="+mn-lt"/>
                        <a:ea typeface="PMingLiU"/>
                      </a:endParaRPr>
                    </a:p>
                  </a:txBody>
                  <a:tcPr marL="68580" marR="68580" marT="0" marB="0" anchor="b"/>
                </a:tc>
                <a:extLst>
                  <a:ext uri="{0D108BD9-81ED-4DB2-BD59-A6C34878D82A}">
                    <a16:rowId xmlns:a16="http://schemas.microsoft.com/office/drawing/2014/main" val="640877866"/>
                  </a:ext>
                </a:extLst>
              </a:tr>
              <a:tr h="365760">
                <a:tc>
                  <a:txBody>
                    <a:bodyPr/>
                    <a:lstStyle/>
                    <a:p>
                      <a:pPr algn="l" fontAlgn="t"/>
                      <a:r>
                        <a:rPr lang="en-US" sz="900" b="1" i="0" u="sng" strike="noStrike">
                          <a:solidFill>
                            <a:srgbClr val="0000FF"/>
                          </a:solidFill>
                          <a:effectLst/>
                          <a:latin typeface="+mn-lt"/>
                          <a:ea typeface="宋体" panose="02010600030101010101" pitchFamily="2" charset="-122"/>
                          <a:hlinkClick r:id="rId4"/>
                        </a:rPr>
                        <a:t>SP-241445</a:t>
                      </a:r>
                      <a:endParaRPr lang="en-US" sz="900" b="1" i="0" u="sng" strike="noStrike">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a:spcAft>
                          <a:spcPts val="0"/>
                        </a:spcAft>
                      </a:pPr>
                      <a:endParaRPr lang="en-US" sz="1200" dirty="0">
                        <a:effectLst/>
                        <a:latin typeface="+mn-lt"/>
                        <a:ea typeface="PMingLiU"/>
                      </a:endParaRPr>
                    </a:p>
                  </a:txBody>
                  <a:tcPr marL="68580" marR="68580" marT="0" marB="0" anchor="b"/>
                </a:tc>
                <a:tc>
                  <a:txBody>
                    <a:bodyPr/>
                    <a:lstStyle/>
                    <a:p>
                      <a:pPr algn="l" fontAlgn="t"/>
                      <a:r>
                        <a:rPr lang="en-US" sz="1200" b="0" i="0" u="none" strike="noStrike" dirty="0">
                          <a:solidFill>
                            <a:srgbClr val="000000"/>
                          </a:solidFill>
                          <a:effectLst/>
                          <a:latin typeface="+mn-lt"/>
                          <a:ea typeface="宋体" panose="02010600030101010101" pitchFamily="2" charset="-122"/>
                        </a:rPr>
                        <a:t>LS from SA WG5: LS on AI/ML Model transfer/delivery to UE</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LS out</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PMingLiU"/>
                          <a:cs typeface="+mn-cs"/>
                        </a:rPr>
                        <a:t>SA5</a:t>
                      </a:r>
                      <a:endParaRPr kumimoji="0" lang="en-US" altLang="zh-CN" sz="1200" b="0" i="0" u="none" strike="noStrike" kern="1200" cap="none" spc="0" normalizeH="0" baseline="0" noProof="0" dirty="0">
                        <a:ln>
                          <a:noFill/>
                        </a:ln>
                        <a:solidFill>
                          <a:prstClr val="black"/>
                        </a:solidFill>
                        <a:effectLst/>
                        <a:uLnTx/>
                        <a:uFillTx/>
                        <a:latin typeface="Calibri"/>
                        <a:ea typeface="PMingLiU"/>
                        <a:cs typeface="+mn-cs"/>
                      </a:endParaRPr>
                    </a:p>
                  </a:txBody>
                  <a:tcPr marL="68580" marR="68580" marT="0" marB="0" anchor="b"/>
                </a:tc>
                <a:tc>
                  <a:txBody>
                    <a:bodyPr/>
                    <a:lstStyle/>
                    <a:p>
                      <a:pPr>
                        <a:spcAft>
                          <a:spcPts val="0"/>
                        </a:spcAft>
                      </a:pPr>
                      <a:r>
                        <a:rPr lang="en-US" sz="1200" dirty="0">
                          <a:effectLst/>
                          <a:latin typeface="+mn-lt"/>
                          <a:ea typeface="PMingLiU"/>
                        </a:rPr>
                        <a:t>RAN2, RAN1</a:t>
                      </a:r>
                    </a:p>
                  </a:txBody>
                  <a:tcPr marL="68580" marR="68580" marT="0" marB="0" anchor="b"/>
                </a:tc>
                <a:tc>
                  <a:txBody>
                    <a:bodyPr/>
                    <a:lstStyle/>
                    <a:p>
                      <a:pPr>
                        <a:spcAft>
                          <a:spcPts val="0"/>
                        </a:spcAft>
                      </a:pPr>
                      <a:r>
                        <a:rPr lang="en-US" sz="1200" dirty="0">
                          <a:effectLst/>
                          <a:latin typeface="+mn-lt"/>
                          <a:ea typeface="PMingLiU"/>
                        </a:rPr>
                        <a:t>RAN, SA, RAN3</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No action required from SA</a:t>
                      </a:r>
                      <a:endParaRPr lang="en-US" sz="1200" dirty="0">
                        <a:effectLst/>
                        <a:latin typeface="+mn-lt"/>
                        <a:ea typeface="PMingLiU"/>
                      </a:endParaRPr>
                    </a:p>
                  </a:txBody>
                  <a:tcPr marL="68580" marR="68580" marT="0" marB="0" anchor="b"/>
                </a:tc>
                <a:extLst>
                  <a:ext uri="{0D108BD9-81ED-4DB2-BD59-A6C34878D82A}">
                    <a16:rowId xmlns:a16="http://schemas.microsoft.com/office/drawing/2014/main" val="426129953"/>
                  </a:ext>
                </a:extLst>
              </a:tr>
              <a:tr h="365760">
                <a:tc>
                  <a:txBody>
                    <a:bodyPr/>
                    <a:lstStyle/>
                    <a:p>
                      <a:pPr algn="l" fontAlgn="t"/>
                      <a:r>
                        <a:rPr lang="en-US" sz="900" b="1" i="0" u="sng" strike="noStrike" dirty="0">
                          <a:solidFill>
                            <a:srgbClr val="0000FF"/>
                          </a:solidFill>
                          <a:effectLst/>
                          <a:latin typeface="+mn-lt"/>
                          <a:ea typeface="宋体" panose="02010600030101010101" pitchFamily="2" charset="-122"/>
                          <a:hlinkClick r:id="rId5"/>
                        </a:rPr>
                        <a:t>SP-241446</a:t>
                      </a:r>
                      <a:endParaRPr lang="en-US" sz="900" b="1" i="0" u="sng" strike="noStrike" dirty="0">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a:spcAft>
                          <a:spcPts val="0"/>
                        </a:spcAft>
                      </a:pPr>
                      <a:endParaRPr lang="en-US" sz="1200" dirty="0">
                        <a:effectLst/>
                        <a:latin typeface="+mn-lt"/>
                        <a:ea typeface="PMingLiU"/>
                      </a:endParaRPr>
                    </a:p>
                  </a:txBody>
                  <a:tcPr marL="68580" marR="68580" marT="0" marB="0" anchor="b"/>
                </a:tc>
                <a:tc>
                  <a:txBody>
                    <a:bodyPr/>
                    <a:lstStyle/>
                    <a:p>
                      <a:pPr algn="l" fontAlgn="t"/>
                      <a:r>
                        <a:rPr lang="en-US" sz="1200" b="0" i="0" u="none" strike="noStrike" dirty="0">
                          <a:solidFill>
                            <a:srgbClr val="000000"/>
                          </a:solidFill>
                          <a:effectLst/>
                          <a:latin typeface="+mn-lt"/>
                          <a:ea typeface="宋体" panose="02010600030101010101" pitchFamily="2" charset="-122"/>
                        </a:rPr>
                        <a:t>LS from SA WG5: Reply LS on AIML Data Collection</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LS out</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PMingLiU"/>
                          <a:cs typeface="+mn-cs"/>
                        </a:rPr>
                        <a:t>SA5</a:t>
                      </a:r>
                      <a:endParaRPr kumimoji="0" lang="en-US" altLang="zh-CN" sz="1200" b="0" i="0" u="none" strike="noStrike" kern="1200" cap="none" spc="0" normalizeH="0" baseline="0" noProof="0" dirty="0">
                        <a:ln>
                          <a:noFill/>
                        </a:ln>
                        <a:solidFill>
                          <a:prstClr val="black"/>
                        </a:solidFill>
                        <a:effectLst/>
                        <a:uLnTx/>
                        <a:uFillTx/>
                        <a:latin typeface="Calibri"/>
                        <a:ea typeface="PMingLiU"/>
                        <a:cs typeface="+mn-cs"/>
                      </a:endParaRPr>
                    </a:p>
                  </a:txBody>
                  <a:tcPr marL="68580" marR="68580" marT="0" marB="0" anchor="b"/>
                </a:tc>
                <a:tc>
                  <a:txBody>
                    <a:bodyPr/>
                    <a:lstStyle/>
                    <a:p>
                      <a:pPr>
                        <a:spcAft>
                          <a:spcPts val="0"/>
                        </a:spcAft>
                      </a:pPr>
                      <a:r>
                        <a:rPr lang="en-US" sz="1200" dirty="0">
                          <a:effectLst/>
                          <a:latin typeface="+mn-lt"/>
                          <a:ea typeface="PMingLiU"/>
                        </a:rPr>
                        <a:t>RAN2</a:t>
                      </a:r>
                    </a:p>
                  </a:txBody>
                  <a:tcPr marL="68580" marR="68580" marT="0" marB="0" anchor="b"/>
                </a:tc>
                <a:tc>
                  <a:txBody>
                    <a:bodyPr/>
                    <a:lstStyle/>
                    <a:p>
                      <a:pPr>
                        <a:spcAft>
                          <a:spcPts val="0"/>
                        </a:spcAft>
                      </a:pPr>
                      <a:r>
                        <a:rPr lang="en-US" sz="1200" dirty="0">
                          <a:effectLst/>
                          <a:latin typeface="+mn-lt"/>
                          <a:ea typeface="PMingLiU"/>
                        </a:rPr>
                        <a:t>TSG RAN, RAN1, RAN2, RAN3, TSG SA, SA2, SA3</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effectLst/>
                          <a:latin typeface="+mn-lt"/>
                          <a:ea typeface="PMingLiU"/>
                        </a:rPr>
                        <a:t>No action </a:t>
                      </a:r>
                      <a:r>
                        <a:rPr lang="en-US" altLang="zh-CN" sz="1200" dirty="0">
                          <a:effectLst/>
                          <a:latin typeface="+mn-lt"/>
                          <a:ea typeface="PMingLiU"/>
                        </a:rPr>
                        <a:t>required  from</a:t>
                      </a:r>
                      <a:r>
                        <a:rPr lang="en-US" sz="1200" dirty="0">
                          <a:effectLst/>
                          <a:latin typeface="+mn-lt"/>
                          <a:ea typeface="PMingLiU"/>
                        </a:rPr>
                        <a:t> SA</a:t>
                      </a:r>
                    </a:p>
                  </a:txBody>
                  <a:tcPr marL="68580" marR="68580" marT="0" marB="0" anchor="b"/>
                </a:tc>
                <a:extLst>
                  <a:ext uri="{0D108BD9-81ED-4DB2-BD59-A6C34878D82A}">
                    <a16:rowId xmlns:a16="http://schemas.microsoft.com/office/drawing/2014/main" val="1290270165"/>
                  </a:ext>
                </a:extLst>
              </a:tr>
              <a:tr h="365760">
                <a:tc>
                  <a:txBody>
                    <a:bodyPr/>
                    <a:lstStyle/>
                    <a:p>
                      <a:pPr algn="l" fontAlgn="t"/>
                      <a:endParaRPr lang="en-US" sz="900" b="1" i="0" u="sng" strike="noStrike" dirty="0">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a:spcAft>
                          <a:spcPts val="0"/>
                        </a:spcAft>
                      </a:pPr>
                      <a:r>
                        <a:rPr lang="en-US" sz="1200" dirty="0">
                          <a:effectLst/>
                          <a:highlight>
                            <a:srgbClr val="FFFF00"/>
                          </a:highlight>
                          <a:latin typeface="+mn-lt"/>
                          <a:ea typeface="PMingLiU"/>
                        </a:rPr>
                        <a:t>RP-242389 on LS on AIML data collection from TSG RAN</a:t>
                      </a:r>
                    </a:p>
                  </a:txBody>
                  <a:tcPr marL="68580" marR="68580" marT="0" marB="0" anchor="b"/>
                </a:tc>
                <a:tc>
                  <a:txBody>
                    <a:bodyPr/>
                    <a:lstStyle/>
                    <a:p>
                      <a:pPr algn="l" fontAlgn="t"/>
                      <a:r>
                        <a:rPr lang="en-US" altLang="zh-CN" sz="1200" b="0" i="0" u="none" strike="noStrike" dirty="0">
                          <a:solidFill>
                            <a:srgbClr val="000000"/>
                          </a:solidFill>
                          <a:effectLst/>
                          <a:highlight>
                            <a:srgbClr val="FFFF00"/>
                          </a:highlight>
                          <a:latin typeface="+mn-lt"/>
                          <a:ea typeface="+mn-ea"/>
                        </a:rPr>
                        <a:t>LS from SA WG5: </a:t>
                      </a:r>
                      <a:r>
                        <a:rPr lang="en-US" sz="1200" b="0" i="0" u="none" strike="noStrike" dirty="0">
                          <a:solidFill>
                            <a:srgbClr val="000000"/>
                          </a:solidFill>
                          <a:effectLst/>
                          <a:highlight>
                            <a:srgbClr val="FFFF00"/>
                          </a:highlight>
                          <a:latin typeface="+mn-lt"/>
                          <a:ea typeface="宋体" panose="02010600030101010101" pitchFamily="2" charset="-122"/>
                        </a:rPr>
                        <a:t>Reply LS on AIML Data Collection</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mn-ea"/>
                          <a:cs typeface="+mn-cs"/>
                        </a:rPr>
                        <a:t>LS out</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PMingLiU"/>
                          <a:cs typeface="+mn-cs"/>
                        </a:rPr>
                        <a:t>SA5</a:t>
                      </a:r>
                    </a:p>
                  </a:txBody>
                  <a:tcPr marL="68580" marR="68580" marT="0" marB="0" anchor="b"/>
                </a:tc>
                <a:tc>
                  <a:txBody>
                    <a:bodyPr/>
                    <a:lstStyle/>
                    <a:p>
                      <a:pPr>
                        <a:spcAft>
                          <a:spcPts val="0"/>
                        </a:spcAft>
                      </a:pPr>
                      <a:r>
                        <a:rPr lang="en-US" sz="1200" dirty="0">
                          <a:effectLst/>
                          <a:latin typeface="+mn-lt"/>
                          <a:ea typeface="PMingLiU"/>
                        </a:rPr>
                        <a:t>RAN</a:t>
                      </a:r>
                    </a:p>
                  </a:txBody>
                  <a:tcPr marL="68580" marR="68580" marT="0" marB="0" anchor="b"/>
                </a:tc>
                <a:tc>
                  <a:txBody>
                    <a:bodyPr/>
                    <a:lstStyle/>
                    <a:p>
                      <a:pPr>
                        <a:spcAft>
                          <a:spcPts val="0"/>
                        </a:spcAft>
                      </a:pPr>
                      <a:r>
                        <a:rPr lang="en-US" sz="1200" dirty="0">
                          <a:effectLst/>
                          <a:latin typeface="+mn-lt"/>
                          <a:ea typeface="PMingLiU"/>
                        </a:rPr>
                        <a:t>TSG SA, SA2, SA3, RAN1, RAN2, RAN3</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effectLst/>
                          <a:latin typeface="+mn-lt"/>
                          <a:ea typeface="PMingLiU"/>
                        </a:rPr>
                        <a:t>May be discussed together with other related LS</a:t>
                      </a:r>
                    </a:p>
                  </a:txBody>
                  <a:tcPr marL="68580" marR="68580" marT="0" marB="0" anchor="b"/>
                </a:tc>
                <a:extLst>
                  <a:ext uri="{0D108BD9-81ED-4DB2-BD59-A6C34878D82A}">
                    <a16:rowId xmlns:a16="http://schemas.microsoft.com/office/drawing/2014/main" val="2671127961"/>
                  </a:ext>
                </a:extLst>
              </a:tr>
            </a:tbl>
          </a:graphicData>
        </a:graphic>
      </p:graphicFrame>
      <p:sp>
        <p:nvSpPr>
          <p:cNvPr id="4" name="TextBox 3">
            <a:extLst>
              <a:ext uri="{FF2B5EF4-FFF2-40B4-BE49-F238E27FC236}">
                <a16:creationId xmlns:a16="http://schemas.microsoft.com/office/drawing/2014/main" id="{DC92A43E-C971-4D1E-9FA0-CC9B952FCECD}"/>
              </a:ext>
            </a:extLst>
          </p:cNvPr>
          <p:cNvSpPr txBox="1"/>
          <p:nvPr/>
        </p:nvSpPr>
        <p:spPr>
          <a:xfrm rot="20496863">
            <a:off x="6883099" y="1271126"/>
            <a:ext cx="2256515" cy="292388"/>
          </a:xfrm>
          <a:prstGeom prst="rect">
            <a:avLst/>
          </a:prstGeom>
          <a:solidFill>
            <a:srgbClr val="FFFF00"/>
          </a:solidFill>
        </p:spPr>
        <p:txBody>
          <a:bodyPr wrap="none" rtlCol="0">
            <a:spAutoFit/>
          </a:bodyPr>
          <a:lstStyle/>
          <a:p>
            <a:r>
              <a:rPr lang="en-US" altLang="zh-CN" dirty="0"/>
              <a:t>To be updated with #106 list</a:t>
            </a:r>
            <a:endParaRPr lang="zh-CN" altLang="en-US" dirty="0"/>
          </a:p>
        </p:txBody>
      </p:sp>
    </p:spTree>
    <p:extLst>
      <p:ext uri="{BB962C8B-B14F-4D97-AF65-F5344CB8AC3E}">
        <p14:creationId xmlns:p14="http://schemas.microsoft.com/office/powerpoint/2010/main" val="55089493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05" y="494278"/>
            <a:ext cx="9112251" cy="1143000"/>
          </a:xfrm>
        </p:spPr>
        <p:txBody>
          <a:bodyPr/>
          <a:lstStyle/>
          <a:p>
            <a:r>
              <a:rPr lang="sv-SE" sz="3600" dirty="0"/>
              <a:t>TRs / TSs to SA#106 for information/approval</a:t>
            </a:r>
            <a:br>
              <a:rPr lang="sv-SE" sz="3600" dirty="0"/>
            </a:br>
            <a:endParaRPr lang="sv-SE" sz="3600"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543676105"/>
              </p:ext>
            </p:extLst>
          </p:nvPr>
        </p:nvGraphicFramePr>
        <p:xfrm>
          <a:off x="213360" y="1637278"/>
          <a:ext cx="11643360" cy="4180679"/>
        </p:xfrm>
        <a:graphic>
          <a:graphicData uri="http://schemas.openxmlformats.org/drawingml/2006/table">
            <a:tbl>
              <a:tblPr firstRow="1" bandRow="1">
                <a:tableStyleId>{5C22544A-7EE6-4342-B048-85BDC9FD1C3A}</a:tableStyleId>
              </a:tblPr>
              <a:tblGrid>
                <a:gridCol w="1347642">
                  <a:extLst>
                    <a:ext uri="{9D8B030D-6E8A-4147-A177-3AD203B41FA5}">
                      <a16:colId xmlns:a16="http://schemas.microsoft.com/office/drawing/2014/main" val="570476699"/>
                    </a:ext>
                  </a:extLst>
                </a:gridCol>
                <a:gridCol w="8015814">
                  <a:extLst>
                    <a:ext uri="{9D8B030D-6E8A-4147-A177-3AD203B41FA5}">
                      <a16:colId xmlns:a16="http://schemas.microsoft.com/office/drawing/2014/main" val="2618836924"/>
                    </a:ext>
                  </a:extLst>
                </a:gridCol>
                <a:gridCol w="2279904">
                  <a:extLst>
                    <a:ext uri="{9D8B030D-6E8A-4147-A177-3AD203B41FA5}">
                      <a16:colId xmlns:a16="http://schemas.microsoft.com/office/drawing/2014/main" val="3016348962"/>
                    </a:ext>
                  </a:extLst>
                </a:gridCol>
              </a:tblGrid>
              <a:tr h="275789">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SP-241599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28.871 Study on Service Based Management Architecture enhancement phase 3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宋体" panose="02010600030101010101" pitchFamily="2" charset="-122"/>
                          <a:cs typeface="+mn-cs"/>
                        </a:rPr>
                        <a:t>For approval</a:t>
                      </a: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5156483"/>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28.846 Study on charging aspects of satellite access phase 3 </a:t>
                      </a:r>
                      <a:r>
                        <a:rPr lang="en-US" sz="1200" b="0" i="0" u="none" strike="noStrike" dirty="0">
                          <a:solidFill>
                            <a:srgbClr val="000000"/>
                          </a:solidFill>
                          <a:effectLst/>
                          <a:latin typeface="+mn-lt"/>
                          <a:ea typeface="宋体" panose="02010600030101010101" pitchFamily="2" charset="-122"/>
                        </a:rPr>
                        <a:t>to SA for Information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altLang="zh-CN" sz="1200" b="0" i="0" u="none" strike="noStrike" kern="1200" dirty="0">
                          <a:solidFill>
                            <a:srgbClr val="000000"/>
                          </a:solidFill>
                          <a:effectLst/>
                          <a:latin typeface="+mn-lt"/>
                          <a:ea typeface="+mn-ea"/>
                          <a:cs typeface="+mn-cs"/>
                        </a:rPr>
                        <a:t>For information</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0632457"/>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28.849 Study on charging aspects of Common API Framework for Northbound APIs (CAPIF) phase 2 </a:t>
                      </a:r>
                      <a:r>
                        <a:rPr lang="en-US" sz="1200" b="0" i="0" u="none" strike="noStrike" dirty="0">
                          <a:solidFill>
                            <a:srgbClr val="000000"/>
                          </a:solidFill>
                          <a:effectLst/>
                          <a:latin typeface="+mn-lt"/>
                          <a:ea typeface="宋体" panose="02010600030101010101" pitchFamily="2" charset="-122"/>
                        </a:rPr>
                        <a:t>to SA for Information and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altLang="zh-CN" sz="1200" b="0" i="0" u="none" strike="noStrike" dirty="0">
                          <a:solidFill>
                            <a:srgbClr val="000000"/>
                          </a:solidFill>
                          <a:effectLst/>
                          <a:latin typeface="+mn-lt"/>
                          <a:ea typeface="+mn-ea"/>
                        </a:rPr>
                        <a:t>for Information and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6608218"/>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28.851 Study on charging aspects of next generation real time communication services phase 2 </a:t>
                      </a:r>
                      <a:r>
                        <a:rPr lang="en-US" sz="1200" b="0" i="0" u="none" strike="noStrike" dirty="0">
                          <a:solidFill>
                            <a:srgbClr val="000000"/>
                          </a:solidFill>
                          <a:effectLst/>
                          <a:latin typeface="+mn-lt"/>
                          <a:ea typeface="宋体" panose="02010600030101010101" pitchFamily="2" charset="-122"/>
                        </a:rPr>
                        <a:t>to SA for Information and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Information and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9499145"/>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28.853 Study on charging aspects of </a:t>
                      </a:r>
                      <a:r>
                        <a:rPr lang="en-US" sz="1200" b="0" i="0" u="none" strike="noStrike" dirty="0" err="1">
                          <a:solidFill>
                            <a:srgbClr val="0000FF"/>
                          </a:solidFill>
                          <a:effectLst/>
                          <a:latin typeface="+mn-lt"/>
                          <a:ea typeface="宋体" panose="02010600030101010101" pitchFamily="2" charset="-122"/>
                        </a:rPr>
                        <a:t>uncrewed</a:t>
                      </a:r>
                      <a:r>
                        <a:rPr lang="en-US" sz="1200" b="0" i="0" u="none" strike="noStrike" dirty="0">
                          <a:solidFill>
                            <a:srgbClr val="0000FF"/>
                          </a:solidFill>
                          <a:effectLst/>
                          <a:latin typeface="+mn-lt"/>
                          <a:ea typeface="宋体" panose="02010600030101010101" pitchFamily="2" charset="-122"/>
                        </a:rPr>
                        <a:t> aerial systems </a:t>
                      </a:r>
                      <a:r>
                        <a:rPr lang="en-US" sz="1200" b="0" i="0" u="none" strike="noStrike" dirty="0">
                          <a:solidFill>
                            <a:srgbClr val="000000"/>
                          </a:solidFill>
                          <a:effectLst/>
                          <a:latin typeface="+mn-lt"/>
                          <a:ea typeface="宋体" panose="02010600030101010101" pitchFamily="2" charset="-122"/>
                        </a:rPr>
                        <a:t>to SA for Information and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Information and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3079930"/>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28.858 Study on Artificial Intelligence / Machine Learning (AI/ML) management phase 2 </a:t>
                      </a:r>
                      <a:r>
                        <a:rPr lang="en-US" sz="1200" b="0" i="0" u="none" strike="noStrike" dirty="0">
                          <a:solidFill>
                            <a:srgbClr val="000000"/>
                          </a:solidFill>
                          <a:effectLst/>
                          <a:latin typeface="+mn-lt"/>
                          <a:ea typeface="宋体" panose="02010600030101010101" pitchFamily="2" charset="-122"/>
                        </a:rPr>
                        <a:t>to SA for Information and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dirty="0">
                          <a:ln>
                            <a:noFill/>
                          </a:ln>
                          <a:solidFill>
                            <a:srgbClr val="000000"/>
                          </a:solidFill>
                          <a:effectLst/>
                          <a:uLnTx/>
                          <a:uFillTx/>
                          <a:latin typeface="+mn-lt"/>
                          <a:ea typeface="宋体" panose="02010600030101010101" pitchFamily="2" charset="-122"/>
                          <a:cs typeface="+mn-cs"/>
                        </a:rPr>
                        <a:t>for Information and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7683527"/>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28.878 Study on Management of Network Sharing Phase3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7741491"/>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28.880 Study on energy efficiency and energy saving aspects of 5G networks and services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5420342"/>
                  </a:ext>
                </a:extLst>
              </a:tr>
              <a:tr h="0">
                <a:tc>
                  <a:txBody>
                    <a:bodyPr/>
                    <a:lstStyle/>
                    <a:p>
                      <a:pPr algn="l" fontAlgn="t"/>
                      <a:r>
                        <a:rPr lang="en-US" sz="1200" b="0" i="0" u="none" strike="noStrike">
                          <a:solidFill>
                            <a:srgbClr val="000000"/>
                          </a:solidFill>
                          <a:effectLst/>
                          <a:latin typeface="+mn-lt"/>
                          <a:ea typeface="宋体" panose="02010600030101010101" pitchFamily="2" charset="-122"/>
                        </a:rPr>
                        <a:t>SP-241607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28.915 Study on management aspect of Network Digital Twin</a:t>
                      </a:r>
                      <a:r>
                        <a:rPr lang="en-US" sz="1200" b="0" i="0" u="none" strike="noStrike" dirty="0">
                          <a:solidFill>
                            <a:srgbClr val="000000"/>
                          </a:solidFill>
                          <a:effectLst/>
                          <a:latin typeface="+mn-lt"/>
                          <a:ea typeface="宋体" panose="02010600030101010101" pitchFamily="2" charset="-122"/>
                        </a:rPr>
                        <a:t> 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765634"/>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28.876 Study on management aspect of </a:t>
                      </a:r>
                      <a:r>
                        <a:rPr lang="en-US" sz="1200" b="0" i="0" u="none" strike="noStrike" dirty="0" err="1">
                          <a:solidFill>
                            <a:srgbClr val="0000FF"/>
                          </a:solidFill>
                          <a:effectLst/>
                          <a:latin typeface="+mn-lt"/>
                          <a:ea typeface="宋体" panose="02010600030101010101" pitchFamily="2" charset="-122"/>
                        </a:rPr>
                        <a:t>RedCap</a:t>
                      </a:r>
                      <a:r>
                        <a:rPr lang="en-US" sz="1200" b="0" i="0" u="none" strike="noStrike" dirty="0">
                          <a:solidFill>
                            <a:srgbClr val="0000FF"/>
                          </a:solidFill>
                          <a:effectLst/>
                          <a:latin typeface="+mn-lt"/>
                          <a:ea typeface="宋体" panose="02010600030101010101" pitchFamily="2" charset="-122"/>
                        </a:rPr>
                        <a:t> feature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dirty="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9775371"/>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28.870 Study on Enablers for Security Monitoring </a:t>
                      </a:r>
                      <a:r>
                        <a:rPr lang="en-US" sz="1200" b="0" i="0" u="none" strike="noStrike" dirty="0">
                          <a:solidFill>
                            <a:srgbClr val="000000"/>
                          </a:solidFill>
                          <a:effectLst/>
                          <a:latin typeface="+mn-lt"/>
                          <a:ea typeface="宋体" panose="02010600030101010101" pitchFamily="2" charset="-122"/>
                        </a:rPr>
                        <a:t>to SA for Information and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Information and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725368"/>
                  </a:ext>
                </a:extLst>
              </a:tr>
              <a:tr h="128180">
                <a:tc>
                  <a:txBody>
                    <a:bodyPr/>
                    <a:lstStyle/>
                    <a:p>
                      <a:pPr algn="l" fontAlgn="t"/>
                      <a:r>
                        <a:rPr lang="en-US" sz="1200" b="0" i="0" u="none" strike="noStrike">
                          <a:solidFill>
                            <a:srgbClr val="000000"/>
                          </a:solidFill>
                          <a:effectLst/>
                          <a:latin typeface="+mn-lt"/>
                          <a:ea typeface="宋体" panose="02010600030101010101" pitchFamily="2" charset="-122"/>
                        </a:rPr>
                        <a:t>SP-241610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TS 28.abc to SA for Information and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mn-lt"/>
                          <a:ea typeface="宋体" panose="02010600030101010101" pitchFamily="2" charset="-122"/>
                          <a:cs typeface="+mn-cs"/>
                        </a:rPr>
                        <a:t>for Information and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5098144"/>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a:t>
                      </a:r>
                      <a:r>
                        <a:rPr lang="en-US" sz="1200" b="0" i="0" u="none" strike="noStrike" dirty="0">
                          <a:solidFill>
                            <a:srgbClr val="0000FF"/>
                          </a:solidFill>
                          <a:effectLst/>
                          <a:latin typeface="+mn-lt"/>
                          <a:ea typeface="宋体" panose="02010600030101010101" pitchFamily="2" charset="-122"/>
                        </a:rPr>
                        <a:t> TR 28.879 Study on OAM for service management and exposure to external consumers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8275946"/>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28.866 Study on Management Data Analytics (MDA) – Phase 3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dirty="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0417728"/>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28.867 Study on closed control loop management </a:t>
                      </a:r>
                      <a:r>
                        <a:rPr lang="en-US" sz="1200" b="0" i="0" u="none" strike="noStrike" dirty="0">
                          <a:solidFill>
                            <a:srgbClr val="000000"/>
                          </a:solidFill>
                          <a:effectLst/>
                          <a:latin typeface="+mn-lt"/>
                          <a:ea typeface="宋体" panose="02010600030101010101" pitchFamily="2" charset="-122"/>
                        </a:rPr>
                        <a:t>to SA for Information and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altLang="zh-CN" sz="1200" b="0" i="0" u="none" strike="noStrike" dirty="0">
                          <a:solidFill>
                            <a:srgbClr val="000000"/>
                          </a:solidFill>
                          <a:effectLst/>
                          <a:latin typeface="+mn-lt"/>
                          <a:ea typeface="+mn-ea"/>
                        </a:rPr>
                        <a:t>for Information and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4802618"/>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28.874 Study on Management Aspects of NTN Phase 2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altLang="zh-CN" sz="1200" b="0" i="0" u="none" strike="noStrike" kern="1200" dirty="0">
                          <a:solidFill>
                            <a:srgbClr val="000000"/>
                          </a:solidFill>
                          <a:effectLst/>
                          <a:latin typeface="+mn-lt"/>
                          <a:ea typeface="+mn-ea"/>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4070613"/>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28.875 Study on management of IAB nodes </a:t>
                      </a:r>
                      <a:r>
                        <a:rPr lang="en-US" sz="1200" b="0" i="0" u="none" strike="noStrike" dirty="0">
                          <a:solidFill>
                            <a:srgbClr val="000000"/>
                          </a:solidFill>
                          <a:effectLst/>
                          <a:latin typeface="+mn-lt"/>
                          <a:ea typeface="宋体" panose="02010600030101010101" pitchFamily="2" charset="-122"/>
                        </a:rPr>
                        <a:t>to SA for </a:t>
                      </a:r>
                      <a:r>
                        <a:rPr lang="en-US" sz="1200" b="0" i="0" u="none" strike="noStrike" dirty="0">
                          <a:solidFill>
                            <a:srgbClr val="000000"/>
                          </a:solidFill>
                          <a:effectLst/>
                          <a:highlight>
                            <a:srgbClr val="FFFF00"/>
                          </a:highlight>
                          <a:latin typeface="+mn-lt"/>
                          <a:ea typeface="宋体" panose="02010600030101010101" pitchFamily="2" charset="-122"/>
                        </a:rPr>
                        <a:t>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dirty="0">
                          <a:ln>
                            <a:noFill/>
                          </a:ln>
                          <a:solidFill>
                            <a:srgbClr val="000000"/>
                          </a:solidFill>
                          <a:effectLst/>
                          <a:highlight>
                            <a:srgbClr val="FFFF00"/>
                          </a:highlight>
                          <a:uLnTx/>
                          <a:uFillTx/>
                          <a:latin typeface="+mn-lt"/>
                          <a:ea typeface="宋体" panose="02010600030101010101" pitchFamily="2" charset="-122"/>
                          <a:cs typeface="+mn-cs"/>
                        </a:rPr>
                        <a:t>For approval</a:t>
                      </a:r>
                      <a:endParaRPr lang="en-US" sz="1200" b="0" i="0" u="none" strike="noStrike" kern="1200" dirty="0">
                        <a:solidFill>
                          <a:srgbClr val="000000"/>
                        </a:solidFill>
                        <a:effectLst/>
                        <a:highlight>
                          <a:srgbClr val="FFFF00"/>
                        </a:highligh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0853309"/>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28.914 Study on intent driven management service for mobile network phase 3 </a:t>
                      </a:r>
                      <a:r>
                        <a:rPr lang="en-US" sz="1200" b="0" i="0" u="none" strike="noStrike" dirty="0">
                          <a:solidFill>
                            <a:srgbClr val="000000"/>
                          </a:solidFill>
                          <a:effectLst/>
                          <a:latin typeface="+mn-lt"/>
                          <a:ea typeface="宋体" panose="02010600030101010101" pitchFamily="2" charset="-122"/>
                        </a:rPr>
                        <a:t>to SA for </a:t>
                      </a:r>
                      <a:r>
                        <a:rPr lang="en-US" sz="1200" b="0" i="0" u="none" strike="noStrike" dirty="0">
                          <a:solidFill>
                            <a:srgbClr val="000000"/>
                          </a:solidFill>
                          <a:effectLst/>
                          <a:highlight>
                            <a:srgbClr val="FFFF00"/>
                          </a:highlight>
                          <a:latin typeface="+mn-lt"/>
                          <a:ea typeface="宋体" panose="02010600030101010101" pitchFamily="2" charset="-122"/>
                        </a:rPr>
                        <a:t>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dirty="0">
                          <a:ln>
                            <a:noFill/>
                          </a:ln>
                          <a:solidFill>
                            <a:srgbClr val="000000"/>
                          </a:solidFill>
                          <a:effectLst/>
                          <a:highlight>
                            <a:srgbClr val="FFFF00"/>
                          </a:highlight>
                          <a:uLnTx/>
                          <a:uFillTx/>
                          <a:latin typeface="+mn-lt"/>
                          <a:ea typeface="+mn-ea"/>
                          <a:cs typeface="+mn-cs"/>
                        </a:rPr>
                        <a:t>For approval</a:t>
                      </a:r>
                      <a:endParaRPr lang="en-US" sz="1200" b="0" i="0" u="none" strike="noStrike" kern="1200" dirty="0">
                        <a:solidFill>
                          <a:srgbClr val="000000"/>
                        </a:solidFill>
                        <a:effectLst/>
                        <a:highlight>
                          <a:srgbClr val="FFFF00"/>
                        </a:highligh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745072"/>
                  </a:ext>
                </a:extLst>
              </a:tr>
            </a:tbl>
          </a:graphicData>
        </a:graphic>
      </p:graphicFrame>
      <p:sp>
        <p:nvSpPr>
          <p:cNvPr id="4" name="TextBox 3">
            <a:extLst>
              <a:ext uri="{FF2B5EF4-FFF2-40B4-BE49-F238E27FC236}">
                <a16:creationId xmlns:a16="http://schemas.microsoft.com/office/drawing/2014/main" id="{1A7B2013-FE9F-4E94-96A5-D66481471DA0}"/>
              </a:ext>
            </a:extLst>
          </p:cNvPr>
          <p:cNvSpPr txBox="1"/>
          <p:nvPr/>
        </p:nvSpPr>
        <p:spPr>
          <a:xfrm rot="20496863">
            <a:off x="5442907" y="5913397"/>
            <a:ext cx="2256515" cy="292388"/>
          </a:xfrm>
          <a:prstGeom prst="rect">
            <a:avLst/>
          </a:prstGeom>
          <a:solidFill>
            <a:srgbClr val="FFFF00"/>
          </a:solidFill>
        </p:spPr>
        <p:txBody>
          <a:bodyPr wrap="none" rtlCol="0">
            <a:spAutoFit/>
          </a:bodyPr>
          <a:lstStyle/>
          <a:p>
            <a:r>
              <a:rPr lang="en-US" altLang="zh-CN" dirty="0"/>
              <a:t>To be updated with #106 list</a:t>
            </a:r>
            <a:endParaRPr lang="zh-CN" altLang="en-US" dirty="0"/>
          </a:p>
        </p:txBody>
      </p:sp>
      <p:sp>
        <p:nvSpPr>
          <p:cNvPr id="3" name="Rectangle 2">
            <a:extLst>
              <a:ext uri="{FF2B5EF4-FFF2-40B4-BE49-F238E27FC236}">
                <a16:creationId xmlns:a16="http://schemas.microsoft.com/office/drawing/2014/main" id="{9F316D8D-B3FF-4FBE-910D-07A3BD1B23C8}"/>
              </a:ext>
            </a:extLst>
          </p:cNvPr>
          <p:cNvSpPr/>
          <p:nvPr/>
        </p:nvSpPr>
        <p:spPr>
          <a:xfrm>
            <a:off x="480805" y="1163314"/>
            <a:ext cx="9869424" cy="307777"/>
          </a:xfrm>
          <a:prstGeom prst="rect">
            <a:avLst/>
          </a:prstGeom>
        </p:spPr>
        <p:txBody>
          <a:bodyPr wrap="square">
            <a:spAutoFit/>
          </a:bodyPr>
          <a:lstStyle/>
          <a:p>
            <a:r>
              <a:rPr lang="en-US" altLang="zh-CN" sz="1400" b="1" kern="0" dirty="0">
                <a:latin typeface="+mn-lt"/>
              </a:rPr>
              <a:t>8 TRs for SA approval, 3 TRs for SA information</a:t>
            </a:r>
          </a:p>
        </p:txBody>
      </p:sp>
    </p:spTree>
    <p:extLst>
      <p:ext uri="{BB962C8B-B14F-4D97-AF65-F5344CB8AC3E}">
        <p14:creationId xmlns:p14="http://schemas.microsoft.com/office/powerpoint/2010/main" val="720499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C381F-9197-410C-88E3-281EE8ED5AC1}"/>
              </a:ext>
            </a:extLst>
          </p:cNvPr>
          <p:cNvSpPr>
            <a:spLocks noGrp="1"/>
          </p:cNvSpPr>
          <p:nvPr>
            <p:ph type="title"/>
          </p:nvPr>
        </p:nvSpPr>
        <p:spPr/>
        <p:txBody>
          <a:bodyPr/>
          <a:lstStyle/>
          <a:p>
            <a:r>
              <a:rPr lang="en-US" altLang="zh-CN" sz="4400" dirty="0"/>
              <a:t>List of SA5 CR pack to SA#106</a:t>
            </a:r>
            <a:endParaRPr lang="zh-CN" altLang="en-US" dirty="0"/>
          </a:p>
        </p:txBody>
      </p:sp>
      <p:sp>
        <p:nvSpPr>
          <p:cNvPr id="6" name="Rectangle 5">
            <a:extLst>
              <a:ext uri="{FF2B5EF4-FFF2-40B4-BE49-F238E27FC236}">
                <a16:creationId xmlns:a16="http://schemas.microsoft.com/office/drawing/2014/main" id="{53621B01-DCC0-4E0A-9448-41643B62CA38}"/>
              </a:ext>
            </a:extLst>
          </p:cNvPr>
          <p:cNvSpPr/>
          <p:nvPr/>
        </p:nvSpPr>
        <p:spPr>
          <a:xfrm>
            <a:off x="6096000" y="1197750"/>
            <a:ext cx="5382768" cy="2339102"/>
          </a:xfrm>
          <a:prstGeom prst="rect">
            <a:avLst/>
          </a:prstGeom>
          <a:ln w="3175">
            <a:solidFill>
              <a:schemeClr val="tx1"/>
            </a:solidFill>
          </a:ln>
        </p:spPr>
        <p:txBody>
          <a:bodyPr wrap="square">
            <a:spAutoFit/>
          </a:bodyPr>
          <a:lstStyle/>
          <a:p>
            <a:r>
              <a:rPr lang="en-US" altLang="zh-CN" sz="1400" b="1" dirty="0"/>
              <a:t>List of Rel-19 CRs:</a:t>
            </a:r>
            <a:endParaRPr lang="en-US" altLang="zh-CN" sz="1200" dirty="0"/>
          </a:p>
          <a:p>
            <a:pPr marL="171450" indent="-171450">
              <a:buFont typeface="Wingdings" panose="05000000000000000000" pitchFamily="2" charset="2"/>
              <a:buChar char="Ø"/>
            </a:pPr>
            <a:r>
              <a:rPr lang="en-US" altLang="zh-CN" sz="1100" dirty="0"/>
              <a:t>SP-241638	CR Pack on TEI19 - Pack 1/3</a:t>
            </a:r>
          </a:p>
          <a:p>
            <a:pPr marL="171450" indent="-171450">
              <a:buFont typeface="Wingdings" panose="05000000000000000000" pitchFamily="2" charset="2"/>
              <a:buChar char="Ø"/>
            </a:pPr>
            <a:r>
              <a:rPr lang="en-US" altLang="zh-CN" sz="1100" dirty="0"/>
              <a:t>SP-241639	CR Pack on TEI19 - Pack 2/3</a:t>
            </a:r>
          </a:p>
          <a:p>
            <a:pPr marL="171450" indent="-171450">
              <a:buFont typeface="Wingdings" panose="05000000000000000000" pitchFamily="2" charset="2"/>
              <a:buChar char="Ø"/>
            </a:pPr>
            <a:r>
              <a:rPr lang="en-US" altLang="zh-CN" sz="1100" dirty="0"/>
              <a:t>SP-241640	CR Pack on TEI19 - Pack 3/3</a:t>
            </a:r>
          </a:p>
          <a:p>
            <a:pPr marL="171450" indent="-171450">
              <a:buFont typeface="Wingdings" panose="05000000000000000000" pitchFamily="2" charset="2"/>
              <a:buChar char="Ø"/>
            </a:pPr>
            <a:r>
              <a:rPr lang="en-US" altLang="zh-CN" sz="1100" dirty="0"/>
              <a:t>SP-241647	CR Pack on AdNRM_Ph3</a:t>
            </a:r>
          </a:p>
          <a:p>
            <a:pPr marL="171450" indent="-171450">
              <a:buFont typeface="Wingdings" panose="05000000000000000000" pitchFamily="2" charset="2"/>
              <a:buChar char="Ø"/>
            </a:pPr>
            <a:r>
              <a:rPr lang="en-US" altLang="zh-CN" sz="1100" dirty="0"/>
              <a:t>SP-241648	CR Pack on PM_KPI_5G_Ph4</a:t>
            </a:r>
          </a:p>
          <a:p>
            <a:pPr marL="171450" indent="-171450">
              <a:buFont typeface="Wingdings" panose="05000000000000000000" pitchFamily="2" charset="2"/>
              <a:buChar char="Ø"/>
            </a:pPr>
            <a:r>
              <a:rPr lang="en-US" altLang="zh-CN" sz="1100" dirty="0"/>
              <a:t>SP-241649	CR Pack on </a:t>
            </a:r>
            <a:r>
              <a:rPr lang="en-US" altLang="zh-CN" sz="1100" dirty="0" err="1"/>
              <a:t>TraceQoE_OAM</a:t>
            </a:r>
            <a:endParaRPr lang="en-US" altLang="zh-CN" sz="1100" dirty="0"/>
          </a:p>
          <a:p>
            <a:pPr marL="171450" indent="-171450">
              <a:buFont typeface="Wingdings" panose="05000000000000000000" pitchFamily="2" charset="2"/>
              <a:buChar char="Ø"/>
            </a:pPr>
            <a:r>
              <a:rPr lang="en-US" altLang="zh-CN" sz="1100" dirty="0"/>
              <a:t>SP-241654	CR Pack on NWDAF_OAM_Ph2</a:t>
            </a:r>
          </a:p>
          <a:p>
            <a:pPr marL="171450" indent="-171450">
              <a:buFont typeface="Wingdings" panose="05000000000000000000" pitchFamily="2" charset="2"/>
              <a:buChar char="Ø"/>
            </a:pPr>
            <a:r>
              <a:rPr lang="en-US" altLang="zh-CN" sz="1100" dirty="0"/>
              <a:t>SP-241660	CR Pack on </a:t>
            </a:r>
            <a:r>
              <a:rPr lang="en-US" altLang="zh-CN" sz="1100" dirty="0" err="1"/>
              <a:t>Ranging_SL_CH</a:t>
            </a:r>
            <a:endParaRPr lang="en-US" altLang="zh-CN" sz="1100" dirty="0"/>
          </a:p>
          <a:p>
            <a:pPr marL="171450" indent="-171450">
              <a:buFont typeface="Wingdings" panose="05000000000000000000" pitchFamily="2" charset="2"/>
              <a:buChar char="Ø"/>
            </a:pPr>
            <a:r>
              <a:rPr lang="en-US" altLang="zh-CN" sz="1100" dirty="0"/>
              <a:t>SP-241661	CR Pack on </a:t>
            </a:r>
            <a:r>
              <a:rPr lang="en-US" altLang="zh-CN" sz="1100" dirty="0" err="1"/>
              <a:t>CHFSeg</a:t>
            </a:r>
            <a:endParaRPr lang="en-US" altLang="zh-CN" sz="1100" dirty="0"/>
          </a:p>
          <a:p>
            <a:pPr marL="171450" indent="-171450">
              <a:buFont typeface="Wingdings" panose="05000000000000000000" pitchFamily="2" charset="2"/>
              <a:buChar char="Ø"/>
            </a:pPr>
            <a:r>
              <a:rPr lang="en-US" altLang="zh-CN" sz="1100" dirty="0"/>
              <a:t>SP-241664	CR Pack on eMDAS_Ph2</a:t>
            </a:r>
          </a:p>
          <a:p>
            <a:pPr marL="171450" indent="-171450">
              <a:buFont typeface="Wingdings" panose="05000000000000000000" pitchFamily="2" charset="2"/>
              <a:buChar char="Ø"/>
            </a:pPr>
            <a:r>
              <a:rPr lang="en-US" altLang="zh-CN" sz="1100" dirty="0"/>
              <a:t>SP-241665	CR Pack on </a:t>
            </a:r>
            <a:r>
              <a:rPr lang="en-US" altLang="zh-CN" sz="1100" dirty="0" err="1"/>
              <a:t>NetShare_CH</a:t>
            </a:r>
            <a:endParaRPr lang="en-US" altLang="zh-CN" sz="1100" dirty="0"/>
          </a:p>
          <a:p>
            <a:pPr marL="171450" indent="-171450">
              <a:buFont typeface="Wingdings" panose="05000000000000000000" pitchFamily="2" charset="2"/>
              <a:buChar char="Ø"/>
            </a:pPr>
            <a:r>
              <a:rPr lang="en-US" altLang="zh-CN" sz="1100" dirty="0"/>
              <a:t>SP-241666	CR Pack on </a:t>
            </a:r>
            <a:r>
              <a:rPr lang="en-US" altLang="zh-CN" sz="1100" dirty="0" err="1"/>
              <a:t>FS_Data_SREP</a:t>
            </a:r>
            <a:endParaRPr lang="en-US" altLang="zh-CN" sz="1100" dirty="0"/>
          </a:p>
        </p:txBody>
      </p:sp>
      <p:sp>
        <p:nvSpPr>
          <p:cNvPr id="7" name="Rectangle 6">
            <a:extLst>
              <a:ext uri="{FF2B5EF4-FFF2-40B4-BE49-F238E27FC236}">
                <a16:creationId xmlns:a16="http://schemas.microsoft.com/office/drawing/2014/main" id="{371BFD78-0F9A-48E7-8771-FDD93B9A069B}"/>
              </a:ext>
            </a:extLst>
          </p:cNvPr>
          <p:cNvSpPr/>
          <p:nvPr/>
        </p:nvSpPr>
        <p:spPr>
          <a:xfrm>
            <a:off x="898128" y="1197750"/>
            <a:ext cx="5197872" cy="4539704"/>
          </a:xfrm>
          <a:prstGeom prst="rect">
            <a:avLst/>
          </a:prstGeom>
          <a:ln w="3175">
            <a:solidFill>
              <a:schemeClr val="tx1"/>
            </a:solidFill>
          </a:ln>
        </p:spPr>
        <p:txBody>
          <a:bodyPr wrap="square">
            <a:spAutoFit/>
          </a:bodyPr>
          <a:lstStyle/>
          <a:p>
            <a:r>
              <a:rPr lang="en-US" altLang="zh-CN" sz="1400" b="1" dirty="0"/>
              <a:t>List of Rel-11/Rel-15/Rel-16/Rel-17/Rel-18 CRs:</a:t>
            </a:r>
          </a:p>
          <a:p>
            <a:pPr marL="171450" indent="-171450">
              <a:buFont typeface="Wingdings" panose="05000000000000000000" pitchFamily="2" charset="2"/>
              <a:buChar char="Ø"/>
            </a:pPr>
            <a:r>
              <a:rPr lang="en-US" altLang="zh-CN" sz="1100" dirty="0"/>
              <a:t>SP-241631	CR Pack on TEI17 - Pack 1/4</a:t>
            </a:r>
          </a:p>
          <a:p>
            <a:pPr marL="171450" indent="-171450">
              <a:buFont typeface="Wingdings" panose="05000000000000000000" pitchFamily="2" charset="2"/>
              <a:buChar char="Ø"/>
            </a:pPr>
            <a:r>
              <a:rPr lang="en-US" altLang="zh-CN" sz="1100" dirty="0"/>
              <a:t>SP-241632	CR Pack on TEI17 - Pack 2/4</a:t>
            </a:r>
          </a:p>
          <a:p>
            <a:pPr marL="171450" indent="-171450">
              <a:buFont typeface="Wingdings" panose="05000000000000000000" pitchFamily="2" charset="2"/>
              <a:buChar char="Ø"/>
            </a:pPr>
            <a:r>
              <a:rPr lang="en-US" altLang="zh-CN" sz="1100" dirty="0"/>
              <a:t>SP-241633	CR Pack on TEI17 - Pack 3/4</a:t>
            </a:r>
          </a:p>
          <a:p>
            <a:pPr marL="171450" indent="-171450">
              <a:buFont typeface="Wingdings" panose="05000000000000000000" pitchFamily="2" charset="2"/>
              <a:buChar char="Ø"/>
            </a:pPr>
            <a:r>
              <a:rPr lang="en-US" altLang="zh-CN" sz="1100" dirty="0"/>
              <a:t>SP-241634	CR Pack on TEI17 - Pack 4/4</a:t>
            </a:r>
          </a:p>
          <a:p>
            <a:pPr marL="171450" indent="-171450">
              <a:buFont typeface="Wingdings" panose="05000000000000000000" pitchFamily="2" charset="2"/>
              <a:buChar char="Ø"/>
            </a:pPr>
            <a:r>
              <a:rPr lang="en-US" altLang="zh-CN" sz="1100" dirty="0"/>
              <a:t>SP-241635	CR Pack on TEI16 - Pack 1/3</a:t>
            </a:r>
          </a:p>
          <a:p>
            <a:pPr marL="171450" indent="-171450">
              <a:buFont typeface="Wingdings" panose="05000000000000000000" pitchFamily="2" charset="2"/>
              <a:buChar char="Ø"/>
            </a:pPr>
            <a:r>
              <a:rPr lang="en-US" altLang="zh-CN" sz="1100" dirty="0"/>
              <a:t>SP-241636	CR Pack on TEI16 - Pack 2/3</a:t>
            </a:r>
          </a:p>
          <a:p>
            <a:pPr marL="171450" indent="-171450">
              <a:buFont typeface="Wingdings" panose="05000000000000000000" pitchFamily="2" charset="2"/>
              <a:buChar char="Ø"/>
            </a:pPr>
            <a:r>
              <a:rPr lang="en-US" altLang="zh-CN" sz="1100" dirty="0"/>
              <a:t>SP-241637	CR Pack on TEI16 - Pack 3/3</a:t>
            </a:r>
          </a:p>
          <a:p>
            <a:pPr marL="171450" indent="-171450">
              <a:buFont typeface="Wingdings" panose="05000000000000000000" pitchFamily="2" charset="2"/>
              <a:buChar char="Ø"/>
            </a:pPr>
            <a:r>
              <a:rPr lang="en-US" altLang="zh-CN" sz="1100" dirty="0"/>
              <a:t>SP-241641	CR Pack on TEI18 - Pack 1/3</a:t>
            </a:r>
          </a:p>
          <a:p>
            <a:pPr marL="171450" indent="-171450">
              <a:buFont typeface="Wingdings" panose="05000000000000000000" pitchFamily="2" charset="2"/>
              <a:buChar char="Ø"/>
            </a:pPr>
            <a:r>
              <a:rPr lang="en-US" altLang="zh-CN" sz="1100" dirty="0"/>
              <a:t>SP-241642	CR Pack on TEI18 - Pack 2/3</a:t>
            </a:r>
          </a:p>
          <a:p>
            <a:pPr marL="171450" indent="-171450">
              <a:buFont typeface="Wingdings" panose="05000000000000000000" pitchFamily="2" charset="2"/>
              <a:buChar char="Ø"/>
            </a:pPr>
            <a:r>
              <a:rPr lang="en-US" altLang="zh-CN" sz="1100" dirty="0"/>
              <a:t>SP-241643	CR Pack on TEI18 - Pack 3/3</a:t>
            </a:r>
          </a:p>
          <a:p>
            <a:pPr marL="171450" indent="-171450">
              <a:buFont typeface="Wingdings" panose="05000000000000000000" pitchFamily="2" charset="2"/>
              <a:buChar char="Ø"/>
            </a:pPr>
            <a:r>
              <a:rPr lang="en-US" altLang="zh-CN" sz="1100" dirty="0"/>
              <a:t>SP-241644	CR Pack on AIML_MGT - Pack 1/2</a:t>
            </a:r>
          </a:p>
          <a:p>
            <a:pPr marL="171450" indent="-171450">
              <a:buFont typeface="Wingdings" panose="05000000000000000000" pitchFamily="2" charset="2"/>
              <a:buChar char="Ø"/>
            </a:pPr>
            <a:r>
              <a:rPr lang="en-US" altLang="zh-CN" sz="1100" dirty="0"/>
              <a:t>SP-241645	CR Pack on AIML_MGT - Pack 2/2</a:t>
            </a:r>
          </a:p>
          <a:p>
            <a:pPr marL="171450" indent="-171450">
              <a:buFont typeface="Wingdings" panose="05000000000000000000" pitchFamily="2" charset="2"/>
              <a:buChar char="Ø"/>
            </a:pPr>
            <a:r>
              <a:rPr lang="en-US" altLang="zh-CN" sz="1100" dirty="0"/>
              <a:t>SP-241646	CR Pack on TEI15</a:t>
            </a:r>
          </a:p>
          <a:p>
            <a:pPr marL="171450" indent="-171450">
              <a:buFont typeface="Wingdings" panose="05000000000000000000" pitchFamily="2" charset="2"/>
              <a:buChar char="Ø"/>
            </a:pPr>
            <a:r>
              <a:rPr lang="en-US" altLang="zh-CN" sz="1100" dirty="0"/>
              <a:t>SP-241650	CR Pack on </a:t>
            </a:r>
            <a:r>
              <a:rPr lang="en-US" altLang="zh-CN" sz="1100" dirty="0" err="1"/>
              <a:t>eSBMA</a:t>
            </a:r>
            <a:endParaRPr lang="en-US" altLang="zh-CN" sz="1100" dirty="0"/>
          </a:p>
          <a:p>
            <a:pPr marL="171450" indent="-171450">
              <a:buFont typeface="Wingdings" panose="05000000000000000000" pitchFamily="2" charset="2"/>
              <a:buChar char="Ø"/>
            </a:pPr>
            <a:r>
              <a:rPr lang="en-US" altLang="zh-CN" sz="1100" dirty="0"/>
              <a:t>SP-241651	CR Pack on AdNRM_ph2</a:t>
            </a:r>
          </a:p>
          <a:p>
            <a:pPr marL="171450" indent="-171450">
              <a:buFont typeface="Wingdings" panose="05000000000000000000" pitchFamily="2" charset="2"/>
              <a:buChar char="Ø"/>
            </a:pPr>
            <a:r>
              <a:rPr lang="en-US" altLang="zh-CN" sz="1100" dirty="0"/>
              <a:t>SP-241652	CR Pack on CHRACHF</a:t>
            </a:r>
          </a:p>
          <a:p>
            <a:pPr marL="171450" indent="-171450">
              <a:buFont typeface="Wingdings" panose="05000000000000000000" pitchFamily="2" charset="2"/>
              <a:buChar char="Ø"/>
            </a:pPr>
            <a:r>
              <a:rPr lang="en-US" altLang="zh-CN" sz="1100" dirty="0"/>
              <a:t>SP-241653	CR Pack on </a:t>
            </a:r>
            <a:r>
              <a:rPr lang="en-US" altLang="zh-CN" sz="1100" dirty="0" err="1"/>
              <a:t>eECM</a:t>
            </a:r>
            <a:endParaRPr lang="en-US" altLang="zh-CN" sz="1100" dirty="0"/>
          </a:p>
          <a:p>
            <a:pPr marL="171450" indent="-171450">
              <a:buFont typeface="Wingdings" panose="05000000000000000000" pitchFamily="2" charset="2"/>
              <a:buChar char="Ø"/>
            </a:pPr>
            <a:r>
              <a:rPr lang="en-US" altLang="zh-CN" sz="1100" dirty="0"/>
              <a:t>SP-241655	CR Pack on IDMS_MN_ph2</a:t>
            </a:r>
          </a:p>
          <a:p>
            <a:pPr marL="171450" indent="-171450">
              <a:buFont typeface="Wingdings" panose="05000000000000000000" pitchFamily="2" charset="2"/>
              <a:buChar char="Ø"/>
            </a:pPr>
            <a:r>
              <a:rPr lang="en-US" altLang="zh-CN" sz="1100" dirty="0"/>
              <a:t>SP-241656	CR Pack on PM_KPI_5G_Ph3</a:t>
            </a:r>
          </a:p>
          <a:p>
            <a:pPr marL="171450" indent="-171450">
              <a:buFont typeface="Wingdings" panose="05000000000000000000" pitchFamily="2" charset="2"/>
              <a:buChar char="Ø"/>
            </a:pPr>
            <a:r>
              <a:rPr lang="en-US" altLang="zh-CN" sz="1100" dirty="0"/>
              <a:t>SP-241657	CR Pack on OAM_NTN</a:t>
            </a:r>
          </a:p>
          <a:p>
            <a:pPr marL="171450" indent="-171450">
              <a:buFont typeface="Wingdings" panose="05000000000000000000" pitchFamily="2" charset="2"/>
              <a:buChar char="Ø"/>
            </a:pPr>
            <a:r>
              <a:rPr lang="en-US" altLang="zh-CN" sz="1100" dirty="0"/>
              <a:t>SP-241658	CR Pack on </a:t>
            </a:r>
            <a:r>
              <a:rPr lang="en-US" altLang="zh-CN" sz="1100" dirty="0" err="1"/>
              <a:t>eMDAS</a:t>
            </a:r>
            <a:endParaRPr lang="en-US" altLang="zh-CN" sz="1100" dirty="0"/>
          </a:p>
          <a:p>
            <a:pPr marL="171450" indent="-171450">
              <a:buFont typeface="Wingdings" panose="05000000000000000000" pitchFamily="2" charset="2"/>
              <a:buChar char="Ø"/>
            </a:pPr>
            <a:r>
              <a:rPr lang="en-US" altLang="zh-CN" sz="1100" dirty="0"/>
              <a:t>SP-241659	CR Pack on 5GMDT_Ph2</a:t>
            </a:r>
          </a:p>
          <a:p>
            <a:pPr marL="171450" indent="-171450">
              <a:buFont typeface="Wingdings" panose="05000000000000000000" pitchFamily="2" charset="2"/>
              <a:buChar char="Ø"/>
            </a:pPr>
            <a:r>
              <a:rPr lang="en-US" altLang="zh-CN" sz="1100" dirty="0"/>
              <a:t>SP-241662	CR Pack on </a:t>
            </a:r>
            <a:r>
              <a:rPr lang="en-US" altLang="zh-CN" sz="1100" dirty="0" err="1"/>
              <a:t>eQoE</a:t>
            </a:r>
            <a:endParaRPr lang="en-US" altLang="zh-CN" sz="1100" dirty="0"/>
          </a:p>
          <a:p>
            <a:pPr marL="171450" indent="-171450">
              <a:buFont typeface="Wingdings" panose="05000000000000000000" pitchFamily="2" charset="2"/>
              <a:buChar char="Ø"/>
            </a:pPr>
            <a:r>
              <a:rPr lang="en-US" altLang="zh-CN" sz="1100" dirty="0"/>
              <a:t>SP-241663	CR Pack on MANS_ph2</a:t>
            </a:r>
          </a:p>
          <a:p>
            <a:pPr marL="171450" indent="-171450">
              <a:buFont typeface="Wingdings" panose="05000000000000000000" pitchFamily="2" charset="2"/>
              <a:buChar char="Ø"/>
            </a:pPr>
            <a:r>
              <a:rPr lang="en-US" altLang="zh-CN" sz="1100" dirty="0"/>
              <a:t>SP-241667	CR Pack on EE5GPLUS_Ph2</a:t>
            </a:r>
          </a:p>
        </p:txBody>
      </p:sp>
    </p:spTree>
    <p:extLst>
      <p:ext uri="{BB962C8B-B14F-4D97-AF65-F5344CB8AC3E}">
        <p14:creationId xmlns:p14="http://schemas.microsoft.com/office/powerpoint/2010/main" val="1841444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GB" altLang="zh-CN" sz="4400" b="1" dirty="0"/>
              <a:t>Management and Orchestration</a:t>
            </a:r>
            <a:endParaRPr lang="zh-CN" altLang="en-US" dirty="0"/>
          </a:p>
        </p:txBody>
      </p:sp>
    </p:spTree>
    <p:extLst>
      <p:ext uri="{BB962C8B-B14F-4D97-AF65-F5344CB8AC3E}">
        <p14:creationId xmlns:p14="http://schemas.microsoft.com/office/powerpoint/2010/main" val="252148607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 </a:t>
            </a:r>
            <a:r>
              <a:rPr lang="en-US" altLang="zh-CN" sz="3200" b="1" dirty="0"/>
              <a:t>AIML</a:t>
            </a:r>
            <a:r>
              <a:rPr lang="zh-CN" altLang="en-US" sz="3200" b="1" dirty="0"/>
              <a:t>：</a:t>
            </a:r>
            <a:r>
              <a:rPr lang="en-US" altLang="en-US" sz="3200" b="1" dirty="0"/>
              <a:t>Study on AI/ML management - phase 2</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51092" y="1678401"/>
            <a:ext cx="11192989" cy="4826031"/>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400" kern="0" dirty="0"/>
              <a:t>Progress since SA#105:</a:t>
            </a:r>
          </a:p>
          <a:p>
            <a:pPr lvl="1">
              <a:spcBef>
                <a:spcPts val="0"/>
              </a:spcBef>
              <a:spcAft>
                <a:spcPts val="0"/>
              </a:spcAft>
              <a:defRPr/>
            </a:pPr>
            <a:r>
              <a:rPr lang="en-US" altLang="zh-CN" sz="1050" kern="0" dirty="0"/>
              <a:t>Following AIML management capabilities have been concluded and recommended for R19 normative work:</a:t>
            </a:r>
          </a:p>
          <a:p>
            <a:pPr marL="1143000" lvl="2" indent="-285750">
              <a:buFont typeface="Wingdings" panose="05000000000000000000" pitchFamily="2" charset="2"/>
              <a:buChar char="ü"/>
            </a:pPr>
            <a:r>
              <a:rPr lang="en-GB" altLang="zh-CN" sz="1050" dirty="0"/>
              <a:t>Management capabilities for ML model training</a:t>
            </a:r>
            <a:r>
              <a:rPr lang="zh-CN" altLang="en-US" sz="1050" dirty="0"/>
              <a:t>，</a:t>
            </a:r>
            <a:r>
              <a:rPr lang="en-US" altLang="zh-CN" sz="1050" dirty="0"/>
              <a:t>including </a:t>
            </a:r>
            <a:r>
              <a:rPr lang="en-GB" altLang="zh-CN" sz="1050" dirty="0"/>
              <a:t>ML-Knowledge-based Transfer Learning, ML pre-training and fine-tuning, Management of Reinforcement Learning, Sustainable AI/ML for ML training, Management of Federated Learning, ML </a:t>
            </a:r>
            <a:r>
              <a:rPr lang="en-GB" altLang="zh-CN" sz="1050" dirty="0" err="1"/>
              <a:t>explainability</a:t>
            </a:r>
            <a:r>
              <a:rPr lang="en-GB" altLang="zh-CN" sz="1050" dirty="0"/>
              <a:t>, etc.</a:t>
            </a:r>
          </a:p>
          <a:p>
            <a:pPr marL="1143000" lvl="2" indent="-285750">
              <a:buFont typeface="Wingdings" panose="05000000000000000000" pitchFamily="2" charset="2"/>
              <a:buChar char="ü"/>
            </a:pPr>
            <a:r>
              <a:rPr lang="en-GB" altLang="zh-CN" sz="1050" dirty="0"/>
              <a:t>Management capabilities for AI/ML inference emulation, including ML inference emulation,</a:t>
            </a:r>
            <a:r>
              <a:rPr lang="fr-FR" altLang="zh-CN" sz="1050" dirty="0"/>
              <a:t> ML </a:t>
            </a:r>
            <a:r>
              <a:rPr lang="fr-FR" altLang="zh-CN" sz="1050" dirty="0" err="1"/>
              <a:t>inference</a:t>
            </a:r>
            <a:r>
              <a:rPr lang="fr-FR" altLang="zh-CN" sz="1050" dirty="0"/>
              <a:t> </a:t>
            </a:r>
            <a:r>
              <a:rPr lang="fr-FR" altLang="zh-CN" sz="1050" dirty="0" err="1"/>
              <a:t>emulation</a:t>
            </a:r>
            <a:r>
              <a:rPr lang="fr-FR" altLang="zh-CN" sz="1050" dirty="0"/>
              <a:t> </a:t>
            </a:r>
            <a:r>
              <a:rPr lang="fr-FR" altLang="zh-CN" sz="1050" dirty="0" err="1"/>
              <a:t>environment</a:t>
            </a:r>
            <a:r>
              <a:rPr lang="fr-FR" altLang="zh-CN" sz="1050" dirty="0"/>
              <a:t> </a:t>
            </a:r>
            <a:r>
              <a:rPr lang="fr-FR" altLang="zh-CN" sz="1050" dirty="0" err="1"/>
              <a:t>selection</a:t>
            </a:r>
            <a:r>
              <a:rPr lang="fr-FR" altLang="zh-CN" sz="1050" dirty="0"/>
              <a:t>.</a:t>
            </a:r>
          </a:p>
          <a:p>
            <a:pPr marL="1143000" lvl="2" indent="-285750">
              <a:buFont typeface="Wingdings" panose="05000000000000000000" pitchFamily="2" charset="2"/>
              <a:buChar char="ü"/>
            </a:pPr>
            <a:r>
              <a:rPr lang="en-GB" altLang="zh-CN" sz="1050" dirty="0"/>
              <a:t>Management capabilities for ML model deployment, including Enhancements to ML model loading, ML model transfer/delivery.</a:t>
            </a:r>
            <a:endParaRPr lang="zh-CN" altLang="zh-CN" sz="1050" dirty="0"/>
          </a:p>
          <a:p>
            <a:pPr marL="1143000" lvl="2" indent="-285750">
              <a:buFont typeface="Wingdings" panose="05000000000000000000" pitchFamily="2" charset="2"/>
              <a:buChar char="ü"/>
            </a:pPr>
            <a:r>
              <a:rPr lang="en-GB" altLang="zh-CN" sz="1050" dirty="0"/>
              <a:t>Management capabilities for AI/ML inference, including Coordination between the ML capabilities, ML remedial action management, etc.</a:t>
            </a:r>
            <a:endParaRPr lang="fr-FR" altLang="zh-CN" sz="1050" dirty="0"/>
          </a:p>
          <a:p>
            <a:pPr lvl="1">
              <a:spcBef>
                <a:spcPts val="0"/>
              </a:spcBef>
              <a:spcAft>
                <a:spcPts val="0"/>
              </a:spcAft>
              <a:defRPr/>
            </a:pPr>
            <a:r>
              <a:rPr lang="en-US" altLang="zh-CN" sz="1050" kern="0" dirty="0"/>
              <a:t>Following AIML management scenarios have been concluded and recommended for normative work:</a:t>
            </a:r>
          </a:p>
          <a:p>
            <a:pPr marL="1143000" lvl="2" indent="-285750">
              <a:buFont typeface="Wingdings" panose="05000000000000000000" pitchFamily="2" charset="2"/>
              <a:buChar char="ü"/>
            </a:pPr>
            <a:r>
              <a:rPr lang="en-US" altLang="zh-CN" sz="1050" dirty="0"/>
              <a:t>NG-RAN AIML-based Coverage and Capacity Optimization, and NG-RAN AIML-based Network Slicing defined by RAN3,</a:t>
            </a:r>
            <a:endParaRPr lang="zh-CN" altLang="zh-CN" sz="1050" dirty="0"/>
          </a:p>
          <a:p>
            <a:pPr marL="1143000" lvl="2" indent="-285750">
              <a:buFont typeface="Wingdings" panose="05000000000000000000" pitchFamily="2" charset="2"/>
              <a:buChar char="ü"/>
            </a:pPr>
            <a:r>
              <a:rPr lang="en-US" altLang="zh-CN" sz="1050" dirty="0"/>
              <a:t>Model delivery/transfer as defined by RAN1/2,</a:t>
            </a:r>
            <a:endParaRPr lang="zh-CN" altLang="zh-CN" sz="1050" dirty="0"/>
          </a:p>
          <a:p>
            <a:pPr marL="1143000" lvl="2" indent="-285750">
              <a:buFont typeface="Wingdings" panose="05000000000000000000" pitchFamily="2" charset="2"/>
              <a:buChar char="ü"/>
            </a:pPr>
            <a:r>
              <a:rPr lang="en-GB" altLang="zh-CN" sz="1050" dirty="0"/>
              <a:t>ML model training and AI/ML inference functions for 5GC as </a:t>
            </a:r>
            <a:r>
              <a:rPr lang="en-US" altLang="zh-CN" sz="1050" dirty="0"/>
              <a:t>defined by SA2</a:t>
            </a:r>
            <a:endParaRPr lang="zh-CN" altLang="zh-CN" sz="1050" dirty="0"/>
          </a:p>
          <a:p>
            <a:pPr marL="1143000" lvl="2" indent="-285750">
              <a:buFont typeface="Wingdings" panose="05000000000000000000" pitchFamily="2" charset="2"/>
              <a:buChar char="ü"/>
            </a:pPr>
            <a:r>
              <a:rPr lang="en-US" altLang="zh-CN" sz="1050" dirty="0"/>
              <a:t>MDA (Management Data Analytics) as defined by SA5.</a:t>
            </a:r>
            <a:endParaRPr lang="zh-CN" altLang="zh-CN" sz="1050" dirty="0"/>
          </a:p>
          <a:p>
            <a:pPr lvl="2">
              <a:spcBef>
                <a:spcPts val="0"/>
              </a:spcBef>
              <a:spcAft>
                <a:spcPts val="0"/>
              </a:spcAft>
              <a:defRPr/>
            </a:pPr>
            <a:endParaRPr lang="it-IT" altLang="zh-CN" sz="800" kern="0" dirty="0"/>
          </a:p>
          <a:p>
            <a:pPr marL="341313" lvl="1" indent="-341313">
              <a:spcBef>
                <a:spcPts val="0"/>
              </a:spcBef>
              <a:spcAft>
                <a:spcPts val="0"/>
              </a:spcAft>
              <a:buBlip>
                <a:blip r:embed="rId2"/>
              </a:buBlip>
              <a:defRPr/>
            </a:pPr>
            <a:r>
              <a:rPr lang="en-US" sz="1400" kern="0" dirty="0"/>
              <a:t>Impacts and dependencies on other WGs:</a:t>
            </a:r>
            <a:endParaRPr lang="de-DE" sz="1400" kern="0" dirty="0"/>
          </a:p>
          <a:p>
            <a:pPr lvl="1">
              <a:spcBef>
                <a:spcPts val="0"/>
              </a:spcBef>
              <a:spcAft>
                <a:spcPts val="0"/>
              </a:spcAft>
              <a:defRPr/>
            </a:pPr>
            <a:r>
              <a:rPr lang="en-US" sz="1050" kern="0" dirty="0"/>
              <a:t>Collaboration with SA1 on AI/ML related requirements, SA2 on 5GC AIML, SA3 on AIML security, SA6 on Application enablement layer AIML and RAN WGs for related requirements.</a:t>
            </a:r>
            <a:endParaRPr lang="de-DE" sz="1050" kern="0" dirty="0"/>
          </a:p>
          <a:p>
            <a:pPr>
              <a:spcBef>
                <a:spcPts val="0"/>
              </a:spcBef>
              <a:spcAft>
                <a:spcPts val="0"/>
              </a:spcAft>
              <a:defRPr/>
            </a:pPr>
            <a:r>
              <a:rPr lang="de-DE" sz="1400" kern="0" dirty="0"/>
              <a:t>Next steps:</a:t>
            </a:r>
          </a:p>
          <a:p>
            <a:pPr lvl="1">
              <a:defRPr/>
            </a:pPr>
            <a:r>
              <a:rPr lang="en-US" sz="1050" dirty="0">
                <a:highlight>
                  <a:srgbClr val="00FF00"/>
                </a:highlight>
              </a:rPr>
              <a:t>This study is completed, Rel-19 normative work will start </a:t>
            </a:r>
            <a:r>
              <a:rPr lang="en-US" altLang="zh-CN" sz="1050" dirty="0">
                <a:highlight>
                  <a:srgbClr val="00FF00"/>
                </a:highlight>
              </a:rPr>
              <a:t>from</a:t>
            </a:r>
            <a:r>
              <a:rPr lang="en-US" sz="1050" dirty="0">
                <a:highlight>
                  <a:srgbClr val="00FF00"/>
                </a:highlight>
              </a:rPr>
              <a:t> next meeting. </a:t>
            </a:r>
            <a:endParaRPr lang="en-US" sz="105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167054684"/>
              </p:ext>
            </p:extLst>
          </p:nvPr>
        </p:nvGraphicFramePr>
        <p:xfrm>
          <a:off x="451092" y="1181664"/>
          <a:ext cx="11192989" cy="496737"/>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727191">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525534">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i="0" dirty="0"/>
                        <a:t>UID</a:t>
                      </a:r>
                    </a:p>
                  </a:txBody>
                  <a:tcPr marL="48004" marR="48004" marT="0" marB="0" anchor="ctr"/>
                </a:tc>
                <a:tc>
                  <a:txBody>
                    <a:bodyPr/>
                    <a:lstStyle/>
                    <a:p>
                      <a:pPr algn="ctr">
                        <a:lnSpc>
                          <a:spcPct val="107000"/>
                        </a:lnSpc>
                        <a:spcAft>
                          <a:spcPts val="800"/>
                        </a:spcAft>
                      </a:pPr>
                      <a:r>
                        <a:rPr lang="en-GB" sz="1400" i="0" dirty="0"/>
                        <a:t>Name</a:t>
                      </a:r>
                    </a:p>
                  </a:txBody>
                  <a:tcPr marL="48004" marR="48004" marT="0" marB="0" anchor="ctr"/>
                </a:tc>
                <a:tc>
                  <a:txBody>
                    <a:bodyPr/>
                    <a:lstStyle/>
                    <a:p>
                      <a:pPr algn="ctr">
                        <a:lnSpc>
                          <a:spcPct val="107000"/>
                        </a:lnSpc>
                        <a:spcAft>
                          <a:spcPts val="800"/>
                        </a:spcAft>
                      </a:pPr>
                      <a:r>
                        <a:rPr lang="en-GB" sz="1400" i="0" dirty="0"/>
                        <a:t>Acronym</a:t>
                      </a:r>
                    </a:p>
                  </a:txBody>
                  <a:tcPr marL="48004" marR="48004" marT="0" marB="0" anchor="ctr"/>
                </a:tc>
                <a:tc>
                  <a:txBody>
                    <a:bodyPr/>
                    <a:lstStyle/>
                    <a:p>
                      <a:pPr algn="ctr">
                        <a:lnSpc>
                          <a:spcPct val="107000"/>
                        </a:lnSpc>
                        <a:spcAft>
                          <a:spcPts val="800"/>
                        </a:spcAft>
                      </a:pPr>
                      <a:r>
                        <a:rPr lang="en-GB" sz="1400" i="0" dirty="0"/>
                        <a:t>Target </a:t>
                      </a:r>
                      <a:r>
                        <a:rPr lang="en-GB" sz="1000" i="0" dirty="0"/>
                        <a:t>(dd/mm/</a:t>
                      </a:r>
                      <a:r>
                        <a:rPr lang="en-GB" sz="1000" i="0" dirty="0" err="1"/>
                        <a:t>yyyy</a:t>
                      </a:r>
                      <a:r>
                        <a:rPr lang="en-GB" sz="1000" i="0" dirty="0"/>
                        <a:t>)</a:t>
                      </a:r>
                      <a:endParaRPr lang="en-GB" sz="1400" i="0" dirty="0"/>
                    </a:p>
                  </a:txBody>
                  <a:tcPr marL="48004" marR="48004" marT="0" marB="0" anchor="ctr"/>
                </a:tc>
                <a:tc>
                  <a:txBody>
                    <a:bodyPr/>
                    <a:lstStyle/>
                    <a:p>
                      <a:pPr algn="ctr">
                        <a:lnSpc>
                          <a:spcPct val="107000"/>
                        </a:lnSpc>
                        <a:spcAft>
                          <a:spcPts val="800"/>
                        </a:spcAft>
                      </a:pPr>
                      <a:r>
                        <a:rPr lang="en-GB" sz="1400" i="0" dirty="0"/>
                        <a:t>Old %</a:t>
                      </a:r>
                    </a:p>
                  </a:txBody>
                  <a:tcPr marL="48004" marR="48004" marT="0" marB="0" anchor="ctr"/>
                </a:tc>
                <a:tc>
                  <a:txBody>
                    <a:bodyPr/>
                    <a:lstStyle/>
                    <a:p>
                      <a:pPr algn="ctr">
                        <a:lnSpc>
                          <a:spcPct val="107000"/>
                        </a:lnSpc>
                        <a:spcAft>
                          <a:spcPts val="800"/>
                        </a:spcAft>
                      </a:pPr>
                      <a:r>
                        <a:rPr lang="en-GB" sz="1400" b="1" i="0" kern="1200" dirty="0">
                          <a:solidFill>
                            <a:schemeClr val="lt1"/>
                          </a:solidFill>
                          <a:latin typeface="+mn-lt"/>
                          <a:ea typeface="+mn-ea"/>
                          <a:cs typeface="+mn-cs"/>
                        </a:rPr>
                        <a:t>WID</a:t>
                      </a:r>
                      <a:endParaRPr lang="en-GB" sz="1400" i="0" dirty="0">
                        <a:solidFill>
                          <a:srgbClr val="FF0000"/>
                        </a:solidFill>
                      </a:endParaRPr>
                    </a:p>
                  </a:txBody>
                  <a:tcPr marL="48004" marR="48004" marT="0" marB="0" anchor="ctr"/>
                </a:tc>
                <a:tc>
                  <a:txBody>
                    <a:bodyPr/>
                    <a:lstStyle/>
                    <a:p>
                      <a:pPr algn="ctr">
                        <a:lnSpc>
                          <a:spcPct val="107000"/>
                        </a:lnSpc>
                        <a:spcAft>
                          <a:spcPts val="800"/>
                        </a:spcAft>
                      </a:pPr>
                      <a:r>
                        <a:rPr lang="en-GB" sz="1400" i="0" dirty="0">
                          <a:solidFill>
                            <a:srgbClr val="FF0000"/>
                          </a:solidFill>
                        </a:rPr>
                        <a:t>New %</a:t>
                      </a:r>
                      <a:endParaRPr lang="en-GB" sz="1400" b="1" i="0"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i="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just" fontAlgn="b"/>
                      <a:r>
                        <a:rPr lang="en-US" altLang="zh-CN" sz="1100" b="0" i="0" u="none" strike="noStrike">
                          <a:solidFill>
                            <a:srgbClr val="000000"/>
                          </a:solidFill>
                          <a:effectLst/>
                          <a:latin typeface="+mn-lt"/>
                          <a:ea typeface="等线" panose="02010600030101010101" pitchFamily="2" charset="-122"/>
                          <a:cs typeface="Arial" panose="020B0604020202020204" pitchFamily="34" charset="0"/>
                        </a:rPr>
                        <a:t>1020007</a:t>
                      </a:r>
                    </a:p>
                  </a:txBody>
                  <a:tcPr marL="7620" marR="7620" marT="7620" marB="0" anchor="b"/>
                </a:tc>
                <a:tc>
                  <a:txBody>
                    <a:bodyPr/>
                    <a:lstStyle/>
                    <a:p>
                      <a:pPr algn="just" fontAlgn="b"/>
                      <a:r>
                        <a:rPr lang="en-US" sz="1100" b="0" i="0" u="none" strike="noStrike" dirty="0">
                          <a:solidFill>
                            <a:srgbClr val="000000"/>
                          </a:solidFill>
                          <a:effectLst/>
                          <a:latin typeface="+mn-lt"/>
                          <a:ea typeface="等线" panose="02010600030101010101" pitchFamily="2" charset="-122"/>
                          <a:cs typeface="Arial" panose="020B0604020202020204" pitchFamily="34" charset="0"/>
                        </a:rPr>
                        <a:t>Study on AI/ML management - phase 2 </a:t>
                      </a:r>
                    </a:p>
                  </a:txBody>
                  <a:tcPr marL="7620" marR="7620" marT="7620" marB="0" anchor="b"/>
                </a:tc>
                <a:tc>
                  <a:txBody>
                    <a:bodyPr/>
                    <a:lstStyle/>
                    <a:p>
                      <a:pPr algn="just" fontAlgn="b"/>
                      <a:r>
                        <a:rPr lang="en-US" sz="1100" b="0" i="0" u="none" strike="noStrike" dirty="0">
                          <a:solidFill>
                            <a:srgbClr val="000000"/>
                          </a:solidFill>
                          <a:effectLst/>
                          <a:latin typeface="+mn-lt"/>
                          <a:ea typeface="等线" panose="02010600030101010101" pitchFamily="2" charset="-122"/>
                          <a:cs typeface="Arial" panose="020B0604020202020204" pitchFamily="34" charset="0"/>
                        </a:rPr>
                        <a:t>FS_AIML_MGT_Ph2</a:t>
                      </a:r>
                    </a:p>
                  </a:txBody>
                  <a:tcPr marL="7620" marR="7620" marT="7620" marB="0" anchor="b"/>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00FF"/>
                          </a:solidFill>
                          <a:effectLst/>
                          <a:uLnTx/>
                          <a:uFillTx/>
                          <a:latin typeface="+mn-lt"/>
                          <a:ea typeface="等线" panose="02010600030101010101" pitchFamily="2" charset="-122"/>
                          <a:cs typeface="+mn-cs"/>
                        </a:rPr>
                        <a:t>12/12/2024</a:t>
                      </a:r>
                    </a:p>
                  </a:txBody>
                  <a:tcPr marL="7620" marR="7620" marT="7620" marB="0"/>
                </a:tc>
                <a:tc>
                  <a:txBody>
                    <a:bodyPr/>
                    <a:lstStyle/>
                    <a:p>
                      <a:pPr algn="just" fontAlgn="t"/>
                      <a:r>
                        <a:rPr lang="en-US" altLang="zh-CN" sz="1100" b="0" i="0" u="none" strike="noStrike" dirty="0">
                          <a:solidFill>
                            <a:srgbClr val="FF0000"/>
                          </a:solidFill>
                          <a:effectLst/>
                          <a:latin typeface="+mn-lt"/>
                          <a:ea typeface="等线" panose="02010600030101010101" pitchFamily="2" charset="-122"/>
                          <a:cs typeface="Arial" panose="020B0604020202020204" pitchFamily="34" charset="0"/>
                        </a:rPr>
                        <a:t>55%</a:t>
                      </a:r>
                      <a:endParaRPr lang="en-US" altLang="zh-CN" sz="1100" b="0" i="0" u="none" strike="noStrike" dirty="0">
                        <a:solidFill>
                          <a:srgbClr val="000000"/>
                        </a:solidFill>
                        <a:effectLst/>
                        <a:latin typeface="+mn-lt"/>
                        <a:ea typeface="等线" panose="02010600030101010101" pitchFamily="2" charset="-122"/>
                      </a:endParaRPr>
                    </a:p>
                  </a:txBody>
                  <a:tcPr marL="7620" marR="7620" marT="7620" marB="0"/>
                </a:tc>
                <a:tc>
                  <a:txBody>
                    <a:bodyPr/>
                    <a:lstStyle/>
                    <a:p>
                      <a:pPr algn="just" fontAlgn="t"/>
                      <a:r>
                        <a:rPr lang="en-US" sz="1100" b="0" i="0" u="sng" strike="noStrike" dirty="0">
                          <a:solidFill>
                            <a:srgbClr val="0563C1"/>
                          </a:solidFill>
                          <a:effectLst/>
                          <a:latin typeface="+mn-lt"/>
                          <a:ea typeface="等线" panose="02010600030101010101" pitchFamily="2" charset="-122"/>
                          <a:hlinkClick r:id="rId3"/>
                        </a:rPr>
                        <a:t>SP-240965</a:t>
                      </a:r>
                      <a:endParaRPr lang="en-US" sz="1100" b="0" i="0" u="sng" strike="noStrike" dirty="0">
                        <a:solidFill>
                          <a:srgbClr val="0563C1"/>
                        </a:solidFill>
                        <a:effectLst/>
                        <a:latin typeface="+mn-lt"/>
                        <a:ea typeface="等线" panose="02010600030101010101" pitchFamily="2" charset="-122"/>
                      </a:endParaRPr>
                    </a:p>
                  </a:txBody>
                  <a:tcPr marL="7620" marR="7620" marT="7620" marB="0"/>
                </a:tc>
                <a:tc>
                  <a:txBody>
                    <a:bodyPr/>
                    <a:lstStyle/>
                    <a:p>
                      <a:pPr algn="just" fontAlgn="b"/>
                      <a:r>
                        <a:rPr lang="en-US" altLang="zh-CN" sz="11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endParaRPr lang="en-US" sz="11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417352062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323089" y="228600"/>
            <a:ext cx="9432100" cy="1143000"/>
          </a:xfrm>
        </p:spPr>
        <p:txBody>
          <a:bodyPr/>
          <a:lstStyle/>
          <a:p>
            <a:r>
              <a:rPr lang="en-GB" altLang="en-US" sz="3200" b="1" dirty="0"/>
              <a:t>2. </a:t>
            </a:r>
            <a:r>
              <a:rPr lang="en-US" altLang="zh-CN" sz="3200" b="1" dirty="0"/>
              <a:t>MDA</a:t>
            </a:r>
            <a:r>
              <a:rPr lang="zh-CN" altLang="en-US" sz="3200" b="1" dirty="0"/>
              <a:t>：</a:t>
            </a:r>
            <a:r>
              <a:rPr lang="en-US" altLang="en-US" sz="3200" b="1" dirty="0"/>
              <a:t>Study on Management Data Analytics (MDA) – Phase 3</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7812" y="1837136"/>
            <a:ext cx="10953749" cy="4304463"/>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de-DE" sz="1200" kern="0" dirty="0"/>
              <a:t>Added use case to improve handling of predicted failures</a:t>
            </a:r>
          </a:p>
          <a:p>
            <a:pPr lvl="1">
              <a:spcBef>
                <a:spcPts val="0"/>
              </a:spcBef>
              <a:spcAft>
                <a:spcPts val="0"/>
              </a:spcAft>
              <a:defRPr/>
            </a:pPr>
            <a:r>
              <a:rPr lang="en-US" altLang="de-DE" sz="1200" kern="0" dirty="0"/>
              <a:t>Added conclusions and recommendations</a:t>
            </a:r>
          </a:p>
          <a:p>
            <a:pPr marL="400050" lvl="1" indent="0">
              <a:spcBef>
                <a:spcPts val="0"/>
              </a:spcBef>
              <a:spcAft>
                <a:spcPts val="0"/>
              </a:spcAft>
              <a:buNone/>
              <a:defRPr/>
            </a:pPr>
            <a:endParaRPr lang="en-US" altLang="zh-CN" sz="1200" kern="0" dirty="0">
              <a:highlight>
                <a:srgbClr val="FFFF00"/>
              </a:highlight>
            </a:endParaRPr>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Coordination with SA1 on service requirements, SA2 on NWDAF, RAN3 on data collection.</a:t>
            </a:r>
            <a:endParaRPr lang="de-DE" sz="1200" kern="0" dirty="0"/>
          </a:p>
          <a:p>
            <a:pPr>
              <a:spcBef>
                <a:spcPts val="0"/>
              </a:spcBef>
              <a:spcAft>
                <a:spcPts val="0"/>
              </a:spcAft>
              <a:defRPr/>
            </a:pPr>
            <a:endParaRPr lang="de-DE" sz="18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 </a:t>
            </a:r>
            <a:endParaRPr lang="en-US" altLang="zh-CN" sz="12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042471328"/>
              </p:ext>
            </p:extLst>
          </p:nvPr>
        </p:nvGraphicFramePr>
        <p:xfrm>
          <a:off x="427812" y="1280400"/>
          <a:ext cx="11192989" cy="496737"/>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868611">
                  <a:extLst>
                    <a:ext uri="{9D8B030D-6E8A-4147-A177-3AD203B41FA5}">
                      <a16:colId xmlns:a16="http://schemas.microsoft.com/office/drawing/2014/main" val="20001"/>
                    </a:ext>
                  </a:extLst>
                </a:gridCol>
                <a:gridCol w="1013765">
                  <a:extLst>
                    <a:ext uri="{9D8B030D-6E8A-4147-A177-3AD203B41FA5}">
                      <a16:colId xmlns:a16="http://schemas.microsoft.com/office/drawing/2014/main" val="20002"/>
                    </a:ext>
                  </a:extLst>
                </a:gridCol>
                <a:gridCol w="1650509">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1020019</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Data Analytics (MDA)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FS_eMDAS_Ph3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SP-241157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79703724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3. </a:t>
            </a:r>
            <a:r>
              <a:rPr lang="en-US" altLang="zh-CN" sz="3200" b="1" dirty="0"/>
              <a:t>IDM: </a:t>
            </a:r>
            <a:r>
              <a:rPr lang="en-US" altLang="en-US" sz="3200" b="1" dirty="0"/>
              <a:t>Study on intent driven management services for mobile network phase 3</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2574"/>
            <a:ext cx="11466588"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100" dirty="0"/>
              <a:t>WT-3: The intent negotiation functionalities during fulfillment phase are evaluated and concluded, and following functionalities are recommended for normative work: checking for fulfillable outcomes, checking for best possible outcome, recommending fulfillable intent targets and contexts, advises on preferred alternatives. </a:t>
            </a:r>
          </a:p>
          <a:p>
            <a:pPr lvl="1">
              <a:spcBef>
                <a:spcPts val="0"/>
              </a:spcBef>
              <a:spcAft>
                <a:spcPts val="0"/>
              </a:spcAft>
              <a:defRPr/>
            </a:pPr>
            <a:r>
              <a:rPr lang="en-US" altLang="zh-CN" sz="1100" dirty="0"/>
              <a:t>WT-4: The Intent Utility Function are evaluated and concluded, it is recommended to start normative work for specifying methods by which consumers can express the relative value of an intent's expectations to assist the IDMS producer(s) in fulfilling their intents in the most acceptable manner. </a:t>
            </a:r>
          </a:p>
          <a:p>
            <a:pPr lvl="1">
              <a:spcBef>
                <a:spcPts val="0"/>
              </a:spcBef>
              <a:spcAft>
                <a:spcPts val="0"/>
              </a:spcAft>
              <a:defRPr/>
            </a:pPr>
            <a:endParaRPr lang="en-US" altLang="zh-CN" sz="1100" dirty="0"/>
          </a:p>
          <a:p>
            <a:pPr lvl="1">
              <a:spcBef>
                <a:spcPts val="0"/>
              </a:spcBef>
              <a:spcAft>
                <a:spcPts val="0"/>
              </a:spcAft>
              <a:defRPr/>
            </a:pPr>
            <a:endParaRPr lang="en-US" altLang="zh-CN" sz="1100" kern="0" dirty="0"/>
          </a:p>
          <a:p>
            <a:pPr marL="341313" lvl="1" indent="-341313">
              <a:spcBef>
                <a:spcPts val="0"/>
              </a:spcBef>
              <a:spcAft>
                <a:spcPts val="0"/>
              </a:spcAft>
              <a:buBlip>
                <a:blip r:embed="rId2"/>
              </a:buBlip>
              <a:defRPr/>
            </a:pPr>
            <a:r>
              <a:rPr lang="en-US" sz="1800" kern="0" dirty="0"/>
              <a:t>Impacts and dependencies on other WGs:</a:t>
            </a:r>
          </a:p>
          <a:p>
            <a:pPr lvl="1">
              <a:spcBef>
                <a:spcPts val="0"/>
              </a:spcBef>
              <a:spcAft>
                <a:spcPts val="0"/>
              </a:spcAft>
              <a:defRPr/>
            </a:pPr>
            <a:r>
              <a:rPr lang="en-US" sz="1100" kern="0" dirty="0"/>
              <a:t>Provide radio network management support to SA1 on UAV pre-flight preparation requirements </a:t>
            </a:r>
            <a:endParaRPr lang="de-DE" sz="1100" kern="0" dirty="0"/>
          </a:p>
          <a:p>
            <a:pPr>
              <a:spcBef>
                <a:spcPts val="0"/>
              </a:spcBef>
              <a:spcAft>
                <a:spcPts val="0"/>
              </a:spcAft>
              <a:defRPr/>
            </a:pPr>
            <a:r>
              <a:rPr lang="de-DE" sz="1800" kern="0" dirty="0"/>
              <a:t>Next steps:</a:t>
            </a:r>
          </a:p>
          <a:p>
            <a:pPr lvl="1">
              <a:defRPr/>
            </a:pPr>
            <a:r>
              <a:rPr lang="en-US" altLang="zh-CN" sz="1100" dirty="0">
                <a:highlight>
                  <a:srgbClr val="00FF00"/>
                </a:highlight>
              </a:rPr>
              <a:t>This study is completed, Rel-19 normative work will start from next meeting. </a:t>
            </a:r>
            <a:endParaRPr lang="en-US" altLang="zh-CN" sz="11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550327870"/>
              </p:ext>
            </p:extLst>
          </p:nvPr>
        </p:nvGraphicFramePr>
        <p:xfrm>
          <a:off x="420612" y="1431600"/>
          <a:ext cx="11192989" cy="496737"/>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868611">
                  <a:extLst>
                    <a:ext uri="{9D8B030D-6E8A-4147-A177-3AD203B41FA5}">
                      <a16:colId xmlns:a16="http://schemas.microsoft.com/office/drawing/2014/main" val="20001"/>
                    </a:ext>
                  </a:extLst>
                </a:gridCol>
                <a:gridCol w="1013765">
                  <a:extLst>
                    <a:ext uri="{9D8B030D-6E8A-4147-A177-3AD203B41FA5}">
                      <a16:colId xmlns:a16="http://schemas.microsoft.com/office/drawing/2014/main" val="20002"/>
                    </a:ext>
                  </a:extLst>
                </a:gridCol>
                <a:gridCol w="1650509">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1020008</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intent driven management services for mobile network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FS_IDMS_MN_Ph3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56395151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rtlCol="0">
            <a:normAutofit/>
          </a:bodyPr>
          <a:lstStyle/>
          <a:p>
            <a:pPr eaLnBrk="1" hangingPunct="1">
              <a:defRPr/>
            </a:pPr>
            <a:r>
              <a:rPr lang="en-US" dirty="0">
                <a:effectLst>
                  <a:outerShdw blurRad="38100" dist="38100" dir="2700000" algn="tl">
                    <a:srgbClr val="C0C0C0"/>
                  </a:outerShdw>
                </a:effectLst>
              </a:rPr>
              <a:t>Contents</a:t>
            </a:r>
          </a:p>
        </p:txBody>
      </p:sp>
      <p:sp>
        <p:nvSpPr>
          <p:cNvPr id="57347" name="Rectangle 3"/>
          <p:cNvSpPr>
            <a:spLocks noGrp="1"/>
          </p:cNvSpPr>
          <p:nvPr>
            <p:ph type="body" idx="1"/>
          </p:nvPr>
        </p:nvSpPr>
        <p:spPr>
          <a:xfrm>
            <a:off x="1981200" y="1409701"/>
            <a:ext cx="8229600" cy="4826976"/>
          </a:xfrm>
        </p:spPr>
        <p:txBody>
          <a:bodyPr/>
          <a:lstStyle/>
          <a:p>
            <a:pPr eaLnBrk="1" hangingPunct="1">
              <a:defRPr/>
            </a:pPr>
            <a:r>
              <a:rPr lang="en-GB" sz="2400" dirty="0"/>
              <a:t>General aspects of SA5</a:t>
            </a:r>
          </a:p>
          <a:p>
            <a:pPr eaLnBrk="1" hangingPunct="1">
              <a:defRPr/>
            </a:pPr>
            <a:r>
              <a:rPr lang="en-GB" sz="2400" dirty="0"/>
              <a:t>SA5 </a:t>
            </a:r>
            <a:r>
              <a:rPr lang="en-GB" altLang="zh-CN" sz="2400" dirty="0"/>
              <a:t>overall progress since SA#105</a:t>
            </a:r>
          </a:p>
          <a:p>
            <a:pPr eaLnBrk="1" hangingPunct="1">
              <a:defRPr/>
            </a:pPr>
            <a:r>
              <a:rPr lang="en-GB" altLang="zh-CN" sz="2400" dirty="0"/>
              <a:t>Management Feature relations with other WGs</a:t>
            </a:r>
          </a:p>
          <a:p>
            <a:pPr eaLnBrk="1" hangingPunct="1">
              <a:defRPr/>
            </a:pPr>
            <a:r>
              <a:rPr lang="en-GB" sz="2400" dirty="0"/>
              <a:t>Management and Orchestration  </a:t>
            </a:r>
          </a:p>
          <a:p>
            <a:pPr eaLnBrk="1" hangingPunct="1">
              <a:defRPr/>
            </a:pPr>
            <a:r>
              <a:rPr lang="en-GB" sz="2400" dirty="0"/>
              <a:t>Charging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733" b="1" dirty="0"/>
              <a:t>4. CCL: </a:t>
            </a:r>
            <a:r>
              <a:rPr lang="en-US" altLang="en-US" sz="3733" b="1" dirty="0"/>
              <a:t>Study on closed control loop management</a:t>
            </a:r>
            <a:endParaRPr lang="en-GB" altLang="en-US" sz="3733"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988337"/>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de-DE" sz="1100" dirty="0"/>
              <a:t>Evaluation and Conclusion are updated for Use case 5</a:t>
            </a:r>
          </a:p>
          <a:p>
            <a:pPr lvl="1">
              <a:spcBef>
                <a:spcPts val="0"/>
              </a:spcBef>
              <a:spcAft>
                <a:spcPts val="0"/>
              </a:spcAft>
              <a:defRPr/>
            </a:pPr>
            <a:r>
              <a:rPr lang="en-US" altLang="de-DE" sz="1100" dirty="0"/>
              <a:t>Clarification provided for escalation Recipient</a:t>
            </a:r>
          </a:p>
          <a:p>
            <a:pPr lvl="1">
              <a:spcBef>
                <a:spcPts val="0"/>
              </a:spcBef>
              <a:spcAft>
                <a:spcPts val="0"/>
              </a:spcAft>
              <a:defRPr/>
            </a:pPr>
            <a:r>
              <a:rPr lang="en-US" altLang="de-DE" sz="1100" dirty="0"/>
              <a:t>Clarify evaluation for Feedback use case</a:t>
            </a:r>
          </a:p>
          <a:p>
            <a:pPr marL="341313" lvl="1" indent="-341313">
              <a:spcBef>
                <a:spcPts val="0"/>
              </a:spcBef>
              <a:spcAft>
                <a:spcPts val="0"/>
              </a:spcAft>
              <a:buBlip>
                <a:blip r:embed="rId2"/>
              </a:buBlip>
              <a:defRPr/>
            </a:pPr>
            <a:r>
              <a:rPr lang="en-US" sz="1800" kern="0" dirty="0"/>
              <a:t>Impacts and dependencies on other WGs:</a:t>
            </a:r>
          </a:p>
          <a:p>
            <a:pPr lvl="1">
              <a:spcBef>
                <a:spcPts val="0"/>
              </a:spcBef>
              <a:spcAft>
                <a:spcPts val="0"/>
              </a:spcAft>
              <a:defRPr/>
            </a:pPr>
            <a:r>
              <a:rPr lang="en-US" sz="1400" kern="0" dirty="0"/>
              <a:t>None</a:t>
            </a:r>
            <a:endParaRPr lang="de-DE" sz="1400" kern="0" dirty="0"/>
          </a:p>
          <a:p>
            <a:pPr>
              <a:spcBef>
                <a:spcPts val="0"/>
              </a:spcBef>
              <a:spcAft>
                <a:spcPts val="0"/>
              </a:spcAft>
              <a:defRPr/>
            </a:pPr>
            <a:r>
              <a:rPr lang="de-DE" sz="1800" kern="0" dirty="0"/>
              <a:t>Next steps:</a:t>
            </a:r>
          </a:p>
          <a:p>
            <a:pPr lvl="1">
              <a:defRPr/>
            </a:pPr>
            <a:r>
              <a:rPr lang="en-US" altLang="zh-CN" sz="1400" dirty="0">
                <a:highlight>
                  <a:srgbClr val="00FF00"/>
                </a:highlight>
              </a:rPr>
              <a:t>This study is completed, Rel-19 normative work will start from next meeting. </a:t>
            </a:r>
            <a:endParaRPr lang="en-US" altLang="zh-CN" sz="14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243654054"/>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1020009</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closed control loop management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FS_CCLM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14925614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5. NDT: </a:t>
            </a:r>
            <a:r>
              <a:rPr lang="en-US" altLang="en-US" sz="3200" b="1" dirty="0"/>
              <a:t>Study on management aspects of Network Digital Twin</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773112"/>
            <a:ext cx="11502588" cy="4856287"/>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600" kern="0" dirty="0"/>
              <a:t>Following NDT use cases have been concluded and recommended for normative work:</a:t>
            </a:r>
          </a:p>
          <a:p>
            <a:pPr lvl="1">
              <a:spcBef>
                <a:spcPts val="0"/>
              </a:spcBef>
              <a:spcAft>
                <a:spcPts val="0"/>
              </a:spcAft>
              <a:defRPr/>
            </a:pPr>
            <a:r>
              <a:rPr lang="en-US" altLang="zh-CN" sz="1400" dirty="0"/>
              <a:t>NDT support for network automation including signaling storm analysis, emergency preparedness, network failure and risk prediction and network issue inducement.</a:t>
            </a:r>
          </a:p>
          <a:p>
            <a:pPr lvl="1">
              <a:spcBef>
                <a:spcPts val="0"/>
              </a:spcBef>
              <a:spcAft>
                <a:spcPts val="0"/>
              </a:spcAft>
              <a:defRPr/>
            </a:pPr>
            <a:r>
              <a:rPr lang="en-US" altLang="zh-CN" sz="1400" dirty="0"/>
              <a:t>NDT support for verification including RAN energy saving policy verification, configuration verification.</a:t>
            </a:r>
          </a:p>
          <a:p>
            <a:pPr lvl="1">
              <a:spcBef>
                <a:spcPts val="0"/>
              </a:spcBef>
              <a:spcAft>
                <a:spcPts val="0"/>
              </a:spcAft>
              <a:defRPr/>
            </a:pPr>
            <a:r>
              <a:rPr lang="en-US" altLang="zh-CN" sz="1400" dirty="0"/>
              <a:t>NDT support for generation including generating data for ML model training and measuring customer satisfaction with the network services </a:t>
            </a:r>
          </a:p>
          <a:p>
            <a:pPr lvl="1">
              <a:spcBef>
                <a:spcPts val="0"/>
              </a:spcBef>
              <a:spcAft>
                <a:spcPts val="0"/>
              </a:spcAft>
              <a:defRPr/>
            </a:pPr>
            <a:r>
              <a:rPr lang="en-US" altLang="zh-CN" sz="1400" dirty="0"/>
              <a:t>Advanced NDT capabilities including  nested NDTs. </a:t>
            </a:r>
          </a:p>
          <a:p>
            <a:pPr marL="341313" lvl="1" indent="-341313">
              <a:spcBef>
                <a:spcPts val="0"/>
              </a:spcBef>
              <a:spcAft>
                <a:spcPts val="0"/>
              </a:spcAft>
              <a:buBlip>
                <a:blip r:embed="rId2"/>
              </a:buBlip>
              <a:defRPr/>
            </a:pPr>
            <a:r>
              <a:rPr lang="en-US" sz="1800" kern="0" dirty="0"/>
              <a:t>Impacts and dependencies on other WGs:</a:t>
            </a:r>
            <a:endParaRPr lang="en-US" sz="1200" kern="0" dirty="0"/>
          </a:p>
          <a:p>
            <a:pPr lvl="1">
              <a:spcBef>
                <a:spcPts val="0"/>
              </a:spcBef>
              <a:spcAft>
                <a:spcPts val="0"/>
              </a:spcAft>
              <a:defRPr/>
            </a:pPr>
            <a:r>
              <a:rPr lang="en-US" sz="1200" kern="0" dirty="0"/>
              <a:t>Coordination with SA1 on terminology.</a:t>
            </a: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 </a:t>
            </a:r>
            <a:endParaRPr lang="en-US" altLang="zh-CN" sz="12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773616276"/>
              </p:ext>
            </p:extLst>
          </p:nvPr>
        </p:nvGraphicFramePr>
        <p:xfrm>
          <a:off x="420612" y="1276376"/>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1020018</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Network Digital Twin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FS_NDT</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584103546"/>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6. CMO: </a:t>
            </a:r>
            <a:r>
              <a:rPr lang="en-US" altLang="en-US" sz="3200" b="1" dirty="0"/>
              <a:t>Study on Cloud Aspects of Management and Orchestration</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100" dirty="0"/>
              <a:t>General : Discussion CMO blocking points, evaluations and conclusions, but have no consensus at this meeting, so the TR has been extended.</a:t>
            </a:r>
          </a:p>
          <a:p>
            <a:pPr lvl="1">
              <a:spcBef>
                <a:spcPts val="0"/>
              </a:spcBef>
              <a:spcAft>
                <a:spcPts val="0"/>
              </a:spcAft>
              <a:defRPr/>
            </a:pPr>
            <a:r>
              <a:rPr lang="en-US" altLang="zh-CN" sz="1100" dirty="0"/>
              <a:t>WT-1: Discussion on use cases in terms of configuration, traffic, upgrade and policy management, but have no consensus at this meeting, and some other updates</a:t>
            </a:r>
          </a:p>
          <a:p>
            <a:pPr lvl="1">
              <a:spcBef>
                <a:spcPts val="0"/>
              </a:spcBef>
              <a:spcAft>
                <a:spcPts val="0"/>
              </a:spcAft>
              <a:defRPr/>
            </a:pPr>
            <a:r>
              <a:rPr lang="en-US" altLang="zh-CN" sz="1100" dirty="0"/>
              <a:t>of use cases were documented.</a:t>
            </a:r>
          </a:p>
          <a:p>
            <a:pPr lvl="1">
              <a:spcBef>
                <a:spcPts val="0"/>
              </a:spcBef>
              <a:spcAft>
                <a:spcPts val="0"/>
              </a:spcAft>
              <a:defRPr/>
            </a:pPr>
            <a:r>
              <a:rPr lang="en-US" altLang="zh-CN" sz="1100" dirty="0"/>
              <a:t>WT-2: Discussion on evaluation for use cases in terms of LCM of NF Deployment and data streaming use cases, but have no consensus at this meeting. And have</a:t>
            </a:r>
          </a:p>
          <a:p>
            <a:pPr lvl="1">
              <a:spcBef>
                <a:spcPts val="0"/>
              </a:spcBef>
              <a:spcAft>
                <a:spcPts val="0"/>
              </a:spcAft>
              <a:defRPr/>
            </a:pPr>
            <a:r>
              <a:rPr lang="en-US" altLang="zh-CN" sz="1100" dirty="0"/>
              <a:t>achieved updates agreement on some solutions and </a:t>
            </a:r>
            <a:r>
              <a:rPr lang="en-US" altLang="zh-CN" sz="1100" dirty="0" err="1"/>
              <a:t>Annexs</a:t>
            </a:r>
            <a:r>
              <a:rPr lang="en-US" altLang="zh-CN" sz="1100" dirty="0"/>
              <a:t>.</a:t>
            </a:r>
          </a:p>
          <a:p>
            <a:pPr lvl="1">
              <a:spcBef>
                <a:spcPts val="0"/>
              </a:spcBef>
              <a:spcAft>
                <a:spcPts val="0"/>
              </a:spcAft>
              <a:defRPr/>
            </a:pPr>
            <a:r>
              <a:rPr lang="en-US" altLang="zh-CN" sz="1100" dirty="0"/>
              <a:t>WT-3: Discussion on adding potential solution for Placement of cloud native NFs, but have no consensus. </a:t>
            </a:r>
            <a:r>
              <a:rPr lang="en-US" altLang="zh-CN" sz="1600" kern="0" dirty="0"/>
              <a:t> </a:t>
            </a:r>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The group decided to continue the study in Rel-19 on this topic.</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141187895"/>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1020010</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Cloud Aspects of Management and Orchestration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FS_Cloud_OAM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80%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SP-231781</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90%</a:t>
                      </a:r>
                    </a:p>
                  </a:txBody>
                  <a:tcPr marL="7620" marR="7620" marT="7620" marB="0" anchor="b"/>
                </a:tc>
                <a:tc>
                  <a:txBody>
                    <a:bodyPr/>
                    <a:lstStyle/>
                    <a:p>
                      <a:pPr algn="l" fontAlgn="t"/>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56021122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7. MSEC: </a:t>
            </a:r>
            <a:r>
              <a:rPr lang="en-US" altLang="en-US" sz="3200" b="1" dirty="0"/>
              <a:t>Study on Enablers for Security Monitoring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kern="0" dirty="0"/>
              <a:t>Final rapporteur's clean-up of the draft TR.</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The events/</a:t>
            </a:r>
            <a:r>
              <a:rPr lang="en-US" sz="1200" kern="0" dirty="0" err="1"/>
              <a:t>usecases</a:t>
            </a:r>
            <a:r>
              <a:rPr lang="en-US" sz="1200" kern="0" dirty="0"/>
              <a:t> which can lead to security risks/threats and the related data that needs to be exposed need to be primarily defined by SA3</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no normative Rel-19 work is planned so far.</a:t>
            </a:r>
            <a:endParaRPr lang="en-US" sz="12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113415597"/>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1020016</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Enablers for Security Monitoring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FS_SECM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SP-231736</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76415431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8. SBMA: </a:t>
            </a:r>
            <a:r>
              <a:rPr lang="en-US" altLang="en-US" sz="3200" b="1" dirty="0"/>
              <a:t>Study on Service Based Management Architecture enhancement phase 3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60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200" kern="0" dirty="0"/>
              <a:t>The following topics were approved:</a:t>
            </a:r>
          </a:p>
          <a:p>
            <a:pPr lvl="1">
              <a:spcBef>
                <a:spcPts val="0"/>
              </a:spcBef>
              <a:spcAft>
                <a:spcPts val="0"/>
              </a:spcAft>
              <a:defRPr/>
            </a:pPr>
            <a:r>
              <a:rPr lang="en-US" altLang="zh-CN" sz="1200" kern="0" dirty="0"/>
              <a:t>Conclusions for Alarm handling</a:t>
            </a:r>
          </a:p>
          <a:p>
            <a:pPr lvl="1">
              <a:spcBef>
                <a:spcPts val="0"/>
              </a:spcBef>
              <a:spcAft>
                <a:spcPts val="0"/>
              </a:spcAft>
              <a:defRPr/>
            </a:pPr>
            <a:r>
              <a:rPr lang="en-US" altLang="zh-CN" sz="1200" kern="0" dirty="0"/>
              <a:t>Reliable notification handling improvements</a:t>
            </a:r>
          </a:p>
          <a:p>
            <a:pPr lvl="1">
              <a:spcBef>
                <a:spcPts val="0"/>
              </a:spcBef>
              <a:spcAft>
                <a:spcPts val="0"/>
              </a:spcAft>
              <a:defRPr/>
            </a:pPr>
            <a:r>
              <a:rPr lang="en-US" altLang="zh-CN" sz="1200" kern="0" dirty="0"/>
              <a:t>Correct missing reference</a:t>
            </a:r>
          </a:p>
          <a:p>
            <a:pPr lvl="1">
              <a:spcBef>
                <a:spcPts val="0"/>
              </a:spcBef>
              <a:spcAft>
                <a:spcPts val="0"/>
              </a:spcAft>
              <a:defRPr/>
            </a:pPr>
            <a:r>
              <a:rPr lang="en-US" altLang="zh-CN" sz="1200" kern="0" dirty="0"/>
              <a:t>Update recommendation and conclusion for </a:t>
            </a:r>
            <a:r>
              <a:rPr lang="en-US" altLang="zh-CN" sz="1200" kern="0" dirty="0" err="1"/>
              <a:t>MnS</a:t>
            </a:r>
            <a:r>
              <a:rPr lang="en-US" altLang="zh-CN" sz="1200" kern="0" dirty="0"/>
              <a:t> Version Number Handling</a:t>
            </a:r>
          </a:p>
          <a:p>
            <a:pPr lvl="1">
              <a:spcBef>
                <a:spcPts val="0"/>
              </a:spcBef>
              <a:spcAft>
                <a:spcPts val="0"/>
              </a:spcAft>
              <a:defRPr/>
            </a:pPr>
            <a:r>
              <a:rPr lang="en-US" altLang="zh-CN" sz="1200" kern="0" dirty="0"/>
              <a:t>Presentation sheet for SA approval</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altLang="zh-CN" sz="1200" kern="0" dirty="0">
              <a:highlight>
                <a:srgbClr val="00FF00"/>
              </a:highlight>
            </a:endParaRPr>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207526619"/>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1020011</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Service Based Management Architecture enhancement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FS_SBMA_Ph3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32395565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9. PTM: </a:t>
            </a:r>
            <a:r>
              <a:rPr lang="en-US" altLang="en-US" sz="3200" b="1" dirty="0">
                <a:solidFill>
                  <a:srgbClr val="00B050"/>
                </a:solidFill>
              </a:rPr>
              <a:t>Management of planned configurations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336832"/>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00050" lvl="1" indent="0">
              <a:spcBef>
                <a:spcPts val="0"/>
              </a:spcBef>
              <a:spcAft>
                <a:spcPts val="0"/>
              </a:spcAft>
              <a:buNone/>
              <a:defRPr/>
            </a:pPr>
            <a:r>
              <a:rPr lang="de-DE" altLang="de-DE" sz="1200" kern="0" dirty="0"/>
              <a:t>The following topics are discussed and approved:</a:t>
            </a:r>
          </a:p>
          <a:p>
            <a:pPr lvl="1">
              <a:spcBef>
                <a:spcPts val="0"/>
              </a:spcBef>
              <a:spcAft>
                <a:spcPts val="0"/>
              </a:spcAft>
              <a:defRPr/>
            </a:pPr>
            <a:r>
              <a:rPr lang="en-US" altLang="zh-CN" sz="1200" kern="0" dirty="0"/>
              <a:t>Stage 1 and 2 for conditional activation of planned configurations was added</a:t>
            </a:r>
          </a:p>
          <a:p>
            <a:pPr lvl="1">
              <a:spcBef>
                <a:spcPts val="0"/>
              </a:spcBef>
              <a:spcAft>
                <a:spcPts val="0"/>
              </a:spcAft>
              <a:defRPr/>
            </a:pPr>
            <a:r>
              <a:rPr lang="en-US" altLang="zh-CN" sz="1200" kern="0" dirty="0"/>
              <a:t>Improvements were agreed for stage 2 of</a:t>
            </a:r>
          </a:p>
          <a:p>
            <a:pPr lvl="2">
              <a:spcBef>
                <a:spcPts val="0"/>
              </a:spcBef>
              <a:spcAft>
                <a:spcPts val="0"/>
              </a:spcAft>
              <a:defRPr/>
            </a:pPr>
            <a:r>
              <a:rPr lang="en-US" altLang="zh-CN" sz="1100" kern="0" dirty="0"/>
              <a:t>managing planned configurations.</a:t>
            </a:r>
          </a:p>
          <a:p>
            <a:pPr lvl="2">
              <a:spcBef>
                <a:spcPts val="0"/>
              </a:spcBef>
              <a:spcAft>
                <a:spcPts val="0"/>
              </a:spcAft>
              <a:defRPr/>
            </a:pPr>
            <a:r>
              <a:rPr lang="en-US" altLang="zh-CN" sz="1100" kern="0" dirty="0"/>
              <a:t>managing planned configuration groups.</a:t>
            </a:r>
          </a:p>
          <a:p>
            <a:pPr lvl="2">
              <a:spcBef>
                <a:spcPts val="0"/>
              </a:spcBef>
              <a:spcAft>
                <a:spcPts val="0"/>
              </a:spcAft>
              <a:defRPr/>
            </a:pPr>
            <a:r>
              <a:rPr lang="en-US" altLang="zh-CN" sz="1100" kern="0" dirty="0"/>
              <a:t>validating planned configurations.</a:t>
            </a:r>
          </a:p>
          <a:p>
            <a:pPr lvl="2">
              <a:spcBef>
                <a:spcPts val="0"/>
              </a:spcBef>
              <a:spcAft>
                <a:spcPts val="0"/>
              </a:spcAft>
              <a:defRPr/>
            </a:pPr>
            <a:r>
              <a:rPr lang="en-US" altLang="zh-CN" sz="1100" kern="0" dirty="0"/>
              <a:t>activating planned configurations.</a:t>
            </a:r>
          </a:p>
          <a:p>
            <a:pPr lvl="1">
              <a:spcBef>
                <a:spcPts val="0"/>
              </a:spcBef>
              <a:spcAft>
                <a:spcPts val="0"/>
              </a:spcAft>
              <a:defRPr/>
            </a:pPr>
            <a:r>
              <a:rPr lang="en-US" altLang="zh-CN" sz="1200" kern="0" dirty="0"/>
              <a:t>Some stage 3 examples were added.</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according to the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245204844"/>
              </p:ext>
            </p:extLst>
          </p:nvPr>
        </p:nvGraphicFramePr>
        <p:xfrm>
          <a:off x="420612" y="143160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b"/>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1020033</a:t>
                      </a:r>
                    </a:p>
                  </a:txBody>
                  <a:tcPr marL="7620" marR="7620" marT="7620" marB="0" anchor="b"/>
                </a:tc>
                <a:tc>
                  <a:txBody>
                    <a:bodyPr/>
                    <a:lstStyle/>
                    <a:p>
                      <a:pPr algn="l" fontAlgn="b"/>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Study on Management of planned configurations </a:t>
                      </a:r>
                    </a:p>
                  </a:txBody>
                  <a:tcPr marL="7620" marR="7620" marT="7620" marB="0" anchor="b"/>
                </a:tc>
                <a:tc>
                  <a:txBody>
                    <a:bodyPr/>
                    <a:lstStyle/>
                    <a:p>
                      <a:pPr algn="l" fontAlgn="b"/>
                      <a:r>
                        <a:rPr lang="en-US" sz="1100" b="0" i="0" u="none" strike="noStrike" kern="1200">
                          <a:solidFill>
                            <a:srgbClr val="000000"/>
                          </a:solidFill>
                          <a:effectLst/>
                          <a:latin typeface="+mn-lt"/>
                          <a:ea typeface="等线" panose="02010600030101010101" pitchFamily="2" charset="-122"/>
                          <a:cs typeface="Arial" panose="020B0604020202020204" pitchFamily="34" charset="0"/>
                        </a:rPr>
                        <a:t>FS_PlanM</a:t>
                      </a:r>
                    </a:p>
                  </a:txBody>
                  <a:tcPr marL="7620" marR="7620" marT="7620" marB="0" anchor="b"/>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09/09/2024</a:t>
                      </a:r>
                    </a:p>
                  </a:txBody>
                  <a:tcPr marL="7620" marR="7620" marT="7620" marB="0"/>
                </a:tc>
                <a:tc>
                  <a:txBody>
                    <a:bodyPr/>
                    <a:lstStyle/>
                    <a:p>
                      <a:pPr algn="l" fontAlgn="t"/>
                      <a:r>
                        <a:rPr lang="en-US" altLang="zh-CN" sz="1100" b="0" i="0" u="none" strike="noStrike" kern="1200">
                          <a:solidFill>
                            <a:srgbClr val="000000"/>
                          </a:solidFill>
                          <a:effectLst/>
                          <a:latin typeface="+mn-lt"/>
                          <a:ea typeface="等线" panose="02010600030101010101" pitchFamily="2" charset="-122"/>
                          <a:cs typeface="Arial" panose="020B0604020202020204" pitchFamily="34" charset="0"/>
                        </a:rPr>
                        <a:t>60%</a:t>
                      </a:r>
                    </a:p>
                  </a:txBody>
                  <a:tcPr marL="7620" marR="7620" marT="7620" marB="0"/>
                </a:tc>
                <a:tc>
                  <a:txBody>
                    <a:bodyPr/>
                    <a:lstStyle/>
                    <a:p>
                      <a:pPr algn="l" fontAlgn="t"/>
                      <a:r>
                        <a:rPr lang="en-US" sz="1100" b="0" i="0" u="sng" strike="noStrike" dirty="0">
                          <a:solidFill>
                            <a:srgbClr val="0563C1"/>
                          </a:solidFill>
                          <a:effectLst/>
                          <a:latin typeface="+mn-lt"/>
                          <a:ea typeface="等线" panose="02010600030101010101" pitchFamily="2" charset="-122"/>
                          <a:hlinkClick r:id="rId3"/>
                        </a:rPr>
                        <a:t>SP-231721</a:t>
                      </a:r>
                      <a:endParaRPr lang="en-US" sz="1100" b="0" i="0" u="sng" strike="noStrike" dirty="0">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1050032</a:t>
                      </a:r>
                    </a:p>
                  </a:txBody>
                  <a:tcPr marL="5799" marR="5799" marT="5799" marB="0"/>
                </a:tc>
                <a:tc>
                  <a:txBody>
                    <a:bodyPr/>
                    <a:lstStyle/>
                    <a:p>
                      <a:pPr algn="l" fontAlgn="t"/>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Management of planned configurations </a:t>
                      </a:r>
                    </a:p>
                  </a:txBody>
                  <a:tcPr marL="5799" marR="5799" marT="5799" marB="0"/>
                </a:tc>
                <a:tc>
                  <a:txBody>
                    <a:bodyPr/>
                    <a:lstStyle/>
                    <a:p>
                      <a:pPr algn="l" fontAlgn="t"/>
                      <a:r>
                        <a:rPr lang="en-US" sz="1100" b="0" i="0" u="none" strike="noStrike" kern="1200" dirty="0" err="1">
                          <a:solidFill>
                            <a:srgbClr val="000000"/>
                          </a:solidFill>
                          <a:effectLst/>
                          <a:latin typeface="+mn-lt"/>
                          <a:ea typeface="等线" panose="02010600030101010101" pitchFamily="2" charset="-122"/>
                          <a:cs typeface="Arial" panose="020B0604020202020204" pitchFamily="34" charset="0"/>
                        </a:rPr>
                        <a:t>PlanM</a:t>
                      </a:r>
                      <a:endParaRPr lang="en-US" sz="110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a:t>
                      </a:r>
                    </a:p>
                  </a:txBody>
                  <a:tcPr marL="5799" marR="5799" marT="5799" marB="0"/>
                </a:tc>
                <a:tc>
                  <a:txBody>
                    <a:bodyPr/>
                    <a:lstStyle/>
                    <a:p>
                      <a:pPr marL="0" algn="l" defTabSz="1219170" rtl="0" eaLnBrk="1" fontAlgn="t" latinLnBrk="0" hangingPunct="1"/>
                      <a:r>
                        <a:rPr lang="en-US" sz="1100" b="0" i="0" u="sng" strike="noStrike" kern="1200" dirty="0">
                          <a:solidFill>
                            <a:srgbClr val="0563C1"/>
                          </a:solidFill>
                          <a:effectLst/>
                          <a:latin typeface="+mn-lt"/>
                          <a:ea typeface="等线" panose="02010600030101010101" pitchFamily="2" charset="-122"/>
                          <a:cs typeface="+mn-cs"/>
                          <a:hlinkClick r:id="rId4">
                            <a:extLst>
                              <a:ext uri="{A12FA001-AC4F-418D-AE19-62706E023703}">
                                <ahyp:hlinkClr xmlns:ahyp="http://schemas.microsoft.com/office/drawing/2018/hyperlinkcolor" val="tx"/>
                              </a:ext>
                            </a:extLst>
                          </a:hlinkClick>
                        </a:rPr>
                        <a:t>SP-241379</a:t>
                      </a:r>
                      <a:endParaRPr lang="en-US" sz="1100" b="0" i="0" u="sng" strike="noStrike" kern="1200" dirty="0">
                        <a:solidFill>
                          <a:srgbClr val="0563C1"/>
                        </a:solidFill>
                        <a:effectLst/>
                        <a:latin typeface="+mn-lt"/>
                        <a:ea typeface="等线" panose="02010600030101010101" pitchFamily="2" charset="-122"/>
                        <a:cs typeface="+mn-cs"/>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70295662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425070141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10. MADCOL: </a:t>
            </a:r>
            <a:r>
              <a:rPr lang="en-US" altLang="en-US" sz="3200" b="1" dirty="0">
                <a:solidFill>
                  <a:srgbClr val="00B050"/>
                </a:solidFill>
              </a:rPr>
              <a:t>Data management phase 2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dirty="0"/>
              <a:t>Solution for managing external management data agreed</a:t>
            </a:r>
          </a:p>
          <a:p>
            <a:pPr lvl="1">
              <a:spcBef>
                <a:spcPts val="0"/>
              </a:spcBef>
              <a:spcAft>
                <a:spcPts val="0"/>
              </a:spcAft>
              <a:defRPr/>
            </a:pPr>
            <a:r>
              <a:rPr lang="en-US" altLang="zh-CN" sz="1200" dirty="0"/>
              <a:t>description of requirements for external management data agreed</a:t>
            </a:r>
          </a:p>
          <a:p>
            <a:pPr lvl="1">
              <a:spcBef>
                <a:spcPts val="0"/>
              </a:spcBef>
              <a:spcAft>
                <a:spcPts val="0"/>
              </a:spcAft>
              <a:defRPr/>
            </a:pPr>
            <a:r>
              <a:rPr lang="en-US" altLang="zh-CN" sz="1200" dirty="0"/>
              <a:t>Model for external data has been enhanced</a:t>
            </a:r>
            <a:r>
              <a:rPr lang="en-US" altLang="zh-CN" sz="1200" kern="0" dirty="0"/>
              <a:t>. </a:t>
            </a:r>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according to the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295884957"/>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1020025</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Data management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MADCOL_Ph2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80%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SP-240877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88%</a:t>
                      </a: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947226874"/>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11. SREP: D</a:t>
            </a:r>
            <a:r>
              <a:rPr lang="en-US" altLang="en-US" sz="3200" b="1" dirty="0" err="1"/>
              <a:t>ata</a:t>
            </a:r>
            <a:r>
              <a:rPr lang="en-US" altLang="en-US" sz="3200" b="1" dirty="0"/>
              <a:t> management regarding subscriptions and reporting</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1672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dirty="0"/>
              <a:t>WT#1 did not have any contributions </a:t>
            </a:r>
          </a:p>
          <a:p>
            <a:pPr lvl="1">
              <a:spcBef>
                <a:spcPts val="0"/>
              </a:spcBef>
              <a:spcAft>
                <a:spcPts val="0"/>
              </a:spcAft>
              <a:defRPr/>
            </a:pPr>
            <a:r>
              <a:rPr lang="en-US" altLang="zh-CN" sz="1200" dirty="0"/>
              <a:t>WT#2 had 4 contributions that was withdrawn. </a:t>
            </a:r>
            <a:r>
              <a:rPr lang="en-US" altLang="zh-CN" sz="1200" kern="0" dirty="0"/>
              <a:t>.</a:t>
            </a:r>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as per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697738144"/>
              </p:ext>
            </p:extLst>
          </p:nvPr>
        </p:nvGraphicFramePr>
        <p:xfrm>
          <a:off x="420612" y="143160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b"/>
                      <a:r>
                        <a:rPr lang="en-US" altLang="zh-CN" sz="1100" b="0" i="0" u="none" strike="noStrike" dirty="0">
                          <a:solidFill>
                            <a:srgbClr val="000000"/>
                          </a:solidFill>
                          <a:effectLst/>
                          <a:latin typeface="+mn-lt"/>
                          <a:ea typeface="等线" panose="02010600030101010101" pitchFamily="2" charset="-122"/>
                          <a:cs typeface="Arial" panose="020B0604020202020204" pitchFamily="34" charset="0"/>
                        </a:rPr>
                        <a:t>1020012</a:t>
                      </a:r>
                    </a:p>
                  </a:txBody>
                  <a:tcPr marL="7620" marR="7620" marT="7620" marB="0" anchor="b"/>
                </a:tc>
                <a:tc>
                  <a:txBody>
                    <a:bodyPr/>
                    <a:lstStyle/>
                    <a:p>
                      <a:pPr algn="l" fontAlgn="b"/>
                      <a:r>
                        <a:rPr lang="en-US" sz="1100" b="0" i="0" u="none" strike="noStrike" dirty="0">
                          <a:solidFill>
                            <a:srgbClr val="000000"/>
                          </a:solidFill>
                          <a:effectLst/>
                          <a:latin typeface="+mn-lt"/>
                          <a:ea typeface="等线" panose="02010600030101010101" pitchFamily="2" charset="-122"/>
                          <a:cs typeface="Arial" panose="020B0604020202020204" pitchFamily="34" charset="0"/>
                        </a:rPr>
                        <a:t>Study on data management regarding subscriptions and reporting </a:t>
                      </a:r>
                    </a:p>
                  </a:txBody>
                  <a:tcPr marL="7620" marR="7620" marT="7620" marB="0" anchor="b"/>
                </a:tc>
                <a:tc>
                  <a:txBody>
                    <a:bodyPr/>
                    <a:lstStyle/>
                    <a:p>
                      <a:pPr algn="l" fontAlgn="b"/>
                      <a:r>
                        <a:rPr lang="en-US" sz="1100" b="0" i="0" u="none" strike="noStrike">
                          <a:solidFill>
                            <a:srgbClr val="000000"/>
                          </a:solidFill>
                          <a:effectLst/>
                          <a:latin typeface="+mn-lt"/>
                          <a:ea typeface="等线" panose="02010600030101010101" pitchFamily="2" charset="-122"/>
                          <a:cs typeface="Arial" panose="020B0604020202020204" pitchFamily="34" charset="0"/>
                        </a:rPr>
                        <a:t>FS_Data_SREP</a:t>
                      </a:r>
                    </a:p>
                  </a:txBody>
                  <a:tcPr marL="7620" marR="7620" marT="7620" marB="0" anchor="b"/>
                </a:tc>
                <a:tc>
                  <a:txBody>
                    <a:bodyPr/>
                    <a:lstStyle/>
                    <a:p>
                      <a:pPr algn="l" fontAlgn="t"/>
                      <a:r>
                        <a:rPr lang="en-US" altLang="zh-CN" sz="1100" b="0" i="0" u="none" strike="noStrike" dirty="0">
                          <a:solidFill>
                            <a:srgbClr val="000000"/>
                          </a:solidFill>
                          <a:effectLst/>
                          <a:latin typeface="+mn-lt"/>
                          <a:ea typeface="等线" panose="02010600030101010101" pitchFamily="2" charset="-122"/>
                        </a:rPr>
                        <a:t>09/09/2024</a:t>
                      </a:r>
                    </a:p>
                  </a:txBody>
                  <a:tcPr marL="7620" marR="7620" marT="7620" marB="0"/>
                </a:tc>
                <a:tc>
                  <a:txBody>
                    <a:bodyPr/>
                    <a:lstStyle/>
                    <a:p>
                      <a:pPr algn="l" fontAlgn="t"/>
                      <a:r>
                        <a:rPr lang="en-US" altLang="zh-CN" sz="1100" b="0" i="0" u="none" strike="noStrike">
                          <a:solidFill>
                            <a:srgbClr val="000000"/>
                          </a:solidFill>
                          <a:effectLst/>
                          <a:latin typeface="+mn-lt"/>
                          <a:ea typeface="等线" panose="02010600030101010101" pitchFamily="2" charset="-122"/>
                        </a:rPr>
                        <a:t>60%</a:t>
                      </a:r>
                    </a:p>
                  </a:txBody>
                  <a:tcPr marL="7620" marR="7620" marT="7620" marB="0"/>
                </a:tc>
                <a:tc>
                  <a:txBody>
                    <a:bodyPr/>
                    <a:lstStyle/>
                    <a:p>
                      <a:pPr algn="l" fontAlgn="t"/>
                      <a:r>
                        <a:rPr lang="en-US" sz="1100" b="0" i="0" u="sng" strike="noStrike">
                          <a:solidFill>
                            <a:srgbClr val="0563C1"/>
                          </a:solidFill>
                          <a:effectLst/>
                          <a:latin typeface="+mn-lt"/>
                          <a:ea typeface="等线" panose="02010600030101010101" pitchFamily="2" charset="-122"/>
                          <a:hlinkClick r:id="rId3"/>
                        </a:rPr>
                        <a:t>SP-231732</a:t>
                      </a:r>
                      <a:endParaRPr lang="en-US" sz="1100" b="0" i="0" u="sng" strike="noStrike">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1050033</a:t>
                      </a:r>
                    </a:p>
                  </a:txBody>
                  <a:tcPr marL="5799" marR="5799" marT="5799" marB="0"/>
                </a:tc>
                <a:tc>
                  <a:txBody>
                    <a:bodyPr/>
                    <a:lstStyle/>
                    <a:p>
                      <a:pPr algn="l" fontAlgn="t"/>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Data management regarding subscriptions and reporting </a:t>
                      </a:r>
                    </a:p>
                  </a:txBody>
                  <a:tcPr marL="5799" marR="5799" marT="5799" marB="0"/>
                </a:tc>
                <a:tc>
                  <a:txBody>
                    <a:bodyPr/>
                    <a:lstStyle/>
                    <a:p>
                      <a:pPr algn="l" fontAlgn="t"/>
                      <a:r>
                        <a:rPr lang="en-US" sz="1100" b="0" i="0" u="none" strike="noStrike" kern="1200" dirty="0" err="1">
                          <a:solidFill>
                            <a:srgbClr val="000000"/>
                          </a:solidFill>
                          <a:effectLst/>
                          <a:latin typeface="+mn-lt"/>
                          <a:ea typeface="等线" panose="02010600030101010101" pitchFamily="2" charset="-122"/>
                          <a:cs typeface="Arial" panose="020B0604020202020204" pitchFamily="34" charset="0"/>
                        </a:rPr>
                        <a:t>Data_SREP</a:t>
                      </a:r>
                      <a:endParaRPr lang="en-US" sz="110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4"/>
                        </a:rPr>
                        <a:t>SP-241380</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301541097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65256587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12. PM: </a:t>
            </a:r>
            <a:r>
              <a:rPr lang="en-US" altLang="en-US" sz="3200" b="1" dirty="0">
                <a:solidFill>
                  <a:srgbClr val="00B050"/>
                </a:solidFill>
              </a:rPr>
              <a:t>5G performance measurements and KPIs phase 4</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857600"/>
            <a:ext cx="10953749" cy="438705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kern="0" dirty="0"/>
              <a:t>WT-1 (Rel19 PM/KPI):</a:t>
            </a:r>
          </a:p>
          <a:p>
            <a:pPr lvl="2">
              <a:spcBef>
                <a:spcPts val="0"/>
              </a:spcBef>
              <a:spcAft>
                <a:spcPts val="0"/>
              </a:spcAft>
              <a:defRPr/>
            </a:pPr>
            <a:r>
              <a:rPr lang="en-US" altLang="zh-CN" sz="1000" dirty="0"/>
              <a:t>Add PMF measurement of network-initiated PLR for ATSSS </a:t>
            </a:r>
          </a:p>
          <a:p>
            <a:pPr lvl="2">
              <a:spcBef>
                <a:spcPts val="0"/>
              </a:spcBef>
              <a:spcAft>
                <a:spcPts val="0"/>
              </a:spcAft>
              <a:defRPr/>
            </a:pPr>
            <a:r>
              <a:rPr lang="en-US" altLang="zh-CN" sz="1000" dirty="0"/>
              <a:t>Monitoring of Sub-Optimal Handovers </a:t>
            </a:r>
          </a:p>
          <a:p>
            <a:pPr lvl="2">
              <a:spcBef>
                <a:spcPts val="0"/>
              </a:spcBef>
              <a:spcAft>
                <a:spcPts val="0"/>
              </a:spcAft>
              <a:defRPr/>
            </a:pPr>
            <a:r>
              <a:rPr lang="en-US" altLang="zh-CN" sz="1000" dirty="0"/>
              <a:t>New performance measurements for Reduced Capability (</a:t>
            </a:r>
            <a:r>
              <a:rPr lang="en-US" altLang="zh-CN" sz="1000" dirty="0" err="1"/>
              <a:t>RedCap</a:t>
            </a:r>
            <a:r>
              <a:rPr lang="en-US" altLang="zh-CN" sz="1000" dirty="0"/>
              <a:t>) Device Early Identification </a:t>
            </a:r>
          </a:p>
          <a:p>
            <a:pPr lvl="2">
              <a:spcBef>
                <a:spcPts val="0"/>
              </a:spcBef>
              <a:spcAft>
                <a:spcPts val="0"/>
              </a:spcAft>
              <a:defRPr/>
            </a:pPr>
            <a:r>
              <a:rPr lang="en-US" altLang="zh-CN" sz="1000" dirty="0"/>
              <a:t>Correct LTM measurements and Update mobility KPI for LTM and Add LTM use case </a:t>
            </a:r>
            <a:endParaRPr lang="en-US" altLang="zh-CN" sz="1000" kern="0" dirty="0"/>
          </a:p>
          <a:p>
            <a:pPr lvl="2">
              <a:spcBef>
                <a:spcPts val="0"/>
              </a:spcBef>
              <a:spcAft>
                <a:spcPts val="0"/>
              </a:spcAft>
              <a:defRPr/>
            </a:pPr>
            <a:r>
              <a:rPr lang="en-US" altLang="zh-CN" sz="1000" kern="0" dirty="0"/>
              <a:t>Add Mean time and max time of MA PDU session establishment (agreed)</a:t>
            </a:r>
          </a:p>
          <a:p>
            <a:pPr lvl="2">
              <a:spcBef>
                <a:spcPts val="0"/>
              </a:spcBef>
              <a:spcAft>
                <a:spcPts val="0"/>
              </a:spcAft>
              <a:defRPr/>
            </a:pPr>
            <a:r>
              <a:rPr lang="en-US" altLang="zh-CN" sz="1000" kern="0" dirty="0"/>
              <a:t>Add UC reference for LTM related PM definition(agreed)</a:t>
            </a:r>
          </a:p>
          <a:p>
            <a:pPr lvl="2">
              <a:spcBef>
                <a:spcPts val="0"/>
              </a:spcBef>
              <a:spcAft>
                <a:spcPts val="0"/>
              </a:spcAft>
              <a:defRPr/>
            </a:pPr>
            <a:r>
              <a:rPr lang="en-US" altLang="zh-CN" sz="1000" kern="0" dirty="0"/>
              <a:t>New measurements to monitor Inter MN CHO with Candidate SCGs?</a:t>
            </a:r>
          </a:p>
          <a:p>
            <a:pPr lvl="2">
              <a:spcBef>
                <a:spcPts val="0"/>
              </a:spcBef>
              <a:spcAft>
                <a:spcPts val="0"/>
              </a:spcAft>
              <a:defRPr/>
            </a:pPr>
            <a:r>
              <a:rPr lang="en-US" altLang="zh-CN" sz="1000" kern="0" dirty="0"/>
              <a:t>New measurements to monitor the DL packet delay for XR PDU sets (not pursued)</a:t>
            </a:r>
          </a:p>
          <a:p>
            <a:pPr lvl="1">
              <a:spcBef>
                <a:spcPts val="0"/>
              </a:spcBef>
              <a:spcAft>
                <a:spcPts val="0"/>
              </a:spcAft>
              <a:defRPr/>
            </a:pPr>
            <a:r>
              <a:rPr lang="en-US" altLang="zh-CN" sz="1200" kern="0" dirty="0"/>
              <a:t>WT-2 (Rel18 PM/KPI):</a:t>
            </a:r>
          </a:p>
          <a:p>
            <a:pPr lvl="2">
              <a:spcBef>
                <a:spcPts val="0"/>
              </a:spcBef>
              <a:spcAft>
                <a:spcPts val="0"/>
              </a:spcAft>
              <a:defRPr/>
            </a:pPr>
            <a:r>
              <a:rPr lang="en-US" altLang="zh-CN" sz="1050" dirty="0"/>
              <a:t>Add XR PDU set packet delay measurement </a:t>
            </a:r>
          </a:p>
          <a:p>
            <a:pPr lvl="2">
              <a:spcBef>
                <a:spcPts val="0"/>
              </a:spcBef>
              <a:spcAft>
                <a:spcPts val="0"/>
              </a:spcAft>
              <a:defRPr/>
            </a:pPr>
            <a:r>
              <a:rPr lang="en-US" altLang="zh-CN" sz="1050" dirty="0"/>
              <a:t>New performance measurements for </a:t>
            </a:r>
            <a:r>
              <a:rPr lang="en-US" altLang="zh-CN" sz="1050" dirty="0" err="1"/>
              <a:t>eDRX</a:t>
            </a:r>
            <a:r>
              <a:rPr lang="en-US" altLang="zh-CN" sz="1050" dirty="0"/>
              <a:t> negotiation registration requests and accepts and new KPIs for Extended DRX Negotiation Success Rate </a:t>
            </a:r>
          </a:p>
          <a:p>
            <a:pPr lvl="2">
              <a:spcBef>
                <a:spcPts val="0"/>
              </a:spcBef>
              <a:spcAft>
                <a:spcPts val="0"/>
              </a:spcAft>
              <a:defRPr/>
            </a:pPr>
            <a:r>
              <a:rPr lang="en-US" altLang="zh-CN" sz="1050" dirty="0"/>
              <a:t>New performance measurements for UE assistance information with RRM Measurement Relaxation and new KPIs for Connected Mode RRM Relaxation Usage </a:t>
            </a:r>
            <a:endParaRPr lang="en-US" altLang="zh-CN" sz="1050" kern="0" dirty="0"/>
          </a:p>
          <a:p>
            <a:pPr lvl="2">
              <a:spcBef>
                <a:spcPts val="0"/>
              </a:spcBef>
              <a:spcAft>
                <a:spcPts val="0"/>
              </a:spcAft>
              <a:defRPr/>
            </a:pPr>
            <a:r>
              <a:rPr lang="en-US" altLang="zh-CN" sz="1050" kern="0" dirty="0"/>
              <a:t>enhance the RAN UE throughput definition in 28.552 and 28.554(not pursued)</a:t>
            </a:r>
          </a:p>
          <a:p>
            <a:pPr lvl="2">
              <a:spcBef>
                <a:spcPts val="0"/>
              </a:spcBef>
              <a:spcAft>
                <a:spcPts val="0"/>
              </a:spcAft>
              <a:defRPr/>
            </a:pPr>
            <a:r>
              <a:rPr lang="en-US" altLang="zh-CN" sz="1050" kern="0" dirty="0"/>
              <a:t>contribution on Sub Optimal Handover Metrics (trigger a revised CR)</a:t>
            </a:r>
          </a:p>
          <a:p>
            <a:pPr lvl="1">
              <a:spcBef>
                <a:spcPts val="0"/>
              </a:spcBef>
              <a:spcAft>
                <a:spcPts val="0"/>
              </a:spcAft>
              <a:defRPr/>
            </a:pPr>
            <a:r>
              <a:rPr lang="en-US" altLang="zh-CN" sz="1200" kern="0" dirty="0"/>
              <a:t>WT-3 (UE level measurements), “corrections on UE level measurement related to Data Volume was submitted in this meeting” is agreed.</a:t>
            </a:r>
          </a:p>
          <a:p>
            <a:pPr lvl="1">
              <a:spcBef>
                <a:spcPts val="0"/>
              </a:spcBef>
              <a:spcAft>
                <a:spcPts val="0"/>
              </a:spcAft>
              <a:defRPr/>
            </a:pPr>
            <a:r>
              <a:rPr lang="en-US" altLang="zh-CN" sz="1200" kern="0" dirty="0"/>
              <a:t>WT-4 No contribution for PM streaming framework enhancement was submitted in this meeting.</a:t>
            </a:r>
            <a:endParaRPr lang="en-US" altLang="zh-CN" sz="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Potential coordination: providing performance measurements to network features defined in SA2, RAN2 and RAN3.</a:t>
            </a:r>
            <a:endParaRPr lang="de-DE" sz="1200" kern="0" dirty="0"/>
          </a:p>
          <a:p>
            <a:pPr>
              <a:spcBef>
                <a:spcPts val="0"/>
              </a:spcBef>
              <a:spcAft>
                <a:spcPts val="0"/>
              </a:spcAft>
              <a:defRPr/>
            </a:pPr>
            <a:r>
              <a:rPr lang="de-DE" sz="1800" kern="0" dirty="0"/>
              <a:t>Next steps:</a:t>
            </a:r>
          </a:p>
          <a:p>
            <a:pPr lvl="1">
              <a:defRPr/>
            </a:pPr>
            <a:r>
              <a:rPr lang="en-US" altLang="zh-CN" sz="1200" dirty="0"/>
              <a:t>Continue the work per the plan, some WTs may need to be expedited.</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3263246"/>
              </p:ext>
            </p:extLst>
          </p:nvPr>
        </p:nvGraphicFramePr>
        <p:xfrm>
          <a:off x="467178" y="1295992"/>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1020026</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5G performance measurements and KPIs phase 4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PM_KPI_5G_Ph4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30%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SP-241155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65%</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3568100405"/>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13. </a:t>
            </a:r>
            <a:r>
              <a:rPr lang="en-GB" altLang="en-US" sz="3200" b="1" dirty="0" err="1">
                <a:solidFill>
                  <a:srgbClr val="00B050"/>
                </a:solidFill>
              </a:rPr>
              <a:t>AdNRM</a:t>
            </a:r>
            <a:r>
              <a:rPr lang="en-GB" altLang="en-US" sz="3200" b="1" dirty="0">
                <a:solidFill>
                  <a:srgbClr val="00B050"/>
                </a:solidFill>
              </a:rPr>
              <a:t>: </a:t>
            </a:r>
            <a:r>
              <a:rPr lang="en-US" altLang="en-US" sz="3200" b="1" dirty="0">
                <a:solidFill>
                  <a:srgbClr val="00B050"/>
                </a:solidFill>
              </a:rPr>
              <a:t>5G Advanced NRM features phase 3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73600"/>
            <a:ext cx="10953749" cy="41760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200" kern="0" dirty="0"/>
              <a:t>The following topics are discussed and approved:</a:t>
            </a:r>
          </a:p>
          <a:p>
            <a:pPr lvl="1">
              <a:spcBef>
                <a:spcPts val="0"/>
              </a:spcBef>
              <a:spcAft>
                <a:spcPts val="0"/>
              </a:spcAft>
              <a:defRPr/>
            </a:pPr>
            <a:r>
              <a:rPr lang="en-US" altLang="zh-CN" sz="1200" kern="0" dirty="0"/>
              <a:t> </a:t>
            </a:r>
            <a:r>
              <a:rPr lang="en-US" altLang="zh-CN" sz="1200" dirty="0"/>
              <a:t>WT-1 (5GC NRM): </a:t>
            </a:r>
          </a:p>
          <a:p>
            <a:pPr lvl="2">
              <a:spcBef>
                <a:spcPts val="0"/>
              </a:spcBef>
              <a:spcAft>
                <a:spcPts val="0"/>
              </a:spcAft>
              <a:defRPr/>
            </a:pPr>
            <a:r>
              <a:rPr lang="en-US" altLang="zh-CN" sz="1050" dirty="0"/>
              <a:t>Enhancements on </a:t>
            </a:r>
            <a:r>
              <a:rPr lang="en-US" altLang="zh-CN" sz="1050" dirty="0" err="1"/>
              <a:t>DefaultNotificationSubscription</a:t>
            </a:r>
            <a:r>
              <a:rPr lang="en-US" altLang="zh-CN" sz="1050" dirty="0"/>
              <a:t> agreed. </a:t>
            </a:r>
          </a:p>
          <a:p>
            <a:pPr lvl="2">
              <a:spcBef>
                <a:spcPts val="0"/>
              </a:spcBef>
              <a:spcAft>
                <a:spcPts val="0"/>
              </a:spcAft>
              <a:defRPr/>
            </a:pPr>
            <a:r>
              <a:rPr lang="en-US" altLang="zh-CN" sz="1050" dirty="0"/>
              <a:t>Enhancements on </a:t>
            </a:r>
            <a:r>
              <a:rPr lang="en-US" altLang="zh-CN" sz="1050" dirty="0" err="1"/>
              <a:t>NFService</a:t>
            </a:r>
            <a:r>
              <a:rPr lang="en-US" altLang="zh-CN" sz="1050" dirty="0"/>
              <a:t> in </a:t>
            </a:r>
            <a:r>
              <a:rPr lang="en-US" altLang="zh-CN" sz="1050" dirty="0" err="1"/>
              <a:t>NRFFunction</a:t>
            </a:r>
            <a:r>
              <a:rPr lang="en-US" altLang="zh-CN" sz="1050" dirty="0"/>
              <a:t> IOC </a:t>
            </a:r>
          </a:p>
          <a:p>
            <a:pPr lvl="2">
              <a:spcBef>
                <a:spcPts val="0"/>
              </a:spcBef>
              <a:spcAft>
                <a:spcPts val="0"/>
              </a:spcAft>
              <a:defRPr/>
            </a:pPr>
            <a:r>
              <a:rPr lang="en-US" altLang="zh-CN" sz="1050" dirty="0"/>
              <a:t>NRM enhancements to </a:t>
            </a:r>
            <a:r>
              <a:rPr lang="en-US" altLang="zh-CN" sz="1050" dirty="0" err="1"/>
              <a:t>NFProfile</a:t>
            </a:r>
            <a:r>
              <a:rPr lang="en-US" altLang="zh-CN" sz="1050" dirty="0"/>
              <a:t> discussed but not agreed. </a:t>
            </a:r>
          </a:p>
          <a:p>
            <a:pPr lvl="1">
              <a:spcBef>
                <a:spcPts val="0"/>
              </a:spcBef>
              <a:spcAft>
                <a:spcPts val="0"/>
              </a:spcAft>
              <a:defRPr/>
            </a:pPr>
            <a:r>
              <a:rPr lang="en-US" altLang="zh-CN" sz="1200" dirty="0"/>
              <a:t>WT-2 (NR NRM): </a:t>
            </a:r>
          </a:p>
          <a:p>
            <a:pPr lvl="2">
              <a:spcBef>
                <a:spcPts val="0"/>
              </a:spcBef>
              <a:spcAft>
                <a:spcPts val="0"/>
              </a:spcAft>
              <a:defRPr/>
            </a:pPr>
            <a:r>
              <a:rPr lang="en-US" altLang="zh-CN" sz="1050" dirty="0"/>
              <a:t>NRM extensions for VMR Ph2 discussed, a basic modeling agreed. </a:t>
            </a:r>
          </a:p>
          <a:p>
            <a:pPr lvl="2">
              <a:spcBef>
                <a:spcPts val="0"/>
              </a:spcBef>
              <a:spcAft>
                <a:spcPts val="0"/>
              </a:spcAft>
              <a:defRPr/>
            </a:pPr>
            <a:r>
              <a:rPr lang="en-US" altLang="zh-CN" sz="1050" dirty="0"/>
              <a:t>Way forward for Federated Network Information Model (FNIM) agreed</a:t>
            </a:r>
          </a:p>
          <a:p>
            <a:pPr lvl="1">
              <a:spcBef>
                <a:spcPts val="0"/>
              </a:spcBef>
              <a:spcAft>
                <a:spcPts val="0"/>
              </a:spcAft>
              <a:defRPr/>
            </a:pPr>
            <a:r>
              <a:rPr lang="en-US" altLang="zh-CN" sz="1200" dirty="0"/>
              <a:t>WT-4 (Generic NRM): </a:t>
            </a:r>
          </a:p>
          <a:p>
            <a:pPr lvl="2">
              <a:spcBef>
                <a:spcPts val="0"/>
              </a:spcBef>
              <a:spcAft>
                <a:spcPts val="0"/>
              </a:spcAft>
              <a:defRPr/>
            </a:pPr>
            <a:r>
              <a:rPr lang="en-US" altLang="zh-CN" sz="1050" dirty="0"/>
              <a:t>Enhance the multiplicity property for generic NRM </a:t>
            </a:r>
          </a:p>
          <a:p>
            <a:pPr lvl="2">
              <a:spcBef>
                <a:spcPts val="0"/>
              </a:spcBef>
              <a:spcAft>
                <a:spcPts val="0"/>
              </a:spcAft>
              <a:defRPr/>
            </a:pPr>
            <a:r>
              <a:rPr lang="en-US" altLang="zh-CN" sz="1050" dirty="0"/>
              <a:t>Enhance the </a:t>
            </a:r>
            <a:r>
              <a:rPr lang="en-US" altLang="zh-CN" sz="1050" dirty="0" err="1"/>
              <a:t>isUnique</a:t>
            </a:r>
            <a:r>
              <a:rPr lang="en-US" altLang="zh-CN" sz="1050" dirty="0"/>
              <a:t> property for stage 3 </a:t>
            </a:r>
            <a:r>
              <a:rPr lang="en-US" altLang="zh-CN" sz="1050" dirty="0" err="1"/>
              <a:t>OpenAPI</a:t>
            </a:r>
            <a:r>
              <a:rPr lang="en-US" altLang="zh-CN" sz="1050" dirty="0"/>
              <a:t> for </a:t>
            </a:r>
            <a:r>
              <a:rPr lang="en-US" altLang="zh-CN" sz="1050" dirty="0" err="1"/>
              <a:t>TraceControlNrm</a:t>
            </a:r>
            <a:r>
              <a:rPr lang="en-US" altLang="zh-CN" sz="1050" dirty="0"/>
              <a:t> </a:t>
            </a:r>
          </a:p>
          <a:p>
            <a:pPr lvl="1">
              <a:spcBef>
                <a:spcPts val="0"/>
              </a:spcBef>
              <a:spcAft>
                <a:spcPts val="0"/>
              </a:spcAft>
              <a:defRPr/>
            </a:pPr>
            <a:r>
              <a:rPr lang="en-US" altLang="zh-CN" sz="1200" dirty="0"/>
              <a:t>WT-5 (Stage3 enhancement): </a:t>
            </a:r>
          </a:p>
          <a:p>
            <a:pPr lvl="2">
              <a:spcBef>
                <a:spcPts val="0"/>
              </a:spcBef>
              <a:spcAft>
                <a:spcPts val="0"/>
              </a:spcAft>
              <a:defRPr/>
            </a:pPr>
            <a:r>
              <a:rPr lang="en-US" altLang="zh-CN" sz="1050" dirty="0"/>
              <a:t>Enhance the </a:t>
            </a:r>
            <a:r>
              <a:rPr lang="en-US" altLang="zh-CN" sz="1050" dirty="0" err="1"/>
              <a:t>OpenAPI</a:t>
            </a:r>
            <a:r>
              <a:rPr lang="en-US" altLang="zh-CN" sz="1050" dirty="0"/>
              <a:t> related to multiplicity for </a:t>
            </a:r>
            <a:r>
              <a:rPr lang="en-US" altLang="zh-CN" sz="1050" dirty="0" err="1"/>
              <a:t>NrNrm</a:t>
            </a:r>
            <a:r>
              <a:rPr lang="en-US" altLang="zh-CN" sz="1050" dirty="0"/>
              <a:t> and </a:t>
            </a:r>
            <a:r>
              <a:rPr lang="en-US" altLang="zh-CN" sz="1050" dirty="0" err="1"/>
              <a:t>SliceNrm</a:t>
            </a:r>
            <a:r>
              <a:rPr lang="en-US" altLang="zh-CN" sz="1050" dirty="0"/>
              <a:t>. </a:t>
            </a:r>
          </a:p>
          <a:p>
            <a:pPr lvl="1">
              <a:spcBef>
                <a:spcPts val="0"/>
              </a:spcBef>
              <a:spcAft>
                <a:spcPts val="0"/>
              </a:spcAft>
              <a:defRPr/>
            </a:pPr>
            <a:r>
              <a:rPr lang="en-US" altLang="zh-CN" sz="1200" dirty="0"/>
              <a:t>Revising the WID related to TS28.662 has been discussed and agreed, one new WT added.</a:t>
            </a:r>
            <a:endParaRPr lang="en-US" altLang="zh-CN" sz="1200" kern="0" dirty="0"/>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Potential coordination: providing network resource model for network features defined in SA2, CT4, RAN3 and RAN4.</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sz="1200" dirty="0"/>
              <a:t>5GC/NR/Edge/Stage3 NRM enhancement</a:t>
            </a:r>
            <a:r>
              <a:rPr lang="en-US" altLang="zh-CN" sz="1200" dirty="0"/>
              <a:t>.</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695953628"/>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1020027</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5G Advanced NRM features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AdNRM_Ph3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30%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SP-240875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8E453E22-4423-49CC-AFA9-352E9BB7CB13}"/>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2030202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A7A4F-24BC-422F-BCC2-ED4ABFC5EFE8}"/>
              </a:ext>
            </a:extLst>
          </p:cNvPr>
          <p:cNvSpPr>
            <a:spLocks noGrp="1"/>
          </p:cNvSpPr>
          <p:nvPr>
            <p:ph type="title"/>
          </p:nvPr>
        </p:nvSpPr>
        <p:spPr/>
        <p:txBody>
          <a:bodyPr/>
          <a:lstStyle/>
          <a:p>
            <a:pPr eaLnBrk="1" hangingPunct="1">
              <a:defRPr/>
            </a:pPr>
            <a:r>
              <a:rPr lang="en-GB" altLang="zh-CN" sz="4000" dirty="0"/>
              <a:t>SA5 general information since SA#105</a:t>
            </a:r>
          </a:p>
        </p:txBody>
      </p:sp>
      <p:sp>
        <p:nvSpPr>
          <p:cNvPr id="11" name="Content Placeholder 10">
            <a:extLst>
              <a:ext uri="{FF2B5EF4-FFF2-40B4-BE49-F238E27FC236}">
                <a16:creationId xmlns:a16="http://schemas.microsoft.com/office/drawing/2014/main" id="{C091C4AC-E042-4198-9E57-CAAFC03EE54F}"/>
              </a:ext>
            </a:extLst>
          </p:cNvPr>
          <p:cNvSpPr>
            <a:spLocks noGrp="1"/>
          </p:cNvSpPr>
          <p:nvPr>
            <p:ph idx="1"/>
          </p:nvPr>
        </p:nvSpPr>
        <p:spPr>
          <a:xfrm>
            <a:off x="-219841" y="1443881"/>
            <a:ext cx="6086737" cy="4310509"/>
          </a:xfrm>
          <a:ln w="3175">
            <a:noFill/>
          </a:ln>
        </p:spPr>
        <p:txBody>
          <a:bodyPr/>
          <a:lstStyle/>
          <a:p>
            <a:pPr lvl="1"/>
            <a:r>
              <a:rPr lang="en-US" altLang="en-US" sz="1600" dirty="0"/>
              <a:t>Statistics SA5#157, 14 – 18 October, 2024 Hyderabad , IN</a:t>
            </a:r>
          </a:p>
          <a:p>
            <a:pPr lvl="2"/>
            <a:r>
              <a:rPr lang="en-US" altLang="en-US" sz="1400" dirty="0">
                <a:solidFill>
                  <a:srgbClr val="FF0000"/>
                </a:solidFill>
              </a:rPr>
              <a:t>129</a:t>
            </a:r>
            <a:r>
              <a:rPr lang="en-US" altLang="en-US" sz="1400" dirty="0"/>
              <a:t> delegates ‘attended’ (checked-in)</a:t>
            </a:r>
            <a:br>
              <a:rPr lang="en-US" altLang="en-US" sz="1400" dirty="0"/>
            </a:br>
            <a:r>
              <a:rPr lang="en-US" altLang="en-US" sz="1400" dirty="0">
                <a:solidFill>
                  <a:srgbClr val="FF0000"/>
                </a:solidFill>
              </a:rPr>
              <a:t>53</a:t>
            </a:r>
            <a:r>
              <a:rPr lang="en-US" altLang="en-US" sz="1400" dirty="0"/>
              <a:t> registered for ‘On-Line’ participation</a:t>
            </a:r>
          </a:p>
          <a:p>
            <a:pPr lvl="2"/>
            <a:r>
              <a:rPr lang="en-US" altLang="en-US" sz="1400" dirty="0">
                <a:solidFill>
                  <a:srgbClr val="FF0000"/>
                </a:solidFill>
              </a:rPr>
              <a:t>1078</a:t>
            </a:r>
            <a:r>
              <a:rPr lang="en-US" altLang="en-US" sz="1400" dirty="0"/>
              <a:t> documents (including revisions) including:</a:t>
            </a:r>
          </a:p>
          <a:p>
            <a:pPr lvl="3"/>
            <a:r>
              <a:rPr lang="en-US" altLang="en-US" sz="1400" dirty="0">
                <a:solidFill>
                  <a:srgbClr val="FF0000"/>
                </a:solidFill>
              </a:rPr>
              <a:t>395</a:t>
            </a:r>
            <a:r>
              <a:rPr lang="en-US" altLang="en-US" sz="1400" dirty="0"/>
              <a:t> CRs submitted (including revisions)</a:t>
            </a:r>
            <a:r>
              <a:rPr lang="zh-CN" altLang="en-US" sz="1400" dirty="0"/>
              <a:t>，</a:t>
            </a:r>
            <a:r>
              <a:rPr lang="en-US" altLang="ko-KR" sz="1400" dirty="0"/>
              <a:t>Total CRs agreed: </a:t>
            </a:r>
            <a:r>
              <a:rPr lang="en-US" altLang="ko-KR" sz="1400" dirty="0">
                <a:solidFill>
                  <a:srgbClr val="FF0000"/>
                </a:solidFill>
              </a:rPr>
              <a:t>206</a:t>
            </a:r>
            <a:endParaRPr lang="en-US" altLang="en-US" sz="1400" dirty="0">
              <a:solidFill>
                <a:srgbClr val="FF0000"/>
              </a:solidFill>
            </a:endParaRPr>
          </a:p>
          <a:p>
            <a:pPr lvl="3"/>
            <a:r>
              <a:rPr lang="en-US" altLang="en-US" sz="1400" dirty="0">
                <a:solidFill>
                  <a:srgbClr val="FF0000"/>
                </a:solidFill>
              </a:rPr>
              <a:t>19</a:t>
            </a:r>
            <a:r>
              <a:rPr lang="en-US" altLang="en-US" sz="1400" dirty="0"/>
              <a:t> Incoming LSs, </a:t>
            </a:r>
            <a:r>
              <a:rPr lang="en-US" altLang="en-US" sz="1400" dirty="0">
                <a:solidFill>
                  <a:srgbClr val="FF0000"/>
                </a:solidFill>
              </a:rPr>
              <a:t>4</a:t>
            </a:r>
            <a:r>
              <a:rPr lang="en-US" altLang="en-US" sz="1400" dirty="0"/>
              <a:t> postponed</a:t>
            </a:r>
          </a:p>
          <a:p>
            <a:pPr lvl="3"/>
            <a:r>
              <a:rPr lang="en-US" altLang="en-US" sz="1400" dirty="0">
                <a:solidFill>
                  <a:srgbClr val="FF0000"/>
                </a:solidFill>
              </a:rPr>
              <a:t>7</a:t>
            </a:r>
            <a:r>
              <a:rPr lang="en-US" altLang="en-US" sz="1400" dirty="0"/>
              <a:t> Outgoing LSs Approved</a:t>
            </a:r>
          </a:p>
          <a:p>
            <a:pPr marL="1254141" lvl="2" indent="-341313">
              <a:spcBef>
                <a:spcPts val="0"/>
              </a:spcBef>
              <a:spcAft>
                <a:spcPts val="0"/>
              </a:spcAft>
              <a:buBlip>
                <a:blip r:embed="rId2"/>
              </a:buBlip>
              <a:defRPr/>
            </a:pPr>
            <a:r>
              <a:rPr lang="en-GB" altLang="zh-CN" sz="1200" dirty="0">
                <a:ea typeface="MS PGothic" panose="020B0600070205080204" pitchFamily="34" charset="-128"/>
              </a:rPr>
              <a:t>SA5 CH SWG statistics:</a:t>
            </a:r>
          </a:p>
          <a:p>
            <a:pPr lvl="3"/>
            <a:r>
              <a:rPr lang="en-GB" altLang="zh-CN" sz="1200" dirty="0"/>
              <a:t>participation to this meeting</a:t>
            </a:r>
          </a:p>
          <a:p>
            <a:pPr lvl="4"/>
            <a:r>
              <a:rPr lang="en-GB" altLang="zh-CN" sz="1200" dirty="0">
                <a:solidFill>
                  <a:srgbClr val="0000FF"/>
                </a:solidFill>
              </a:rPr>
              <a:t>9</a:t>
            </a:r>
            <a:r>
              <a:rPr lang="en-GB" altLang="zh-CN" sz="1200" dirty="0"/>
              <a:t> delegates participated to Charging session </a:t>
            </a:r>
          </a:p>
          <a:p>
            <a:pPr lvl="4"/>
            <a:r>
              <a:rPr lang="en-GB" altLang="zh-CN" sz="1200" dirty="0">
                <a:solidFill>
                  <a:srgbClr val="0000FF"/>
                </a:solidFill>
              </a:rPr>
              <a:t>8</a:t>
            </a:r>
            <a:r>
              <a:rPr lang="en-GB" altLang="zh-CN" sz="1200" dirty="0"/>
              <a:t> delegates from remote</a:t>
            </a:r>
          </a:p>
          <a:p>
            <a:pPr lvl="3"/>
            <a:r>
              <a:rPr lang="en-GB" altLang="zh-CN" sz="1200" dirty="0"/>
              <a:t>documents to this meeting</a:t>
            </a:r>
          </a:p>
          <a:p>
            <a:pPr lvl="4"/>
            <a:r>
              <a:rPr lang="en-GB" altLang="zh-CN" sz="1200" dirty="0">
                <a:solidFill>
                  <a:srgbClr val="0000FF"/>
                </a:solidFill>
              </a:rPr>
              <a:t>92</a:t>
            </a:r>
            <a:r>
              <a:rPr lang="en-GB" altLang="zh-CN" sz="1200" dirty="0"/>
              <a:t> submitted contributions and </a:t>
            </a:r>
            <a:r>
              <a:rPr lang="en-GB" altLang="zh-CN" sz="1200" dirty="0">
                <a:solidFill>
                  <a:srgbClr val="0000FF"/>
                </a:solidFill>
              </a:rPr>
              <a:t>47</a:t>
            </a:r>
            <a:r>
              <a:rPr lang="en-GB" altLang="zh-CN" sz="1200" dirty="0"/>
              <a:t> agreed contributions </a:t>
            </a:r>
          </a:p>
          <a:p>
            <a:pPr lvl="4"/>
            <a:r>
              <a:rPr lang="en-GB" altLang="zh-CN" sz="1200" dirty="0"/>
              <a:t>5 Rel-19 WID (+1 completed) and 4 Rel-19 SID </a:t>
            </a:r>
          </a:p>
          <a:p>
            <a:pPr lvl="4"/>
            <a:r>
              <a:rPr lang="en-GB" altLang="zh-CN" sz="1200" dirty="0"/>
              <a:t>1 liaison postponed (1 in, 0 out)</a:t>
            </a:r>
          </a:p>
          <a:p>
            <a:pPr lvl="4"/>
            <a:r>
              <a:rPr lang="en-GB" altLang="zh-CN" sz="1200" dirty="0"/>
              <a:t>3 agreed CRs for Rel-19, 33pCRs for Rel-19, </a:t>
            </a:r>
            <a:br>
              <a:rPr lang="en-GB" altLang="zh-CN" sz="1200" dirty="0"/>
            </a:br>
            <a:r>
              <a:rPr lang="en-GB" altLang="zh-CN" sz="1200" dirty="0"/>
              <a:t>11 CRs for Maintenance</a:t>
            </a:r>
            <a:endParaRPr lang="zh-CN" altLang="en-US" sz="2400" dirty="0"/>
          </a:p>
        </p:txBody>
      </p:sp>
      <p:sp>
        <p:nvSpPr>
          <p:cNvPr id="4" name="Rectangle 3">
            <a:extLst>
              <a:ext uri="{FF2B5EF4-FFF2-40B4-BE49-F238E27FC236}">
                <a16:creationId xmlns:a16="http://schemas.microsoft.com/office/drawing/2014/main" id="{7A629EB8-AC3A-4E84-8233-E2DBCDEA526A}"/>
              </a:ext>
            </a:extLst>
          </p:cNvPr>
          <p:cNvSpPr/>
          <p:nvPr/>
        </p:nvSpPr>
        <p:spPr>
          <a:xfrm>
            <a:off x="229189" y="1121712"/>
            <a:ext cx="3684022" cy="400110"/>
          </a:xfrm>
          <a:prstGeom prst="rect">
            <a:avLst/>
          </a:prstGeom>
        </p:spPr>
        <p:txBody>
          <a:bodyPr wrap="none">
            <a:spAutoFit/>
          </a:bodyPr>
          <a:lstStyle/>
          <a:p>
            <a:pPr marL="609585" lvl="0" indent="-609585">
              <a:spcBef>
                <a:spcPct val="20000"/>
              </a:spcBef>
              <a:buBlip>
                <a:blip r:embed="rId3"/>
              </a:buBlip>
            </a:pPr>
            <a:r>
              <a:rPr lang="en-US" altLang="zh-CN" sz="2000" b="1" kern="0" dirty="0">
                <a:solidFill>
                  <a:prstClr val="black"/>
                </a:solidFill>
                <a:latin typeface="Calibri"/>
                <a:cs typeface="+mn-cs"/>
              </a:rPr>
              <a:t>Two</a:t>
            </a:r>
            <a:r>
              <a:rPr lang="en-US" altLang="en-US" sz="2000" b="1" kern="0" dirty="0">
                <a:solidFill>
                  <a:prstClr val="black"/>
                </a:solidFill>
                <a:latin typeface="Calibri"/>
                <a:cs typeface="+mn-cs"/>
              </a:rPr>
              <a:t> </a:t>
            </a:r>
            <a:r>
              <a:rPr lang="en-US" altLang="zh-CN" sz="2000" b="1" kern="0" dirty="0">
                <a:solidFill>
                  <a:prstClr val="black"/>
                </a:solidFill>
                <a:latin typeface="Calibri"/>
                <a:cs typeface="+mn-cs"/>
              </a:rPr>
              <a:t>f2f </a:t>
            </a:r>
            <a:r>
              <a:rPr lang="en-US" altLang="en-US" sz="2000" b="1" kern="0" dirty="0">
                <a:solidFill>
                  <a:prstClr val="black"/>
                </a:solidFill>
                <a:latin typeface="Calibri"/>
                <a:cs typeface="+mn-cs"/>
              </a:rPr>
              <a:t>meeting in 4Q2024</a:t>
            </a:r>
            <a:endParaRPr lang="en-US" altLang="en-US" sz="1800" b="1" kern="0" dirty="0">
              <a:solidFill>
                <a:prstClr val="black"/>
              </a:solidFill>
              <a:latin typeface="Calibri"/>
              <a:cs typeface="+mn-cs"/>
            </a:endParaRPr>
          </a:p>
        </p:txBody>
      </p:sp>
      <p:sp>
        <p:nvSpPr>
          <p:cNvPr id="6" name="Content Placeholder 10">
            <a:extLst>
              <a:ext uri="{FF2B5EF4-FFF2-40B4-BE49-F238E27FC236}">
                <a16:creationId xmlns:a16="http://schemas.microsoft.com/office/drawing/2014/main" id="{C0E50440-4E8B-4E7D-B365-D3063CA0B75A}"/>
              </a:ext>
            </a:extLst>
          </p:cNvPr>
          <p:cNvSpPr txBox="1">
            <a:spLocks/>
          </p:cNvSpPr>
          <p:nvPr/>
        </p:nvSpPr>
        <p:spPr bwMode="auto">
          <a:xfrm>
            <a:off x="5516304" y="1443880"/>
            <a:ext cx="6086737" cy="4310509"/>
          </a:xfrm>
          <a:prstGeom prst="rect">
            <a:avLst/>
          </a:prstGeom>
          <a:noFill/>
          <a:ln w="3175">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3"/>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4"/>
              </a:buBlip>
              <a:defRPr sz="3200">
                <a:solidFill>
                  <a:schemeClr val="tx1"/>
                </a:solidFill>
                <a:latin typeface="+mn-lt"/>
              </a:defRPr>
            </a:lvl2pPr>
            <a:lvl3pPr marL="1522413" indent="-303213" algn="l" rtl="0" eaLnBrk="0" fontAlgn="base" hangingPunct="0">
              <a:spcBef>
                <a:spcPct val="20000"/>
              </a:spcBef>
              <a:spcAft>
                <a:spcPct val="0"/>
              </a:spcAft>
              <a:buBlip>
                <a:blip r:embed="rId5"/>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lvl="1"/>
            <a:r>
              <a:rPr lang="en-US" altLang="en-US" sz="1600" kern="0" dirty="0"/>
              <a:t>Statistics SA5#158, 18 – 22 </a:t>
            </a:r>
            <a:r>
              <a:rPr lang="en-US" altLang="zh-CN" sz="1600" kern="0" dirty="0"/>
              <a:t>November</a:t>
            </a:r>
            <a:r>
              <a:rPr lang="en-US" altLang="en-US" sz="1600" kern="0" dirty="0"/>
              <a:t>, 2024 Orlando , US</a:t>
            </a:r>
          </a:p>
          <a:p>
            <a:pPr lvl="2"/>
            <a:r>
              <a:rPr lang="en-US" altLang="en-US" sz="1400" kern="0" dirty="0">
                <a:solidFill>
                  <a:srgbClr val="FF0000"/>
                </a:solidFill>
              </a:rPr>
              <a:t>172</a:t>
            </a:r>
            <a:r>
              <a:rPr lang="en-US" altLang="en-US" sz="1400" kern="0" dirty="0"/>
              <a:t> delegates ‘attended’ (checked-in)</a:t>
            </a:r>
            <a:br>
              <a:rPr lang="en-US" altLang="en-US" sz="1400" kern="0" dirty="0"/>
            </a:br>
            <a:r>
              <a:rPr lang="en-US" altLang="en-US" sz="1400" kern="0" dirty="0">
                <a:solidFill>
                  <a:srgbClr val="FF0000"/>
                </a:solidFill>
              </a:rPr>
              <a:t>28</a:t>
            </a:r>
            <a:r>
              <a:rPr lang="en-US" altLang="en-US" sz="1400" kern="0" dirty="0"/>
              <a:t> registered for ‘On-Line’ participation</a:t>
            </a:r>
          </a:p>
          <a:p>
            <a:pPr lvl="2"/>
            <a:r>
              <a:rPr lang="en-US" altLang="en-US" sz="1400" kern="0" dirty="0">
                <a:solidFill>
                  <a:srgbClr val="FF0000"/>
                </a:solidFill>
              </a:rPr>
              <a:t>1062</a:t>
            </a:r>
            <a:r>
              <a:rPr lang="en-US" altLang="en-US" sz="1400" kern="0" dirty="0"/>
              <a:t> documents (including revisions) including:</a:t>
            </a:r>
          </a:p>
          <a:p>
            <a:pPr lvl="3"/>
            <a:r>
              <a:rPr lang="en-US" altLang="en-US" sz="1400" kern="0" dirty="0">
                <a:solidFill>
                  <a:srgbClr val="FF0000"/>
                </a:solidFill>
              </a:rPr>
              <a:t>397</a:t>
            </a:r>
            <a:r>
              <a:rPr lang="en-US" altLang="en-US" sz="1400" kern="0" dirty="0"/>
              <a:t> CRs submitted (including revisions)</a:t>
            </a:r>
            <a:r>
              <a:rPr lang="zh-CN" altLang="en-US" sz="1400" kern="0" dirty="0"/>
              <a:t>，</a:t>
            </a:r>
            <a:r>
              <a:rPr lang="en-US" altLang="ko-KR" sz="1400" kern="0" dirty="0"/>
              <a:t>Total CRs agreed: </a:t>
            </a:r>
            <a:r>
              <a:rPr lang="en-US" altLang="ko-KR" sz="1400" kern="0" dirty="0">
                <a:solidFill>
                  <a:srgbClr val="FF0000"/>
                </a:solidFill>
              </a:rPr>
              <a:t>201</a:t>
            </a:r>
            <a:endParaRPr lang="en-US" altLang="en-US" sz="1400" kern="0" dirty="0">
              <a:solidFill>
                <a:srgbClr val="FF0000"/>
              </a:solidFill>
            </a:endParaRPr>
          </a:p>
          <a:p>
            <a:pPr lvl="3"/>
            <a:r>
              <a:rPr lang="en-US" altLang="en-US" sz="1400" kern="0" dirty="0">
                <a:solidFill>
                  <a:srgbClr val="FF0000"/>
                </a:solidFill>
              </a:rPr>
              <a:t>17</a:t>
            </a:r>
            <a:r>
              <a:rPr lang="en-US" altLang="en-US" sz="1400" kern="0" dirty="0"/>
              <a:t> Incoming LSs, </a:t>
            </a:r>
            <a:r>
              <a:rPr lang="en-US" altLang="en-US" sz="1400" kern="0" dirty="0">
                <a:solidFill>
                  <a:srgbClr val="FF0000"/>
                </a:solidFill>
              </a:rPr>
              <a:t>2</a:t>
            </a:r>
            <a:r>
              <a:rPr lang="en-US" altLang="en-US" sz="1400" kern="0" dirty="0"/>
              <a:t> postponed</a:t>
            </a:r>
          </a:p>
          <a:p>
            <a:pPr lvl="3"/>
            <a:r>
              <a:rPr lang="en-US" altLang="en-US" sz="1400" kern="0" dirty="0">
                <a:solidFill>
                  <a:srgbClr val="FF0000"/>
                </a:solidFill>
              </a:rPr>
              <a:t>11</a:t>
            </a:r>
            <a:r>
              <a:rPr lang="en-US" altLang="en-US" sz="1400" kern="0" dirty="0"/>
              <a:t> Outgoing LSs Approved</a:t>
            </a:r>
          </a:p>
          <a:p>
            <a:pPr marL="1254141" lvl="2" indent="-341313">
              <a:spcBef>
                <a:spcPts val="0"/>
              </a:spcBef>
              <a:spcAft>
                <a:spcPts val="0"/>
              </a:spcAft>
              <a:buFontTx/>
              <a:buBlip>
                <a:blip r:embed="rId2"/>
              </a:buBlip>
              <a:defRPr/>
            </a:pPr>
            <a:r>
              <a:rPr lang="en-GB" altLang="zh-CN" sz="1200" kern="0" dirty="0">
                <a:ea typeface="MS PGothic" panose="020B0600070205080204" pitchFamily="34" charset="-128"/>
              </a:rPr>
              <a:t>SA5 CH SWG statistics:</a:t>
            </a:r>
          </a:p>
          <a:p>
            <a:pPr lvl="3"/>
            <a:r>
              <a:rPr lang="en-GB" altLang="zh-CN" sz="1200" kern="0" dirty="0"/>
              <a:t>participation to this meeting</a:t>
            </a:r>
          </a:p>
          <a:p>
            <a:pPr lvl="4"/>
            <a:r>
              <a:rPr lang="en-GB" altLang="zh-CN" sz="1200" kern="0" dirty="0">
                <a:solidFill>
                  <a:srgbClr val="0000FF"/>
                </a:solidFill>
              </a:rPr>
              <a:t>14</a:t>
            </a:r>
            <a:r>
              <a:rPr lang="en-GB" altLang="zh-CN" sz="1200" kern="0" dirty="0"/>
              <a:t> delegates participated to Charging session </a:t>
            </a:r>
          </a:p>
          <a:p>
            <a:pPr lvl="4"/>
            <a:r>
              <a:rPr lang="en-GB" altLang="zh-CN" sz="1200" kern="0" dirty="0">
                <a:solidFill>
                  <a:srgbClr val="0000FF"/>
                </a:solidFill>
              </a:rPr>
              <a:t>4</a:t>
            </a:r>
            <a:r>
              <a:rPr lang="en-GB" altLang="zh-CN" sz="1200" kern="0" dirty="0"/>
              <a:t> delegates from remote</a:t>
            </a:r>
          </a:p>
          <a:p>
            <a:pPr lvl="3"/>
            <a:r>
              <a:rPr lang="en-GB" altLang="zh-CN" sz="1200" kern="0" dirty="0"/>
              <a:t>documents to this meeting</a:t>
            </a:r>
          </a:p>
          <a:p>
            <a:pPr lvl="4"/>
            <a:r>
              <a:rPr lang="en-GB" altLang="zh-CN" sz="1200" kern="0" dirty="0">
                <a:solidFill>
                  <a:srgbClr val="0000FF"/>
                </a:solidFill>
              </a:rPr>
              <a:t>105</a:t>
            </a:r>
            <a:r>
              <a:rPr lang="en-GB" altLang="zh-CN" sz="1200" kern="0" dirty="0"/>
              <a:t> submitted contributions and </a:t>
            </a:r>
            <a:r>
              <a:rPr lang="en-GB" altLang="zh-CN" sz="1200" kern="0" dirty="0">
                <a:solidFill>
                  <a:srgbClr val="0000FF"/>
                </a:solidFill>
              </a:rPr>
              <a:t>68</a:t>
            </a:r>
            <a:r>
              <a:rPr lang="en-GB" altLang="zh-CN" sz="1200" kern="0" dirty="0"/>
              <a:t> agreed contributions </a:t>
            </a:r>
          </a:p>
          <a:p>
            <a:pPr lvl="4"/>
            <a:r>
              <a:rPr lang="en-GB" altLang="zh-CN" sz="1200" kern="0" dirty="0"/>
              <a:t>4 Rel-19 WID (+2 completed) and 4 Rel-19 SID </a:t>
            </a:r>
          </a:p>
          <a:p>
            <a:pPr lvl="4"/>
            <a:r>
              <a:rPr lang="en-GB" altLang="zh-CN" sz="1200" kern="0" dirty="0"/>
              <a:t>2 liaisons replied (2 in, 3 out)</a:t>
            </a:r>
          </a:p>
          <a:p>
            <a:pPr lvl="4"/>
            <a:r>
              <a:rPr lang="en-GB" altLang="zh-CN" sz="1200" kern="0" dirty="0"/>
              <a:t>4 agreed CRs for Rel-19, 44 </a:t>
            </a:r>
            <a:r>
              <a:rPr lang="en-GB" altLang="zh-CN" sz="1200" kern="0" dirty="0" err="1"/>
              <a:t>pCRs</a:t>
            </a:r>
            <a:r>
              <a:rPr lang="en-GB" altLang="zh-CN" sz="1200" kern="0" dirty="0"/>
              <a:t> for Rel-19, </a:t>
            </a:r>
            <a:br>
              <a:rPr lang="en-GB" altLang="zh-CN" sz="1200" kern="0" dirty="0"/>
            </a:br>
            <a:r>
              <a:rPr lang="en-GB" altLang="zh-CN" sz="1200" kern="0" dirty="0"/>
              <a:t>20 CRs for Maintenance</a:t>
            </a:r>
            <a:endParaRPr lang="zh-CN" altLang="en-US" sz="2400" kern="0" dirty="0"/>
          </a:p>
        </p:txBody>
      </p:sp>
      <p:sp>
        <p:nvSpPr>
          <p:cNvPr id="7" name="TextBox 6">
            <a:extLst>
              <a:ext uri="{FF2B5EF4-FFF2-40B4-BE49-F238E27FC236}">
                <a16:creationId xmlns:a16="http://schemas.microsoft.com/office/drawing/2014/main" id="{206062AF-6A5A-4F63-AC84-D278DB57ED93}"/>
              </a:ext>
            </a:extLst>
          </p:cNvPr>
          <p:cNvSpPr txBox="1"/>
          <p:nvPr/>
        </p:nvSpPr>
        <p:spPr>
          <a:xfrm>
            <a:off x="229189" y="5930364"/>
            <a:ext cx="11962811" cy="292388"/>
          </a:xfrm>
          <a:prstGeom prst="rect">
            <a:avLst/>
          </a:prstGeom>
          <a:noFill/>
        </p:spPr>
        <p:txBody>
          <a:bodyPr wrap="square" rtlCol="0">
            <a:spAutoFit/>
          </a:bodyPr>
          <a:lstStyle/>
          <a:p>
            <a:r>
              <a:rPr lang="en-US" altLang="zh-CN" b="1" dirty="0">
                <a:solidFill>
                  <a:srgbClr val="0000FF"/>
                </a:solidFill>
              </a:rPr>
              <a:t>Special thanks to Ingbert Sigovich supporting SA5#157 and Joern Krause supporting SA5#158 on site, Antoine supporting both meetings remotely!   </a:t>
            </a:r>
            <a:endParaRPr lang="zh-CN" altLang="en-US" b="1" dirty="0">
              <a:solidFill>
                <a:srgbClr val="0000FF"/>
              </a:solidFill>
            </a:endParaRPr>
          </a:p>
        </p:txBody>
      </p:sp>
    </p:spTree>
    <p:extLst>
      <p:ext uri="{BB962C8B-B14F-4D97-AF65-F5344CB8AC3E}">
        <p14:creationId xmlns:p14="http://schemas.microsoft.com/office/powerpoint/2010/main" val="229268859"/>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14. TMQ: </a:t>
            </a:r>
            <a:r>
              <a:rPr lang="en-US" altLang="en-US" sz="3200" b="1" dirty="0">
                <a:solidFill>
                  <a:srgbClr val="00B050"/>
                </a:solidFill>
              </a:rPr>
              <a:t>Subscriber and Equipment Trace and </a:t>
            </a:r>
            <a:r>
              <a:rPr lang="en-US" altLang="en-US" sz="3200" b="1" dirty="0" err="1">
                <a:solidFill>
                  <a:srgbClr val="00B050"/>
                </a:solidFill>
              </a:rPr>
              <a:t>QoE</a:t>
            </a:r>
            <a:r>
              <a:rPr lang="en-US" altLang="en-US" sz="3200" b="1" dirty="0">
                <a:solidFill>
                  <a:srgbClr val="00B050"/>
                </a:solidFill>
              </a:rPr>
              <a:t> collection management</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dirty="0"/>
              <a:t>The procedure for Trace session activation for RRC reporting in NG-RAN in 32.422 was corrected as well as corrections of RRC reporting was made in 32.421, 32.422, 28.622 and 28.623</a:t>
            </a:r>
          </a:p>
          <a:p>
            <a:pPr lvl="1">
              <a:spcBef>
                <a:spcPts val="0"/>
              </a:spcBef>
              <a:spcAft>
                <a:spcPts val="0"/>
              </a:spcAft>
              <a:defRPr/>
            </a:pPr>
            <a:r>
              <a:rPr lang="en-US" altLang="zh-CN" sz="1200" dirty="0"/>
              <a:t>Update minor error of RRC report </a:t>
            </a:r>
          </a:p>
          <a:p>
            <a:pPr lvl="1">
              <a:spcBef>
                <a:spcPts val="0"/>
              </a:spcBef>
              <a:spcAft>
                <a:spcPts val="0"/>
              </a:spcAft>
              <a:defRPr/>
            </a:pPr>
            <a:r>
              <a:rPr lang="en-US" altLang="zh-CN" sz="1200" dirty="0"/>
              <a:t>enhance the area scope to support Network Slice Based MDT according to the incoming RAN3 LS </a:t>
            </a: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SA2, SA4, CT1, CT4, RAN2 and RAN3.</a:t>
            </a:r>
          </a:p>
          <a:p>
            <a:pPr lvl="1">
              <a:spcBef>
                <a:spcPts val="0"/>
              </a:spcBef>
              <a:spcAft>
                <a:spcPts val="0"/>
              </a:spcAft>
              <a:defRPr/>
            </a:pPr>
            <a:r>
              <a:rPr lang="en-US" sz="1200" kern="0" dirty="0"/>
              <a:t>RAN has proposals for work that might impact Trace, MDT and </a:t>
            </a:r>
            <a:r>
              <a:rPr lang="en-US" sz="1200" kern="0" dirty="0" err="1"/>
              <a:t>QoE</a:t>
            </a:r>
            <a:r>
              <a:rPr lang="en-US" sz="1200" kern="0" dirty="0"/>
              <a:t> in RP-232624.</a:t>
            </a:r>
          </a:p>
          <a:p>
            <a:pPr lvl="1">
              <a:spcBef>
                <a:spcPts val="0"/>
              </a:spcBef>
              <a:spcAft>
                <a:spcPts val="0"/>
              </a:spcAft>
              <a:defRPr/>
            </a:pPr>
            <a:r>
              <a:rPr lang="en-US" sz="1200" kern="0" dirty="0"/>
              <a:t>Studies in SA2 might impact Trace, MDT and </a:t>
            </a:r>
            <a:r>
              <a:rPr lang="en-US" sz="1200" kern="0" dirty="0" err="1"/>
              <a:t>QoE</a:t>
            </a:r>
            <a:r>
              <a:rPr lang="en-US" sz="1200" kern="0" dirty="0"/>
              <a:t> in Rel-19.</a:t>
            </a:r>
          </a:p>
          <a:p>
            <a:pPr lvl="1">
              <a:spcBef>
                <a:spcPts val="0"/>
              </a:spcBef>
              <a:spcAft>
                <a:spcPts val="0"/>
              </a:spcAft>
              <a:defRPr/>
            </a:pPr>
            <a:r>
              <a:rPr lang="en-US" sz="1200" kern="0" dirty="0"/>
              <a:t>If </a:t>
            </a:r>
            <a:r>
              <a:rPr lang="en-US" sz="1200" kern="0" dirty="0" err="1"/>
              <a:t>Signalling</a:t>
            </a:r>
            <a:r>
              <a:rPr lang="en-US" sz="1200" kern="0" dirty="0"/>
              <a:t> Based Activation is affected, CT4, RAN2 and RAN3 are affected.</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spcBef>
                <a:spcPts val="0"/>
              </a:spcBef>
              <a:spcAft>
                <a:spcPts val="0"/>
              </a:spcAft>
              <a:defRPr/>
            </a:pPr>
            <a:r>
              <a:rPr lang="en-US" altLang="zh-CN" sz="1200" dirty="0"/>
              <a:t>Continue according to the plan</a:t>
            </a:r>
            <a:endParaRPr lang="de-DE" sz="1200" dirty="0"/>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53744929"/>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1020028</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Subscriber and Equipment Trace and QoE collection management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TraceQoE_OAM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40%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SP-231748</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75%</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A72189F6-850D-4A06-A8EB-B65181AA7580}"/>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3605987048"/>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15. NTNM: </a:t>
            </a:r>
            <a:r>
              <a:rPr lang="en-US" altLang="en-US" sz="3200" b="1" dirty="0"/>
              <a:t>Study on Management Aspects of NTN Phase 2</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374046" y="2082574"/>
            <a:ext cx="10953749" cy="425822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200" dirty="0"/>
              <a:t>Following aspects have been agreed:</a:t>
            </a:r>
          </a:p>
          <a:p>
            <a:pPr lvl="1">
              <a:spcBef>
                <a:spcPts val="0"/>
              </a:spcBef>
              <a:spcAft>
                <a:spcPts val="0"/>
              </a:spcAft>
              <a:defRPr/>
            </a:pPr>
            <a:r>
              <a:rPr lang="en-US" altLang="zh-CN" sz="1200" dirty="0"/>
              <a:t>A generic time based configuration solution was agreed to support configuration of :</a:t>
            </a:r>
          </a:p>
          <a:p>
            <a:pPr lvl="2">
              <a:spcBef>
                <a:spcPts val="0"/>
              </a:spcBef>
              <a:spcAft>
                <a:spcPts val="0"/>
              </a:spcAft>
              <a:defRPr/>
            </a:pPr>
            <a:r>
              <a:rPr lang="en-US" altLang="zh-CN" sz="1200" dirty="0"/>
              <a:t>Connections between RAN node on-board satellite and CN (regenerative mode)</a:t>
            </a:r>
          </a:p>
          <a:p>
            <a:pPr lvl="2">
              <a:spcBef>
                <a:spcPts val="0"/>
              </a:spcBef>
              <a:spcAft>
                <a:spcPts val="0"/>
              </a:spcAft>
              <a:defRPr/>
            </a:pPr>
            <a:r>
              <a:rPr lang="en-US" altLang="zh-CN" sz="1200" dirty="0"/>
              <a:t>Associations between </a:t>
            </a:r>
            <a:r>
              <a:rPr lang="en-US" altLang="zh-CN" sz="1200" dirty="0" err="1"/>
              <a:t>SectorEquipmentFunction</a:t>
            </a:r>
            <a:r>
              <a:rPr lang="en-US" altLang="zh-CN" sz="1200" dirty="0"/>
              <a:t> on-board satellite and the RAN nodes (</a:t>
            </a:r>
            <a:r>
              <a:rPr lang="en-US" altLang="zh-CN" sz="1200" dirty="0" err="1"/>
              <a:t>gNB</a:t>
            </a:r>
            <a:r>
              <a:rPr lang="en-US" altLang="zh-CN" sz="1200" dirty="0"/>
              <a:t>/</a:t>
            </a:r>
            <a:r>
              <a:rPr lang="en-US" altLang="zh-CN" sz="1200" dirty="0" err="1"/>
              <a:t>eNB</a:t>
            </a:r>
            <a:r>
              <a:rPr lang="en-US" altLang="zh-CN" sz="1200" dirty="0"/>
              <a:t>) on ground (transparent mode)</a:t>
            </a:r>
          </a:p>
          <a:p>
            <a:pPr lvl="2">
              <a:spcBef>
                <a:spcPts val="0"/>
              </a:spcBef>
              <a:spcAft>
                <a:spcPts val="0"/>
              </a:spcAft>
              <a:defRPr/>
            </a:pPr>
            <a:r>
              <a:rPr lang="en-US" altLang="zh-CN" sz="1200" dirty="0"/>
              <a:t>NTN neighbor cell management</a:t>
            </a:r>
          </a:p>
          <a:p>
            <a:pPr lvl="2">
              <a:spcBef>
                <a:spcPts val="0"/>
              </a:spcBef>
              <a:spcAft>
                <a:spcPts val="0"/>
              </a:spcAft>
              <a:defRPr/>
            </a:pPr>
            <a:r>
              <a:rPr lang="en-US" altLang="zh-CN" sz="1200" dirty="0"/>
              <a:t>Connections between UPF on board and SMF on ground</a:t>
            </a:r>
            <a:endParaRPr lang="en-US" altLang="zh-CN" sz="800" dirty="0"/>
          </a:p>
          <a:p>
            <a:pPr lvl="1">
              <a:spcBef>
                <a:spcPts val="0"/>
              </a:spcBef>
              <a:spcAft>
                <a:spcPts val="0"/>
              </a:spcAft>
              <a:defRPr/>
            </a:pPr>
            <a:r>
              <a:rPr lang="en-US" altLang="zh-CN" sz="1200" dirty="0"/>
              <a:t>Provide the solution to support configuration of NTN </a:t>
            </a:r>
            <a:r>
              <a:rPr lang="en-US" altLang="zh-CN" sz="1200" dirty="0" err="1"/>
              <a:t>gNB</a:t>
            </a:r>
            <a:r>
              <a:rPr lang="en-US" altLang="zh-CN" sz="1200" dirty="0"/>
              <a:t> supported TAIs to AMF to support  regenerative payload as required by RAN3 (R3-245845)</a:t>
            </a:r>
          </a:p>
          <a:p>
            <a:pPr marL="457200" lvl="1" indent="0">
              <a:spcBef>
                <a:spcPts val="0"/>
              </a:spcBef>
              <a:spcAft>
                <a:spcPts val="0"/>
              </a:spcAft>
              <a:buNone/>
              <a:defRPr/>
            </a:pPr>
            <a:r>
              <a:rPr lang="en-US" altLang="zh-CN" sz="1200" dirty="0"/>
              <a:t> </a:t>
            </a:r>
            <a:endParaRPr lang="en-US" altLang="zh-CN" sz="1200" kern="0" dirty="0"/>
          </a:p>
          <a:p>
            <a:pPr marL="914400" lvl="2" indent="0">
              <a:spcBef>
                <a:spcPts val="0"/>
              </a:spcBef>
              <a:spcAft>
                <a:spcPts val="0"/>
              </a:spcAft>
              <a:buNone/>
              <a:defRPr/>
            </a:pPr>
            <a:endParaRPr lang="en-US" altLang="zh-CN" sz="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Co-ordination with SA2, RAN2, RAN3 where appropriate.</a:t>
            </a: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133497973"/>
              </p:ext>
            </p:extLst>
          </p:nvPr>
        </p:nvGraphicFramePr>
        <p:xfrm>
          <a:off x="420612" y="1431600"/>
          <a:ext cx="10907183" cy="5881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1020013</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NTN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FS_NTN_OAM_Ph2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SP-231733</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D22820F3-5017-45F0-BFB1-BF095FA441EC}"/>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99027954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16. IABM: </a:t>
            </a:r>
            <a:r>
              <a:rPr lang="en-US" altLang="en-US" sz="3200" b="1" dirty="0"/>
              <a:t>Study on management of IAB nodes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200" kern="0" dirty="0"/>
              <a:t>All of contributions including WID were approved in this meeting:</a:t>
            </a:r>
          </a:p>
          <a:p>
            <a:pPr lvl="1">
              <a:spcBef>
                <a:spcPts val="0"/>
              </a:spcBef>
              <a:spcAft>
                <a:spcPts val="0"/>
              </a:spcAft>
              <a:defRPr/>
            </a:pPr>
            <a:r>
              <a:rPr lang="en-US" altLang="zh-CN" sz="1200" dirty="0"/>
              <a:t>S5-246130 New WID on management of IAB nodes</a:t>
            </a:r>
          </a:p>
          <a:p>
            <a:pPr lvl="1">
              <a:spcBef>
                <a:spcPts val="0"/>
              </a:spcBef>
              <a:spcAft>
                <a:spcPts val="0"/>
              </a:spcAft>
              <a:defRPr/>
            </a:pPr>
            <a:r>
              <a:rPr lang="en-US" altLang="zh-CN" sz="1200" dirty="0"/>
              <a:t>S5-245443 Presentation of TR 28.875 to SA for information</a:t>
            </a:r>
          </a:p>
          <a:p>
            <a:pPr lvl="1">
              <a:spcBef>
                <a:spcPts val="0"/>
              </a:spcBef>
              <a:spcAft>
                <a:spcPts val="0"/>
              </a:spcAft>
              <a:defRPr/>
            </a:pPr>
            <a:r>
              <a:rPr lang="en-US" altLang="zh-CN" sz="1200" dirty="0"/>
              <a:t>S5-246098 </a:t>
            </a:r>
            <a:r>
              <a:rPr lang="en-US" altLang="zh-CN" sz="1200" dirty="0" err="1"/>
              <a:t>pCR</a:t>
            </a:r>
            <a:r>
              <a:rPr lang="en-US" altLang="zh-CN" sz="1200" dirty="0"/>
              <a:t> TR 28.875 conclusion for IAB node configuration</a:t>
            </a:r>
          </a:p>
          <a:p>
            <a:pPr lvl="1">
              <a:spcBef>
                <a:spcPts val="0"/>
              </a:spcBef>
              <a:spcAft>
                <a:spcPts val="0"/>
              </a:spcAft>
              <a:defRPr/>
            </a:pPr>
            <a:r>
              <a:rPr lang="en-US" altLang="zh-CN" sz="1200" dirty="0"/>
              <a:t>S5-246099 </a:t>
            </a:r>
            <a:r>
              <a:rPr lang="en-US" altLang="zh-CN" sz="1200" dirty="0" err="1"/>
              <a:t>pCR</a:t>
            </a:r>
            <a:r>
              <a:rPr lang="en-US" altLang="zh-CN" sz="1200" dirty="0"/>
              <a:t> TR 28.875 conclusion for IAB node OAM connectivity.</a:t>
            </a:r>
          </a:p>
          <a:p>
            <a:pPr marL="457200" lvl="1" indent="0">
              <a:spcBef>
                <a:spcPts val="0"/>
              </a:spcBef>
              <a:spcAft>
                <a:spcPts val="0"/>
              </a:spcAft>
              <a:buNone/>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Collaboration with SA2 on architecture enhancements, SA3 on security and RAN3 on NR Mobile IAB</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805386037"/>
              </p:ext>
            </p:extLst>
          </p:nvPr>
        </p:nvGraphicFramePr>
        <p:xfrm>
          <a:off x="420612" y="1431600"/>
          <a:ext cx="10907183" cy="5881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1020014</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management of IAB nodes </a:t>
                      </a:r>
                    </a:p>
                  </a:txBody>
                  <a:tcPr marL="5799" marR="5799" marT="5799" marB="0"/>
                </a:tc>
                <a:tc>
                  <a:txBody>
                    <a:bodyPr/>
                    <a:lstStyle/>
                    <a:p>
                      <a:pPr algn="l" fontAlgn="t"/>
                      <a:r>
                        <a:rPr lang="nn-NO" sz="1000" b="0" i="0" u="none" strike="noStrike">
                          <a:solidFill>
                            <a:srgbClr val="000000"/>
                          </a:solidFill>
                          <a:effectLst/>
                          <a:latin typeface="+mn-lt"/>
                          <a:ea typeface="等线" panose="02010600030101010101" pitchFamily="2" charset="-122"/>
                        </a:rPr>
                        <a:t>FS_NR_mobile_IAB_OAM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SP-231729</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285CA2C5-F585-4F4C-9D38-F00AA2B2FE74}"/>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411111193"/>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17. </a:t>
            </a:r>
            <a:r>
              <a:rPr lang="en-GB" altLang="en-US" sz="3200" b="1" dirty="0" err="1"/>
              <a:t>RedcapM</a:t>
            </a:r>
            <a:r>
              <a:rPr lang="en-GB" altLang="en-US" sz="3200" b="1" dirty="0"/>
              <a:t>: </a:t>
            </a:r>
            <a:r>
              <a:rPr lang="en-US" altLang="en-US" sz="3200" b="1" dirty="0"/>
              <a:t>Study on management aspects of </a:t>
            </a:r>
            <a:r>
              <a:rPr lang="en-US" altLang="en-US" sz="3200" b="1" dirty="0" err="1"/>
              <a:t>RedCap</a:t>
            </a:r>
            <a:r>
              <a:rPr lang="en-US" altLang="en-US" sz="3200" b="1" dirty="0"/>
              <a:t> feature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de-DE" sz="1200" kern="0" dirty="0"/>
              <a:t>WT-1: </a:t>
            </a:r>
          </a:p>
          <a:p>
            <a:pPr lvl="1">
              <a:spcBef>
                <a:spcPts val="0"/>
              </a:spcBef>
              <a:spcAft>
                <a:spcPts val="0"/>
              </a:spcAft>
              <a:defRPr/>
            </a:pPr>
            <a:r>
              <a:rPr lang="en-US" altLang="de-DE" sz="1200" kern="0" dirty="0"/>
              <a:t>Update requirements and conclusions for Use case #1 is approved.</a:t>
            </a:r>
          </a:p>
          <a:p>
            <a:pPr marL="457200" lvl="1" indent="0">
              <a:spcBef>
                <a:spcPts val="0"/>
              </a:spcBef>
              <a:spcAft>
                <a:spcPts val="0"/>
              </a:spcAft>
              <a:buNone/>
              <a:defRPr/>
            </a:pPr>
            <a:r>
              <a:rPr lang="en-US" altLang="de-DE" sz="1200" kern="0" dirty="0"/>
              <a:t>WT-2:</a:t>
            </a:r>
          </a:p>
          <a:p>
            <a:pPr lvl="1">
              <a:spcBef>
                <a:spcPts val="0"/>
              </a:spcBef>
              <a:spcAft>
                <a:spcPts val="0"/>
              </a:spcAft>
              <a:defRPr/>
            </a:pPr>
            <a:r>
              <a:rPr lang="en-US" altLang="de-DE" sz="1200" kern="0" dirty="0"/>
              <a:t>Requirement and add potential solution for Inactive </a:t>
            </a:r>
            <a:r>
              <a:rPr lang="en-US" altLang="de-DE" sz="1200" kern="0" dirty="0" err="1"/>
              <a:t>RedCap</a:t>
            </a:r>
            <a:r>
              <a:rPr lang="en-US" altLang="de-DE" sz="1200" kern="0" dirty="0"/>
              <a:t> UEs are proposed and discussed.</a:t>
            </a:r>
          </a:p>
          <a:p>
            <a:pPr lvl="1">
              <a:spcBef>
                <a:spcPts val="0"/>
              </a:spcBef>
              <a:spcAft>
                <a:spcPts val="0"/>
              </a:spcAft>
              <a:defRPr/>
            </a:pPr>
            <a:r>
              <a:rPr lang="en-US" altLang="de-DE" sz="1200" kern="0" dirty="0"/>
              <a:t>Conclusion and recommendation for resource load of </a:t>
            </a:r>
            <a:r>
              <a:rPr lang="en-US" altLang="de-DE" sz="1200" kern="0" dirty="0" err="1"/>
              <a:t>RedCap</a:t>
            </a:r>
            <a:r>
              <a:rPr lang="en-US" altLang="de-DE" sz="1200" kern="0" dirty="0"/>
              <a:t> service are proposed and discussed.</a:t>
            </a:r>
          </a:p>
          <a:p>
            <a:pPr marL="457200" lvl="1" indent="0">
              <a:spcBef>
                <a:spcPts val="0"/>
              </a:spcBef>
              <a:spcAft>
                <a:spcPts val="0"/>
              </a:spcAft>
              <a:buNone/>
              <a:defRPr/>
            </a:pPr>
            <a:r>
              <a:rPr lang="en-US" altLang="de-DE" sz="1200" kern="0" dirty="0"/>
              <a:t>WT-3:</a:t>
            </a:r>
          </a:p>
          <a:p>
            <a:pPr lvl="1">
              <a:spcBef>
                <a:spcPts val="0"/>
              </a:spcBef>
              <a:spcAft>
                <a:spcPts val="0"/>
              </a:spcAft>
              <a:defRPr/>
            </a:pPr>
            <a:r>
              <a:rPr lang="en-US" altLang="de-DE" sz="1200" kern="0" dirty="0"/>
              <a:t>Solution and conclusion for </a:t>
            </a:r>
            <a:r>
              <a:rPr lang="en-US" altLang="de-DE" sz="1200" kern="0" dirty="0" err="1"/>
              <a:t>RedCap</a:t>
            </a:r>
            <a:r>
              <a:rPr lang="en-US" altLang="de-DE" sz="1200" kern="0" dirty="0"/>
              <a:t> EE KPI are approved.</a:t>
            </a:r>
          </a:p>
          <a:p>
            <a:pPr marL="457200" lvl="1" indent="0">
              <a:spcBef>
                <a:spcPts val="0"/>
              </a:spcBef>
              <a:spcAft>
                <a:spcPts val="0"/>
              </a:spcAft>
              <a:buNone/>
              <a:defRPr/>
            </a:pPr>
            <a:r>
              <a:rPr lang="en-US" altLang="de-DE" sz="1200" kern="0" dirty="0"/>
              <a:t>WT-4:</a:t>
            </a:r>
          </a:p>
          <a:p>
            <a:pPr lvl="1">
              <a:spcBef>
                <a:spcPts val="0"/>
              </a:spcBef>
              <a:spcAft>
                <a:spcPts val="0"/>
              </a:spcAft>
              <a:defRPr/>
            </a:pPr>
            <a:r>
              <a:rPr lang="en-US" altLang="de-DE" sz="1200" kern="0" dirty="0"/>
              <a:t>Evaluation, conclusion and recommendation for </a:t>
            </a:r>
            <a:r>
              <a:rPr lang="en-US" altLang="de-DE" sz="1200" kern="0" dirty="0" err="1"/>
              <a:t>RedCap</a:t>
            </a:r>
            <a:r>
              <a:rPr lang="en-US" altLang="de-DE" sz="1200" kern="0" dirty="0"/>
              <a:t> Information Exposure are proposed and approved.</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RAN1 on </a:t>
            </a:r>
            <a:r>
              <a:rPr lang="en-US" sz="1200" kern="0" dirty="0" err="1"/>
              <a:t>RedCap</a:t>
            </a:r>
            <a:r>
              <a:rPr lang="en-US" sz="1200" kern="0" dirty="0"/>
              <a:t> related requirements and Physical layer methods</a:t>
            </a:r>
          </a:p>
          <a:p>
            <a:pPr lvl="1">
              <a:spcBef>
                <a:spcPts val="0"/>
              </a:spcBef>
              <a:spcAft>
                <a:spcPts val="0"/>
              </a:spcAft>
              <a:defRPr/>
            </a:pPr>
            <a:r>
              <a:rPr lang="en-US" sz="1200" kern="0" dirty="0"/>
              <a:t>SA2 on 5GC </a:t>
            </a:r>
            <a:r>
              <a:rPr lang="en-US" sz="1200" kern="0" dirty="0" err="1"/>
              <a:t>RedCap</a:t>
            </a:r>
            <a:r>
              <a:rPr lang="en-US" sz="1200" kern="0" dirty="0"/>
              <a:t> related NF services and configurations.</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413564114"/>
              </p:ext>
            </p:extLst>
          </p:nvPr>
        </p:nvGraphicFramePr>
        <p:xfrm>
          <a:off x="420612" y="1431600"/>
          <a:ext cx="10907183" cy="5881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1020017</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RedCap feature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FS_NR_RedCap_OAM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SP-231734</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05006B35-B96D-4603-8492-C8BFFDD1B7D9}"/>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1170691092"/>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18. NWDAFM: </a:t>
            </a:r>
            <a:r>
              <a:rPr lang="en-US" altLang="en-US" sz="3200" b="1" dirty="0">
                <a:solidFill>
                  <a:srgbClr val="00B050"/>
                </a:solidFill>
              </a:rPr>
              <a:t>Enhancement of Management Aspects related to NWDAF Phase 2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2718" y="2422693"/>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SA#105:</a:t>
            </a:r>
          </a:p>
          <a:p>
            <a:pPr marL="457200" lvl="1" indent="0">
              <a:spcBef>
                <a:spcPts val="0"/>
              </a:spcBef>
              <a:spcAft>
                <a:spcPts val="0"/>
              </a:spcAft>
              <a:buNone/>
              <a:defRPr/>
            </a:pPr>
            <a:r>
              <a:rPr lang="en-US" altLang="zh-CN" sz="1400" dirty="0"/>
              <a:t>For WT1</a:t>
            </a:r>
          </a:p>
          <a:p>
            <a:pPr lvl="1">
              <a:spcBef>
                <a:spcPts val="0"/>
              </a:spcBef>
              <a:spcAft>
                <a:spcPts val="0"/>
              </a:spcAft>
              <a:defRPr/>
            </a:pPr>
            <a:r>
              <a:rPr lang="en-US" altLang="zh-CN" sz="1400" dirty="0"/>
              <a:t>S5-247207 is approved and it adds roaming exchange capability information to </a:t>
            </a:r>
            <a:r>
              <a:rPr lang="en-US" altLang="zh-CN" sz="1400" dirty="0" err="1"/>
              <a:t>NWDAFFunction</a:t>
            </a:r>
            <a:r>
              <a:rPr lang="en-US" altLang="zh-CN" sz="1400" dirty="0"/>
              <a:t> to TS28.541</a:t>
            </a:r>
          </a:p>
          <a:p>
            <a:pPr lvl="1">
              <a:spcBef>
                <a:spcPts val="0"/>
              </a:spcBef>
              <a:spcAft>
                <a:spcPts val="0"/>
              </a:spcAft>
              <a:defRPr/>
            </a:pPr>
            <a:r>
              <a:rPr lang="en-US" altLang="zh-CN" sz="1400" dirty="0"/>
              <a:t>S5-246106: Fundamental performance measurements of NWDAF providing roaming analytics, such as numbers of</a:t>
            </a:r>
          </a:p>
          <a:p>
            <a:pPr lvl="1">
              <a:spcBef>
                <a:spcPts val="0"/>
              </a:spcBef>
              <a:spcAft>
                <a:spcPts val="0"/>
              </a:spcAft>
              <a:defRPr/>
            </a:pPr>
            <a:r>
              <a:rPr lang="en-US" altLang="zh-CN" sz="1400" dirty="0"/>
              <a:t>subscription/request/notification/response are provide. The number of the successful and a partial of the failure roaming analytics subscription, as well as the time consumption of roaming analytics </a:t>
            </a:r>
            <a:r>
              <a:rPr lang="en-US" altLang="zh-CN" sz="1400" dirty="0" err="1"/>
              <a:t>servics</a:t>
            </a:r>
            <a:r>
              <a:rPr lang="en-US" altLang="zh-CN" sz="1400" dirty="0"/>
              <a:t> are provided.</a:t>
            </a:r>
          </a:p>
          <a:p>
            <a:pPr lvl="1">
              <a:spcBef>
                <a:spcPts val="0"/>
              </a:spcBef>
              <a:spcAft>
                <a:spcPts val="0"/>
              </a:spcAft>
              <a:defRPr/>
            </a:pPr>
            <a:r>
              <a:rPr lang="en-US" altLang="zh-CN" sz="1400" dirty="0"/>
              <a:t>S5-246107: Providing use case </a:t>
            </a:r>
            <a:r>
              <a:rPr lang="en-US" altLang="zh-CN" sz="1400" dirty="0" err="1"/>
              <a:t>decription</a:t>
            </a:r>
            <a:r>
              <a:rPr lang="en-US" altLang="zh-CN" sz="1400" dirty="0"/>
              <a:t> related to the S5-246106.</a:t>
            </a:r>
          </a:p>
          <a:p>
            <a:pPr marL="457200" lvl="1" indent="0">
              <a:spcBef>
                <a:spcPts val="0"/>
              </a:spcBef>
              <a:spcAft>
                <a:spcPts val="0"/>
              </a:spcAft>
              <a:buNone/>
              <a:defRPr/>
            </a:pPr>
            <a:r>
              <a:rPr lang="en-US" altLang="zh-CN" sz="1400" dirty="0"/>
              <a:t>For WT2</a:t>
            </a:r>
          </a:p>
          <a:p>
            <a:pPr lvl="1">
              <a:spcBef>
                <a:spcPts val="0"/>
              </a:spcBef>
              <a:spcAft>
                <a:spcPts val="0"/>
              </a:spcAft>
              <a:defRPr/>
            </a:pPr>
            <a:r>
              <a:rPr lang="en-US" altLang="zh-CN" sz="1400" dirty="0"/>
              <a:t>S5-247208 is approved and it updates the Use Case description on Monitoring of NWDAF data collection</a:t>
            </a:r>
          </a:p>
          <a:p>
            <a:pPr lvl="1">
              <a:spcBef>
                <a:spcPts val="0"/>
              </a:spcBef>
              <a:spcAft>
                <a:spcPts val="0"/>
              </a:spcAft>
              <a:defRPr/>
            </a:pPr>
            <a:r>
              <a:rPr lang="en-US" altLang="zh-CN" sz="1400" dirty="0"/>
              <a:t>S5-247209 is approved and it adds measurements related to the NWDAF Data Collection from one NF</a:t>
            </a:r>
          </a:p>
          <a:p>
            <a:pPr lvl="1">
              <a:spcBef>
                <a:spcPts val="0"/>
              </a:spcBef>
              <a:spcAft>
                <a:spcPts val="0"/>
              </a:spcAft>
              <a:defRPr/>
            </a:pPr>
            <a:r>
              <a:rPr lang="en-US" altLang="zh-CN" sz="1400" dirty="0"/>
              <a:t>S5-247210 is approved and it adds measurements related to the NWDAF data collection when DCCF is deployed </a:t>
            </a:r>
            <a:endParaRPr lang="en-US" altLang="zh-CN" sz="1400" kern="0" dirty="0"/>
          </a:p>
          <a:p>
            <a:pPr marL="341313" lvl="1" indent="-341313">
              <a:spcBef>
                <a:spcPts val="0"/>
              </a:spcBef>
              <a:spcAft>
                <a:spcPts val="0"/>
              </a:spcAft>
              <a:buBlip>
                <a:blip r:embed="rId2"/>
              </a:buBlip>
              <a:defRPr/>
            </a:pPr>
            <a:r>
              <a:rPr lang="en-US" sz="2000" kern="0" dirty="0"/>
              <a:t>Impacts and dependencies on other WGs:</a:t>
            </a:r>
            <a:endParaRPr lang="de-DE" sz="2000" kern="0" dirty="0"/>
          </a:p>
          <a:p>
            <a:pPr lvl="1">
              <a:spcBef>
                <a:spcPts val="0"/>
              </a:spcBef>
              <a:spcAft>
                <a:spcPts val="0"/>
              </a:spcAft>
              <a:defRPr/>
            </a:pPr>
            <a:r>
              <a:rPr lang="en-US" sz="1400" kern="0" dirty="0"/>
              <a:t>Collaboration with SA2 on NWDAF.</a:t>
            </a:r>
            <a:endParaRPr lang="de-DE" sz="1400" kern="0" dirty="0"/>
          </a:p>
          <a:p>
            <a:pPr>
              <a:spcBef>
                <a:spcPts val="0"/>
              </a:spcBef>
              <a:spcAft>
                <a:spcPts val="0"/>
              </a:spcAft>
              <a:defRPr/>
            </a:pPr>
            <a:r>
              <a:rPr lang="de-DE" sz="2000" kern="0" dirty="0"/>
              <a:t>Next steps:</a:t>
            </a:r>
          </a:p>
          <a:p>
            <a:pPr lvl="1">
              <a:defRPr/>
            </a:pPr>
            <a:r>
              <a:rPr lang="en-US" altLang="zh-CN" sz="1400" dirty="0"/>
              <a:t>Complete the work on the WT1</a:t>
            </a:r>
          </a:p>
          <a:p>
            <a:pPr lvl="1">
              <a:defRPr/>
            </a:pPr>
            <a:r>
              <a:rPr lang="en-US" altLang="zh-CN" sz="1400" dirty="0"/>
              <a:t>Continue the work on the WT2</a:t>
            </a:r>
            <a:endParaRPr lang="en-US" sz="14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170131265"/>
              </p:ext>
            </p:extLst>
          </p:nvPr>
        </p:nvGraphicFramePr>
        <p:xfrm>
          <a:off x="420612" y="1431600"/>
          <a:ext cx="10907183" cy="9310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r" fontAlgn="b"/>
                      <a:r>
                        <a:rPr lang="en-US" altLang="zh-CN" sz="1100" b="0" i="0" u="none" strike="noStrike">
                          <a:solidFill>
                            <a:srgbClr val="000000"/>
                          </a:solidFill>
                          <a:effectLst/>
                          <a:latin typeface="+mn-lt"/>
                          <a:ea typeface="等线" panose="02010600030101010101" pitchFamily="2" charset="-122"/>
                          <a:cs typeface="Arial" panose="020B0604020202020204" pitchFamily="34" charset="0"/>
                        </a:rPr>
                        <a:t>1020020</a:t>
                      </a:r>
                    </a:p>
                  </a:txBody>
                  <a:tcPr marL="7620" marR="7620" marT="7620" marB="0" anchor="b"/>
                </a:tc>
                <a:tc>
                  <a:txBody>
                    <a:bodyPr/>
                    <a:lstStyle/>
                    <a:p>
                      <a:pPr algn="l" fontAlgn="b"/>
                      <a:r>
                        <a:rPr lang="en-US" sz="1100" b="0" i="0" u="none" strike="noStrike">
                          <a:solidFill>
                            <a:srgbClr val="000000"/>
                          </a:solidFill>
                          <a:effectLst/>
                          <a:latin typeface="+mn-lt"/>
                          <a:ea typeface="等线" panose="02010600030101010101" pitchFamily="2" charset="-122"/>
                          <a:cs typeface="Arial" panose="020B0604020202020204" pitchFamily="34" charset="0"/>
                        </a:rPr>
                        <a:t>Study on Enhancement of Management Aspects related to NWDAF Phase 2 </a:t>
                      </a:r>
                    </a:p>
                  </a:txBody>
                  <a:tcPr marL="7620" marR="7620" marT="7620" marB="0" anchor="b"/>
                </a:tc>
                <a:tc>
                  <a:txBody>
                    <a:bodyPr/>
                    <a:lstStyle/>
                    <a:p>
                      <a:pPr algn="l" fontAlgn="b"/>
                      <a:r>
                        <a:rPr lang="en-US" sz="1100" b="0" i="0" u="none" strike="noStrike">
                          <a:solidFill>
                            <a:srgbClr val="000000"/>
                          </a:solidFill>
                          <a:effectLst/>
                          <a:latin typeface="+mn-lt"/>
                          <a:ea typeface="等线" panose="02010600030101010101" pitchFamily="2" charset="-122"/>
                          <a:cs typeface="Arial" panose="020B0604020202020204" pitchFamily="34" charset="0"/>
                        </a:rPr>
                        <a:t>FS_NWDAF_OAM_Ph2</a:t>
                      </a:r>
                    </a:p>
                  </a:txBody>
                  <a:tcPr marL="7620" marR="7620" marT="7620" marB="0" anchor="b"/>
                </a:tc>
                <a:tc>
                  <a:txBody>
                    <a:bodyPr/>
                    <a:lstStyle/>
                    <a:p>
                      <a:pPr algn="l" fontAlgn="t"/>
                      <a:r>
                        <a:rPr lang="en-US" altLang="zh-CN" sz="1100" b="0" i="0" u="none" strike="noStrike" dirty="0">
                          <a:solidFill>
                            <a:srgbClr val="000000"/>
                          </a:solidFill>
                          <a:effectLst/>
                          <a:latin typeface="+mn-lt"/>
                          <a:ea typeface="等线" panose="02010600030101010101" pitchFamily="2" charset="-122"/>
                        </a:rPr>
                        <a:t>09/09/2024</a:t>
                      </a:r>
                    </a:p>
                  </a:txBody>
                  <a:tcPr marL="7620" marR="7620" marT="7620" marB="0"/>
                </a:tc>
                <a:tc>
                  <a:txBody>
                    <a:bodyPr/>
                    <a:lstStyle/>
                    <a:p>
                      <a:pPr algn="l" fontAlgn="t"/>
                      <a:r>
                        <a:rPr lang="en-US" altLang="zh-CN" sz="1100" b="0" i="0" u="none" strike="noStrike">
                          <a:solidFill>
                            <a:srgbClr val="000000"/>
                          </a:solidFill>
                          <a:effectLst/>
                          <a:latin typeface="+mn-lt"/>
                          <a:ea typeface="等线" panose="02010600030101010101" pitchFamily="2" charset="-122"/>
                        </a:rPr>
                        <a:t>75%</a:t>
                      </a:r>
                    </a:p>
                  </a:txBody>
                  <a:tcPr marL="7620" marR="7620" marT="7620" marB="0"/>
                </a:tc>
                <a:tc>
                  <a:txBody>
                    <a:bodyPr/>
                    <a:lstStyle/>
                    <a:p>
                      <a:pPr algn="l" fontAlgn="t"/>
                      <a:r>
                        <a:rPr lang="en-US" sz="1100" b="0" i="0" u="sng" strike="noStrike">
                          <a:solidFill>
                            <a:srgbClr val="0563C1"/>
                          </a:solidFill>
                          <a:effectLst/>
                          <a:latin typeface="+mn-lt"/>
                          <a:ea typeface="等线" panose="02010600030101010101" pitchFamily="2" charset="-122"/>
                          <a:hlinkClick r:id="rId3"/>
                        </a:rPr>
                        <a:t>SP-231724</a:t>
                      </a:r>
                      <a:endParaRPr lang="en-US" sz="1100" b="0" i="0" u="sng" strike="noStrike">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1050031</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Enhancement of Management Aspects Related of NWDAF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NWDAF_OAM_Ph2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4"/>
                        </a:rPr>
                        <a:t>SP-241378</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3745383161"/>
                  </a:ext>
                </a:extLst>
              </a:tr>
            </a:tbl>
          </a:graphicData>
        </a:graphic>
      </p:graphicFrame>
      <p:sp>
        <p:nvSpPr>
          <p:cNvPr id="7" name="矩形 5">
            <a:extLst>
              <a:ext uri="{FF2B5EF4-FFF2-40B4-BE49-F238E27FC236}">
                <a16:creationId xmlns:a16="http://schemas.microsoft.com/office/drawing/2014/main" id="{431584C2-EA96-443C-B441-F0600CFFBB61}"/>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9421595"/>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19. NSM: </a:t>
            </a:r>
            <a:r>
              <a:rPr lang="en-US" altLang="en-US" sz="3200" b="1" dirty="0"/>
              <a:t>Study on Management of Network Sharing Phase3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200" kern="0" dirty="0"/>
              <a:t>For WT-1:</a:t>
            </a:r>
          </a:p>
          <a:p>
            <a:pPr lvl="1">
              <a:spcBef>
                <a:spcPts val="0"/>
              </a:spcBef>
              <a:spcAft>
                <a:spcPts val="0"/>
              </a:spcAft>
              <a:defRPr/>
            </a:pPr>
            <a:r>
              <a:rPr lang="en-US" altLang="zh-CN" sz="1200" kern="0" dirty="0"/>
              <a:t>Evaluation, conclusions and recommendations of Use Case #1 Service-based management architecture and access requirements for MOCN is added.</a:t>
            </a:r>
          </a:p>
          <a:p>
            <a:pPr marL="457200" lvl="1" indent="0">
              <a:spcBef>
                <a:spcPts val="0"/>
              </a:spcBef>
              <a:spcAft>
                <a:spcPts val="0"/>
              </a:spcAft>
              <a:buNone/>
              <a:defRPr/>
            </a:pPr>
            <a:r>
              <a:rPr lang="en-US" altLang="zh-CN" sz="1200" kern="0" dirty="0"/>
              <a:t>For WT-2:</a:t>
            </a:r>
          </a:p>
          <a:p>
            <a:pPr lvl="1">
              <a:spcBef>
                <a:spcPts val="0"/>
              </a:spcBef>
              <a:spcAft>
                <a:spcPts val="0"/>
              </a:spcAft>
              <a:defRPr/>
            </a:pPr>
            <a:r>
              <a:rPr lang="en-US" altLang="zh-CN" sz="1200" kern="0" dirty="0"/>
              <a:t>Evaluation, conclusions and recommendations of Use Case #2 Trace job and collection requirements for POPs is added.</a:t>
            </a:r>
          </a:p>
          <a:p>
            <a:pPr marL="457200" lvl="1" indent="0">
              <a:spcBef>
                <a:spcPts val="0"/>
              </a:spcBef>
              <a:spcAft>
                <a:spcPts val="0"/>
              </a:spcAft>
              <a:buNone/>
              <a:defRPr/>
            </a:pPr>
            <a:r>
              <a:rPr lang="en-US" altLang="zh-CN" sz="1200" kern="0" dirty="0"/>
              <a:t>For WT-3:</a:t>
            </a:r>
          </a:p>
          <a:p>
            <a:pPr lvl="1">
              <a:spcBef>
                <a:spcPts val="0"/>
              </a:spcBef>
              <a:spcAft>
                <a:spcPts val="0"/>
              </a:spcAft>
              <a:defRPr/>
            </a:pPr>
            <a:r>
              <a:rPr lang="en-US" altLang="zh-CN" sz="1200" kern="0" dirty="0"/>
              <a:t>Evaluation, conclusions and recommendations of Use Case #3-#6 Management of Indirect Network Sharing are added.</a:t>
            </a:r>
          </a:p>
          <a:p>
            <a:pPr marL="457200" lvl="1" indent="0">
              <a:spcBef>
                <a:spcPts val="0"/>
              </a:spcBef>
              <a:spcAft>
                <a:spcPts val="0"/>
              </a:spcAft>
              <a:buNone/>
              <a:defRPr/>
            </a:pPr>
            <a:r>
              <a:rPr lang="en-US" altLang="zh-CN" sz="1200" kern="0" dirty="0"/>
              <a:t> </a:t>
            </a:r>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SA1 and SA2</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altLang="zh-CN" sz="1200" kern="0" dirty="0"/>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086496385"/>
              </p:ext>
            </p:extLst>
          </p:nvPr>
        </p:nvGraphicFramePr>
        <p:xfrm>
          <a:off x="420612" y="1244738"/>
          <a:ext cx="10907183" cy="729366"/>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277209">
                  <a:extLst>
                    <a:ext uri="{9D8B030D-6E8A-4147-A177-3AD203B41FA5}">
                      <a16:colId xmlns:a16="http://schemas.microsoft.com/office/drawing/2014/main" val="20001"/>
                    </a:ext>
                  </a:extLst>
                </a:gridCol>
                <a:gridCol w="148049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600" dirty="0"/>
                        <a:t>UID</a:t>
                      </a:r>
                    </a:p>
                  </a:txBody>
                  <a:tcPr marL="48004" marR="48004" marT="0" marB="0" anchor="ctr"/>
                </a:tc>
                <a:tc>
                  <a:txBody>
                    <a:bodyPr/>
                    <a:lstStyle/>
                    <a:p>
                      <a:pPr algn="ctr">
                        <a:lnSpc>
                          <a:spcPct val="107000"/>
                        </a:lnSpc>
                        <a:spcAft>
                          <a:spcPts val="800"/>
                        </a:spcAft>
                      </a:pPr>
                      <a:r>
                        <a:rPr lang="en-GB" sz="1600" dirty="0"/>
                        <a:t>Name</a:t>
                      </a:r>
                    </a:p>
                  </a:txBody>
                  <a:tcPr marL="48004" marR="48004" marT="0" marB="0" anchor="ctr"/>
                </a:tc>
                <a:tc>
                  <a:txBody>
                    <a:bodyPr/>
                    <a:lstStyle/>
                    <a:p>
                      <a:pPr algn="ctr">
                        <a:lnSpc>
                          <a:spcPct val="107000"/>
                        </a:lnSpc>
                        <a:spcAft>
                          <a:spcPts val="800"/>
                        </a:spcAft>
                      </a:pPr>
                      <a:r>
                        <a:rPr lang="en-GB" sz="1600" dirty="0"/>
                        <a:t>Acronym</a:t>
                      </a:r>
                    </a:p>
                  </a:txBody>
                  <a:tcPr marL="48004" marR="48004" marT="0" marB="0" anchor="ctr"/>
                </a:tc>
                <a:tc>
                  <a:txBody>
                    <a:bodyPr/>
                    <a:lstStyle/>
                    <a:p>
                      <a:pPr algn="ctr">
                        <a:lnSpc>
                          <a:spcPct val="107000"/>
                        </a:lnSpc>
                        <a:spcAft>
                          <a:spcPts val="800"/>
                        </a:spcAft>
                      </a:pPr>
                      <a:r>
                        <a:rPr lang="en-GB" sz="1600" dirty="0"/>
                        <a:t>Target </a:t>
                      </a:r>
                      <a:r>
                        <a:rPr lang="en-GB" sz="1050" dirty="0"/>
                        <a:t>(dd/mm/</a:t>
                      </a:r>
                      <a:r>
                        <a:rPr lang="en-GB" sz="1050" dirty="0" err="1"/>
                        <a:t>yyyy</a:t>
                      </a:r>
                      <a:r>
                        <a:rPr lang="en-GB" sz="1050" dirty="0"/>
                        <a:t>)</a:t>
                      </a:r>
                      <a:endParaRPr lang="en-GB" sz="1600" dirty="0"/>
                    </a:p>
                  </a:txBody>
                  <a:tcPr marL="48004" marR="48004" marT="0" marB="0" anchor="ctr"/>
                </a:tc>
                <a:tc>
                  <a:txBody>
                    <a:bodyPr/>
                    <a:lstStyle/>
                    <a:p>
                      <a:pPr algn="ctr">
                        <a:lnSpc>
                          <a:spcPct val="107000"/>
                        </a:lnSpc>
                        <a:spcAft>
                          <a:spcPts val="800"/>
                        </a:spcAft>
                      </a:pPr>
                      <a:r>
                        <a:rPr lang="en-GB" sz="1600" dirty="0"/>
                        <a:t>Old %</a:t>
                      </a:r>
                    </a:p>
                  </a:txBody>
                  <a:tcPr marL="48004" marR="48004" marT="0" marB="0" anchor="ctr"/>
                </a:tc>
                <a:tc>
                  <a:txBody>
                    <a:bodyPr/>
                    <a:lstStyle/>
                    <a:p>
                      <a:pPr algn="ctr">
                        <a:lnSpc>
                          <a:spcPct val="107000"/>
                        </a:lnSpc>
                        <a:spcAft>
                          <a:spcPts val="800"/>
                        </a:spcAft>
                      </a:pPr>
                      <a:r>
                        <a:rPr lang="en-GB" sz="1600" b="1" kern="1200" dirty="0">
                          <a:solidFill>
                            <a:schemeClr val="lt1"/>
                          </a:solidFill>
                          <a:latin typeface="+mn-lt"/>
                          <a:ea typeface="+mn-ea"/>
                          <a:cs typeface="+mn-cs"/>
                        </a:rPr>
                        <a:t>WID</a:t>
                      </a:r>
                      <a:endParaRPr lang="en-GB" sz="1600" dirty="0">
                        <a:solidFill>
                          <a:srgbClr val="FF0000"/>
                        </a:solidFill>
                      </a:endParaRPr>
                    </a:p>
                  </a:txBody>
                  <a:tcPr marL="48004" marR="48004" marT="0" marB="0" anchor="ctr"/>
                </a:tc>
                <a:tc>
                  <a:txBody>
                    <a:bodyPr/>
                    <a:lstStyle/>
                    <a:p>
                      <a:pPr algn="ctr">
                        <a:lnSpc>
                          <a:spcPct val="107000"/>
                        </a:lnSpc>
                        <a:spcAft>
                          <a:spcPts val="800"/>
                        </a:spcAft>
                      </a:pPr>
                      <a:r>
                        <a:rPr lang="en-GB" sz="1600" dirty="0">
                          <a:solidFill>
                            <a:srgbClr val="FF0000"/>
                          </a:solidFill>
                        </a:rPr>
                        <a:t>New %</a:t>
                      </a:r>
                      <a:endParaRPr lang="en-GB" sz="16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6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50" b="0" i="0" u="none" strike="noStrike" dirty="0">
                          <a:solidFill>
                            <a:srgbClr val="000000"/>
                          </a:solidFill>
                          <a:effectLst/>
                          <a:latin typeface="+mn-lt"/>
                          <a:ea typeface="等线" panose="02010600030101010101" pitchFamily="2" charset="-122"/>
                        </a:rPr>
                        <a:t>1020015</a:t>
                      </a:r>
                    </a:p>
                  </a:txBody>
                  <a:tcPr marL="5799" marR="5799" marT="5799" marB="0"/>
                </a:tc>
                <a:tc>
                  <a:txBody>
                    <a:bodyPr/>
                    <a:lstStyle/>
                    <a:p>
                      <a:pPr algn="l" fontAlgn="t"/>
                      <a:r>
                        <a:rPr lang="en-US" sz="1050" b="0" i="1" u="none" strike="noStrike">
                          <a:solidFill>
                            <a:srgbClr val="000000"/>
                          </a:solidFill>
                          <a:effectLst/>
                          <a:latin typeface="+mn-lt"/>
                          <a:ea typeface="等线" panose="02010600030101010101" pitchFamily="2" charset="-122"/>
                        </a:rPr>
                        <a:t>Study on Management of Network Sharing Phase3 </a:t>
                      </a:r>
                    </a:p>
                  </a:txBody>
                  <a:tcPr marL="5799" marR="5799" marT="5799" marB="0"/>
                </a:tc>
                <a:tc>
                  <a:txBody>
                    <a:bodyPr/>
                    <a:lstStyle/>
                    <a:p>
                      <a:pPr algn="l" fontAlgn="t"/>
                      <a:r>
                        <a:rPr lang="en-US" sz="1050" b="0" i="0" u="none" strike="noStrike">
                          <a:solidFill>
                            <a:srgbClr val="000000"/>
                          </a:solidFill>
                          <a:effectLst/>
                          <a:latin typeface="+mn-lt"/>
                          <a:ea typeface="等线" panose="02010600030101010101" pitchFamily="2" charset="-122"/>
                        </a:rPr>
                        <a:t>FS_NetShare_OAM_Ph3</a:t>
                      </a:r>
                    </a:p>
                  </a:txBody>
                  <a:tcPr marL="5799" marR="5799" marT="5799" marB="0"/>
                </a:tc>
                <a:tc>
                  <a:txBody>
                    <a:bodyPr/>
                    <a:lstStyle/>
                    <a:p>
                      <a:pPr algn="l" fontAlgn="t"/>
                      <a:r>
                        <a:rPr lang="en-US" altLang="zh-CN" sz="105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50" b="0" i="0" u="none" strike="noStrike" dirty="0">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50" b="0" i="0" u="sng" strike="noStrike">
                          <a:solidFill>
                            <a:srgbClr val="0563C1"/>
                          </a:solidFill>
                          <a:effectLst/>
                          <a:latin typeface="+mn-lt"/>
                          <a:ea typeface="等线" panose="02010600030101010101" pitchFamily="2" charset="-122"/>
                          <a:hlinkClick r:id="rId3"/>
                        </a:rPr>
                        <a:t>SP-240966</a:t>
                      </a:r>
                      <a:endParaRPr lang="en-US" sz="105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50" b="0" i="0" u="none" strike="noStrike" dirty="0">
                          <a:solidFill>
                            <a:srgbClr val="FF0000"/>
                          </a:solidFill>
                          <a:effectLst/>
                          <a:highlight>
                            <a:srgbClr val="00FFFF"/>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5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0F264B1F-B74A-4476-A8CA-AA0C8FD18148}"/>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653841054"/>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t>20. EE: Rel-19 - </a:t>
            </a:r>
            <a:r>
              <a:rPr lang="en-US" altLang="en-US" sz="3200" b="1" dirty="0"/>
              <a:t>Study on energy efficiency and energy saving aspects of 5G networks and services</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kern="0" dirty="0"/>
              <a:t>New use cases have been introduced (e.g. renewable energy-based LBO, cell proximity-based energy saving, per-network slice </a:t>
            </a:r>
            <a:r>
              <a:rPr lang="en-US" altLang="zh-CN" sz="1200" kern="0" dirty="0" err="1"/>
              <a:t>gNB</a:t>
            </a:r>
            <a:r>
              <a:rPr lang="en-US" altLang="zh-CN" sz="1200" kern="0" dirty="0"/>
              <a:t> and 5GC NF energy consumption),</a:t>
            </a:r>
          </a:p>
          <a:p>
            <a:pPr lvl="1">
              <a:spcBef>
                <a:spcPts val="0"/>
              </a:spcBef>
              <a:spcAft>
                <a:spcPts val="0"/>
              </a:spcAft>
              <a:defRPr/>
            </a:pPr>
            <a:r>
              <a:rPr lang="en-US" altLang="zh-CN" sz="1200" kern="0" dirty="0"/>
              <a:t>Potential solutions have been elaborated for (existing and new) use cases (e.g. for handling of power shortages, renewable energy enabling 5GC NF re-selection),</a:t>
            </a:r>
          </a:p>
          <a:p>
            <a:pPr lvl="1">
              <a:spcBef>
                <a:spcPts val="0"/>
              </a:spcBef>
              <a:spcAft>
                <a:spcPts val="0"/>
              </a:spcAft>
              <a:defRPr/>
            </a:pPr>
            <a:r>
              <a:rPr lang="en-US" altLang="zh-CN" sz="1200" kern="0" dirty="0"/>
              <a:t>Conclusions and recommendations for normative work have been agreed. </a:t>
            </a:r>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The following WGs address aspects related to this study:</a:t>
            </a:r>
          </a:p>
          <a:p>
            <a:pPr lvl="2">
              <a:spcBef>
                <a:spcPts val="0"/>
              </a:spcBef>
              <a:spcAft>
                <a:spcPts val="0"/>
              </a:spcAft>
              <a:defRPr/>
            </a:pPr>
            <a:r>
              <a:rPr lang="en-US" sz="1200" kern="0" dirty="0"/>
              <a:t>SA1 and SA2, for aspects described in WT-2 and WT-5</a:t>
            </a:r>
          </a:p>
          <a:p>
            <a:pPr lvl="2">
              <a:spcBef>
                <a:spcPts val="0"/>
              </a:spcBef>
              <a:spcAft>
                <a:spcPts val="0"/>
              </a:spcAft>
              <a:defRPr/>
            </a:pPr>
            <a:r>
              <a:rPr lang="en-US" sz="1200" kern="0" dirty="0"/>
              <a:t>RAN1, RAN2 and RAN3, for aspects described in WT-3 and WT-5.</a:t>
            </a:r>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37700629"/>
              </p:ext>
            </p:extLst>
          </p:nvPr>
        </p:nvGraphicFramePr>
        <p:xfrm>
          <a:off x="420612" y="1431600"/>
          <a:ext cx="10907183" cy="5881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1020021</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energy efficiency and energy saving aspects of 5G networks and services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FS_Energy_OAM_Ph3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SP-231723</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571506150"/>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t>21. </a:t>
            </a:r>
            <a:r>
              <a:rPr lang="en-GB" altLang="en-US" sz="3200" b="1" dirty="0" err="1"/>
              <a:t>Mexpo</a:t>
            </a:r>
            <a:r>
              <a:rPr lang="en-GB" altLang="en-US" sz="3200" b="1" dirty="0"/>
              <a:t>: </a:t>
            </a:r>
            <a:r>
              <a:rPr lang="en-US" altLang="en-US" sz="3200" b="1" dirty="0"/>
              <a:t>Study on Enhanced OAM for management exposure to external consumers</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endParaRPr lang="en-US" altLang="zh-CN" sz="1200" kern="0" dirty="0"/>
          </a:p>
          <a:p>
            <a:pPr lvl="1">
              <a:spcBef>
                <a:spcPts val="0"/>
              </a:spcBef>
              <a:spcAft>
                <a:spcPts val="0"/>
              </a:spcAft>
              <a:defRPr/>
            </a:pPr>
            <a:r>
              <a:rPr lang="en-US" altLang="zh-CN" sz="1200" kern="0" dirty="0"/>
              <a:t>Revised SID proposes to down scope to objectives, i.e., to remove WT-2 and WT-3, as there has not been any content related to these WTs in the TR 28.879.</a:t>
            </a:r>
          </a:p>
          <a:p>
            <a:pPr lvl="1">
              <a:spcBef>
                <a:spcPts val="0"/>
              </a:spcBef>
              <a:spcAft>
                <a:spcPts val="0"/>
              </a:spcAft>
              <a:defRPr/>
            </a:pPr>
            <a:r>
              <a:rPr lang="en-US" altLang="zh-CN" sz="1200" kern="0" dirty="0"/>
              <a:t>TR 28.879 was enhanced to describe the scope and address comments from </a:t>
            </a:r>
            <a:r>
              <a:rPr lang="en-US" altLang="zh-CN" sz="1200" kern="0" dirty="0" err="1"/>
              <a:t>editHelp</a:t>
            </a:r>
            <a:r>
              <a:rPr lang="en-US" altLang="zh-CN" sz="1200" kern="0" dirty="0"/>
              <a:t>.</a:t>
            </a:r>
          </a:p>
          <a:p>
            <a:pPr lvl="1">
              <a:spcBef>
                <a:spcPts val="0"/>
              </a:spcBef>
              <a:spcAft>
                <a:spcPts val="0"/>
              </a:spcAft>
              <a:defRPr/>
            </a:pPr>
            <a:r>
              <a:rPr lang="en-US" altLang="zh-CN" sz="1200" kern="0" dirty="0"/>
              <a:t>The group agreed on the following aspects :</a:t>
            </a:r>
          </a:p>
          <a:p>
            <a:pPr lvl="2">
              <a:spcBef>
                <a:spcPts val="0"/>
              </a:spcBef>
              <a:spcAft>
                <a:spcPts val="0"/>
              </a:spcAft>
              <a:defRPr/>
            </a:pPr>
            <a:r>
              <a:rPr lang="en-US" altLang="zh-CN" sz="1100" kern="0" dirty="0"/>
              <a:t>For the exposure of management services through the CAPIF framework, 3GPP management system should define the functional entity to provide the API provider domain functions.</a:t>
            </a:r>
          </a:p>
          <a:p>
            <a:pPr lvl="2">
              <a:spcBef>
                <a:spcPts val="0"/>
              </a:spcBef>
              <a:spcAft>
                <a:spcPts val="0"/>
              </a:spcAft>
              <a:defRPr/>
            </a:pPr>
            <a:r>
              <a:rPr lang="en-US" altLang="zh-CN" sz="1100" kern="0" dirty="0"/>
              <a:t>Potential solutions were enhanced, new potential solutions were introduced and evaluations of the solutions for:</a:t>
            </a:r>
          </a:p>
          <a:p>
            <a:pPr lvl="3">
              <a:spcBef>
                <a:spcPts val="0"/>
              </a:spcBef>
              <a:spcAft>
                <a:spcPts val="0"/>
              </a:spcAft>
              <a:defRPr/>
            </a:pPr>
            <a:r>
              <a:rPr lang="en-US" altLang="zh-CN" sz="1100" kern="0" dirty="0"/>
              <a:t>Use case #2: Publishing of management services to the CCF</a:t>
            </a:r>
          </a:p>
          <a:p>
            <a:pPr lvl="2">
              <a:spcBef>
                <a:spcPts val="0"/>
              </a:spcBef>
              <a:spcAft>
                <a:spcPts val="0"/>
              </a:spcAft>
              <a:defRPr/>
            </a:pPr>
            <a:r>
              <a:rPr lang="en-US" altLang="zh-CN" sz="1100" kern="0" dirty="0"/>
              <a:t>All use cases now have requirement(s), potential solution(s) and evaluation of potential solution(s), with Common API Framework (CAPIF) as the selected exposure framework.</a:t>
            </a:r>
          </a:p>
          <a:p>
            <a:pPr lvl="2">
              <a:spcBef>
                <a:spcPts val="0"/>
              </a:spcBef>
              <a:spcAft>
                <a:spcPts val="0"/>
              </a:spcAft>
              <a:defRPr/>
            </a:pPr>
            <a:r>
              <a:rPr lang="en-US" altLang="zh-CN" sz="1100" kern="0" dirty="0"/>
              <a:t>The conclusion and recommendation for the normative work for exposure of management services to external consumers has been documented.</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Identified modifications to CAPIF will require coordination with SA6, but would not be pursued unless a subsequent WI is approved.</a:t>
            </a: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108802325"/>
              </p:ext>
            </p:extLst>
          </p:nvPr>
        </p:nvGraphicFramePr>
        <p:xfrm>
          <a:off x="420612" y="1431600"/>
          <a:ext cx="10907183" cy="5881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1020022</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Enhanced OAM for management exposure to external consumers </a:t>
                      </a:r>
                    </a:p>
                  </a:txBody>
                  <a:tcPr marL="5799" marR="5799" marT="5799" marB="0"/>
                </a:tc>
                <a:tc>
                  <a:txBody>
                    <a:bodyPr/>
                    <a:lstStyle/>
                    <a:p>
                      <a:pPr algn="l" fontAlgn="t"/>
                      <a:r>
                        <a:rPr lang="en-US" sz="1000" b="0" i="0" u="none" strike="noStrike" dirty="0" err="1">
                          <a:solidFill>
                            <a:srgbClr val="000000"/>
                          </a:solidFill>
                          <a:effectLst/>
                          <a:latin typeface="+mn-lt"/>
                          <a:ea typeface="等线" panose="02010600030101010101" pitchFamily="2" charset="-122"/>
                        </a:rPr>
                        <a:t>FS_MExpo</a:t>
                      </a:r>
                      <a:endParaRPr lang="en-US"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3"/>
                        </a:rPr>
                        <a:t>SP-240967</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263109313"/>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22. </a:t>
            </a:r>
            <a:r>
              <a:rPr lang="en-GB" altLang="en-US" sz="3200" b="1" dirty="0" err="1">
                <a:solidFill>
                  <a:srgbClr val="00B050"/>
                </a:solidFill>
              </a:rPr>
              <a:t>MonstraM</a:t>
            </a:r>
            <a:r>
              <a:rPr lang="en-GB" altLang="en-US" sz="3200" b="1" dirty="0">
                <a:solidFill>
                  <a:srgbClr val="00B050"/>
                </a:solidFill>
              </a:rPr>
              <a:t>: </a:t>
            </a:r>
            <a:r>
              <a:rPr lang="en-US" altLang="en-US" sz="3200" b="1" dirty="0">
                <a:solidFill>
                  <a:srgbClr val="00B050"/>
                </a:solidFill>
              </a:rPr>
              <a:t>Management for </a:t>
            </a:r>
            <a:r>
              <a:rPr lang="en-US" altLang="en-US" sz="3200" b="1" dirty="0" err="1">
                <a:solidFill>
                  <a:srgbClr val="00B050"/>
                </a:solidFill>
              </a:rPr>
              <a:t>MonStra</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kern="0" dirty="0"/>
              <a:t>agreed architecture and framework</a:t>
            </a:r>
          </a:p>
          <a:p>
            <a:pPr lvl="1">
              <a:spcBef>
                <a:spcPts val="0"/>
              </a:spcBef>
              <a:spcAft>
                <a:spcPts val="0"/>
              </a:spcAft>
              <a:defRPr/>
            </a:pPr>
            <a:r>
              <a:rPr lang="en-US" altLang="zh-CN" sz="1200" kern="0" dirty="0"/>
              <a:t>stage 2 and 3 are complete</a:t>
            </a:r>
          </a:p>
          <a:p>
            <a:pPr lvl="1">
              <a:spcBef>
                <a:spcPts val="0"/>
              </a:spcBef>
              <a:spcAft>
                <a:spcPts val="0"/>
              </a:spcAft>
              <a:defRPr/>
            </a:pPr>
            <a:r>
              <a:rPr lang="en-US" altLang="zh-CN" sz="1200" kern="0" dirty="0"/>
              <a:t>all the concepts have been agreed</a:t>
            </a:r>
          </a:p>
          <a:p>
            <a:pPr lvl="1">
              <a:spcBef>
                <a:spcPts val="0"/>
              </a:spcBef>
              <a:spcAft>
                <a:spcPts val="0"/>
              </a:spcAft>
              <a:defRPr/>
            </a:pPr>
            <a:r>
              <a:rPr lang="en-US" altLang="zh-CN" sz="1200" kern="0" dirty="0"/>
              <a:t>impressive productivity and teamwork</a:t>
            </a:r>
          </a:p>
          <a:p>
            <a:pPr lvl="1">
              <a:spcBef>
                <a:spcPts val="0"/>
              </a:spcBef>
              <a:spcAft>
                <a:spcPts val="0"/>
              </a:spcAft>
              <a:defRPr/>
            </a:pPr>
            <a:r>
              <a:rPr lang="en-US" altLang="zh-CN" sz="1200" kern="0" dirty="0"/>
              <a:t>we do have solutions satisfying the captured SA1 requirements</a:t>
            </a:r>
            <a:endParaRPr lang="en-US" altLang="zh-CN" sz="1100" kern="0" dirty="0"/>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Identified modifications to CAPIF will require coordination with SA6, but would not be pursued unless a subsequent WI is approved.</a:t>
            </a:r>
            <a:endParaRPr lang="de-DE" sz="1200" kern="0" dirty="0"/>
          </a:p>
          <a:p>
            <a:pPr>
              <a:spcBef>
                <a:spcPts val="0"/>
              </a:spcBef>
              <a:spcAft>
                <a:spcPts val="0"/>
              </a:spcAft>
              <a:defRPr/>
            </a:pPr>
            <a:endParaRPr lang="de-DE" sz="1800" kern="0" dirty="0"/>
          </a:p>
          <a:p>
            <a:pPr>
              <a:spcBef>
                <a:spcPts val="0"/>
              </a:spcBef>
              <a:spcAft>
                <a:spcPts val="0"/>
              </a:spcAft>
              <a:defRPr/>
            </a:pPr>
            <a:r>
              <a:rPr lang="de-DE" sz="1800" kern="0" dirty="0"/>
              <a:t>Next steps:</a:t>
            </a:r>
          </a:p>
          <a:p>
            <a:pPr lvl="1">
              <a:defRPr/>
            </a:pPr>
            <a:r>
              <a:rPr lang="en-US" altLang="zh-CN" sz="1200" dirty="0"/>
              <a:t>need to fix remaining editors' notes (parameter names, etc...)</a:t>
            </a:r>
          </a:p>
          <a:p>
            <a:pPr lvl="1">
              <a:defRPr/>
            </a:pPr>
            <a:r>
              <a:rPr lang="en-US" altLang="zh-CN" sz="1200" dirty="0"/>
              <a:t>plan to submit the TS to Madrid SA plenary for approval</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259858619"/>
              </p:ext>
            </p:extLst>
          </p:nvPr>
        </p:nvGraphicFramePr>
        <p:xfrm>
          <a:off x="420612" y="1431600"/>
          <a:ext cx="10907183" cy="586688"/>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endParaRPr lang="en-US" altLang="zh-CN"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sz="1000" b="0" i="1" u="none" strike="noStrike" dirty="0">
                          <a:solidFill>
                            <a:srgbClr val="000000"/>
                          </a:solidFill>
                          <a:effectLst/>
                          <a:highlight>
                            <a:srgbClr val="00FFFF"/>
                          </a:highlight>
                          <a:latin typeface="+mn-lt"/>
                          <a:ea typeface="等线" panose="02010600030101010101" pitchFamily="2" charset="-122"/>
                        </a:rPr>
                        <a:t>Management for </a:t>
                      </a:r>
                      <a:r>
                        <a:rPr lang="en-US" sz="1000" b="0" i="1" u="none" strike="noStrike" dirty="0" err="1">
                          <a:solidFill>
                            <a:srgbClr val="000000"/>
                          </a:solidFill>
                          <a:effectLst/>
                          <a:highlight>
                            <a:srgbClr val="00FFFF"/>
                          </a:highlight>
                          <a:latin typeface="+mn-lt"/>
                          <a:ea typeface="等线" panose="02010600030101010101" pitchFamily="2" charset="-122"/>
                        </a:rPr>
                        <a:t>MonStra</a:t>
                      </a:r>
                      <a:endParaRPr lang="en-US" sz="1000" b="0" i="1" u="none" strike="noStrike" dirty="0">
                        <a:solidFill>
                          <a:srgbClr val="000000"/>
                        </a:solidFill>
                        <a:effectLst/>
                        <a:highlight>
                          <a:srgbClr val="00FFFF"/>
                        </a:highlight>
                        <a:latin typeface="+mn-lt"/>
                        <a:ea typeface="等线" panose="02010600030101010101" pitchFamily="2" charset="-122"/>
                      </a:endParaRPr>
                    </a:p>
                  </a:txBody>
                  <a:tcPr marL="5799" marR="5799" marT="5799" marB="0"/>
                </a:tc>
                <a:tc>
                  <a:txBody>
                    <a:bodyPr/>
                    <a:lstStyle/>
                    <a:p>
                      <a:pPr algn="l" fontAlgn="t"/>
                      <a:r>
                        <a:rPr lang="en-US" altLang="zh-CN" sz="1000" b="0" i="0" u="none" strike="noStrike" dirty="0" err="1">
                          <a:solidFill>
                            <a:srgbClr val="000000"/>
                          </a:solidFill>
                          <a:effectLst/>
                          <a:highlight>
                            <a:srgbClr val="00FFFF"/>
                          </a:highlight>
                          <a:latin typeface="+mn-lt"/>
                          <a:ea typeface="等线" panose="02010600030101010101" pitchFamily="2" charset="-122"/>
                        </a:rPr>
                        <a:t>Monstra</a:t>
                      </a:r>
                      <a:r>
                        <a:rPr lang="en-US" altLang="zh-CN" sz="1000" b="0" i="0" u="none" strike="noStrike" dirty="0">
                          <a:solidFill>
                            <a:srgbClr val="000000"/>
                          </a:solidFill>
                          <a:effectLst/>
                          <a:highlight>
                            <a:srgbClr val="00FFFF"/>
                          </a:highlight>
                          <a:latin typeface="+mn-lt"/>
                          <a:ea typeface="等线" panose="02010600030101010101" pitchFamily="2" charset="-122"/>
                        </a:rPr>
                        <a:t>-OAM</a:t>
                      </a:r>
                      <a:endParaRPr lang="en-US" sz="1000" b="0" i="0" u="none" strike="noStrike" dirty="0">
                        <a:solidFill>
                          <a:srgbClr val="000000"/>
                        </a:solidFill>
                        <a:effectLst/>
                        <a:highlight>
                          <a:srgbClr val="00FFFF"/>
                        </a:highlight>
                        <a:latin typeface="+mn-lt"/>
                        <a:ea typeface="等线" panose="02010600030101010101" pitchFamily="2" charset="-122"/>
                      </a:endParaRPr>
                    </a:p>
                  </a:txBody>
                  <a:tcPr marL="5799" marR="5799" marT="5799" marB="0"/>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dirty="0">
                          <a:solidFill>
                            <a:srgbClr val="000000"/>
                          </a:solidFill>
                          <a:effectLst/>
                          <a:highlight>
                            <a:srgbClr val="00FFFF"/>
                          </a:highligh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highlight>
                            <a:srgbClr val="00FFFF"/>
                          </a:highlight>
                          <a:latin typeface="+mn-lt"/>
                          <a:ea typeface="等线" panose="02010600030101010101" pitchFamily="2" charset="-122"/>
                        </a:rPr>
                        <a:t>0%</a:t>
                      </a:r>
                    </a:p>
                  </a:txBody>
                  <a:tcPr marL="5799" marR="5799" marT="5799" marB="0"/>
                </a:tc>
                <a:tc>
                  <a:txBody>
                    <a:bodyPr/>
                    <a:lstStyle/>
                    <a:p>
                      <a:pPr algn="l" fontAlgn="t"/>
                      <a:r>
                        <a:rPr lang="en-US" sz="1000" b="0" i="0" u="sng" strike="noStrike" dirty="0">
                          <a:solidFill>
                            <a:srgbClr val="0563C1"/>
                          </a:solidFill>
                          <a:effectLst/>
                          <a:highlight>
                            <a:srgbClr val="00FFFF"/>
                          </a:highlight>
                          <a:latin typeface="+mn-lt"/>
                          <a:ea typeface="等线" panose="02010600030101010101" pitchFamily="2" charset="-122"/>
                        </a:rPr>
                        <a:t>S5-245981</a:t>
                      </a: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highlight>
                            <a:srgbClr val="00FFFF"/>
                          </a:highlight>
                          <a:latin typeface="+mn-lt"/>
                          <a:ea typeface="等线" panose="02010600030101010101" pitchFamily="2" charset="-122"/>
                          <a:cs typeface="+mn-cs"/>
                        </a:rPr>
                        <a:t>New WID submitted to SA#106 for approval</a:t>
                      </a: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284138426"/>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GB" altLang="zh-CN" sz="4400" b="1" dirty="0"/>
              <a:t>Charging</a:t>
            </a:r>
            <a:endParaRPr lang="zh-CN" altLang="en-US" dirty="0"/>
          </a:p>
        </p:txBody>
      </p:sp>
    </p:spTree>
    <p:extLst>
      <p:ext uri="{BB962C8B-B14F-4D97-AF65-F5344CB8AC3E}">
        <p14:creationId xmlns:p14="http://schemas.microsoft.com/office/powerpoint/2010/main" val="124624359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5D4D-E8C4-4F7E-8710-598472512D88}"/>
              </a:ext>
            </a:extLst>
          </p:cNvPr>
          <p:cNvSpPr>
            <a:spLocks noGrp="1"/>
          </p:cNvSpPr>
          <p:nvPr>
            <p:ph type="title"/>
          </p:nvPr>
        </p:nvSpPr>
        <p:spPr/>
        <p:txBody>
          <a:bodyPr/>
          <a:lstStyle/>
          <a:p>
            <a:r>
              <a:rPr lang="en-US" altLang="zh-CN" dirty="0"/>
              <a:t>Report of SA5 CH SWG Assessment</a:t>
            </a:r>
            <a:endParaRPr lang="zh-CN" altLang="en-US" dirty="0"/>
          </a:p>
        </p:txBody>
      </p:sp>
      <p:sp>
        <p:nvSpPr>
          <p:cNvPr id="3" name="Content Placeholder 2">
            <a:extLst>
              <a:ext uri="{FF2B5EF4-FFF2-40B4-BE49-F238E27FC236}">
                <a16:creationId xmlns:a16="http://schemas.microsoft.com/office/drawing/2014/main" id="{7ECCE0E6-424C-4DE4-A62F-952D98D0B358}"/>
              </a:ext>
            </a:extLst>
          </p:cNvPr>
          <p:cNvSpPr>
            <a:spLocks noGrp="1"/>
          </p:cNvSpPr>
          <p:nvPr>
            <p:ph idx="1"/>
          </p:nvPr>
        </p:nvSpPr>
        <p:spPr>
          <a:xfrm>
            <a:off x="592836" y="1259078"/>
            <a:ext cx="11183938" cy="1217722"/>
          </a:xfrm>
        </p:spPr>
        <p:txBody>
          <a:bodyPr/>
          <a:lstStyle/>
          <a:p>
            <a:r>
              <a:rPr lang="en-US" altLang="zh-CN" sz="2400" dirty="0"/>
              <a:t>SA5 has discussed the action from SA on assessment of current CH SWG in SA5#157 </a:t>
            </a:r>
          </a:p>
          <a:p>
            <a:pPr lvl="1"/>
            <a:r>
              <a:rPr lang="en-US" altLang="zh-CN" sz="2400" dirty="0"/>
              <a:t>SA5 agreed on the corresponding update of SA5 </a:t>
            </a:r>
            <a:r>
              <a:rPr lang="en-US" altLang="zh-CN" sz="2400" dirty="0" err="1"/>
              <a:t>ToR</a:t>
            </a:r>
            <a:r>
              <a:rPr lang="en-US" altLang="zh-CN" sz="2400" dirty="0"/>
              <a:t> in SP-241571 with adding scope of CH SWG</a:t>
            </a:r>
            <a:r>
              <a:rPr lang="zh-CN" altLang="en-US" sz="2400" dirty="0"/>
              <a:t>，</a:t>
            </a:r>
            <a:r>
              <a:rPr lang="en-US" altLang="zh-CN" sz="2400" dirty="0"/>
              <a:t>SA#106 is asked to approve SP-241571</a:t>
            </a:r>
            <a:endParaRPr lang="en-US" altLang="zh-CN" sz="2400" dirty="0">
              <a:highlight>
                <a:srgbClr val="FFFF00"/>
              </a:highlight>
            </a:endParaRPr>
          </a:p>
        </p:txBody>
      </p:sp>
      <p:pic>
        <p:nvPicPr>
          <p:cNvPr id="1026" name="Picture 2" descr="C:\Users\z00340018\AppData\Roaming\eSpace_Desktop\UserData\z00340018\imagefiles\FAE8C761-045C-4978-A2BD-7AC692FFA6CF.png">
            <a:extLst>
              <a:ext uri="{FF2B5EF4-FFF2-40B4-BE49-F238E27FC236}">
                <a16:creationId xmlns:a16="http://schemas.microsoft.com/office/drawing/2014/main" id="{D2342DDC-EC34-42C8-B036-EAEAB8DD6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200" y="2731186"/>
            <a:ext cx="9188063" cy="3105824"/>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944377"/>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084C-6801-4373-BC9D-08DCA6653BAB}"/>
              </a:ext>
            </a:extLst>
          </p:cNvPr>
          <p:cNvSpPr txBox="1">
            <a:spLocks/>
          </p:cNvSpPr>
          <p:nvPr/>
        </p:nvSpPr>
        <p:spPr bwMode="auto">
          <a:xfrm>
            <a:off x="2042549" y="121314"/>
            <a:ext cx="6951645" cy="11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4400" kern="0" dirty="0"/>
              <a:t>General information</a:t>
            </a:r>
            <a:endParaRPr lang="en-US" kern="0" dirty="0"/>
          </a:p>
        </p:txBody>
      </p:sp>
      <p:sp>
        <p:nvSpPr>
          <p:cNvPr id="5" name="Content Placeholder 2">
            <a:extLst>
              <a:ext uri="{FF2B5EF4-FFF2-40B4-BE49-F238E27FC236}">
                <a16:creationId xmlns:a16="http://schemas.microsoft.com/office/drawing/2014/main" id="{B54ECE6F-CC1A-40E6-86FA-38F896681C31}"/>
              </a:ext>
            </a:extLst>
          </p:cNvPr>
          <p:cNvSpPr txBox="1">
            <a:spLocks/>
          </p:cNvSpPr>
          <p:nvPr/>
        </p:nvSpPr>
        <p:spPr bwMode="auto">
          <a:xfrm>
            <a:off x="1730601" y="1697632"/>
            <a:ext cx="8333716" cy="414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341313" indent="-341313">
              <a:spcBef>
                <a:spcPts val="0"/>
              </a:spcBef>
              <a:spcAft>
                <a:spcPts val="0"/>
              </a:spcAft>
              <a:buBlip>
                <a:blip r:embed="rId5"/>
              </a:buBlip>
              <a:defRPr/>
            </a:pPr>
            <a:r>
              <a:rPr lang="en-GB" sz="1800" kern="0" dirty="0">
                <a:ea typeface="MS PGothic" panose="020B0600070205080204" pitchFamily="34" charset="-128"/>
              </a:rPr>
              <a:t>SA5 CH SWG statistics:</a:t>
            </a:r>
          </a:p>
          <a:p>
            <a:pPr lvl="1"/>
            <a:r>
              <a:rPr lang="en-GB" sz="1600" kern="0" dirty="0"/>
              <a:t>participation to this meeting</a:t>
            </a:r>
          </a:p>
          <a:p>
            <a:pPr lvl="2"/>
            <a:r>
              <a:rPr lang="en-GB" sz="1400" kern="0" dirty="0"/>
              <a:t>15 delegates participated to Charging session </a:t>
            </a:r>
          </a:p>
          <a:p>
            <a:pPr lvl="2"/>
            <a:r>
              <a:rPr lang="en-GB" sz="1400" kern="0" dirty="0"/>
              <a:t>4 delegate from remote</a:t>
            </a:r>
          </a:p>
          <a:p>
            <a:pPr lvl="1"/>
            <a:r>
              <a:rPr lang="en-GB" sz="1600" kern="0" dirty="0"/>
              <a:t>documents to this meeting</a:t>
            </a:r>
          </a:p>
          <a:p>
            <a:pPr lvl="2"/>
            <a:r>
              <a:rPr lang="en-US" sz="1400" kern="0" dirty="0"/>
              <a:t>122 submitted contributions and 85 agreed contributions </a:t>
            </a:r>
          </a:p>
          <a:p>
            <a:pPr lvl="2"/>
            <a:r>
              <a:rPr lang="en-US" sz="1400" kern="0" dirty="0"/>
              <a:t>5 Rel-19 WID (1 new) and 4 Rel-19 SID </a:t>
            </a:r>
          </a:p>
          <a:p>
            <a:pPr lvl="2"/>
            <a:r>
              <a:rPr lang="en-US" sz="1400" kern="0" dirty="0"/>
              <a:t>2 liaisons treated (1 in, 1 out)</a:t>
            </a:r>
          </a:p>
          <a:p>
            <a:pPr lvl="2"/>
            <a:r>
              <a:rPr lang="en-US" sz="1400" kern="0" dirty="0"/>
              <a:t>14 agreed CRs for Rel-19, 44 </a:t>
            </a:r>
            <a:r>
              <a:rPr lang="en-US" sz="1400" kern="0" dirty="0" err="1"/>
              <a:t>pCRs</a:t>
            </a:r>
            <a:r>
              <a:rPr lang="en-US" sz="1400" kern="0" dirty="0"/>
              <a:t> for Rel-19, 27 CRs for Maintenance</a:t>
            </a:r>
          </a:p>
          <a:p>
            <a:pPr marL="341313" indent="-341313">
              <a:spcBef>
                <a:spcPts val="0"/>
              </a:spcBef>
              <a:spcAft>
                <a:spcPts val="0"/>
              </a:spcAft>
              <a:buBlip>
                <a:blip r:embed="rId5"/>
              </a:buBlip>
              <a:defRPr/>
            </a:pPr>
            <a:r>
              <a:rPr lang="en-GB" sz="1800" kern="0" dirty="0">
                <a:ea typeface="MS PGothic" panose="020B0600070205080204" pitchFamily="34" charset="-128"/>
              </a:rPr>
              <a:t>Forge process</a:t>
            </a:r>
            <a:endParaRPr lang="en-US" sz="1800" kern="0" dirty="0">
              <a:ea typeface="MS PGothic" panose="020B0600070205080204" pitchFamily="34" charset="-128"/>
            </a:endParaRPr>
          </a:p>
          <a:p>
            <a:pPr lvl="1"/>
            <a:r>
              <a:rPr lang="en-GB" sz="1600" kern="0" dirty="0" err="1"/>
              <a:t>Yaml</a:t>
            </a:r>
            <a:r>
              <a:rPr lang="en-GB" sz="1600" kern="0" dirty="0"/>
              <a:t> and ASN.1 code moderators are expected to work on Forge</a:t>
            </a:r>
          </a:p>
          <a:p>
            <a:pPr lvl="1"/>
            <a:endParaRPr lang="en-GB" sz="2000" kern="0" dirty="0"/>
          </a:p>
        </p:txBody>
      </p:sp>
      <p:sp>
        <p:nvSpPr>
          <p:cNvPr id="2" name="TextBox 1">
            <a:extLst>
              <a:ext uri="{FF2B5EF4-FFF2-40B4-BE49-F238E27FC236}">
                <a16:creationId xmlns:a16="http://schemas.microsoft.com/office/drawing/2014/main" id="{F7E7E540-72CD-4229-A479-35E8D4E5B583}"/>
              </a:ext>
            </a:extLst>
          </p:cNvPr>
          <p:cNvSpPr txBox="1"/>
          <p:nvPr/>
        </p:nvSpPr>
        <p:spPr>
          <a:xfrm rot="20459838">
            <a:off x="8289719" y="2212848"/>
            <a:ext cx="1245021" cy="292388"/>
          </a:xfrm>
          <a:prstGeom prst="rect">
            <a:avLst/>
          </a:prstGeom>
          <a:solidFill>
            <a:srgbClr val="FFC000"/>
          </a:solidFill>
        </p:spPr>
        <p:txBody>
          <a:bodyPr wrap="none" rtlCol="0">
            <a:spAutoFit/>
          </a:bodyPr>
          <a:lstStyle/>
          <a:p>
            <a:r>
              <a:rPr lang="en-US" altLang="zh-CN" dirty="0"/>
              <a:t>To be updated</a:t>
            </a:r>
            <a:endParaRPr lang="zh-CN" altLang="en-US" dirty="0"/>
          </a:p>
        </p:txBody>
      </p:sp>
    </p:spTree>
    <p:extLst>
      <p:ext uri="{BB962C8B-B14F-4D97-AF65-F5344CB8AC3E}">
        <p14:creationId xmlns:p14="http://schemas.microsoft.com/office/powerpoint/2010/main" val="2363529410"/>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C1BF-313B-4838-85C8-7573D7717EE7}"/>
              </a:ext>
            </a:extLst>
          </p:cNvPr>
          <p:cNvSpPr>
            <a:spLocks noGrp="1"/>
          </p:cNvSpPr>
          <p:nvPr>
            <p:ph type="title"/>
          </p:nvPr>
        </p:nvSpPr>
        <p:spPr>
          <a:xfrm>
            <a:off x="1206001" y="2454388"/>
            <a:ext cx="9102725" cy="1143000"/>
          </a:xfrm>
        </p:spPr>
        <p:txBody>
          <a:bodyPr/>
          <a:lstStyle/>
          <a:p>
            <a:r>
              <a:rPr lang="sv-SE" dirty="0"/>
              <a:t>Charging (CH) WIs/SIs</a:t>
            </a:r>
            <a:endParaRPr lang="en-GB" dirty="0"/>
          </a:p>
        </p:txBody>
      </p:sp>
    </p:spTree>
    <p:extLst>
      <p:ext uri="{BB962C8B-B14F-4D97-AF65-F5344CB8AC3E}">
        <p14:creationId xmlns:p14="http://schemas.microsoft.com/office/powerpoint/2010/main" val="4035062416"/>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227667" y="101600"/>
            <a:ext cx="9103784" cy="1143000"/>
          </a:xfrm>
        </p:spPr>
        <p:txBody>
          <a:bodyPr/>
          <a:lstStyle/>
          <a:p>
            <a:r>
              <a:rPr lang="en-GB" altLang="en-US" dirty="0"/>
              <a:t>SA5 </a:t>
            </a:r>
            <a:r>
              <a:rPr lang="en-US" altLang="zh-CN" dirty="0"/>
              <a:t>CH </a:t>
            </a:r>
            <a:r>
              <a:rPr lang="en-GB" altLang="en-US" dirty="0"/>
              <a:t>progress – Summary</a:t>
            </a:r>
            <a:endParaRPr lang="en-US" altLang="en-US" dirty="0"/>
          </a:p>
        </p:txBody>
      </p:sp>
      <p:graphicFrame>
        <p:nvGraphicFramePr>
          <p:cNvPr id="3" name="Table 2"/>
          <p:cNvGraphicFramePr>
            <a:graphicFrameLocks noGrp="1"/>
          </p:cNvGraphicFramePr>
          <p:nvPr>
            <p:extLst>
              <p:ext uri="{D42A27DB-BD31-4B8C-83A1-F6EECF244321}">
                <p14:modId xmlns:p14="http://schemas.microsoft.com/office/powerpoint/2010/main" val="304157187"/>
              </p:ext>
            </p:extLst>
          </p:nvPr>
        </p:nvGraphicFramePr>
        <p:xfrm>
          <a:off x="294639" y="1290523"/>
          <a:ext cx="11602721" cy="4823470"/>
        </p:xfrm>
        <a:graphic>
          <a:graphicData uri="http://schemas.openxmlformats.org/drawingml/2006/table">
            <a:tbl>
              <a:tblPr firstRow="1" firstCol="1" bandRow="1">
                <a:tableStyleId>{F5AB1C69-6EDB-4FF4-983F-18BD219EF322}</a:tableStyleId>
              </a:tblPr>
              <a:tblGrid>
                <a:gridCol w="702000">
                  <a:extLst>
                    <a:ext uri="{9D8B030D-6E8A-4147-A177-3AD203B41FA5}">
                      <a16:colId xmlns:a16="http://schemas.microsoft.com/office/drawing/2014/main" val="20000"/>
                    </a:ext>
                  </a:extLst>
                </a:gridCol>
                <a:gridCol w="5698715">
                  <a:extLst>
                    <a:ext uri="{9D8B030D-6E8A-4147-A177-3AD203B41FA5}">
                      <a16:colId xmlns:a16="http://schemas.microsoft.com/office/drawing/2014/main" val="20001"/>
                    </a:ext>
                  </a:extLst>
                </a:gridCol>
                <a:gridCol w="983527">
                  <a:extLst>
                    <a:ext uri="{9D8B030D-6E8A-4147-A177-3AD203B41FA5}">
                      <a16:colId xmlns:a16="http://schemas.microsoft.com/office/drawing/2014/main" val="20002"/>
                    </a:ext>
                  </a:extLst>
                </a:gridCol>
                <a:gridCol w="919348">
                  <a:extLst>
                    <a:ext uri="{9D8B030D-6E8A-4147-A177-3AD203B41FA5}">
                      <a16:colId xmlns:a16="http://schemas.microsoft.com/office/drawing/2014/main" val="20005"/>
                    </a:ext>
                  </a:extLst>
                </a:gridCol>
                <a:gridCol w="492976">
                  <a:extLst>
                    <a:ext uri="{9D8B030D-6E8A-4147-A177-3AD203B41FA5}">
                      <a16:colId xmlns:a16="http://schemas.microsoft.com/office/drawing/2014/main" val="20006"/>
                    </a:ext>
                  </a:extLst>
                </a:gridCol>
                <a:gridCol w="717212">
                  <a:extLst>
                    <a:ext uri="{9D8B030D-6E8A-4147-A177-3AD203B41FA5}">
                      <a16:colId xmlns:a16="http://schemas.microsoft.com/office/drawing/2014/main" val="3182844481"/>
                    </a:ext>
                  </a:extLst>
                </a:gridCol>
                <a:gridCol w="573956">
                  <a:extLst>
                    <a:ext uri="{9D8B030D-6E8A-4147-A177-3AD203B41FA5}">
                      <a16:colId xmlns:a16="http://schemas.microsoft.com/office/drawing/2014/main" val="20007"/>
                    </a:ext>
                  </a:extLst>
                </a:gridCol>
                <a:gridCol w="1514987">
                  <a:extLst>
                    <a:ext uri="{9D8B030D-6E8A-4147-A177-3AD203B41FA5}">
                      <a16:colId xmlns:a16="http://schemas.microsoft.com/office/drawing/2014/main" val="20008"/>
                    </a:ext>
                  </a:extLst>
                </a:gridCol>
              </a:tblGrid>
              <a:tr h="480285">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400" dirty="0"/>
                        <a:t>Target </a:t>
                      </a:r>
                      <a:r>
                        <a:rPr lang="en-GB" sz="800" dirty="0"/>
                        <a:t>(dd/mm/yyyy)</a:t>
                      </a:r>
                      <a:endParaRPr lang="en-GB" sz="1400" dirty="0"/>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290297">
                <a:tc>
                  <a:txBody>
                    <a:bodyPr/>
                    <a:lstStyle/>
                    <a:p>
                      <a:pPr algn="ctr" fontAlgn="t"/>
                      <a:endParaRPr lang="en-GB" sz="800" b="0" i="0" u="none" strike="noStrike" dirty="0">
                        <a:solidFill>
                          <a:srgbClr val="000000"/>
                        </a:solidFill>
                        <a:effectLst/>
                        <a:latin typeface="Arial" panose="020B0604020202020204" pitchFamily="34" charset="0"/>
                      </a:endParaRPr>
                    </a:p>
                  </a:txBody>
                  <a:tcPr marL="12700" marR="12700" marT="12704" marB="0" anchor="ct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nl-NL" sz="1400" b="1" i="0" u="none" strike="noStrike" dirty="0">
                          <a:solidFill>
                            <a:srgbClr val="FF0000"/>
                          </a:solidFill>
                          <a:effectLst/>
                          <a:latin typeface="Arial" panose="020B0604020202020204" pitchFamily="34" charset="0"/>
                        </a:rPr>
                        <a:t>Rel-19 Work Items</a:t>
                      </a:r>
                    </a:p>
                  </a:txBody>
                  <a:tcPr marL="48003" marR="48003" marT="0" marB="0" anchor="ct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a:lnSpc>
                          <a:spcPct val="107000"/>
                        </a:lnSpc>
                        <a:spcAft>
                          <a:spcPts val="800"/>
                        </a:spcAft>
                      </a:pPr>
                      <a:r>
                        <a:rPr lang="en-GB" sz="800" b="1" i="0" u="none" strike="noStrike" kern="1200" dirty="0">
                          <a:solidFill>
                            <a:srgbClr val="000000"/>
                          </a:solidFill>
                          <a:effectLst/>
                          <a:latin typeface="Arial" panose="020B0604020202020204" pitchFamily="34" charset="0"/>
                          <a:ea typeface="+mn-ea"/>
                          <a:cs typeface="+mn-cs"/>
                        </a:rPr>
                        <a:t>---</a:t>
                      </a:r>
                      <a:r>
                        <a:rPr lang="en-GB" sz="800" b="0" i="0" u="none" strike="noStrike" kern="1200" dirty="0">
                          <a:solidFill>
                            <a:srgbClr val="FF0000"/>
                          </a:solidFill>
                          <a:effectLst/>
                          <a:latin typeface="Arial" panose="020B0604020202020204" pitchFamily="34" charset="0"/>
                          <a:ea typeface="+mn-ea"/>
                          <a:cs typeface="+mn-cs"/>
                        </a:rPr>
                        <a:t>-</a:t>
                      </a:r>
                    </a:p>
                  </a:txBody>
                  <a:tcPr marL="48003" marR="48003" marT="0" marB="0" anchor="ctr"/>
                </a:tc>
                <a:tc>
                  <a:txBody>
                    <a:bodyPr/>
                    <a:lstStyle/>
                    <a:p>
                      <a:pPr>
                        <a:lnSpc>
                          <a:spcPct val="107000"/>
                        </a:lnSpc>
                        <a:spcAft>
                          <a:spcPts val="800"/>
                        </a:spcAft>
                      </a:pPr>
                      <a:endParaRPr lang="en-GB" sz="800" b="0" i="0" u="none" strike="noStrike" kern="1200" dirty="0">
                        <a:solidFill>
                          <a:srgbClr val="FF0000"/>
                        </a:solidFill>
                        <a:effectLst/>
                        <a:latin typeface="Arial" panose="020B0604020202020204" pitchFamily="34" charset="0"/>
                        <a:ea typeface="+mn-ea"/>
                        <a:cs typeface="+mn-cs"/>
                      </a:endParaRPr>
                    </a:p>
                  </a:txBody>
                  <a:tcPr marL="48003" marR="48003" marT="0" marB="0" anchor="ctr"/>
                </a:tc>
                <a:extLst>
                  <a:ext uri="{0D108BD9-81ED-4DB2-BD59-A6C34878D82A}">
                    <a16:rowId xmlns:a16="http://schemas.microsoft.com/office/drawing/2014/main" val="10001"/>
                  </a:ext>
                </a:extLst>
              </a:tr>
              <a:tr h="303473">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1040012</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4" marB="0" anchor="ctr"/>
                </a:tc>
                <a:tc>
                  <a:txBody>
                    <a:bodyPr/>
                    <a:lstStyle/>
                    <a:p>
                      <a:pPr marL="0" algn="l" defTabSz="1219170" rtl="0" eaLnBrk="1" latinLnBrk="0" hangingPunct="1">
                        <a:spcAft>
                          <a:spcPts val="900"/>
                        </a:spcAft>
                      </a:pPr>
                      <a:r>
                        <a:rPr lang="en-GB" sz="1200" b="0" i="0" u="none" strike="noStrike" kern="1200" dirty="0">
                          <a:solidFill>
                            <a:srgbClr val="000000"/>
                          </a:solidFill>
                          <a:effectLst/>
                          <a:latin typeface="Calibri" panose="020F0502020204030204" pitchFamily="34" charset="0"/>
                          <a:ea typeface="+mn-ea"/>
                          <a:cs typeface="+mn-cs"/>
                        </a:rPr>
                        <a:t>WID on CHF Segmentation</a:t>
                      </a:r>
                      <a:endParaRPr lang="en-DE" sz="1200" b="0" i="0" u="none" strike="noStrike" kern="1200" dirty="0">
                        <a:solidFill>
                          <a:srgbClr val="000000"/>
                        </a:solidFill>
                        <a:effectLst/>
                        <a:latin typeface="Calibri" panose="020F0502020204030204" pitchFamily="34" charset="0"/>
                        <a:ea typeface="+mn-ea"/>
                        <a:cs typeface="+mn-cs"/>
                      </a:endParaRPr>
                    </a:p>
                  </a:txBody>
                  <a:tcPr marL="68580" marR="68580" marT="0"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kern="1200" dirty="0" err="1">
                          <a:solidFill>
                            <a:schemeClr val="dk1"/>
                          </a:solidFill>
                          <a:latin typeface="+mn-lt"/>
                          <a:ea typeface="+mn-ea"/>
                          <a:cs typeface="+mn-cs"/>
                        </a:rPr>
                        <a:t>CHFSeg</a:t>
                      </a:r>
                      <a:endParaRPr lang="en-GB" sz="900" kern="1200" dirty="0">
                        <a:solidFill>
                          <a:schemeClr val="dk1"/>
                        </a:solidFill>
                        <a:latin typeface="+mn-lt"/>
                        <a:ea typeface="+mn-ea"/>
                        <a:cs typeface="+mn-cs"/>
                      </a:endParaRPr>
                    </a:p>
                  </a:txBody>
                  <a:tcPr marL="48003" marR="48003" marT="0"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03/03/2025</a:t>
                      </a:r>
                    </a:p>
                  </a:txBody>
                  <a:tcPr marL="48003" marR="48003" marT="0" marB="0" anchor="ctr"/>
                </a:tc>
                <a:tc>
                  <a:txBody>
                    <a:bodyPr/>
                    <a:lstStyle/>
                    <a:p>
                      <a:pPr marL="0" algn="ctr" defTabSz="1219170" rtl="0" eaLnBrk="1" fontAlgn="t" latinLnBrk="0" hangingPunct="1"/>
                      <a:r>
                        <a:rPr lang="en-GB" sz="800" kern="1200" dirty="0">
                          <a:solidFill>
                            <a:schemeClr val="dk1"/>
                          </a:solidFill>
                          <a:latin typeface="+mn-lt"/>
                          <a:ea typeface="+mn-ea"/>
                          <a:cs typeface="+mn-cs"/>
                        </a:rPr>
                        <a:t>5 %</a:t>
                      </a:r>
                    </a:p>
                  </a:txBody>
                  <a:tcPr marL="48003" marR="48003" marT="0" marB="0" anchor="ctr"/>
                </a:tc>
                <a:tc>
                  <a:txBody>
                    <a:bodyPr/>
                    <a:lstStyle/>
                    <a:p>
                      <a:pPr algn="ctr" fontAlgn="t"/>
                      <a:r>
                        <a:rPr lang="en-GB" sz="800" b="0" i="0" u="none" strike="noStrike" kern="1200" dirty="0">
                          <a:solidFill>
                            <a:srgbClr val="000000"/>
                          </a:solidFill>
                          <a:effectLst/>
                          <a:latin typeface="Arial" panose="020B0604020202020204" pitchFamily="34" charset="0"/>
                          <a:ea typeface="+mn-ea"/>
                          <a:cs typeface="+mn-cs"/>
                        </a:rPr>
                        <a:t>SP-241001</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25 %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900" kern="1200" dirty="0">
                        <a:solidFill>
                          <a:schemeClr val="dk1"/>
                        </a:solidFill>
                        <a:latin typeface="+mn-lt"/>
                        <a:ea typeface="+mn-ea"/>
                        <a:cs typeface="+mn-cs"/>
                      </a:endParaRPr>
                    </a:p>
                  </a:txBody>
                  <a:tcPr marL="48003" marR="48003" marT="0" marB="0" anchor="ctr"/>
                </a:tc>
                <a:extLst>
                  <a:ext uri="{0D108BD9-81ED-4DB2-BD59-A6C34878D82A}">
                    <a16:rowId xmlns:a16="http://schemas.microsoft.com/office/drawing/2014/main" val="10002"/>
                  </a:ext>
                </a:extLst>
              </a:tr>
              <a:tr h="36237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1040013</a:t>
                      </a:r>
                      <a:endPar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12700" marR="12700" marT="12704" marB="0" anchor="ctr"/>
                </a:tc>
                <a:tc>
                  <a:txBody>
                    <a:bodyPr/>
                    <a:lstStyle/>
                    <a:p>
                      <a:pPr marL="0" algn="l" defTabSz="1219170" rtl="0" eaLnBrk="1" fontAlgn="ctr" latinLnBrk="0" hangingPunct="1">
                        <a:spcAft>
                          <a:spcPts val="900"/>
                        </a:spcAft>
                      </a:pPr>
                      <a:r>
                        <a:rPr lang="en-GB" sz="1200" b="0" i="0" u="none" strike="noStrike" kern="1200" dirty="0">
                          <a:solidFill>
                            <a:srgbClr val="000000"/>
                          </a:solidFill>
                          <a:effectLst/>
                          <a:latin typeface="Calibri" panose="020F0502020204030204" pitchFamily="34" charset="0"/>
                          <a:ea typeface="+mn-ea"/>
                          <a:cs typeface="+mn-cs"/>
                        </a:rPr>
                        <a:t> WID on Charging Aspects of Ranging and Sidelink Positioning</a:t>
                      </a:r>
                    </a:p>
                  </a:txBody>
                  <a:tcPr marL="9525" marR="9525" marT="9525"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kern="1200" dirty="0" err="1">
                          <a:solidFill>
                            <a:schemeClr val="dk1"/>
                          </a:solidFill>
                          <a:latin typeface="+mn-lt"/>
                          <a:ea typeface="+mn-ea"/>
                          <a:cs typeface="+mn-cs"/>
                        </a:rPr>
                        <a:t>Ranging_SL_CH</a:t>
                      </a:r>
                      <a:endParaRPr lang="en-GB" sz="900" kern="1200" dirty="0">
                        <a:solidFill>
                          <a:schemeClr val="dk1"/>
                        </a:solidFill>
                        <a:latin typeface="+mn-lt"/>
                        <a:ea typeface="+mn-ea"/>
                        <a:cs typeface="+mn-cs"/>
                      </a:endParaRPr>
                    </a:p>
                  </a:txBody>
                  <a:tcPr marL="48003" marR="48003" marT="0"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03/03/2025</a:t>
                      </a:r>
                    </a:p>
                  </a:txBody>
                  <a:tcPr marL="48003" marR="48003" marT="0" marB="0" anchor="ctr"/>
                </a:tc>
                <a:tc>
                  <a:txBody>
                    <a:bodyPr/>
                    <a:lstStyle/>
                    <a:p>
                      <a:pPr marL="0" algn="ctr" defTabSz="1219170" rtl="0" eaLnBrk="1" fontAlgn="t" latinLnBrk="0" hangingPunct="1"/>
                      <a:r>
                        <a:rPr lang="en-GB" sz="800" kern="1200" dirty="0">
                          <a:solidFill>
                            <a:schemeClr val="dk1"/>
                          </a:solidFill>
                          <a:latin typeface="+mn-lt"/>
                          <a:ea typeface="+mn-ea"/>
                          <a:cs typeface="+mn-cs"/>
                        </a:rPr>
                        <a:t>20 %</a:t>
                      </a:r>
                    </a:p>
                  </a:txBody>
                  <a:tcPr marL="48003" marR="48003" marT="0" marB="0" anchor="ctr"/>
                </a:tc>
                <a:tc>
                  <a:txBody>
                    <a:bodyPr/>
                    <a:lstStyle/>
                    <a:p>
                      <a:pPr algn="ctr" fontAlgn="t"/>
                      <a:r>
                        <a:rPr lang="en-GB" sz="800" b="0" i="0" u="none" strike="noStrike" kern="1200" dirty="0">
                          <a:solidFill>
                            <a:srgbClr val="000000"/>
                          </a:solidFill>
                          <a:effectLst/>
                          <a:latin typeface="Arial" panose="020B0604020202020204" pitchFamily="34" charset="0"/>
                          <a:ea typeface="+mn-ea"/>
                          <a:cs typeface="+mn-cs"/>
                        </a:rPr>
                        <a:t>SP-241002</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50 %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txBody>
                  <a:tcPr marL="48003" marR="48003" marT="0" marB="0" anchor="ctr"/>
                </a:tc>
                <a:extLst>
                  <a:ext uri="{0D108BD9-81ED-4DB2-BD59-A6C34878D82A}">
                    <a16:rowId xmlns:a16="http://schemas.microsoft.com/office/drawing/2014/main" val="10003"/>
                  </a:ext>
                </a:extLst>
              </a:tr>
              <a:tr h="434567">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1040018</a:t>
                      </a:r>
                      <a:endPar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12700" marR="12700" marT="12704" marB="0" anchor="ctr"/>
                </a:tc>
                <a:tc>
                  <a:txBody>
                    <a:bodyPr/>
                    <a:lstStyle/>
                    <a:p>
                      <a:pPr marL="0" algn="l" defTabSz="1219170" rtl="0" eaLnBrk="1" fontAlgn="ctr" latinLnBrk="0" hangingPunct="1">
                        <a:spcAft>
                          <a:spcPts val="900"/>
                        </a:spcAft>
                      </a:pPr>
                      <a:r>
                        <a:rPr lang="en-GB" sz="1200" b="0" i="0" u="none" strike="noStrike" kern="1200" dirty="0">
                          <a:solidFill>
                            <a:srgbClr val="000000"/>
                          </a:solidFill>
                          <a:effectLst/>
                          <a:latin typeface="Calibri" panose="020F0502020204030204" pitchFamily="34" charset="0"/>
                          <a:ea typeface="+mn-ea"/>
                          <a:cs typeface="+mn-cs"/>
                        </a:rPr>
                        <a:t> WID on charging aspects for energy efficiency of 5G</a:t>
                      </a:r>
                    </a:p>
                  </a:txBody>
                  <a:tcPr marL="9525" marR="9525" marT="9525"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kern="1200" dirty="0" err="1">
                          <a:solidFill>
                            <a:schemeClr val="dk1"/>
                          </a:solidFill>
                          <a:latin typeface="+mn-lt"/>
                          <a:ea typeface="+mn-ea"/>
                          <a:cs typeface="+mn-cs"/>
                        </a:rPr>
                        <a:t>EnergySys_CH</a:t>
                      </a:r>
                      <a:endParaRPr lang="en-GB" sz="900" kern="1200" dirty="0">
                        <a:solidFill>
                          <a:schemeClr val="dk1"/>
                        </a:solidFill>
                        <a:latin typeface="+mn-lt"/>
                        <a:ea typeface="+mn-ea"/>
                        <a:cs typeface="+mn-cs"/>
                      </a:endParaRPr>
                    </a:p>
                  </a:txBody>
                  <a:tcPr marL="48003" marR="48003" marT="0"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13/06/2025</a:t>
                      </a:r>
                    </a:p>
                  </a:txBody>
                  <a:tcPr marL="48003" marR="48003" marT="0" marB="0" anchor="ctr"/>
                </a:tc>
                <a:tc>
                  <a:txBody>
                    <a:bodyPr/>
                    <a:lstStyle/>
                    <a:p>
                      <a:pPr marL="0" algn="ctr" defTabSz="1219170" rtl="0" eaLnBrk="1" fontAlgn="t" latinLnBrk="0" hangingPunct="1"/>
                      <a:r>
                        <a:rPr lang="en-GB" sz="800" kern="1200" dirty="0">
                          <a:solidFill>
                            <a:schemeClr val="dk1"/>
                          </a:solidFill>
                          <a:latin typeface="+mn-lt"/>
                          <a:ea typeface="+mn-ea"/>
                          <a:cs typeface="+mn-cs"/>
                        </a:rPr>
                        <a:t>0 %</a:t>
                      </a:r>
                    </a:p>
                  </a:txBody>
                  <a:tcPr marL="48003" marR="48003" marT="0" marB="0" anchor="ctr"/>
                </a:tc>
                <a:tc>
                  <a:txBody>
                    <a:bodyPr/>
                    <a:lstStyle/>
                    <a:p>
                      <a:pPr algn="ctr" fontAlgn="t"/>
                      <a:r>
                        <a:rPr lang="en-GB" sz="800" b="0" i="0" u="none" strike="noStrike" kern="1200" dirty="0">
                          <a:solidFill>
                            <a:srgbClr val="000000"/>
                          </a:solidFill>
                          <a:effectLst/>
                          <a:latin typeface="Arial" panose="020B0604020202020204" pitchFamily="34" charset="0"/>
                          <a:ea typeface="+mn-ea"/>
                          <a:cs typeface="+mn-cs"/>
                        </a:rPr>
                        <a:t>SP-241003</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45 %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txBody>
                  <a:tcPr marL="48003" marR="48003" marT="0" marB="0" anchor="ctr"/>
                </a:tc>
                <a:extLst>
                  <a:ext uri="{0D108BD9-81ED-4DB2-BD59-A6C34878D82A}">
                    <a16:rowId xmlns:a16="http://schemas.microsoft.com/office/drawing/2014/main" val="732216791"/>
                  </a:ext>
                </a:extLst>
              </a:tr>
              <a:tr h="382677">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1040019</a:t>
                      </a:r>
                      <a:endPar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12700" marR="12700" marT="12704" marB="0" anchor="ctr"/>
                </a:tc>
                <a:tc>
                  <a:txBody>
                    <a:bodyPr/>
                    <a:lstStyle/>
                    <a:p>
                      <a:pPr marL="0" algn="l" defTabSz="1219170" rtl="0" eaLnBrk="1" fontAlgn="ctr" latinLnBrk="0" hangingPunct="1">
                        <a:spcAft>
                          <a:spcPts val="900"/>
                        </a:spcAft>
                      </a:pPr>
                      <a:r>
                        <a:rPr lang="en-GB" sz="1200" b="0" i="0" u="none" strike="noStrike" kern="1200" dirty="0">
                          <a:solidFill>
                            <a:srgbClr val="000000"/>
                          </a:solidFill>
                          <a:effectLst/>
                          <a:latin typeface="Calibri" panose="020F0502020204030204" pitchFamily="34" charset="0"/>
                          <a:ea typeface="+mn-ea"/>
                          <a:cs typeface="+mn-cs"/>
                        </a:rPr>
                        <a:t> WID on charging enhancement for indirect network sharing</a:t>
                      </a:r>
                    </a:p>
                  </a:txBody>
                  <a:tcPr marL="9525" marR="9525" marT="9525"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kern="1200" dirty="0" err="1">
                          <a:solidFill>
                            <a:schemeClr val="dk1"/>
                          </a:solidFill>
                          <a:latin typeface="+mn-lt"/>
                          <a:ea typeface="+mn-ea"/>
                          <a:cs typeface="+mn-cs"/>
                        </a:rPr>
                        <a:t>NetShare_CH</a:t>
                      </a:r>
                      <a:endParaRPr lang="en-GB" sz="900" kern="1200" dirty="0">
                        <a:solidFill>
                          <a:schemeClr val="dk1"/>
                        </a:solidFill>
                        <a:latin typeface="+mn-lt"/>
                        <a:ea typeface="+mn-ea"/>
                        <a:cs typeface="+mn-cs"/>
                      </a:endParaRPr>
                    </a:p>
                  </a:txBody>
                  <a:tcPr marL="48003" marR="48003" marT="0"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12/12/2024</a:t>
                      </a:r>
                    </a:p>
                  </a:txBody>
                  <a:tcPr marL="48003" marR="48003" marT="0" marB="0" anchor="ctr"/>
                </a:tc>
                <a:tc>
                  <a:txBody>
                    <a:bodyPr/>
                    <a:lstStyle/>
                    <a:p>
                      <a:pPr marL="0" algn="ctr" defTabSz="1219170" rtl="0" eaLnBrk="1" fontAlgn="t" latinLnBrk="0" hangingPunct="1"/>
                      <a:r>
                        <a:rPr lang="en-GB" sz="800" kern="1200" dirty="0">
                          <a:solidFill>
                            <a:schemeClr val="dk1"/>
                          </a:solidFill>
                          <a:latin typeface="+mn-lt"/>
                          <a:ea typeface="+mn-ea"/>
                          <a:cs typeface="+mn-cs"/>
                        </a:rPr>
                        <a:t>0 %</a:t>
                      </a:r>
                    </a:p>
                  </a:txBody>
                  <a:tcPr marL="48003" marR="48003" marT="0" marB="0" anchor="ctr"/>
                </a:tc>
                <a:tc>
                  <a:txBody>
                    <a:bodyPr/>
                    <a:lstStyle/>
                    <a:p>
                      <a:pPr algn="ctr" fontAlgn="t"/>
                      <a:r>
                        <a:rPr lang="en-GB" sz="800" b="0" i="0" u="none" strike="noStrike" kern="1200" dirty="0">
                          <a:solidFill>
                            <a:srgbClr val="000000"/>
                          </a:solidFill>
                          <a:effectLst/>
                          <a:latin typeface="Arial" panose="020B0604020202020204" pitchFamily="34" charset="0"/>
                          <a:ea typeface="+mn-ea"/>
                          <a:cs typeface="+mn-cs"/>
                        </a:rPr>
                        <a:t>SP-241004</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txBody>
                  <a:tcPr marL="48003" marR="48003" marT="0" marB="0" anchor="ctr"/>
                </a:tc>
                <a:extLst>
                  <a:ext uri="{0D108BD9-81ED-4DB2-BD59-A6C34878D82A}">
                    <a16:rowId xmlns:a16="http://schemas.microsoft.com/office/drawing/2014/main" val="4256187631"/>
                  </a:ext>
                </a:extLst>
              </a:tr>
              <a:tr h="31444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1050030</a:t>
                      </a:r>
                      <a:endPar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12700" marR="12700" marT="12704" marB="0" anchor="ctr"/>
                </a:tc>
                <a:tc>
                  <a:txBody>
                    <a:bodyPr/>
                    <a:lstStyle/>
                    <a:p>
                      <a:pPr marL="0" algn="l" defTabSz="1219170" rtl="0" eaLnBrk="1" fontAlgn="ctr" latinLnBrk="0" hangingPunct="1">
                        <a:spcAft>
                          <a:spcPts val="900"/>
                        </a:spcAft>
                      </a:pPr>
                      <a:r>
                        <a:rPr lang="en-GB" sz="1200" b="0" i="0" u="none" strike="noStrike" kern="1200" dirty="0">
                          <a:solidFill>
                            <a:srgbClr val="000000"/>
                          </a:solidFill>
                          <a:effectLst/>
                          <a:latin typeface="Calibri" panose="020F0502020204030204" pitchFamily="34" charset="0"/>
                          <a:ea typeface="+mn-ea"/>
                          <a:cs typeface="+mn-cs"/>
                        </a:rPr>
                        <a:t> New WID on Charging for 5G </a:t>
                      </a:r>
                      <a:r>
                        <a:rPr lang="en-GB" sz="1200" b="0" i="0" u="none" strike="noStrike" kern="1200" dirty="0" err="1">
                          <a:solidFill>
                            <a:srgbClr val="000000"/>
                          </a:solidFill>
                          <a:effectLst/>
                          <a:latin typeface="Calibri" panose="020F0502020204030204" pitchFamily="34" charset="0"/>
                          <a:ea typeface="+mn-ea"/>
                          <a:cs typeface="+mn-cs"/>
                        </a:rPr>
                        <a:t>ProSe</a:t>
                      </a:r>
                      <a:r>
                        <a:rPr lang="en-GB" sz="1200" b="0" i="0" u="none" strike="noStrike" kern="1200" dirty="0">
                          <a:solidFill>
                            <a:srgbClr val="000000"/>
                          </a:solidFill>
                          <a:effectLst/>
                          <a:latin typeface="Calibri" panose="020F0502020204030204" pitchFamily="34" charset="0"/>
                          <a:ea typeface="+mn-ea"/>
                          <a:cs typeface="+mn-cs"/>
                        </a:rPr>
                        <a:t> Ph3</a:t>
                      </a:r>
                    </a:p>
                  </a:txBody>
                  <a:tcPr marL="9525" marR="9525" marT="9525"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mn-lt"/>
                          <a:ea typeface="+mn-ea"/>
                          <a:cs typeface="+mn-cs"/>
                        </a:rPr>
                        <a:t>5G_ProSe_Ph3_CH</a:t>
                      </a:r>
                    </a:p>
                  </a:txBody>
                  <a:tcPr marL="48003" marR="48003" marT="0"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12/09/2025</a:t>
                      </a:r>
                    </a:p>
                  </a:txBody>
                  <a:tcPr marL="48003" marR="48003" marT="0" marB="0" anchor="ctr"/>
                </a:tc>
                <a:tc>
                  <a:txBody>
                    <a:bodyPr/>
                    <a:lstStyle/>
                    <a:p>
                      <a:pPr marL="0" algn="ctr" defTabSz="1219170" rtl="0" eaLnBrk="1" fontAlgn="t" latinLnBrk="0" hangingPunct="1"/>
                      <a:r>
                        <a:rPr lang="en-GB" sz="800" kern="1200" dirty="0">
                          <a:solidFill>
                            <a:schemeClr val="dk1"/>
                          </a:solidFill>
                          <a:latin typeface="+mn-lt"/>
                          <a:ea typeface="+mn-ea"/>
                          <a:cs typeface="+mn-cs"/>
                        </a:rPr>
                        <a:t>0 %</a:t>
                      </a:r>
                    </a:p>
                  </a:txBody>
                  <a:tcPr marL="48003" marR="48003" marT="0" marB="0" anchor="ctr"/>
                </a:tc>
                <a:tc>
                  <a:txBody>
                    <a:bodyPr/>
                    <a:lstStyle/>
                    <a:p>
                      <a:pPr algn="ctr" fontAlgn="t"/>
                      <a:r>
                        <a:rPr lang="en-GB" sz="800" b="0" i="0" u="none" strike="noStrike" kern="1200" dirty="0">
                          <a:solidFill>
                            <a:srgbClr val="000000"/>
                          </a:solidFill>
                          <a:effectLst/>
                          <a:latin typeface="Arial" panose="020B0604020202020204" pitchFamily="34" charset="0"/>
                          <a:ea typeface="+mn-ea"/>
                          <a:cs typeface="+mn-cs"/>
                        </a:rPr>
                        <a:t>SP-241156</a:t>
                      </a:r>
                      <a:endParaRPr lang="en-GB" sz="800" b="0" i="0" u="none" strike="noStrike" kern="1200" dirty="0">
                        <a:solidFill>
                          <a:srgbClr val="000000"/>
                        </a:solidFill>
                        <a:effectLst/>
                        <a:highlight>
                          <a:srgbClr val="00FFFF"/>
                        </a:highlight>
                        <a:latin typeface="Arial" panose="020B0604020202020204" pitchFamily="34" charset="0"/>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US" sz="900" b="0" i="0" u="none" strike="noStrike" kern="1200" cap="none" spc="0" normalizeH="0" baseline="0" noProof="0" dirty="0">
                          <a:ln>
                            <a:noFill/>
                          </a:ln>
                          <a:solidFill>
                            <a:srgbClr val="FF0000"/>
                          </a:solidFill>
                          <a:effectLst/>
                          <a:uLnTx/>
                          <a:uFillTx/>
                          <a:latin typeface="Calibri"/>
                          <a:ea typeface="+mn-ea"/>
                          <a:cs typeface="+mn-cs"/>
                        </a:rPr>
                        <a:t>New WID</a:t>
                      </a:r>
                    </a:p>
                  </a:txBody>
                  <a:tcPr marL="48003" marR="48003" marT="0" marB="0" anchor="ctr"/>
                </a:tc>
                <a:extLst>
                  <a:ext uri="{0D108BD9-81ED-4DB2-BD59-A6C34878D82A}">
                    <a16:rowId xmlns:a16="http://schemas.microsoft.com/office/drawing/2014/main" val="1419739168"/>
                  </a:ext>
                </a:extLst>
              </a:tr>
              <a:tr h="35661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12700" marR="12700" marT="12703" marB="0" anchor="ct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nl-NL" sz="1400" b="1" i="0" u="none" strike="noStrike" kern="1200" dirty="0">
                          <a:solidFill>
                            <a:srgbClr val="FF0000"/>
                          </a:solidFill>
                          <a:effectLst/>
                          <a:latin typeface="Arial" panose="020B0604020202020204" pitchFamily="34" charset="0"/>
                          <a:ea typeface="+mn-ea"/>
                          <a:cs typeface="+mn-cs"/>
                        </a:rPr>
                        <a:t>Rel-19 Studies</a:t>
                      </a:r>
                      <a:endParaRPr lang="en-US" sz="1200" b="1" i="0" u="none" strike="noStrike" kern="1200" dirty="0">
                        <a:solidFill>
                          <a:srgbClr val="00B050"/>
                        </a:solidFill>
                        <a:effectLst/>
                        <a:latin typeface="Arial" panose="020B0604020202020204" pitchFamily="34" charset="0"/>
                        <a:ea typeface="+mn-ea"/>
                        <a:cs typeface="+mn-cs"/>
                      </a:endParaRPr>
                    </a:p>
                  </a:txBody>
                  <a:tcPr marL="9525" marR="9525" marT="9525" marB="9525" anchor="ct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a:lnSpc>
                          <a:spcPct val="107000"/>
                        </a:lnSpc>
                        <a:spcAft>
                          <a:spcPts val="800"/>
                        </a:spcAft>
                      </a:pPr>
                      <a:r>
                        <a:rPr lang="en-GB" sz="800" b="1" i="0" u="none" strike="noStrike" kern="1200" dirty="0">
                          <a:solidFill>
                            <a:srgbClr val="000000"/>
                          </a:solidFill>
                          <a:effectLst/>
                          <a:latin typeface="Arial" panose="020B0604020202020204" pitchFamily="34" charset="0"/>
                          <a:ea typeface="+mn-ea"/>
                          <a:cs typeface="+mn-cs"/>
                        </a:rPr>
                        <a:t>----</a:t>
                      </a:r>
                    </a:p>
                  </a:txBody>
                  <a:tcPr marL="48003" marR="48003" marT="0" marB="0" anchor="ctr"/>
                </a:tc>
                <a:tc>
                  <a:txBody>
                    <a:bodyPr/>
                    <a:lstStyle/>
                    <a:p>
                      <a:pPr algn="ctr">
                        <a:lnSpc>
                          <a:spcPct val="107000"/>
                        </a:lnSpc>
                        <a:spcAft>
                          <a:spcPts val="800"/>
                        </a:spcAft>
                      </a:pP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extLst>
                  <a:ext uri="{0D108BD9-81ED-4DB2-BD59-A6C34878D82A}">
                    <a16:rowId xmlns:a16="http://schemas.microsoft.com/office/drawing/2014/main" val="892005409"/>
                  </a:ext>
                </a:extLst>
              </a:tr>
              <a:tr h="382817">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1040014</a:t>
                      </a:r>
                      <a:endPar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12700" marR="12700" marT="12703" marB="0" anchor="ctr"/>
                </a:tc>
                <a:tc>
                  <a:txBody>
                    <a:bodyPr/>
                    <a:lstStyle/>
                    <a:p>
                      <a:pPr algn="l" fontAlgn="ctr"/>
                      <a:r>
                        <a:rPr lang="en-GB" sz="1200" b="0" i="0" u="none" strike="noStrike" kern="1200" dirty="0">
                          <a:solidFill>
                            <a:srgbClr val="000000"/>
                          </a:solidFill>
                          <a:effectLst/>
                          <a:latin typeface="Calibri" panose="020F0502020204030204" pitchFamily="34" charset="0"/>
                          <a:ea typeface="+mn-ea"/>
                          <a:cs typeface="+mn-cs"/>
                        </a:rPr>
                        <a:t> Study on charging aspects of satellite access Phase 3</a:t>
                      </a:r>
                    </a:p>
                  </a:txBody>
                  <a:tcPr marL="9525" marR="9525" marT="9525" marB="0" anchor="ctr"/>
                </a:tc>
                <a:tc>
                  <a:txBody>
                    <a:bodyPr/>
                    <a:lstStyle/>
                    <a:p>
                      <a:pPr marL="0" algn="ctr" defTabSz="914296" rtl="0" eaLnBrk="1" fontAlgn="t" latinLnBrk="0" hangingPunct="1"/>
                      <a:r>
                        <a:rPr lang="en-US" sz="900" kern="1200" dirty="0">
                          <a:solidFill>
                            <a:schemeClr val="dk1"/>
                          </a:solidFill>
                          <a:latin typeface="+mn-lt"/>
                          <a:ea typeface="+mn-ea"/>
                          <a:cs typeface="+mn-cs"/>
                        </a:rPr>
                        <a:t>FS_5GSAT_Ph3_CH</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1212/2024</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10 %</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SP-240980</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40 %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txBody>
                  <a:tcPr marL="48003" marR="48003" marT="0" marB="0" anchor="ctr"/>
                </a:tc>
                <a:extLst>
                  <a:ext uri="{0D108BD9-81ED-4DB2-BD59-A6C34878D82A}">
                    <a16:rowId xmlns:a16="http://schemas.microsoft.com/office/drawing/2014/main" val="1480612945"/>
                  </a:ext>
                </a:extLst>
              </a:tr>
              <a:tr h="380246">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1040015</a:t>
                      </a:r>
                      <a:endPar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12700" marR="12700" marT="12703" marB="0" anchor="ctr"/>
                </a:tc>
                <a:tc>
                  <a:txBody>
                    <a:bodyPr/>
                    <a:lstStyle/>
                    <a:p>
                      <a:pPr algn="l" fontAlgn="ctr"/>
                      <a:r>
                        <a:rPr lang="en-GB" sz="1200" b="0" i="0" u="none" strike="noStrike" kern="1200" dirty="0">
                          <a:solidFill>
                            <a:srgbClr val="000000"/>
                          </a:solidFill>
                          <a:effectLst/>
                          <a:latin typeface="Calibri" panose="020F0502020204030204" pitchFamily="34" charset="0"/>
                          <a:ea typeface="+mn-ea"/>
                          <a:cs typeface="+mn-cs"/>
                        </a:rPr>
                        <a:t> SID on Charging Aspects of CAPIF</a:t>
                      </a:r>
                    </a:p>
                  </a:txBody>
                  <a:tcPr marL="9525" marR="9525" marT="9525"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mn-lt"/>
                          <a:ea typeface="+mn-ea"/>
                          <a:cs typeface="+mn-cs"/>
                        </a:rPr>
                        <a:t>FS_CAPIF_Ph2_CH</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12/12/2024</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15 %</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SP-240981</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35 %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txBody>
                  <a:tcPr marL="48003" marR="48003" marT="0" marB="0" anchor="ctr"/>
                </a:tc>
                <a:extLst>
                  <a:ext uri="{0D108BD9-81ED-4DB2-BD59-A6C34878D82A}">
                    <a16:rowId xmlns:a16="http://schemas.microsoft.com/office/drawing/2014/main" val="2957111263"/>
                  </a:ext>
                </a:extLst>
              </a:tr>
              <a:tr h="394503">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1040016</a:t>
                      </a:r>
                      <a:endPar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12700" marR="12700" marT="12703" marB="0" anchor="ctr"/>
                </a:tc>
                <a:tc>
                  <a:txBody>
                    <a:bodyPr/>
                    <a:lstStyle/>
                    <a:p>
                      <a:pPr algn="l" fontAlgn="ctr"/>
                      <a:r>
                        <a:rPr lang="en-GB" sz="1200" b="0" i="0" u="none" strike="noStrike" kern="1200" dirty="0">
                          <a:solidFill>
                            <a:srgbClr val="000000"/>
                          </a:solidFill>
                          <a:effectLst/>
                          <a:latin typeface="Calibri" panose="020F0502020204030204" pitchFamily="34" charset="0"/>
                          <a:ea typeface="+mn-ea"/>
                          <a:cs typeface="+mn-cs"/>
                        </a:rPr>
                        <a:t> SID on Charging aspects of next generation real time communication services phase 2</a:t>
                      </a:r>
                    </a:p>
                  </a:txBody>
                  <a:tcPr marL="9525" marR="9525" marT="9525"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mn-lt"/>
                          <a:ea typeface="+mn-ea"/>
                          <a:cs typeface="+mn-cs"/>
                        </a:rPr>
                        <a:t>FS_NG_RTC_Ph2_CH</a:t>
                      </a:r>
                    </a:p>
                    <a:p>
                      <a:pPr marL="0" algn="ctr" defTabSz="914296" rtl="0" eaLnBrk="1" fontAlgn="t" latinLnBrk="0" hangingPunct="1"/>
                      <a:endParaRPr lang="en-US" sz="900" kern="1200" dirty="0">
                        <a:solidFill>
                          <a:schemeClr val="dk1"/>
                        </a:solidFill>
                        <a:latin typeface="+mn-lt"/>
                        <a:ea typeface="+mn-ea"/>
                        <a:cs typeface="+mn-cs"/>
                      </a:endParaRP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12/12/2024</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10 %</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SP-240982</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45 %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txBody>
                  <a:tcPr marL="48003" marR="48003" marT="0" marB="0" anchor="ctr"/>
                </a:tc>
                <a:extLst>
                  <a:ext uri="{0D108BD9-81ED-4DB2-BD59-A6C34878D82A}">
                    <a16:rowId xmlns:a16="http://schemas.microsoft.com/office/drawing/2014/main" val="273960833"/>
                  </a:ext>
                </a:extLst>
              </a:tr>
              <a:tr h="45238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1040017</a:t>
                      </a:r>
                      <a:endPar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12700" marR="12700" marT="12703" marB="0" anchor="ctr"/>
                </a:tc>
                <a:tc>
                  <a:txBody>
                    <a:bodyPr/>
                    <a:lstStyle/>
                    <a:p>
                      <a:pPr algn="l" fontAlgn="ctr"/>
                      <a:r>
                        <a:rPr lang="en-GB" sz="1200" b="0" i="0" u="none" strike="noStrike" kern="1200" dirty="0">
                          <a:solidFill>
                            <a:srgbClr val="000000"/>
                          </a:solidFill>
                          <a:effectLst/>
                          <a:latin typeface="Calibri" panose="020F0502020204030204" pitchFamily="34" charset="0"/>
                          <a:ea typeface="+mn-ea"/>
                          <a:cs typeface="+mn-cs"/>
                        </a:rPr>
                        <a:t> SID on Charging aspects of Uncrewed Aerial Vehicle</a:t>
                      </a:r>
                    </a:p>
                  </a:txBody>
                  <a:tcPr marL="9525" marR="9525" marT="9525"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mn-lt"/>
                          <a:ea typeface="+mn-ea"/>
                          <a:cs typeface="+mn-cs"/>
                        </a:rPr>
                        <a:t>FS_UAS_Ph2_CH</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12/12/2024</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a:ea typeface="+mn-ea"/>
                          <a:cs typeface="+mn-cs"/>
                        </a:rPr>
                        <a:t>0 %</a:t>
                      </a: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SP-240983</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40 %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txBody>
                  <a:tcPr marL="48003" marR="48003" marT="0" marB="0" anchor="ctr"/>
                </a:tc>
                <a:extLst>
                  <a:ext uri="{0D108BD9-81ED-4DB2-BD59-A6C34878D82A}">
                    <a16:rowId xmlns:a16="http://schemas.microsoft.com/office/drawing/2014/main" val="3969669602"/>
                  </a:ext>
                </a:extLst>
              </a:tr>
              <a:tr h="288792">
                <a:tc>
                  <a:txBody>
                    <a:bodyPr/>
                    <a:lstStyle/>
                    <a:p>
                      <a:pPr algn="ctr" fontAlgn="t"/>
                      <a:endParaRPr lang="en-GB" sz="800" b="0" i="0" u="none" strike="noStrike" dirty="0">
                        <a:solidFill>
                          <a:srgbClr val="000000"/>
                        </a:solidFill>
                        <a:effectLst/>
                        <a:latin typeface="Arial" panose="020B0604020202020204" pitchFamily="34" charset="0"/>
                      </a:endParaRPr>
                    </a:p>
                  </a:txBody>
                  <a:tcPr marL="12700" marR="12700" marT="12704" marB="0" anchor="ct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nl-NL" sz="1400" b="1" i="0" u="none" strike="noStrike" dirty="0">
                          <a:solidFill>
                            <a:srgbClr val="FF0000"/>
                          </a:solidFill>
                          <a:effectLst/>
                          <a:latin typeface="Arial" panose="020B0604020202020204" pitchFamily="34" charset="0"/>
                        </a:rPr>
                        <a:t>Rel-20 Studies</a:t>
                      </a:r>
                    </a:p>
                  </a:txBody>
                  <a:tcPr marL="48003" marR="48003" marT="0" marB="0" anchor="ct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nSpc>
                          <a:spcPct val="107000"/>
                        </a:lnSpc>
                        <a:spcAft>
                          <a:spcPts val="800"/>
                        </a:spcAft>
                      </a:pPr>
                      <a:endParaRPr lang="en-GB" sz="1200" dirty="0">
                        <a:solidFill>
                          <a:srgbClr val="FF0000"/>
                        </a:solidFill>
                        <a:latin typeface="Arial" panose="020B0604020202020204" pitchFamily="34" charset="0"/>
                        <a:cs typeface="Arial" panose="020B0604020202020204" pitchFamily="34" charset="0"/>
                      </a:endParaRPr>
                    </a:p>
                  </a:txBody>
                  <a:tcPr marL="48003" marR="48003" marT="0" marB="0" anchor="ctr"/>
                </a:tc>
                <a:extLst>
                  <a:ext uri="{0D108BD9-81ED-4DB2-BD59-A6C34878D82A}">
                    <a16:rowId xmlns:a16="http://schemas.microsoft.com/office/drawing/2014/main" val="3848435437"/>
                  </a:ext>
                </a:extLst>
              </a:tr>
            </a:tbl>
          </a:graphicData>
        </a:graphic>
      </p:graphicFrame>
      <p:sp>
        <p:nvSpPr>
          <p:cNvPr id="6259" name="TextBox 1"/>
          <p:cNvSpPr txBox="1">
            <a:spLocks noChangeArrowheads="1"/>
          </p:cNvSpPr>
          <p:nvPr/>
        </p:nvSpPr>
        <p:spPr bwMode="auto">
          <a:xfrm>
            <a:off x="404027" y="6159917"/>
            <a:ext cx="11116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100" dirty="0"/>
              <a:t>For more information, see the full Work Plan at: </a:t>
            </a:r>
            <a:r>
              <a:rPr lang="en-GB" altLang="en-US" sz="1100" dirty="0">
                <a:hlinkClick r:id="rId2"/>
              </a:rPr>
              <a:t>ftp://ftp.3gpp.org/information/WorkPlan</a:t>
            </a:r>
            <a:endParaRPr lang="en-GB" altLang="en-US" sz="1100" dirty="0"/>
          </a:p>
        </p:txBody>
      </p:sp>
      <p:sp>
        <p:nvSpPr>
          <p:cNvPr id="5" name="TextBox 4">
            <a:extLst>
              <a:ext uri="{FF2B5EF4-FFF2-40B4-BE49-F238E27FC236}">
                <a16:creationId xmlns:a16="http://schemas.microsoft.com/office/drawing/2014/main" id="{B35C3C8B-56C0-4F09-951F-0BE95226EB28}"/>
              </a:ext>
            </a:extLst>
          </p:cNvPr>
          <p:cNvSpPr txBox="1"/>
          <p:nvPr/>
        </p:nvSpPr>
        <p:spPr>
          <a:xfrm rot="20459838">
            <a:off x="7803218" y="2212848"/>
            <a:ext cx="2218043" cy="292388"/>
          </a:xfrm>
          <a:prstGeom prst="rect">
            <a:avLst/>
          </a:prstGeom>
          <a:solidFill>
            <a:srgbClr val="FFC000"/>
          </a:solidFill>
        </p:spPr>
        <p:txBody>
          <a:bodyPr wrap="none" rtlCol="0">
            <a:spAutoFit/>
          </a:bodyPr>
          <a:lstStyle/>
          <a:p>
            <a:r>
              <a:rPr lang="en-US" altLang="zh-CN" dirty="0"/>
              <a:t>To be aligned with Slide 13 </a:t>
            </a:r>
            <a:endParaRPr lang="zh-CN" altLang="en-US" dirty="0"/>
          </a:p>
        </p:txBody>
      </p:sp>
    </p:spTree>
    <p:extLst>
      <p:ext uri="{BB962C8B-B14F-4D97-AF65-F5344CB8AC3E}">
        <p14:creationId xmlns:p14="http://schemas.microsoft.com/office/powerpoint/2010/main" val="3593346237"/>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54058-D101-E3E4-ECEC-0CFA03A3399B}"/>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AFBED44-BD2F-D298-D8FA-F28BA6861CF4}"/>
              </a:ext>
            </a:extLst>
          </p:cNvPr>
          <p:cNvGraphicFramePr>
            <a:graphicFrameLocks noGrp="1"/>
          </p:cNvGraphicFramePr>
          <p:nvPr/>
        </p:nvGraphicFramePr>
        <p:xfrm>
          <a:off x="595842" y="1308101"/>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1040012</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WID on CHF Segmentation</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kern="1200" dirty="0" err="1">
                          <a:solidFill>
                            <a:schemeClr val="dk1"/>
                          </a:solidFill>
                          <a:latin typeface="+mn-lt"/>
                          <a:ea typeface="+mn-ea"/>
                          <a:cs typeface="+mn-cs"/>
                        </a:rPr>
                        <a:t>CHFSeg</a:t>
                      </a:r>
                      <a:endParaRPr lang="en-GB" sz="900" kern="1200" dirty="0">
                        <a:solidFill>
                          <a:schemeClr val="dk1"/>
                        </a:solidFill>
                        <a:latin typeface="+mn-lt"/>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03/03/2025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5 %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SP-241001</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25 %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chemeClr val="dk1"/>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909304EB-6C37-C5C8-CB45-4B43B813D48B}"/>
              </a:ext>
            </a:extLst>
          </p:cNvPr>
          <p:cNvSpPr txBox="1">
            <a:spLocks/>
          </p:cNvSpPr>
          <p:nvPr/>
        </p:nvSpPr>
        <p:spPr>
          <a:xfrm>
            <a:off x="595842" y="2317898"/>
            <a:ext cx="10925672" cy="402911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SA#105</a:t>
            </a:r>
          </a:p>
          <a:p>
            <a:pPr>
              <a:spcBef>
                <a:spcPts val="0"/>
              </a:spcBef>
              <a:spcAft>
                <a:spcPts val="0"/>
              </a:spcAft>
              <a:defRPr/>
            </a:pPr>
            <a:endParaRPr lang="de-DE" altLang="de-DE" sz="2000" kern="0" dirty="0"/>
          </a:p>
          <a:p>
            <a:pPr lvl="1">
              <a:spcBef>
                <a:spcPts val="0"/>
              </a:spcBef>
              <a:spcAft>
                <a:spcPts val="600"/>
              </a:spcAft>
              <a:defRPr/>
            </a:pPr>
            <a:r>
              <a:rPr lang="en-GB" sz="1400" kern="0" dirty="0"/>
              <a:t>3 CRs agreed covering:</a:t>
            </a:r>
          </a:p>
          <a:p>
            <a:pPr lvl="2">
              <a:spcBef>
                <a:spcPts val="0"/>
              </a:spcBef>
              <a:spcAft>
                <a:spcPts val="600"/>
              </a:spcAft>
              <a:defRPr/>
            </a:pPr>
            <a:r>
              <a:rPr lang="en-GB" sz="1200" kern="0" dirty="0"/>
              <a:t>Addition of NRF discovery reference for SMF (32.255) and AMF (32.256)</a:t>
            </a:r>
          </a:p>
          <a:p>
            <a:pPr lvl="2">
              <a:spcBef>
                <a:spcPts val="0"/>
              </a:spcBef>
              <a:spcAft>
                <a:spcPts val="600"/>
              </a:spcAft>
              <a:defRPr/>
            </a:pPr>
            <a:r>
              <a:rPr lang="en-GB" sz="1200" kern="0" dirty="0"/>
              <a:t>Clarify the query attributes for NRF based CHF discovery (32.290)</a:t>
            </a:r>
          </a:p>
          <a:p>
            <a:pPr lvl="2">
              <a:spcBef>
                <a:spcPts val="0"/>
              </a:spcBef>
              <a:spcAft>
                <a:spcPts val="600"/>
              </a:spcAft>
              <a:defRPr/>
            </a:pPr>
            <a:endParaRPr lang="de-DE" altLang="de-DE" sz="20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Use of CHF Group Id for CHF selection and procedures/message flow, </a:t>
            </a:r>
            <a:r>
              <a:rPr lang="en-GB" sz="1400" dirty="0"/>
              <a:t>PCF interaction when N107 is used</a:t>
            </a:r>
            <a:r>
              <a:rPr lang="en-GB" altLang="zh-CN" sz="1400" dirty="0"/>
              <a:t>   </a:t>
            </a:r>
            <a:endParaRPr lang="en-US" sz="1400" dirty="0"/>
          </a:p>
        </p:txBody>
      </p:sp>
      <p:sp>
        <p:nvSpPr>
          <p:cNvPr id="7" name="Title 1">
            <a:extLst>
              <a:ext uri="{FF2B5EF4-FFF2-40B4-BE49-F238E27FC236}">
                <a16:creationId xmlns:a16="http://schemas.microsoft.com/office/drawing/2014/main" id="{C5AB3454-0761-4780-ABCD-B716486E17E5}"/>
              </a:ext>
            </a:extLst>
          </p:cNvPr>
          <p:cNvSpPr>
            <a:spLocks noGrp="1"/>
          </p:cNvSpPr>
          <p:nvPr>
            <p:ph type="title"/>
          </p:nvPr>
        </p:nvSpPr>
        <p:spPr>
          <a:xfrm>
            <a:off x="476811" y="165101"/>
            <a:ext cx="9339381" cy="1143000"/>
          </a:xfrm>
        </p:spPr>
        <p:txBody>
          <a:bodyPr/>
          <a:lstStyle/>
          <a:p>
            <a:r>
              <a:rPr lang="en-GB" altLang="en-US" sz="3200" b="1" dirty="0"/>
              <a:t>1. CHSEG</a:t>
            </a:r>
            <a:r>
              <a:rPr lang="en-US" altLang="en-US" sz="3200" b="1" dirty="0"/>
              <a:t>:</a:t>
            </a:r>
            <a:r>
              <a:rPr lang="zh-CN" altLang="en-US" sz="3200" b="1" dirty="0"/>
              <a:t> </a:t>
            </a:r>
            <a:r>
              <a:rPr lang="en-GB" altLang="en-US" sz="3200" b="1" dirty="0"/>
              <a:t>WID on CHF Segmentation</a:t>
            </a:r>
            <a:endParaRPr lang="en-GB" altLang="en-US" sz="3200" b="1" i="1" dirty="0">
              <a:solidFill>
                <a:srgbClr val="72AF2F"/>
              </a:solidFill>
            </a:endParaRPr>
          </a:p>
        </p:txBody>
      </p:sp>
      <p:sp>
        <p:nvSpPr>
          <p:cNvPr id="2" name="矩形 5">
            <a:extLst>
              <a:ext uri="{FF2B5EF4-FFF2-40B4-BE49-F238E27FC236}">
                <a16:creationId xmlns:a16="http://schemas.microsoft.com/office/drawing/2014/main" id="{8F3B62A4-8F24-4A8C-399F-8F7AEEDA26EA}"/>
              </a:ext>
            </a:extLst>
          </p:cNvPr>
          <p:cNvSpPr/>
          <p:nvPr/>
        </p:nvSpPr>
        <p:spPr>
          <a:xfrm>
            <a:off x="8684704" y="0"/>
            <a:ext cx="1475084" cy="292388"/>
          </a:xfrm>
          <a:prstGeom prst="rect">
            <a:avLst/>
          </a:prstGeom>
        </p:spPr>
        <p:txBody>
          <a:bodyPr wrap="none">
            <a:spAutoFit/>
          </a:bodyPr>
          <a:lstStyle/>
          <a:p>
            <a:r>
              <a:rPr lang="en-US" altLang="zh-CN" dirty="0">
                <a:solidFill>
                  <a:schemeClr val="bg1"/>
                </a:solidFill>
                <a:highlight>
                  <a:srgbClr val="800080"/>
                </a:highlight>
              </a:rPr>
              <a:t>CH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318194028"/>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1040013</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of Ranging and Sidelink Positioning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Ranging_SL_CH</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03/03/2025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20 %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SP-241002</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50 %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chemeClr val="dk1"/>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595842" y="2406316"/>
            <a:ext cx="10877472" cy="3940695"/>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SA#105</a:t>
            </a:r>
          </a:p>
          <a:p>
            <a:pPr lvl="1">
              <a:spcBef>
                <a:spcPts val="0"/>
              </a:spcBef>
              <a:spcAft>
                <a:spcPts val="600"/>
              </a:spcAft>
              <a:defRPr/>
            </a:pPr>
            <a:r>
              <a:rPr lang="de-DE" altLang="de-DE" sz="1400" kern="0" dirty="0"/>
              <a:t>7 CRs agreed covering:</a:t>
            </a:r>
          </a:p>
          <a:p>
            <a:pPr lvl="2">
              <a:spcBef>
                <a:spcPts val="0"/>
              </a:spcBef>
              <a:spcAft>
                <a:spcPts val="600"/>
              </a:spcAft>
              <a:defRPr/>
            </a:pPr>
            <a:r>
              <a:rPr lang="en-GB" altLang="de-DE" sz="1200" kern="0" dirty="0"/>
              <a:t>Introduction of Ranging and Sidelink Positioning Charging (TS 32.271)</a:t>
            </a:r>
          </a:p>
          <a:p>
            <a:pPr lvl="2">
              <a:spcBef>
                <a:spcPts val="0"/>
              </a:spcBef>
              <a:spcAft>
                <a:spcPts val="600"/>
              </a:spcAft>
              <a:defRPr/>
            </a:pPr>
            <a:r>
              <a:rPr lang="en-GB" altLang="de-DE" sz="1200" kern="0" dirty="0"/>
              <a:t>Add converged charging architecture for Ranging and Sidelink Positioning, principles for Ranging and Sidelink Positioning Charging (TS 32.271)</a:t>
            </a:r>
          </a:p>
          <a:p>
            <a:pPr lvl="2">
              <a:spcBef>
                <a:spcPts val="0"/>
              </a:spcBef>
              <a:spcAft>
                <a:spcPts val="600"/>
              </a:spcAft>
              <a:defRPr/>
            </a:pPr>
            <a:r>
              <a:rPr lang="en-GB" altLang="de-DE" sz="1200" kern="0" dirty="0"/>
              <a:t>Add message flows of converged charging for UE positioning assisted by Sidelink Positioning and involving 5GC (TS 32.271)</a:t>
            </a:r>
          </a:p>
          <a:p>
            <a:pPr lvl="2">
              <a:spcBef>
                <a:spcPts val="0"/>
              </a:spcBef>
              <a:spcAft>
                <a:spcPts val="600"/>
              </a:spcAft>
              <a:defRPr/>
            </a:pPr>
            <a:r>
              <a:rPr lang="en-GB" altLang="de-DE" sz="1200" kern="0" dirty="0"/>
              <a:t>Add CDR generation and handling for converged charging of Ranging and Sidelink Positioning (TS 32.271)</a:t>
            </a:r>
          </a:p>
          <a:p>
            <a:pPr lvl="2">
              <a:spcBef>
                <a:spcPts val="0"/>
              </a:spcBef>
              <a:spcAft>
                <a:spcPts val="600"/>
              </a:spcAft>
              <a:defRPr/>
            </a:pPr>
            <a:r>
              <a:rPr lang="en-GB" altLang="de-DE" sz="1200" kern="0" dirty="0"/>
              <a:t>Introduction of Data Type and Binding  for Ranging and Sidelink Positioning Charging (TS 32.291)</a:t>
            </a:r>
          </a:p>
          <a:p>
            <a:pPr lvl="2">
              <a:spcBef>
                <a:spcPts val="0"/>
              </a:spcBef>
              <a:spcAft>
                <a:spcPts val="600"/>
              </a:spcAft>
              <a:defRPr/>
            </a:pPr>
            <a:endParaRPr lang="en-GB" altLang="de-DE" sz="12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Introduce </a:t>
            </a:r>
            <a:r>
              <a:rPr lang="en-GB" altLang="zh-CN" sz="1400" dirty="0" err="1"/>
              <a:t>OpenAPI</a:t>
            </a:r>
            <a:r>
              <a:rPr lang="en-GB" altLang="zh-CN" sz="1400" dirty="0"/>
              <a:t> extension and charging information to CDR </a:t>
            </a:r>
          </a:p>
        </p:txBody>
      </p:sp>
      <p:sp>
        <p:nvSpPr>
          <p:cNvPr id="7" name="Title 1">
            <a:extLst>
              <a:ext uri="{FF2B5EF4-FFF2-40B4-BE49-F238E27FC236}">
                <a16:creationId xmlns:a16="http://schemas.microsoft.com/office/drawing/2014/main" id="{10332BBB-26EB-4C1A-A225-6831C9CFC862}"/>
              </a:ext>
            </a:extLst>
          </p:cNvPr>
          <p:cNvSpPr>
            <a:spLocks noGrp="1"/>
          </p:cNvSpPr>
          <p:nvPr>
            <p:ph type="title"/>
          </p:nvPr>
        </p:nvSpPr>
        <p:spPr>
          <a:xfrm>
            <a:off x="476811" y="165101"/>
            <a:ext cx="9339381" cy="1143000"/>
          </a:xfrm>
        </p:spPr>
        <p:txBody>
          <a:bodyPr/>
          <a:lstStyle/>
          <a:p>
            <a:r>
              <a:rPr lang="en-GB" altLang="en-US" sz="3200" b="1" dirty="0"/>
              <a:t>2. RAGCH: WID on Charging Aspects of Ranging and </a:t>
            </a:r>
            <a:r>
              <a:rPr lang="en-GB" altLang="en-US" sz="3200" b="1" dirty="0" err="1"/>
              <a:t>Sidelink</a:t>
            </a:r>
            <a:r>
              <a:rPr lang="en-GB" altLang="en-US" sz="3200" b="1" dirty="0"/>
              <a:t> Positioning</a:t>
            </a:r>
            <a:endParaRPr lang="en-GB" altLang="en-US" sz="2400" b="1" i="1" dirty="0"/>
          </a:p>
        </p:txBody>
      </p:sp>
      <p:sp>
        <p:nvSpPr>
          <p:cNvPr id="2" name="矩形 5">
            <a:extLst>
              <a:ext uri="{FF2B5EF4-FFF2-40B4-BE49-F238E27FC236}">
                <a16:creationId xmlns:a16="http://schemas.microsoft.com/office/drawing/2014/main" id="{EB781E95-F5BE-C0C9-4059-43AAF4EF9C92}"/>
              </a:ext>
            </a:extLst>
          </p:cNvPr>
          <p:cNvSpPr/>
          <p:nvPr/>
        </p:nvSpPr>
        <p:spPr>
          <a:xfrm>
            <a:off x="8684704" y="0"/>
            <a:ext cx="2552302" cy="292388"/>
          </a:xfrm>
          <a:prstGeom prst="rect">
            <a:avLst/>
          </a:prstGeom>
        </p:spPr>
        <p:txBody>
          <a:bodyPr wrap="none">
            <a:spAutoFit/>
          </a:bodyPr>
          <a:lstStyle/>
          <a:p>
            <a:r>
              <a:rPr lang="en-US" altLang="zh-CN" dirty="0">
                <a:solidFill>
                  <a:schemeClr val="bg1"/>
                </a:solidFill>
                <a:highlight>
                  <a:srgbClr val="008080"/>
                </a:highlight>
              </a:rPr>
              <a:t>CH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156043212"/>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1040018</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for energy efficiency of 5G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EnergySys_CH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13/06/2025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SP-241003</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45 %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chemeClr val="dk1"/>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SA#105</a:t>
            </a:r>
          </a:p>
          <a:p>
            <a:pPr lvl="1">
              <a:spcBef>
                <a:spcPts val="0"/>
              </a:spcBef>
              <a:spcAft>
                <a:spcPts val="600"/>
              </a:spcAft>
              <a:defRPr/>
            </a:pPr>
            <a:r>
              <a:rPr lang="en-GB" sz="1400" kern="0" dirty="0"/>
              <a:t>3 CRs agreed covering:</a:t>
            </a:r>
          </a:p>
          <a:p>
            <a:pPr lvl="2">
              <a:spcBef>
                <a:spcPts val="0"/>
              </a:spcBef>
              <a:spcAft>
                <a:spcPts val="600"/>
              </a:spcAft>
              <a:defRPr/>
            </a:pPr>
            <a:r>
              <a:rPr lang="en-GB" sz="1200" kern="0" dirty="0"/>
              <a:t>Support the energy related information per network slice (32.240, 28.201 and 28.202)</a:t>
            </a:r>
          </a:p>
          <a:p>
            <a:pPr lvl="2">
              <a:spcBef>
                <a:spcPts val="0"/>
              </a:spcBef>
              <a:spcAft>
                <a:spcPts val="600"/>
              </a:spcAft>
              <a:defRPr/>
            </a:pPr>
            <a:endParaRPr lang="en-GB" sz="1200" kern="0" dirty="0"/>
          </a:p>
          <a:p>
            <a:pPr>
              <a:spcBef>
                <a:spcPts val="0"/>
              </a:spcBef>
              <a:spcAft>
                <a:spcPts val="0"/>
              </a:spcAft>
              <a:defRPr/>
            </a:pPr>
            <a:r>
              <a:rPr lang="en-US" sz="2000" kern="0" dirty="0"/>
              <a:t>RAN impacts and dependencies:</a:t>
            </a:r>
          </a:p>
          <a:p>
            <a:pPr marL="0" indent="0">
              <a:spcBef>
                <a:spcPts val="0"/>
              </a:spcBef>
              <a:spcAft>
                <a:spcPts val="0"/>
              </a:spcAft>
              <a:buNone/>
              <a:defRPr/>
            </a:pP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Message flow and parameter definition</a:t>
            </a:r>
            <a:endParaRPr lang="en-US" sz="1400" kern="0" dirty="0"/>
          </a:p>
        </p:txBody>
      </p:sp>
      <p:sp>
        <p:nvSpPr>
          <p:cNvPr id="7" name="Title 1">
            <a:extLst>
              <a:ext uri="{FF2B5EF4-FFF2-40B4-BE49-F238E27FC236}">
                <a16:creationId xmlns:a16="http://schemas.microsoft.com/office/drawing/2014/main" id="{48F00735-BF83-4652-8C01-F6285F0FCE6D}"/>
              </a:ext>
            </a:extLst>
          </p:cNvPr>
          <p:cNvSpPr>
            <a:spLocks noGrp="1"/>
          </p:cNvSpPr>
          <p:nvPr>
            <p:ph type="title"/>
          </p:nvPr>
        </p:nvSpPr>
        <p:spPr>
          <a:xfrm>
            <a:off x="476811" y="165101"/>
            <a:ext cx="9339381" cy="1143000"/>
          </a:xfrm>
        </p:spPr>
        <p:txBody>
          <a:bodyPr/>
          <a:lstStyle/>
          <a:p>
            <a:r>
              <a:rPr lang="en-GB" altLang="en-US" sz="3200" b="1" dirty="0"/>
              <a:t>3. EESCH: WID on charging aspects for energy efficiency of 5G</a:t>
            </a:r>
            <a:endParaRPr lang="en-GB" altLang="en-US" sz="3200" b="1" dirty="0">
              <a:solidFill>
                <a:srgbClr val="72AF2F"/>
              </a:solidFill>
              <a:highlight>
                <a:srgbClr val="FFFF00"/>
              </a:highlight>
            </a:endParaRPr>
          </a:p>
        </p:txBody>
      </p:sp>
      <p:sp>
        <p:nvSpPr>
          <p:cNvPr id="2" name="矩形 5">
            <a:extLst>
              <a:ext uri="{FF2B5EF4-FFF2-40B4-BE49-F238E27FC236}">
                <a16:creationId xmlns:a16="http://schemas.microsoft.com/office/drawing/2014/main" id="{44029C1D-0AE0-8CE9-9D31-1B1785DB59DB}"/>
              </a:ext>
            </a:extLst>
          </p:cNvPr>
          <p:cNvSpPr/>
          <p:nvPr/>
        </p:nvSpPr>
        <p:spPr>
          <a:xfrm>
            <a:off x="8684704" y="0"/>
            <a:ext cx="2552302" cy="292388"/>
          </a:xfrm>
          <a:prstGeom prst="rect">
            <a:avLst/>
          </a:prstGeom>
        </p:spPr>
        <p:txBody>
          <a:bodyPr wrap="none">
            <a:spAutoFit/>
          </a:bodyPr>
          <a:lstStyle/>
          <a:p>
            <a:r>
              <a:rPr lang="en-US" altLang="zh-CN" dirty="0">
                <a:solidFill>
                  <a:schemeClr val="bg1"/>
                </a:solidFill>
                <a:highlight>
                  <a:srgbClr val="008080"/>
                </a:highlight>
              </a:rPr>
              <a:t>CH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8576201"/>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1040019</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enhancement for indirect network sharing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NetShare_CH</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12/12/2024</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SP-241004</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chemeClr val="dk1"/>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SA#105</a:t>
            </a:r>
          </a:p>
          <a:p>
            <a:pPr>
              <a:spcBef>
                <a:spcPts val="0"/>
              </a:spcBef>
              <a:spcAft>
                <a:spcPts val="0"/>
              </a:spcAft>
              <a:defRPr/>
            </a:pPr>
            <a:endParaRPr lang="de-DE" altLang="de-DE" sz="2000" kern="0" dirty="0"/>
          </a:p>
          <a:p>
            <a:pPr lvl="1">
              <a:spcBef>
                <a:spcPts val="0"/>
              </a:spcBef>
              <a:spcAft>
                <a:spcPts val="600"/>
              </a:spcAft>
              <a:defRPr/>
            </a:pPr>
            <a:r>
              <a:rPr lang="en-US" sz="1400" kern="0" dirty="0"/>
              <a:t>N</a:t>
            </a:r>
            <a:r>
              <a:rPr lang="en-GB" sz="1400" kern="0" dirty="0"/>
              <a:t>o contribution at this meeting</a:t>
            </a:r>
            <a:endParaRPr lang="de-DE" altLang="de-DE" sz="2000" kern="0" dirty="0"/>
          </a:p>
          <a:p>
            <a:pPr marL="0" indent="0">
              <a:spcBef>
                <a:spcPts val="0"/>
              </a:spcBef>
              <a:spcAft>
                <a:spcPts val="0"/>
              </a:spcAft>
              <a:buNone/>
              <a:defRPr/>
            </a:pPr>
            <a:endParaRPr lang="de-DE" altLang="de-DE" sz="2000" kern="0" dirty="0"/>
          </a:p>
          <a:p>
            <a:pPr>
              <a:spcBef>
                <a:spcPts val="0"/>
              </a:spcBef>
              <a:spcAft>
                <a:spcPts val="0"/>
              </a:spcAft>
              <a:defRPr/>
            </a:pPr>
            <a:r>
              <a:rPr lang="en-US" sz="2000" kern="0" dirty="0"/>
              <a:t>RAN impacts and dependencies:</a:t>
            </a:r>
          </a:p>
          <a:p>
            <a:pPr marL="0" indent="0">
              <a:spcBef>
                <a:spcPts val="0"/>
              </a:spcBef>
              <a:spcAft>
                <a:spcPts val="0"/>
              </a:spcAft>
              <a:buNone/>
              <a:defRPr/>
            </a:pP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Start the WID</a:t>
            </a:r>
            <a:endParaRPr lang="en-US" sz="1400" kern="0" dirty="0"/>
          </a:p>
        </p:txBody>
      </p:sp>
      <p:sp>
        <p:nvSpPr>
          <p:cNvPr id="7" name="Title 1">
            <a:extLst>
              <a:ext uri="{FF2B5EF4-FFF2-40B4-BE49-F238E27FC236}">
                <a16:creationId xmlns:a16="http://schemas.microsoft.com/office/drawing/2014/main" id="{CE9E38CC-8546-46CC-9DE5-2F92B01EB102}"/>
              </a:ext>
            </a:extLst>
          </p:cNvPr>
          <p:cNvSpPr>
            <a:spLocks noGrp="1"/>
          </p:cNvSpPr>
          <p:nvPr>
            <p:ph type="title"/>
          </p:nvPr>
        </p:nvSpPr>
        <p:spPr>
          <a:xfrm>
            <a:off x="476811" y="165101"/>
            <a:ext cx="9339381" cy="1143000"/>
          </a:xfrm>
        </p:spPr>
        <p:txBody>
          <a:bodyPr/>
          <a:lstStyle/>
          <a:p>
            <a:r>
              <a:rPr lang="en-GB" altLang="en-US" sz="3200" b="1" dirty="0"/>
              <a:t>4. NSCH: WID on charging enhancement for indirect network sharing</a:t>
            </a:r>
            <a:endParaRPr lang="en-GB" altLang="en-US" sz="3200" b="1" dirty="0">
              <a:solidFill>
                <a:srgbClr val="72AF2F"/>
              </a:solidFill>
              <a:highlight>
                <a:srgbClr val="FFFF00"/>
              </a:highlight>
            </a:endParaRPr>
          </a:p>
        </p:txBody>
      </p:sp>
      <p:sp>
        <p:nvSpPr>
          <p:cNvPr id="2" name="矩形 5">
            <a:extLst>
              <a:ext uri="{FF2B5EF4-FFF2-40B4-BE49-F238E27FC236}">
                <a16:creationId xmlns:a16="http://schemas.microsoft.com/office/drawing/2014/main" id="{6E04170F-879B-A517-24EA-12D8B1BB8150}"/>
              </a:ext>
            </a:extLst>
          </p:cNvPr>
          <p:cNvSpPr/>
          <p:nvPr/>
        </p:nvSpPr>
        <p:spPr>
          <a:xfrm>
            <a:off x="8684704" y="0"/>
            <a:ext cx="2552302" cy="292388"/>
          </a:xfrm>
          <a:prstGeom prst="rect">
            <a:avLst/>
          </a:prstGeom>
        </p:spPr>
        <p:txBody>
          <a:bodyPr wrap="none">
            <a:spAutoFit/>
          </a:bodyPr>
          <a:lstStyle/>
          <a:p>
            <a:r>
              <a:rPr lang="en-US" altLang="zh-CN" dirty="0">
                <a:solidFill>
                  <a:schemeClr val="bg1"/>
                </a:solidFill>
                <a:highlight>
                  <a:srgbClr val="008080"/>
                </a:highlight>
              </a:rPr>
              <a:t>CH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1959636967"/>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0BBDA460-B6CA-63BA-5979-4388AAC0C921}"/>
              </a:ext>
            </a:extLst>
          </p:cNvPr>
          <p:cNvSpPr>
            <a:spLocks noGrp="1"/>
          </p:cNvSpPr>
          <p:nvPr>
            <p:ph type="title"/>
          </p:nvPr>
        </p:nvSpPr>
        <p:spPr>
          <a:xfrm>
            <a:off x="359664" y="221071"/>
            <a:ext cx="9681178" cy="1143000"/>
          </a:xfrm>
        </p:spPr>
        <p:txBody>
          <a:bodyPr/>
          <a:lstStyle/>
          <a:p>
            <a:r>
              <a:rPr lang="en-GB" altLang="en-US" sz="3000" b="1" dirty="0"/>
              <a:t>5. P</a:t>
            </a:r>
            <a:r>
              <a:rPr lang="en-US" altLang="zh-CN" sz="3000" b="1" dirty="0"/>
              <a:t>RO</a:t>
            </a:r>
            <a:r>
              <a:rPr lang="en-GB" altLang="en-US" sz="3000" b="1" dirty="0"/>
              <a:t>CH: </a:t>
            </a:r>
            <a:r>
              <a:rPr lang="en-US" altLang="zh-CN" sz="3000" b="1" dirty="0"/>
              <a:t>new </a:t>
            </a:r>
            <a:r>
              <a:rPr lang="en-GB" altLang="en-US" sz="3000" b="1" dirty="0"/>
              <a:t>WID on Charging Aspects for 5G </a:t>
            </a:r>
            <a:r>
              <a:rPr lang="en-GB" altLang="en-US" sz="3000" b="1" dirty="0" err="1"/>
              <a:t>ProSe</a:t>
            </a:r>
            <a:r>
              <a:rPr lang="en-GB" altLang="en-US" sz="3000" b="1" dirty="0"/>
              <a:t> Ph3</a:t>
            </a:r>
            <a:endParaRPr lang="en-GB" altLang="en-US" sz="30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852298449"/>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1050030</a:t>
                      </a: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New WID on Charging Aspects for 5G </a:t>
                      </a:r>
                      <a:r>
                        <a:rPr lang="en-GB" sz="1000" b="1" i="0" u="none" strike="noStrike" kern="1200" dirty="0" err="1">
                          <a:solidFill>
                            <a:srgbClr val="0000FF"/>
                          </a:solidFill>
                          <a:effectLst/>
                          <a:latin typeface="Arial" panose="020B0604020202020204" pitchFamily="34" charset="0"/>
                          <a:ea typeface="+mn-ea"/>
                          <a:cs typeface="+mn-cs"/>
                        </a:rPr>
                        <a:t>ProSe</a:t>
                      </a:r>
                      <a:r>
                        <a:rPr lang="en-GB" sz="1000" b="1" i="0" u="none" strike="noStrike" kern="1200" dirty="0">
                          <a:solidFill>
                            <a:srgbClr val="0000FF"/>
                          </a:solidFill>
                          <a:effectLst/>
                          <a:latin typeface="Arial" panose="020B0604020202020204" pitchFamily="34" charset="0"/>
                          <a:ea typeface="+mn-ea"/>
                          <a:cs typeface="+mn-cs"/>
                        </a:rPr>
                        <a:t> Ph3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5G_ProSe_Ph3_CH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SP-241156</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kern="1200" dirty="0">
                          <a:solidFill>
                            <a:srgbClr val="FF0000"/>
                          </a:solidFill>
                          <a:latin typeface="+mn-lt"/>
                          <a:ea typeface="+mn-ea"/>
                          <a:cs typeface="+mn-cs"/>
                        </a:rPr>
                        <a:t>New WID</a:t>
                      </a: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SA#105</a:t>
            </a:r>
          </a:p>
          <a:p>
            <a:pPr>
              <a:spcBef>
                <a:spcPts val="0"/>
              </a:spcBef>
              <a:spcAft>
                <a:spcPts val="0"/>
              </a:spcAft>
              <a:defRPr/>
            </a:pPr>
            <a:endParaRPr lang="de-DE" altLang="de-DE" sz="2000" kern="0" dirty="0"/>
          </a:p>
          <a:p>
            <a:pPr lvl="1">
              <a:spcBef>
                <a:spcPts val="0"/>
              </a:spcBef>
              <a:spcAft>
                <a:spcPts val="600"/>
              </a:spcAft>
              <a:defRPr/>
            </a:pPr>
            <a:r>
              <a:rPr lang="en-US" sz="1400" kern="0" dirty="0"/>
              <a:t>New WID for approval</a:t>
            </a:r>
          </a:p>
          <a:p>
            <a:pPr marL="0" indent="0">
              <a:spcBef>
                <a:spcPts val="0"/>
              </a:spcBef>
              <a:spcAft>
                <a:spcPts val="0"/>
              </a:spcAft>
              <a:buNone/>
              <a:defRPr/>
            </a:pPr>
            <a:endParaRPr lang="de-DE" altLang="de-DE" sz="2000" kern="0" dirty="0"/>
          </a:p>
          <a:p>
            <a:pPr>
              <a:spcBef>
                <a:spcPts val="0"/>
              </a:spcBef>
              <a:spcAft>
                <a:spcPts val="0"/>
              </a:spcAft>
              <a:defRPr/>
            </a:pPr>
            <a:r>
              <a:rPr lang="en-US" sz="2000" kern="0" dirty="0"/>
              <a:t>RAN impacts and dependencies:</a:t>
            </a:r>
          </a:p>
          <a:p>
            <a:pPr marL="0" indent="0">
              <a:spcBef>
                <a:spcPts val="0"/>
              </a:spcBef>
              <a:spcAft>
                <a:spcPts val="0"/>
              </a:spcAft>
              <a:buNone/>
              <a:defRPr/>
            </a:pP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Start the WID</a:t>
            </a:r>
            <a:endParaRPr lang="en-US" sz="1400" kern="0" dirty="0"/>
          </a:p>
        </p:txBody>
      </p:sp>
      <p:sp>
        <p:nvSpPr>
          <p:cNvPr id="2" name="矩形 5">
            <a:extLst>
              <a:ext uri="{FF2B5EF4-FFF2-40B4-BE49-F238E27FC236}">
                <a16:creationId xmlns:a16="http://schemas.microsoft.com/office/drawing/2014/main" id="{FDC9444E-1C72-6475-D434-DE5842C3F52F}"/>
              </a:ext>
            </a:extLst>
          </p:cNvPr>
          <p:cNvSpPr/>
          <p:nvPr/>
        </p:nvSpPr>
        <p:spPr>
          <a:xfrm>
            <a:off x="8684704" y="0"/>
            <a:ext cx="2552302" cy="292388"/>
          </a:xfrm>
          <a:prstGeom prst="rect">
            <a:avLst/>
          </a:prstGeom>
        </p:spPr>
        <p:txBody>
          <a:bodyPr wrap="none">
            <a:spAutoFit/>
          </a:bodyPr>
          <a:lstStyle/>
          <a:p>
            <a:r>
              <a:rPr lang="en-US" altLang="zh-CN" dirty="0">
                <a:solidFill>
                  <a:schemeClr val="bg1"/>
                </a:solidFill>
                <a:highlight>
                  <a:srgbClr val="008080"/>
                </a:highlight>
              </a:rPr>
              <a:t>CH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756980934"/>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ED0A93DD-D6AD-C454-DD99-B523313C80E1}"/>
              </a:ext>
            </a:extLst>
          </p:cNvPr>
          <p:cNvSpPr txBox="1">
            <a:spLocks/>
          </p:cNvSpPr>
          <p:nvPr/>
        </p:nvSpPr>
        <p:spPr>
          <a:xfrm>
            <a:off x="667512" y="2362955"/>
            <a:ext cx="10752402" cy="407479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SA#105</a:t>
            </a:r>
          </a:p>
          <a:p>
            <a:pPr lvl="1">
              <a:spcBef>
                <a:spcPts val="0"/>
              </a:spcBef>
              <a:spcAft>
                <a:spcPts val="600"/>
              </a:spcAft>
              <a:defRPr/>
            </a:pPr>
            <a:r>
              <a:rPr lang="en-GB" sz="1400" kern="0" dirty="0"/>
              <a:t>14 </a:t>
            </a:r>
            <a:r>
              <a:rPr lang="en-GB" sz="1400" kern="0" dirty="0" err="1"/>
              <a:t>pCRs</a:t>
            </a:r>
            <a:r>
              <a:rPr lang="en-GB" sz="1400" kern="0" dirty="0"/>
              <a:t> for TR 28.846 were approved covering</a:t>
            </a:r>
          </a:p>
          <a:p>
            <a:pPr lvl="2">
              <a:spcBef>
                <a:spcPts val="0"/>
              </a:spcBef>
              <a:spcAft>
                <a:spcPts val="600"/>
              </a:spcAft>
              <a:defRPr/>
            </a:pPr>
            <a:r>
              <a:rPr lang="en-GB" sz="1200" kern="0" dirty="0"/>
              <a:t>Add the skeleton, scope and reference, background and  the business roles for satellite charging</a:t>
            </a:r>
          </a:p>
          <a:p>
            <a:pPr lvl="2">
              <a:spcBef>
                <a:spcPts val="0"/>
              </a:spcBef>
              <a:spcAft>
                <a:spcPts val="600"/>
              </a:spcAft>
              <a:defRPr/>
            </a:pPr>
            <a:r>
              <a:rPr lang="en-GB" sz="1200" kern="0" dirty="0"/>
              <a:t>Introduce the use cases for the roaming charging of satellite access</a:t>
            </a:r>
          </a:p>
          <a:p>
            <a:pPr lvl="2">
              <a:spcBef>
                <a:spcPts val="0"/>
              </a:spcBef>
              <a:spcAft>
                <a:spcPts val="600"/>
              </a:spcAft>
              <a:defRPr/>
            </a:pPr>
            <a:r>
              <a:rPr lang="en-GB" sz="1200" kern="0" dirty="0"/>
              <a:t>Add business scenarios for roaming from terrestrial operator network to satellite operator network</a:t>
            </a:r>
          </a:p>
          <a:p>
            <a:pPr lvl="2">
              <a:spcBef>
                <a:spcPts val="0"/>
              </a:spcBef>
              <a:spcAft>
                <a:spcPts val="600"/>
              </a:spcAft>
              <a:defRPr/>
            </a:pPr>
            <a:r>
              <a:rPr lang="en-GB" sz="1200" kern="0" dirty="0"/>
              <a:t>Add business scenarios for satellite resource rental between satellite network operator and terrestrial network operator</a:t>
            </a:r>
          </a:p>
          <a:p>
            <a:pPr lvl="2">
              <a:spcBef>
                <a:spcPts val="0"/>
              </a:spcBef>
              <a:spcAft>
                <a:spcPts val="600"/>
              </a:spcAft>
              <a:defRPr/>
            </a:pPr>
            <a:r>
              <a:rPr lang="en-GB" sz="1200" kern="0" dirty="0"/>
              <a:t>Charging for satellite resource rental between satellite network operator and terrestrial network operator</a:t>
            </a:r>
          </a:p>
          <a:p>
            <a:pPr lvl="2">
              <a:spcBef>
                <a:spcPts val="0"/>
              </a:spcBef>
              <a:spcAft>
                <a:spcPts val="600"/>
              </a:spcAft>
              <a:defRPr/>
            </a:pPr>
            <a:r>
              <a:rPr lang="en-GB" sz="1200" kern="0" dirty="0"/>
              <a:t>Charging between satellite operator and satellite MVNO</a:t>
            </a:r>
          </a:p>
          <a:p>
            <a:pPr lvl="2">
              <a:spcBef>
                <a:spcPts val="0"/>
              </a:spcBef>
              <a:spcAft>
                <a:spcPts val="600"/>
              </a:spcAft>
              <a:defRPr/>
            </a:pPr>
            <a:r>
              <a:rPr lang="en-GB" sz="1200" kern="0" dirty="0"/>
              <a:t>Add business scenarios, charging scenarios, charging requirements and key issues for store and forward satellite operation</a:t>
            </a:r>
          </a:p>
          <a:p>
            <a:pPr lvl="1">
              <a:spcBef>
                <a:spcPts val="0"/>
              </a:spcBef>
              <a:spcAft>
                <a:spcPts val="600"/>
              </a:spcAft>
              <a:defRPr/>
            </a:pPr>
            <a:r>
              <a:rPr lang="en-GB" altLang="de-DE" sz="1600" kern="0" dirty="0"/>
              <a:t>Draft TR 28.846(email approval S5-244557)</a:t>
            </a:r>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a:spcBef>
                <a:spcPts val="0"/>
              </a:spcBef>
              <a:spcAft>
                <a:spcPts val="0"/>
              </a:spcAft>
              <a:defRPr/>
            </a:pPr>
            <a:r>
              <a:rPr lang="de-DE" sz="2000" kern="0" dirty="0"/>
              <a:t>Next steps:</a:t>
            </a:r>
          </a:p>
          <a:p>
            <a:pPr lvl="1">
              <a:defRPr/>
            </a:pPr>
            <a:r>
              <a:rPr lang="en-GB" altLang="zh-CN" sz="1400" dirty="0"/>
              <a:t>Drafting of requirements, key issues and solutions for the study</a:t>
            </a:r>
            <a:endParaRPr lang="en-US" sz="1400" kern="0" dirty="0"/>
          </a:p>
        </p:txBody>
      </p:sp>
      <p:graphicFrame>
        <p:nvGraphicFramePr>
          <p:cNvPr id="5" name="Table 4">
            <a:extLst>
              <a:ext uri="{FF2B5EF4-FFF2-40B4-BE49-F238E27FC236}">
                <a16:creationId xmlns:a16="http://schemas.microsoft.com/office/drawing/2014/main" id="{A49921A0-9799-C64B-0CFE-EB571B584B89}"/>
              </a:ext>
            </a:extLst>
          </p:cNvPr>
          <p:cNvGraphicFramePr>
            <a:graphicFrameLocks noGrp="1"/>
          </p:cNvGraphicFramePr>
          <p:nvPr/>
        </p:nvGraphicFramePr>
        <p:xfrm>
          <a:off x="667512" y="1480176"/>
          <a:ext cx="11000316" cy="562670"/>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253687">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1040014</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Study on charging aspects of satellite access Phase 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FS_5GSAT_Ph3_CH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12/12/2024</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10 %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SP-240980</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40 %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chemeClr val="dk1"/>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64833612-95FD-4DDA-AE4E-A3F813C9C6DF}"/>
              </a:ext>
            </a:extLst>
          </p:cNvPr>
          <p:cNvSpPr>
            <a:spLocks noGrp="1"/>
          </p:cNvSpPr>
          <p:nvPr>
            <p:ph type="title"/>
          </p:nvPr>
        </p:nvSpPr>
        <p:spPr>
          <a:xfrm>
            <a:off x="667512" y="119287"/>
            <a:ext cx="9102725" cy="1143000"/>
          </a:xfrm>
        </p:spPr>
        <p:txBody>
          <a:bodyPr/>
          <a:lstStyle/>
          <a:p>
            <a:r>
              <a:rPr lang="en-GB" altLang="en-US" sz="3200" b="1" dirty="0"/>
              <a:t>6. SATCH: Study (FS_5GSAT_CH_Ph3)</a:t>
            </a:r>
            <a:endParaRPr lang="en-GB" altLang="en-US" sz="2400" b="1" i="1" dirty="0"/>
          </a:p>
        </p:txBody>
      </p:sp>
      <p:sp>
        <p:nvSpPr>
          <p:cNvPr id="3" name="矩形 5">
            <a:extLst>
              <a:ext uri="{FF2B5EF4-FFF2-40B4-BE49-F238E27FC236}">
                <a16:creationId xmlns:a16="http://schemas.microsoft.com/office/drawing/2014/main" id="{E6E44B3E-2F6A-049D-C6A2-FC9C14704F00}"/>
              </a:ext>
            </a:extLst>
          </p:cNvPr>
          <p:cNvSpPr/>
          <p:nvPr/>
        </p:nvSpPr>
        <p:spPr>
          <a:xfrm>
            <a:off x="8684704" y="0"/>
            <a:ext cx="2552302" cy="292388"/>
          </a:xfrm>
          <a:prstGeom prst="rect">
            <a:avLst/>
          </a:prstGeom>
        </p:spPr>
        <p:txBody>
          <a:bodyPr wrap="none">
            <a:spAutoFit/>
          </a:bodyPr>
          <a:lstStyle/>
          <a:p>
            <a:r>
              <a:rPr lang="en-US" altLang="zh-CN" dirty="0">
                <a:solidFill>
                  <a:schemeClr val="bg1"/>
                </a:solidFill>
                <a:highlight>
                  <a:srgbClr val="008080"/>
                </a:highlight>
              </a:rPr>
              <a:t>CH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3156586829"/>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6C3E5-AD46-3B08-3321-EC284F1B2A5A}"/>
            </a:ext>
          </a:extLst>
        </p:cNvPr>
        <p:cNvGrpSpPr/>
        <p:nvPr/>
      </p:nvGrpSpPr>
      <p:grpSpPr>
        <a:xfrm>
          <a:off x="0" y="0"/>
          <a:ext cx="0" cy="0"/>
          <a:chOff x="0" y="0"/>
          <a:chExt cx="0" cy="0"/>
        </a:xfrm>
      </p:grpSpPr>
      <p:sp>
        <p:nvSpPr>
          <p:cNvPr id="2" name="Content Placeholder 7">
            <a:extLst>
              <a:ext uri="{FF2B5EF4-FFF2-40B4-BE49-F238E27FC236}">
                <a16:creationId xmlns:a16="http://schemas.microsoft.com/office/drawing/2014/main" id="{7907E6B0-024F-FAFB-C85A-877B9481F99D}"/>
              </a:ext>
            </a:extLst>
          </p:cNvPr>
          <p:cNvSpPr txBox="1">
            <a:spLocks/>
          </p:cNvSpPr>
          <p:nvPr/>
        </p:nvSpPr>
        <p:spPr>
          <a:xfrm>
            <a:off x="667512" y="2371060"/>
            <a:ext cx="11000316" cy="389467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SA#105</a:t>
            </a:r>
          </a:p>
          <a:p>
            <a:pPr lvl="1">
              <a:spcBef>
                <a:spcPts val="0"/>
              </a:spcBef>
              <a:spcAft>
                <a:spcPts val="600"/>
              </a:spcAft>
              <a:defRPr/>
            </a:pPr>
            <a:r>
              <a:rPr lang="en-GB" sz="1400" kern="0" dirty="0"/>
              <a:t>11 </a:t>
            </a:r>
            <a:r>
              <a:rPr lang="en-GB" sz="1400" kern="0" dirty="0" err="1"/>
              <a:t>pCRs</a:t>
            </a:r>
            <a:r>
              <a:rPr lang="en-GB" sz="1400" kern="0" dirty="0"/>
              <a:t> for TR 28.849 were approved covering</a:t>
            </a:r>
          </a:p>
          <a:p>
            <a:pPr lvl="2">
              <a:spcBef>
                <a:spcPts val="0"/>
              </a:spcBef>
              <a:spcAft>
                <a:spcPts val="600"/>
              </a:spcAft>
              <a:defRPr/>
            </a:pPr>
            <a:r>
              <a:rPr lang="en-GB" sz="1200" kern="0" dirty="0"/>
              <a:t>The initial skeleton, update skeleton and document structure</a:t>
            </a:r>
          </a:p>
          <a:p>
            <a:pPr lvl="2">
              <a:spcBef>
                <a:spcPts val="0"/>
              </a:spcBef>
              <a:spcAft>
                <a:spcPts val="600"/>
              </a:spcAft>
              <a:defRPr/>
            </a:pPr>
            <a:r>
              <a:rPr lang="en-GB" sz="1200" kern="0" dirty="0"/>
              <a:t>The scope, references and background</a:t>
            </a:r>
          </a:p>
          <a:p>
            <a:pPr lvl="2">
              <a:spcBef>
                <a:spcPts val="0"/>
              </a:spcBef>
              <a:spcAft>
                <a:spcPts val="600"/>
              </a:spcAft>
              <a:defRPr/>
            </a:pPr>
            <a:r>
              <a:rPr lang="en-GB" sz="1200" kern="0" dirty="0"/>
              <a:t>Introduce the background of CAPIF charging</a:t>
            </a:r>
          </a:p>
          <a:p>
            <a:pPr lvl="2">
              <a:spcBef>
                <a:spcPts val="0"/>
              </a:spcBef>
              <a:spcAft>
                <a:spcPts val="600"/>
              </a:spcAft>
              <a:defRPr/>
            </a:pPr>
            <a:r>
              <a:rPr lang="en-GB" sz="1200" kern="0" dirty="0"/>
              <a:t>Add Topic for CAPIF Charging Scenarios and KI and on API invocation charging</a:t>
            </a:r>
          </a:p>
          <a:p>
            <a:pPr lvl="2">
              <a:spcBef>
                <a:spcPts val="0"/>
              </a:spcBef>
              <a:spcAft>
                <a:spcPts val="600"/>
              </a:spcAft>
              <a:defRPr/>
            </a:pPr>
            <a:r>
              <a:rPr lang="en-GB" sz="1200" kern="0" dirty="0"/>
              <a:t>Addition of use cases for the CAPIF Converged Charging of multiple API Providers, API Invokers, API Usage and API operation and management</a:t>
            </a:r>
          </a:p>
          <a:p>
            <a:pPr lvl="2">
              <a:spcBef>
                <a:spcPts val="0"/>
              </a:spcBef>
              <a:spcAft>
                <a:spcPts val="600"/>
              </a:spcAft>
              <a:defRPr/>
            </a:pPr>
            <a:r>
              <a:rPr lang="en-GB" sz="1200" kern="0" dirty="0"/>
              <a:t>Introduce the solution for API invocation charging</a:t>
            </a:r>
          </a:p>
          <a:p>
            <a:pPr lvl="1">
              <a:spcBef>
                <a:spcPts val="0"/>
              </a:spcBef>
              <a:spcAft>
                <a:spcPts val="600"/>
              </a:spcAft>
              <a:defRPr/>
            </a:pPr>
            <a:r>
              <a:rPr lang="en-GB" sz="1400" kern="0" dirty="0"/>
              <a:t>Draft TR 28.849 (email approval S5-244558)</a:t>
            </a:r>
            <a:endParaRPr lang="de-DE" altLang="de-DE" sz="2000" kern="0" dirty="0"/>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a:spcBef>
                <a:spcPts val="0"/>
              </a:spcBef>
              <a:spcAft>
                <a:spcPts val="0"/>
              </a:spcAft>
              <a:defRPr/>
            </a:pPr>
            <a:r>
              <a:rPr lang="de-DE" sz="2000" kern="0" dirty="0"/>
              <a:t>Next steps:</a:t>
            </a:r>
          </a:p>
          <a:p>
            <a:pPr lvl="1">
              <a:defRPr/>
            </a:pPr>
            <a:r>
              <a:rPr lang="en-GB" altLang="zh-CN" sz="1400" dirty="0"/>
              <a:t>Additional CAPIF use cases, solutions for the existing use cases </a:t>
            </a:r>
            <a:endParaRPr lang="en-US" sz="1400" kern="0" dirty="0"/>
          </a:p>
        </p:txBody>
      </p:sp>
      <p:graphicFrame>
        <p:nvGraphicFramePr>
          <p:cNvPr id="5" name="Table 4">
            <a:extLst>
              <a:ext uri="{FF2B5EF4-FFF2-40B4-BE49-F238E27FC236}">
                <a16:creationId xmlns:a16="http://schemas.microsoft.com/office/drawing/2014/main" id="{658152B3-3102-F6BC-551D-E6060AAFB65D}"/>
              </a:ext>
            </a:extLst>
          </p:cNvPr>
          <p:cNvGraphicFramePr>
            <a:graphicFrameLocks noGrp="1"/>
          </p:cNvGraphicFramePr>
          <p:nvPr>
            <p:extLst>
              <p:ext uri="{D42A27DB-BD31-4B8C-83A1-F6EECF244321}">
                <p14:modId xmlns:p14="http://schemas.microsoft.com/office/powerpoint/2010/main" val="4136915714"/>
              </p:ext>
            </p:extLst>
          </p:nvPr>
        </p:nvGraphicFramePr>
        <p:xfrm>
          <a:off x="667512" y="1480176"/>
          <a:ext cx="11000316" cy="562670"/>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253687">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1040015</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CAPIF</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FS_CAPIF_Ph2_CH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12/12/2024</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15 %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SP-240981</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35 %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chemeClr val="dk1"/>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9D9C06C6-0FE2-44F5-B35E-653C45D2D965}"/>
              </a:ext>
            </a:extLst>
          </p:cNvPr>
          <p:cNvSpPr>
            <a:spLocks noGrp="1"/>
          </p:cNvSpPr>
          <p:nvPr>
            <p:ph type="title"/>
          </p:nvPr>
        </p:nvSpPr>
        <p:spPr>
          <a:xfrm>
            <a:off x="667512" y="119287"/>
            <a:ext cx="9102725" cy="1143000"/>
          </a:xfrm>
        </p:spPr>
        <p:txBody>
          <a:bodyPr/>
          <a:lstStyle/>
          <a:p>
            <a:r>
              <a:rPr lang="en-GB" altLang="en-US" sz="3200" b="1" dirty="0"/>
              <a:t>7. CAPCH: Study (FS_CAPIF_Ph2_CH)</a:t>
            </a:r>
            <a:endParaRPr lang="en-GB" altLang="en-US" sz="2400" b="1" i="1" dirty="0"/>
          </a:p>
        </p:txBody>
      </p:sp>
      <p:sp>
        <p:nvSpPr>
          <p:cNvPr id="3" name="矩形 5">
            <a:extLst>
              <a:ext uri="{FF2B5EF4-FFF2-40B4-BE49-F238E27FC236}">
                <a16:creationId xmlns:a16="http://schemas.microsoft.com/office/drawing/2014/main" id="{0FFEF4A1-321F-6CB7-9DD7-CA5481D2D4D5}"/>
              </a:ext>
            </a:extLst>
          </p:cNvPr>
          <p:cNvSpPr/>
          <p:nvPr/>
        </p:nvSpPr>
        <p:spPr>
          <a:xfrm>
            <a:off x="8684704" y="0"/>
            <a:ext cx="2552302" cy="292388"/>
          </a:xfrm>
          <a:prstGeom prst="rect">
            <a:avLst/>
          </a:prstGeom>
        </p:spPr>
        <p:txBody>
          <a:bodyPr wrap="none">
            <a:spAutoFit/>
          </a:bodyPr>
          <a:lstStyle/>
          <a:p>
            <a:r>
              <a:rPr lang="en-US" altLang="zh-CN" dirty="0">
                <a:solidFill>
                  <a:schemeClr val="bg1"/>
                </a:solidFill>
                <a:highlight>
                  <a:srgbClr val="008080"/>
                </a:highlight>
              </a:rPr>
              <a:t>CH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380373229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5F87BBE2-C5CE-4217-8DFE-A63F1B22C168}"/>
              </a:ext>
            </a:extLst>
          </p:cNvPr>
          <p:cNvGraphicFramePr>
            <a:graphicFrameLocks/>
          </p:cNvGraphicFramePr>
          <p:nvPr>
            <p:extLst>
              <p:ext uri="{D42A27DB-BD31-4B8C-83A1-F6EECF244321}">
                <p14:modId xmlns:p14="http://schemas.microsoft.com/office/powerpoint/2010/main" val="204603712"/>
              </p:ext>
            </p:extLst>
          </p:nvPr>
        </p:nvGraphicFramePr>
        <p:xfrm>
          <a:off x="6096001" y="1371600"/>
          <a:ext cx="4059936" cy="17739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7DCF55B7-4A1A-4B47-9C01-84295E12D49A}"/>
              </a:ext>
            </a:extLst>
          </p:cNvPr>
          <p:cNvGraphicFramePr>
            <a:graphicFrameLocks/>
          </p:cNvGraphicFramePr>
          <p:nvPr>
            <p:extLst>
              <p:ext uri="{D42A27DB-BD31-4B8C-83A1-F6EECF244321}">
                <p14:modId xmlns:p14="http://schemas.microsoft.com/office/powerpoint/2010/main" val="1857865109"/>
              </p:ext>
            </p:extLst>
          </p:nvPr>
        </p:nvGraphicFramePr>
        <p:xfrm>
          <a:off x="1537433" y="1371600"/>
          <a:ext cx="4156703" cy="17739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C0A463B5-D511-494D-B66D-9BB6D605C909}"/>
              </a:ext>
            </a:extLst>
          </p:cNvPr>
          <p:cNvGraphicFramePr>
            <a:graphicFrameLocks/>
          </p:cNvGraphicFramePr>
          <p:nvPr>
            <p:extLst>
              <p:ext uri="{D42A27DB-BD31-4B8C-83A1-F6EECF244321}">
                <p14:modId xmlns:p14="http://schemas.microsoft.com/office/powerpoint/2010/main" val="2041781605"/>
              </p:ext>
            </p:extLst>
          </p:nvPr>
        </p:nvGraphicFramePr>
        <p:xfrm>
          <a:off x="1268738" y="3429000"/>
          <a:ext cx="4565607" cy="26496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图表 1">
            <a:extLst>
              <a:ext uri="{FF2B5EF4-FFF2-40B4-BE49-F238E27FC236}">
                <a16:creationId xmlns:a16="http://schemas.microsoft.com/office/drawing/2014/main" id="{366EF224-1803-4899-AAFC-7747CBC66810}"/>
              </a:ext>
            </a:extLst>
          </p:cNvPr>
          <p:cNvGraphicFramePr>
            <a:graphicFrameLocks/>
          </p:cNvGraphicFramePr>
          <p:nvPr>
            <p:extLst>
              <p:ext uri="{D42A27DB-BD31-4B8C-83A1-F6EECF244321}">
                <p14:modId xmlns:p14="http://schemas.microsoft.com/office/powerpoint/2010/main" val="243072553"/>
              </p:ext>
            </p:extLst>
          </p:nvPr>
        </p:nvGraphicFramePr>
        <p:xfrm>
          <a:off x="6031947" y="3344460"/>
          <a:ext cx="4779932" cy="2818735"/>
        </p:xfrm>
        <a:graphic>
          <a:graphicData uri="http://schemas.openxmlformats.org/drawingml/2006/chart">
            <c:chart xmlns:c="http://schemas.openxmlformats.org/drawingml/2006/chart" xmlns:r="http://schemas.openxmlformats.org/officeDocument/2006/relationships" r:id="rId5"/>
          </a:graphicData>
        </a:graphic>
      </p:graphicFrame>
      <p:sp>
        <p:nvSpPr>
          <p:cNvPr id="13" name="Title 1">
            <a:extLst>
              <a:ext uri="{FF2B5EF4-FFF2-40B4-BE49-F238E27FC236}">
                <a16:creationId xmlns:a16="http://schemas.microsoft.com/office/drawing/2014/main" id="{C9A069C5-AB22-49B9-ACD0-4C5CE91A67A5}"/>
              </a:ext>
            </a:extLst>
          </p:cNvPr>
          <p:cNvSpPr>
            <a:spLocks noGrp="1"/>
          </p:cNvSpPr>
          <p:nvPr>
            <p:ph type="title"/>
          </p:nvPr>
        </p:nvSpPr>
        <p:spPr>
          <a:xfrm>
            <a:off x="652463" y="228600"/>
            <a:ext cx="9102725" cy="1143000"/>
          </a:xfrm>
        </p:spPr>
        <p:txBody>
          <a:bodyPr/>
          <a:lstStyle/>
          <a:p>
            <a:r>
              <a:rPr lang="en-US" altLang="zh-CN" sz="4000" dirty="0"/>
              <a:t>SA5 meeting statistics (2023/2024) </a:t>
            </a:r>
            <a:endParaRPr lang="zh-CN" altLang="en-US" sz="4000" dirty="0"/>
          </a:p>
        </p:txBody>
      </p:sp>
    </p:spTree>
    <p:extLst>
      <p:ext uri="{BB962C8B-B14F-4D97-AF65-F5344CB8AC3E}">
        <p14:creationId xmlns:p14="http://schemas.microsoft.com/office/powerpoint/2010/main" val="149730698"/>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796C7-F6B4-F3C1-0A99-7FB4B76B43E4}"/>
            </a:ext>
          </a:extLst>
        </p:cNvPr>
        <p:cNvGrpSpPr/>
        <p:nvPr/>
      </p:nvGrpSpPr>
      <p:grpSpPr>
        <a:xfrm>
          <a:off x="0" y="0"/>
          <a:ext cx="0" cy="0"/>
          <a:chOff x="0" y="0"/>
          <a:chExt cx="0" cy="0"/>
        </a:xfrm>
      </p:grpSpPr>
      <p:sp>
        <p:nvSpPr>
          <p:cNvPr id="2" name="Content Placeholder 7">
            <a:extLst>
              <a:ext uri="{FF2B5EF4-FFF2-40B4-BE49-F238E27FC236}">
                <a16:creationId xmlns:a16="http://schemas.microsoft.com/office/drawing/2014/main" id="{C7D1C32B-7B45-C7BA-D66C-AC482CA728E3}"/>
              </a:ext>
            </a:extLst>
          </p:cNvPr>
          <p:cNvSpPr txBox="1">
            <a:spLocks/>
          </p:cNvSpPr>
          <p:nvPr/>
        </p:nvSpPr>
        <p:spPr>
          <a:xfrm>
            <a:off x="667512" y="2330898"/>
            <a:ext cx="11000316" cy="393483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SA#105</a:t>
            </a:r>
          </a:p>
          <a:p>
            <a:pPr lvl="1">
              <a:spcBef>
                <a:spcPts val="0"/>
              </a:spcBef>
              <a:spcAft>
                <a:spcPts val="600"/>
              </a:spcAft>
              <a:defRPr/>
            </a:pPr>
            <a:r>
              <a:rPr lang="en-GB" sz="1400" kern="0" dirty="0"/>
              <a:t>10 </a:t>
            </a:r>
            <a:r>
              <a:rPr lang="en-GB" sz="1400" kern="0" dirty="0" err="1"/>
              <a:t>pCRs</a:t>
            </a:r>
            <a:r>
              <a:rPr lang="en-GB" sz="1400" kern="0" dirty="0"/>
              <a:t> for TR 28.851 were approved covering</a:t>
            </a:r>
          </a:p>
          <a:p>
            <a:pPr lvl="2">
              <a:spcBef>
                <a:spcPts val="0"/>
              </a:spcBef>
              <a:spcAft>
                <a:spcPts val="600"/>
              </a:spcAft>
              <a:defRPr/>
            </a:pPr>
            <a:r>
              <a:rPr lang="en-GB" sz="1200" kern="0" dirty="0"/>
              <a:t>The initial skeleton and update skeleton</a:t>
            </a:r>
          </a:p>
          <a:p>
            <a:pPr lvl="2">
              <a:spcBef>
                <a:spcPts val="0"/>
              </a:spcBef>
              <a:spcAft>
                <a:spcPts val="600"/>
              </a:spcAft>
              <a:defRPr/>
            </a:pPr>
            <a:r>
              <a:rPr lang="en-GB" sz="1200" kern="0" dirty="0"/>
              <a:t>The scope, references and background</a:t>
            </a:r>
          </a:p>
          <a:p>
            <a:pPr lvl="2">
              <a:spcBef>
                <a:spcPts val="0"/>
              </a:spcBef>
              <a:spcAft>
                <a:spcPts val="600"/>
              </a:spcAft>
              <a:defRPr/>
            </a:pPr>
            <a:r>
              <a:rPr lang="en-GB" sz="1200" kern="0" dirty="0"/>
              <a:t>Support of standalone IMS Data Channel sessions</a:t>
            </a:r>
          </a:p>
          <a:p>
            <a:pPr lvl="2">
              <a:spcBef>
                <a:spcPts val="0"/>
              </a:spcBef>
              <a:spcAft>
                <a:spcPts val="600"/>
              </a:spcAft>
              <a:defRPr/>
            </a:pPr>
            <a:r>
              <a:rPr lang="en-GB" sz="1200" kern="0" dirty="0"/>
              <a:t>Introduce the use case of charging for DC application download and usage</a:t>
            </a:r>
          </a:p>
          <a:p>
            <a:pPr lvl="2">
              <a:spcBef>
                <a:spcPts val="0"/>
              </a:spcBef>
              <a:spcAft>
                <a:spcPts val="600"/>
              </a:spcAft>
              <a:defRPr/>
            </a:pPr>
            <a:r>
              <a:rPr lang="en-GB" sz="1200" kern="0" dirty="0"/>
              <a:t>New KI on support IMS network capabilities exposure</a:t>
            </a:r>
          </a:p>
          <a:p>
            <a:pPr lvl="2">
              <a:spcBef>
                <a:spcPts val="0"/>
              </a:spcBef>
              <a:spcAft>
                <a:spcPts val="600"/>
              </a:spcAft>
              <a:defRPr/>
            </a:pPr>
            <a:r>
              <a:rPr lang="en-GB" sz="1200" kern="0" dirty="0"/>
              <a:t>New KI on support IMS Data Channel PS Data Off</a:t>
            </a:r>
          </a:p>
          <a:p>
            <a:pPr lvl="1">
              <a:spcBef>
                <a:spcPts val="0"/>
              </a:spcBef>
              <a:spcAft>
                <a:spcPts val="600"/>
              </a:spcAft>
              <a:defRPr/>
            </a:pPr>
            <a:r>
              <a:rPr lang="en-GB" sz="1400" kern="0" dirty="0"/>
              <a:t>Draft TR 28.851 (email approval S5-244559)</a:t>
            </a:r>
            <a:endParaRPr lang="en-GB" altLang="de-DE" sz="1200" kern="0" dirty="0"/>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a:spcBef>
                <a:spcPts val="0"/>
              </a:spcBef>
              <a:spcAft>
                <a:spcPts val="0"/>
              </a:spcAft>
              <a:defRPr/>
            </a:pPr>
            <a:r>
              <a:rPr lang="de-DE" sz="2000" kern="0" dirty="0"/>
              <a:t>Next steps:</a:t>
            </a:r>
          </a:p>
          <a:p>
            <a:pPr lvl="1">
              <a:defRPr/>
            </a:pPr>
            <a:r>
              <a:rPr lang="en-GB" altLang="zh-CN" sz="1400" dirty="0"/>
              <a:t>Add more use cases, key issues and corresponding solutions.</a:t>
            </a:r>
            <a:endParaRPr lang="en-US" sz="1400" kern="0" dirty="0"/>
          </a:p>
        </p:txBody>
      </p:sp>
      <p:graphicFrame>
        <p:nvGraphicFramePr>
          <p:cNvPr id="5" name="Table 4">
            <a:extLst>
              <a:ext uri="{FF2B5EF4-FFF2-40B4-BE49-F238E27FC236}">
                <a16:creationId xmlns:a16="http://schemas.microsoft.com/office/drawing/2014/main" id="{24A96432-C8BD-5376-5218-F3DE23A53E8D}"/>
              </a:ext>
            </a:extLst>
          </p:cNvPr>
          <p:cNvGraphicFramePr>
            <a:graphicFrameLocks noGrp="1"/>
          </p:cNvGraphicFramePr>
          <p:nvPr/>
        </p:nvGraphicFramePr>
        <p:xfrm>
          <a:off x="667512" y="1480176"/>
          <a:ext cx="11000316" cy="632833"/>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15126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1040016</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next generation real time communication services phase 2</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FS_NG_RTC_Ph2_CH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12/12/2024</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10 %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SP-240982</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45 %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chemeClr val="dk1"/>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6E33990C-315F-4D02-B1AA-A1907A984777}"/>
              </a:ext>
            </a:extLst>
          </p:cNvPr>
          <p:cNvSpPr>
            <a:spLocks noGrp="1"/>
          </p:cNvSpPr>
          <p:nvPr>
            <p:ph type="title"/>
          </p:nvPr>
        </p:nvSpPr>
        <p:spPr>
          <a:xfrm>
            <a:off x="667512" y="119287"/>
            <a:ext cx="9102725" cy="1143000"/>
          </a:xfrm>
        </p:spPr>
        <p:txBody>
          <a:bodyPr/>
          <a:lstStyle/>
          <a:p>
            <a:r>
              <a:rPr lang="en-GB" altLang="en-US" sz="3200" b="1" dirty="0"/>
              <a:t>8. </a:t>
            </a:r>
            <a:r>
              <a:rPr lang="en-US" sz="3200" b="1" dirty="0"/>
              <a:t>RTCCH: </a:t>
            </a:r>
            <a:r>
              <a:rPr lang="en-GB" altLang="en-US" sz="3200" b="1" dirty="0"/>
              <a:t>Study (FS_NG_RTC_Ph2_CH)</a:t>
            </a:r>
            <a:endParaRPr lang="en-GB" altLang="en-US" sz="2400" b="1" i="1" dirty="0"/>
          </a:p>
        </p:txBody>
      </p:sp>
      <p:sp>
        <p:nvSpPr>
          <p:cNvPr id="3" name="矩形 5">
            <a:extLst>
              <a:ext uri="{FF2B5EF4-FFF2-40B4-BE49-F238E27FC236}">
                <a16:creationId xmlns:a16="http://schemas.microsoft.com/office/drawing/2014/main" id="{674BBC60-09FB-D702-EE2C-D7691C5DDFB2}"/>
              </a:ext>
            </a:extLst>
          </p:cNvPr>
          <p:cNvSpPr/>
          <p:nvPr/>
        </p:nvSpPr>
        <p:spPr>
          <a:xfrm>
            <a:off x="8684704" y="0"/>
            <a:ext cx="2552302" cy="292388"/>
          </a:xfrm>
          <a:prstGeom prst="rect">
            <a:avLst/>
          </a:prstGeom>
        </p:spPr>
        <p:txBody>
          <a:bodyPr wrap="none">
            <a:spAutoFit/>
          </a:bodyPr>
          <a:lstStyle/>
          <a:p>
            <a:r>
              <a:rPr lang="en-US" altLang="zh-CN" dirty="0">
                <a:solidFill>
                  <a:schemeClr val="bg1"/>
                </a:solidFill>
                <a:highlight>
                  <a:srgbClr val="008080"/>
                </a:highlight>
              </a:rPr>
              <a:t>CH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1655636473"/>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796C7-F6B4-F3C1-0A99-7FB4B76B43E4}"/>
            </a:ext>
          </a:extLst>
        </p:cNvPr>
        <p:cNvGrpSpPr/>
        <p:nvPr/>
      </p:nvGrpSpPr>
      <p:grpSpPr>
        <a:xfrm>
          <a:off x="0" y="0"/>
          <a:ext cx="0" cy="0"/>
          <a:chOff x="0" y="0"/>
          <a:chExt cx="0" cy="0"/>
        </a:xfrm>
      </p:grpSpPr>
      <p:sp>
        <p:nvSpPr>
          <p:cNvPr id="2" name="Content Placeholder 7">
            <a:extLst>
              <a:ext uri="{FF2B5EF4-FFF2-40B4-BE49-F238E27FC236}">
                <a16:creationId xmlns:a16="http://schemas.microsoft.com/office/drawing/2014/main" id="{C7D1C32B-7B45-C7BA-D66C-AC482CA728E3}"/>
              </a:ext>
            </a:extLst>
          </p:cNvPr>
          <p:cNvSpPr txBox="1">
            <a:spLocks/>
          </p:cNvSpPr>
          <p:nvPr/>
        </p:nvSpPr>
        <p:spPr>
          <a:xfrm>
            <a:off x="633164" y="2534969"/>
            <a:ext cx="10925672" cy="378434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SA#105</a:t>
            </a:r>
          </a:p>
          <a:p>
            <a:pPr lvl="1">
              <a:spcBef>
                <a:spcPts val="0"/>
              </a:spcBef>
              <a:spcAft>
                <a:spcPts val="600"/>
              </a:spcAft>
              <a:defRPr/>
            </a:pPr>
            <a:r>
              <a:rPr lang="en-GB" sz="1400" kern="0" dirty="0"/>
              <a:t>10 </a:t>
            </a:r>
            <a:r>
              <a:rPr lang="en-GB" sz="1400" kern="0" dirty="0" err="1"/>
              <a:t>pCRs</a:t>
            </a:r>
            <a:r>
              <a:rPr lang="en-GB" sz="1400" kern="0" dirty="0"/>
              <a:t> for TR 28.853 were approved covering</a:t>
            </a:r>
          </a:p>
          <a:p>
            <a:pPr lvl="2">
              <a:spcBef>
                <a:spcPts val="0"/>
              </a:spcBef>
              <a:spcAft>
                <a:spcPts val="600"/>
              </a:spcAft>
              <a:defRPr/>
            </a:pPr>
            <a:r>
              <a:rPr lang="en-GB" sz="1200" kern="0" dirty="0"/>
              <a:t>Add initial skeleton and update skeleton for TR 28.853.</a:t>
            </a:r>
          </a:p>
          <a:p>
            <a:pPr lvl="2">
              <a:spcBef>
                <a:spcPts val="0"/>
              </a:spcBef>
              <a:spcAft>
                <a:spcPts val="600"/>
              </a:spcAft>
              <a:defRPr/>
            </a:pPr>
            <a:r>
              <a:rPr lang="en-GB" sz="1200" kern="0" dirty="0"/>
              <a:t>Add scope, background, references and abbreviations.</a:t>
            </a:r>
          </a:p>
          <a:p>
            <a:pPr lvl="2">
              <a:spcBef>
                <a:spcPts val="0"/>
              </a:spcBef>
              <a:spcAft>
                <a:spcPts val="600"/>
              </a:spcAft>
              <a:defRPr/>
            </a:pPr>
            <a:r>
              <a:rPr lang="en-GB" sz="1200" kern="0" dirty="0"/>
              <a:t>Add use cases and key issues related to UAV identifier and C2 communication.</a:t>
            </a:r>
          </a:p>
          <a:p>
            <a:pPr lvl="2">
              <a:spcBef>
                <a:spcPts val="0"/>
              </a:spcBef>
              <a:spcAft>
                <a:spcPts val="600"/>
              </a:spcAft>
              <a:defRPr/>
            </a:pPr>
            <a:r>
              <a:rPr lang="en-GB" sz="1200" kern="0" dirty="0"/>
              <a:t>Add use cases, key issues and solutions on charging for Services Exposure to the USS</a:t>
            </a:r>
          </a:p>
          <a:p>
            <a:pPr marL="685800" lvl="1" indent="-285750">
              <a:spcBef>
                <a:spcPts val="0"/>
              </a:spcBef>
              <a:spcAft>
                <a:spcPts val="0"/>
              </a:spcAft>
              <a:defRPr/>
            </a:pPr>
            <a:r>
              <a:rPr lang="en-GB" sz="1400" kern="0" dirty="0"/>
              <a:t>Draft TR 28.853 (email approval S5-244560)</a:t>
            </a:r>
          </a:p>
          <a:p>
            <a:pPr marL="400050" lvl="1" indent="0">
              <a:spcBef>
                <a:spcPts val="0"/>
              </a:spcBef>
              <a:spcAft>
                <a:spcPts val="0"/>
              </a:spcAft>
              <a:buNone/>
              <a:defRPr/>
            </a:pPr>
            <a:endParaRPr lang="de-DE" altLang="de-DE" sz="12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Add more use cases, key issues and corresponding solutions.</a:t>
            </a:r>
            <a:endParaRPr lang="en-US" sz="1400" kern="0" dirty="0"/>
          </a:p>
        </p:txBody>
      </p:sp>
      <p:graphicFrame>
        <p:nvGraphicFramePr>
          <p:cNvPr id="5" name="Table 4">
            <a:extLst>
              <a:ext uri="{FF2B5EF4-FFF2-40B4-BE49-F238E27FC236}">
                <a16:creationId xmlns:a16="http://schemas.microsoft.com/office/drawing/2014/main" id="{24A96432-C8BD-5376-5218-F3DE23A53E8D}"/>
              </a:ext>
            </a:extLst>
          </p:cNvPr>
          <p:cNvGraphicFramePr>
            <a:graphicFrameLocks noGrp="1"/>
          </p:cNvGraphicFramePr>
          <p:nvPr>
            <p:extLst>
              <p:ext uri="{D42A27DB-BD31-4B8C-83A1-F6EECF244321}">
                <p14:modId xmlns:p14="http://schemas.microsoft.com/office/powerpoint/2010/main" val="1914958841"/>
              </p:ext>
            </p:extLst>
          </p:nvPr>
        </p:nvGraphicFramePr>
        <p:xfrm>
          <a:off x="667512" y="1480176"/>
          <a:ext cx="11000316" cy="49605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15126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1040017</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Uncrewed Aerial Vehicle</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FS_UAS_Ph2_CH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12/12/2024</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SP-240983</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40 %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chemeClr val="dk1"/>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D925D3FA-E1C2-4529-9671-2B34822DE645}"/>
              </a:ext>
            </a:extLst>
          </p:cNvPr>
          <p:cNvSpPr>
            <a:spLocks noGrp="1"/>
          </p:cNvSpPr>
          <p:nvPr>
            <p:ph type="title"/>
          </p:nvPr>
        </p:nvSpPr>
        <p:spPr>
          <a:xfrm>
            <a:off x="667512" y="119287"/>
            <a:ext cx="9102725" cy="1143000"/>
          </a:xfrm>
        </p:spPr>
        <p:txBody>
          <a:bodyPr/>
          <a:lstStyle/>
          <a:p>
            <a:r>
              <a:rPr lang="en-GB" altLang="en-US" sz="3200" b="1" dirty="0"/>
              <a:t>9. UASCH: Study (FS_UAS_Ph2_CH)</a:t>
            </a:r>
            <a:endParaRPr lang="en-GB" altLang="en-US" sz="3200" b="1" dirty="0">
              <a:solidFill>
                <a:srgbClr val="72AF2F"/>
              </a:solidFill>
            </a:endParaRPr>
          </a:p>
        </p:txBody>
      </p:sp>
      <p:sp>
        <p:nvSpPr>
          <p:cNvPr id="3" name="矩形 5">
            <a:extLst>
              <a:ext uri="{FF2B5EF4-FFF2-40B4-BE49-F238E27FC236}">
                <a16:creationId xmlns:a16="http://schemas.microsoft.com/office/drawing/2014/main" id="{62A1E038-ECDC-F22F-20D5-C3F6826EA4AF}"/>
              </a:ext>
            </a:extLst>
          </p:cNvPr>
          <p:cNvSpPr/>
          <p:nvPr/>
        </p:nvSpPr>
        <p:spPr>
          <a:xfrm>
            <a:off x="8684704" y="0"/>
            <a:ext cx="2552302" cy="292388"/>
          </a:xfrm>
          <a:prstGeom prst="rect">
            <a:avLst/>
          </a:prstGeom>
        </p:spPr>
        <p:txBody>
          <a:bodyPr wrap="none">
            <a:spAutoFit/>
          </a:bodyPr>
          <a:lstStyle/>
          <a:p>
            <a:r>
              <a:rPr lang="en-US" altLang="zh-CN" dirty="0">
                <a:solidFill>
                  <a:schemeClr val="bg1"/>
                </a:solidFill>
                <a:highlight>
                  <a:srgbClr val="008080"/>
                </a:highlight>
              </a:rPr>
              <a:t>CH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221134116"/>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636523" y="670114"/>
            <a:ext cx="7362825" cy="685800"/>
          </a:xfrm>
          <a:prstGeom prst="rect">
            <a:avLst/>
          </a:prstGeom>
          <a:noFill/>
          <a:ln w="12700">
            <a:noFill/>
            <a:miter lim="800000"/>
            <a:headEnd/>
            <a:tailEnd/>
          </a:ln>
        </p:spPr>
        <p:txBody>
          <a:bodyPr lIns="90488" tIns="44450" rIns="90488" bIns="44450" anchor="ctr"/>
          <a:lstStyle/>
          <a:p>
            <a:pPr algn="ctr">
              <a:defRPr/>
            </a:pPr>
            <a:r>
              <a:rPr lang="en-GB" altLang="zh-CN" sz="3200" kern="0" dirty="0">
                <a:solidFill>
                  <a:srgbClr val="FF0000"/>
                </a:solidFill>
                <a:latin typeface="Calibri"/>
                <a:cs typeface="+mj-cs"/>
              </a:rPr>
              <a:t>Charging TSs &amp; TRs </a:t>
            </a:r>
            <a:r>
              <a:rPr lang="en-US" altLang="zh-CN" sz="3200" kern="0" dirty="0">
                <a:solidFill>
                  <a:srgbClr val="FF0000"/>
                </a:solidFill>
                <a:latin typeface="Calibri"/>
                <a:cs typeface="+mj-cs"/>
              </a:rPr>
              <a:t>to be sent to SA#105</a:t>
            </a:r>
            <a:endParaRPr lang="en-GB" altLang="zh-CN" sz="3200" dirty="0">
              <a:solidFill>
                <a:srgbClr val="FF0000"/>
              </a:solidFill>
              <a:latin typeface="Calibri"/>
              <a:cs typeface="Times New Roman" pitchFamily="18" charset="0"/>
            </a:endParaRPr>
          </a:p>
        </p:txBody>
      </p:sp>
      <p:graphicFrame>
        <p:nvGraphicFramePr>
          <p:cNvPr id="6" name="Group 76"/>
          <p:cNvGraphicFramePr>
            <a:graphicFrameLocks/>
          </p:cNvGraphicFramePr>
          <p:nvPr>
            <p:extLst>
              <p:ext uri="{D42A27DB-BD31-4B8C-83A1-F6EECF244321}">
                <p14:modId xmlns:p14="http://schemas.microsoft.com/office/powerpoint/2010/main" val="2210039678"/>
              </p:ext>
            </p:extLst>
          </p:nvPr>
        </p:nvGraphicFramePr>
        <p:xfrm>
          <a:off x="661595" y="2131921"/>
          <a:ext cx="10651674" cy="2391953"/>
        </p:xfrm>
        <a:graphic>
          <a:graphicData uri="http://schemas.openxmlformats.org/drawingml/2006/table">
            <a:tbl>
              <a:tblPr/>
              <a:tblGrid>
                <a:gridCol w="1281505">
                  <a:extLst>
                    <a:ext uri="{9D8B030D-6E8A-4147-A177-3AD203B41FA5}">
                      <a16:colId xmlns:a16="http://schemas.microsoft.com/office/drawing/2014/main" val="20000"/>
                    </a:ext>
                  </a:extLst>
                </a:gridCol>
                <a:gridCol w="7799088">
                  <a:extLst>
                    <a:ext uri="{9D8B030D-6E8A-4147-A177-3AD203B41FA5}">
                      <a16:colId xmlns:a16="http://schemas.microsoft.com/office/drawing/2014/main" val="20001"/>
                    </a:ext>
                  </a:extLst>
                </a:gridCol>
                <a:gridCol w="1571081">
                  <a:extLst>
                    <a:ext uri="{9D8B030D-6E8A-4147-A177-3AD203B41FA5}">
                      <a16:colId xmlns:a16="http://schemas.microsoft.com/office/drawing/2014/main" val="1307580657"/>
                    </a:ext>
                  </a:extLst>
                </a:gridCol>
              </a:tblGrid>
              <a:tr h="4631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Number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For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6137">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0000"/>
                        </a:lnSpc>
                        <a:spcBef>
                          <a:spcPts val="0"/>
                        </a:spcBef>
                        <a:spcAft>
                          <a:spcPts val="9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No TS/TR sent to SA#105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from</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Charging</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endParaRPr lang="fr-FR" sz="1800" kern="1200" dirty="0">
                        <a:solidFill>
                          <a:srgbClr val="00B050"/>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4807358"/>
                  </a:ext>
                </a:extLst>
              </a:tr>
              <a:tr h="486137">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0000"/>
                        </a:lnSpc>
                        <a:spcBef>
                          <a:spcPts val="0"/>
                        </a:spcBef>
                        <a:spcAft>
                          <a:spcPts val="90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endParaRPr lang="fr-FR" sz="1800" kern="1200" dirty="0">
                        <a:solidFill>
                          <a:srgbClr val="00B050"/>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45237182"/>
                  </a:ext>
                </a:extLst>
              </a:tr>
              <a:tr h="486137">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900"/>
                        </a:spcAft>
                      </a:pPr>
                      <a:endParaRPr kumimoji="0" lang="fr-FR" sz="1800" b="0" i="0" u="none" strike="noStrike" kern="1200" cap="none" spc="0" normalizeH="0" baseline="0" dirty="0">
                        <a:ln>
                          <a:noFill/>
                        </a:ln>
                        <a:solidFill>
                          <a:prstClr val="black"/>
                        </a:solidFill>
                        <a:effectLst/>
                        <a:uLnTx/>
                        <a:uFillTx/>
                        <a:latin typeface="Calibri"/>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endParaRPr lang="fr-FR" sz="1800" kern="1200" dirty="0">
                        <a:solidFill>
                          <a:srgbClr val="00B050"/>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155142"/>
                  </a:ext>
                </a:extLst>
              </a:tr>
              <a:tr h="47042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900"/>
                        </a:spcAft>
                      </a:pPr>
                      <a:endParaRPr kumimoji="0" lang="fr-FR" sz="1800" b="0" i="0" u="none" strike="noStrike" kern="1200" cap="none" spc="0" normalizeH="0" baseline="0" dirty="0">
                        <a:ln>
                          <a:noFill/>
                        </a:ln>
                        <a:solidFill>
                          <a:prstClr val="black"/>
                        </a:solidFill>
                        <a:effectLst/>
                        <a:uLnTx/>
                        <a:uFillTx/>
                        <a:latin typeface="Calibri"/>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endParaRPr lang="fr-FR" sz="1800" kern="1200" dirty="0">
                        <a:solidFill>
                          <a:srgbClr val="00B050"/>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8697515"/>
                  </a:ext>
                </a:extLst>
              </a:tr>
            </a:tbl>
          </a:graphicData>
        </a:graphic>
      </p:graphicFrame>
    </p:spTree>
    <p:extLst>
      <p:ext uri="{BB962C8B-B14F-4D97-AF65-F5344CB8AC3E}">
        <p14:creationId xmlns:p14="http://schemas.microsoft.com/office/powerpoint/2010/main" val="3316487926"/>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709" y="5228041"/>
            <a:ext cx="4008341" cy="519616"/>
          </a:xfrm>
        </p:spPr>
        <p:txBody>
          <a:bodyPr/>
          <a:lstStyle/>
          <a:p>
            <a:r>
              <a:rPr lang="sv-SE" sz="6000" dirty="0" err="1"/>
              <a:t>Thank</a:t>
            </a:r>
            <a:r>
              <a:rPr lang="sv-SE" sz="6000" dirty="0"/>
              <a:t> </a:t>
            </a:r>
            <a:r>
              <a:rPr lang="sv-SE" sz="6000" dirty="0" err="1"/>
              <a:t>you</a:t>
            </a:r>
            <a:r>
              <a:rPr lang="sv-SE" sz="6000" dirty="0"/>
              <a:t>!</a:t>
            </a:r>
          </a:p>
        </p:txBody>
      </p:sp>
      <p:pic>
        <p:nvPicPr>
          <p:cNvPr id="1026" name="Picture 2" descr="C:\Users\z00340018\AppData\Roaming\eSpace_Desktop\UserData\z00340018\imagefiles\75CEA50F-C32B-434F-9092-2E2CB407C24C.png">
            <a:extLst>
              <a:ext uri="{FF2B5EF4-FFF2-40B4-BE49-F238E27FC236}">
                <a16:creationId xmlns:a16="http://schemas.microsoft.com/office/drawing/2014/main" id="{16221E50-C27E-4264-9BD4-FEC086998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156" y="755332"/>
            <a:ext cx="5392261" cy="34149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z00340018\AppData\Roaming\eSpace_Desktop\UserData\z00340018\imagefiles\75B48EEC-6DEB-4B7D-8B27-C26B3B3B89E0.png">
            <a:extLst>
              <a:ext uri="{FF2B5EF4-FFF2-40B4-BE49-F238E27FC236}">
                <a16:creationId xmlns:a16="http://schemas.microsoft.com/office/drawing/2014/main" id="{B3FD2772-FF0B-4A8C-9C37-174C3CFBF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960" y="2462784"/>
            <a:ext cx="5531884" cy="365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942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US" altLang="zh-CN" sz="4400" b="1" dirty="0"/>
              <a:t>General information </a:t>
            </a:r>
            <a:br>
              <a:rPr lang="en-US" altLang="zh-CN" sz="4400" b="1" dirty="0"/>
            </a:br>
            <a:r>
              <a:rPr lang="en-US" altLang="zh-CN" sz="2800" dirty="0"/>
              <a:t>(time plan/meeting plan/forge)</a:t>
            </a:r>
            <a:endParaRPr lang="zh-CN" altLang="en-US" dirty="0"/>
          </a:p>
        </p:txBody>
      </p:sp>
    </p:spTree>
    <p:extLst>
      <p:ext uri="{BB962C8B-B14F-4D97-AF65-F5344CB8AC3E}">
        <p14:creationId xmlns:p14="http://schemas.microsoft.com/office/powerpoint/2010/main" val="3453018605"/>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1">
            <a:extLst>
              <a:ext uri="{FF2B5EF4-FFF2-40B4-BE49-F238E27FC236}">
                <a16:creationId xmlns:a16="http://schemas.microsoft.com/office/drawing/2014/main" id="{61175690-8B84-4AA5-BC7A-368701EE66C0}"/>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19 timeline– figure with SA5 (Based on SA timeline)</a:t>
            </a:r>
            <a:endParaRPr lang="en-US" sz="2400" dirty="0"/>
          </a:p>
        </p:txBody>
      </p:sp>
      <p:cxnSp>
        <p:nvCxnSpPr>
          <p:cNvPr id="89" name="Straight Connector 88">
            <a:extLst>
              <a:ext uri="{FF2B5EF4-FFF2-40B4-BE49-F238E27FC236}">
                <a16:creationId xmlns:a16="http://schemas.microsoft.com/office/drawing/2014/main" id="{2466D59D-CF02-493D-A000-38BEAA202763}"/>
              </a:ext>
            </a:extLst>
          </p:cNvPr>
          <p:cNvCxnSpPr>
            <a:cxnSpLocks/>
          </p:cNvCxnSpPr>
          <p:nvPr/>
        </p:nvCxnSpPr>
        <p:spPr bwMode="auto">
          <a:xfrm>
            <a:off x="8390551" y="1483950"/>
            <a:ext cx="1617892"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0" name="Straight Connector 89">
            <a:extLst>
              <a:ext uri="{FF2B5EF4-FFF2-40B4-BE49-F238E27FC236}">
                <a16:creationId xmlns:a16="http://schemas.microsoft.com/office/drawing/2014/main" id="{8F404A30-D412-4D3E-9811-39124C43563B}"/>
              </a:ext>
            </a:extLst>
          </p:cNvPr>
          <p:cNvCxnSpPr>
            <a:cxnSpLocks/>
          </p:cNvCxnSpPr>
          <p:nvPr/>
        </p:nvCxnSpPr>
        <p:spPr bwMode="auto">
          <a:xfrm>
            <a:off x="5522007"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1" name="Straight Connector 90">
            <a:extLst>
              <a:ext uri="{FF2B5EF4-FFF2-40B4-BE49-F238E27FC236}">
                <a16:creationId xmlns:a16="http://schemas.microsoft.com/office/drawing/2014/main" id="{1ECD3637-1641-4D0C-BC40-ABF0300DB799}"/>
              </a:ext>
            </a:extLst>
          </p:cNvPr>
          <p:cNvCxnSpPr>
            <a:cxnSpLocks/>
          </p:cNvCxnSpPr>
          <p:nvPr/>
        </p:nvCxnSpPr>
        <p:spPr bwMode="auto">
          <a:xfrm>
            <a:off x="2606078"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2" name="Straight Connector 91">
            <a:extLst>
              <a:ext uri="{FF2B5EF4-FFF2-40B4-BE49-F238E27FC236}">
                <a16:creationId xmlns:a16="http://schemas.microsoft.com/office/drawing/2014/main" id="{8791FE62-956B-4CE3-AE80-B794121F6AF8}"/>
              </a:ext>
            </a:extLst>
          </p:cNvPr>
          <p:cNvCxnSpPr>
            <a:cxnSpLocks/>
          </p:cNvCxnSpPr>
          <p:nvPr/>
        </p:nvCxnSpPr>
        <p:spPr bwMode="auto">
          <a:xfrm>
            <a:off x="578635" y="1483950"/>
            <a:ext cx="178712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3" name="Straight Connector 114">
            <a:extLst>
              <a:ext uri="{FF2B5EF4-FFF2-40B4-BE49-F238E27FC236}">
                <a16:creationId xmlns:a16="http://schemas.microsoft.com/office/drawing/2014/main" id="{E3D6B0E5-0C38-4088-96D2-5BFA43DD3516}"/>
              </a:ext>
            </a:extLst>
          </p:cNvPr>
          <p:cNvCxnSpPr>
            <a:cxnSpLocks noChangeShapeType="1"/>
          </p:cNvCxnSpPr>
          <p:nvPr/>
        </p:nvCxnSpPr>
        <p:spPr bwMode="auto">
          <a:xfrm>
            <a:off x="5193164" y="2139833"/>
            <a:ext cx="0" cy="3615707"/>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94" name="Straight Connector 114">
            <a:extLst>
              <a:ext uri="{FF2B5EF4-FFF2-40B4-BE49-F238E27FC236}">
                <a16:creationId xmlns:a16="http://schemas.microsoft.com/office/drawing/2014/main" id="{921A285A-DE00-4B1D-B85D-906A88949549}"/>
              </a:ext>
            </a:extLst>
          </p:cNvPr>
          <p:cNvCxnSpPr>
            <a:cxnSpLocks noChangeShapeType="1"/>
          </p:cNvCxnSpPr>
          <p:nvPr/>
        </p:nvCxnSpPr>
        <p:spPr bwMode="auto">
          <a:xfrm flipH="1">
            <a:off x="8302548" y="2302900"/>
            <a:ext cx="27078" cy="3474811"/>
          </a:xfrm>
          <a:prstGeom prst="line">
            <a:avLst/>
          </a:prstGeom>
          <a:noFill/>
          <a:ln w="28575" algn="ctr">
            <a:solidFill>
              <a:schemeClr val="accent4">
                <a:lumMod val="40000"/>
                <a:lumOff val="60000"/>
              </a:schemeClr>
            </a:solidFill>
            <a:round/>
            <a:headEnd/>
            <a:tailEnd/>
          </a:ln>
        </p:spPr>
      </p:cxnSp>
      <p:cxnSp>
        <p:nvCxnSpPr>
          <p:cNvPr id="95" name="Straight Connector 114">
            <a:extLst>
              <a:ext uri="{FF2B5EF4-FFF2-40B4-BE49-F238E27FC236}">
                <a16:creationId xmlns:a16="http://schemas.microsoft.com/office/drawing/2014/main" id="{B07AC663-245F-411E-B351-54A4969DF7BA}"/>
              </a:ext>
            </a:extLst>
          </p:cNvPr>
          <p:cNvCxnSpPr>
            <a:cxnSpLocks noChangeShapeType="1"/>
          </p:cNvCxnSpPr>
          <p:nvPr/>
        </p:nvCxnSpPr>
        <p:spPr bwMode="auto">
          <a:xfrm flipH="1">
            <a:off x="5425543" y="2258870"/>
            <a:ext cx="5077" cy="3476573"/>
          </a:xfrm>
          <a:prstGeom prst="line">
            <a:avLst/>
          </a:prstGeom>
          <a:noFill/>
          <a:ln w="28575" algn="ctr">
            <a:solidFill>
              <a:schemeClr val="accent4">
                <a:lumMod val="40000"/>
                <a:lumOff val="60000"/>
              </a:schemeClr>
            </a:solidFill>
            <a:round/>
            <a:headEnd/>
            <a:tailEnd/>
          </a:ln>
        </p:spPr>
      </p:cxnSp>
      <p:cxnSp>
        <p:nvCxnSpPr>
          <p:cNvPr id="96" name="Straight Connector 114">
            <a:extLst>
              <a:ext uri="{FF2B5EF4-FFF2-40B4-BE49-F238E27FC236}">
                <a16:creationId xmlns:a16="http://schemas.microsoft.com/office/drawing/2014/main" id="{33785157-CE5B-4A1D-A776-FB168E5CCB64}"/>
              </a:ext>
            </a:extLst>
          </p:cNvPr>
          <p:cNvCxnSpPr>
            <a:cxnSpLocks noChangeShapeType="1"/>
          </p:cNvCxnSpPr>
          <p:nvPr/>
        </p:nvCxnSpPr>
        <p:spPr bwMode="auto">
          <a:xfrm flipH="1">
            <a:off x="2512997" y="2260632"/>
            <a:ext cx="8462" cy="3474811"/>
          </a:xfrm>
          <a:prstGeom prst="line">
            <a:avLst/>
          </a:prstGeom>
          <a:noFill/>
          <a:ln w="28575" algn="ctr">
            <a:solidFill>
              <a:schemeClr val="accent4">
                <a:lumMod val="40000"/>
                <a:lumOff val="60000"/>
              </a:schemeClr>
            </a:solidFill>
            <a:round/>
            <a:headEnd/>
            <a:tailEnd/>
          </a:ln>
        </p:spPr>
      </p:cxnSp>
      <p:sp>
        <p:nvSpPr>
          <p:cNvPr id="97" name="Title 1">
            <a:extLst>
              <a:ext uri="{FF2B5EF4-FFF2-40B4-BE49-F238E27FC236}">
                <a16:creationId xmlns:a16="http://schemas.microsoft.com/office/drawing/2014/main" id="{E07179F2-8C2D-4C40-A065-A2EA8615B5E9}"/>
              </a:ext>
            </a:extLst>
          </p:cNvPr>
          <p:cNvSpPr txBox="1">
            <a:spLocks/>
          </p:cNvSpPr>
          <p:nvPr/>
        </p:nvSpPr>
        <p:spPr bwMode="auto">
          <a:xfrm>
            <a:off x="749562" y="744871"/>
            <a:ext cx="7613756" cy="431211"/>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19 timeline</a:t>
            </a:r>
            <a:endParaRPr lang="en-US" sz="2000" kern="0" dirty="0">
              <a:latin typeface="Montserrat" panose="00000500000000000000" pitchFamily="50" charset="0"/>
              <a:ea typeface="ＭＳ Ｐゴシック" charset="0"/>
              <a:cs typeface="ＭＳ Ｐゴシック" charset="0"/>
            </a:endParaRPr>
          </a:p>
        </p:txBody>
      </p:sp>
      <p:sp>
        <p:nvSpPr>
          <p:cNvPr id="98" name="TextBox 86">
            <a:extLst>
              <a:ext uri="{FF2B5EF4-FFF2-40B4-BE49-F238E27FC236}">
                <a16:creationId xmlns:a16="http://schemas.microsoft.com/office/drawing/2014/main" id="{C6363D2D-0877-4105-A295-91E146B5C613}"/>
              </a:ext>
            </a:extLst>
          </p:cNvPr>
          <p:cNvSpPr txBox="1">
            <a:spLocks noChangeArrowheads="1"/>
          </p:cNvSpPr>
          <p:nvPr/>
        </p:nvSpPr>
        <p:spPr bwMode="auto">
          <a:xfrm>
            <a:off x="1715898"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#101</a:t>
            </a:r>
          </a:p>
        </p:txBody>
      </p:sp>
      <p:cxnSp>
        <p:nvCxnSpPr>
          <p:cNvPr id="99" name="Straight Connector 115">
            <a:extLst>
              <a:ext uri="{FF2B5EF4-FFF2-40B4-BE49-F238E27FC236}">
                <a16:creationId xmlns:a16="http://schemas.microsoft.com/office/drawing/2014/main" id="{6047C06A-1D97-4551-8104-EE58945ACC98}"/>
              </a:ext>
            </a:extLst>
          </p:cNvPr>
          <p:cNvCxnSpPr>
            <a:cxnSpLocks noChangeShapeType="1"/>
          </p:cNvCxnSpPr>
          <p:nvPr/>
        </p:nvCxnSpPr>
        <p:spPr bwMode="auto">
          <a:xfrm>
            <a:off x="4169896" y="2302900"/>
            <a:ext cx="10154" cy="3474811"/>
          </a:xfrm>
          <a:prstGeom prst="line">
            <a:avLst/>
          </a:prstGeom>
          <a:noFill/>
          <a:ln w="9525" algn="ctr">
            <a:solidFill>
              <a:schemeClr val="accent4">
                <a:lumMod val="40000"/>
                <a:lumOff val="60000"/>
              </a:schemeClr>
            </a:solidFill>
            <a:prstDash val="dash"/>
            <a:round/>
            <a:headEnd/>
            <a:tailEnd/>
          </a:ln>
        </p:spPr>
      </p:cxnSp>
      <p:cxnSp>
        <p:nvCxnSpPr>
          <p:cNvPr id="100" name="Straight Connector 114">
            <a:extLst>
              <a:ext uri="{FF2B5EF4-FFF2-40B4-BE49-F238E27FC236}">
                <a16:creationId xmlns:a16="http://schemas.microsoft.com/office/drawing/2014/main" id="{53D5C6FC-C13E-4A99-B633-C91B4D6F9095}"/>
              </a:ext>
            </a:extLst>
          </p:cNvPr>
          <p:cNvCxnSpPr>
            <a:cxnSpLocks noChangeShapeType="1"/>
          </p:cNvCxnSpPr>
          <p:nvPr/>
        </p:nvCxnSpPr>
        <p:spPr bwMode="auto">
          <a:xfrm>
            <a:off x="656483" y="2329317"/>
            <a:ext cx="0" cy="3448394"/>
          </a:xfrm>
          <a:prstGeom prst="line">
            <a:avLst/>
          </a:prstGeom>
          <a:noFill/>
          <a:ln w="9525" algn="ctr">
            <a:solidFill>
              <a:schemeClr val="accent4">
                <a:lumMod val="40000"/>
                <a:lumOff val="60000"/>
              </a:schemeClr>
            </a:solidFill>
            <a:prstDash val="dash"/>
            <a:round/>
            <a:headEnd/>
            <a:tailEnd/>
          </a:ln>
        </p:spPr>
      </p:cxnSp>
      <p:cxnSp>
        <p:nvCxnSpPr>
          <p:cNvPr id="101" name="Straight Connector 114">
            <a:extLst>
              <a:ext uri="{FF2B5EF4-FFF2-40B4-BE49-F238E27FC236}">
                <a16:creationId xmlns:a16="http://schemas.microsoft.com/office/drawing/2014/main" id="{2899327E-49DE-40D5-A81B-392F561A1F33}"/>
              </a:ext>
            </a:extLst>
          </p:cNvPr>
          <p:cNvCxnSpPr>
            <a:cxnSpLocks noChangeShapeType="1"/>
          </p:cNvCxnSpPr>
          <p:nvPr/>
        </p:nvCxnSpPr>
        <p:spPr bwMode="auto">
          <a:xfrm>
            <a:off x="2464798" y="2311325"/>
            <a:ext cx="0" cy="3474811"/>
          </a:xfrm>
          <a:prstGeom prst="line">
            <a:avLst/>
          </a:prstGeom>
          <a:noFill/>
          <a:ln w="9525" algn="ctr">
            <a:solidFill>
              <a:schemeClr val="accent4">
                <a:lumMod val="40000"/>
                <a:lumOff val="60000"/>
              </a:schemeClr>
            </a:solidFill>
            <a:prstDash val="dash"/>
            <a:round/>
            <a:headEnd/>
            <a:tailEnd/>
          </a:ln>
        </p:spPr>
      </p:cxnSp>
      <p:cxnSp>
        <p:nvCxnSpPr>
          <p:cNvPr id="102" name="Straight Connector 114">
            <a:extLst>
              <a:ext uri="{FF2B5EF4-FFF2-40B4-BE49-F238E27FC236}">
                <a16:creationId xmlns:a16="http://schemas.microsoft.com/office/drawing/2014/main" id="{8A65ECA5-3E14-4D57-9D0A-792E8F9DB94F}"/>
              </a:ext>
            </a:extLst>
          </p:cNvPr>
          <p:cNvCxnSpPr>
            <a:cxnSpLocks noChangeShapeType="1"/>
          </p:cNvCxnSpPr>
          <p:nvPr/>
        </p:nvCxnSpPr>
        <p:spPr bwMode="auto">
          <a:xfrm flipH="1">
            <a:off x="8911796" y="2302900"/>
            <a:ext cx="33847" cy="3432543"/>
          </a:xfrm>
          <a:prstGeom prst="line">
            <a:avLst/>
          </a:prstGeom>
          <a:noFill/>
          <a:ln w="9525" algn="ctr">
            <a:solidFill>
              <a:schemeClr val="accent4">
                <a:lumMod val="40000"/>
                <a:lumOff val="60000"/>
              </a:schemeClr>
            </a:solidFill>
            <a:prstDash val="dash"/>
            <a:round/>
            <a:headEnd/>
            <a:tailEnd/>
          </a:ln>
        </p:spPr>
      </p:cxnSp>
      <p:cxnSp>
        <p:nvCxnSpPr>
          <p:cNvPr id="103" name="Straight Connector 114">
            <a:extLst>
              <a:ext uri="{FF2B5EF4-FFF2-40B4-BE49-F238E27FC236}">
                <a16:creationId xmlns:a16="http://schemas.microsoft.com/office/drawing/2014/main" id="{5204FB2C-0123-437E-908C-52F6A6EDB50C}"/>
              </a:ext>
            </a:extLst>
          </p:cNvPr>
          <p:cNvCxnSpPr>
            <a:cxnSpLocks noChangeShapeType="1"/>
          </p:cNvCxnSpPr>
          <p:nvPr/>
        </p:nvCxnSpPr>
        <p:spPr bwMode="auto">
          <a:xfrm>
            <a:off x="7620528" y="2302900"/>
            <a:ext cx="1693" cy="3474811"/>
          </a:xfrm>
          <a:prstGeom prst="line">
            <a:avLst/>
          </a:prstGeom>
          <a:noFill/>
          <a:ln w="9525" algn="ctr">
            <a:solidFill>
              <a:schemeClr val="accent4">
                <a:lumMod val="40000"/>
                <a:lumOff val="60000"/>
              </a:schemeClr>
            </a:solidFill>
            <a:prstDash val="dash"/>
            <a:round/>
            <a:headEnd/>
            <a:tailEnd/>
          </a:ln>
        </p:spPr>
      </p:cxnSp>
      <p:cxnSp>
        <p:nvCxnSpPr>
          <p:cNvPr id="104" name="Straight Connector 114">
            <a:extLst>
              <a:ext uri="{FF2B5EF4-FFF2-40B4-BE49-F238E27FC236}">
                <a16:creationId xmlns:a16="http://schemas.microsoft.com/office/drawing/2014/main" id="{193D133D-4CDA-4183-89A5-DCB54C1AB010}"/>
              </a:ext>
            </a:extLst>
          </p:cNvPr>
          <p:cNvCxnSpPr>
            <a:cxnSpLocks noChangeShapeType="1"/>
          </p:cNvCxnSpPr>
          <p:nvPr/>
        </p:nvCxnSpPr>
        <p:spPr bwMode="auto">
          <a:xfrm>
            <a:off x="6136332" y="2258870"/>
            <a:ext cx="0" cy="3518842"/>
          </a:xfrm>
          <a:prstGeom prst="line">
            <a:avLst/>
          </a:prstGeom>
          <a:noFill/>
          <a:ln w="9525" algn="ctr">
            <a:solidFill>
              <a:schemeClr val="accent4">
                <a:lumMod val="40000"/>
                <a:lumOff val="60000"/>
              </a:schemeClr>
            </a:solidFill>
            <a:prstDash val="dash"/>
            <a:round/>
            <a:headEnd/>
            <a:tailEnd/>
          </a:ln>
        </p:spPr>
      </p:cxnSp>
      <p:cxnSp>
        <p:nvCxnSpPr>
          <p:cNvPr id="105" name="Straight Connector 114">
            <a:extLst>
              <a:ext uri="{FF2B5EF4-FFF2-40B4-BE49-F238E27FC236}">
                <a16:creationId xmlns:a16="http://schemas.microsoft.com/office/drawing/2014/main" id="{83DCB56B-6EA9-4D17-9C7A-B16C0AC123F7}"/>
              </a:ext>
            </a:extLst>
          </p:cNvPr>
          <p:cNvCxnSpPr>
            <a:cxnSpLocks noChangeShapeType="1"/>
          </p:cNvCxnSpPr>
          <p:nvPr/>
        </p:nvCxnSpPr>
        <p:spPr bwMode="auto">
          <a:xfrm>
            <a:off x="6879276" y="2302900"/>
            <a:ext cx="0" cy="3474811"/>
          </a:xfrm>
          <a:prstGeom prst="line">
            <a:avLst/>
          </a:prstGeom>
          <a:noFill/>
          <a:ln w="9525" algn="ctr">
            <a:solidFill>
              <a:schemeClr val="accent4">
                <a:lumMod val="40000"/>
                <a:lumOff val="60000"/>
              </a:schemeClr>
            </a:solidFill>
            <a:prstDash val="dash"/>
            <a:round/>
            <a:headEnd/>
            <a:tailEnd/>
          </a:ln>
        </p:spPr>
      </p:cxnSp>
      <p:cxnSp>
        <p:nvCxnSpPr>
          <p:cNvPr id="106" name="Straight Connector 114">
            <a:extLst>
              <a:ext uri="{FF2B5EF4-FFF2-40B4-BE49-F238E27FC236}">
                <a16:creationId xmlns:a16="http://schemas.microsoft.com/office/drawing/2014/main" id="{0BDCD9E2-7F09-4F5A-BAEC-98D020A43AB8}"/>
              </a:ext>
            </a:extLst>
          </p:cNvPr>
          <p:cNvCxnSpPr>
            <a:cxnSpLocks noChangeShapeType="1"/>
          </p:cNvCxnSpPr>
          <p:nvPr/>
        </p:nvCxnSpPr>
        <p:spPr bwMode="auto">
          <a:xfrm flipH="1">
            <a:off x="4792602" y="2302900"/>
            <a:ext cx="3385" cy="3474811"/>
          </a:xfrm>
          <a:prstGeom prst="line">
            <a:avLst/>
          </a:prstGeom>
          <a:noFill/>
          <a:ln w="9525" algn="ctr">
            <a:solidFill>
              <a:schemeClr val="accent4">
                <a:lumMod val="40000"/>
                <a:lumOff val="60000"/>
              </a:schemeClr>
            </a:solidFill>
            <a:prstDash val="dash"/>
            <a:round/>
            <a:headEnd/>
            <a:tailEnd/>
          </a:ln>
        </p:spPr>
      </p:cxnSp>
      <p:cxnSp>
        <p:nvCxnSpPr>
          <p:cNvPr id="107" name="Straight Connector 114">
            <a:extLst>
              <a:ext uri="{FF2B5EF4-FFF2-40B4-BE49-F238E27FC236}">
                <a16:creationId xmlns:a16="http://schemas.microsoft.com/office/drawing/2014/main" id="{DC195DD3-EF79-4FDF-8E72-A7E71591BC1A}"/>
              </a:ext>
            </a:extLst>
          </p:cNvPr>
          <p:cNvCxnSpPr>
            <a:cxnSpLocks noChangeShapeType="1"/>
          </p:cNvCxnSpPr>
          <p:nvPr/>
        </p:nvCxnSpPr>
        <p:spPr bwMode="auto">
          <a:xfrm flipH="1">
            <a:off x="4894224" y="2302900"/>
            <a:ext cx="16924" cy="3474811"/>
          </a:xfrm>
          <a:prstGeom prst="line">
            <a:avLst/>
          </a:prstGeom>
          <a:noFill/>
          <a:ln w="9525" algn="ctr">
            <a:solidFill>
              <a:schemeClr val="accent4">
                <a:lumMod val="40000"/>
                <a:lumOff val="60000"/>
              </a:schemeClr>
            </a:solidFill>
            <a:prstDash val="dash"/>
            <a:round/>
            <a:headEnd/>
            <a:tailEnd/>
          </a:ln>
        </p:spPr>
      </p:cxnSp>
      <p:cxnSp>
        <p:nvCxnSpPr>
          <p:cNvPr id="108" name="Straight Connector 114">
            <a:extLst>
              <a:ext uri="{FF2B5EF4-FFF2-40B4-BE49-F238E27FC236}">
                <a16:creationId xmlns:a16="http://schemas.microsoft.com/office/drawing/2014/main" id="{990FC13B-3998-4C4A-8F5A-4356D8B3C90E}"/>
              </a:ext>
            </a:extLst>
          </p:cNvPr>
          <p:cNvCxnSpPr>
            <a:cxnSpLocks noChangeShapeType="1"/>
          </p:cNvCxnSpPr>
          <p:nvPr/>
        </p:nvCxnSpPr>
        <p:spPr bwMode="auto">
          <a:xfrm>
            <a:off x="9514275" y="2306422"/>
            <a:ext cx="10154" cy="3471289"/>
          </a:xfrm>
          <a:prstGeom prst="line">
            <a:avLst/>
          </a:prstGeom>
          <a:noFill/>
          <a:ln w="9525" algn="ctr">
            <a:solidFill>
              <a:schemeClr val="accent4">
                <a:lumMod val="40000"/>
                <a:lumOff val="60000"/>
              </a:schemeClr>
            </a:solidFill>
            <a:prstDash val="dash"/>
            <a:round/>
            <a:headEnd/>
            <a:tailEnd/>
          </a:ln>
        </p:spPr>
      </p:cxnSp>
      <p:sp>
        <p:nvSpPr>
          <p:cNvPr id="109" name="TextBox 86">
            <a:extLst>
              <a:ext uri="{FF2B5EF4-FFF2-40B4-BE49-F238E27FC236}">
                <a16:creationId xmlns:a16="http://schemas.microsoft.com/office/drawing/2014/main" id="{F66A7019-D562-4CC5-8A4F-2739B28859E7}"/>
              </a:ext>
            </a:extLst>
          </p:cNvPr>
          <p:cNvSpPr txBox="1">
            <a:spLocks noChangeArrowheads="1"/>
          </p:cNvSpPr>
          <p:nvPr/>
        </p:nvSpPr>
        <p:spPr bwMode="auto">
          <a:xfrm>
            <a:off x="234714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#102</a:t>
            </a:r>
            <a:endParaRPr lang="en-GB" altLang="en-US" sz="400">
              <a:latin typeface="Montserrat" panose="00000500000000000000" pitchFamily="50" charset="0"/>
            </a:endParaRPr>
          </a:p>
        </p:txBody>
      </p:sp>
      <p:sp>
        <p:nvSpPr>
          <p:cNvPr id="110" name="TextBox 86">
            <a:extLst>
              <a:ext uri="{FF2B5EF4-FFF2-40B4-BE49-F238E27FC236}">
                <a16:creationId xmlns:a16="http://schemas.microsoft.com/office/drawing/2014/main" id="{13EF42D6-65BD-4B5D-989E-42CB2E984C2F}"/>
              </a:ext>
            </a:extLst>
          </p:cNvPr>
          <p:cNvSpPr txBox="1">
            <a:spLocks noChangeArrowheads="1"/>
          </p:cNvSpPr>
          <p:nvPr/>
        </p:nvSpPr>
        <p:spPr bwMode="auto">
          <a:xfrm>
            <a:off x="3073168" y="1695292"/>
            <a:ext cx="414627"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#103</a:t>
            </a:r>
            <a:endParaRPr lang="en-GB" altLang="en-US" sz="400">
              <a:latin typeface="Montserrat" panose="00000500000000000000" pitchFamily="50" charset="0"/>
            </a:endParaRPr>
          </a:p>
        </p:txBody>
      </p:sp>
      <p:sp>
        <p:nvSpPr>
          <p:cNvPr id="111" name="TextBox 86">
            <a:extLst>
              <a:ext uri="{FF2B5EF4-FFF2-40B4-BE49-F238E27FC236}">
                <a16:creationId xmlns:a16="http://schemas.microsoft.com/office/drawing/2014/main" id="{8D5F7A54-5EBE-4CAB-B2AF-5AD0FA78F08E}"/>
              </a:ext>
            </a:extLst>
          </p:cNvPr>
          <p:cNvSpPr txBox="1">
            <a:spLocks noChangeArrowheads="1"/>
          </p:cNvSpPr>
          <p:nvPr/>
        </p:nvSpPr>
        <p:spPr bwMode="auto">
          <a:xfrm>
            <a:off x="3807650"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#104</a:t>
            </a:r>
            <a:endParaRPr lang="en-GB" altLang="en-US" sz="400">
              <a:latin typeface="Montserrat" panose="00000500000000000000" pitchFamily="50" charset="0"/>
            </a:endParaRPr>
          </a:p>
        </p:txBody>
      </p:sp>
      <p:sp>
        <p:nvSpPr>
          <p:cNvPr id="112" name="TextBox 86">
            <a:extLst>
              <a:ext uri="{FF2B5EF4-FFF2-40B4-BE49-F238E27FC236}">
                <a16:creationId xmlns:a16="http://schemas.microsoft.com/office/drawing/2014/main" id="{72ACDB8B-8871-47BB-B6E0-A8BB593C27CC}"/>
              </a:ext>
            </a:extLst>
          </p:cNvPr>
          <p:cNvSpPr txBox="1">
            <a:spLocks noChangeArrowheads="1"/>
          </p:cNvSpPr>
          <p:nvPr/>
        </p:nvSpPr>
        <p:spPr bwMode="auto">
          <a:xfrm>
            <a:off x="463859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#105</a:t>
            </a:r>
            <a:endParaRPr lang="en-GB" altLang="en-US" sz="400">
              <a:latin typeface="Montserrat" panose="00000500000000000000" pitchFamily="50" charset="0"/>
            </a:endParaRPr>
          </a:p>
        </p:txBody>
      </p:sp>
      <p:sp>
        <p:nvSpPr>
          <p:cNvPr id="113" name="TextBox 86">
            <a:extLst>
              <a:ext uri="{FF2B5EF4-FFF2-40B4-BE49-F238E27FC236}">
                <a16:creationId xmlns:a16="http://schemas.microsoft.com/office/drawing/2014/main" id="{5E1E8003-3D6B-4E2C-B696-A52CA11611FF}"/>
              </a:ext>
            </a:extLst>
          </p:cNvPr>
          <p:cNvSpPr txBox="1">
            <a:spLocks noChangeArrowheads="1"/>
          </p:cNvSpPr>
          <p:nvPr/>
        </p:nvSpPr>
        <p:spPr bwMode="auto">
          <a:xfrm>
            <a:off x="5200459" y="1695292"/>
            <a:ext cx="418012"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#106</a:t>
            </a:r>
            <a:endParaRPr lang="en-GB" altLang="en-US" sz="400">
              <a:latin typeface="Montserrat" panose="00000500000000000000" pitchFamily="50" charset="0"/>
            </a:endParaRPr>
          </a:p>
        </p:txBody>
      </p:sp>
      <p:sp>
        <p:nvSpPr>
          <p:cNvPr id="114" name="TextBox 86">
            <a:extLst>
              <a:ext uri="{FF2B5EF4-FFF2-40B4-BE49-F238E27FC236}">
                <a16:creationId xmlns:a16="http://schemas.microsoft.com/office/drawing/2014/main" id="{CD477864-2F5C-407A-99F3-07BD0FBAB8DF}"/>
              </a:ext>
            </a:extLst>
          </p:cNvPr>
          <p:cNvSpPr txBox="1">
            <a:spLocks noChangeArrowheads="1"/>
          </p:cNvSpPr>
          <p:nvPr/>
        </p:nvSpPr>
        <p:spPr bwMode="auto">
          <a:xfrm>
            <a:off x="5933250"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#107</a:t>
            </a:r>
            <a:endParaRPr lang="en-GB" altLang="en-US" sz="400">
              <a:latin typeface="Montserrat" panose="00000500000000000000" pitchFamily="50" charset="0"/>
            </a:endParaRPr>
          </a:p>
        </p:txBody>
      </p:sp>
      <p:sp>
        <p:nvSpPr>
          <p:cNvPr id="115" name="TextBox 86">
            <a:extLst>
              <a:ext uri="{FF2B5EF4-FFF2-40B4-BE49-F238E27FC236}">
                <a16:creationId xmlns:a16="http://schemas.microsoft.com/office/drawing/2014/main" id="{212BF609-5651-4187-A440-0E42E0E73866}"/>
              </a:ext>
            </a:extLst>
          </p:cNvPr>
          <p:cNvSpPr txBox="1">
            <a:spLocks noChangeArrowheads="1"/>
          </p:cNvSpPr>
          <p:nvPr/>
        </p:nvSpPr>
        <p:spPr bwMode="auto">
          <a:xfrm>
            <a:off x="6667732"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#108</a:t>
            </a:r>
            <a:endParaRPr lang="en-GB" altLang="en-US" sz="400">
              <a:latin typeface="Montserrat" panose="00000500000000000000" pitchFamily="50" charset="0"/>
            </a:endParaRPr>
          </a:p>
        </p:txBody>
      </p:sp>
      <p:sp>
        <p:nvSpPr>
          <p:cNvPr id="116" name="TextBox 86">
            <a:extLst>
              <a:ext uri="{FF2B5EF4-FFF2-40B4-BE49-F238E27FC236}">
                <a16:creationId xmlns:a16="http://schemas.microsoft.com/office/drawing/2014/main" id="{D5D67C51-7787-4215-B872-2B3BCCD34EE2}"/>
              </a:ext>
            </a:extLst>
          </p:cNvPr>
          <p:cNvSpPr txBox="1">
            <a:spLocks noChangeArrowheads="1"/>
          </p:cNvSpPr>
          <p:nvPr/>
        </p:nvSpPr>
        <p:spPr bwMode="auto">
          <a:xfrm>
            <a:off x="7446216" y="1695292"/>
            <a:ext cx="419704"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#109</a:t>
            </a:r>
            <a:endParaRPr lang="en-GB" altLang="en-US" sz="400">
              <a:latin typeface="Montserrat" panose="00000500000000000000" pitchFamily="50" charset="0"/>
            </a:endParaRPr>
          </a:p>
        </p:txBody>
      </p:sp>
      <p:sp>
        <p:nvSpPr>
          <p:cNvPr id="117" name="TextBox 86">
            <a:extLst>
              <a:ext uri="{FF2B5EF4-FFF2-40B4-BE49-F238E27FC236}">
                <a16:creationId xmlns:a16="http://schemas.microsoft.com/office/drawing/2014/main" id="{5B255028-4265-48DE-AE5E-AD29EED39A8A}"/>
              </a:ext>
            </a:extLst>
          </p:cNvPr>
          <p:cNvSpPr txBox="1">
            <a:spLocks noChangeArrowheads="1"/>
          </p:cNvSpPr>
          <p:nvPr/>
        </p:nvSpPr>
        <p:spPr bwMode="auto">
          <a:xfrm>
            <a:off x="8150236"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#110</a:t>
            </a:r>
            <a:endParaRPr lang="en-GB" altLang="en-US" sz="400">
              <a:latin typeface="Montserrat" panose="00000500000000000000" pitchFamily="50" charset="0"/>
            </a:endParaRPr>
          </a:p>
        </p:txBody>
      </p:sp>
      <p:sp>
        <p:nvSpPr>
          <p:cNvPr id="118" name="TextBox 86">
            <a:extLst>
              <a:ext uri="{FF2B5EF4-FFF2-40B4-BE49-F238E27FC236}">
                <a16:creationId xmlns:a16="http://schemas.microsoft.com/office/drawing/2014/main" id="{826B99C7-AC2C-4A64-9EA8-8AE7B58861F5}"/>
              </a:ext>
            </a:extLst>
          </p:cNvPr>
          <p:cNvSpPr txBox="1">
            <a:spLocks noChangeArrowheads="1"/>
          </p:cNvSpPr>
          <p:nvPr/>
        </p:nvSpPr>
        <p:spPr bwMode="auto">
          <a:xfrm>
            <a:off x="8749330" y="1695292"/>
            <a:ext cx="36554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#111</a:t>
            </a:r>
            <a:endParaRPr lang="en-GB" altLang="en-US" sz="400">
              <a:latin typeface="Montserrat" panose="00000500000000000000" pitchFamily="50" charset="0"/>
            </a:endParaRPr>
          </a:p>
        </p:txBody>
      </p:sp>
      <p:sp>
        <p:nvSpPr>
          <p:cNvPr id="119" name="TextBox 86">
            <a:extLst>
              <a:ext uri="{FF2B5EF4-FFF2-40B4-BE49-F238E27FC236}">
                <a16:creationId xmlns:a16="http://schemas.microsoft.com/office/drawing/2014/main" id="{D53C9A95-94CB-497F-9213-7DD784139561}"/>
              </a:ext>
            </a:extLst>
          </p:cNvPr>
          <p:cNvSpPr txBox="1">
            <a:spLocks noChangeArrowheads="1"/>
          </p:cNvSpPr>
          <p:nvPr/>
        </p:nvSpPr>
        <p:spPr bwMode="auto">
          <a:xfrm>
            <a:off x="9350116" y="1695292"/>
            <a:ext cx="387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#112</a:t>
            </a:r>
            <a:endParaRPr lang="en-GB" altLang="en-US" sz="400">
              <a:latin typeface="Montserrat" panose="00000500000000000000" pitchFamily="50" charset="0"/>
            </a:endParaRPr>
          </a:p>
        </p:txBody>
      </p:sp>
      <p:sp>
        <p:nvSpPr>
          <p:cNvPr id="120" name="TextBox 86">
            <a:extLst>
              <a:ext uri="{FF2B5EF4-FFF2-40B4-BE49-F238E27FC236}">
                <a16:creationId xmlns:a16="http://schemas.microsoft.com/office/drawing/2014/main" id="{D3A67ABB-0793-455C-BAC9-116735CAEBC4}"/>
              </a:ext>
            </a:extLst>
          </p:cNvPr>
          <p:cNvSpPr txBox="1">
            <a:spLocks noChangeArrowheads="1"/>
          </p:cNvSpPr>
          <p:nvPr/>
        </p:nvSpPr>
        <p:spPr bwMode="auto">
          <a:xfrm>
            <a:off x="499094" y="1695292"/>
            <a:ext cx="37908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#99</a:t>
            </a:r>
            <a:endParaRPr lang="en-GB" altLang="en-US" sz="400">
              <a:latin typeface="Montserrat" panose="00000500000000000000" pitchFamily="50" charset="0"/>
            </a:endParaRPr>
          </a:p>
        </p:txBody>
      </p:sp>
      <p:sp>
        <p:nvSpPr>
          <p:cNvPr id="121" name="Chevron 60">
            <a:extLst>
              <a:ext uri="{FF2B5EF4-FFF2-40B4-BE49-F238E27FC236}">
                <a16:creationId xmlns:a16="http://schemas.microsoft.com/office/drawing/2014/main" id="{B3FED883-9CD2-4C05-AEFC-6AD7075CA233}"/>
              </a:ext>
            </a:extLst>
          </p:cNvPr>
          <p:cNvSpPr>
            <a:spLocks noChangeArrowheads="1"/>
          </p:cNvSpPr>
          <p:nvPr/>
        </p:nvSpPr>
        <p:spPr bwMode="auto">
          <a:xfrm>
            <a:off x="2365763" y="2686838"/>
            <a:ext cx="881717" cy="311729"/>
          </a:xfrm>
          <a:prstGeom prst="chevron">
            <a:avLst>
              <a:gd name="adj" fmla="val 50080"/>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dirty="0">
                <a:latin typeface="Montserrat" panose="00000500000000000000" pitchFamily="50" charset="0"/>
                <a:cs typeface="Arial" panose="020B0604020202020204" pitchFamily="34" charset="0"/>
              </a:rPr>
              <a:t>RAN4 </a:t>
            </a:r>
          </a:p>
          <a:p>
            <a:pPr algn="ctr"/>
            <a:r>
              <a:rPr lang="fr-FR" altLang="en-US" sz="600" dirty="0">
                <a:latin typeface="Montserrat" panose="00000500000000000000" pitchFamily="50" charset="0"/>
                <a:cs typeface="Arial" panose="020B0604020202020204" pitchFamily="34" charset="0"/>
              </a:rPr>
              <a:t>content </a:t>
            </a:r>
            <a:r>
              <a:rPr lang="fr-FR" altLang="en-US" sz="600" dirty="0" err="1">
                <a:latin typeface="Montserrat" panose="00000500000000000000" pitchFamily="50" charset="0"/>
                <a:cs typeface="Arial" panose="020B0604020202020204" pitchFamily="34" charset="0"/>
              </a:rPr>
              <a:t>def</a:t>
            </a:r>
            <a:r>
              <a:rPr lang="fr-FR" altLang="en-US" sz="600" dirty="0">
                <a:latin typeface="Montserrat" panose="00000500000000000000" pitchFamily="50" charset="0"/>
                <a:cs typeface="Arial" panose="020B0604020202020204" pitchFamily="34" charset="0"/>
              </a:rPr>
              <a:t>.</a:t>
            </a:r>
          </a:p>
        </p:txBody>
      </p:sp>
      <p:sp>
        <p:nvSpPr>
          <p:cNvPr id="122" name="Chevron 60">
            <a:extLst>
              <a:ext uri="{FF2B5EF4-FFF2-40B4-BE49-F238E27FC236}">
                <a16:creationId xmlns:a16="http://schemas.microsoft.com/office/drawing/2014/main" id="{DD41D770-19D1-4A29-8D25-0853197F0794}"/>
              </a:ext>
            </a:extLst>
          </p:cNvPr>
          <p:cNvSpPr>
            <a:spLocks noChangeArrowheads="1"/>
          </p:cNvSpPr>
          <p:nvPr/>
        </p:nvSpPr>
        <p:spPr bwMode="auto">
          <a:xfrm>
            <a:off x="1502661" y="2686838"/>
            <a:ext cx="1028952" cy="311729"/>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700" b="1" dirty="0">
                <a:latin typeface="Montserrat" panose="00000500000000000000" pitchFamily="50" charset="0"/>
                <a:cs typeface="Arial" panose="020B0604020202020204" pitchFamily="34" charset="0"/>
              </a:rPr>
              <a:t> </a:t>
            </a:r>
            <a:r>
              <a:rPr lang="fr-FR" altLang="en-US" sz="700" dirty="0">
                <a:latin typeface="Montserrat" panose="00000500000000000000" pitchFamily="50" charset="0"/>
                <a:cs typeface="Arial" panose="020B0604020202020204" pitchFamily="34" charset="0"/>
              </a:rPr>
              <a:t>RAN Content </a:t>
            </a:r>
            <a:r>
              <a:rPr lang="fr-FR" altLang="en-US" sz="700" dirty="0" err="1">
                <a:latin typeface="Montserrat" panose="00000500000000000000" pitchFamily="50" charset="0"/>
                <a:cs typeface="Arial" panose="020B0604020202020204" pitchFamily="34" charset="0"/>
              </a:rPr>
              <a:t>def</a:t>
            </a:r>
            <a:r>
              <a:rPr lang="fr-FR" altLang="en-US" sz="700" dirty="0">
                <a:latin typeface="Montserrat" panose="00000500000000000000" pitchFamily="50" charset="0"/>
                <a:cs typeface="Arial" panose="020B0604020202020204" pitchFamily="34" charset="0"/>
              </a:rPr>
              <a:t>.</a:t>
            </a:r>
          </a:p>
        </p:txBody>
      </p:sp>
      <p:sp>
        <p:nvSpPr>
          <p:cNvPr id="123" name="TextBox 122">
            <a:extLst>
              <a:ext uri="{FF2B5EF4-FFF2-40B4-BE49-F238E27FC236}">
                <a16:creationId xmlns:a16="http://schemas.microsoft.com/office/drawing/2014/main" id="{C42C1BCB-D402-4CB7-A970-0B26734AFB38}"/>
              </a:ext>
            </a:extLst>
          </p:cNvPr>
          <p:cNvSpPr txBox="1"/>
          <p:nvPr/>
        </p:nvSpPr>
        <p:spPr>
          <a:xfrm>
            <a:off x="3714570" y="1348339"/>
            <a:ext cx="53140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sp>
        <p:nvSpPr>
          <p:cNvPr id="124" name="TextBox 123">
            <a:extLst>
              <a:ext uri="{FF2B5EF4-FFF2-40B4-BE49-F238E27FC236}">
                <a16:creationId xmlns:a16="http://schemas.microsoft.com/office/drawing/2014/main" id="{EAAFB0FA-B174-49BD-8EA4-A6DFBB30602D}"/>
              </a:ext>
            </a:extLst>
          </p:cNvPr>
          <p:cNvSpPr txBox="1"/>
          <p:nvPr/>
        </p:nvSpPr>
        <p:spPr>
          <a:xfrm>
            <a:off x="6596653" y="1348339"/>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sp>
        <p:nvSpPr>
          <p:cNvPr id="125" name="TextBox 2">
            <a:extLst>
              <a:ext uri="{FF2B5EF4-FFF2-40B4-BE49-F238E27FC236}">
                <a16:creationId xmlns:a16="http://schemas.microsoft.com/office/drawing/2014/main" id="{EB00DE33-7BD7-4C41-B7A4-C695C7BA720F}"/>
              </a:ext>
            </a:extLst>
          </p:cNvPr>
          <p:cNvSpPr txBox="1">
            <a:spLocks noChangeArrowheads="1"/>
          </p:cNvSpPr>
          <p:nvPr/>
        </p:nvSpPr>
        <p:spPr bwMode="auto">
          <a:xfrm>
            <a:off x="171759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26" name="TextBox 59">
            <a:extLst>
              <a:ext uri="{FF2B5EF4-FFF2-40B4-BE49-F238E27FC236}">
                <a16:creationId xmlns:a16="http://schemas.microsoft.com/office/drawing/2014/main" id="{62F660F3-7975-4E0C-ABFC-0A55FBB6B00D}"/>
              </a:ext>
            </a:extLst>
          </p:cNvPr>
          <p:cNvSpPr txBox="1">
            <a:spLocks noChangeArrowheads="1"/>
          </p:cNvSpPr>
          <p:nvPr/>
        </p:nvSpPr>
        <p:spPr bwMode="auto">
          <a:xfrm>
            <a:off x="3096861"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27" name="TextBox 60">
            <a:extLst>
              <a:ext uri="{FF2B5EF4-FFF2-40B4-BE49-F238E27FC236}">
                <a16:creationId xmlns:a16="http://schemas.microsoft.com/office/drawing/2014/main" id="{5CAEC655-5AA8-4119-8FAB-CA56546DB3CF}"/>
              </a:ext>
            </a:extLst>
          </p:cNvPr>
          <p:cNvSpPr txBox="1">
            <a:spLocks noChangeArrowheads="1"/>
          </p:cNvSpPr>
          <p:nvPr/>
        </p:nvSpPr>
        <p:spPr bwMode="auto">
          <a:xfrm>
            <a:off x="8776408"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28" name="TextBox 61">
            <a:extLst>
              <a:ext uri="{FF2B5EF4-FFF2-40B4-BE49-F238E27FC236}">
                <a16:creationId xmlns:a16="http://schemas.microsoft.com/office/drawing/2014/main" id="{65D52DAC-D6A1-4FE6-B88F-411794F536BF}"/>
              </a:ext>
            </a:extLst>
          </p:cNvPr>
          <p:cNvSpPr txBox="1">
            <a:spLocks noChangeArrowheads="1"/>
          </p:cNvSpPr>
          <p:nvPr/>
        </p:nvSpPr>
        <p:spPr bwMode="auto">
          <a:xfrm>
            <a:off x="5938326"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29" name="TextBox 62">
            <a:extLst>
              <a:ext uri="{FF2B5EF4-FFF2-40B4-BE49-F238E27FC236}">
                <a16:creationId xmlns:a16="http://schemas.microsoft.com/office/drawing/2014/main" id="{54585B44-DE32-46A8-ABED-AFEA7810D68F}"/>
              </a:ext>
            </a:extLst>
          </p:cNvPr>
          <p:cNvSpPr txBox="1">
            <a:spLocks noChangeArrowheads="1"/>
          </p:cNvSpPr>
          <p:nvPr/>
        </p:nvSpPr>
        <p:spPr bwMode="auto">
          <a:xfrm>
            <a:off x="3829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30" name="TextBox 63">
            <a:extLst>
              <a:ext uri="{FF2B5EF4-FFF2-40B4-BE49-F238E27FC236}">
                <a16:creationId xmlns:a16="http://schemas.microsoft.com/office/drawing/2014/main" id="{B9D735FE-41FA-462C-94FE-2C89020DB528}"/>
              </a:ext>
            </a:extLst>
          </p:cNvPr>
          <p:cNvSpPr txBox="1">
            <a:spLocks noChangeArrowheads="1"/>
          </p:cNvSpPr>
          <p:nvPr/>
        </p:nvSpPr>
        <p:spPr bwMode="auto">
          <a:xfrm>
            <a:off x="6721888"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31" name="TextBox 64">
            <a:extLst>
              <a:ext uri="{FF2B5EF4-FFF2-40B4-BE49-F238E27FC236}">
                <a16:creationId xmlns:a16="http://schemas.microsoft.com/office/drawing/2014/main" id="{A7016C93-0215-4903-A502-EC2FD6500BFF}"/>
              </a:ext>
            </a:extLst>
          </p:cNvPr>
          <p:cNvSpPr txBox="1">
            <a:spLocks noChangeArrowheads="1"/>
          </p:cNvSpPr>
          <p:nvPr/>
        </p:nvSpPr>
        <p:spPr bwMode="auto">
          <a:xfrm>
            <a:off x="9389041"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32" name="TextBox 65">
            <a:extLst>
              <a:ext uri="{FF2B5EF4-FFF2-40B4-BE49-F238E27FC236}">
                <a16:creationId xmlns:a16="http://schemas.microsoft.com/office/drawing/2014/main" id="{59A3B74B-E900-48D4-B566-FDC733319224}"/>
              </a:ext>
            </a:extLst>
          </p:cNvPr>
          <p:cNvSpPr txBox="1">
            <a:spLocks noChangeArrowheads="1"/>
          </p:cNvSpPr>
          <p:nvPr/>
        </p:nvSpPr>
        <p:spPr bwMode="auto">
          <a:xfrm>
            <a:off x="465552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33" name="TextBox 66">
            <a:extLst>
              <a:ext uri="{FF2B5EF4-FFF2-40B4-BE49-F238E27FC236}">
                <a16:creationId xmlns:a16="http://schemas.microsoft.com/office/drawing/2014/main" id="{A08971DD-F247-4F04-BECF-B59AEC1C9E1D}"/>
              </a:ext>
            </a:extLst>
          </p:cNvPr>
          <p:cNvSpPr txBox="1">
            <a:spLocks noChangeArrowheads="1"/>
          </p:cNvSpPr>
          <p:nvPr/>
        </p:nvSpPr>
        <p:spPr bwMode="auto">
          <a:xfrm>
            <a:off x="7480063"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34" name="TextBox 67">
            <a:extLst>
              <a:ext uri="{FF2B5EF4-FFF2-40B4-BE49-F238E27FC236}">
                <a16:creationId xmlns:a16="http://schemas.microsoft.com/office/drawing/2014/main" id="{35F31DF0-4D36-46BE-A7D9-0127DD7E55AD}"/>
              </a:ext>
            </a:extLst>
          </p:cNvPr>
          <p:cNvSpPr txBox="1">
            <a:spLocks noChangeArrowheads="1"/>
          </p:cNvSpPr>
          <p:nvPr/>
        </p:nvSpPr>
        <p:spPr bwMode="auto">
          <a:xfrm>
            <a:off x="494017"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35" name="TextBox 69">
            <a:extLst>
              <a:ext uri="{FF2B5EF4-FFF2-40B4-BE49-F238E27FC236}">
                <a16:creationId xmlns:a16="http://schemas.microsoft.com/office/drawing/2014/main" id="{1433C6BF-1DA9-4020-B7EC-0785014D1F80}"/>
              </a:ext>
            </a:extLst>
          </p:cNvPr>
          <p:cNvSpPr txBox="1">
            <a:spLocks noChangeArrowheads="1"/>
          </p:cNvSpPr>
          <p:nvPr/>
        </p:nvSpPr>
        <p:spPr bwMode="auto">
          <a:xfrm>
            <a:off x="2353916"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136" name="TextBox 70">
            <a:extLst>
              <a:ext uri="{FF2B5EF4-FFF2-40B4-BE49-F238E27FC236}">
                <a16:creationId xmlns:a16="http://schemas.microsoft.com/office/drawing/2014/main" id="{DEB1FFBA-D6C3-4DBE-B58A-8A574F1D4140}"/>
              </a:ext>
            </a:extLst>
          </p:cNvPr>
          <p:cNvSpPr txBox="1">
            <a:spLocks noChangeArrowheads="1"/>
          </p:cNvSpPr>
          <p:nvPr/>
        </p:nvSpPr>
        <p:spPr bwMode="auto">
          <a:xfrm>
            <a:off x="5224152"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137" name="TextBox 71">
            <a:extLst>
              <a:ext uri="{FF2B5EF4-FFF2-40B4-BE49-F238E27FC236}">
                <a16:creationId xmlns:a16="http://schemas.microsoft.com/office/drawing/2014/main" id="{94BFE86B-1306-4182-9E71-3C0A437781D2}"/>
              </a:ext>
            </a:extLst>
          </p:cNvPr>
          <p:cNvSpPr txBox="1">
            <a:spLocks noChangeArrowheads="1"/>
          </p:cNvSpPr>
          <p:nvPr/>
        </p:nvSpPr>
        <p:spPr bwMode="auto">
          <a:xfrm>
            <a:off x="8163775"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138" name="TextBox 137">
            <a:extLst>
              <a:ext uri="{FF2B5EF4-FFF2-40B4-BE49-F238E27FC236}">
                <a16:creationId xmlns:a16="http://schemas.microsoft.com/office/drawing/2014/main" id="{05862034-60B5-4E26-A844-05F8A58922F7}"/>
              </a:ext>
            </a:extLst>
          </p:cNvPr>
          <p:cNvSpPr txBox="1"/>
          <p:nvPr/>
        </p:nvSpPr>
        <p:spPr>
          <a:xfrm>
            <a:off x="9255344" y="1327205"/>
            <a:ext cx="52463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sp>
        <p:nvSpPr>
          <p:cNvPr id="139" name="Chevron 79">
            <a:extLst>
              <a:ext uri="{FF2B5EF4-FFF2-40B4-BE49-F238E27FC236}">
                <a16:creationId xmlns:a16="http://schemas.microsoft.com/office/drawing/2014/main" id="{3A52EAEE-1E65-4F70-82FF-686AC4FB4E88}"/>
              </a:ext>
            </a:extLst>
          </p:cNvPr>
          <p:cNvSpPr>
            <a:spLocks noChangeArrowheads="1"/>
          </p:cNvSpPr>
          <p:nvPr/>
        </p:nvSpPr>
        <p:spPr bwMode="auto">
          <a:xfrm>
            <a:off x="7398830" y="4697970"/>
            <a:ext cx="925718" cy="230715"/>
          </a:xfrm>
          <a:prstGeom prst="chevron">
            <a:avLst>
              <a:gd name="adj" fmla="val 50068"/>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700">
                <a:latin typeface="Montserrat" panose="00000500000000000000" pitchFamily="50" charset="0"/>
                <a:cs typeface="Arial" panose="020B0604020202020204" pitchFamily="34" charset="0"/>
              </a:rPr>
              <a:t>RAN4_Perf </a:t>
            </a:r>
            <a:endParaRPr lang="fr-FR" altLang="en-US" sz="500">
              <a:latin typeface="Montserrat" panose="00000500000000000000" pitchFamily="50" charset="0"/>
              <a:cs typeface="Arial" panose="020B0604020202020204" pitchFamily="34" charset="0"/>
            </a:endParaRPr>
          </a:p>
        </p:txBody>
      </p:sp>
      <p:sp>
        <p:nvSpPr>
          <p:cNvPr id="140" name="Chevron 58">
            <a:extLst>
              <a:ext uri="{FF2B5EF4-FFF2-40B4-BE49-F238E27FC236}">
                <a16:creationId xmlns:a16="http://schemas.microsoft.com/office/drawing/2014/main" id="{39717AFD-8113-4EAC-94A5-95F5261DD576}"/>
              </a:ext>
            </a:extLst>
          </p:cNvPr>
          <p:cNvSpPr/>
          <p:nvPr/>
        </p:nvSpPr>
        <p:spPr bwMode="auto">
          <a:xfrm>
            <a:off x="3552104" y="4999876"/>
            <a:ext cx="4071809" cy="25008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r>
              <a:rPr lang="fr-FR" sz="800" dirty="0">
                <a:solidFill>
                  <a:srgbClr val="FF0000"/>
                </a:solidFill>
                <a:latin typeface="Montserrat" panose="00000500000000000000" pitchFamily="50" charset="0"/>
                <a:ea typeface="ＭＳ Ｐゴシック" charset="-128"/>
                <a:cs typeface="Arial" pitchFamily="34" charset="0"/>
              </a:rPr>
              <a:t>including SA5</a:t>
            </a:r>
            <a:r>
              <a:rPr lang="fr-FR" sz="800" dirty="0">
                <a:latin typeface="Montserrat" panose="00000500000000000000" pitchFamily="50" charset="0"/>
                <a:ea typeface="ＭＳ Ｐゴシック" charset="-128"/>
                <a:cs typeface="Arial" pitchFamily="34" charset="0"/>
              </a:rPr>
              <a:t>) </a:t>
            </a:r>
          </a:p>
        </p:txBody>
      </p:sp>
      <p:sp>
        <p:nvSpPr>
          <p:cNvPr id="141" name="Chevron 60">
            <a:extLst>
              <a:ext uri="{FF2B5EF4-FFF2-40B4-BE49-F238E27FC236}">
                <a16:creationId xmlns:a16="http://schemas.microsoft.com/office/drawing/2014/main" id="{B6295DAE-2565-4ADC-84A9-FA6B7CE36FF8}"/>
              </a:ext>
            </a:extLst>
          </p:cNvPr>
          <p:cNvSpPr/>
          <p:nvPr/>
        </p:nvSpPr>
        <p:spPr bwMode="auto">
          <a:xfrm>
            <a:off x="2589154" y="4395047"/>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142" name="Chevron 60">
            <a:extLst>
              <a:ext uri="{FF2B5EF4-FFF2-40B4-BE49-F238E27FC236}">
                <a16:creationId xmlns:a16="http://schemas.microsoft.com/office/drawing/2014/main" id="{34E19955-3E69-4617-A24F-DCA09B5059E4}"/>
              </a:ext>
            </a:extLst>
          </p:cNvPr>
          <p:cNvSpPr/>
          <p:nvPr/>
        </p:nvSpPr>
        <p:spPr bwMode="auto">
          <a:xfrm>
            <a:off x="2086524" y="3622025"/>
            <a:ext cx="3344096"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sp>
        <p:nvSpPr>
          <p:cNvPr id="143" name="Chevron 60">
            <a:extLst>
              <a:ext uri="{FF2B5EF4-FFF2-40B4-BE49-F238E27FC236}">
                <a16:creationId xmlns:a16="http://schemas.microsoft.com/office/drawing/2014/main" id="{8AACB9AA-8513-464F-981C-47FEBD075D80}"/>
              </a:ext>
            </a:extLst>
          </p:cNvPr>
          <p:cNvSpPr/>
          <p:nvPr/>
        </p:nvSpPr>
        <p:spPr bwMode="auto">
          <a:xfrm>
            <a:off x="3249173" y="4701493"/>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Completion (RAN2/3/4core)</a:t>
            </a:r>
            <a:endParaRPr lang="fr-FR" sz="900" dirty="0">
              <a:solidFill>
                <a:srgbClr val="FF0000"/>
              </a:solidFill>
              <a:latin typeface="Montserrat" panose="00000500000000000000" pitchFamily="50" charset="0"/>
              <a:ea typeface="ＭＳ Ｐゴシック" charset="-128"/>
              <a:cs typeface="Arial" pitchFamily="34" charset="0"/>
            </a:endParaRPr>
          </a:p>
        </p:txBody>
      </p:sp>
      <p:sp>
        <p:nvSpPr>
          <p:cNvPr id="144" name="Chevron 58">
            <a:extLst>
              <a:ext uri="{FF2B5EF4-FFF2-40B4-BE49-F238E27FC236}">
                <a16:creationId xmlns:a16="http://schemas.microsoft.com/office/drawing/2014/main" id="{87CC5AF7-F4AC-45E0-A9FA-E7A1384C49F1}"/>
              </a:ext>
            </a:extLst>
          </p:cNvPr>
          <p:cNvSpPr/>
          <p:nvPr/>
        </p:nvSpPr>
        <p:spPr bwMode="auto">
          <a:xfrm>
            <a:off x="5755552" y="5317906"/>
            <a:ext cx="2543612" cy="26593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sp>
        <p:nvSpPr>
          <p:cNvPr id="145" name="Chevron 60">
            <a:extLst>
              <a:ext uri="{FF2B5EF4-FFF2-40B4-BE49-F238E27FC236}">
                <a16:creationId xmlns:a16="http://schemas.microsoft.com/office/drawing/2014/main" id="{1546DD0F-4714-476D-8E6E-E00051015B0D}"/>
              </a:ext>
            </a:extLst>
          </p:cNvPr>
          <p:cNvSpPr>
            <a:spLocks noChangeArrowheads="1"/>
          </p:cNvSpPr>
          <p:nvPr/>
        </p:nvSpPr>
        <p:spPr bwMode="auto">
          <a:xfrm>
            <a:off x="1478968" y="3211670"/>
            <a:ext cx="1035722" cy="311729"/>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algn="ctr">
              <a:defRPr/>
            </a:pPr>
            <a:r>
              <a:rPr lang="fr-FR" altLang="en-US" sz="700" dirty="0">
                <a:latin typeface="Montserrat" panose="00000500000000000000" pitchFamily="50" charset="0"/>
                <a:cs typeface="Arial" panose="020B0604020202020204" pitchFamily="34" charset="0"/>
              </a:rPr>
              <a:t>St.2 Content </a:t>
            </a:r>
            <a:r>
              <a:rPr lang="fr-FR" altLang="en-US" sz="700" dirty="0" err="1">
                <a:latin typeface="Montserrat" panose="00000500000000000000" pitchFamily="50" charset="0"/>
                <a:cs typeface="Arial" panose="020B0604020202020204" pitchFamily="34" charset="0"/>
              </a:rPr>
              <a:t>approval</a:t>
            </a:r>
            <a:endParaRPr lang="fr-FR" altLang="en-US" sz="700" dirty="0">
              <a:latin typeface="Montserrat" panose="00000500000000000000" pitchFamily="50" charset="0"/>
              <a:cs typeface="Arial" panose="020B0604020202020204" pitchFamily="34" charset="0"/>
            </a:endParaRPr>
          </a:p>
        </p:txBody>
      </p:sp>
      <p:sp>
        <p:nvSpPr>
          <p:cNvPr id="146" name="TextBox 86">
            <a:extLst>
              <a:ext uri="{FF2B5EF4-FFF2-40B4-BE49-F238E27FC236}">
                <a16:creationId xmlns:a16="http://schemas.microsoft.com/office/drawing/2014/main" id="{D019A0B3-35D8-4674-BEAC-228392DFEF7E}"/>
              </a:ext>
            </a:extLst>
          </p:cNvPr>
          <p:cNvSpPr txBox="1">
            <a:spLocks noChangeArrowheads="1"/>
          </p:cNvSpPr>
          <p:nvPr/>
        </p:nvSpPr>
        <p:spPr bwMode="auto">
          <a:xfrm>
            <a:off x="1099881"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#100</a:t>
            </a:r>
            <a:endParaRPr lang="en-GB" altLang="en-US" sz="400">
              <a:latin typeface="Montserrat" panose="00000500000000000000" pitchFamily="50" charset="0"/>
            </a:endParaRPr>
          </a:p>
        </p:txBody>
      </p:sp>
      <p:sp>
        <p:nvSpPr>
          <p:cNvPr id="147" name="TextBox 60">
            <a:extLst>
              <a:ext uri="{FF2B5EF4-FFF2-40B4-BE49-F238E27FC236}">
                <a16:creationId xmlns:a16="http://schemas.microsoft.com/office/drawing/2014/main" id="{7DF079BA-5306-4F88-A28A-FC55D55E16AE}"/>
              </a:ext>
            </a:extLst>
          </p:cNvPr>
          <p:cNvSpPr txBox="1">
            <a:spLocks noChangeArrowheads="1"/>
          </p:cNvSpPr>
          <p:nvPr/>
        </p:nvSpPr>
        <p:spPr bwMode="auto">
          <a:xfrm>
            <a:off x="1106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48" name="TextBox 147">
            <a:extLst>
              <a:ext uri="{FF2B5EF4-FFF2-40B4-BE49-F238E27FC236}">
                <a16:creationId xmlns:a16="http://schemas.microsoft.com/office/drawing/2014/main" id="{6B9371FA-047B-46EB-AC77-18BE9F808BF2}"/>
              </a:ext>
            </a:extLst>
          </p:cNvPr>
          <p:cNvSpPr txBox="1"/>
          <p:nvPr/>
        </p:nvSpPr>
        <p:spPr>
          <a:xfrm>
            <a:off x="1306348" y="1351862"/>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149" name="Rectangle 12">
            <a:extLst>
              <a:ext uri="{FF2B5EF4-FFF2-40B4-BE49-F238E27FC236}">
                <a16:creationId xmlns:a16="http://schemas.microsoft.com/office/drawing/2014/main" id="{45883CA2-395E-400F-B7DC-AB3DD19AAD24}"/>
              </a:ext>
            </a:extLst>
          </p:cNvPr>
          <p:cNvSpPr>
            <a:spLocks noChangeArrowheads="1"/>
          </p:cNvSpPr>
          <p:nvPr/>
        </p:nvSpPr>
        <p:spPr bwMode="auto">
          <a:xfrm>
            <a:off x="4699522" y="5785470"/>
            <a:ext cx="927411" cy="29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50" charset="0"/>
              </a:rPr>
              <a:t>Now</a:t>
            </a:r>
          </a:p>
        </p:txBody>
      </p:sp>
      <p:sp>
        <p:nvSpPr>
          <p:cNvPr id="150" name="Chevron 60">
            <a:extLst>
              <a:ext uri="{FF2B5EF4-FFF2-40B4-BE49-F238E27FC236}">
                <a16:creationId xmlns:a16="http://schemas.microsoft.com/office/drawing/2014/main" id="{39BF6695-0F5D-4966-A635-9E6BC59D1F5B}"/>
              </a:ext>
            </a:extLst>
          </p:cNvPr>
          <p:cNvSpPr/>
          <p:nvPr/>
        </p:nvSpPr>
        <p:spPr bwMode="auto">
          <a:xfrm>
            <a:off x="1751437" y="2304661"/>
            <a:ext cx="780177"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151" name="Chevron 60">
            <a:extLst>
              <a:ext uri="{FF2B5EF4-FFF2-40B4-BE49-F238E27FC236}">
                <a16:creationId xmlns:a16="http://schemas.microsoft.com/office/drawing/2014/main" id="{1332F151-6391-46ED-A4E1-C39686EF08E5}"/>
              </a:ext>
            </a:extLst>
          </p:cNvPr>
          <p:cNvSpPr/>
          <p:nvPr/>
        </p:nvSpPr>
        <p:spPr bwMode="auto">
          <a:xfrm>
            <a:off x="400937" y="2301138"/>
            <a:ext cx="1487582"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80%</a:t>
            </a:r>
          </a:p>
        </p:txBody>
      </p:sp>
      <p:sp>
        <p:nvSpPr>
          <p:cNvPr id="152" name="TextBox 67">
            <a:extLst>
              <a:ext uri="{FF2B5EF4-FFF2-40B4-BE49-F238E27FC236}">
                <a16:creationId xmlns:a16="http://schemas.microsoft.com/office/drawing/2014/main" id="{78961737-E785-4003-9C49-07F1C776AF6F}"/>
              </a:ext>
            </a:extLst>
          </p:cNvPr>
          <p:cNvSpPr txBox="1">
            <a:spLocks noChangeArrowheads="1"/>
          </p:cNvSpPr>
          <p:nvPr/>
        </p:nvSpPr>
        <p:spPr bwMode="auto">
          <a:xfrm>
            <a:off x="319704" y="1529741"/>
            <a:ext cx="42985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TSGs</a:t>
            </a:r>
          </a:p>
        </p:txBody>
      </p:sp>
      <p:sp>
        <p:nvSpPr>
          <p:cNvPr id="153" name="Diamond 3">
            <a:extLst>
              <a:ext uri="{FF2B5EF4-FFF2-40B4-BE49-F238E27FC236}">
                <a16:creationId xmlns:a16="http://schemas.microsoft.com/office/drawing/2014/main" id="{35A4F7FE-689B-4980-A44D-F1F7F957174C}"/>
              </a:ext>
            </a:extLst>
          </p:cNvPr>
          <p:cNvSpPr>
            <a:spLocks noChangeArrowheads="1"/>
          </p:cNvSpPr>
          <p:nvPr/>
        </p:nvSpPr>
        <p:spPr bwMode="auto">
          <a:xfrm>
            <a:off x="795257" y="2637525"/>
            <a:ext cx="956181" cy="435011"/>
          </a:xfrm>
          <a:prstGeom prst="diamond">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altLang="en-US" sz="600"/>
          </a:p>
        </p:txBody>
      </p:sp>
      <p:sp>
        <p:nvSpPr>
          <p:cNvPr id="154" name="TextBox 6">
            <a:extLst>
              <a:ext uri="{FF2B5EF4-FFF2-40B4-BE49-F238E27FC236}">
                <a16:creationId xmlns:a16="http://schemas.microsoft.com/office/drawing/2014/main" id="{BACC126A-48C1-4961-A559-4752FDA94BFC}"/>
              </a:ext>
            </a:extLst>
          </p:cNvPr>
          <p:cNvSpPr txBox="1">
            <a:spLocks noChangeArrowheads="1"/>
          </p:cNvSpPr>
          <p:nvPr/>
        </p:nvSpPr>
        <p:spPr bwMode="auto">
          <a:xfrm>
            <a:off x="906952" y="2699166"/>
            <a:ext cx="702327"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en-US" sz="600" b="1">
                <a:solidFill>
                  <a:schemeClr val="bg1"/>
                </a:solidFill>
                <a:latin typeface="Montserrat" panose="00000500000000000000" pitchFamily="50" charset="0"/>
                <a:cs typeface="Arial" panose="020B0604020202020204" pitchFamily="34" charset="0"/>
              </a:rPr>
              <a:t> </a:t>
            </a:r>
            <a:r>
              <a:rPr lang="fr-FR" altLang="en-US" sz="600">
                <a:solidFill>
                  <a:schemeClr val="bg1"/>
                </a:solidFill>
                <a:latin typeface="Montserrat" panose="00000500000000000000" pitchFamily="50" charset="0"/>
                <a:cs typeface="Arial" panose="020B0604020202020204" pitchFamily="34" charset="0"/>
              </a:rPr>
              <a:t>RAN Rel-19 workshop</a:t>
            </a:r>
          </a:p>
        </p:txBody>
      </p:sp>
      <p:sp>
        <p:nvSpPr>
          <p:cNvPr id="155" name="Diamond 16">
            <a:extLst>
              <a:ext uri="{FF2B5EF4-FFF2-40B4-BE49-F238E27FC236}">
                <a16:creationId xmlns:a16="http://schemas.microsoft.com/office/drawing/2014/main" id="{7D73A135-BA43-40B5-AB13-5AE99E0DF8A6}"/>
              </a:ext>
            </a:extLst>
          </p:cNvPr>
          <p:cNvSpPr>
            <a:spLocks noChangeArrowheads="1"/>
          </p:cNvSpPr>
          <p:nvPr/>
        </p:nvSpPr>
        <p:spPr bwMode="auto">
          <a:xfrm>
            <a:off x="771564" y="3144745"/>
            <a:ext cx="924026" cy="408594"/>
          </a:xfrm>
          <a:prstGeom prst="diamond">
            <a:avLst/>
          </a:prstGeom>
          <a:solidFill>
            <a:srgbClr val="31859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a:p>
        </p:txBody>
      </p:sp>
      <p:sp>
        <p:nvSpPr>
          <p:cNvPr id="156" name="TextBox 7">
            <a:extLst>
              <a:ext uri="{FF2B5EF4-FFF2-40B4-BE49-F238E27FC236}">
                <a16:creationId xmlns:a16="http://schemas.microsoft.com/office/drawing/2014/main" id="{123E85AC-118D-4474-A3AE-31E836D53E6E}"/>
              </a:ext>
            </a:extLst>
          </p:cNvPr>
          <p:cNvSpPr txBox="1">
            <a:spLocks noChangeArrowheads="1"/>
          </p:cNvSpPr>
          <p:nvPr/>
        </p:nvSpPr>
        <p:spPr bwMode="auto">
          <a:xfrm>
            <a:off x="912029" y="3204625"/>
            <a:ext cx="621095"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en-US" sz="600">
                <a:solidFill>
                  <a:schemeClr val="bg1"/>
                </a:solidFill>
                <a:latin typeface="Montserrat" panose="00000500000000000000" pitchFamily="50" charset="0"/>
                <a:cs typeface="Arial" panose="020B0604020202020204" pitchFamily="34" charset="0"/>
              </a:rPr>
              <a:t>SA Rel-19 </a:t>
            </a:r>
          </a:p>
          <a:p>
            <a:pPr algn="ctr"/>
            <a:r>
              <a:rPr lang="fr-FR" altLang="en-US" sz="600">
                <a:solidFill>
                  <a:schemeClr val="bg1"/>
                </a:solidFill>
                <a:latin typeface="Montserrat" panose="00000500000000000000" pitchFamily="50" charset="0"/>
                <a:cs typeface="Arial" panose="020B0604020202020204" pitchFamily="34" charset="0"/>
              </a:rPr>
              <a:t>Workshop</a:t>
            </a:r>
          </a:p>
        </p:txBody>
      </p:sp>
      <p:cxnSp>
        <p:nvCxnSpPr>
          <p:cNvPr id="157" name="Straight Connector 114">
            <a:extLst>
              <a:ext uri="{FF2B5EF4-FFF2-40B4-BE49-F238E27FC236}">
                <a16:creationId xmlns:a16="http://schemas.microsoft.com/office/drawing/2014/main" id="{0B4305D7-F4C4-421D-9E28-8F90A006B00E}"/>
              </a:ext>
            </a:extLst>
          </p:cNvPr>
          <p:cNvCxnSpPr>
            <a:cxnSpLocks noChangeShapeType="1"/>
          </p:cNvCxnSpPr>
          <p:nvPr/>
        </p:nvCxnSpPr>
        <p:spPr bwMode="auto">
          <a:xfrm>
            <a:off x="1272501" y="2221886"/>
            <a:ext cx="13539" cy="3555826"/>
          </a:xfrm>
          <a:prstGeom prst="line">
            <a:avLst/>
          </a:prstGeom>
          <a:noFill/>
          <a:ln w="9525" algn="ctr">
            <a:solidFill>
              <a:schemeClr val="accent3"/>
            </a:solidFill>
            <a:prstDash val="dash"/>
            <a:round/>
            <a:headEnd/>
            <a:tailEnd/>
          </a:ln>
        </p:spPr>
      </p:cxnSp>
      <p:sp>
        <p:nvSpPr>
          <p:cNvPr id="158" name="Chevron 60">
            <a:extLst>
              <a:ext uri="{FF2B5EF4-FFF2-40B4-BE49-F238E27FC236}">
                <a16:creationId xmlns:a16="http://schemas.microsoft.com/office/drawing/2014/main" id="{3E6B8AE4-476F-4F0B-A270-08B902A4565F}"/>
              </a:ext>
            </a:extLst>
          </p:cNvPr>
          <p:cNvSpPr/>
          <p:nvPr/>
        </p:nvSpPr>
        <p:spPr bwMode="auto">
          <a:xfrm>
            <a:off x="2521460" y="2304099"/>
            <a:ext cx="3604656" cy="20458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r"/>
            <a:r>
              <a:rPr lang="en-US" altLang="zh-CN" sz="800" dirty="0">
                <a:solidFill>
                  <a:srgbClr val="FF0000"/>
                </a:solidFill>
                <a:latin typeface="Montserrat" panose="00000500000000000000" pitchFamily="50" charset="0"/>
                <a:ea typeface="ＭＳ Ｐゴシック" charset="-128"/>
              </a:rPr>
              <a:t>Management requirements (SA5)</a:t>
            </a:r>
            <a:endParaRPr lang="fr-FR" altLang="zh-CN" sz="800" dirty="0">
              <a:solidFill>
                <a:srgbClr val="FF0000"/>
              </a:solidFill>
              <a:latin typeface="Montserrat" panose="00000500000000000000" pitchFamily="50" charset="0"/>
              <a:ea typeface="ＭＳ Ｐゴシック" charset="-128"/>
            </a:endParaRPr>
          </a:p>
        </p:txBody>
      </p:sp>
      <p:sp>
        <p:nvSpPr>
          <p:cNvPr id="159" name="矩形 1">
            <a:extLst>
              <a:ext uri="{FF2B5EF4-FFF2-40B4-BE49-F238E27FC236}">
                <a16:creationId xmlns:a16="http://schemas.microsoft.com/office/drawing/2014/main" id="{B1CB1172-FA44-4423-9B5E-DE675417F06C}"/>
              </a:ext>
            </a:extLst>
          </p:cNvPr>
          <p:cNvSpPr>
            <a:spLocks noChangeArrowheads="1"/>
          </p:cNvSpPr>
          <p:nvPr/>
        </p:nvSpPr>
        <p:spPr bwMode="auto">
          <a:xfrm>
            <a:off x="2521460" y="2215952"/>
            <a:ext cx="3675796" cy="381340"/>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0" name="矩形 1">
            <a:extLst>
              <a:ext uri="{FF2B5EF4-FFF2-40B4-BE49-F238E27FC236}">
                <a16:creationId xmlns:a16="http://schemas.microsoft.com/office/drawing/2014/main" id="{2E44907E-9A9B-49F0-A739-36B6572065A5}"/>
              </a:ext>
            </a:extLst>
          </p:cNvPr>
          <p:cNvSpPr>
            <a:spLocks noChangeArrowheads="1"/>
          </p:cNvSpPr>
          <p:nvPr/>
        </p:nvSpPr>
        <p:spPr bwMode="auto">
          <a:xfrm>
            <a:off x="2576426" y="3929104"/>
            <a:ext cx="4407773" cy="338546"/>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1" name="矩形 1">
            <a:extLst>
              <a:ext uri="{FF2B5EF4-FFF2-40B4-BE49-F238E27FC236}">
                <a16:creationId xmlns:a16="http://schemas.microsoft.com/office/drawing/2014/main" id="{C669A9EF-29AC-4264-AFAE-73E16DCE2325}"/>
              </a:ext>
            </a:extLst>
          </p:cNvPr>
          <p:cNvSpPr>
            <a:spLocks noChangeArrowheads="1"/>
          </p:cNvSpPr>
          <p:nvPr/>
        </p:nvSpPr>
        <p:spPr bwMode="auto">
          <a:xfrm>
            <a:off x="3182328" y="4966785"/>
            <a:ext cx="4483899" cy="302584"/>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2" name="Chevron 60">
            <a:extLst>
              <a:ext uri="{FF2B5EF4-FFF2-40B4-BE49-F238E27FC236}">
                <a16:creationId xmlns:a16="http://schemas.microsoft.com/office/drawing/2014/main" id="{B8647FA7-C4B5-4E81-B4D7-C427921CD863}"/>
              </a:ext>
            </a:extLst>
          </p:cNvPr>
          <p:cNvSpPr/>
          <p:nvPr/>
        </p:nvSpPr>
        <p:spPr bwMode="auto">
          <a:xfrm>
            <a:off x="2538381" y="3985385"/>
            <a:ext cx="4351049"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solidFill>
                  <a:srgbClr val="FF0000"/>
                </a:solidFill>
                <a:latin typeface="Montserrat" panose="00000500000000000000" pitchFamily="50" charset="0"/>
                <a:ea typeface="ＭＳ Ｐゴシック" charset="-128"/>
                <a:cs typeface="Arial" pitchFamily="34" charset="0"/>
              </a:rPr>
              <a:t>Stage 2 (SA5) Normative </a:t>
            </a:r>
            <a:r>
              <a:rPr lang="fr-FR" sz="900" dirty="0" err="1">
                <a:solidFill>
                  <a:srgbClr val="FF0000"/>
                </a:solidFill>
                <a:latin typeface="Montserrat" panose="00000500000000000000" pitchFamily="50" charset="0"/>
                <a:ea typeface="ＭＳ Ｐゴシック" charset="-128"/>
                <a:cs typeface="Arial" pitchFamily="34" charset="0"/>
              </a:rPr>
              <a:t>supporting</a:t>
            </a:r>
            <a:r>
              <a:rPr lang="fr-FR" sz="900" dirty="0">
                <a:solidFill>
                  <a:srgbClr val="FF0000"/>
                </a:solidFill>
                <a:latin typeface="Montserrat" panose="00000500000000000000" pitchFamily="50" charset="0"/>
                <a:ea typeface="ＭＳ Ｐゴシック" charset="-128"/>
                <a:cs typeface="Arial" pitchFamily="34" charset="0"/>
              </a:rPr>
              <a:t> SA&amp;RAN </a:t>
            </a:r>
          </a:p>
        </p:txBody>
      </p:sp>
      <p:sp>
        <p:nvSpPr>
          <p:cNvPr id="163" name="Isosceles Triangle 162">
            <a:extLst>
              <a:ext uri="{FF2B5EF4-FFF2-40B4-BE49-F238E27FC236}">
                <a16:creationId xmlns:a16="http://schemas.microsoft.com/office/drawing/2014/main" id="{FDEE14EF-45F8-4835-81FE-D7CB31B1F0C1}"/>
              </a:ext>
            </a:extLst>
          </p:cNvPr>
          <p:cNvSpPr/>
          <p:nvPr/>
        </p:nvSpPr>
        <p:spPr bwMode="auto">
          <a:xfrm>
            <a:off x="7586300" y="503596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164" name="Star: 5 Points 163">
            <a:extLst>
              <a:ext uri="{FF2B5EF4-FFF2-40B4-BE49-F238E27FC236}">
                <a16:creationId xmlns:a16="http://schemas.microsoft.com/office/drawing/2014/main" id="{80B36967-9A74-4EBD-9833-38E2625B0301}"/>
              </a:ext>
            </a:extLst>
          </p:cNvPr>
          <p:cNvSpPr/>
          <p:nvPr/>
        </p:nvSpPr>
        <p:spPr bwMode="auto">
          <a:xfrm>
            <a:off x="4941583" y="2130293"/>
            <a:ext cx="487399" cy="436773"/>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65" name="Isosceles Triangle 164">
            <a:extLst>
              <a:ext uri="{FF2B5EF4-FFF2-40B4-BE49-F238E27FC236}">
                <a16:creationId xmlns:a16="http://schemas.microsoft.com/office/drawing/2014/main" id="{EFF9CFE8-C6E6-43F3-8DE2-BE656217EF02}"/>
              </a:ext>
            </a:extLst>
          </p:cNvPr>
          <p:cNvSpPr/>
          <p:nvPr/>
        </p:nvSpPr>
        <p:spPr bwMode="auto">
          <a:xfrm>
            <a:off x="5375619" y="4112527"/>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166" name="TextBox 165">
            <a:extLst>
              <a:ext uri="{FF2B5EF4-FFF2-40B4-BE49-F238E27FC236}">
                <a16:creationId xmlns:a16="http://schemas.microsoft.com/office/drawing/2014/main" id="{04C89F10-8DA5-4B4D-9D0B-FEC8D834F299}"/>
              </a:ext>
            </a:extLst>
          </p:cNvPr>
          <p:cNvSpPr txBox="1"/>
          <p:nvPr/>
        </p:nvSpPr>
        <p:spPr>
          <a:xfrm>
            <a:off x="9629308" y="1917201"/>
            <a:ext cx="2565116" cy="4585871"/>
          </a:xfrm>
          <a:prstGeom prst="rect">
            <a:avLst/>
          </a:prstGeom>
          <a:noFill/>
        </p:spPr>
        <p:txBody>
          <a:bodyPr wrap="square" rtlCol="0">
            <a:spAutoFit/>
          </a:bodyPr>
          <a:lstStyle/>
          <a:p>
            <a:r>
              <a:rPr lang="en-US" altLang="zh-CN" sz="1600" b="1" dirty="0"/>
              <a:t>OAM:</a:t>
            </a:r>
            <a:r>
              <a:rPr lang="zh-CN" altLang="en-US" sz="1600" b="1" dirty="0"/>
              <a:t> </a:t>
            </a:r>
            <a:endParaRPr lang="en-US" altLang="zh-CN" sz="1600" b="1" dirty="0"/>
          </a:p>
          <a:p>
            <a:r>
              <a:rPr lang="en-US" altLang="zh-CN" b="1" dirty="0"/>
              <a:t>Dec</a:t>
            </a:r>
            <a:r>
              <a:rPr lang="zh-CN" altLang="en-US" b="1" dirty="0"/>
              <a:t> </a:t>
            </a:r>
            <a:r>
              <a:rPr lang="en-US" altLang="zh-CN" b="1" dirty="0"/>
              <a:t>2024: </a:t>
            </a:r>
            <a:r>
              <a:rPr lang="en-US" altLang="zh-CN" dirty="0"/>
              <a:t>finalize Rel-19 studies which plan to have corresponding normative work in Rel-19. </a:t>
            </a:r>
          </a:p>
          <a:p>
            <a:r>
              <a:rPr lang="en-US" altLang="zh-CN" b="1" dirty="0"/>
              <a:t>Sep 2025: </a:t>
            </a:r>
            <a:r>
              <a:rPr lang="en-US" altLang="zh-CN" dirty="0"/>
              <a:t>finalize all Rel-19 work items, majority work items are preferable to be finalized in Jun 2025. </a:t>
            </a:r>
          </a:p>
          <a:p>
            <a:endParaRPr lang="en-US" altLang="zh-CN" dirty="0"/>
          </a:p>
          <a:p>
            <a:r>
              <a:rPr lang="en-US" altLang="zh-CN" sz="1600" b="1" dirty="0"/>
              <a:t>CH:</a:t>
            </a:r>
          </a:p>
          <a:p>
            <a:r>
              <a:rPr lang="en-US" altLang="zh-CN" b="1" dirty="0"/>
              <a:t>Dec 2024: </a:t>
            </a:r>
            <a:r>
              <a:rPr lang="en-US" altLang="zh-CN" dirty="0"/>
              <a:t>finalize Rel-19 studies which plan to have corresponding normative work in Rel-19.</a:t>
            </a:r>
          </a:p>
          <a:p>
            <a:r>
              <a:rPr lang="en-US" altLang="zh-CN" b="1" dirty="0"/>
              <a:t>Sep 2025: </a:t>
            </a:r>
            <a:r>
              <a:rPr lang="en-US" altLang="zh-CN" dirty="0"/>
              <a:t>finalize all Rel-19 work items</a:t>
            </a:r>
          </a:p>
          <a:p>
            <a:endParaRPr lang="en-US" altLang="zh-CN" dirty="0"/>
          </a:p>
          <a:p>
            <a:r>
              <a:rPr lang="en-US" altLang="zh-CN" b="1" dirty="0"/>
              <a:t>Note:</a:t>
            </a:r>
            <a:r>
              <a:rPr lang="en-US" altLang="zh-CN" dirty="0"/>
              <a:t> Studies can continue until Sep.2025 if no corresponding normative work is planned for Rel-19.</a:t>
            </a:r>
            <a:endParaRPr lang="zh-CN" altLang="en-US" dirty="0"/>
          </a:p>
        </p:txBody>
      </p:sp>
      <p:sp>
        <p:nvSpPr>
          <p:cNvPr id="167" name="Isosceles Triangle 166">
            <a:extLst>
              <a:ext uri="{FF2B5EF4-FFF2-40B4-BE49-F238E27FC236}">
                <a16:creationId xmlns:a16="http://schemas.microsoft.com/office/drawing/2014/main" id="{AF039054-9720-4DDE-9CC2-7BC6A0481674}"/>
              </a:ext>
            </a:extLst>
          </p:cNvPr>
          <p:cNvSpPr/>
          <p:nvPr/>
        </p:nvSpPr>
        <p:spPr bwMode="auto">
          <a:xfrm>
            <a:off x="9580209" y="322384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168" name="Isosceles Triangle 167">
            <a:extLst>
              <a:ext uri="{FF2B5EF4-FFF2-40B4-BE49-F238E27FC236}">
                <a16:creationId xmlns:a16="http://schemas.microsoft.com/office/drawing/2014/main" id="{58F75262-CBB2-4302-A6BF-D9960D50DB0A}"/>
              </a:ext>
            </a:extLst>
          </p:cNvPr>
          <p:cNvSpPr/>
          <p:nvPr/>
        </p:nvSpPr>
        <p:spPr bwMode="auto">
          <a:xfrm>
            <a:off x="9548691" y="4466915"/>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169" name="TextBox 168">
            <a:extLst>
              <a:ext uri="{FF2B5EF4-FFF2-40B4-BE49-F238E27FC236}">
                <a16:creationId xmlns:a16="http://schemas.microsoft.com/office/drawing/2014/main" id="{9C871154-8CDC-4232-A0D5-104268361FE8}"/>
              </a:ext>
            </a:extLst>
          </p:cNvPr>
          <p:cNvSpPr txBox="1"/>
          <p:nvPr/>
        </p:nvSpPr>
        <p:spPr>
          <a:xfrm>
            <a:off x="7476678" y="2927626"/>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170" name="Straight Connector 169">
            <a:extLst>
              <a:ext uri="{FF2B5EF4-FFF2-40B4-BE49-F238E27FC236}">
                <a16:creationId xmlns:a16="http://schemas.microsoft.com/office/drawing/2014/main" id="{BF24E65D-17FD-4BCE-8606-296CCB63336F}"/>
              </a:ext>
            </a:extLst>
          </p:cNvPr>
          <p:cNvCxnSpPr>
            <a:cxnSpLocks/>
            <a:stCxn id="159" idx="3"/>
            <a:endCxn id="169" idx="1"/>
          </p:cNvCxnSpPr>
          <p:nvPr/>
        </p:nvCxnSpPr>
        <p:spPr>
          <a:xfrm>
            <a:off x="6197256" y="2406622"/>
            <a:ext cx="1279422" cy="736448"/>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10E04280-D7CD-409C-BEA2-A9CE931E0D30}"/>
              </a:ext>
            </a:extLst>
          </p:cNvPr>
          <p:cNvCxnSpPr>
            <a:endCxn id="169" idx="1"/>
          </p:cNvCxnSpPr>
          <p:nvPr/>
        </p:nvCxnSpPr>
        <p:spPr>
          <a:xfrm flipV="1">
            <a:off x="6984199" y="3143070"/>
            <a:ext cx="492479" cy="9553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695A4312-3F51-488D-A1FC-C877F8C03C9C}"/>
              </a:ext>
            </a:extLst>
          </p:cNvPr>
          <p:cNvCxnSpPr>
            <a:cxnSpLocks/>
            <a:stCxn id="161" idx="3"/>
            <a:endCxn id="169" idx="1"/>
          </p:cNvCxnSpPr>
          <p:nvPr/>
        </p:nvCxnSpPr>
        <p:spPr>
          <a:xfrm flipH="1" flipV="1">
            <a:off x="7476678" y="3143070"/>
            <a:ext cx="189549" cy="19750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57" name="Isosceles Triangle 256">
            <a:extLst>
              <a:ext uri="{FF2B5EF4-FFF2-40B4-BE49-F238E27FC236}">
                <a16:creationId xmlns:a16="http://schemas.microsoft.com/office/drawing/2014/main" id="{C2381F40-0D28-4010-BB0D-D33ABAF686BB}"/>
              </a:ext>
            </a:extLst>
          </p:cNvPr>
          <p:cNvSpPr/>
          <p:nvPr/>
        </p:nvSpPr>
        <p:spPr bwMode="auto">
          <a:xfrm>
            <a:off x="9578898" y="2243716"/>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58" name="Isosceles Triangle 257">
            <a:extLst>
              <a:ext uri="{FF2B5EF4-FFF2-40B4-BE49-F238E27FC236}">
                <a16:creationId xmlns:a16="http://schemas.microsoft.com/office/drawing/2014/main" id="{7C462529-0AB0-44AD-AFB3-7F0409E074AF}"/>
              </a:ext>
            </a:extLst>
          </p:cNvPr>
          <p:cNvSpPr/>
          <p:nvPr/>
        </p:nvSpPr>
        <p:spPr bwMode="auto">
          <a:xfrm>
            <a:off x="9550604" y="5237124"/>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983768187"/>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6978-ADB7-4B9F-B520-9A9095F893E9}"/>
              </a:ext>
            </a:extLst>
          </p:cNvPr>
          <p:cNvSpPr>
            <a:spLocks noGrp="1"/>
          </p:cNvSpPr>
          <p:nvPr>
            <p:ph type="title"/>
          </p:nvPr>
        </p:nvSpPr>
        <p:spPr/>
        <p:txBody>
          <a:bodyPr/>
          <a:lstStyle/>
          <a:p>
            <a:r>
              <a:rPr lang="en-US" altLang="zh-CN" dirty="0"/>
              <a:t>3GPP SA &amp; SA5 meeting calendar (2024)</a:t>
            </a:r>
            <a:endParaRPr lang="zh-CN" altLang="en-US" dirty="0"/>
          </a:p>
        </p:txBody>
      </p:sp>
      <p:graphicFrame>
        <p:nvGraphicFramePr>
          <p:cNvPr id="5" name="Table 4">
            <a:extLst>
              <a:ext uri="{FF2B5EF4-FFF2-40B4-BE49-F238E27FC236}">
                <a16:creationId xmlns:a16="http://schemas.microsoft.com/office/drawing/2014/main" id="{EE2ABE0A-6261-4D81-9898-D47AECAEF115}"/>
              </a:ext>
            </a:extLst>
          </p:cNvPr>
          <p:cNvGraphicFramePr>
            <a:graphicFrameLocks noGrp="1"/>
          </p:cNvGraphicFramePr>
          <p:nvPr>
            <p:extLst>
              <p:ext uri="{D42A27DB-BD31-4B8C-83A1-F6EECF244321}">
                <p14:modId xmlns:p14="http://schemas.microsoft.com/office/powerpoint/2010/main" val="2611325980"/>
              </p:ext>
            </p:extLst>
          </p:nvPr>
        </p:nvGraphicFramePr>
        <p:xfrm>
          <a:off x="756000" y="1281266"/>
          <a:ext cx="11052000" cy="4356100"/>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2210400">
                  <a:extLst>
                    <a:ext uri="{9D8B030D-6E8A-4147-A177-3AD203B41FA5}">
                      <a16:colId xmlns:a16="http://schemas.microsoft.com/office/drawing/2014/main" val="2192747670"/>
                    </a:ext>
                  </a:extLst>
                </a:gridCol>
                <a:gridCol w="2210400">
                  <a:extLst>
                    <a:ext uri="{9D8B030D-6E8A-4147-A177-3AD203B41FA5}">
                      <a16:colId xmlns:a16="http://schemas.microsoft.com/office/drawing/2014/main" val="2953444473"/>
                    </a:ext>
                  </a:extLst>
                </a:gridCol>
              </a:tblGrid>
              <a:tr h="370840">
                <a:tc>
                  <a:txBody>
                    <a:bodyPr/>
                    <a:lstStyle/>
                    <a:p>
                      <a:pPr algn="ctr" fontAlgn="ctr"/>
                      <a:r>
                        <a:rPr lang="en-US" altLang="zh-CN" sz="1400" b="1" i="0" u="none" strike="noStrike" dirty="0">
                          <a:solidFill>
                            <a:srgbClr val="000000"/>
                          </a:solidFill>
                          <a:effectLst/>
                          <a:latin typeface="Arial" panose="020B0604020202020204" pitchFamily="34" charset="0"/>
                        </a:rPr>
                        <a:t>Meeting info</a:t>
                      </a:r>
                      <a:endParaRPr lang="en-US" sz="1400" b="1" i="0" u="none" strike="noStrike" dirty="0">
                        <a:solidFill>
                          <a:srgbClr val="000000"/>
                        </a:solidFill>
                        <a:effectLst/>
                        <a:latin typeface="Arial" panose="020B0604020202020204" pitchFamily="34" charset="0"/>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algn="ctr" fontAlgn="ctr"/>
                      <a:endParaRPr lang="en-US" sz="14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400" b="1" i="0" u="none" strike="noStrike" dirty="0">
                          <a:solidFill>
                            <a:srgbClr val="000000"/>
                          </a:solidFill>
                          <a:effectLst/>
                          <a:latin typeface="Arial" panose="020B0604020202020204" pitchFamily="34" charset="0"/>
                        </a:rPr>
                        <a:t>Location</a:t>
                      </a:r>
                    </a:p>
                  </a:txBody>
                  <a:tcPr marL="7620" marR="7620" marT="7620" marB="0" anchor="ctr"/>
                </a:tc>
                <a:tc>
                  <a:txBody>
                    <a:bodyPr/>
                    <a:lstStyle/>
                    <a:p>
                      <a:pPr algn="ctr" fontAlgn="ctr"/>
                      <a:r>
                        <a:rPr lang="en-US" sz="1400" b="1" i="0" u="none" strike="noStrike" dirty="0">
                          <a:solidFill>
                            <a:srgbClr val="000000"/>
                          </a:solidFill>
                          <a:effectLst/>
                          <a:latin typeface="Arial" panose="020B0604020202020204" pitchFamily="34" charset="0"/>
                        </a:rPr>
                        <a:t>Release dates</a:t>
                      </a:r>
                    </a:p>
                  </a:txBody>
                  <a:tcPr marL="7620" marR="7620" marT="7620" marB="0" anchor="ctr"/>
                </a:tc>
                <a:tc>
                  <a:txBody>
                    <a:bodyPr/>
                    <a:lstStyle/>
                    <a:p>
                      <a:pPr algn="ctr" fontAlgn="ctr"/>
                      <a:r>
                        <a:rPr lang="en-US" sz="1400" b="1" i="0" u="none" strike="noStrike" dirty="0">
                          <a:solidFill>
                            <a:srgbClr val="000000"/>
                          </a:solidFill>
                          <a:effectLst/>
                          <a:latin typeface="Arial" panose="020B0604020202020204" pitchFamily="34" charset="0"/>
                        </a:rPr>
                        <a:t>Other WGs (potential colocation)</a:t>
                      </a:r>
                    </a:p>
                  </a:txBody>
                  <a:tcPr marL="7620" marR="7620" marT="7620" marB="0" anchor="ctr"/>
                </a:tc>
                <a:extLst>
                  <a:ext uri="{0D108BD9-81ED-4DB2-BD59-A6C34878D82A}">
                    <a16:rowId xmlns:a16="http://schemas.microsoft.com/office/drawing/2014/main" val="257416517"/>
                  </a:ext>
                </a:extLst>
              </a:tr>
              <a:tr h="370840">
                <a:tc>
                  <a:txBody>
                    <a:bodyPr/>
                    <a:lstStyle/>
                    <a:p>
                      <a:pPr algn="ctr"/>
                      <a:r>
                        <a:rPr lang="en-US" altLang="zh-CN" sz="1400" b="1" dirty="0">
                          <a:highlight>
                            <a:srgbClr val="C0C0C0"/>
                          </a:highlight>
                          <a:latin typeface="+mn-lt"/>
                        </a:rPr>
                        <a:t>SA5#153</a:t>
                      </a:r>
                      <a:endParaRPr lang="zh-CN" altLang="en-US" sz="1400" b="1" dirty="0">
                        <a:highlight>
                          <a:srgbClr val="C0C0C0"/>
                        </a:highlight>
                        <a:latin typeface="+mn-lt"/>
                      </a:endParaRPr>
                    </a:p>
                  </a:txBody>
                  <a:tcPr/>
                </a:tc>
                <a:tc>
                  <a:txBody>
                    <a:bodyPr/>
                    <a:lstStyle/>
                    <a:p>
                      <a:r>
                        <a:rPr lang="en-US" altLang="zh-CN" sz="1400" dirty="0">
                          <a:highlight>
                            <a:srgbClr val="C0C0C0"/>
                          </a:highlight>
                          <a:latin typeface="+mn-lt"/>
                        </a:rPr>
                        <a:t>29 Jan 2024 – 2 Feb 2024</a:t>
                      </a:r>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Sevilla, ES</a:t>
                      </a:r>
                      <a:endParaRPr lang="zh-CN" altLang="en-US" sz="1400" dirty="0">
                        <a:highlight>
                          <a:srgbClr val="C0C0C0"/>
                        </a:highlight>
                        <a:latin typeface="+mn-lt"/>
                      </a:endParaRPr>
                    </a:p>
                  </a:txBody>
                  <a:tcPr/>
                </a:tc>
                <a:tc>
                  <a:txBody>
                    <a:bodyPr/>
                    <a:lstStyle/>
                    <a:p>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SA3 LI</a:t>
                      </a:r>
                      <a:endParaRPr lang="zh-CN" altLang="en-US" sz="1400" dirty="0">
                        <a:highlight>
                          <a:srgbClr val="C0C0C0"/>
                        </a:highlight>
                        <a:latin typeface="+mn-lt"/>
                      </a:endParaRPr>
                    </a:p>
                  </a:txBody>
                  <a:tcPr/>
                </a:tc>
                <a:extLst>
                  <a:ext uri="{0D108BD9-81ED-4DB2-BD59-A6C34878D82A}">
                    <a16:rowId xmlns:a16="http://schemas.microsoft.com/office/drawing/2014/main" val="499267761"/>
                  </a:ext>
                </a:extLst>
              </a:tr>
              <a:tr h="370840">
                <a:tc>
                  <a:txBody>
                    <a:bodyPr/>
                    <a:lstStyle/>
                    <a:p>
                      <a:pPr algn="ctr"/>
                      <a:r>
                        <a:rPr lang="en-US" altLang="zh-CN" sz="1400" b="1" dirty="0">
                          <a:highlight>
                            <a:srgbClr val="C0C0C0"/>
                          </a:highlight>
                          <a:latin typeface="+mn-lt"/>
                        </a:rPr>
                        <a:t>SA#103</a:t>
                      </a:r>
                      <a:endParaRPr lang="zh-CN" altLang="en-US" sz="1400" b="1"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19 Mar 2024 - 22 Mar 2024</a:t>
                      </a:r>
                      <a:endParaRPr lang="zh-CN" altLang="en-US" sz="1400"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Maastricht , NL</a:t>
                      </a:r>
                      <a:endParaRPr lang="zh-CN" altLang="en-US" sz="1400"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Rel-18 freeze</a:t>
                      </a:r>
                      <a:endParaRPr lang="zh-CN" altLang="en-US" sz="1400" dirty="0">
                        <a:highlight>
                          <a:srgbClr val="C0C0C0"/>
                        </a:highlight>
                        <a:latin typeface="+mn-lt"/>
                      </a:endParaRPr>
                    </a:p>
                  </a:txBody>
                  <a:tcPr>
                    <a:solidFill>
                      <a:schemeClr val="accent6">
                        <a:lumMod val="40000"/>
                        <a:lumOff val="60000"/>
                      </a:schemeClr>
                    </a:solidFill>
                  </a:tcPr>
                </a:tc>
                <a:tc>
                  <a:txBody>
                    <a:bodyPr/>
                    <a:lstStyle/>
                    <a:p>
                      <a:endParaRPr lang="zh-CN" altLang="en-US" sz="1400" dirty="0">
                        <a:highlight>
                          <a:srgbClr val="C0C0C0"/>
                        </a:highlight>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highlight>
                            <a:srgbClr val="C0C0C0"/>
                          </a:highlight>
                          <a:latin typeface="+mn-lt"/>
                        </a:rPr>
                        <a:t>SA5#154</a:t>
                      </a:r>
                      <a:endParaRPr lang="zh-CN" altLang="en-US" sz="1400" b="1" dirty="0">
                        <a:highlight>
                          <a:srgbClr val="C0C0C0"/>
                        </a:highlight>
                        <a:latin typeface="+mn-lt"/>
                      </a:endParaRPr>
                    </a:p>
                  </a:txBody>
                  <a:tcPr/>
                </a:tc>
                <a:tc>
                  <a:txBody>
                    <a:bodyPr/>
                    <a:lstStyle/>
                    <a:p>
                      <a:r>
                        <a:rPr lang="en-US" altLang="zh-CN" sz="1400" dirty="0">
                          <a:highlight>
                            <a:srgbClr val="C0C0C0"/>
                          </a:highlight>
                          <a:latin typeface="+mn-lt"/>
                        </a:rPr>
                        <a:t>15 Apr 2024 - 19 Apr 2024 </a:t>
                      </a:r>
                      <a:endParaRPr lang="zh-CN" altLang="en-US" sz="1400" dirty="0">
                        <a:highlight>
                          <a:srgbClr val="C0C0C0"/>
                        </a:highlight>
                        <a:latin typeface="+mn-lt"/>
                      </a:endParaRPr>
                    </a:p>
                  </a:txBody>
                  <a:tcPr/>
                </a:tc>
                <a:tc>
                  <a:txBody>
                    <a:bodyPr/>
                    <a:lstStyle/>
                    <a:p>
                      <a:r>
                        <a:rPr lang="en-US" altLang="zh-CN" sz="1400">
                          <a:highlight>
                            <a:srgbClr val="C0C0C0"/>
                          </a:highlight>
                          <a:latin typeface="+mn-lt"/>
                        </a:rPr>
                        <a:t>Changsha </a:t>
                      </a:r>
                      <a:r>
                        <a:rPr lang="en-US" altLang="zh-CN" sz="1400" dirty="0">
                          <a:highlight>
                            <a:srgbClr val="C0C0C0"/>
                          </a:highlight>
                          <a:latin typeface="+mn-lt"/>
                        </a:rPr>
                        <a:t>, CN</a:t>
                      </a:r>
                      <a:endParaRPr lang="zh-CN" altLang="en-US" sz="1400" dirty="0">
                        <a:highlight>
                          <a:srgbClr val="C0C0C0"/>
                        </a:highlight>
                        <a:latin typeface="+mn-lt"/>
                      </a:endParaRPr>
                    </a:p>
                  </a:txBody>
                  <a:tcPr/>
                </a:tc>
                <a:tc>
                  <a:txBody>
                    <a:bodyPr/>
                    <a:lstStyle/>
                    <a:p>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CT WGs, SA WGs, RAN WGs</a:t>
                      </a:r>
                      <a:endParaRPr lang="zh-CN" altLang="en-US" sz="1400" dirty="0">
                        <a:highlight>
                          <a:srgbClr val="C0C0C0"/>
                        </a:highlight>
                        <a:latin typeface="+mn-lt"/>
                      </a:endParaRPr>
                    </a:p>
                  </a:txBody>
                  <a:tcPr/>
                </a:tc>
                <a:extLst>
                  <a:ext uri="{0D108BD9-81ED-4DB2-BD59-A6C34878D82A}">
                    <a16:rowId xmlns:a16="http://schemas.microsoft.com/office/drawing/2014/main" val="3103087858"/>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highlight>
                            <a:srgbClr val="C0C0C0"/>
                          </a:highlight>
                          <a:latin typeface="+mn-lt"/>
                        </a:rPr>
                        <a:t>SA5#155</a:t>
                      </a:r>
                      <a:endParaRPr lang="zh-CN" altLang="en-US" sz="1400" b="1" dirty="0">
                        <a:highlight>
                          <a:srgbClr val="C0C0C0"/>
                        </a:highlight>
                        <a:latin typeface="+mn-lt"/>
                      </a:endParaRPr>
                    </a:p>
                  </a:txBody>
                  <a:tcPr/>
                </a:tc>
                <a:tc>
                  <a:txBody>
                    <a:bodyPr/>
                    <a:lstStyle/>
                    <a:p>
                      <a:r>
                        <a:rPr lang="en-US" altLang="zh-CN" sz="1400" dirty="0">
                          <a:highlight>
                            <a:srgbClr val="C0C0C0"/>
                          </a:highlight>
                          <a:latin typeface="+mn-lt"/>
                        </a:rPr>
                        <a:t>27 May 2024 - 31 May 2024</a:t>
                      </a:r>
                      <a:endParaRPr lang="zh-CN" altLang="en-US" sz="1400" dirty="0">
                        <a:highlight>
                          <a:srgbClr val="C0C0C0"/>
                        </a:highlight>
                        <a:latin typeface="+mn-lt"/>
                      </a:endParaRPr>
                    </a:p>
                  </a:txBody>
                  <a:tcPr/>
                </a:tc>
                <a:tc>
                  <a:txBody>
                    <a:bodyPr/>
                    <a:lstStyle/>
                    <a:p>
                      <a:r>
                        <a:rPr lang="en-US" altLang="zh-CN" sz="1400" dirty="0" err="1">
                          <a:highlight>
                            <a:srgbClr val="C0C0C0"/>
                          </a:highlight>
                          <a:latin typeface="+mn-lt"/>
                        </a:rPr>
                        <a:t>Jeju</a:t>
                      </a:r>
                      <a:r>
                        <a:rPr lang="en-US" altLang="zh-CN" sz="1400" dirty="0">
                          <a:highlight>
                            <a:srgbClr val="C0C0C0"/>
                          </a:highlight>
                          <a:latin typeface="+mn-lt"/>
                        </a:rPr>
                        <a:t>, KR</a:t>
                      </a:r>
                      <a:endParaRPr lang="zh-CN" altLang="en-US" sz="1400" dirty="0">
                        <a:highlight>
                          <a:srgbClr val="C0C0C0"/>
                        </a:highlight>
                        <a:latin typeface="+mn-lt"/>
                      </a:endParaRPr>
                    </a:p>
                  </a:txBody>
                  <a:tcPr/>
                </a:tc>
                <a:tc>
                  <a:txBody>
                    <a:bodyPr/>
                    <a:lstStyle/>
                    <a:p>
                      <a:endParaRPr lang="zh-CN" altLang="en-US" sz="1400">
                        <a:highlight>
                          <a:srgbClr val="C0C0C0"/>
                        </a:highlight>
                        <a:latin typeface="+mn-lt"/>
                      </a:endParaRPr>
                    </a:p>
                  </a:txBody>
                  <a:tcPr/>
                </a:tc>
                <a:tc>
                  <a:txBody>
                    <a:bodyPr/>
                    <a:lstStyle/>
                    <a:p>
                      <a:r>
                        <a:rPr lang="en-US" altLang="zh-CN" sz="1400" dirty="0">
                          <a:highlight>
                            <a:srgbClr val="C0C0C0"/>
                          </a:highlight>
                          <a:latin typeface="+mn-lt"/>
                        </a:rPr>
                        <a:t>SA WGs</a:t>
                      </a:r>
                      <a:endParaRPr lang="zh-CN" altLang="en-US" sz="1400" dirty="0">
                        <a:highlight>
                          <a:srgbClr val="C0C0C0"/>
                        </a:highlight>
                        <a:latin typeface="+mn-lt"/>
                      </a:endParaRPr>
                    </a:p>
                  </a:txBody>
                  <a:tcPr/>
                </a:tc>
                <a:extLst>
                  <a:ext uri="{0D108BD9-81ED-4DB2-BD59-A6C34878D82A}">
                    <a16:rowId xmlns:a16="http://schemas.microsoft.com/office/drawing/2014/main" val="4082371747"/>
                  </a:ext>
                </a:extLst>
              </a:tr>
              <a:tr h="370840">
                <a:tc>
                  <a:txBody>
                    <a:bodyPr/>
                    <a:lstStyle/>
                    <a:p>
                      <a:pPr algn="ctr"/>
                      <a:r>
                        <a:rPr lang="en-US" altLang="zh-CN" sz="1400" b="1" dirty="0">
                          <a:highlight>
                            <a:srgbClr val="C0C0C0"/>
                          </a:highlight>
                          <a:latin typeface="+mn-lt"/>
                        </a:rPr>
                        <a:t>SA#104</a:t>
                      </a:r>
                      <a:endParaRPr lang="zh-CN" altLang="en-US" sz="1400" b="1"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18 Jun 2024 - 21 Jun 2024</a:t>
                      </a:r>
                      <a:endParaRPr lang="zh-CN" altLang="en-US" sz="1400"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Shanghai , CN</a:t>
                      </a:r>
                      <a:endParaRPr lang="zh-CN" altLang="en-US" sz="1400" dirty="0">
                        <a:highlight>
                          <a:srgbClr val="C0C0C0"/>
                        </a:highlight>
                        <a:latin typeface="+mn-lt"/>
                      </a:endParaRPr>
                    </a:p>
                  </a:txBody>
                  <a:tcPr>
                    <a:solidFill>
                      <a:schemeClr val="accent6">
                        <a:lumMod val="40000"/>
                        <a:lumOff val="60000"/>
                      </a:schemeClr>
                    </a:solidFill>
                  </a:tcPr>
                </a:tc>
                <a:tc>
                  <a:txBody>
                    <a:bodyPr/>
                    <a:lstStyle/>
                    <a:p>
                      <a:endParaRPr lang="zh-CN" altLang="en-US" sz="1400" dirty="0">
                        <a:highlight>
                          <a:srgbClr val="C0C0C0"/>
                        </a:highlight>
                        <a:latin typeface="+mn-lt"/>
                      </a:endParaRPr>
                    </a:p>
                  </a:txBody>
                  <a:tcPr>
                    <a:solidFill>
                      <a:schemeClr val="accent6">
                        <a:lumMod val="40000"/>
                        <a:lumOff val="60000"/>
                      </a:schemeClr>
                    </a:solidFill>
                  </a:tcPr>
                </a:tc>
                <a:tc>
                  <a:txBody>
                    <a:bodyPr/>
                    <a:lstStyle/>
                    <a:p>
                      <a:endParaRPr lang="zh-CN" altLang="en-US" sz="1400" dirty="0">
                        <a:highlight>
                          <a:srgbClr val="C0C0C0"/>
                        </a:highlight>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highlight>
                            <a:srgbClr val="C0C0C0"/>
                          </a:highlight>
                          <a:latin typeface="+mn-lt"/>
                        </a:rPr>
                        <a:t>SA5#156</a:t>
                      </a:r>
                      <a:endParaRPr lang="zh-CN" altLang="en-US" sz="1400" b="1" dirty="0">
                        <a:highlight>
                          <a:srgbClr val="C0C0C0"/>
                        </a:highlight>
                        <a:latin typeface="+mn-lt"/>
                      </a:endParaRPr>
                    </a:p>
                  </a:txBody>
                  <a:tcPr/>
                </a:tc>
                <a:tc>
                  <a:txBody>
                    <a:bodyPr/>
                    <a:lstStyle/>
                    <a:p>
                      <a:r>
                        <a:rPr lang="en-US" altLang="zh-CN" sz="1400" dirty="0">
                          <a:highlight>
                            <a:srgbClr val="C0C0C0"/>
                          </a:highlight>
                          <a:latin typeface="+mn-lt"/>
                        </a:rPr>
                        <a:t>19 Aug 2024 - 23 Aug 2024 </a:t>
                      </a:r>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Maastricht , NL</a:t>
                      </a:r>
                      <a:endParaRPr lang="zh-CN" altLang="en-US" sz="1400" dirty="0">
                        <a:highlight>
                          <a:srgbClr val="C0C0C0"/>
                        </a:highlight>
                        <a:latin typeface="+mn-lt"/>
                      </a:endParaRPr>
                    </a:p>
                  </a:txBody>
                  <a:tcPr/>
                </a:tc>
                <a:tc>
                  <a:txBody>
                    <a:bodyPr/>
                    <a:lstStyle/>
                    <a:p>
                      <a:endParaRPr lang="zh-CN" altLang="en-US" sz="1400">
                        <a:highlight>
                          <a:srgbClr val="C0C0C0"/>
                        </a:highlight>
                        <a:latin typeface="+mn-lt"/>
                      </a:endParaRPr>
                    </a:p>
                  </a:txBody>
                  <a:tcPr/>
                </a:tc>
                <a:tc>
                  <a:txBody>
                    <a:bodyPr/>
                    <a:lstStyle/>
                    <a:p>
                      <a:r>
                        <a:rPr lang="en-US" altLang="zh-CN" sz="1400" dirty="0">
                          <a:highlight>
                            <a:srgbClr val="C0C0C0"/>
                          </a:highlight>
                          <a:latin typeface="+mn-lt"/>
                        </a:rPr>
                        <a:t>CT WGs, SA WGs, RAN WGs</a:t>
                      </a:r>
                      <a:endParaRPr lang="zh-CN" altLang="en-US" sz="1400" dirty="0">
                        <a:highlight>
                          <a:srgbClr val="C0C0C0"/>
                        </a:highlight>
                        <a:latin typeface="+mn-lt"/>
                      </a:endParaRPr>
                    </a:p>
                  </a:txBody>
                  <a:tcPr/>
                </a:tc>
                <a:extLst>
                  <a:ext uri="{0D108BD9-81ED-4DB2-BD59-A6C34878D82A}">
                    <a16:rowId xmlns:a16="http://schemas.microsoft.com/office/drawing/2014/main" val="294041893"/>
                  </a:ext>
                </a:extLst>
              </a:tr>
              <a:tr h="370840">
                <a:tc>
                  <a:txBody>
                    <a:bodyPr/>
                    <a:lstStyle/>
                    <a:p>
                      <a:pPr algn="ctr"/>
                      <a:r>
                        <a:rPr lang="en-US" altLang="zh-CN" sz="1400" b="1" dirty="0">
                          <a:highlight>
                            <a:srgbClr val="C0C0C0"/>
                          </a:highlight>
                          <a:latin typeface="+mn-lt"/>
                        </a:rPr>
                        <a:t>SA#105</a:t>
                      </a:r>
                      <a:endParaRPr lang="zh-CN" altLang="en-US" sz="1400" b="1"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10 Sep 2024 - 13 Sep 2024</a:t>
                      </a:r>
                      <a:endParaRPr lang="zh-CN" altLang="en-US" sz="1400"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Melbourne , AU</a:t>
                      </a:r>
                      <a:endParaRPr lang="zh-CN" altLang="en-US" sz="1400" dirty="0">
                        <a:highlight>
                          <a:srgbClr val="C0C0C0"/>
                        </a:highlight>
                        <a:latin typeface="+mn-lt"/>
                      </a:endParaRPr>
                    </a:p>
                  </a:txBody>
                  <a:tcPr>
                    <a:solidFill>
                      <a:schemeClr val="accent6">
                        <a:lumMod val="40000"/>
                        <a:lumOff val="60000"/>
                      </a:schemeClr>
                    </a:solidFill>
                  </a:tcPr>
                </a:tc>
                <a:tc>
                  <a:txBody>
                    <a:bodyPr/>
                    <a:lstStyle/>
                    <a:p>
                      <a:endParaRPr lang="zh-CN" altLang="en-US" sz="1400" dirty="0">
                        <a:highlight>
                          <a:srgbClr val="C0C0C0"/>
                        </a:highlight>
                        <a:latin typeface="+mn-lt"/>
                      </a:endParaRPr>
                    </a:p>
                  </a:txBody>
                  <a:tcPr>
                    <a:solidFill>
                      <a:schemeClr val="accent6">
                        <a:lumMod val="40000"/>
                        <a:lumOff val="60000"/>
                      </a:schemeClr>
                    </a:solidFill>
                  </a:tcPr>
                </a:tc>
                <a:tc>
                  <a:txBody>
                    <a:bodyPr/>
                    <a:lstStyle/>
                    <a:p>
                      <a:endParaRPr lang="zh-CN" altLang="en-US" sz="1400" dirty="0">
                        <a:highlight>
                          <a:srgbClr val="C0C0C0"/>
                        </a:highlight>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highlight>
                            <a:srgbClr val="B2B2B2"/>
                          </a:highlight>
                          <a:latin typeface="+mn-lt"/>
                        </a:rPr>
                        <a:t>SA5#157</a:t>
                      </a:r>
                      <a:endParaRPr lang="zh-CN" altLang="en-US" sz="1400" b="1" dirty="0">
                        <a:highlight>
                          <a:srgbClr val="B2B2B2"/>
                        </a:highlight>
                        <a:latin typeface="+mn-lt"/>
                      </a:endParaRPr>
                    </a:p>
                  </a:txBody>
                  <a:tcPr/>
                </a:tc>
                <a:tc>
                  <a:txBody>
                    <a:bodyPr/>
                    <a:lstStyle/>
                    <a:p>
                      <a:r>
                        <a:rPr lang="en-US" altLang="zh-CN" sz="1400" dirty="0">
                          <a:highlight>
                            <a:srgbClr val="B2B2B2"/>
                          </a:highlight>
                          <a:latin typeface="+mn-lt"/>
                        </a:rPr>
                        <a:t>14 Oct 2024 - 18 Oct 2024</a:t>
                      </a:r>
                      <a:endParaRPr lang="zh-CN" altLang="en-US" sz="1400" dirty="0">
                        <a:highlight>
                          <a:srgbClr val="B2B2B2"/>
                        </a:highlight>
                        <a:latin typeface="+mn-lt"/>
                      </a:endParaRPr>
                    </a:p>
                  </a:txBody>
                  <a:tcPr/>
                </a:tc>
                <a:tc>
                  <a:txBody>
                    <a:bodyPr/>
                    <a:lstStyle/>
                    <a:p>
                      <a:r>
                        <a:rPr lang="en-US" altLang="zh-CN" sz="1400" dirty="0">
                          <a:highlight>
                            <a:srgbClr val="B2B2B2"/>
                          </a:highlight>
                          <a:latin typeface="+mn-lt"/>
                        </a:rPr>
                        <a:t>Hyderabad , IN</a:t>
                      </a:r>
                      <a:endParaRPr lang="zh-CN" altLang="en-US" sz="1400" dirty="0">
                        <a:highlight>
                          <a:srgbClr val="B2B2B2"/>
                        </a:highlight>
                        <a:latin typeface="+mn-lt"/>
                      </a:endParaRPr>
                    </a:p>
                  </a:txBody>
                  <a:tcPr/>
                </a:tc>
                <a:tc>
                  <a:txBody>
                    <a:bodyPr/>
                    <a:lstStyle/>
                    <a:p>
                      <a:endParaRPr lang="zh-CN" altLang="en-US" sz="1400" dirty="0">
                        <a:highlight>
                          <a:srgbClr val="B2B2B2"/>
                        </a:highlight>
                        <a:latin typeface="+mn-lt"/>
                      </a:endParaRPr>
                    </a:p>
                  </a:txBody>
                  <a:tcPr/>
                </a:tc>
                <a:tc>
                  <a:txBody>
                    <a:bodyPr/>
                    <a:lstStyle/>
                    <a:p>
                      <a:r>
                        <a:rPr lang="en-US" altLang="zh-CN" sz="1400" dirty="0">
                          <a:highlight>
                            <a:srgbClr val="B2B2B2"/>
                          </a:highlight>
                          <a:latin typeface="+mn-lt"/>
                        </a:rPr>
                        <a:t>SA WGs</a:t>
                      </a:r>
                      <a:endParaRPr lang="zh-CN" altLang="en-US" sz="1400" dirty="0">
                        <a:highlight>
                          <a:srgbClr val="B2B2B2"/>
                        </a:highlight>
                        <a:latin typeface="+mn-lt"/>
                      </a:endParaRPr>
                    </a:p>
                  </a:txBody>
                  <a:tcPr/>
                </a:tc>
                <a:extLst>
                  <a:ext uri="{0D108BD9-81ED-4DB2-BD59-A6C34878D82A}">
                    <a16:rowId xmlns:a16="http://schemas.microsoft.com/office/drawing/2014/main" val="882707792"/>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highlight>
                            <a:srgbClr val="C0C0C0"/>
                          </a:highlight>
                          <a:latin typeface="+mn-lt"/>
                        </a:rPr>
                        <a:t>SA5#158</a:t>
                      </a:r>
                      <a:endParaRPr lang="zh-CN" altLang="en-US" sz="1400" b="1" dirty="0">
                        <a:highlight>
                          <a:srgbClr val="C0C0C0"/>
                        </a:highlight>
                        <a:latin typeface="+mn-lt"/>
                      </a:endParaRPr>
                    </a:p>
                  </a:txBody>
                  <a:tcPr/>
                </a:tc>
                <a:tc>
                  <a:txBody>
                    <a:bodyPr/>
                    <a:lstStyle/>
                    <a:p>
                      <a:r>
                        <a:rPr lang="en-US" altLang="zh-CN" sz="1400" dirty="0">
                          <a:highlight>
                            <a:srgbClr val="C0C0C0"/>
                          </a:highlight>
                          <a:latin typeface="+mn-lt"/>
                        </a:rPr>
                        <a:t>18 Nov 2024 - 22 Nov 2024</a:t>
                      </a:r>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Orlando , US</a:t>
                      </a:r>
                      <a:endParaRPr lang="zh-CN" altLang="en-US" sz="1400" dirty="0">
                        <a:highlight>
                          <a:srgbClr val="C0C0C0"/>
                        </a:highlight>
                        <a:latin typeface="+mn-lt"/>
                      </a:endParaRPr>
                    </a:p>
                  </a:txBody>
                  <a:tcPr/>
                </a:tc>
                <a:tc>
                  <a:txBody>
                    <a:bodyPr/>
                    <a:lstStyle/>
                    <a:p>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CT WGs, SA WGs, RAN WGs</a:t>
                      </a:r>
                      <a:endParaRPr lang="zh-CN" altLang="en-US" sz="1400" dirty="0">
                        <a:highlight>
                          <a:srgbClr val="C0C0C0"/>
                        </a:highlight>
                        <a:latin typeface="+mn-lt"/>
                      </a:endParaRPr>
                    </a:p>
                  </a:txBody>
                  <a:tcPr/>
                </a:tc>
                <a:extLst>
                  <a:ext uri="{0D108BD9-81ED-4DB2-BD59-A6C34878D82A}">
                    <a16:rowId xmlns:a16="http://schemas.microsoft.com/office/drawing/2014/main" val="3748246202"/>
                  </a:ext>
                </a:extLst>
              </a:tr>
              <a:tr h="370840">
                <a:tc>
                  <a:txBody>
                    <a:bodyPr/>
                    <a:lstStyle/>
                    <a:p>
                      <a:pPr algn="ctr"/>
                      <a:r>
                        <a:rPr lang="en-US" altLang="zh-CN" sz="1400" b="1" dirty="0">
                          <a:latin typeface="+mn-lt"/>
                        </a:rPr>
                        <a:t>SA#106</a:t>
                      </a:r>
                      <a:endParaRPr lang="zh-CN" altLang="en-US" sz="1400" b="1" dirty="0">
                        <a:latin typeface="+mn-lt"/>
                      </a:endParaRPr>
                    </a:p>
                  </a:txBody>
                  <a:tcPr>
                    <a:solidFill>
                      <a:schemeClr val="accent6">
                        <a:lumMod val="40000"/>
                        <a:lumOff val="60000"/>
                      </a:schemeClr>
                    </a:solidFill>
                  </a:tcPr>
                </a:tc>
                <a:tc>
                  <a:txBody>
                    <a:bodyPr/>
                    <a:lstStyle/>
                    <a:p>
                      <a:r>
                        <a:rPr lang="en-US" altLang="zh-CN" sz="1400" dirty="0">
                          <a:latin typeface="+mn-lt"/>
                        </a:rPr>
                        <a:t>10 Dec 2024 - 13 Dec 2024</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Madrid , ES</a:t>
                      </a:r>
                      <a:endParaRPr lang="zh-CN" altLang="en-US" sz="1400" dirty="0">
                        <a:latin typeface="+mn-lt"/>
                      </a:endParaRPr>
                    </a:p>
                  </a:txBody>
                  <a:tcPr>
                    <a:solidFill>
                      <a:schemeClr val="accent6">
                        <a:lumMod val="40000"/>
                        <a:lumOff val="60000"/>
                      </a:schemeClr>
                    </a:solidFill>
                  </a:tcPr>
                </a:tc>
                <a:tc>
                  <a:txBody>
                    <a:bodyPr/>
                    <a:lstStyle/>
                    <a:p>
                      <a:endParaRPr lang="zh-CN" altLang="en-US" sz="140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4" name="Rectangle 3">
            <a:extLst>
              <a:ext uri="{FF2B5EF4-FFF2-40B4-BE49-F238E27FC236}">
                <a16:creationId xmlns:a16="http://schemas.microsoft.com/office/drawing/2014/main" id="{D323C98B-B5F1-4CEC-9869-2E772328F176}"/>
              </a:ext>
            </a:extLst>
          </p:cNvPr>
          <p:cNvSpPr/>
          <p:nvPr/>
        </p:nvSpPr>
        <p:spPr>
          <a:xfrm>
            <a:off x="530352" y="5701597"/>
            <a:ext cx="11277648" cy="400110"/>
          </a:xfrm>
          <a:prstGeom prst="rect">
            <a:avLst/>
          </a:prstGeom>
        </p:spPr>
        <p:txBody>
          <a:bodyPr wrap="square">
            <a:spAutoFit/>
          </a:bodyPr>
          <a:lstStyle/>
          <a:p>
            <a:pPr marL="381000" indent="-379413">
              <a:spcBef>
                <a:spcPct val="20000"/>
              </a:spcBef>
              <a:buClr>
                <a:srgbClr val="C00000"/>
              </a:buClr>
              <a:buBlip>
                <a:blip r:embed="rId2"/>
              </a:buBlip>
            </a:pPr>
            <a:r>
              <a:rPr lang="en-US" altLang="en-US" sz="2000" kern="0" dirty="0">
                <a:solidFill>
                  <a:prstClr val="black"/>
                </a:solidFill>
                <a:latin typeface="Calibri"/>
              </a:rPr>
              <a:t>Please book your hotel/flight when you received official meeting invitation</a:t>
            </a:r>
          </a:p>
        </p:txBody>
      </p:sp>
    </p:spTree>
    <p:extLst>
      <p:ext uri="{BB962C8B-B14F-4D97-AF65-F5344CB8AC3E}">
        <p14:creationId xmlns:p14="http://schemas.microsoft.com/office/powerpoint/2010/main" val="1780807304"/>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6978-ADB7-4B9F-B520-9A9095F893E9}"/>
              </a:ext>
            </a:extLst>
          </p:cNvPr>
          <p:cNvSpPr>
            <a:spLocks noGrp="1"/>
          </p:cNvSpPr>
          <p:nvPr>
            <p:ph type="title"/>
          </p:nvPr>
        </p:nvSpPr>
        <p:spPr/>
        <p:txBody>
          <a:bodyPr/>
          <a:lstStyle/>
          <a:p>
            <a:r>
              <a:rPr lang="en-US" altLang="zh-CN" dirty="0"/>
              <a:t>3GPP SA &amp; SA5 meeting calendar (2025)</a:t>
            </a:r>
            <a:endParaRPr lang="zh-CN" altLang="en-US" dirty="0"/>
          </a:p>
        </p:txBody>
      </p:sp>
      <p:graphicFrame>
        <p:nvGraphicFramePr>
          <p:cNvPr id="5" name="Table 4">
            <a:extLst>
              <a:ext uri="{FF2B5EF4-FFF2-40B4-BE49-F238E27FC236}">
                <a16:creationId xmlns:a16="http://schemas.microsoft.com/office/drawing/2014/main" id="{EE2ABE0A-6261-4D81-9898-D47AECAEF115}"/>
              </a:ext>
            </a:extLst>
          </p:cNvPr>
          <p:cNvGraphicFramePr>
            <a:graphicFrameLocks noGrp="1"/>
          </p:cNvGraphicFramePr>
          <p:nvPr>
            <p:extLst/>
          </p:nvPr>
        </p:nvGraphicFramePr>
        <p:xfrm>
          <a:off x="719424" y="1339284"/>
          <a:ext cx="11052000" cy="3932166"/>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641908">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67524">
                <a:tc>
                  <a:txBody>
                    <a:bodyPr/>
                    <a:lstStyle/>
                    <a:p>
                      <a:pPr algn="ctr"/>
                      <a:r>
                        <a:rPr lang="en-US" altLang="zh-CN" sz="1400" b="1" dirty="0">
                          <a:latin typeface="+mn-lt"/>
                        </a:rPr>
                        <a:t>SA5#159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Feb 2025- 21 Feb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Sophia Antipolis, FR</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67524">
                <a:tc>
                  <a:txBody>
                    <a:bodyPr/>
                    <a:lstStyle/>
                    <a:p>
                      <a:pPr algn="ctr"/>
                      <a:r>
                        <a:rPr lang="en-US" altLang="zh-CN" sz="1400" b="1" dirty="0">
                          <a:latin typeface="+mn-lt"/>
                        </a:rPr>
                        <a:t>SA#107</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10 Mar 2025- 14 Mar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Incheon, South Korea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6G workshop</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07 Apr 2025- 11 Apr 2025</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r>
                        <a:rPr lang="en-US" altLang="zh-CN" sz="1400" dirty="0">
                          <a:latin typeface="+mn-lt"/>
                        </a:rPr>
                        <a:t>SA2/3/4/5/6</a:t>
                      </a:r>
                      <a:endParaRPr lang="zh-CN" altLang="en-US" sz="1400" dirty="0">
                        <a:latin typeface="+mn-lt"/>
                      </a:endParaRPr>
                    </a:p>
                  </a:txBody>
                  <a:tcPr/>
                </a:tc>
                <a:extLst>
                  <a:ext uri="{0D108BD9-81ED-4DB2-BD59-A6C34878D82A}">
                    <a16:rowId xmlns:a16="http://schemas.microsoft.com/office/drawing/2014/main" val="3103087858"/>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SA5#161</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19 May 2025- 23 May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Fukuoka, Japan</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 WGs</a:t>
                      </a:r>
                      <a:endParaRPr lang="zh-CN" altLang="en-US" sz="1400" dirty="0">
                        <a:latin typeface="+mn-lt"/>
                      </a:endParaRPr>
                    </a:p>
                  </a:txBody>
                  <a:tcPr/>
                </a:tc>
                <a:extLst>
                  <a:ext uri="{0D108BD9-81ED-4DB2-BD59-A6C34878D82A}">
                    <a16:rowId xmlns:a16="http://schemas.microsoft.com/office/drawing/2014/main" val="4082371747"/>
                  </a:ext>
                </a:extLst>
              </a:tr>
              <a:tr h="302074">
                <a:tc>
                  <a:txBody>
                    <a:bodyPr/>
                    <a:lstStyle/>
                    <a:p>
                      <a:pPr algn="ctr"/>
                      <a:r>
                        <a:rPr lang="en-US" altLang="zh-CN" sz="1400" b="1" dirty="0">
                          <a:latin typeface="+mn-lt"/>
                        </a:rPr>
                        <a:t>SA#108</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09 Jun 2025- 13 Jun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Europe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3034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SA5#162</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25 Aug 2025- 29 Aug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SA WGs/CT WGs</a:t>
                      </a:r>
                      <a:endParaRPr lang="zh-CN" altLang="en-US" sz="1400" dirty="0">
                        <a:latin typeface="+mn-lt"/>
                      </a:endParaRPr>
                    </a:p>
                  </a:txBody>
                  <a:tcPr/>
                </a:tc>
                <a:extLst>
                  <a:ext uri="{0D108BD9-81ED-4DB2-BD59-A6C34878D82A}">
                    <a16:rowId xmlns:a16="http://schemas.microsoft.com/office/drawing/2014/main" val="294041893"/>
                  </a:ext>
                </a:extLst>
              </a:tr>
              <a:tr h="306832">
                <a:tc>
                  <a:txBody>
                    <a:bodyPr/>
                    <a:lstStyle/>
                    <a:p>
                      <a:pPr algn="ctr"/>
                      <a:r>
                        <a:rPr lang="en-US" altLang="zh-CN" sz="1400" b="1" dirty="0">
                          <a:latin typeface="+mn-lt"/>
                        </a:rPr>
                        <a:t>SA#109</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15 Sep 2025- 19 Sep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China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Rel-19 freeze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36402">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SA5#163</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Oct 2025- 17 Oct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China</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SA2/3/4/5/6 and CT1/3/4 WGs</a:t>
                      </a:r>
                      <a:endParaRPr lang="zh-CN" altLang="en-US" sz="1400" dirty="0">
                        <a:latin typeface="+mn-lt"/>
                      </a:endParaRPr>
                    </a:p>
                  </a:txBody>
                  <a:tcPr/>
                </a:tc>
                <a:extLst>
                  <a:ext uri="{0D108BD9-81ED-4DB2-BD59-A6C34878D82A}">
                    <a16:rowId xmlns:a16="http://schemas.microsoft.com/office/drawing/2014/main" val="882707792"/>
                  </a:ext>
                </a:extLst>
              </a:tr>
              <a:tr h="31946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SA5#164</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Nov 2025- 21 Nov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US</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CT WGs, SA WGs, RAN WGs</a:t>
                      </a:r>
                      <a:endParaRPr lang="zh-CN" altLang="en-US" sz="1400" dirty="0">
                        <a:latin typeface="+mn-lt"/>
                      </a:endParaRPr>
                    </a:p>
                  </a:txBody>
                  <a:tcPr/>
                </a:tc>
                <a:extLst>
                  <a:ext uri="{0D108BD9-81ED-4DB2-BD59-A6C34878D82A}">
                    <a16:rowId xmlns:a16="http://schemas.microsoft.com/office/drawing/2014/main" val="3748246202"/>
                  </a:ext>
                </a:extLst>
              </a:tr>
              <a:tr h="367524">
                <a:tc>
                  <a:txBody>
                    <a:bodyPr/>
                    <a:lstStyle/>
                    <a:p>
                      <a:pPr algn="ctr"/>
                      <a:r>
                        <a:rPr lang="en-US" altLang="zh-CN" sz="1400" b="1" dirty="0">
                          <a:latin typeface="+mn-lt"/>
                        </a:rPr>
                        <a:t>SA#110</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Dec 2025- 12 Dec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US</a:t>
                      </a:r>
                      <a:endParaRPr lang="zh-CN" altLang="en-US" sz="1400" dirty="0">
                        <a:latin typeface="+mn-lt"/>
                      </a:endParaRPr>
                    </a:p>
                  </a:txBody>
                  <a:tcPr>
                    <a:solidFill>
                      <a:schemeClr val="accent6">
                        <a:lumMod val="40000"/>
                        <a:lumOff val="60000"/>
                      </a:schemeClr>
                    </a:solidFill>
                  </a:tcPr>
                </a:tc>
                <a:tc>
                  <a:txBody>
                    <a:bodyPr/>
                    <a:lstStyle/>
                    <a:p>
                      <a:endParaRPr lang="zh-CN" altLang="en-US" sz="140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4" name="Rectangle 3">
            <a:extLst>
              <a:ext uri="{FF2B5EF4-FFF2-40B4-BE49-F238E27FC236}">
                <a16:creationId xmlns:a16="http://schemas.microsoft.com/office/drawing/2014/main" id="{9FAA57BB-47EF-4D7E-935F-27ED17DAF74C}"/>
              </a:ext>
            </a:extLst>
          </p:cNvPr>
          <p:cNvSpPr/>
          <p:nvPr/>
        </p:nvSpPr>
        <p:spPr>
          <a:xfrm>
            <a:off x="493777" y="5463853"/>
            <a:ext cx="11277648" cy="769441"/>
          </a:xfrm>
          <a:prstGeom prst="rect">
            <a:avLst/>
          </a:prstGeom>
        </p:spPr>
        <p:txBody>
          <a:bodyPr wrap="square">
            <a:spAutoFit/>
          </a:bodyPr>
          <a:lstStyle/>
          <a:p>
            <a:pPr marL="381000" indent="-379413">
              <a:spcBef>
                <a:spcPct val="20000"/>
              </a:spcBef>
              <a:buClr>
                <a:srgbClr val="C00000"/>
              </a:buClr>
              <a:buBlip>
                <a:blip r:embed="rId2"/>
              </a:buBlip>
            </a:pPr>
            <a:r>
              <a:rPr lang="en-US" altLang="en-US" sz="2000" kern="0" dirty="0">
                <a:solidFill>
                  <a:prstClr val="black"/>
                </a:solidFill>
                <a:latin typeface="Calibri"/>
              </a:rPr>
              <a:t>6 f2f SA5 meeting planned in 2025, 3 meetings in Europe, 1 in Japan, 1 in China, 1 in US.</a:t>
            </a:r>
          </a:p>
          <a:p>
            <a:pPr marL="381000" indent="-379413">
              <a:spcBef>
                <a:spcPct val="20000"/>
              </a:spcBef>
              <a:buClr>
                <a:srgbClr val="C00000"/>
              </a:buClr>
              <a:buBlip>
                <a:blip r:embed="rId2"/>
              </a:buBlip>
            </a:pPr>
            <a:r>
              <a:rPr lang="en-US" altLang="en-US" sz="2000" kern="0" dirty="0">
                <a:solidFill>
                  <a:prstClr val="black"/>
                </a:solidFill>
                <a:latin typeface="Calibri"/>
              </a:rPr>
              <a:t>Please book your hotel/flight when you received official meeting invitation</a:t>
            </a:r>
          </a:p>
        </p:txBody>
      </p:sp>
    </p:spTree>
    <p:extLst>
      <p:ext uri="{BB962C8B-B14F-4D97-AF65-F5344CB8AC3E}">
        <p14:creationId xmlns:p14="http://schemas.microsoft.com/office/powerpoint/2010/main" val="1073445891"/>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14CAA9-BDA7-4DB1-A5F7-998FB5159FBD}"/>
              </a:ext>
            </a:extLst>
          </p:cNvPr>
          <p:cNvSpPr>
            <a:spLocks noGrp="1"/>
          </p:cNvSpPr>
          <p:nvPr>
            <p:ph type="title"/>
          </p:nvPr>
        </p:nvSpPr>
        <p:spPr>
          <a:xfrm>
            <a:off x="652463" y="228600"/>
            <a:ext cx="9102725" cy="1143000"/>
          </a:xfrm>
        </p:spPr>
        <p:txBody>
          <a:bodyPr/>
          <a:lstStyle/>
          <a:p>
            <a:r>
              <a:rPr lang="en-US" altLang="zh-CN" dirty="0"/>
              <a:t>3GPP SA &amp; SA5 meeting calendar (2026)</a:t>
            </a:r>
            <a:endParaRPr lang="zh-CN" altLang="en-US" dirty="0"/>
          </a:p>
        </p:txBody>
      </p:sp>
      <p:graphicFrame>
        <p:nvGraphicFramePr>
          <p:cNvPr id="5" name="Table 4">
            <a:extLst>
              <a:ext uri="{FF2B5EF4-FFF2-40B4-BE49-F238E27FC236}">
                <a16:creationId xmlns:a16="http://schemas.microsoft.com/office/drawing/2014/main" id="{DB4A04DC-420B-4128-8CEB-E0767096260F}"/>
              </a:ext>
            </a:extLst>
          </p:cNvPr>
          <p:cNvGraphicFramePr>
            <a:graphicFrameLocks noGrp="1"/>
          </p:cNvGraphicFramePr>
          <p:nvPr>
            <p:extLst/>
          </p:nvPr>
        </p:nvGraphicFramePr>
        <p:xfrm>
          <a:off x="719424" y="1339283"/>
          <a:ext cx="11052000" cy="4032114"/>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370840">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70840">
                <a:tc>
                  <a:txBody>
                    <a:bodyPr/>
                    <a:lstStyle/>
                    <a:p>
                      <a:pPr algn="ctr"/>
                      <a:r>
                        <a:rPr lang="en-US" altLang="zh-CN" sz="1400" b="1" dirty="0">
                          <a:latin typeface="+mn-lt"/>
                        </a:rPr>
                        <a:t>SA5#165</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9 Feb 2026 - 13 Feb 2026 </a:t>
                      </a:r>
                      <a:endParaRPr lang="zh-CN" altLang="en-US" sz="1400" kern="1200" dirty="0">
                        <a:solidFill>
                          <a:schemeClr val="dk1"/>
                        </a:solidFill>
                        <a:latin typeface="+mn-lt"/>
                        <a:ea typeface="+mn-ea"/>
                        <a:cs typeface="+mn-cs"/>
                      </a:endParaRPr>
                    </a:p>
                  </a:txBody>
                  <a:tcPr/>
                </a:tc>
                <a:tc>
                  <a:txBody>
                    <a:bodyPr/>
                    <a:lstStyle/>
                    <a:p>
                      <a:r>
                        <a:rPr lang="en-US" altLang="zh-CN" sz="1400" dirty="0"/>
                        <a:t>India</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70840">
                <a:tc>
                  <a:txBody>
                    <a:bodyPr/>
                    <a:lstStyle/>
                    <a:p>
                      <a:pPr algn="ctr"/>
                      <a:r>
                        <a:rPr lang="en-US" altLang="zh-CN" sz="1400" b="1" dirty="0">
                          <a:latin typeface="+mn-lt"/>
                        </a:rPr>
                        <a:t>SA#111</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9 Mar 2026 - 13 Mar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t>Japan</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22369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SA5#166</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Apr 2026 - 17 Apr 2026</a:t>
                      </a:r>
                      <a:endParaRPr lang="zh-CN" altLang="en-US" sz="1400" kern="1200" dirty="0">
                        <a:solidFill>
                          <a:schemeClr val="dk1"/>
                        </a:solidFill>
                        <a:latin typeface="+mn-lt"/>
                        <a:ea typeface="+mn-ea"/>
                        <a:cs typeface="+mn-cs"/>
                      </a:endParaRPr>
                    </a:p>
                  </a:txBody>
                  <a:tcPr/>
                </a:tc>
                <a:tc>
                  <a:txBody>
                    <a:bodyPr/>
                    <a:lstStyle/>
                    <a:p>
                      <a:r>
                        <a:rPr lang="en-US" altLang="zh-CN" sz="1400" b="0" dirty="0"/>
                        <a:t>Europe</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3103087858"/>
                  </a:ext>
                </a:extLst>
              </a:tr>
              <a:tr h="26061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SA5#167</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18 May 2026 - 22 May 2026</a:t>
                      </a:r>
                      <a:endParaRPr lang="zh-CN" altLang="en-US" sz="1400" kern="1200" dirty="0">
                        <a:solidFill>
                          <a:schemeClr val="dk1"/>
                        </a:solidFill>
                        <a:latin typeface="+mn-lt"/>
                        <a:ea typeface="+mn-ea"/>
                        <a:cs typeface="+mn-cs"/>
                      </a:endParaRPr>
                    </a:p>
                  </a:txBody>
                  <a:tcPr/>
                </a:tc>
                <a:tc>
                  <a:txBody>
                    <a:bodyPr/>
                    <a:lstStyle/>
                    <a:p>
                      <a:r>
                        <a:rPr lang="en-US" altLang="zh-CN" sz="1400" b="0" dirty="0"/>
                        <a:t>China</a:t>
                      </a:r>
                      <a:endParaRPr lang="zh-CN" altLang="en-US" sz="1400" dirty="0">
                        <a:latin typeface="+mn-lt"/>
                      </a:endParaRPr>
                    </a:p>
                  </a:txBody>
                  <a:tcPr/>
                </a:tc>
                <a:tc>
                  <a:txBody>
                    <a:bodyPr/>
                    <a:lstStyle/>
                    <a:p>
                      <a:endParaRPr lang="zh-CN" altLang="en-US" sz="140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082371747"/>
                  </a:ext>
                </a:extLst>
              </a:tr>
              <a:tr h="301414">
                <a:tc>
                  <a:txBody>
                    <a:bodyPr/>
                    <a:lstStyle/>
                    <a:p>
                      <a:pPr algn="ctr"/>
                      <a:r>
                        <a:rPr lang="en-US" altLang="zh-CN" sz="1400" b="1" dirty="0">
                          <a:latin typeface="+mn-lt"/>
                        </a:rPr>
                        <a:t>SA#112</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Jun 2026 - 12 Jun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b="0" dirty="0">
                          <a:sym typeface="Wingdings" pitchFamily="2" charset="2"/>
                        </a:rPr>
                        <a:t>Singapore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30621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SA5#168</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24 Aug 2026 - 28 Aug 2026 </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b="0" dirty="0"/>
                        <a:t>Europe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dirty="0">
                        <a:latin typeface="+mn-lt"/>
                      </a:endParaRPr>
                    </a:p>
                  </a:txBody>
                  <a:tcPr/>
                </a:tc>
                <a:extLst>
                  <a:ext uri="{0D108BD9-81ED-4DB2-BD59-A6C34878D82A}">
                    <a16:rowId xmlns:a16="http://schemas.microsoft.com/office/drawing/2014/main" val="294041893"/>
                  </a:ext>
                </a:extLst>
              </a:tr>
              <a:tr h="309600">
                <a:tc>
                  <a:txBody>
                    <a:bodyPr/>
                    <a:lstStyle/>
                    <a:p>
                      <a:pPr algn="ctr"/>
                      <a:r>
                        <a:rPr lang="en-US" altLang="zh-CN" sz="1400" b="1" dirty="0">
                          <a:latin typeface="+mn-lt"/>
                        </a:rPr>
                        <a:t>SA#113</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14 Sep 2026 - 18 Sep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t>Europe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12 Oct 2026 - 16 Oct 2026</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t>Europe</a:t>
                      </a:r>
                      <a:endParaRPr lang="zh-CN" altLang="en-US" sz="1400" dirty="0">
                        <a:latin typeface="+mn-lt"/>
                      </a:endParaRPr>
                    </a:p>
                  </a:txBody>
                  <a:tcPr/>
                </a:tc>
                <a:tc>
                  <a:txBody>
                    <a:bodyPr/>
                    <a:lstStyle/>
                    <a:p>
                      <a:endParaRPr lang="zh-CN" altLang="en-US" sz="140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882707792"/>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SA5#170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16 Nov 2026 - 20 Nov 2026</a:t>
                      </a:r>
                      <a:endParaRPr lang="zh-CN" altLang="en-US" sz="1400" kern="1200" dirty="0">
                        <a:solidFill>
                          <a:schemeClr val="dk1"/>
                        </a:solidFill>
                        <a:latin typeface="+mn-lt"/>
                        <a:ea typeface="+mn-ea"/>
                        <a:cs typeface="+mn-cs"/>
                      </a:endParaRPr>
                    </a:p>
                  </a:txBody>
                  <a:tcPr/>
                </a:tc>
                <a:tc>
                  <a:txBody>
                    <a:bodyPr/>
                    <a:lstStyle/>
                    <a:p>
                      <a:r>
                        <a:rPr lang="en-US" altLang="zh-CN" sz="1400" dirty="0"/>
                        <a:t>North America</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dirty="0">
                        <a:latin typeface="+mn-lt"/>
                      </a:endParaRPr>
                    </a:p>
                  </a:txBody>
                  <a:tcPr/>
                </a:tc>
                <a:extLst>
                  <a:ext uri="{0D108BD9-81ED-4DB2-BD59-A6C34878D82A}">
                    <a16:rowId xmlns:a16="http://schemas.microsoft.com/office/drawing/2014/main" val="3748246202"/>
                  </a:ext>
                </a:extLst>
              </a:tr>
              <a:tr h="370840">
                <a:tc>
                  <a:txBody>
                    <a:bodyPr/>
                    <a:lstStyle/>
                    <a:p>
                      <a:pPr algn="ctr"/>
                      <a:r>
                        <a:rPr lang="en-US" altLang="zh-CN" sz="1400" b="1" dirty="0">
                          <a:latin typeface="+mn-lt"/>
                        </a:rPr>
                        <a:t>SA#114</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07 Dec 2026 - 11 Dec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t>North America</a:t>
                      </a:r>
                      <a:endParaRPr lang="zh-CN" altLang="en-US" sz="1400" dirty="0">
                        <a:latin typeface="+mn-lt"/>
                      </a:endParaRPr>
                    </a:p>
                  </a:txBody>
                  <a:tcPr>
                    <a:solidFill>
                      <a:schemeClr val="accent6">
                        <a:lumMod val="40000"/>
                        <a:lumOff val="60000"/>
                      </a:schemeClr>
                    </a:solidFill>
                  </a:tcPr>
                </a:tc>
                <a:tc>
                  <a:txBody>
                    <a:bodyPr/>
                    <a:lstStyle/>
                    <a:p>
                      <a:endParaRPr lang="zh-CN" altLang="en-US" sz="140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7" name="TextBox 6">
            <a:extLst>
              <a:ext uri="{FF2B5EF4-FFF2-40B4-BE49-F238E27FC236}">
                <a16:creationId xmlns:a16="http://schemas.microsoft.com/office/drawing/2014/main" id="{9A885C84-341C-4314-B227-C6BA7B41ED59}"/>
              </a:ext>
            </a:extLst>
          </p:cNvPr>
          <p:cNvSpPr txBox="1"/>
          <p:nvPr/>
        </p:nvSpPr>
        <p:spPr>
          <a:xfrm>
            <a:off x="8301963" y="6033362"/>
            <a:ext cx="3073277" cy="292388"/>
          </a:xfrm>
          <a:prstGeom prst="rect">
            <a:avLst/>
          </a:prstGeom>
          <a:noFill/>
        </p:spPr>
        <p:txBody>
          <a:bodyPr wrap="none" rtlCol="0">
            <a:spAutoFit/>
          </a:bodyPr>
          <a:lstStyle/>
          <a:p>
            <a:r>
              <a:rPr lang="en-US" altLang="zh-CN" dirty="0"/>
              <a:t>Reference: confirmed </a:t>
            </a:r>
            <a:r>
              <a:rPr lang="en-US" altLang="zh-CN" dirty="0" err="1"/>
              <a:t>tdoc</a:t>
            </a:r>
            <a:r>
              <a:rPr lang="en-US" altLang="zh-CN" dirty="0"/>
              <a:t> from MHPG</a:t>
            </a:r>
            <a:endParaRPr lang="zh-CN" altLang="en-US" dirty="0"/>
          </a:p>
        </p:txBody>
      </p:sp>
      <p:sp>
        <p:nvSpPr>
          <p:cNvPr id="8" name="Rectangle 7">
            <a:extLst>
              <a:ext uri="{FF2B5EF4-FFF2-40B4-BE49-F238E27FC236}">
                <a16:creationId xmlns:a16="http://schemas.microsoft.com/office/drawing/2014/main" id="{006AE48C-22EC-408D-ABFA-A36CECBF71DA}"/>
              </a:ext>
            </a:extLst>
          </p:cNvPr>
          <p:cNvSpPr/>
          <p:nvPr/>
        </p:nvSpPr>
        <p:spPr>
          <a:xfrm>
            <a:off x="449351" y="5523992"/>
            <a:ext cx="11458223" cy="400110"/>
          </a:xfrm>
          <a:prstGeom prst="rect">
            <a:avLst/>
          </a:prstGeom>
        </p:spPr>
        <p:txBody>
          <a:bodyPr wrap="square">
            <a:spAutoFit/>
          </a:bodyPr>
          <a:lstStyle/>
          <a:p>
            <a:pPr marL="381000" indent="-379413">
              <a:spcBef>
                <a:spcPct val="20000"/>
              </a:spcBef>
              <a:buClr>
                <a:srgbClr val="C00000"/>
              </a:buClr>
              <a:buBlip>
                <a:blip r:embed="rId2"/>
              </a:buBlip>
            </a:pPr>
            <a:r>
              <a:rPr lang="en-US" altLang="en-US" sz="2000" kern="0" dirty="0">
                <a:solidFill>
                  <a:prstClr val="black"/>
                </a:solidFill>
                <a:latin typeface="Calibri"/>
              </a:rPr>
              <a:t>6 f2f SA5 meeting planned in 2026, </a:t>
            </a:r>
            <a:r>
              <a:rPr lang="en-US" altLang="en-US" sz="2000" kern="0" dirty="0">
                <a:highlight>
                  <a:srgbClr val="00FFFF"/>
                </a:highlight>
                <a:latin typeface="Calibri"/>
              </a:rPr>
              <a:t>SA5 meetings </a:t>
            </a:r>
            <a:r>
              <a:rPr lang="en-US" altLang="en-US" sz="2000" kern="0" dirty="0">
                <a:solidFill>
                  <a:prstClr val="black"/>
                </a:solidFill>
                <a:highlight>
                  <a:srgbClr val="00FFFF"/>
                </a:highlight>
                <a:latin typeface="Calibri"/>
              </a:rPr>
              <a:t>to be collocated with other SA WG as much as possible</a:t>
            </a:r>
            <a:r>
              <a:rPr lang="en-US" altLang="en-US" sz="2000" kern="0" dirty="0">
                <a:solidFill>
                  <a:prstClr val="black"/>
                </a:solidFill>
                <a:latin typeface="Calibri"/>
              </a:rPr>
              <a:t>.</a:t>
            </a:r>
          </a:p>
        </p:txBody>
      </p:sp>
    </p:spTree>
    <p:extLst>
      <p:ext uri="{BB962C8B-B14F-4D97-AF65-F5344CB8AC3E}">
        <p14:creationId xmlns:p14="http://schemas.microsoft.com/office/powerpoint/2010/main" val="2674670480"/>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0A8F1F-BDBB-469A-84D5-2FE2C4B8CCE8}"/>
              </a:ext>
            </a:extLst>
          </p:cNvPr>
          <p:cNvSpPr>
            <a:spLocks noGrp="1"/>
          </p:cNvSpPr>
          <p:nvPr>
            <p:ph type="title"/>
          </p:nvPr>
        </p:nvSpPr>
        <p:spPr>
          <a:xfrm>
            <a:off x="609600" y="274638"/>
            <a:ext cx="9112251" cy="1143000"/>
          </a:xfrm>
        </p:spPr>
        <p:txBody>
          <a:bodyPr/>
          <a:lstStyle/>
          <a:p>
            <a:r>
              <a:rPr lang="en-US" altLang="zh-CN" sz="3600" dirty="0"/>
              <a:t>Rel-19 SA5 Summary Information in forge</a:t>
            </a:r>
            <a:endParaRPr lang="zh-CN" altLang="en-US" sz="3600" dirty="0"/>
          </a:p>
        </p:txBody>
      </p:sp>
      <p:sp>
        <p:nvSpPr>
          <p:cNvPr id="6" name="Rectangle 5">
            <a:extLst>
              <a:ext uri="{FF2B5EF4-FFF2-40B4-BE49-F238E27FC236}">
                <a16:creationId xmlns:a16="http://schemas.microsoft.com/office/drawing/2014/main" id="{FB1F1AF4-B542-49FE-9166-F13D4D1FA6D0}"/>
              </a:ext>
            </a:extLst>
          </p:cNvPr>
          <p:cNvSpPr/>
          <p:nvPr/>
        </p:nvSpPr>
        <p:spPr>
          <a:xfrm>
            <a:off x="476191" y="1417638"/>
            <a:ext cx="11239618" cy="4801314"/>
          </a:xfrm>
          <a:prstGeom prst="rect">
            <a:avLst/>
          </a:prstGeom>
        </p:spPr>
        <p:txBody>
          <a:bodyPr wrap="square">
            <a:spAutoFit/>
          </a:bodyPr>
          <a:lstStyle/>
          <a:p>
            <a:pPr marL="342900" indent="-342900">
              <a:buBlip>
                <a:blip r:embed="rId2"/>
              </a:buBlip>
            </a:pPr>
            <a:r>
              <a:rPr lang="en-US" altLang="zh-CN" sz="1800" dirty="0"/>
              <a:t>SA5 Rel-19 ongoing topics</a:t>
            </a:r>
            <a:endParaRPr lang="zh-CN" altLang="zh-CN" sz="1800" dirty="0"/>
          </a:p>
          <a:p>
            <a:pPr marL="950913" lvl="1" indent="-342900">
              <a:buBlip>
                <a:blip r:embed="rId2"/>
              </a:buBlip>
            </a:pPr>
            <a:r>
              <a:rPr lang="en-US" altLang="zh-CN" sz="1800" dirty="0"/>
              <a:t>Details of SA5 Rel-19 approved WIDs/SIDs : </a:t>
            </a:r>
            <a:br>
              <a:rPr lang="en-US" altLang="zh-CN" sz="1800" dirty="0"/>
            </a:br>
            <a:r>
              <a:rPr lang="en-US" altLang="zh-CN" sz="1800" dirty="0">
                <a:hlinkClick r:id="rId3">
                  <a:extLst>
                    <a:ext uri="{A12FA001-AC4F-418D-AE19-62706E023703}">
                      <ahyp:hlinkClr xmlns:ahyp="http://schemas.microsoft.com/office/drawing/2018/hyperlinkcolor" val="tx"/>
                    </a:ext>
                  </a:extLst>
                </a:hlinkClick>
              </a:rPr>
              <a:t>https://forge.3gpp.org/rep/sa5/MnS/-/wikis/SA5/Rel-19-Moderated-Topics</a:t>
            </a:r>
            <a:r>
              <a:rPr lang="en-US" altLang="zh-CN" sz="1800" dirty="0"/>
              <a:t> </a:t>
            </a:r>
            <a:endParaRPr lang="zh-CN" altLang="zh-CN" sz="1800" dirty="0"/>
          </a:p>
          <a:p>
            <a:pPr marL="342900" lvl="0" indent="-342900">
              <a:buBlip>
                <a:blip r:embed="rId2"/>
              </a:buBlip>
            </a:pPr>
            <a:endParaRPr lang="en-US" altLang="zh-CN" sz="1800" dirty="0"/>
          </a:p>
          <a:p>
            <a:pPr marL="342900" lvl="0" indent="-342900">
              <a:buBlip>
                <a:blip r:embed="rId2"/>
              </a:buBlip>
            </a:pPr>
            <a:r>
              <a:rPr lang="en-US" altLang="zh-CN" sz="1800" dirty="0"/>
              <a:t>Stage 3 forge links: </a:t>
            </a:r>
            <a:r>
              <a:rPr lang="en-US" altLang="zh-CN" sz="1800" dirty="0">
                <a:hlinkClick r:id="rId4">
                  <a:extLst>
                    <a:ext uri="{A12FA001-AC4F-418D-AE19-62706E023703}">
                      <ahyp:hlinkClr xmlns:ahyp="http://schemas.microsoft.com/office/drawing/2018/hyperlinkcolor" val="tx"/>
                    </a:ext>
                  </a:extLst>
                </a:hlinkClick>
              </a:rPr>
              <a:t>https://forge.3gpp.org/rep/sa5/MnS</a:t>
            </a:r>
            <a:endParaRPr lang="en-US" altLang="zh-CN" sz="1800" dirty="0"/>
          </a:p>
          <a:p>
            <a:pPr marL="950913" lvl="1" indent="-342900">
              <a:buBlip>
                <a:blip r:embed="rId2"/>
              </a:buBlip>
            </a:pPr>
            <a:r>
              <a:rPr lang="en-US" altLang="zh-CN" sz="1800" dirty="0"/>
              <a:t>Management and Orchestration APIs:</a:t>
            </a:r>
          </a:p>
          <a:p>
            <a:pPr marL="1560513" lvl="2" indent="-342900">
              <a:buBlip>
                <a:blip r:embed="rId2"/>
              </a:buBlip>
            </a:pPr>
            <a:r>
              <a:rPr lang="en-US" altLang="zh-CN" sz="1800" dirty="0" err="1"/>
              <a:t>OpenAPI</a:t>
            </a:r>
            <a:r>
              <a:rPr lang="en-US" altLang="zh-CN" sz="1800" dirty="0"/>
              <a:t> solution is captured in </a:t>
            </a:r>
            <a:r>
              <a:rPr lang="en-US" altLang="zh-CN" sz="1800" dirty="0">
                <a:hlinkClick r:id="rId5"/>
              </a:rPr>
              <a:t>https://forge.3gpp.org/rep/all/5G_APIs</a:t>
            </a:r>
            <a:r>
              <a:rPr lang="en-US" altLang="zh-CN" sz="1800" dirty="0"/>
              <a:t> (3GPP unified stage3 repository) and  </a:t>
            </a:r>
            <a:r>
              <a:rPr lang="en-US" altLang="zh-CN" sz="1800" dirty="0">
                <a:hlinkClick r:id="rId6"/>
              </a:rPr>
              <a:t>https://forge.3gpp.org/rep/sa5/MnS/-/tree/Rel-19/OpenAPI</a:t>
            </a:r>
            <a:r>
              <a:rPr lang="en-US" altLang="zh-CN" sz="1800" dirty="0"/>
              <a:t> (SA5 stage3 repository)</a:t>
            </a:r>
          </a:p>
          <a:p>
            <a:pPr marL="1560513" lvl="2" indent="-342900">
              <a:buBlip>
                <a:blip r:embed="rId2"/>
              </a:buBlip>
            </a:pPr>
            <a:r>
              <a:rPr lang="en-US" altLang="zh-CN" sz="1800" dirty="0"/>
              <a:t>YANG solution is captured in </a:t>
            </a:r>
            <a:r>
              <a:rPr lang="en-US" altLang="zh-CN" sz="1800" dirty="0">
                <a:hlinkClick r:id="rId7"/>
              </a:rPr>
              <a:t>https://forge.3gpp.org/rep/sa5/MnS/-/tree/Rel-19/yang-models</a:t>
            </a:r>
            <a:r>
              <a:rPr lang="en-US" altLang="zh-CN" sz="1800" dirty="0"/>
              <a:t> (SA5 stage3 repository)</a:t>
            </a:r>
          </a:p>
          <a:p>
            <a:pPr marL="950913" lvl="1" indent="-342900">
              <a:buBlip>
                <a:blip r:embed="rId2"/>
              </a:buBlip>
            </a:pPr>
            <a:r>
              <a:rPr lang="en-US" altLang="zh-CN" sz="1800" dirty="0"/>
              <a:t>Charging APIs: </a:t>
            </a:r>
          </a:p>
          <a:p>
            <a:pPr marL="1560513" lvl="2" indent="-342900">
              <a:buBlip>
                <a:blip r:embed="rId2"/>
              </a:buBlip>
            </a:pPr>
            <a:r>
              <a:rPr lang="en-US" altLang="zh-CN" sz="1800" dirty="0" err="1"/>
              <a:t>OpenAPI</a:t>
            </a:r>
            <a:r>
              <a:rPr lang="en-US" altLang="zh-CN" sz="1800" dirty="0"/>
              <a:t> solution to be captured in </a:t>
            </a:r>
            <a:r>
              <a:rPr lang="en-US" altLang="zh-CN" sz="1800" dirty="0">
                <a:hlinkClick r:id="rId5"/>
              </a:rPr>
              <a:t>https://forge.3gpp.org/rep/all/5G_APIs</a:t>
            </a:r>
            <a:r>
              <a:rPr lang="en-US" altLang="zh-CN" sz="1800" dirty="0"/>
              <a:t> (3GPP unified stage3 repository) and  </a:t>
            </a:r>
            <a:r>
              <a:rPr lang="en-US" altLang="zh-CN" sz="1800" dirty="0">
                <a:hlinkClick r:id="rId8"/>
              </a:rPr>
              <a:t>https://forge.3gpp.org/rep/sa5/CH/-/tree/Rel-19/OpenAPI</a:t>
            </a:r>
            <a:r>
              <a:rPr lang="en-US" altLang="zh-CN" sz="1800" dirty="0"/>
              <a:t> (SA5 stage3 repository)</a:t>
            </a:r>
          </a:p>
          <a:p>
            <a:pPr marL="1560513" lvl="2" indent="-342900">
              <a:buBlip>
                <a:blip r:embed="rId2"/>
              </a:buBlip>
            </a:pPr>
            <a:r>
              <a:rPr lang="en-US" altLang="zh-CN" sz="1800" dirty="0"/>
              <a:t>ASN.1 solution to be captured in </a:t>
            </a:r>
            <a:r>
              <a:rPr lang="en-US" altLang="zh-CN" sz="1800" dirty="0">
                <a:hlinkClick r:id="rId9"/>
              </a:rPr>
              <a:t>https://forge.3gpp.org/rep/sa5/CH/-/tree/Rel-19/</a:t>
            </a:r>
            <a:r>
              <a:rPr lang="en-US" altLang="zh-CN" sz="1800" dirty="0"/>
              <a:t> (SA5 stage3 repository)</a:t>
            </a:r>
            <a:endParaRPr lang="en-US" altLang="zh-CN" sz="1200" dirty="0"/>
          </a:p>
        </p:txBody>
      </p:sp>
    </p:spTree>
    <p:extLst>
      <p:ext uri="{BB962C8B-B14F-4D97-AF65-F5344CB8AC3E}">
        <p14:creationId xmlns:p14="http://schemas.microsoft.com/office/powerpoint/2010/main" val="2544895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CE8A-2CE7-46BE-94B3-386F7674B360}"/>
              </a:ext>
            </a:extLst>
          </p:cNvPr>
          <p:cNvSpPr>
            <a:spLocks noGrp="1"/>
          </p:cNvSpPr>
          <p:nvPr>
            <p:ph type="title"/>
          </p:nvPr>
        </p:nvSpPr>
        <p:spPr>
          <a:xfrm>
            <a:off x="367201" y="228600"/>
            <a:ext cx="9387988" cy="1143000"/>
          </a:xfrm>
        </p:spPr>
        <p:txBody>
          <a:bodyPr/>
          <a:lstStyle/>
          <a:p>
            <a:r>
              <a:rPr lang="en-US" altLang="zh-CN" sz="4000" dirty="0"/>
              <a:t>SA5 meeting statistics (Rel-19 OAM TUs) </a:t>
            </a:r>
            <a:endParaRPr lang="zh-CN" altLang="en-US" sz="4000" dirty="0"/>
          </a:p>
        </p:txBody>
      </p:sp>
      <p:graphicFrame>
        <p:nvGraphicFramePr>
          <p:cNvPr id="12" name="Table 11">
            <a:extLst>
              <a:ext uri="{FF2B5EF4-FFF2-40B4-BE49-F238E27FC236}">
                <a16:creationId xmlns:a16="http://schemas.microsoft.com/office/drawing/2014/main" id="{C9076C41-2794-444E-BF78-487AF24E1DE8}"/>
              </a:ext>
            </a:extLst>
          </p:cNvPr>
          <p:cNvGraphicFramePr>
            <a:graphicFrameLocks noGrp="1"/>
          </p:cNvGraphicFramePr>
          <p:nvPr>
            <p:extLst>
              <p:ext uri="{D42A27DB-BD31-4B8C-83A1-F6EECF244321}">
                <p14:modId xmlns:p14="http://schemas.microsoft.com/office/powerpoint/2010/main" val="2175876154"/>
              </p:ext>
            </p:extLst>
          </p:nvPr>
        </p:nvGraphicFramePr>
        <p:xfrm>
          <a:off x="367201" y="1371600"/>
          <a:ext cx="3699108" cy="4564380"/>
        </p:xfrm>
        <a:graphic>
          <a:graphicData uri="http://schemas.openxmlformats.org/drawingml/2006/table">
            <a:tbl>
              <a:tblPr/>
              <a:tblGrid>
                <a:gridCol w="741599">
                  <a:extLst>
                    <a:ext uri="{9D8B030D-6E8A-4147-A177-3AD203B41FA5}">
                      <a16:colId xmlns:a16="http://schemas.microsoft.com/office/drawing/2014/main" val="1429720987"/>
                    </a:ext>
                  </a:extLst>
                </a:gridCol>
                <a:gridCol w="993600">
                  <a:extLst>
                    <a:ext uri="{9D8B030D-6E8A-4147-A177-3AD203B41FA5}">
                      <a16:colId xmlns:a16="http://schemas.microsoft.com/office/drawing/2014/main" val="3786712831"/>
                    </a:ext>
                  </a:extLst>
                </a:gridCol>
                <a:gridCol w="878400">
                  <a:extLst>
                    <a:ext uri="{9D8B030D-6E8A-4147-A177-3AD203B41FA5}">
                      <a16:colId xmlns:a16="http://schemas.microsoft.com/office/drawing/2014/main" val="1740488768"/>
                    </a:ext>
                  </a:extLst>
                </a:gridCol>
                <a:gridCol w="1085509">
                  <a:extLst>
                    <a:ext uri="{9D8B030D-6E8A-4147-A177-3AD203B41FA5}">
                      <a16:colId xmlns:a16="http://schemas.microsoft.com/office/drawing/2014/main" val="1986883981"/>
                    </a:ext>
                  </a:extLst>
                </a:gridCol>
              </a:tblGrid>
              <a:tr h="304496">
                <a:tc>
                  <a:txBody>
                    <a:bodyPr/>
                    <a:lstStyle/>
                    <a:p>
                      <a:pPr algn="ctr" fontAlgn="b"/>
                      <a:endParaRPr lang="en-US" sz="1200" b="1"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effectLst/>
                          <a:latin typeface="+mn-lt"/>
                          <a:ea typeface="等线" panose="02010600030101010101" pitchFamily="2" charset="-122"/>
                        </a:rPr>
                        <a:t>Planned</a:t>
                      </a:r>
                      <a:r>
                        <a:rPr lang="en-US" altLang="zh-CN" sz="1200" b="1" i="0" u="none" strike="noStrike">
                          <a:solidFill>
                            <a:srgbClr val="000000"/>
                          </a:solidFill>
                          <a:effectLst/>
                          <a:latin typeface="+mn-lt"/>
                          <a:ea typeface="等线" panose="02010600030101010101" pitchFamily="2" charset="-122"/>
                        </a:rPr>
                        <a:t>/consumed </a:t>
                      </a:r>
                      <a:r>
                        <a:rPr lang="en-US" altLang="zh-CN" sz="1200" b="1" i="0" u="none" strike="noStrike" dirty="0">
                          <a:solidFill>
                            <a:srgbClr val="000000"/>
                          </a:solidFill>
                          <a:effectLst/>
                          <a:latin typeface="+mn-lt"/>
                          <a:ea typeface="等线" panose="02010600030101010101" pitchFamily="2" charset="-122"/>
                        </a:rPr>
                        <a:t>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n-lt"/>
                          <a:ea typeface="等线" panose="02010600030101010101" pitchFamily="2" charset="-122"/>
                        </a:rPr>
                        <a:t>Bonus 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n-lt"/>
                          <a:ea typeface="等线" panose="02010600030101010101" pitchFamily="2" charset="-122"/>
                        </a:rPr>
                        <a:t>Total consumed 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870658"/>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AIML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FF"/>
                          </a:solidFill>
                          <a:effectLst/>
                          <a:latin typeface="+mn-lt"/>
                          <a:ea typeface="等线" panose="02010600030101010101" pitchFamily="2" charset="-122"/>
                        </a:rPr>
                        <a:t>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11.9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56207"/>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MDA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ea typeface="等线" panose="02010600030101010101" pitchFamily="2" charset="-122"/>
                        </a:rPr>
                        <a:t>0.33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5.03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043056"/>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IDM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3.76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7.76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495246"/>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CCL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FF"/>
                          </a:solidFill>
                          <a:effectLst/>
                          <a:latin typeface="+mn-lt"/>
                          <a:ea typeface="等线" panose="02010600030101010101" pitchFamily="2" charset="-122"/>
                        </a:rPr>
                        <a:t>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866869"/>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NDT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FF"/>
                          </a:solidFill>
                          <a:effectLst/>
                          <a:latin typeface="+mn-lt"/>
                          <a:ea typeface="等线" panose="02010600030101010101" pitchFamily="2" charset="-122"/>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249568"/>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CMO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6.26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12.9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112842"/>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MSEC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290559"/>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SBMA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FF"/>
                          </a:solidFill>
                          <a:effectLst/>
                          <a:uLnTx/>
                          <a:uFillTx/>
                          <a:latin typeface="Calibri"/>
                          <a:ea typeface="等线" panose="02010600030101010101" pitchFamily="2" charset="-122"/>
                          <a:cs typeface="+mn-cs"/>
                        </a:rPr>
                        <a:t>-</a:t>
                      </a:r>
                      <a:endParaRPr lang="en-US" altLang="zh-CN" sz="1200" b="0" i="0" u="none" strike="noStrike" dirty="0">
                        <a:solidFill>
                          <a:srgbClr val="0000FF"/>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8036294"/>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PTM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079670"/>
                  </a:ext>
                </a:extLst>
              </a:tr>
              <a:tr h="104279">
                <a:tc>
                  <a:txBody>
                    <a:bodyPr/>
                    <a:lstStyle/>
                    <a:p>
                      <a:pPr algn="ctr" fontAlgn="b"/>
                      <a:r>
                        <a:rPr lang="en-US" sz="1200" b="1" i="0" u="none" strike="noStrike" dirty="0">
                          <a:solidFill>
                            <a:srgbClr val="000000"/>
                          </a:solidFill>
                          <a:effectLst/>
                          <a:latin typeface="+mn-lt"/>
                          <a:ea typeface="等线" panose="02010600030101010101" pitchFamily="2" charset="-122"/>
                        </a:rPr>
                        <a:t>MADCOL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423071"/>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SREP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399851"/>
                  </a:ext>
                </a:extLst>
              </a:tr>
              <a:tr h="104279">
                <a:tc>
                  <a:txBody>
                    <a:bodyPr/>
                    <a:lstStyle/>
                    <a:p>
                      <a:pPr algn="ctr" fontAlgn="b"/>
                      <a:r>
                        <a:rPr lang="en-US" sz="1200" b="1" i="0" u="none" strike="noStrike" dirty="0">
                          <a:solidFill>
                            <a:srgbClr val="000000"/>
                          </a:solidFill>
                          <a:effectLst/>
                          <a:latin typeface="+mn-lt"/>
                          <a:ea typeface="等线" panose="02010600030101010101" pitchFamily="2" charset="-122"/>
                        </a:rPr>
                        <a:t>PM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443881"/>
                  </a:ext>
                </a:extLst>
              </a:tr>
              <a:tr h="104279">
                <a:tc>
                  <a:txBody>
                    <a:bodyPr/>
                    <a:lstStyle/>
                    <a:p>
                      <a:pPr algn="ctr" fontAlgn="b"/>
                      <a:r>
                        <a:rPr lang="en-US" sz="1200" b="1" i="0" u="none" strike="noStrike" dirty="0" err="1">
                          <a:solidFill>
                            <a:srgbClr val="000000"/>
                          </a:solidFill>
                          <a:effectLst/>
                          <a:latin typeface="+mn-lt"/>
                          <a:ea typeface="等线" panose="02010600030101010101" pitchFamily="2" charset="-122"/>
                        </a:rPr>
                        <a:t>AdNRM</a:t>
                      </a:r>
                      <a:endParaRPr lang="en-US" sz="1200" b="1"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6599716"/>
                  </a:ext>
                </a:extLst>
              </a:tr>
              <a:tr h="104279">
                <a:tc>
                  <a:txBody>
                    <a:bodyPr/>
                    <a:lstStyle/>
                    <a:p>
                      <a:pPr algn="ctr" fontAlgn="b"/>
                      <a:r>
                        <a:rPr lang="en-US" sz="1200" b="1" i="0" u="none" strike="noStrike" dirty="0">
                          <a:solidFill>
                            <a:srgbClr val="000000"/>
                          </a:solidFill>
                          <a:effectLst/>
                          <a:latin typeface="+mn-lt"/>
                          <a:ea typeface="等线" panose="02010600030101010101" pitchFamily="2" charset="-122"/>
                        </a:rPr>
                        <a:t>TMQ</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012512"/>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NTNM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57127"/>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IABM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699401"/>
                  </a:ext>
                </a:extLst>
              </a:tr>
              <a:tr h="104279">
                <a:tc>
                  <a:txBody>
                    <a:bodyPr/>
                    <a:lstStyle/>
                    <a:p>
                      <a:pPr algn="ctr" fontAlgn="b"/>
                      <a:r>
                        <a:rPr lang="en-US" sz="1200" b="0" i="0" u="none" strike="noStrike" dirty="0" err="1">
                          <a:solidFill>
                            <a:srgbClr val="000000"/>
                          </a:solidFill>
                          <a:effectLst/>
                          <a:latin typeface="+mn-lt"/>
                          <a:ea typeface="等线" panose="02010600030101010101" pitchFamily="2" charset="-122"/>
                        </a:rPr>
                        <a:t>RedcapM</a:t>
                      </a:r>
                      <a:endParaRPr lang="en-US"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913108"/>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NWDAF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8383432"/>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NSM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dirty="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4639434"/>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EE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FF"/>
                          </a:solidFill>
                          <a:effectLst/>
                          <a:latin typeface="+mn-lt"/>
                          <a:ea typeface="等线" panose="02010600030101010101" pitchFamily="2" charset="-122"/>
                        </a:rPr>
                        <a:t>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103406"/>
                  </a:ext>
                </a:extLst>
              </a:tr>
              <a:tr h="104279">
                <a:tc>
                  <a:txBody>
                    <a:bodyPr/>
                    <a:lstStyle/>
                    <a:p>
                      <a:pPr algn="ctr" fontAlgn="b"/>
                      <a:r>
                        <a:rPr lang="en-US" sz="1200" b="0" i="0" u="none" strike="noStrike" dirty="0" err="1">
                          <a:solidFill>
                            <a:srgbClr val="0000FF"/>
                          </a:solidFill>
                          <a:effectLst/>
                          <a:latin typeface="+mn-lt"/>
                          <a:ea typeface="等线" panose="02010600030101010101" pitchFamily="2" charset="-122"/>
                        </a:rPr>
                        <a:t>MExpo</a:t>
                      </a:r>
                      <a:endParaRPr lang="en-US" sz="1200" b="0" i="0" u="none" strike="noStrike" dirty="0">
                        <a:solidFill>
                          <a:srgbClr val="0000FF"/>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4.55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7.25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077712"/>
                  </a:ext>
                </a:extLst>
              </a:tr>
              <a:tr h="185086">
                <a:tc>
                  <a:txBody>
                    <a:bodyPr/>
                    <a:lstStyle/>
                    <a:p>
                      <a:pPr algn="ctr" fontAlgn="b"/>
                      <a:r>
                        <a:rPr lang="en-US" sz="1200" b="1" i="0" u="none" strike="noStrike" dirty="0" err="1">
                          <a:solidFill>
                            <a:srgbClr val="000000"/>
                          </a:solidFill>
                          <a:effectLst/>
                          <a:latin typeface="+mn-lt"/>
                          <a:ea typeface="等线" panose="02010600030101010101" pitchFamily="2" charset="-122"/>
                        </a:rPr>
                        <a:t>Mons</a:t>
                      </a:r>
                      <a:r>
                        <a:rPr lang="en-US" altLang="zh-CN" sz="1200" b="1" i="0" u="none" strike="noStrike" dirty="0" err="1">
                          <a:solidFill>
                            <a:srgbClr val="000000"/>
                          </a:solidFill>
                          <a:effectLst/>
                          <a:latin typeface="+mn-lt"/>
                          <a:ea typeface="等线" panose="02010600030101010101" pitchFamily="2" charset="-122"/>
                        </a:rPr>
                        <a:t>traM</a:t>
                      </a:r>
                      <a:endParaRPr lang="en-US" sz="1200" b="1"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561816"/>
                  </a:ext>
                </a:extLst>
              </a:tr>
            </a:tbl>
          </a:graphicData>
        </a:graphic>
      </p:graphicFrame>
      <p:graphicFrame>
        <p:nvGraphicFramePr>
          <p:cNvPr id="13" name="Chart 12">
            <a:extLst>
              <a:ext uri="{FF2B5EF4-FFF2-40B4-BE49-F238E27FC236}">
                <a16:creationId xmlns:a16="http://schemas.microsoft.com/office/drawing/2014/main" id="{54C26CFE-4ED5-498A-B8DE-2BD71C13B0BC}"/>
              </a:ext>
            </a:extLst>
          </p:cNvPr>
          <p:cNvGraphicFramePr>
            <a:graphicFrameLocks/>
          </p:cNvGraphicFramePr>
          <p:nvPr>
            <p:extLst>
              <p:ext uri="{D42A27DB-BD31-4B8C-83A1-F6EECF244321}">
                <p14:modId xmlns:p14="http://schemas.microsoft.com/office/powerpoint/2010/main" val="668423360"/>
              </p:ext>
            </p:extLst>
          </p:nvPr>
        </p:nvGraphicFramePr>
        <p:xfrm>
          <a:off x="4312800" y="1371600"/>
          <a:ext cx="7566863" cy="3481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F41C6069-4879-4782-91DF-E2EFA11013FA}"/>
              </a:ext>
            </a:extLst>
          </p:cNvPr>
          <p:cNvSpPr/>
          <p:nvPr/>
        </p:nvSpPr>
        <p:spPr>
          <a:xfrm>
            <a:off x="4750608" y="5175378"/>
            <a:ext cx="6750169" cy="492443"/>
          </a:xfrm>
          <a:prstGeom prst="rect">
            <a:avLst/>
          </a:prstGeom>
        </p:spPr>
        <p:txBody>
          <a:bodyPr wrap="square">
            <a:spAutoFit/>
          </a:bodyPr>
          <a:lstStyle/>
          <a:p>
            <a:r>
              <a:rPr lang="en-US" altLang="zh-CN" b="1" dirty="0"/>
              <a:t>Observation/Analysis: </a:t>
            </a:r>
            <a:r>
              <a:rPr lang="en-US" altLang="zh-CN" dirty="0"/>
              <a:t>Average TU for a study topic should be around 8~10 TU, adding TU in normative phase, 10~15 TU per topic in total in a release would be desired. </a:t>
            </a:r>
          </a:p>
        </p:txBody>
      </p:sp>
    </p:spTree>
    <p:extLst>
      <p:ext uri="{BB962C8B-B14F-4D97-AF65-F5344CB8AC3E}">
        <p14:creationId xmlns:p14="http://schemas.microsoft.com/office/powerpoint/2010/main" val="626296016"/>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US" altLang="zh-CN" sz="4400" b="1" dirty="0"/>
              <a:t>TU planning</a:t>
            </a:r>
            <a:endParaRPr lang="zh-CN" altLang="en-US" dirty="0"/>
          </a:p>
        </p:txBody>
      </p:sp>
      <p:sp>
        <p:nvSpPr>
          <p:cNvPr id="3" name="TextBox 2">
            <a:extLst>
              <a:ext uri="{FF2B5EF4-FFF2-40B4-BE49-F238E27FC236}">
                <a16:creationId xmlns:a16="http://schemas.microsoft.com/office/drawing/2014/main" id="{859B9897-BBA7-4262-AB9B-1BA93B113091}"/>
              </a:ext>
            </a:extLst>
          </p:cNvPr>
          <p:cNvSpPr txBox="1"/>
          <p:nvPr/>
        </p:nvSpPr>
        <p:spPr>
          <a:xfrm>
            <a:off x="1926336" y="4187952"/>
            <a:ext cx="9198993" cy="292388"/>
          </a:xfrm>
          <a:prstGeom prst="rect">
            <a:avLst/>
          </a:prstGeom>
          <a:noFill/>
        </p:spPr>
        <p:txBody>
          <a:bodyPr wrap="none" rtlCol="0">
            <a:spAutoFit/>
          </a:bodyPr>
          <a:lstStyle/>
          <a:p>
            <a:r>
              <a:rPr lang="en-US" altLang="zh-CN" dirty="0"/>
              <a:t>Latest TU planning is captured in </a:t>
            </a:r>
            <a:r>
              <a:rPr lang="en-US" altLang="zh-CN" dirty="0">
                <a:hlinkClick r:id="rId2"/>
              </a:rPr>
              <a:t>https://www.3gpp.org/ftp/Email_Discussions/SA5/SA5-level%20discussions/SA5%23157</a:t>
            </a:r>
            <a:r>
              <a:rPr lang="en-US" altLang="zh-CN" dirty="0"/>
              <a:t> </a:t>
            </a:r>
            <a:endParaRPr lang="zh-CN" altLang="en-US" dirty="0"/>
          </a:p>
        </p:txBody>
      </p:sp>
    </p:spTree>
    <p:extLst>
      <p:ext uri="{BB962C8B-B14F-4D97-AF65-F5344CB8AC3E}">
        <p14:creationId xmlns:p14="http://schemas.microsoft.com/office/powerpoint/2010/main" val="1742848199"/>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OAM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kern="12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US"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338915" y="1098490"/>
            <a:ext cx="9660017" cy="292388"/>
          </a:xfrm>
          <a:prstGeom prst="rect">
            <a:avLst/>
          </a:prstGeom>
          <a:noFill/>
        </p:spPr>
        <p:txBody>
          <a:bodyPr wrap="none" rtlCol="0">
            <a:spAutoFit/>
          </a:bodyPr>
          <a:lstStyle/>
          <a:p>
            <a:r>
              <a:rPr lang="en-US" altLang="zh-CN" b="1" dirty="0"/>
              <a:t>Assumption: Every day = 5 sessions (TUs),  total TU in 1 ordinary meeting (exclude closing plenary TUs) = 18.5 TUs</a:t>
            </a:r>
            <a:endParaRPr lang="zh-CN" altLang="en-US" b="1" dirty="0"/>
          </a:p>
        </p:txBody>
      </p:sp>
    </p:spTree>
    <p:extLst>
      <p:ext uri="{BB962C8B-B14F-4D97-AF65-F5344CB8AC3E}">
        <p14:creationId xmlns:p14="http://schemas.microsoft.com/office/powerpoint/2010/main" val="1606910263"/>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7963850" cy="866775"/>
          </a:xfrm>
        </p:spPr>
        <p:txBody>
          <a:bodyPr/>
          <a:lstStyle/>
          <a:p>
            <a:r>
              <a:rPr lang="en-US" altLang="zh-CN" dirty="0"/>
              <a:t>Rel-19 </a:t>
            </a:r>
            <a:r>
              <a:rPr lang="en-US" dirty="0"/>
              <a:t>TU Budget for SA5 OAM</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297940"/>
            <a:ext cx="9322112" cy="4830763"/>
          </a:xfrm>
        </p:spPr>
        <p:txBody>
          <a:bodyPr/>
          <a:lstStyle/>
          <a:p>
            <a:r>
              <a:rPr lang="en-US" sz="2000" dirty="0"/>
              <a:t>Assumptions for SA5 OAM : </a:t>
            </a:r>
          </a:p>
          <a:p>
            <a:pPr lvl="1"/>
            <a:r>
              <a:rPr lang="en-US" sz="1600" dirty="0"/>
              <a:t>6 ordinary meeting per year. </a:t>
            </a:r>
          </a:p>
          <a:p>
            <a:pPr lvl="1"/>
            <a:r>
              <a:rPr lang="en-US" sz="1600" dirty="0">
                <a:solidFill>
                  <a:srgbClr val="FF0000"/>
                </a:solidFill>
              </a:rPr>
              <a:t>Rel-19 spans 21 months for SA5 (with early start of studies) = 10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OAM revision sessions normally planned to be in Thursday </a:t>
            </a:r>
            <a:r>
              <a:rPr lang="en-US" altLang="zh-CN" sz="1600" dirty="0">
                <a:solidFill>
                  <a:srgbClr val="FF0000"/>
                </a:solidFill>
              </a:rPr>
              <a:t>Q4 and </a:t>
            </a:r>
            <a:r>
              <a:rPr lang="en-US" sz="1600" dirty="0">
                <a:solidFill>
                  <a:srgbClr val="FF0000"/>
                </a:solidFill>
              </a:rPr>
              <a:t>Q5 (initial </a:t>
            </a:r>
            <a:r>
              <a:rPr lang="en-US" sz="1600" dirty="0" err="1">
                <a:solidFill>
                  <a:srgbClr val="FF0000"/>
                </a:solidFill>
              </a:rPr>
              <a:t>assump</a:t>
            </a:r>
            <a:r>
              <a:rPr lang="en-US" sz="1600" dirty="0">
                <a:solidFill>
                  <a:srgbClr val="FF0000"/>
                </a:solidFill>
              </a:rPr>
              <a:t>.)</a:t>
            </a:r>
          </a:p>
          <a:p>
            <a:pPr lvl="1"/>
            <a:r>
              <a:rPr lang="en-US" sz="1600" dirty="0">
                <a:solidFill>
                  <a:srgbClr val="FF0000"/>
                </a:solidFill>
              </a:rPr>
              <a:t>1 parallel (OAM) stream per session =&gt; 18.5 TUs per meeting (incl. 2 TUs as buffer) = 185</a:t>
            </a:r>
          </a:p>
          <a:p>
            <a:pPr lvl="1"/>
            <a:r>
              <a:rPr lang="en-US" sz="1600" dirty="0">
                <a:solidFill>
                  <a:srgbClr val="FF0000"/>
                </a:solidFill>
              </a:rPr>
              <a:t>Assume Maintenance + Buffer = 33% =&gt; ~ 61 TU</a:t>
            </a:r>
          </a:p>
          <a:p>
            <a:pPr lvl="1"/>
            <a:r>
              <a:rPr lang="en-US" sz="1600" dirty="0">
                <a:solidFill>
                  <a:srgbClr val="FF0000"/>
                </a:solidFill>
              </a:rPr>
              <a:t>Resulting total TUs avail. f. SI/WI: 10 meetings x 18.5 sessions = 185 TU minus 61 =&gt; 124 TU</a:t>
            </a:r>
          </a:p>
          <a:p>
            <a:pPr lvl="1"/>
            <a:r>
              <a:rPr lang="en-US" sz="1600" dirty="0">
                <a:solidFill>
                  <a:srgbClr val="FF0000"/>
                </a:solidFill>
              </a:rPr>
              <a:t>With 20 SI/WI =&gt; Average 6 TU per SI/WI (0.6/meeting). </a:t>
            </a:r>
          </a:p>
        </p:txBody>
      </p:sp>
      <p:sp>
        <p:nvSpPr>
          <p:cNvPr id="2" name="TextBox 1">
            <a:extLst>
              <a:ext uri="{FF2B5EF4-FFF2-40B4-BE49-F238E27FC236}">
                <a16:creationId xmlns:a16="http://schemas.microsoft.com/office/drawing/2014/main" id="{E6430514-56EB-405A-8921-B461D27CB99B}"/>
              </a:ext>
            </a:extLst>
          </p:cNvPr>
          <p:cNvSpPr txBox="1"/>
          <p:nvPr/>
        </p:nvSpPr>
        <p:spPr>
          <a:xfrm rot="20470953">
            <a:off x="8795400" y="2713892"/>
            <a:ext cx="2031325" cy="292388"/>
          </a:xfrm>
          <a:prstGeom prst="rect">
            <a:avLst/>
          </a:prstGeom>
          <a:solidFill>
            <a:srgbClr val="FFFF00"/>
          </a:solidFill>
        </p:spPr>
        <p:txBody>
          <a:bodyPr wrap="none" rtlCol="0">
            <a:spAutoFit/>
          </a:bodyPr>
          <a:lstStyle/>
          <a:p>
            <a:r>
              <a:rPr lang="en-US" altLang="zh-CN" dirty="0"/>
              <a:t>No update since SA#104</a:t>
            </a:r>
            <a:endParaRPr lang="zh-CN" altLang="en-US" dirty="0"/>
          </a:p>
        </p:txBody>
      </p:sp>
    </p:spTree>
    <p:extLst>
      <p:ext uri="{BB962C8B-B14F-4D97-AF65-F5344CB8AC3E}">
        <p14:creationId xmlns:p14="http://schemas.microsoft.com/office/powerpoint/2010/main" val="2447842821"/>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41A413-657A-4E45-88D7-A171B4D3FAFD}"/>
              </a:ext>
            </a:extLst>
          </p:cNvPr>
          <p:cNvSpPr>
            <a:spLocks noGrp="1"/>
          </p:cNvSpPr>
          <p:nvPr>
            <p:ph type="title"/>
          </p:nvPr>
        </p:nvSpPr>
        <p:spPr>
          <a:xfrm>
            <a:off x="123569" y="182880"/>
            <a:ext cx="9561952" cy="1143000"/>
          </a:xfrm>
        </p:spPr>
        <p:txBody>
          <a:bodyPr/>
          <a:lstStyle/>
          <a:p>
            <a:r>
              <a:rPr lang="en-US" altLang="zh-CN" sz="3600" dirty="0"/>
              <a:t>SA5 Rel-19 OAM TU planning (Jan.2024~Sep.2025)</a:t>
            </a:r>
            <a:endParaRPr lang="zh-CN" altLang="en-US" sz="3600" dirty="0"/>
          </a:p>
        </p:txBody>
      </p:sp>
      <p:graphicFrame>
        <p:nvGraphicFramePr>
          <p:cNvPr id="5" name="Table 4">
            <a:extLst>
              <a:ext uri="{FF2B5EF4-FFF2-40B4-BE49-F238E27FC236}">
                <a16:creationId xmlns:a16="http://schemas.microsoft.com/office/drawing/2014/main" id="{224CA6B1-8D23-4A11-9EA2-3664C7A26FCB}"/>
              </a:ext>
            </a:extLst>
          </p:cNvPr>
          <p:cNvGraphicFramePr>
            <a:graphicFrameLocks noGrp="1"/>
          </p:cNvGraphicFramePr>
          <p:nvPr/>
        </p:nvGraphicFramePr>
        <p:xfrm>
          <a:off x="195826" y="3527854"/>
          <a:ext cx="11638720" cy="2537696"/>
        </p:xfrm>
        <a:graphic>
          <a:graphicData uri="http://schemas.openxmlformats.org/drawingml/2006/table">
            <a:tbl>
              <a:tblPr firstRow="1" bandRow="1">
                <a:tableStyleId>{5C22544A-7EE6-4342-B048-85BDC9FD1C3A}</a:tableStyleId>
              </a:tblPr>
              <a:tblGrid>
                <a:gridCol w="2578003">
                  <a:extLst>
                    <a:ext uri="{9D8B030D-6E8A-4147-A177-3AD203B41FA5}">
                      <a16:colId xmlns:a16="http://schemas.microsoft.com/office/drawing/2014/main" val="428783908"/>
                    </a:ext>
                  </a:extLst>
                </a:gridCol>
                <a:gridCol w="2377059">
                  <a:extLst>
                    <a:ext uri="{9D8B030D-6E8A-4147-A177-3AD203B41FA5}">
                      <a16:colId xmlns:a16="http://schemas.microsoft.com/office/drawing/2014/main" val="228380027"/>
                    </a:ext>
                  </a:extLst>
                </a:gridCol>
                <a:gridCol w="2227886">
                  <a:extLst>
                    <a:ext uri="{9D8B030D-6E8A-4147-A177-3AD203B41FA5}">
                      <a16:colId xmlns:a16="http://schemas.microsoft.com/office/drawing/2014/main" val="856762402"/>
                    </a:ext>
                  </a:extLst>
                </a:gridCol>
                <a:gridCol w="2227886">
                  <a:extLst>
                    <a:ext uri="{9D8B030D-6E8A-4147-A177-3AD203B41FA5}">
                      <a16:colId xmlns:a16="http://schemas.microsoft.com/office/drawing/2014/main" val="2063139119"/>
                    </a:ext>
                  </a:extLst>
                </a:gridCol>
                <a:gridCol w="2227886">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05362">
                <a:tc>
                  <a:txBody>
                    <a:bodyPr/>
                    <a:lstStyle/>
                    <a:p>
                      <a:r>
                        <a:rPr lang="en-US" altLang="zh-CN" sz="1200" b="1" dirty="0">
                          <a:latin typeface="+mn-lt"/>
                        </a:rPr>
                        <a:t>Jan.2024~Mar.2024</a:t>
                      </a:r>
                    </a:p>
                    <a:p>
                      <a:r>
                        <a:rPr lang="en-US" altLang="zh-CN" sz="1200" b="1" dirty="0">
                          <a:latin typeface="+mn-lt"/>
                        </a:rPr>
                        <a:t>SA5#153 (1 meeting) (Last meeting for Rel-18)</a:t>
                      </a:r>
                      <a:endParaRPr lang="zh-CN" altLang="en-US" sz="1200" b="1" dirty="0">
                        <a:latin typeface="+mn-lt"/>
                      </a:endParaRPr>
                    </a:p>
                  </a:txBody>
                  <a:tcPr>
                    <a:solidFill>
                      <a:schemeClr val="bg1">
                        <a:lumMod val="75000"/>
                      </a:schemeClr>
                    </a:solidFill>
                  </a:tcPr>
                </a:tc>
                <a:tc>
                  <a:txBody>
                    <a:bodyPr/>
                    <a:lstStyle/>
                    <a:p>
                      <a:r>
                        <a:rPr lang="en-US" altLang="zh-CN" sz="1200" dirty="0">
                          <a:latin typeface="+mn-lt"/>
                        </a:rPr>
                        <a:t>1.5 TU (CR)+13 TU (Rel-18)=14.5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NA</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extLst>
                  <a:ext uri="{0D108BD9-81ED-4DB2-BD59-A6C34878D82A}">
                    <a16:rowId xmlns:a16="http://schemas.microsoft.com/office/drawing/2014/main" val="4141971519"/>
                  </a:ext>
                </a:extLst>
              </a:tr>
              <a:tr h="583048">
                <a:tc>
                  <a:txBody>
                    <a:bodyPr/>
                    <a:lstStyle/>
                    <a:p>
                      <a:r>
                        <a:rPr lang="en-US" altLang="zh-CN" sz="1200" b="1" dirty="0">
                          <a:highlight>
                            <a:srgbClr val="FFFF00"/>
                          </a:highlight>
                          <a:latin typeface="+mn-lt"/>
                        </a:rPr>
                        <a:t>Apr. 2024~Dec.2024:</a:t>
                      </a:r>
                    </a:p>
                    <a:p>
                      <a:r>
                        <a:rPr lang="en-US" altLang="zh-CN" sz="1200" b="1" dirty="0">
                          <a:highlight>
                            <a:srgbClr val="FFFF00"/>
                          </a:highlight>
                          <a:latin typeface="+mn-lt"/>
                        </a:rPr>
                        <a:t>SA5#154~#158 (5 meetings)</a:t>
                      </a:r>
                      <a:endParaRPr lang="zh-CN" altLang="en-US" sz="1200" b="1" dirty="0">
                        <a:highlight>
                          <a:srgbClr val="FFFF00"/>
                        </a:highlight>
                        <a:latin typeface="+mn-lt"/>
                      </a:endParaRPr>
                    </a:p>
                  </a:txBody>
                  <a:tcPr/>
                </a:tc>
                <a:tc>
                  <a:txBody>
                    <a:bodyPr/>
                    <a:lstStyle/>
                    <a:p>
                      <a:r>
                        <a:rPr lang="en-US" altLang="zh-CN" sz="1200" dirty="0">
                          <a:latin typeface="+mn-lt"/>
                        </a:rPr>
                        <a:t>2.5 TU*5 meetings = 12.5 TU (CRs)</a:t>
                      </a:r>
                      <a:endParaRPr lang="zh-CN" altLang="en-US" sz="1200" dirty="0">
                        <a:latin typeface="+mn-lt"/>
                      </a:endParaRPr>
                    </a:p>
                  </a:txBody>
                  <a:tcPr/>
                </a:tc>
                <a:tc>
                  <a:txBody>
                    <a:bodyPr/>
                    <a:lstStyle/>
                    <a:p>
                      <a:r>
                        <a:rPr lang="en-US" altLang="zh-CN" sz="1200" dirty="0">
                          <a:highlight>
                            <a:srgbClr val="FFFF00"/>
                          </a:highlight>
                          <a:latin typeface="+mn-lt"/>
                        </a:rPr>
                        <a:t>14 TU*5 meetings= 70 TU</a:t>
                      </a:r>
                      <a:endParaRPr lang="zh-CN" altLang="en-US" sz="1200" dirty="0">
                        <a:highlight>
                          <a:srgbClr val="FFFF00"/>
                        </a:highlight>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TU*5=10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13 TU*4 meetings= 52 TU</a:t>
                      </a:r>
                      <a:endParaRPr lang="zh-CN" altLang="en-US" sz="1200" dirty="0">
                        <a:latin typeface="+mn-lt"/>
                      </a:endParaRPr>
                    </a:p>
                  </a:txBody>
                  <a:tcPr/>
                </a:tc>
                <a:tc>
                  <a:txBody>
                    <a:bodyPr/>
                    <a:lstStyle/>
                    <a:p>
                      <a:r>
                        <a:rPr lang="en-US" altLang="zh-CN" sz="1200" dirty="0">
                          <a:latin typeface="+mn-lt"/>
                        </a:rPr>
                        <a:t>2 TU*4 meetings = 8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Total=185 TU</a:t>
                      </a:r>
                      <a:endParaRPr lang="zh-CN" altLang="en-US" sz="1200" b="1" dirty="0">
                        <a:latin typeface="+mn-lt"/>
                      </a:endParaRPr>
                    </a:p>
                  </a:txBody>
                  <a:tcPr/>
                </a:tc>
                <a:tc>
                  <a:txBody>
                    <a:bodyPr/>
                    <a:lstStyle/>
                    <a:p>
                      <a:r>
                        <a:rPr lang="en-US" altLang="zh-CN" sz="1200" dirty="0">
                          <a:latin typeface="+mn-lt"/>
                        </a:rPr>
                        <a:t>33 TU</a:t>
                      </a:r>
                      <a:endParaRPr lang="zh-CN" altLang="en-US" sz="1200" dirty="0">
                        <a:latin typeface="+mn-lt"/>
                      </a:endParaRPr>
                    </a:p>
                  </a:txBody>
                  <a:tcPr/>
                </a:tc>
                <a:tc>
                  <a:txBody>
                    <a:bodyPr/>
                    <a:lstStyle/>
                    <a:p>
                      <a:r>
                        <a:rPr lang="en-US" altLang="zh-CN" sz="1200" dirty="0">
                          <a:latin typeface="+mn-lt"/>
                        </a:rPr>
                        <a:t>124 TU</a:t>
                      </a:r>
                      <a:endParaRPr lang="zh-CN" altLang="en-US" sz="1200" dirty="0">
                        <a:latin typeface="+mn-lt"/>
                      </a:endParaRPr>
                    </a:p>
                  </a:txBody>
                  <a:tcPr/>
                </a:tc>
                <a:tc>
                  <a:txBody>
                    <a:bodyPr/>
                    <a:lstStyle/>
                    <a:p>
                      <a:r>
                        <a:rPr lang="en-US" altLang="zh-CN" sz="1200" dirty="0">
                          <a:latin typeface="+mn-lt"/>
                        </a:rPr>
                        <a:t>8 TU</a:t>
                      </a:r>
                      <a:endParaRPr lang="zh-CN" altLang="en-US" sz="1200" dirty="0">
                        <a:latin typeface="+mn-lt"/>
                      </a:endParaRPr>
                    </a:p>
                  </a:txBody>
                  <a:tcPr/>
                </a:tc>
                <a:tc>
                  <a:txBody>
                    <a:bodyPr/>
                    <a:lstStyle/>
                    <a:p>
                      <a:r>
                        <a:rPr lang="en-US" altLang="zh-CN" sz="1200" dirty="0">
                          <a:latin typeface="+mn-lt"/>
                        </a:rPr>
                        <a:t>20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6" name="TextBox 5">
            <a:extLst>
              <a:ext uri="{FF2B5EF4-FFF2-40B4-BE49-F238E27FC236}">
                <a16:creationId xmlns:a16="http://schemas.microsoft.com/office/drawing/2014/main" id="{7DD06C11-6C65-4FEE-91E0-4D023D6B3F4D}"/>
              </a:ext>
            </a:extLst>
          </p:cNvPr>
          <p:cNvSpPr txBox="1"/>
          <p:nvPr/>
        </p:nvSpPr>
        <p:spPr>
          <a:xfrm>
            <a:off x="447111" y="1120676"/>
            <a:ext cx="10456266" cy="2308324"/>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18.5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OAM = 16.5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120 TUs, implying:</a:t>
            </a:r>
          </a:p>
          <a:p>
            <a:pPr marL="950913" lvl="1" indent="-342900">
              <a:buFont typeface="+mj-lt"/>
              <a:buAutoNum type="arabicPeriod"/>
            </a:pPr>
            <a:r>
              <a:rPr lang="fr-FR" altLang="zh-CN" sz="1200" dirty="0">
                <a:solidFill>
                  <a:prstClr val="black"/>
                </a:solidFill>
                <a:sym typeface="Wingdings 3" panose="05040102010807070707" pitchFamily="18" charset="2"/>
              </a:rPr>
              <a:t>12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to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 / </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 per meeting (= 120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10 meetings)</a:t>
            </a:r>
          </a:p>
          <a:p>
            <a:pPr marL="950913" lvl="1" indent="-342900">
              <a:buFont typeface="+mj-lt"/>
              <a:buAutoNum type="arabicPeriod"/>
            </a:pPr>
            <a:r>
              <a:rPr lang="fr-FR" altLang="zh-CN" sz="1200" dirty="0">
                <a:solidFill>
                  <a:prstClr val="black"/>
                </a:solidFill>
                <a:sym typeface="Wingdings 3" panose="05040102010807070707" pitchFamily="18" charset="2"/>
              </a:rPr>
              <a:t>6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to </a:t>
            </a:r>
            <a:r>
              <a:rPr lang="fr-FR" altLang="zh-CN" sz="1200" dirty="0" err="1">
                <a:solidFill>
                  <a:prstClr val="black"/>
                </a:solidFill>
                <a:sym typeface="Wingdings 3" panose="05040102010807070707" pitchFamily="18" charset="2"/>
              </a:rPr>
              <a:t>each</a:t>
            </a:r>
            <a:r>
              <a:rPr lang="fr-FR" altLang="zh-CN" sz="1200" dirty="0">
                <a:solidFill>
                  <a:prstClr val="black"/>
                </a:solidFill>
                <a:sym typeface="Wingdings 3" panose="05040102010807070707" pitchFamily="18" charset="2"/>
              </a:rPr>
              <a:t> Rel-19 SID / WID in </a:t>
            </a:r>
            <a:r>
              <a:rPr lang="fr-FR" altLang="zh-CN" sz="1200" dirty="0" err="1">
                <a:solidFill>
                  <a:prstClr val="black"/>
                </a:solidFill>
                <a:sym typeface="Wingdings 3" panose="05040102010807070707" pitchFamily="18" charset="2"/>
              </a:rPr>
              <a:t>average</a:t>
            </a:r>
            <a:r>
              <a:rPr lang="fr-FR" altLang="zh-CN" sz="1200" dirty="0">
                <a:solidFill>
                  <a:prstClr val="black"/>
                </a:solidFill>
                <a:sym typeface="Wingdings 3" panose="05040102010807070707" pitchFamily="18" charset="2"/>
              </a:rPr>
              <a:t> (= 120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20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a:t>
            </a:r>
          </a:p>
          <a:p>
            <a:pPr marL="950913" lvl="1" indent="-342900">
              <a:buFont typeface="+mj-lt"/>
              <a:buAutoNum type="arabicPeriod"/>
            </a:pPr>
            <a:r>
              <a:rPr lang="fr-FR" altLang="zh-CN" sz="1200" dirty="0">
                <a:solidFill>
                  <a:prstClr val="black"/>
                </a:solidFill>
                <a:sym typeface="Wingdings 3" panose="05040102010807070707" pitchFamily="18" charset="2"/>
              </a:rPr>
              <a:t>0.6 TU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per Rel-19 SID / WID per meeting in </a:t>
            </a:r>
            <a:r>
              <a:rPr lang="fr-FR" altLang="zh-CN" sz="1200" dirty="0" err="1">
                <a:solidFill>
                  <a:prstClr val="black"/>
                </a:solidFill>
                <a:sym typeface="Wingdings 3" panose="05040102010807070707" pitchFamily="18" charset="2"/>
              </a:rPr>
              <a:t>average</a:t>
            </a:r>
            <a:r>
              <a:rPr lang="fr-FR" altLang="zh-CN" sz="1200" dirty="0">
                <a:solidFill>
                  <a:prstClr val="black"/>
                </a:solidFill>
                <a:sym typeface="Wingdings 3" panose="05040102010807070707" pitchFamily="18" charset="2"/>
              </a:rPr>
              <a:t> (= 12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20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a:t>
            </a:r>
            <a:endParaRPr lang="zh-CN" altLang="en-US" sz="1200" b="1" dirty="0"/>
          </a:p>
        </p:txBody>
      </p:sp>
      <p:sp>
        <p:nvSpPr>
          <p:cNvPr id="7" name="TextBox 6">
            <a:extLst>
              <a:ext uri="{FF2B5EF4-FFF2-40B4-BE49-F238E27FC236}">
                <a16:creationId xmlns:a16="http://schemas.microsoft.com/office/drawing/2014/main" id="{A811B7CF-4206-4976-8794-0C5BA7314848}"/>
              </a:ext>
            </a:extLst>
          </p:cNvPr>
          <p:cNvSpPr txBox="1"/>
          <p:nvPr/>
        </p:nvSpPr>
        <p:spPr>
          <a:xfrm rot="20470953">
            <a:off x="8795400" y="2713892"/>
            <a:ext cx="2031325" cy="292388"/>
          </a:xfrm>
          <a:prstGeom prst="rect">
            <a:avLst/>
          </a:prstGeom>
          <a:solidFill>
            <a:srgbClr val="FFFF00"/>
          </a:solidFill>
        </p:spPr>
        <p:txBody>
          <a:bodyPr wrap="none" rtlCol="0">
            <a:spAutoFit/>
          </a:bodyPr>
          <a:lstStyle/>
          <a:p>
            <a:r>
              <a:rPr lang="en-US" altLang="zh-CN" dirty="0"/>
              <a:t>No update since SA#104</a:t>
            </a:r>
            <a:endParaRPr lang="zh-CN" altLang="en-US" dirty="0"/>
          </a:p>
        </p:txBody>
      </p:sp>
    </p:spTree>
    <p:extLst>
      <p:ext uri="{BB962C8B-B14F-4D97-AF65-F5344CB8AC3E}">
        <p14:creationId xmlns:p14="http://schemas.microsoft.com/office/powerpoint/2010/main" val="214487315"/>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a:t>
            </a:r>
            <a:r>
              <a:rPr lang="en-US" altLang="zh-CN" sz="4000" dirty="0"/>
              <a:t>CH</a:t>
            </a:r>
            <a:r>
              <a:rPr lang="de-DE" altLang="de-DE" sz="4000" dirty="0"/>
              <a:t>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800" kern="1200" dirty="0">
                        <a:solidFill>
                          <a:schemeClr val="tx1"/>
                        </a:solidFill>
                        <a:effectLst/>
                        <a:highlight>
                          <a:srgbClr val="C0C0C0"/>
                        </a:highligh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altLang="zh-CN"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altLang="zh-CN"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GB"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CH Closing</a:t>
                      </a:r>
                      <a:r>
                        <a:rPr lang="en-US"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(Opt.)</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400698" y="1098490"/>
            <a:ext cx="9361858" cy="292388"/>
          </a:xfrm>
          <a:prstGeom prst="rect">
            <a:avLst/>
          </a:prstGeom>
          <a:noFill/>
        </p:spPr>
        <p:txBody>
          <a:bodyPr wrap="none" rtlCol="0">
            <a:spAutoFit/>
          </a:bodyPr>
          <a:lstStyle/>
          <a:p>
            <a:r>
              <a:rPr lang="en-US" altLang="zh-CN" b="1" dirty="0"/>
              <a:t>Assumption: Every day = 5 sessions (TUs),  total TU in 1 ordinary meeting (exclude closing plenary TUs) = 15.5 TUs</a:t>
            </a:r>
            <a:endParaRPr lang="zh-CN" altLang="en-US" b="1" dirty="0"/>
          </a:p>
        </p:txBody>
      </p:sp>
    </p:spTree>
    <p:extLst>
      <p:ext uri="{BB962C8B-B14F-4D97-AF65-F5344CB8AC3E}">
        <p14:creationId xmlns:p14="http://schemas.microsoft.com/office/powerpoint/2010/main" val="3735573845"/>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6827838" cy="866775"/>
          </a:xfrm>
        </p:spPr>
        <p:txBody>
          <a:bodyPr/>
          <a:lstStyle/>
          <a:p>
            <a:r>
              <a:rPr lang="en-US" dirty="0"/>
              <a:t>TU Budget for SA5 CH</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168401"/>
            <a:ext cx="9322112" cy="4503350"/>
          </a:xfrm>
        </p:spPr>
        <p:txBody>
          <a:bodyPr/>
          <a:lstStyle/>
          <a:p>
            <a:r>
              <a:rPr lang="en-US" sz="2000" dirty="0"/>
              <a:t>Assumptions for SA5 CH : </a:t>
            </a:r>
          </a:p>
          <a:p>
            <a:pPr lvl="1"/>
            <a:r>
              <a:rPr lang="en-US" sz="1600" dirty="0"/>
              <a:t>6 ordinary meeting per year. </a:t>
            </a:r>
          </a:p>
          <a:p>
            <a:pPr lvl="1"/>
            <a:r>
              <a:rPr lang="en-US" sz="1600" dirty="0">
                <a:solidFill>
                  <a:srgbClr val="FF0000"/>
                </a:solidFill>
              </a:rPr>
              <a:t>Rel-19 spans 18 months for SA5 (with early start of studies) = 8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CH revision sessions normally planned to be in Thursday </a:t>
            </a:r>
            <a:r>
              <a:rPr lang="en-US" altLang="zh-CN" sz="1600" dirty="0">
                <a:solidFill>
                  <a:srgbClr val="FF0000"/>
                </a:solidFill>
              </a:rPr>
              <a:t>Q1 and </a:t>
            </a:r>
            <a:r>
              <a:rPr lang="en-US" sz="1600" dirty="0">
                <a:solidFill>
                  <a:srgbClr val="FF0000"/>
                </a:solidFill>
              </a:rPr>
              <a:t>Q2 (initial </a:t>
            </a:r>
            <a:r>
              <a:rPr lang="en-US" sz="1600" dirty="0" err="1">
                <a:solidFill>
                  <a:srgbClr val="FF0000"/>
                </a:solidFill>
              </a:rPr>
              <a:t>assump</a:t>
            </a:r>
            <a:r>
              <a:rPr lang="en-US" sz="1600" dirty="0">
                <a:solidFill>
                  <a:srgbClr val="FF0000"/>
                </a:solidFill>
              </a:rPr>
              <a:t>.),CH closing plenary planned to be in Thursday Q3 and Q4.</a:t>
            </a:r>
          </a:p>
          <a:p>
            <a:pPr lvl="1"/>
            <a:r>
              <a:rPr lang="en-US" sz="1600" dirty="0">
                <a:solidFill>
                  <a:srgbClr val="FF0000"/>
                </a:solidFill>
              </a:rPr>
              <a:t>1 (CH) stream per session =&gt; 15.5 TUs per meeting (incl. 2 TUs as buffer) = 124</a:t>
            </a:r>
          </a:p>
          <a:p>
            <a:pPr lvl="1"/>
            <a:r>
              <a:rPr lang="en-US" sz="1600" dirty="0">
                <a:solidFill>
                  <a:srgbClr val="FF0000"/>
                </a:solidFill>
              </a:rPr>
              <a:t>Assume Maintenance + Buffer = 33% as in SA2  =&gt; ~ 41 TU</a:t>
            </a:r>
          </a:p>
          <a:p>
            <a:pPr lvl="1"/>
            <a:r>
              <a:rPr lang="en-US" sz="1600" dirty="0">
                <a:solidFill>
                  <a:srgbClr val="FF0000"/>
                </a:solidFill>
              </a:rPr>
              <a:t>Resulting total TUs avail. f. SI/WI: 9 meetings x 15.5 sessions = 124 TU minus 41 =&gt; 83 TU</a:t>
            </a:r>
          </a:p>
          <a:p>
            <a:pPr lvl="1"/>
            <a:r>
              <a:rPr lang="en-US" sz="1600" dirty="0">
                <a:solidFill>
                  <a:srgbClr val="FF0000"/>
                </a:solidFill>
              </a:rPr>
              <a:t>=&gt; Recommended MAX no. of SI/WI = 14</a:t>
            </a:r>
          </a:p>
          <a:p>
            <a:pPr lvl="1"/>
            <a:r>
              <a:rPr lang="en-US" sz="1600" dirty="0">
                <a:solidFill>
                  <a:srgbClr val="FF0000"/>
                </a:solidFill>
              </a:rPr>
              <a:t>With 14 SI/WI =&gt; Average 6 TU per SI/WI (0.75/meeting). </a:t>
            </a:r>
            <a:endParaRPr lang="en-US" sz="1600" dirty="0">
              <a:solidFill>
                <a:schemeClr val="accent1"/>
              </a:solidFill>
            </a:endParaRPr>
          </a:p>
        </p:txBody>
      </p:sp>
    </p:spTree>
    <p:extLst>
      <p:ext uri="{BB962C8B-B14F-4D97-AF65-F5344CB8AC3E}">
        <p14:creationId xmlns:p14="http://schemas.microsoft.com/office/powerpoint/2010/main" val="1433851990"/>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D482DA-39A8-45F1-A886-8B15F5B2CA5D}"/>
              </a:ext>
            </a:extLst>
          </p:cNvPr>
          <p:cNvSpPr>
            <a:spLocks noGrp="1"/>
          </p:cNvSpPr>
          <p:nvPr>
            <p:ph type="title"/>
          </p:nvPr>
        </p:nvSpPr>
        <p:spPr>
          <a:xfrm>
            <a:off x="123569" y="182880"/>
            <a:ext cx="9561952" cy="1143000"/>
          </a:xfrm>
        </p:spPr>
        <p:txBody>
          <a:bodyPr/>
          <a:lstStyle/>
          <a:p>
            <a:r>
              <a:rPr lang="en-US" altLang="zh-CN" sz="3600" dirty="0"/>
              <a:t>SA5 Rel-19 CH TU planning (May.2024~Sep.2025)</a:t>
            </a:r>
            <a:endParaRPr lang="zh-CN" altLang="en-US" sz="3600" dirty="0"/>
          </a:p>
        </p:txBody>
      </p:sp>
      <p:graphicFrame>
        <p:nvGraphicFramePr>
          <p:cNvPr id="8" name="Table 7">
            <a:extLst>
              <a:ext uri="{FF2B5EF4-FFF2-40B4-BE49-F238E27FC236}">
                <a16:creationId xmlns:a16="http://schemas.microsoft.com/office/drawing/2014/main" id="{12728E71-99C6-4012-A7FA-922E2C3A3A79}"/>
              </a:ext>
            </a:extLst>
          </p:cNvPr>
          <p:cNvGraphicFramePr>
            <a:graphicFrameLocks noGrp="1"/>
          </p:cNvGraphicFramePr>
          <p:nvPr/>
        </p:nvGraphicFramePr>
        <p:xfrm>
          <a:off x="195825" y="3256660"/>
          <a:ext cx="11746980" cy="2480664"/>
        </p:xfrm>
        <a:graphic>
          <a:graphicData uri="http://schemas.openxmlformats.org/drawingml/2006/table">
            <a:tbl>
              <a:tblPr firstRow="1" bandRow="1">
                <a:tableStyleId>{5C22544A-7EE6-4342-B048-85BDC9FD1C3A}</a:tableStyleId>
              </a:tblPr>
              <a:tblGrid>
                <a:gridCol w="2601983">
                  <a:extLst>
                    <a:ext uri="{9D8B030D-6E8A-4147-A177-3AD203B41FA5}">
                      <a16:colId xmlns:a16="http://schemas.microsoft.com/office/drawing/2014/main" val="428783908"/>
                    </a:ext>
                  </a:extLst>
                </a:gridCol>
                <a:gridCol w="2399170">
                  <a:extLst>
                    <a:ext uri="{9D8B030D-6E8A-4147-A177-3AD203B41FA5}">
                      <a16:colId xmlns:a16="http://schemas.microsoft.com/office/drawing/2014/main" val="228380027"/>
                    </a:ext>
                  </a:extLst>
                </a:gridCol>
                <a:gridCol w="2248609">
                  <a:extLst>
                    <a:ext uri="{9D8B030D-6E8A-4147-A177-3AD203B41FA5}">
                      <a16:colId xmlns:a16="http://schemas.microsoft.com/office/drawing/2014/main" val="856762402"/>
                    </a:ext>
                  </a:extLst>
                </a:gridCol>
                <a:gridCol w="2248609">
                  <a:extLst>
                    <a:ext uri="{9D8B030D-6E8A-4147-A177-3AD203B41FA5}">
                      <a16:colId xmlns:a16="http://schemas.microsoft.com/office/drawing/2014/main" val="2063139119"/>
                    </a:ext>
                  </a:extLst>
                </a:gridCol>
                <a:gridCol w="2248609">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83048">
                <a:tc>
                  <a:txBody>
                    <a:bodyPr/>
                    <a:lstStyle/>
                    <a:p>
                      <a:r>
                        <a:rPr lang="en-US" altLang="zh-CN" sz="1200" b="1" dirty="0">
                          <a:latin typeface="+mn-lt"/>
                        </a:rPr>
                        <a:t>May. 2024:</a:t>
                      </a:r>
                    </a:p>
                    <a:p>
                      <a:r>
                        <a:rPr lang="en-US" altLang="zh-CN" sz="1200" b="1" dirty="0">
                          <a:latin typeface="+mn-lt"/>
                        </a:rPr>
                        <a:t>SA5#155 (1 meeting)</a:t>
                      </a:r>
                      <a:endParaRPr lang="zh-CN" altLang="en-US" sz="1200" b="1" dirty="0">
                        <a:latin typeface="+mn-lt"/>
                      </a:endParaRPr>
                    </a:p>
                  </a:txBody>
                  <a:tcPr/>
                </a:tc>
                <a:tc>
                  <a:txBody>
                    <a:bodyPr/>
                    <a:lstStyle/>
                    <a:p>
                      <a:r>
                        <a:rPr lang="en-US" altLang="zh-CN" sz="1200" dirty="0">
                          <a:latin typeface="+mn-lt"/>
                        </a:rPr>
                        <a:t>2.5 TU*1eetings = 2.5 TU (CRs)</a:t>
                      </a:r>
                      <a:endParaRPr lang="zh-CN" altLang="en-US" sz="1200" dirty="0">
                        <a:latin typeface="+mn-lt"/>
                      </a:endParaRPr>
                    </a:p>
                  </a:txBody>
                  <a:tcPr/>
                </a:tc>
                <a:tc>
                  <a:txBody>
                    <a:bodyPr/>
                    <a:lstStyle/>
                    <a:p>
                      <a:r>
                        <a:rPr lang="en-US" altLang="zh-CN" sz="1200" dirty="0">
                          <a:latin typeface="+mn-lt"/>
                        </a:rPr>
                        <a:t>6 TU*1 meetings= 6 TU</a:t>
                      </a:r>
                    </a:p>
                    <a:p>
                      <a:r>
                        <a:rPr lang="en-US" altLang="zh-CN" sz="1200" dirty="0">
                          <a:latin typeface="+mn-lt"/>
                        </a:rPr>
                        <a:t>5 TU: Rel-19 topic discussion</a:t>
                      </a:r>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July. 2024~Dec.2024:</a:t>
                      </a:r>
                    </a:p>
                    <a:p>
                      <a:r>
                        <a:rPr lang="en-US" altLang="zh-CN" sz="1200" b="1" dirty="0">
                          <a:latin typeface="+mn-lt"/>
                        </a:rPr>
                        <a:t>SA5#156~#158 (3 meetings)</a:t>
                      </a:r>
                      <a:endParaRPr lang="zh-CN" altLang="en-US" sz="1200" b="1" dirty="0">
                        <a:latin typeface="+mn-lt"/>
                      </a:endParaRPr>
                    </a:p>
                  </a:txBody>
                  <a:tcPr/>
                </a:tc>
                <a:tc>
                  <a:txBody>
                    <a:bodyPr/>
                    <a:lstStyle/>
                    <a:p>
                      <a:r>
                        <a:rPr lang="en-US" altLang="zh-CN" sz="1200" dirty="0">
                          <a:latin typeface="+mn-lt"/>
                        </a:rPr>
                        <a:t>2.5 TU*3 meetings = 7.5 TU (CRs)</a:t>
                      </a:r>
                      <a:endParaRPr lang="zh-CN" altLang="en-US" sz="1200" dirty="0">
                        <a:latin typeface="+mn-lt"/>
                      </a:endParaRPr>
                    </a:p>
                  </a:txBody>
                  <a:tcPr/>
                </a:tc>
                <a:tc>
                  <a:txBody>
                    <a:bodyPr/>
                    <a:lstStyle/>
                    <a:p>
                      <a:r>
                        <a:rPr lang="en-US" altLang="zh-CN" sz="1200" dirty="0">
                          <a:latin typeface="+mn-lt"/>
                        </a:rPr>
                        <a:t>11 TU*3 meetings= 33 TU</a:t>
                      </a:r>
                    </a:p>
                    <a:p>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2290105926"/>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11 TU*4 meetings= 44 TU</a:t>
                      </a:r>
                      <a:endParaRPr lang="zh-CN" altLang="en-US" sz="1200" dirty="0">
                        <a:latin typeface="+mn-lt"/>
                      </a:endParaRPr>
                    </a:p>
                  </a:txBody>
                  <a:tcPr/>
                </a:tc>
                <a:tc>
                  <a:txBody>
                    <a:bodyPr/>
                    <a:lstStyle/>
                    <a:p>
                      <a:r>
                        <a:rPr lang="en-US" altLang="zh-CN" sz="1200" dirty="0">
                          <a:latin typeface="+mn-lt"/>
                        </a:rPr>
                        <a:t>1 TU*4 meetings = 4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 124 TU</a:t>
                      </a:r>
                      <a:endParaRPr lang="zh-CN" altLang="en-US" sz="1200" b="1" dirty="0">
                        <a:latin typeface="+mn-lt"/>
                      </a:endParaRPr>
                    </a:p>
                  </a:txBody>
                  <a:tcPr/>
                </a:tc>
                <a:tc>
                  <a:txBody>
                    <a:bodyPr/>
                    <a:lstStyle/>
                    <a:p>
                      <a:r>
                        <a:rPr lang="en-US" altLang="zh-CN" sz="1200" dirty="0">
                          <a:latin typeface="+mn-lt"/>
                        </a:rPr>
                        <a:t>16 TU</a:t>
                      </a:r>
                      <a:endParaRPr lang="zh-CN" altLang="en-US" sz="1200" dirty="0">
                        <a:latin typeface="+mn-lt"/>
                      </a:endParaRPr>
                    </a:p>
                  </a:txBody>
                  <a:tcPr/>
                </a:tc>
                <a:tc>
                  <a:txBody>
                    <a:bodyPr/>
                    <a:lstStyle/>
                    <a:p>
                      <a:r>
                        <a:rPr lang="en-US" altLang="zh-CN" sz="1200" dirty="0">
                          <a:latin typeface="+mn-lt"/>
                        </a:rPr>
                        <a:t>83 TU</a:t>
                      </a:r>
                      <a:endParaRPr lang="zh-CN" altLang="en-US" sz="1200" dirty="0">
                        <a:latin typeface="+mn-lt"/>
                      </a:endParaRPr>
                    </a:p>
                  </a:txBody>
                  <a:tcPr/>
                </a:tc>
                <a:tc>
                  <a:txBody>
                    <a:bodyPr/>
                    <a:lstStyle/>
                    <a:p>
                      <a:r>
                        <a:rPr lang="en-US" altLang="zh-CN" sz="1200" dirty="0">
                          <a:latin typeface="+mn-lt"/>
                        </a:rPr>
                        <a:t>4 TU</a:t>
                      </a:r>
                      <a:endParaRPr lang="zh-CN" altLang="en-US" sz="1200" dirty="0">
                        <a:latin typeface="+mn-lt"/>
                      </a:endParaRPr>
                    </a:p>
                  </a:txBody>
                  <a:tcPr/>
                </a:tc>
                <a:tc>
                  <a:txBody>
                    <a:bodyPr/>
                    <a:lstStyle/>
                    <a:p>
                      <a:r>
                        <a:rPr lang="en-US" altLang="zh-CN" sz="1200" dirty="0">
                          <a:latin typeface="+mn-lt"/>
                        </a:rPr>
                        <a:t>16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9" name="TextBox 8">
            <a:extLst>
              <a:ext uri="{FF2B5EF4-FFF2-40B4-BE49-F238E27FC236}">
                <a16:creationId xmlns:a16="http://schemas.microsoft.com/office/drawing/2014/main" id="{22E304B9-39CB-469E-852A-517B272CCFA6}"/>
              </a:ext>
            </a:extLst>
          </p:cNvPr>
          <p:cNvSpPr txBox="1"/>
          <p:nvPr/>
        </p:nvSpPr>
        <p:spPr>
          <a:xfrm>
            <a:off x="447111" y="1120676"/>
            <a:ext cx="10456266" cy="1754326"/>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15.5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CH = 13.5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83 TUs</a:t>
            </a:r>
          </a:p>
        </p:txBody>
      </p:sp>
    </p:spTree>
    <p:extLst>
      <p:ext uri="{BB962C8B-B14F-4D97-AF65-F5344CB8AC3E}">
        <p14:creationId xmlns:p14="http://schemas.microsoft.com/office/powerpoint/2010/main" val="36487003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New Rel-19 Study / Work Items</a:t>
            </a:r>
          </a:p>
        </p:txBody>
      </p:sp>
      <p:graphicFrame>
        <p:nvGraphicFramePr>
          <p:cNvPr id="4" name="Table 3">
            <a:extLst>
              <a:ext uri="{FF2B5EF4-FFF2-40B4-BE49-F238E27FC236}">
                <a16:creationId xmlns:a16="http://schemas.microsoft.com/office/drawing/2014/main" id="{F02D49B5-36A5-4AF1-B4D4-A8F9348567E4}"/>
              </a:ext>
            </a:extLst>
          </p:cNvPr>
          <p:cNvGraphicFramePr>
            <a:graphicFrameLocks noGrp="1"/>
          </p:cNvGraphicFramePr>
          <p:nvPr>
            <p:extLst>
              <p:ext uri="{D42A27DB-BD31-4B8C-83A1-F6EECF244321}">
                <p14:modId xmlns:p14="http://schemas.microsoft.com/office/powerpoint/2010/main" val="630782986"/>
              </p:ext>
            </p:extLst>
          </p:nvPr>
        </p:nvGraphicFramePr>
        <p:xfrm>
          <a:off x="573206" y="1663480"/>
          <a:ext cx="10867945" cy="3907640"/>
        </p:xfrm>
        <a:graphic>
          <a:graphicData uri="http://schemas.openxmlformats.org/drawingml/2006/table">
            <a:tbl>
              <a:tblPr firstRow="1" firstCol="1" bandRow="1"/>
              <a:tblGrid>
                <a:gridCol w="1064871">
                  <a:extLst>
                    <a:ext uri="{9D8B030D-6E8A-4147-A177-3AD203B41FA5}">
                      <a16:colId xmlns:a16="http://schemas.microsoft.com/office/drawing/2014/main" val="3092324856"/>
                    </a:ext>
                  </a:extLst>
                </a:gridCol>
                <a:gridCol w="4353442">
                  <a:extLst>
                    <a:ext uri="{9D8B030D-6E8A-4147-A177-3AD203B41FA5}">
                      <a16:colId xmlns:a16="http://schemas.microsoft.com/office/drawing/2014/main" val="2473753773"/>
                    </a:ext>
                  </a:extLst>
                </a:gridCol>
                <a:gridCol w="942081">
                  <a:extLst>
                    <a:ext uri="{9D8B030D-6E8A-4147-A177-3AD203B41FA5}">
                      <a16:colId xmlns:a16="http://schemas.microsoft.com/office/drawing/2014/main" val="160253941"/>
                    </a:ext>
                  </a:extLst>
                </a:gridCol>
                <a:gridCol w="1594817">
                  <a:extLst>
                    <a:ext uri="{9D8B030D-6E8A-4147-A177-3AD203B41FA5}">
                      <a16:colId xmlns:a16="http://schemas.microsoft.com/office/drawing/2014/main" val="1825234608"/>
                    </a:ext>
                  </a:extLst>
                </a:gridCol>
                <a:gridCol w="2912734">
                  <a:extLst>
                    <a:ext uri="{9D8B030D-6E8A-4147-A177-3AD203B41FA5}">
                      <a16:colId xmlns:a16="http://schemas.microsoft.com/office/drawing/2014/main" val="1104305053"/>
                    </a:ext>
                  </a:extLst>
                </a:gridCol>
              </a:tblGrid>
              <a:tr h="280520">
                <a:tc>
                  <a:txBody>
                    <a:bodyPr/>
                    <a:lstStyle/>
                    <a:p>
                      <a:pPr>
                        <a:spcAft>
                          <a:spcPts val="0"/>
                        </a:spcAft>
                      </a:pPr>
                      <a:r>
                        <a:rPr lang="en-US" sz="1800" b="1" dirty="0" err="1">
                          <a:solidFill>
                            <a:srgbClr val="000000"/>
                          </a:solidFill>
                          <a:effectLst/>
                          <a:latin typeface="+mn-lt"/>
                          <a:ea typeface="PMingLiU"/>
                        </a:rPr>
                        <a:t>TDoc</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Title</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Type</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UID</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dirty="0">
                          <a:solidFill>
                            <a:srgbClr val="000000"/>
                          </a:solidFill>
                          <a:effectLst/>
                          <a:latin typeface="+mn-lt"/>
                          <a:ea typeface="PMingLiU"/>
                        </a:rPr>
                        <a:t>(Suggested) Acronym</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41172156"/>
                  </a:ext>
                </a:extLst>
              </a:tr>
              <a:tr h="149285">
                <a:tc>
                  <a:txBody>
                    <a:bodyPr/>
                    <a:lstStyle/>
                    <a:p>
                      <a:pPr algn="l" fontAlgn="t"/>
                      <a:r>
                        <a:rPr lang="en-US" sz="1400" b="0" i="0" u="none" strike="noStrike" dirty="0">
                          <a:solidFill>
                            <a:srgbClr val="000000"/>
                          </a:solidFill>
                          <a:effectLst/>
                          <a:latin typeface="+mn-lt"/>
                          <a:ea typeface="宋体" panose="02010600030101010101" pitchFamily="2" charset="-122"/>
                        </a:rPr>
                        <a:t>SP-241552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management aspects of Network Digital Twin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sz="1400" kern="1200" dirty="0">
                          <a:solidFill>
                            <a:srgbClr val="000000"/>
                          </a:solidFill>
                          <a:effectLst/>
                          <a:latin typeface="+mn-lt"/>
                          <a:ea typeface="PMingLiU"/>
                          <a:cs typeface="+mn-cs"/>
                        </a:rPr>
                        <a:t>WID NEW</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NDT</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267151"/>
                  </a:ext>
                </a:extLst>
              </a:tr>
              <a:tr h="268713">
                <a:tc>
                  <a:txBody>
                    <a:bodyPr/>
                    <a:lstStyle/>
                    <a:p>
                      <a:pPr algn="l" fontAlgn="t"/>
                      <a:r>
                        <a:rPr lang="en-US" sz="1400" b="0" i="0" u="none" strike="noStrike">
                          <a:solidFill>
                            <a:srgbClr val="000000"/>
                          </a:solidFill>
                          <a:effectLst/>
                          <a:latin typeface="+mn-lt"/>
                          <a:ea typeface="宋体" panose="02010600030101010101" pitchFamily="2" charset="-122"/>
                        </a:rPr>
                        <a:t>SP-241553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Service Based Management Architecture enhancement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SBMA_Ph3</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013364"/>
                  </a:ext>
                </a:extLst>
              </a:tr>
              <a:tr h="0">
                <a:tc>
                  <a:txBody>
                    <a:bodyPr/>
                    <a:lstStyle/>
                    <a:p>
                      <a:pPr algn="l" fontAlgn="t"/>
                      <a:r>
                        <a:rPr lang="en-US" sz="1400" b="0" i="0" u="none" strike="noStrike">
                          <a:solidFill>
                            <a:srgbClr val="000000"/>
                          </a:solidFill>
                          <a:effectLst/>
                          <a:latin typeface="+mn-lt"/>
                          <a:ea typeface="宋体" panose="02010600030101010101" pitchFamily="2" charset="-122"/>
                        </a:rPr>
                        <a:t>SP-241554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energy efficiency and energy saving aspects of 5G networks and services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Energy_OAM_Ph3</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199974"/>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SP-241555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management aspects of RedCap features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err="1">
                          <a:solidFill>
                            <a:srgbClr val="000000"/>
                          </a:solidFill>
                          <a:effectLst/>
                          <a:latin typeface="+mn-lt"/>
                          <a:ea typeface="PMingLiU"/>
                          <a:cs typeface="+mn-cs"/>
                        </a:rPr>
                        <a:t>NR_RedCap_OAM</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841796"/>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Enhanced OAM for management exposure to external consumers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err="1">
                          <a:solidFill>
                            <a:srgbClr val="000000"/>
                          </a:solidFill>
                          <a:effectLst/>
                          <a:latin typeface="+mn-lt"/>
                          <a:ea typeface="PMingLiU"/>
                          <a:cs typeface="+mn-cs"/>
                        </a:rPr>
                        <a:t>MExpo</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195966"/>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SP-241557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Closed Control Loop Management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CCLM</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227273"/>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SP-241558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AI/ML management phase 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AIML_MGT_Ph2</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568330"/>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SP-241559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Management for MonStra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err="1">
                          <a:solidFill>
                            <a:srgbClr val="000000"/>
                          </a:solidFill>
                          <a:effectLst/>
                          <a:latin typeface="+mn-lt"/>
                          <a:ea typeface="PMingLiU"/>
                          <a:cs typeface="+mn-cs"/>
                        </a:rPr>
                        <a:t>Monstra</a:t>
                      </a:r>
                      <a:r>
                        <a:rPr lang="en-US" altLang="zh-CN" sz="1400" kern="1200" dirty="0">
                          <a:solidFill>
                            <a:srgbClr val="000000"/>
                          </a:solidFill>
                          <a:effectLst/>
                          <a:latin typeface="+mn-lt"/>
                          <a:ea typeface="PMingLiU"/>
                          <a:cs typeface="+mn-cs"/>
                        </a:rPr>
                        <a:t>-OAM</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655179"/>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SP-241560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intent driven management services for mobile network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IDMS_MN_Ph3</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658865"/>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SP-241561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Management Data Analytics (MDA) –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eMDAS_Ph3</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411630"/>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SP-241562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mn-lt"/>
                          <a:ea typeface="宋体" panose="02010600030101010101" pitchFamily="2" charset="-122"/>
                        </a:rPr>
                        <a:t>New WID on management of IAB nodes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err="1">
                          <a:solidFill>
                            <a:srgbClr val="000000"/>
                          </a:solidFill>
                          <a:effectLst/>
                          <a:latin typeface="+mn-lt"/>
                          <a:ea typeface="PMingLiU"/>
                          <a:cs typeface="+mn-cs"/>
                        </a:rPr>
                        <a:t>NR_mobile_IAB_OAM</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3346741"/>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SP-241563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mn-lt"/>
                          <a:ea typeface="宋体" panose="02010600030101010101" pitchFamily="2" charset="-122"/>
                        </a:rPr>
                        <a:t>New WID on Management Aspects of NTN Phase 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NTN_OAM_Ph2</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612882"/>
                  </a:ext>
                </a:extLst>
              </a:tr>
              <a:tr h="110298">
                <a:tc>
                  <a:txBody>
                    <a:bodyPr/>
                    <a:lstStyle/>
                    <a:p>
                      <a:pPr marL="0" algn="l" defTabSz="1219170" rtl="0" eaLnBrk="1" fontAlgn="t" latinLnBrk="0" hangingPunct="1"/>
                      <a:r>
                        <a:rPr lang="en-US" sz="1400" b="0" i="0" u="none" strike="noStrike" kern="1200">
                          <a:solidFill>
                            <a:srgbClr val="000000"/>
                          </a:solidFill>
                          <a:effectLst/>
                          <a:latin typeface="+mn-lt"/>
                          <a:ea typeface="宋体" panose="02010600030101010101" pitchFamily="2" charset="-122"/>
                          <a:cs typeface="+mn-cs"/>
                        </a:rPr>
                        <a:t>SP-241564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fontAlgn="t" latinLnBrk="0" hangingPunct="1"/>
                      <a:r>
                        <a:rPr lang="en-US" sz="1400" b="0" i="0" u="none" strike="noStrike" kern="1200" dirty="0">
                          <a:solidFill>
                            <a:srgbClr val="000000"/>
                          </a:solidFill>
                          <a:effectLst/>
                          <a:latin typeface="+mn-lt"/>
                          <a:ea typeface="宋体" panose="02010600030101010101" pitchFamily="2" charset="-122"/>
                          <a:cs typeface="+mn-cs"/>
                        </a:rPr>
                        <a:t>New WID on Management of Network Sharing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NetShare_OAM_Ph3</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844701"/>
                  </a:ext>
                </a:extLst>
              </a:tr>
            </a:tbl>
          </a:graphicData>
        </a:graphic>
      </p:graphicFrame>
      <p:sp>
        <p:nvSpPr>
          <p:cNvPr id="2" name="TextBox 1">
            <a:extLst>
              <a:ext uri="{FF2B5EF4-FFF2-40B4-BE49-F238E27FC236}">
                <a16:creationId xmlns:a16="http://schemas.microsoft.com/office/drawing/2014/main" id="{1D8A4693-0347-4027-944C-6829379129BD}"/>
              </a:ext>
            </a:extLst>
          </p:cNvPr>
          <p:cNvSpPr txBox="1"/>
          <p:nvPr/>
        </p:nvSpPr>
        <p:spPr>
          <a:xfrm>
            <a:off x="640080" y="1210985"/>
            <a:ext cx="5990935" cy="292388"/>
          </a:xfrm>
          <a:prstGeom prst="rect">
            <a:avLst/>
          </a:prstGeom>
          <a:noFill/>
        </p:spPr>
        <p:txBody>
          <a:bodyPr wrap="none" rtlCol="0">
            <a:spAutoFit/>
          </a:bodyPr>
          <a:lstStyle/>
          <a:p>
            <a:r>
              <a:rPr lang="en-US" altLang="zh-CN" b="1" dirty="0">
                <a:solidFill>
                  <a:srgbClr val="FF0000"/>
                </a:solidFill>
                <a:latin typeface="+mn-lt"/>
              </a:rPr>
              <a:t>13</a:t>
            </a:r>
            <a:r>
              <a:rPr lang="en-US" altLang="zh-CN" b="1" dirty="0">
                <a:latin typeface="+mn-lt"/>
              </a:rPr>
              <a:t> new Rel-19 study/work items sent for SA approval, including </a:t>
            </a:r>
            <a:r>
              <a:rPr lang="en-US" altLang="zh-CN" b="1" dirty="0">
                <a:solidFill>
                  <a:srgbClr val="FF0000"/>
                </a:solidFill>
                <a:latin typeface="+mn-lt"/>
              </a:rPr>
              <a:t>13</a:t>
            </a:r>
            <a:r>
              <a:rPr lang="en-US" altLang="zh-CN" b="1" dirty="0">
                <a:latin typeface="+mn-lt"/>
              </a:rPr>
              <a:t> OAM work items</a:t>
            </a:r>
            <a:endParaRPr lang="zh-CN" altLang="en-US" b="1" dirty="0">
              <a:latin typeface="+mn-lt"/>
            </a:endParaRPr>
          </a:p>
        </p:txBody>
      </p:sp>
      <p:sp>
        <p:nvSpPr>
          <p:cNvPr id="3" name="TextBox 2">
            <a:extLst>
              <a:ext uri="{FF2B5EF4-FFF2-40B4-BE49-F238E27FC236}">
                <a16:creationId xmlns:a16="http://schemas.microsoft.com/office/drawing/2014/main" id="{80DEF427-B50C-4704-A916-B88413DEBB82}"/>
              </a:ext>
            </a:extLst>
          </p:cNvPr>
          <p:cNvSpPr txBox="1"/>
          <p:nvPr/>
        </p:nvSpPr>
        <p:spPr>
          <a:xfrm rot="20496863">
            <a:off x="1368455" y="5427314"/>
            <a:ext cx="2256515" cy="292388"/>
          </a:xfrm>
          <a:prstGeom prst="rect">
            <a:avLst/>
          </a:prstGeom>
          <a:solidFill>
            <a:srgbClr val="FFFF00"/>
          </a:solidFill>
        </p:spPr>
        <p:txBody>
          <a:bodyPr wrap="none" rtlCol="0">
            <a:spAutoFit/>
          </a:bodyPr>
          <a:lstStyle/>
          <a:p>
            <a:r>
              <a:rPr lang="en-US" altLang="zh-CN" dirty="0"/>
              <a:t>To be updated with #106 list</a:t>
            </a:r>
            <a:endParaRPr lang="zh-CN" altLang="en-US" dirty="0"/>
          </a:p>
        </p:txBody>
      </p:sp>
    </p:spTree>
    <p:extLst>
      <p:ext uri="{BB962C8B-B14F-4D97-AF65-F5344CB8AC3E}">
        <p14:creationId xmlns:p14="http://schemas.microsoft.com/office/powerpoint/2010/main" val="344434028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Revised Rel-19 Study / Work Items</a:t>
            </a:r>
            <a:endParaRPr lang="en-US" altLang="zh-CN" sz="3200" kern="0" dirty="0">
              <a:solidFill>
                <a:srgbClr val="FF0000"/>
              </a:solidFill>
              <a:highlight>
                <a:srgbClr val="00FFFF"/>
              </a:highlight>
              <a:latin typeface="Calibri"/>
              <a:cs typeface="+mj-cs"/>
            </a:endParaRPr>
          </a:p>
        </p:txBody>
      </p:sp>
      <p:graphicFrame>
        <p:nvGraphicFramePr>
          <p:cNvPr id="3" name="表格 2"/>
          <p:cNvGraphicFramePr>
            <a:graphicFrameLocks noGrp="1"/>
          </p:cNvGraphicFramePr>
          <p:nvPr>
            <p:extLst>
              <p:ext uri="{D42A27DB-BD31-4B8C-83A1-F6EECF244321}">
                <p14:modId xmlns:p14="http://schemas.microsoft.com/office/powerpoint/2010/main" val="2214513589"/>
              </p:ext>
            </p:extLst>
          </p:nvPr>
        </p:nvGraphicFramePr>
        <p:xfrm>
          <a:off x="422485" y="1429952"/>
          <a:ext cx="11347029" cy="3176496"/>
        </p:xfrm>
        <a:graphic>
          <a:graphicData uri="http://schemas.openxmlformats.org/drawingml/2006/table">
            <a:tbl>
              <a:tblPr/>
              <a:tblGrid>
                <a:gridCol w="923915">
                  <a:extLst>
                    <a:ext uri="{9D8B030D-6E8A-4147-A177-3AD203B41FA5}">
                      <a16:colId xmlns:a16="http://schemas.microsoft.com/office/drawing/2014/main" val="20000"/>
                    </a:ext>
                  </a:extLst>
                </a:gridCol>
                <a:gridCol w="1102405">
                  <a:extLst>
                    <a:ext uri="{9D8B030D-6E8A-4147-A177-3AD203B41FA5}">
                      <a16:colId xmlns:a16="http://schemas.microsoft.com/office/drawing/2014/main" val="20001"/>
                    </a:ext>
                  </a:extLst>
                </a:gridCol>
                <a:gridCol w="1201595">
                  <a:extLst>
                    <a:ext uri="{9D8B030D-6E8A-4147-A177-3AD203B41FA5}">
                      <a16:colId xmlns:a16="http://schemas.microsoft.com/office/drawing/2014/main" val="20002"/>
                    </a:ext>
                  </a:extLst>
                </a:gridCol>
                <a:gridCol w="4744800">
                  <a:extLst>
                    <a:ext uri="{9D8B030D-6E8A-4147-A177-3AD203B41FA5}">
                      <a16:colId xmlns:a16="http://schemas.microsoft.com/office/drawing/2014/main" val="20003"/>
                    </a:ext>
                  </a:extLst>
                </a:gridCol>
                <a:gridCol w="3374314">
                  <a:extLst>
                    <a:ext uri="{9D8B030D-6E8A-4147-A177-3AD203B41FA5}">
                      <a16:colId xmlns:a16="http://schemas.microsoft.com/office/drawing/2014/main" val="3262905075"/>
                    </a:ext>
                  </a:extLst>
                </a:gridCol>
              </a:tblGrid>
              <a:tr h="560906">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800" b="1" i="0" u="none" strike="noStrike" kern="1200" dirty="0" err="1">
                          <a:solidFill>
                            <a:srgbClr val="000000"/>
                          </a:solidFill>
                          <a:effectLst/>
                          <a:latin typeface="+mn-lt"/>
                          <a:ea typeface="+mn-ea"/>
                          <a:cs typeface="Arial" panose="020B0604020202020204" pitchFamily="34" charset="0"/>
                        </a:rPr>
                        <a:t>Tdoc</a:t>
                      </a:r>
                      <a:endParaRPr lang="en-GB" altLang="zh-CN" sz="18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Comment</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13390">
                <a:tc>
                  <a:txBody>
                    <a:bodyPr/>
                    <a:lstStyle/>
                    <a:p>
                      <a:pPr algn="l" fontAlgn="t"/>
                      <a:r>
                        <a:rPr lang="en-US" sz="1200" b="0" i="0" u="none" strike="noStrike">
                          <a:solidFill>
                            <a:srgbClr val="000000"/>
                          </a:solidFill>
                          <a:effectLst/>
                          <a:latin typeface="+mn-lt"/>
                          <a:ea typeface="宋体" panose="02010600030101010101" pitchFamily="2" charset="-122"/>
                        </a:rPr>
                        <a:t>SP-241565</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Arial" panose="020B0604020202020204" pitchFamily="34" charset="0"/>
                        </a:rPr>
                        <a:t>Rel-19</a:t>
                      </a:r>
                      <a:endParaRPr lang="zh-CN" altLang="en-US" sz="1200" kern="1200" dirty="0">
                        <a:solidFill>
                          <a:schemeClr val="tx1"/>
                        </a:solidFill>
                        <a:effectLst/>
                        <a:latin typeface="+mn-lt"/>
                        <a:ea typeface="+mn-ea"/>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Revised WID on 5G Advanced NRM features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Arial" panose="020B0604020202020204" pitchFamily="34" charset="0"/>
                        </a:rPr>
                        <a:t>Add new objective to support multi-RAT deployments</a:t>
                      </a:r>
                      <a:endParaRPr lang="en-US" sz="1200" kern="1200" dirty="0">
                        <a:solidFill>
                          <a:schemeClr val="tx1"/>
                        </a:solidFill>
                        <a:effectLst/>
                        <a:latin typeface="+mn-lt"/>
                        <a:ea typeface="+mn-ea"/>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30439"/>
                  </a:ext>
                </a:extLst>
              </a:tr>
              <a:tr h="413390">
                <a:tc>
                  <a:txBody>
                    <a:bodyPr/>
                    <a:lstStyle/>
                    <a:p>
                      <a:pPr algn="l" fontAlgn="t"/>
                      <a:r>
                        <a:rPr lang="en-US" sz="1200" b="0" i="0" u="none" strike="noStrike">
                          <a:solidFill>
                            <a:srgbClr val="000000"/>
                          </a:solidFill>
                          <a:effectLst/>
                          <a:latin typeface="+mn-lt"/>
                          <a:ea typeface="宋体" panose="02010600030101010101" pitchFamily="2" charset="-122"/>
                        </a:rPr>
                        <a:t>SP-241566</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SID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Arial" panose="020B0604020202020204" pitchFamily="34" charset="0"/>
                        </a:rPr>
                        <a:t>Rel-19</a:t>
                      </a:r>
                      <a:endParaRPr lang="zh-CN" altLang="en-US" sz="1200" kern="1200" dirty="0">
                        <a:solidFill>
                          <a:schemeClr val="tx1"/>
                        </a:solidFill>
                        <a:effectLst/>
                        <a:latin typeface="+mn-lt"/>
                        <a:ea typeface="+mn-ea"/>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Revised SID on Cloud Aspects of Management and Orchestration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Arial" panose="020B0604020202020204" pitchFamily="34" charset="0"/>
                        </a:rPr>
                        <a:t>Update TU allocation, group decided to use Rel-19 for cloud management study only. </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2636710"/>
                  </a:ext>
                </a:extLst>
              </a:tr>
              <a:tr h="413390">
                <a:tc>
                  <a:txBody>
                    <a:bodyPr/>
                    <a:lstStyle/>
                    <a:p>
                      <a:pPr algn="l" fontAlgn="t"/>
                      <a:r>
                        <a:rPr lang="en-US" sz="1200" b="0" i="0" u="none" strike="noStrike">
                          <a:solidFill>
                            <a:srgbClr val="000000"/>
                          </a:solidFill>
                          <a:effectLst/>
                          <a:latin typeface="+mn-lt"/>
                          <a:ea typeface="宋体" panose="02010600030101010101" pitchFamily="2" charset="-122"/>
                        </a:rPr>
                        <a:t>SP-241567</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SID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宋体" panose="02010600030101010101" pitchFamily="2" charset="-122"/>
                          <a:cs typeface="Arial" panose="020B0604020202020204" pitchFamily="34" charset="0"/>
                        </a:rPr>
                        <a:t>Rel-19</a:t>
                      </a:r>
                      <a:endParaRPr kumimoji="0" lang="zh-CN" altLang="en-US"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Revised SID on AIML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err="1">
                          <a:solidFill>
                            <a:schemeClr val="tx1"/>
                          </a:solidFill>
                          <a:effectLst/>
                          <a:latin typeface="+mn-lt"/>
                          <a:ea typeface="+mn-ea"/>
                          <a:cs typeface="Arial" panose="020B0604020202020204" pitchFamily="34" charset="0"/>
                        </a:rPr>
                        <a:t>Downscoping</a:t>
                      </a:r>
                      <a:r>
                        <a:rPr lang="en-US" altLang="zh-CN" sz="1200" kern="1200" dirty="0">
                          <a:solidFill>
                            <a:schemeClr val="tx1"/>
                          </a:solidFill>
                          <a:effectLst/>
                          <a:latin typeface="+mn-lt"/>
                          <a:ea typeface="+mn-ea"/>
                          <a:cs typeface="Arial" panose="020B0604020202020204" pitchFamily="34" charset="0"/>
                        </a:rPr>
                        <a:t> study, remove management support to SA1 and SA6. </a:t>
                      </a: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426131"/>
                  </a:ext>
                </a:extLst>
              </a:tr>
              <a:tr h="413390">
                <a:tc>
                  <a:txBody>
                    <a:bodyPr/>
                    <a:lstStyle/>
                    <a:p>
                      <a:pPr algn="l" fontAlgn="t"/>
                      <a:r>
                        <a:rPr lang="en-US" sz="1200" b="0" i="0" u="none" strike="noStrike">
                          <a:solidFill>
                            <a:srgbClr val="000000"/>
                          </a:solidFill>
                          <a:effectLst/>
                          <a:latin typeface="+mn-lt"/>
                          <a:ea typeface="宋体" panose="02010600030101010101" pitchFamily="2" charset="-122"/>
                        </a:rPr>
                        <a:t>SP-241568</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SID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宋体" panose="02010600030101010101" pitchFamily="2" charset="-122"/>
                          <a:cs typeface="Arial" panose="020B0604020202020204" pitchFamily="34" charset="0"/>
                        </a:rPr>
                        <a:t>Rel-19</a:t>
                      </a:r>
                      <a:endParaRPr kumimoji="0" lang="zh-CN" altLang="en-US"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Revised SID on 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Arial" panose="020B0604020202020204" pitchFamily="34" charset="0"/>
                        </a:rPr>
                        <a:t>Downscoping</a:t>
                      </a:r>
                      <a:r>
                        <a:rPr lang="en-US" sz="1200" kern="1200" dirty="0">
                          <a:solidFill>
                            <a:schemeClr val="tx1"/>
                          </a:solidFill>
                          <a:effectLst/>
                          <a:latin typeface="+mn-lt"/>
                          <a:ea typeface="+mn-ea"/>
                          <a:cs typeface="Arial" panose="020B0604020202020204" pitchFamily="34" charset="0"/>
                        </a:rPr>
                        <a:t> study, remove the management support to RAN EE in Rel-19</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31469362"/>
                  </a:ext>
                </a:extLst>
              </a:tr>
              <a:tr h="413390">
                <a:tc>
                  <a:txBody>
                    <a:bodyPr/>
                    <a:lstStyle/>
                    <a:p>
                      <a:pPr algn="l" fontAlgn="t"/>
                      <a:r>
                        <a:rPr lang="en-US" sz="1200" b="0" i="0" u="none" strike="noStrike">
                          <a:solidFill>
                            <a:srgbClr val="000000"/>
                          </a:solidFill>
                          <a:effectLst/>
                          <a:latin typeface="+mn-lt"/>
                          <a:ea typeface="宋体" panose="02010600030101010101" pitchFamily="2" charset="-122"/>
                        </a:rPr>
                        <a:t>SP-241569</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SID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宋体" panose="02010600030101010101" pitchFamily="2" charset="-122"/>
                          <a:cs typeface="Arial" panose="020B0604020202020204" pitchFamily="34" charset="0"/>
                        </a:rPr>
                        <a:t>Rel-19</a:t>
                      </a:r>
                      <a:endParaRPr kumimoji="0" lang="zh-CN" altLang="en-US"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Revised SID on Service Based Management Architecture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Arial" panose="020B0604020202020204" pitchFamily="34" charset="0"/>
                        </a:rPr>
                        <a:t>Downscoping</a:t>
                      </a:r>
                      <a:r>
                        <a:rPr lang="en-US" sz="1200" kern="1200" dirty="0">
                          <a:solidFill>
                            <a:schemeClr val="tx1"/>
                          </a:solidFill>
                          <a:effectLst/>
                          <a:latin typeface="+mn-lt"/>
                          <a:ea typeface="+mn-ea"/>
                          <a:cs typeface="Arial" panose="020B0604020202020204" pitchFamily="34" charset="0"/>
                        </a:rPr>
                        <a:t> study, remove the study for generic mechanism and common data type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5554892"/>
                  </a:ext>
                </a:extLst>
              </a:tr>
              <a:tr h="413390">
                <a:tc>
                  <a:txBody>
                    <a:bodyPr/>
                    <a:lstStyle/>
                    <a:p>
                      <a:pPr algn="l" fontAlgn="t"/>
                      <a:r>
                        <a:rPr lang="en-US" sz="1200" b="0" i="0" u="none" strike="noStrike" dirty="0">
                          <a:solidFill>
                            <a:srgbClr val="000000"/>
                          </a:solidFill>
                          <a:effectLst/>
                          <a:latin typeface="+mn-lt"/>
                          <a:ea typeface="宋体" panose="02010600030101010101" pitchFamily="2" charset="-122"/>
                        </a:rPr>
                        <a:t>SP-241570</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SID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Rel-19</a:t>
                      </a:r>
                      <a:endParaRPr kumimoji="0" lang="zh-CN" altLang="en-US"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Revised SID on Enhanced OAM for management exposure to external consumers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Arial" panose="020B0604020202020204" pitchFamily="34" charset="0"/>
                        </a:rPr>
                        <a:t>Downscoping</a:t>
                      </a:r>
                      <a:r>
                        <a:rPr lang="en-US" sz="1200" kern="1200" dirty="0">
                          <a:solidFill>
                            <a:schemeClr val="tx1"/>
                          </a:solidFill>
                          <a:effectLst/>
                          <a:latin typeface="+mn-lt"/>
                          <a:ea typeface="+mn-ea"/>
                          <a:cs typeface="Arial" panose="020B0604020202020204" pitchFamily="34" charset="0"/>
                        </a:rPr>
                        <a:t> study, remove exposure study to network slicing. </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6088294"/>
                  </a:ext>
                </a:extLst>
              </a:tr>
            </a:tbl>
          </a:graphicData>
        </a:graphic>
      </p:graphicFrame>
      <p:sp>
        <p:nvSpPr>
          <p:cNvPr id="4" name="TextBox 3">
            <a:extLst>
              <a:ext uri="{FF2B5EF4-FFF2-40B4-BE49-F238E27FC236}">
                <a16:creationId xmlns:a16="http://schemas.microsoft.com/office/drawing/2014/main" id="{F2B0C397-284B-4A7E-8254-12F2BA0EE276}"/>
              </a:ext>
            </a:extLst>
          </p:cNvPr>
          <p:cNvSpPr txBox="1"/>
          <p:nvPr/>
        </p:nvSpPr>
        <p:spPr>
          <a:xfrm>
            <a:off x="573206" y="1050878"/>
            <a:ext cx="3898247" cy="292388"/>
          </a:xfrm>
          <a:prstGeom prst="rect">
            <a:avLst/>
          </a:prstGeom>
          <a:noFill/>
        </p:spPr>
        <p:txBody>
          <a:bodyPr wrap="none" rtlCol="0">
            <a:spAutoFit/>
          </a:bodyPr>
          <a:lstStyle/>
          <a:p>
            <a:r>
              <a:rPr lang="en-US" altLang="zh-CN" b="1" dirty="0">
                <a:solidFill>
                  <a:srgbClr val="FF0000"/>
                </a:solidFill>
                <a:latin typeface="+mn-lt"/>
              </a:rPr>
              <a:t>6</a:t>
            </a:r>
            <a:r>
              <a:rPr lang="en-US" altLang="zh-CN" b="1" dirty="0">
                <a:latin typeface="+mn-lt"/>
              </a:rPr>
              <a:t> revised OAM study/work items sent for SA approval</a:t>
            </a:r>
            <a:endParaRPr lang="zh-CN" altLang="en-US" b="1" dirty="0">
              <a:latin typeface="+mn-lt"/>
            </a:endParaRPr>
          </a:p>
        </p:txBody>
      </p:sp>
      <p:sp>
        <p:nvSpPr>
          <p:cNvPr id="5" name="TextBox 4">
            <a:extLst>
              <a:ext uri="{FF2B5EF4-FFF2-40B4-BE49-F238E27FC236}">
                <a16:creationId xmlns:a16="http://schemas.microsoft.com/office/drawing/2014/main" id="{CF85FDD3-51AE-4E76-8658-71B96CB62FFE}"/>
              </a:ext>
            </a:extLst>
          </p:cNvPr>
          <p:cNvSpPr txBox="1"/>
          <p:nvPr/>
        </p:nvSpPr>
        <p:spPr>
          <a:xfrm rot="20496863">
            <a:off x="1733455" y="5551199"/>
            <a:ext cx="2303003" cy="292388"/>
          </a:xfrm>
          <a:prstGeom prst="rect">
            <a:avLst/>
          </a:prstGeom>
          <a:solidFill>
            <a:srgbClr val="FFFF00"/>
          </a:solidFill>
        </p:spPr>
        <p:txBody>
          <a:bodyPr wrap="none" rtlCol="0">
            <a:spAutoFit/>
          </a:bodyPr>
          <a:lstStyle/>
          <a:p>
            <a:r>
              <a:rPr lang="en-US" altLang="zh-CN" dirty="0"/>
              <a:t>To be updated with #106 list </a:t>
            </a:r>
            <a:endParaRPr lang="zh-CN" altLang="en-US" dirty="0"/>
          </a:p>
        </p:txBody>
      </p:sp>
    </p:spTree>
    <p:extLst>
      <p:ext uri="{BB962C8B-B14F-4D97-AF65-F5344CB8AC3E}">
        <p14:creationId xmlns:p14="http://schemas.microsoft.com/office/powerpoint/2010/main" val="427413575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A7AC0C743A294CADF60F661720E3E6" ma:contentTypeVersion="10" ma:contentTypeDescription="Create a new document." ma:contentTypeScope="" ma:versionID="6292fa44ab954aa0fbadffb20d1b36d7">
  <xsd:schema xmlns:xsd="http://www.w3.org/2001/XMLSchema" xmlns:xs="http://www.w3.org/2001/XMLSchema" xmlns:p="http://schemas.microsoft.com/office/2006/metadata/properties" xmlns:ns3="6f846979-0e6f-42ff-8b87-e1893efeda99" targetNamespace="http://schemas.microsoft.com/office/2006/metadata/properties" ma:root="true" ma:fieldsID="beac905ced2eb3c7f1f983f973c4cb1e" ns3:_="">
    <xsd:import namespace="6f846979-0e6f-42ff-8b87-e1893efeda9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46979-0e6f-42ff-8b87-e1893efeda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3C568A-0C46-4592-BB68-CDB41342D77A}">
  <ds:schemaRefs>
    <ds:schemaRef ds:uri="http://www.w3.org/XML/1998/namespace"/>
    <ds:schemaRef ds:uri="http://purl.org/dc/dcmitype/"/>
    <ds:schemaRef ds:uri="http://schemas.microsoft.com/office/2006/documentManagement/types"/>
    <ds:schemaRef ds:uri="http://purl.org/dc/terms/"/>
    <ds:schemaRef ds:uri="http://purl.org/dc/elements/1.1/"/>
    <ds:schemaRef ds:uri="6f846979-0e6f-42ff-8b87-e1893efeda99"/>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CA0C5451-E459-4FFF-ABEC-04BA6559B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46979-0e6f-42ff-8b87-e1893efeda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EFD60F-3529-4261-B094-766615A336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30333</TotalTime>
  <Words>15069</Words>
  <Application>Microsoft Office PowerPoint</Application>
  <PresentationFormat>Widescreen</PresentationFormat>
  <Paragraphs>3113</Paragraphs>
  <Slides>76</Slides>
  <Notes>5</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76</vt:i4>
      </vt:variant>
    </vt:vector>
  </HeadingPairs>
  <TitlesOfParts>
    <vt:vector size="94" baseType="lpstr">
      <vt:lpstr>Arial </vt:lpstr>
      <vt:lpstr>Batang</vt:lpstr>
      <vt:lpstr>Kartika</vt:lpstr>
      <vt:lpstr>Malgun Gothic</vt:lpstr>
      <vt:lpstr>Microsoft YaHei UI</vt:lpstr>
      <vt:lpstr>Montserrat</vt:lpstr>
      <vt:lpstr>MS PGothic</vt:lpstr>
      <vt:lpstr>MS PGothic</vt:lpstr>
      <vt:lpstr>PMingLiU</vt:lpstr>
      <vt:lpstr>等线</vt:lpstr>
      <vt:lpstr>宋体</vt:lpstr>
      <vt:lpstr>微软雅黑</vt:lpstr>
      <vt:lpstr>Arial</vt:lpstr>
      <vt:lpstr>Calibri</vt:lpstr>
      <vt:lpstr>Times New Roman</vt:lpstr>
      <vt:lpstr>Wingdings</vt:lpstr>
      <vt:lpstr>Wingdings 3</vt:lpstr>
      <vt:lpstr>Office Theme</vt:lpstr>
      <vt:lpstr>    SA5 Status Report to SA#106    </vt:lpstr>
      <vt:lpstr>SA5 leadership</vt:lpstr>
      <vt:lpstr>Contents</vt:lpstr>
      <vt:lpstr>SA5 general information since SA#105</vt:lpstr>
      <vt:lpstr>Report of SA5 CH SWG Assessment</vt:lpstr>
      <vt:lpstr>SA5 meeting statistics (2023/2024) </vt:lpstr>
      <vt:lpstr>SA5 meeting statistics (Rel-19 OAM TUs) </vt:lpstr>
      <vt:lpstr>PowerPoint Presentation</vt:lpstr>
      <vt:lpstr>PowerPoint Presentation</vt:lpstr>
      <vt:lpstr>Overview of Rel-19 SA5 OAM topics</vt:lpstr>
      <vt:lpstr>PowerPoint Presentation</vt:lpstr>
      <vt:lpstr>Update of SA5 Rel-19 OAM ongoing WI/SI progress</vt:lpstr>
      <vt:lpstr>Update of SA5 Rel-19 CH ongoing WI/SI progress</vt:lpstr>
      <vt:lpstr>PowerPoint Presentation</vt:lpstr>
      <vt:lpstr>PowerPoint Presentation</vt:lpstr>
      <vt:lpstr>PowerPoint Presentation</vt:lpstr>
      <vt:lpstr>PowerPoint Presentation</vt:lpstr>
      <vt:lpstr>PowerPoint Presentation</vt:lpstr>
      <vt:lpstr>Detailed Rel-20 time plan with 5GA/6G</vt:lpstr>
      <vt:lpstr>SA5 Rel-20 capacity summary </vt:lpstr>
      <vt:lpstr>TU allocation portion of 5GA part/6G part in Rel-20</vt:lpstr>
      <vt:lpstr>Potential Rel-20 management features workshop (planned)</vt:lpstr>
      <vt:lpstr>SA5 Liaisons to SA</vt:lpstr>
      <vt:lpstr>TRs / TSs to SA#106 for information/approval </vt:lpstr>
      <vt:lpstr>List of SA5 CR pack to SA#106</vt:lpstr>
      <vt:lpstr>Management and Orchestration</vt:lpstr>
      <vt:lpstr>1. AIML：Study on AI/ML management - phase 2</vt:lpstr>
      <vt:lpstr>2. MDA：Study on Management Data Analytics (MDA) – Phase 3</vt:lpstr>
      <vt:lpstr>3. IDM: Study on intent driven management services for mobile network phase 3</vt:lpstr>
      <vt:lpstr>4. CCL: Study on closed control loop management</vt:lpstr>
      <vt:lpstr>5. NDT: Study on management aspects of Network Digital Twin</vt:lpstr>
      <vt:lpstr>6. CMO: Study on Cloud Aspects of Management and Orchestration</vt:lpstr>
      <vt:lpstr>7. MSEC: Study on Enablers for Security Monitoring </vt:lpstr>
      <vt:lpstr>8. SBMA: Study on Service Based Management Architecture enhancement phase 3 </vt:lpstr>
      <vt:lpstr>9. PTM: Management of planned configurations  </vt:lpstr>
      <vt:lpstr>10. MADCOL: Data management phase 2 </vt:lpstr>
      <vt:lpstr>11. SREP: Data management regarding subscriptions and reporting</vt:lpstr>
      <vt:lpstr>12. PM: 5G performance measurements and KPIs phase 4</vt:lpstr>
      <vt:lpstr>13. AdNRM: 5G Advanced NRM features phase 3  </vt:lpstr>
      <vt:lpstr>14. TMQ: Subscriber and Equipment Trace and QoE collection management</vt:lpstr>
      <vt:lpstr>15. NTNM: Study on Management Aspects of NTN Phase 2</vt:lpstr>
      <vt:lpstr>16. IABM: Study on management of IAB nodes </vt:lpstr>
      <vt:lpstr>17. RedcapM: Study on management aspects of RedCap feature  </vt:lpstr>
      <vt:lpstr>18. NWDAFM: Enhancement of Management Aspects related to NWDAF Phase 2  </vt:lpstr>
      <vt:lpstr>19. NSM: Study on Management of Network Sharing Phase3  </vt:lpstr>
      <vt:lpstr>20. EE: Rel-19 - Study on energy efficiency and energy saving aspects of 5G networks and services</vt:lpstr>
      <vt:lpstr>21. Mexpo: Study on Enhanced OAM for management exposure to external consumers</vt:lpstr>
      <vt:lpstr>22. MonstraM: Management for MonStra</vt:lpstr>
      <vt:lpstr>Charging</vt:lpstr>
      <vt:lpstr>PowerPoint Presentation</vt:lpstr>
      <vt:lpstr>Charging (CH) WIs/SIs</vt:lpstr>
      <vt:lpstr>SA5 CH progress – Summary</vt:lpstr>
      <vt:lpstr>1. CHSEG: WID on CHF Segmentation</vt:lpstr>
      <vt:lpstr>2. RAGCH: WID on Charging Aspects of Ranging and Sidelink Positioning</vt:lpstr>
      <vt:lpstr>3. EESCH: WID on charging aspects for energy efficiency of 5G</vt:lpstr>
      <vt:lpstr>4. NSCH: WID on charging enhancement for indirect network sharing</vt:lpstr>
      <vt:lpstr>5. PROCH: new WID on Charging Aspects for 5G ProSe Ph3</vt:lpstr>
      <vt:lpstr>6. SATCH: Study (FS_5GSAT_CH_Ph3)</vt:lpstr>
      <vt:lpstr>7. CAPCH: Study (FS_CAPIF_Ph2_CH)</vt:lpstr>
      <vt:lpstr>8. RTCCH: Study (FS_NG_RTC_Ph2_CH)</vt:lpstr>
      <vt:lpstr>9. UASCH: Study (FS_UAS_Ph2_CH)</vt:lpstr>
      <vt:lpstr>PowerPoint Presentation</vt:lpstr>
      <vt:lpstr>Thank you!</vt:lpstr>
      <vt:lpstr>General information  (time plan/meeting plan/forge)</vt:lpstr>
      <vt:lpstr>PowerPoint Presentation</vt:lpstr>
      <vt:lpstr>3GPP SA &amp; SA5 meeting calendar (2024)</vt:lpstr>
      <vt:lpstr>3GPP SA &amp; SA5 meeting calendar (2025)</vt:lpstr>
      <vt:lpstr>3GPP SA &amp; SA5 meeting calendar (2026)</vt:lpstr>
      <vt:lpstr>Rel-19 SA5 Summary Information in forge</vt:lpstr>
      <vt:lpstr>TU planning</vt:lpstr>
      <vt:lpstr>SA5 calendar with OAM TU (one track) </vt:lpstr>
      <vt:lpstr>Rel-19 TU Budget for SA5 OAM</vt:lpstr>
      <vt:lpstr>SA5 Rel-19 OAM TU planning (Jan.2024~Sep.2025)</vt:lpstr>
      <vt:lpstr>SA5 calendar with CH TU (one track) </vt:lpstr>
      <vt:lpstr>TU Budget for SA5 CH</vt:lpstr>
      <vt:lpstr>SA5 Rel-19 CH TU planning (May.2024~Sep.2025)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SA5 Status Report to SA#83  Charging Management (CH) Operation, Administration, Maintenance &amp; Provisioning (OAM&amp;P)</dc:title>
  <dc:creator>Thomas Tovinger</dc:creator>
  <cp:lastModifiedBy>ZL</cp:lastModifiedBy>
  <cp:revision>1354</cp:revision>
  <dcterms:created xsi:type="dcterms:W3CDTF">2019-03-13T01:38:36Z</dcterms:created>
  <dcterms:modified xsi:type="dcterms:W3CDTF">2024-12-02T11:06:01Z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0x0101003AA7AC0C743A294CADF60F661720E3E6</vt:lpwstr>
  </property>
  <property fmtid="{D5CDD505-2E9C-101B-9397-08002B2CF9AE}" pid="3" name="_2015_ms_pID_725343">
    <vt:lpwstr>(3)3cuNy35AII3gNQ1hjFdEIciNIz4qhb9Z+8vRlofQ4zmacHeelAPpNVYyz0TTl48SGzew2500
18PRUKdXGxDsd8f4l+YOj3U3Hi1jBWUwhLwrSb/z1bJ2Mtk+lTbGdmyAHZLKGdEHZ6lY8yYV
xfGJhNuoUuWjHWY4G7UyeMbxFytWW8fcwBNW6khIzdYDdpbmcHv7lV6HGR2sbwAJ295feVXY
mXfGIEynmf1HNcdxR7</vt:lpwstr>
  </property>
  <property fmtid="{D5CDD505-2E9C-101B-9397-08002B2CF9AE}" pid="4" name="_2015_ms_pID_7253431">
    <vt:lpwstr>4/jpZpG3Z1XiumQN0zPBQseOy3Xx+UtX1wgm5noWYfjtTncipQxYLo
33duCVh3iIXX9J8r3wCidv90NafTd2ZuG71sIQy+ACFHtuHy5l+fjA4iSWiqbmWRcuqyMc/0
vUowxnAciu/x6cwXnBsQcWMQ4JebAkQgCVdzp8tKwZlu0D8Knyqw+6Jww6/joHkSoZ4ai06N
lM4ILmFGPZgJafjUlBvokoLJaSGYjA+/MqAK</vt:lpwstr>
  </property>
  <property fmtid="{D5CDD505-2E9C-101B-9397-08002B2CF9AE}" pid="5" name="_2015_ms_pID_7253432">
    <vt:lpwstr>5g==</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1700623718</vt:lpwstr>
  </property>
</Properties>
</file>