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29" r:id="rId4"/>
  </p:sldMasterIdLst>
  <p:notesMasterIdLst>
    <p:notesMasterId r:id="rId73"/>
  </p:notesMasterIdLst>
  <p:handoutMasterIdLst>
    <p:handoutMasterId r:id="rId74"/>
  </p:handoutMasterIdLst>
  <p:sldIdLst>
    <p:sldId id="303" r:id="rId5"/>
    <p:sldId id="621" r:id="rId6"/>
    <p:sldId id="708" r:id="rId7"/>
    <p:sldId id="1300" r:id="rId8"/>
    <p:sldId id="1302" r:id="rId9"/>
    <p:sldId id="1255" r:id="rId10"/>
    <p:sldId id="1294" r:id="rId11"/>
    <p:sldId id="1256" r:id="rId12"/>
    <p:sldId id="1249" r:id="rId13"/>
    <p:sldId id="1309" r:id="rId14"/>
    <p:sldId id="962" r:id="rId15"/>
    <p:sldId id="1228" r:id="rId16"/>
    <p:sldId id="1260" r:id="rId17"/>
    <p:sldId id="908" r:id="rId18"/>
    <p:sldId id="1308" r:id="rId19"/>
    <p:sldId id="1268" r:id="rId20"/>
    <p:sldId id="1119" r:id="rId21"/>
    <p:sldId id="1263" r:id="rId22"/>
    <p:sldId id="1264" r:id="rId23"/>
    <p:sldId id="1265" r:id="rId24"/>
    <p:sldId id="1293" r:id="rId25"/>
    <p:sldId id="1289" r:id="rId26"/>
    <p:sldId id="1269" r:id="rId27"/>
    <p:sldId id="1272" r:id="rId28"/>
    <p:sldId id="1273" r:id="rId29"/>
    <p:sldId id="1281" r:id="rId30"/>
    <p:sldId id="1270" r:id="rId31"/>
    <p:sldId id="1271" r:id="rId32"/>
    <p:sldId id="1267" r:id="rId33"/>
    <p:sldId id="1275" r:id="rId34"/>
    <p:sldId id="1276" r:id="rId35"/>
    <p:sldId id="1290" r:id="rId36"/>
    <p:sldId id="1283" r:id="rId37"/>
    <p:sldId id="1277" r:id="rId38"/>
    <p:sldId id="1278" r:id="rId39"/>
    <p:sldId id="1291" r:id="rId40"/>
    <p:sldId id="1279" r:id="rId41"/>
    <p:sldId id="1280" r:id="rId42"/>
    <p:sldId id="1282" r:id="rId43"/>
    <p:sldId id="1285" r:id="rId44"/>
    <p:sldId id="1284" r:id="rId45"/>
    <p:sldId id="1274" r:id="rId46"/>
    <p:sldId id="1292" r:id="rId47"/>
    <p:sldId id="1243" r:id="rId48"/>
    <p:sldId id="1257" r:id="rId49"/>
    <p:sldId id="1305" r:id="rId50"/>
    <p:sldId id="1310" r:id="rId51"/>
    <p:sldId id="951" r:id="rId52"/>
    <p:sldId id="635" r:id="rId53"/>
    <p:sldId id="960" r:id="rId54"/>
    <p:sldId id="966" r:id="rId55"/>
    <p:sldId id="957" r:id="rId56"/>
    <p:sldId id="969" r:id="rId57"/>
    <p:sldId id="970" r:id="rId58"/>
    <p:sldId id="1254" r:id="rId59"/>
    <p:sldId id="972" r:id="rId60"/>
    <p:sldId id="1296" r:id="rId61"/>
    <p:sldId id="974" r:id="rId62"/>
    <p:sldId id="975" r:id="rId63"/>
    <p:sldId id="958" r:id="rId64"/>
    <p:sldId id="1297" r:id="rId65"/>
    <p:sldId id="965" r:id="rId66"/>
    <p:sldId id="968" r:id="rId67"/>
    <p:sldId id="1298" r:id="rId68"/>
    <p:sldId id="1246" r:id="rId69"/>
    <p:sldId id="1218" r:id="rId70"/>
    <p:sldId id="1307" r:id="rId71"/>
    <p:sldId id="1303" r:id="rId72"/>
  </p:sldIdLst>
  <p:sldSz cx="12192000" cy="6858000"/>
  <p:notesSz cx="6797675" cy="992822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608013" indent="-150813" algn="l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217613" indent="-303213" algn="l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827213" indent="-455613" algn="l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436813" indent="-608013" algn="l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72AF2F"/>
    <a:srgbClr val="B2B2B2"/>
    <a:srgbClr val="808080"/>
    <a:srgbClr val="FFFFCC"/>
    <a:srgbClr val="C1E442"/>
    <a:srgbClr val="FFFF99"/>
    <a:srgbClr val="C6D254"/>
    <a:srgbClr val="000000"/>
    <a:srgbClr val="5C88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08" autoAdjust="0"/>
    <p:restoredTop sz="92197" autoAdjust="0"/>
  </p:normalViewPr>
  <p:slideViewPr>
    <p:cSldViewPr snapToGrid="0">
      <p:cViewPr varScale="1">
        <p:scale>
          <a:sx n="106" d="100"/>
          <a:sy n="106" d="100"/>
        </p:scale>
        <p:origin x="96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200" d="100"/>
          <a:sy n="200" d="100"/>
        </p:scale>
        <p:origin x="1146" y="-259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Zou%20Lan\2023&#24037;&#20316;\&#26631;&#20934;&#24037;&#20316;\3GPP\SA%23102\report\SA5%20tdoc%20statistics-2023120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Zou%20Lan\2023&#24037;&#20316;\&#26631;&#20934;&#24037;&#20316;\3GPP\SA%23102\report\SA5%20tdoc%20statistics-2023120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Zou%20Lan\2023&#24037;&#20316;\&#26631;&#20934;&#24037;&#20316;\3GPP\SA%23102\report\SA5%20tdoc%20statistics-2023120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/>
              <a:t>Number of delegates in SA5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Sheet1!$K$2</c:f>
              <c:strCache>
                <c:ptCount val="1"/>
                <c:pt idx="0">
                  <c:v>F2F delegates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Sheet1!$A$3:$A$21</c:f>
              <c:strCache>
                <c:ptCount val="19"/>
                <c:pt idx="0">
                  <c:v>SA5#135-e</c:v>
                </c:pt>
                <c:pt idx="1">
                  <c:v>SA5#136-e</c:v>
                </c:pt>
                <c:pt idx="2">
                  <c:v>SA5#137-e</c:v>
                </c:pt>
                <c:pt idx="3">
                  <c:v>SA5#138-e</c:v>
                </c:pt>
                <c:pt idx="4">
                  <c:v>SA5#139-e</c:v>
                </c:pt>
                <c:pt idx="5">
                  <c:v>SA5#140-e</c:v>
                </c:pt>
                <c:pt idx="6">
                  <c:v>SA5#141-e</c:v>
                </c:pt>
                <c:pt idx="7">
                  <c:v>SA5#142-e</c:v>
                </c:pt>
                <c:pt idx="8">
                  <c:v>SA5#143-e</c:v>
                </c:pt>
                <c:pt idx="9">
                  <c:v>SA5#144-e</c:v>
                </c:pt>
                <c:pt idx="10">
                  <c:v>SA5#145-e</c:v>
                </c:pt>
                <c:pt idx="11">
                  <c:v>SA5#146</c:v>
                </c:pt>
                <c:pt idx="12">
                  <c:v>SA5#146Bis-e</c:v>
                </c:pt>
                <c:pt idx="13">
                  <c:v>SA5#147</c:v>
                </c:pt>
                <c:pt idx="14">
                  <c:v>SA5#148e</c:v>
                </c:pt>
                <c:pt idx="15">
                  <c:v>SA5#149</c:v>
                </c:pt>
                <c:pt idx="16">
                  <c:v>SA5#150</c:v>
                </c:pt>
                <c:pt idx="17">
                  <c:v>SA5#151</c:v>
                </c:pt>
                <c:pt idx="18">
                  <c:v>SA5#152</c:v>
                </c:pt>
              </c:strCache>
            </c:strRef>
          </c:cat>
          <c:val>
            <c:numRef>
              <c:f>Sheet1!$K$3:$K$21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148</c:v>
                </c:pt>
                <c:pt idx="12">
                  <c:v>0</c:v>
                </c:pt>
                <c:pt idx="13">
                  <c:v>151</c:v>
                </c:pt>
                <c:pt idx="14">
                  <c:v>0</c:v>
                </c:pt>
                <c:pt idx="15">
                  <c:v>153</c:v>
                </c:pt>
                <c:pt idx="16">
                  <c:v>176</c:v>
                </c:pt>
                <c:pt idx="17">
                  <c:v>142</c:v>
                </c:pt>
                <c:pt idx="18">
                  <c:v>150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FAB-4F01-8C3C-ACA47AB31524}"/>
            </c:ext>
          </c:extLst>
        </c:ser>
        <c:ser>
          <c:idx val="2"/>
          <c:order val="2"/>
          <c:tx>
            <c:strRef>
              <c:f>Sheet1!$L$2</c:f>
              <c:strCache>
                <c:ptCount val="1"/>
                <c:pt idx="0">
                  <c:v>Online delegates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Sheet1!$A$3:$A$21</c:f>
              <c:strCache>
                <c:ptCount val="19"/>
                <c:pt idx="0">
                  <c:v>SA5#135-e</c:v>
                </c:pt>
                <c:pt idx="1">
                  <c:v>SA5#136-e</c:v>
                </c:pt>
                <c:pt idx="2">
                  <c:v>SA5#137-e</c:v>
                </c:pt>
                <c:pt idx="3">
                  <c:v>SA5#138-e</c:v>
                </c:pt>
                <c:pt idx="4">
                  <c:v>SA5#139-e</c:v>
                </c:pt>
                <c:pt idx="5">
                  <c:v>SA5#140-e</c:v>
                </c:pt>
                <c:pt idx="6">
                  <c:v>SA5#141-e</c:v>
                </c:pt>
                <c:pt idx="7">
                  <c:v>SA5#142-e</c:v>
                </c:pt>
                <c:pt idx="8">
                  <c:v>SA5#143-e</c:v>
                </c:pt>
                <c:pt idx="9">
                  <c:v>SA5#144-e</c:v>
                </c:pt>
                <c:pt idx="10">
                  <c:v>SA5#145-e</c:v>
                </c:pt>
                <c:pt idx="11">
                  <c:v>SA5#146</c:v>
                </c:pt>
                <c:pt idx="12">
                  <c:v>SA5#146Bis-e</c:v>
                </c:pt>
                <c:pt idx="13">
                  <c:v>SA5#147</c:v>
                </c:pt>
                <c:pt idx="14">
                  <c:v>SA5#148e</c:v>
                </c:pt>
                <c:pt idx="15">
                  <c:v>SA5#149</c:v>
                </c:pt>
                <c:pt idx="16">
                  <c:v>SA5#150</c:v>
                </c:pt>
                <c:pt idx="17">
                  <c:v>SA5#151</c:v>
                </c:pt>
                <c:pt idx="18">
                  <c:v>SA5#152</c:v>
                </c:pt>
              </c:strCache>
            </c:strRef>
          </c:cat>
          <c:val>
            <c:numRef>
              <c:f>Sheet1!$L$3:$L$21</c:f>
              <c:numCache>
                <c:formatCode>General</c:formatCode>
                <c:ptCount val="19"/>
                <c:pt idx="0">
                  <c:v>91</c:v>
                </c:pt>
                <c:pt idx="1">
                  <c:v>91</c:v>
                </c:pt>
                <c:pt idx="2">
                  <c:v>108</c:v>
                </c:pt>
                <c:pt idx="3">
                  <c:v>121</c:v>
                </c:pt>
                <c:pt idx="4">
                  <c:v>103</c:v>
                </c:pt>
                <c:pt idx="5">
                  <c:v>108</c:v>
                </c:pt>
                <c:pt idx="6">
                  <c:v>118</c:v>
                </c:pt>
                <c:pt idx="7">
                  <c:v>123</c:v>
                </c:pt>
                <c:pt idx="8">
                  <c:v>133</c:v>
                </c:pt>
                <c:pt idx="9">
                  <c:v>115</c:v>
                </c:pt>
                <c:pt idx="10">
                  <c:v>132</c:v>
                </c:pt>
                <c:pt idx="11">
                  <c:v>57</c:v>
                </c:pt>
                <c:pt idx="12">
                  <c:v>139</c:v>
                </c:pt>
                <c:pt idx="13">
                  <c:v>51</c:v>
                </c:pt>
                <c:pt idx="14">
                  <c:v>149</c:v>
                </c:pt>
                <c:pt idx="15">
                  <c:v>42</c:v>
                </c:pt>
                <c:pt idx="16">
                  <c:v>41</c:v>
                </c:pt>
                <c:pt idx="17">
                  <c:v>37</c:v>
                </c:pt>
                <c:pt idx="18">
                  <c:v>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FAB-4F01-8C3C-ACA47AB315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42185823"/>
        <c:axId val="92510179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Sheet1!$J$2</c15:sqref>
                        </c15:formulaRef>
                      </c:ext>
                    </c:extLst>
                    <c:strCache>
                      <c:ptCount val="1"/>
                      <c:pt idx="0">
                        <c:v>Total delegates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Sheet1!$A$3:$A$21</c15:sqref>
                        </c15:formulaRef>
                      </c:ext>
                    </c:extLst>
                    <c:strCache>
                      <c:ptCount val="19"/>
                      <c:pt idx="0">
                        <c:v>SA5#135-e</c:v>
                      </c:pt>
                      <c:pt idx="1">
                        <c:v>SA5#136-e</c:v>
                      </c:pt>
                      <c:pt idx="2">
                        <c:v>SA5#137-e</c:v>
                      </c:pt>
                      <c:pt idx="3">
                        <c:v>SA5#138-e</c:v>
                      </c:pt>
                      <c:pt idx="4">
                        <c:v>SA5#139-e</c:v>
                      </c:pt>
                      <c:pt idx="5">
                        <c:v>SA5#140-e</c:v>
                      </c:pt>
                      <c:pt idx="6">
                        <c:v>SA5#141-e</c:v>
                      </c:pt>
                      <c:pt idx="7">
                        <c:v>SA5#142-e</c:v>
                      </c:pt>
                      <c:pt idx="8">
                        <c:v>SA5#143-e</c:v>
                      </c:pt>
                      <c:pt idx="9">
                        <c:v>SA5#144-e</c:v>
                      </c:pt>
                      <c:pt idx="10">
                        <c:v>SA5#145-e</c:v>
                      </c:pt>
                      <c:pt idx="11">
                        <c:v>SA5#146</c:v>
                      </c:pt>
                      <c:pt idx="12">
                        <c:v>SA5#146Bis-e</c:v>
                      </c:pt>
                      <c:pt idx="13">
                        <c:v>SA5#147</c:v>
                      </c:pt>
                      <c:pt idx="14">
                        <c:v>SA5#148e</c:v>
                      </c:pt>
                      <c:pt idx="15">
                        <c:v>SA5#149</c:v>
                      </c:pt>
                      <c:pt idx="16">
                        <c:v>SA5#150</c:v>
                      </c:pt>
                      <c:pt idx="17">
                        <c:v>SA5#151</c:v>
                      </c:pt>
                      <c:pt idx="18">
                        <c:v>SA5#152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Sheet1!$J$3:$J$21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91</c:v>
                      </c:pt>
                      <c:pt idx="1">
                        <c:v>91</c:v>
                      </c:pt>
                      <c:pt idx="2">
                        <c:v>108</c:v>
                      </c:pt>
                      <c:pt idx="3">
                        <c:v>121</c:v>
                      </c:pt>
                      <c:pt idx="4">
                        <c:v>103</c:v>
                      </c:pt>
                      <c:pt idx="5">
                        <c:v>108</c:v>
                      </c:pt>
                      <c:pt idx="6">
                        <c:v>118</c:v>
                      </c:pt>
                      <c:pt idx="7">
                        <c:v>123</c:v>
                      </c:pt>
                      <c:pt idx="8">
                        <c:v>133</c:v>
                      </c:pt>
                      <c:pt idx="9">
                        <c:v>115</c:v>
                      </c:pt>
                      <c:pt idx="10">
                        <c:v>132</c:v>
                      </c:pt>
                      <c:pt idx="11">
                        <c:v>205</c:v>
                      </c:pt>
                      <c:pt idx="12">
                        <c:v>139</c:v>
                      </c:pt>
                      <c:pt idx="13">
                        <c:v>202</c:v>
                      </c:pt>
                      <c:pt idx="14">
                        <c:v>149</c:v>
                      </c:pt>
                      <c:pt idx="15">
                        <c:v>195</c:v>
                      </c:pt>
                      <c:pt idx="16">
                        <c:v>217</c:v>
                      </c:pt>
                      <c:pt idx="17">
                        <c:v>179</c:v>
                      </c:pt>
                      <c:pt idx="18">
                        <c:v>194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8FAB-4F01-8C3C-ACA47AB31524}"/>
                  </c:ext>
                </c:extLst>
              </c15:ser>
            </c15:filteredLineSeries>
          </c:ext>
        </c:extLst>
      </c:lineChart>
      <c:catAx>
        <c:axId val="942185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25101791"/>
        <c:crosses val="autoZero"/>
        <c:auto val="1"/>
        <c:lblAlgn val="ctr"/>
        <c:lblOffset val="100"/>
        <c:noMultiLvlLbl val="0"/>
      </c:catAx>
      <c:valAx>
        <c:axId val="9251017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421858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400" b="0" i="0" u="none" strike="noStrike" baseline="0">
                <a:effectLst/>
              </a:rPr>
              <a:t>Allocation of a</a:t>
            </a:r>
            <a:r>
              <a:rPr lang="en-US" altLang="zh-CN"/>
              <a:t>greed tdocs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Sheet1!$E$2</c:f>
              <c:strCache>
                <c:ptCount val="1"/>
                <c:pt idx="0">
                  <c:v>R15 CR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Sheet1!$A$3:$A$21</c:f>
              <c:strCache>
                <c:ptCount val="19"/>
                <c:pt idx="0">
                  <c:v>SA5#135-e</c:v>
                </c:pt>
                <c:pt idx="1">
                  <c:v>SA5#136-e</c:v>
                </c:pt>
                <c:pt idx="2">
                  <c:v>SA5#137-e</c:v>
                </c:pt>
                <c:pt idx="3">
                  <c:v>SA5#138-e</c:v>
                </c:pt>
                <c:pt idx="4">
                  <c:v>SA5#139-e</c:v>
                </c:pt>
                <c:pt idx="5">
                  <c:v>SA5#140-e</c:v>
                </c:pt>
                <c:pt idx="6">
                  <c:v>SA5#141-e</c:v>
                </c:pt>
                <c:pt idx="7">
                  <c:v>SA5#142-e</c:v>
                </c:pt>
                <c:pt idx="8">
                  <c:v>SA5#143-e</c:v>
                </c:pt>
                <c:pt idx="9">
                  <c:v>SA5#144-e</c:v>
                </c:pt>
                <c:pt idx="10">
                  <c:v>SA5#145-e</c:v>
                </c:pt>
                <c:pt idx="11">
                  <c:v>SA5#146</c:v>
                </c:pt>
                <c:pt idx="12">
                  <c:v>SA5#146Bis-e</c:v>
                </c:pt>
                <c:pt idx="13">
                  <c:v>SA5#147</c:v>
                </c:pt>
                <c:pt idx="14">
                  <c:v>SA5#148e</c:v>
                </c:pt>
                <c:pt idx="15">
                  <c:v>SA5#149</c:v>
                </c:pt>
                <c:pt idx="16">
                  <c:v>SA5#150</c:v>
                </c:pt>
                <c:pt idx="17">
                  <c:v>SA5#151</c:v>
                </c:pt>
                <c:pt idx="18">
                  <c:v>SA5#152</c:v>
                </c:pt>
              </c:strCache>
            </c:strRef>
          </c:cat>
          <c:val>
            <c:numRef>
              <c:f>Sheet1!$E$3:$E$21</c:f>
              <c:numCache>
                <c:formatCode>General</c:formatCode>
                <c:ptCount val="19"/>
                <c:pt idx="0">
                  <c:v>2</c:v>
                </c:pt>
                <c:pt idx="1">
                  <c:v>2</c:v>
                </c:pt>
                <c:pt idx="2">
                  <c:v>1</c:v>
                </c:pt>
                <c:pt idx="3">
                  <c:v>5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2</c:v>
                </c:pt>
                <c:pt idx="11">
                  <c:v>4</c:v>
                </c:pt>
                <c:pt idx="12">
                  <c:v>0</c:v>
                </c:pt>
                <c:pt idx="13">
                  <c:v>10</c:v>
                </c:pt>
                <c:pt idx="14">
                  <c:v>0</c:v>
                </c:pt>
                <c:pt idx="15">
                  <c:v>4</c:v>
                </c:pt>
                <c:pt idx="16">
                  <c:v>4</c:v>
                </c:pt>
                <c:pt idx="17">
                  <c:v>3</c:v>
                </c:pt>
                <c:pt idx="1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95-4E74-AD11-D5D408E13C7D}"/>
            </c:ext>
          </c:extLst>
        </c:ser>
        <c:ser>
          <c:idx val="1"/>
          <c:order val="1"/>
          <c:tx>
            <c:strRef>
              <c:f>Sheet1!$F$2</c:f>
              <c:strCache>
                <c:ptCount val="1"/>
                <c:pt idx="0">
                  <c:v>R16 CR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Sheet1!$A$3:$A$21</c:f>
              <c:strCache>
                <c:ptCount val="19"/>
                <c:pt idx="0">
                  <c:v>SA5#135-e</c:v>
                </c:pt>
                <c:pt idx="1">
                  <c:v>SA5#136-e</c:v>
                </c:pt>
                <c:pt idx="2">
                  <c:v>SA5#137-e</c:v>
                </c:pt>
                <c:pt idx="3">
                  <c:v>SA5#138-e</c:v>
                </c:pt>
                <c:pt idx="4">
                  <c:v>SA5#139-e</c:v>
                </c:pt>
                <c:pt idx="5">
                  <c:v>SA5#140-e</c:v>
                </c:pt>
                <c:pt idx="6">
                  <c:v>SA5#141-e</c:v>
                </c:pt>
                <c:pt idx="7">
                  <c:v>SA5#142-e</c:v>
                </c:pt>
                <c:pt idx="8">
                  <c:v>SA5#143-e</c:v>
                </c:pt>
                <c:pt idx="9">
                  <c:v>SA5#144-e</c:v>
                </c:pt>
                <c:pt idx="10">
                  <c:v>SA5#145-e</c:v>
                </c:pt>
                <c:pt idx="11">
                  <c:v>SA5#146</c:v>
                </c:pt>
                <c:pt idx="12">
                  <c:v>SA5#146Bis-e</c:v>
                </c:pt>
                <c:pt idx="13">
                  <c:v>SA5#147</c:v>
                </c:pt>
                <c:pt idx="14">
                  <c:v>SA5#148e</c:v>
                </c:pt>
                <c:pt idx="15">
                  <c:v>SA5#149</c:v>
                </c:pt>
                <c:pt idx="16">
                  <c:v>SA5#150</c:v>
                </c:pt>
                <c:pt idx="17">
                  <c:v>SA5#151</c:v>
                </c:pt>
                <c:pt idx="18">
                  <c:v>SA5#152</c:v>
                </c:pt>
              </c:strCache>
            </c:strRef>
          </c:cat>
          <c:val>
            <c:numRef>
              <c:f>Sheet1!$F$3:$F$21</c:f>
              <c:numCache>
                <c:formatCode>General</c:formatCode>
                <c:ptCount val="19"/>
                <c:pt idx="0">
                  <c:v>53</c:v>
                </c:pt>
                <c:pt idx="1">
                  <c:v>47</c:v>
                </c:pt>
                <c:pt idx="2">
                  <c:v>48</c:v>
                </c:pt>
                <c:pt idx="3">
                  <c:v>55</c:v>
                </c:pt>
                <c:pt idx="4">
                  <c:v>26</c:v>
                </c:pt>
                <c:pt idx="5">
                  <c:v>23</c:v>
                </c:pt>
                <c:pt idx="6">
                  <c:v>13</c:v>
                </c:pt>
                <c:pt idx="7">
                  <c:v>4</c:v>
                </c:pt>
                <c:pt idx="8">
                  <c:v>60</c:v>
                </c:pt>
                <c:pt idx="9">
                  <c:v>0</c:v>
                </c:pt>
                <c:pt idx="10">
                  <c:v>24</c:v>
                </c:pt>
                <c:pt idx="11">
                  <c:v>43</c:v>
                </c:pt>
                <c:pt idx="12">
                  <c:v>0</c:v>
                </c:pt>
                <c:pt idx="13">
                  <c:v>30</c:v>
                </c:pt>
                <c:pt idx="14">
                  <c:v>0</c:v>
                </c:pt>
                <c:pt idx="15">
                  <c:v>20</c:v>
                </c:pt>
                <c:pt idx="16">
                  <c:v>37</c:v>
                </c:pt>
                <c:pt idx="17">
                  <c:v>9</c:v>
                </c:pt>
                <c:pt idx="18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95-4E74-AD11-D5D408E13C7D}"/>
            </c:ext>
          </c:extLst>
        </c:ser>
        <c:ser>
          <c:idx val="2"/>
          <c:order val="2"/>
          <c:tx>
            <c:strRef>
              <c:f>Sheet1!$G$2</c:f>
              <c:strCache>
                <c:ptCount val="1"/>
                <c:pt idx="0">
                  <c:v>R17 CR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Sheet1!$A$3:$A$21</c:f>
              <c:strCache>
                <c:ptCount val="19"/>
                <c:pt idx="0">
                  <c:v>SA5#135-e</c:v>
                </c:pt>
                <c:pt idx="1">
                  <c:v>SA5#136-e</c:v>
                </c:pt>
                <c:pt idx="2">
                  <c:v>SA5#137-e</c:v>
                </c:pt>
                <c:pt idx="3">
                  <c:v>SA5#138-e</c:v>
                </c:pt>
                <c:pt idx="4">
                  <c:v>SA5#139-e</c:v>
                </c:pt>
                <c:pt idx="5">
                  <c:v>SA5#140-e</c:v>
                </c:pt>
                <c:pt idx="6">
                  <c:v>SA5#141-e</c:v>
                </c:pt>
                <c:pt idx="7">
                  <c:v>SA5#142-e</c:v>
                </c:pt>
                <c:pt idx="8">
                  <c:v>SA5#143-e</c:v>
                </c:pt>
                <c:pt idx="9">
                  <c:v>SA5#144-e</c:v>
                </c:pt>
                <c:pt idx="10">
                  <c:v>SA5#145-e</c:v>
                </c:pt>
                <c:pt idx="11">
                  <c:v>SA5#146</c:v>
                </c:pt>
                <c:pt idx="12">
                  <c:v>SA5#146Bis-e</c:v>
                </c:pt>
                <c:pt idx="13">
                  <c:v>SA5#147</c:v>
                </c:pt>
                <c:pt idx="14">
                  <c:v>SA5#148e</c:v>
                </c:pt>
                <c:pt idx="15">
                  <c:v>SA5#149</c:v>
                </c:pt>
                <c:pt idx="16">
                  <c:v>SA5#150</c:v>
                </c:pt>
                <c:pt idx="17">
                  <c:v>SA5#151</c:v>
                </c:pt>
                <c:pt idx="18">
                  <c:v>SA5#152</c:v>
                </c:pt>
              </c:strCache>
            </c:strRef>
          </c:cat>
          <c:val>
            <c:numRef>
              <c:f>Sheet1!$G$3:$G$21</c:f>
              <c:numCache>
                <c:formatCode>General</c:formatCode>
                <c:ptCount val="19"/>
                <c:pt idx="0">
                  <c:v>49</c:v>
                </c:pt>
                <c:pt idx="1">
                  <c:v>42</c:v>
                </c:pt>
                <c:pt idx="2">
                  <c:v>86</c:v>
                </c:pt>
                <c:pt idx="3">
                  <c:v>92</c:v>
                </c:pt>
                <c:pt idx="4">
                  <c:v>74</c:v>
                </c:pt>
                <c:pt idx="5">
                  <c:v>76</c:v>
                </c:pt>
                <c:pt idx="6">
                  <c:v>114</c:v>
                </c:pt>
                <c:pt idx="7">
                  <c:v>32</c:v>
                </c:pt>
                <c:pt idx="8">
                  <c:v>153</c:v>
                </c:pt>
                <c:pt idx="9">
                  <c:v>0</c:v>
                </c:pt>
                <c:pt idx="10">
                  <c:v>98</c:v>
                </c:pt>
                <c:pt idx="11">
                  <c:v>112</c:v>
                </c:pt>
                <c:pt idx="12">
                  <c:v>0</c:v>
                </c:pt>
                <c:pt idx="13">
                  <c:v>89</c:v>
                </c:pt>
                <c:pt idx="14">
                  <c:v>5</c:v>
                </c:pt>
                <c:pt idx="15">
                  <c:v>67</c:v>
                </c:pt>
                <c:pt idx="16">
                  <c:v>85</c:v>
                </c:pt>
                <c:pt idx="17">
                  <c:v>43</c:v>
                </c:pt>
                <c:pt idx="18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95-4E74-AD11-D5D408E13C7D}"/>
            </c:ext>
          </c:extLst>
        </c:ser>
        <c:ser>
          <c:idx val="3"/>
          <c:order val="3"/>
          <c:tx>
            <c:strRef>
              <c:f>Sheet1!$H$2</c:f>
              <c:strCache>
                <c:ptCount val="1"/>
                <c:pt idx="0">
                  <c:v>R18 CR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Sheet1!$A$3:$A$21</c:f>
              <c:strCache>
                <c:ptCount val="19"/>
                <c:pt idx="0">
                  <c:v>SA5#135-e</c:v>
                </c:pt>
                <c:pt idx="1">
                  <c:v>SA5#136-e</c:v>
                </c:pt>
                <c:pt idx="2">
                  <c:v>SA5#137-e</c:v>
                </c:pt>
                <c:pt idx="3">
                  <c:v>SA5#138-e</c:v>
                </c:pt>
                <c:pt idx="4">
                  <c:v>SA5#139-e</c:v>
                </c:pt>
                <c:pt idx="5">
                  <c:v>SA5#140-e</c:v>
                </c:pt>
                <c:pt idx="6">
                  <c:v>SA5#141-e</c:v>
                </c:pt>
                <c:pt idx="7">
                  <c:v>SA5#142-e</c:v>
                </c:pt>
                <c:pt idx="8">
                  <c:v>SA5#143-e</c:v>
                </c:pt>
                <c:pt idx="9">
                  <c:v>SA5#144-e</c:v>
                </c:pt>
                <c:pt idx="10">
                  <c:v>SA5#145-e</c:v>
                </c:pt>
                <c:pt idx="11">
                  <c:v>SA5#146</c:v>
                </c:pt>
                <c:pt idx="12">
                  <c:v>SA5#146Bis-e</c:v>
                </c:pt>
                <c:pt idx="13">
                  <c:v>SA5#147</c:v>
                </c:pt>
                <c:pt idx="14">
                  <c:v>SA5#148e</c:v>
                </c:pt>
                <c:pt idx="15">
                  <c:v>SA5#149</c:v>
                </c:pt>
                <c:pt idx="16">
                  <c:v>SA5#150</c:v>
                </c:pt>
                <c:pt idx="17">
                  <c:v>SA5#151</c:v>
                </c:pt>
                <c:pt idx="18">
                  <c:v>SA5#152</c:v>
                </c:pt>
              </c:strCache>
            </c:strRef>
          </c:cat>
          <c:val>
            <c:numRef>
              <c:f>Sheet1!$H$3:$H$21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48</c:v>
                </c:pt>
                <c:pt idx="11">
                  <c:v>74</c:v>
                </c:pt>
                <c:pt idx="12">
                  <c:v>0</c:v>
                </c:pt>
                <c:pt idx="13">
                  <c:v>76</c:v>
                </c:pt>
                <c:pt idx="14">
                  <c:v>6</c:v>
                </c:pt>
                <c:pt idx="15">
                  <c:v>114</c:v>
                </c:pt>
                <c:pt idx="16">
                  <c:v>167</c:v>
                </c:pt>
                <c:pt idx="17">
                  <c:v>148</c:v>
                </c:pt>
                <c:pt idx="18">
                  <c:v>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095-4E74-AD11-D5D408E13C7D}"/>
            </c:ext>
          </c:extLst>
        </c:ser>
        <c:ser>
          <c:idx val="4"/>
          <c:order val="4"/>
          <c:tx>
            <c:strRef>
              <c:f>Sheet1!$I$2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Sheet1!$A$3:$A$21</c:f>
              <c:strCache>
                <c:ptCount val="19"/>
                <c:pt idx="0">
                  <c:v>SA5#135-e</c:v>
                </c:pt>
                <c:pt idx="1">
                  <c:v>SA5#136-e</c:v>
                </c:pt>
                <c:pt idx="2">
                  <c:v>SA5#137-e</c:v>
                </c:pt>
                <c:pt idx="3">
                  <c:v>SA5#138-e</c:v>
                </c:pt>
                <c:pt idx="4">
                  <c:v>SA5#139-e</c:v>
                </c:pt>
                <c:pt idx="5">
                  <c:v>SA5#140-e</c:v>
                </c:pt>
                <c:pt idx="6">
                  <c:v>SA5#141-e</c:v>
                </c:pt>
                <c:pt idx="7">
                  <c:v>SA5#142-e</c:v>
                </c:pt>
                <c:pt idx="8">
                  <c:v>SA5#143-e</c:v>
                </c:pt>
                <c:pt idx="9">
                  <c:v>SA5#144-e</c:v>
                </c:pt>
                <c:pt idx="10">
                  <c:v>SA5#145-e</c:v>
                </c:pt>
                <c:pt idx="11">
                  <c:v>SA5#146</c:v>
                </c:pt>
                <c:pt idx="12">
                  <c:v>SA5#146Bis-e</c:v>
                </c:pt>
                <c:pt idx="13">
                  <c:v>SA5#147</c:v>
                </c:pt>
                <c:pt idx="14">
                  <c:v>SA5#148e</c:v>
                </c:pt>
                <c:pt idx="15">
                  <c:v>SA5#149</c:v>
                </c:pt>
                <c:pt idx="16">
                  <c:v>SA5#150</c:v>
                </c:pt>
                <c:pt idx="17">
                  <c:v>SA5#151</c:v>
                </c:pt>
                <c:pt idx="18">
                  <c:v>SA5#152</c:v>
                </c:pt>
              </c:strCache>
            </c:strRef>
          </c:cat>
          <c:val>
            <c:numRef>
              <c:f>Sheet1!$I$3:$I$21</c:f>
              <c:numCache>
                <c:formatCode>General</c:formatCode>
                <c:ptCount val="19"/>
                <c:pt idx="0">
                  <c:v>139</c:v>
                </c:pt>
                <c:pt idx="1">
                  <c:v>115</c:v>
                </c:pt>
                <c:pt idx="2">
                  <c:v>178</c:v>
                </c:pt>
                <c:pt idx="3">
                  <c:v>171</c:v>
                </c:pt>
                <c:pt idx="4">
                  <c:v>179</c:v>
                </c:pt>
                <c:pt idx="5">
                  <c:v>185</c:v>
                </c:pt>
                <c:pt idx="6">
                  <c:v>199</c:v>
                </c:pt>
                <c:pt idx="7">
                  <c:v>296</c:v>
                </c:pt>
                <c:pt idx="8">
                  <c:v>174</c:v>
                </c:pt>
                <c:pt idx="9">
                  <c:v>150</c:v>
                </c:pt>
                <c:pt idx="10">
                  <c:v>191</c:v>
                </c:pt>
                <c:pt idx="11">
                  <c:v>215</c:v>
                </c:pt>
                <c:pt idx="12">
                  <c:v>45</c:v>
                </c:pt>
                <c:pt idx="13">
                  <c:v>291</c:v>
                </c:pt>
                <c:pt idx="14">
                  <c:v>192</c:v>
                </c:pt>
                <c:pt idx="15">
                  <c:v>200</c:v>
                </c:pt>
                <c:pt idx="16">
                  <c:v>174</c:v>
                </c:pt>
                <c:pt idx="17">
                  <c:v>175</c:v>
                </c:pt>
                <c:pt idx="18">
                  <c:v>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095-4E74-AD11-D5D408E13C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42185823"/>
        <c:axId val="925101791"/>
      </c:barChart>
      <c:catAx>
        <c:axId val="942185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25101791"/>
        <c:crosses val="autoZero"/>
        <c:auto val="1"/>
        <c:lblAlgn val="ctr"/>
        <c:lblOffset val="100"/>
        <c:noMultiLvlLbl val="0"/>
      </c:catAx>
      <c:valAx>
        <c:axId val="9251017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421858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/>
              <a:t>Total</a:t>
            </a:r>
            <a:r>
              <a:rPr lang="en-US" altLang="zh-CN" baseline="0"/>
              <a:t> number and agreed tdoc numbers</a:t>
            </a:r>
            <a:endParaRPr lang="en-US" alt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Total number of tdocs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Sheet1!$A$3:$A$21</c:f>
              <c:strCache>
                <c:ptCount val="19"/>
                <c:pt idx="0">
                  <c:v>SA5#135-e</c:v>
                </c:pt>
                <c:pt idx="1">
                  <c:v>SA5#136-e</c:v>
                </c:pt>
                <c:pt idx="2">
                  <c:v>SA5#137-e</c:v>
                </c:pt>
                <c:pt idx="3">
                  <c:v>SA5#138-e</c:v>
                </c:pt>
                <c:pt idx="4">
                  <c:v>SA5#139-e</c:v>
                </c:pt>
                <c:pt idx="5">
                  <c:v>SA5#140-e</c:v>
                </c:pt>
                <c:pt idx="6">
                  <c:v>SA5#141-e</c:v>
                </c:pt>
                <c:pt idx="7">
                  <c:v>SA5#142-e</c:v>
                </c:pt>
                <c:pt idx="8">
                  <c:v>SA5#143-e</c:v>
                </c:pt>
                <c:pt idx="9">
                  <c:v>SA5#144-e</c:v>
                </c:pt>
                <c:pt idx="10">
                  <c:v>SA5#145-e</c:v>
                </c:pt>
                <c:pt idx="11">
                  <c:v>SA5#146</c:v>
                </c:pt>
                <c:pt idx="12">
                  <c:v>SA5#146Bis-e</c:v>
                </c:pt>
                <c:pt idx="13">
                  <c:v>SA5#147</c:v>
                </c:pt>
                <c:pt idx="14">
                  <c:v>SA5#148e</c:v>
                </c:pt>
                <c:pt idx="15">
                  <c:v>SA5#149</c:v>
                </c:pt>
                <c:pt idx="16">
                  <c:v>SA5#150</c:v>
                </c:pt>
                <c:pt idx="17">
                  <c:v>SA5#151</c:v>
                </c:pt>
                <c:pt idx="18">
                  <c:v>SA5#152</c:v>
                </c:pt>
              </c:strCache>
            </c:strRef>
          </c:cat>
          <c:val>
            <c:numRef>
              <c:f>Sheet1!$B$3:$B$21</c:f>
              <c:numCache>
                <c:formatCode>General</c:formatCode>
                <c:ptCount val="19"/>
                <c:pt idx="0">
                  <c:v>521</c:v>
                </c:pt>
                <c:pt idx="1">
                  <c:v>481</c:v>
                </c:pt>
                <c:pt idx="2">
                  <c:v>676</c:v>
                </c:pt>
                <c:pt idx="3">
                  <c:v>730</c:v>
                </c:pt>
                <c:pt idx="4">
                  <c:v>646</c:v>
                </c:pt>
                <c:pt idx="5">
                  <c:v>620</c:v>
                </c:pt>
                <c:pt idx="6">
                  <c:v>729</c:v>
                </c:pt>
                <c:pt idx="7">
                  <c:v>754</c:v>
                </c:pt>
                <c:pt idx="8">
                  <c:v>740</c:v>
                </c:pt>
                <c:pt idx="9">
                  <c:v>433</c:v>
                </c:pt>
                <c:pt idx="10">
                  <c:v>842</c:v>
                </c:pt>
                <c:pt idx="11">
                  <c:v>1030</c:v>
                </c:pt>
                <c:pt idx="12">
                  <c:v>183</c:v>
                </c:pt>
                <c:pt idx="13">
                  <c:v>1131</c:v>
                </c:pt>
                <c:pt idx="14">
                  <c:v>524</c:v>
                </c:pt>
                <c:pt idx="15">
                  <c:v>1005</c:v>
                </c:pt>
                <c:pt idx="16">
                  <c:v>1085</c:v>
                </c:pt>
                <c:pt idx="17">
                  <c:v>989</c:v>
                </c:pt>
                <c:pt idx="18">
                  <c:v>1021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DD-44B4-84E1-52C365E0A8F0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Number of agreed tdocs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Sheet1!$A$3:$A$21</c:f>
              <c:strCache>
                <c:ptCount val="19"/>
                <c:pt idx="0">
                  <c:v>SA5#135-e</c:v>
                </c:pt>
                <c:pt idx="1">
                  <c:v>SA5#136-e</c:v>
                </c:pt>
                <c:pt idx="2">
                  <c:v>SA5#137-e</c:v>
                </c:pt>
                <c:pt idx="3">
                  <c:v>SA5#138-e</c:v>
                </c:pt>
                <c:pt idx="4">
                  <c:v>SA5#139-e</c:v>
                </c:pt>
                <c:pt idx="5">
                  <c:v>SA5#140-e</c:v>
                </c:pt>
                <c:pt idx="6">
                  <c:v>SA5#141-e</c:v>
                </c:pt>
                <c:pt idx="7">
                  <c:v>SA5#142-e</c:v>
                </c:pt>
                <c:pt idx="8">
                  <c:v>SA5#143-e</c:v>
                </c:pt>
                <c:pt idx="9">
                  <c:v>SA5#144-e</c:v>
                </c:pt>
                <c:pt idx="10">
                  <c:v>SA5#145-e</c:v>
                </c:pt>
                <c:pt idx="11">
                  <c:v>SA5#146</c:v>
                </c:pt>
                <c:pt idx="12">
                  <c:v>SA5#146Bis-e</c:v>
                </c:pt>
                <c:pt idx="13">
                  <c:v>SA5#147</c:v>
                </c:pt>
                <c:pt idx="14">
                  <c:v>SA5#148e</c:v>
                </c:pt>
                <c:pt idx="15">
                  <c:v>SA5#149</c:v>
                </c:pt>
                <c:pt idx="16">
                  <c:v>SA5#150</c:v>
                </c:pt>
                <c:pt idx="17">
                  <c:v>SA5#151</c:v>
                </c:pt>
                <c:pt idx="18">
                  <c:v>SA5#152</c:v>
                </c:pt>
              </c:strCache>
            </c:strRef>
          </c:cat>
          <c:val>
            <c:numRef>
              <c:f>Sheet1!$C$3:$C$21</c:f>
              <c:numCache>
                <c:formatCode>General</c:formatCode>
                <c:ptCount val="19"/>
                <c:pt idx="0">
                  <c:v>243</c:v>
                </c:pt>
                <c:pt idx="1">
                  <c:v>210</c:v>
                </c:pt>
                <c:pt idx="2">
                  <c:v>313</c:v>
                </c:pt>
                <c:pt idx="3">
                  <c:v>323</c:v>
                </c:pt>
                <c:pt idx="4">
                  <c:v>280</c:v>
                </c:pt>
                <c:pt idx="5">
                  <c:v>285</c:v>
                </c:pt>
                <c:pt idx="6">
                  <c:v>330</c:v>
                </c:pt>
                <c:pt idx="7">
                  <c:v>333</c:v>
                </c:pt>
                <c:pt idx="8">
                  <c:v>388</c:v>
                </c:pt>
                <c:pt idx="9">
                  <c:v>150</c:v>
                </c:pt>
                <c:pt idx="10">
                  <c:v>363</c:v>
                </c:pt>
                <c:pt idx="11">
                  <c:v>448</c:v>
                </c:pt>
                <c:pt idx="12">
                  <c:v>45</c:v>
                </c:pt>
                <c:pt idx="13">
                  <c:v>496</c:v>
                </c:pt>
                <c:pt idx="14">
                  <c:v>203</c:v>
                </c:pt>
                <c:pt idx="15">
                  <c:v>405</c:v>
                </c:pt>
                <c:pt idx="16">
                  <c:v>467</c:v>
                </c:pt>
                <c:pt idx="17">
                  <c:v>378</c:v>
                </c:pt>
                <c:pt idx="18">
                  <c:v>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DD-44B4-84E1-52C365E0A8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42185823"/>
        <c:axId val="925101791"/>
      </c:barChart>
      <c:catAx>
        <c:axId val="942185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25101791"/>
        <c:crosses val="autoZero"/>
        <c:auto val="1"/>
        <c:lblAlgn val="ctr"/>
        <c:lblOffset val="100"/>
        <c:noMultiLvlLbl val="0"/>
      </c:catAx>
      <c:valAx>
        <c:axId val="9251017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421858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59" tIns="46430" rIns="92859" bIns="46430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59" tIns="46430" rIns="92859" bIns="46430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A78BAD3-FC21-4679-B770-3EA085F20603}" type="datetime1">
              <a:rPr lang="en-US"/>
              <a:pPr>
                <a:defRPr/>
              </a:pPr>
              <a:t>12/6/2023</a:t>
            </a:fld>
            <a:endParaRPr lang="en-US" dirty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59" tIns="46430" rIns="92859" bIns="46430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59" tIns="46430" rIns="92859" bIns="4643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17FF792-3EB9-44FA-9386-5606498586B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22078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59" tIns="46430" rIns="92859" bIns="46430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59" tIns="46430" rIns="92859" bIns="46430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E730920-F8FB-4BAB-A0E2-B112E44812FA}" type="datetime1">
              <a:rPr lang="en-US"/>
              <a:pPr>
                <a:defRPr/>
              </a:pPr>
              <a:t>12/6/2023</a:t>
            </a:fld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2950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59" tIns="46430" rIns="92859" bIns="464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59" tIns="46430" rIns="92859" bIns="46430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59" tIns="46430" rIns="92859" bIns="4643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7BB3565-DE1F-45E8-8B92-B6CEF3A5A93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64593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60801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21761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82721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43681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1A0830-7958-478F-A687-980EFBB47EC2}" type="slidenum">
              <a:rPr lang="en-GB" altLang="en-US" sz="1200" smtClean="0"/>
              <a:pPr>
                <a:spcBef>
                  <a:spcPct val="0"/>
                </a:spcBef>
              </a:pPr>
              <a:t>1</a:t>
            </a:fld>
            <a:endParaRPr lang="en-GB" alt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2950"/>
            <a:ext cx="6621463" cy="3725863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8050"/>
            <a:ext cx="498792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312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470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430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706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814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848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394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ubbles_ppt_cov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0"/>
            <a:ext cx="5145087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0043" y="3839308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84869265-D860-41CA-AFA8-4209B0619A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98450" y="85317"/>
            <a:ext cx="58102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sv-SE" altLang="en-US" sz="1200" b="1" dirty="0">
              <a:latin typeface="Arial "/>
            </a:endParaRPr>
          </a:p>
          <a:p>
            <a:r>
              <a:rPr lang="de-DE" sz="1200" b="1" kern="1200" dirty="0">
                <a:solidFill>
                  <a:schemeClr val="tx1"/>
                </a:solidFill>
                <a:latin typeface="Arial "/>
                <a:ea typeface="+mn-ea"/>
                <a:cs typeface="Arial" panose="020B0604020202020204" pitchFamily="34" charset="0"/>
              </a:rPr>
              <a:t>3GPP TSG SA Meeting #102</a:t>
            </a:r>
          </a:p>
          <a:p>
            <a:r>
              <a:rPr lang="en-GB" sz="1200" b="1" kern="1200" dirty="0">
                <a:solidFill>
                  <a:schemeClr val="tx1"/>
                </a:solidFill>
                <a:latin typeface="Arial "/>
                <a:ea typeface="+mn-ea"/>
                <a:cs typeface="Arial" panose="020B0604020202020204" pitchFamily="34" charset="0"/>
              </a:rPr>
              <a:t>TSG SA#102, 11-15 </a:t>
            </a:r>
            <a:r>
              <a:rPr lang="en-US" altLang="zh-CN" sz="1200" b="1" kern="1200" dirty="0">
                <a:solidFill>
                  <a:schemeClr val="tx1"/>
                </a:solidFill>
                <a:latin typeface="Arial "/>
                <a:ea typeface="+mn-ea"/>
                <a:cs typeface="Arial" panose="020B0604020202020204" pitchFamily="34" charset="0"/>
              </a:rPr>
              <a:t>Dec</a:t>
            </a:r>
            <a:r>
              <a:rPr lang="en-GB" sz="1200" b="1" kern="1200" dirty="0">
                <a:solidFill>
                  <a:schemeClr val="tx1"/>
                </a:solidFill>
                <a:latin typeface="Arial "/>
                <a:ea typeface="+mn-ea"/>
                <a:cs typeface="Arial" panose="020B0604020202020204" pitchFamily="34" charset="0"/>
              </a:rPr>
              <a:t> 2023</a:t>
            </a:r>
            <a:endParaRPr lang="sv-SE" altLang="en-US" sz="1200" b="1" kern="1200" dirty="0">
              <a:solidFill>
                <a:schemeClr val="tx1"/>
              </a:solidFill>
              <a:latin typeface="Arial 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BA8561C5-21F5-40B5-B842-0EAB593BAC9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62018" y="254593"/>
            <a:ext cx="14636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de-DE" sz="1400" b="1" dirty="0">
                <a:effectLst/>
              </a:rPr>
              <a:t>SP-231532</a:t>
            </a:r>
            <a:endParaRPr lang="en-GB" altLang="en-US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231849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609585" indent="-609585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23381228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11225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IE" noProof="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410952" y="6483350"/>
            <a:ext cx="527049" cy="222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B78E712-7E90-46AF-8873-540771249AD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3046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398613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4"/>
          <p:cNvSpPr>
            <a:spLocks noChangeArrowheads="1"/>
          </p:cNvSpPr>
          <p:nvPr userDrawn="1"/>
        </p:nvSpPr>
        <p:spPr bwMode="auto">
          <a:xfrm>
            <a:off x="630172" y="6376873"/>
            <a:ext cx="8224837" cy="333374"/>
          </a:xfrm>
          <a:prstGeom prst="homePlate">
            <a:avLst>
              <a:gd name="adj" fmla="val 91600"/>
            </a:avLst>
          </a:prstGeom>
          <a:solidFill>
            <a:srgbClr val="72AF2F">
              <a:alpha val="9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333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52463" y="228600"/>
            <a:ext cx="91027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47700" y="1454150"/>
            <a:ext cx="11183938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67489" y="6423704"/>
            <a:ext cx="7950201" cy="323171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kern="1200" spc="3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SP-231532: </a:t>
            </a:r>
            <a:r>
              <a:rPr lang="en-GB" sz="1100" b="1" kern="1200" spc="3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TSG </a:t>
            </a:r>
            <a:r>
              <a:rPr lang="en-GB" sz="1100" b="1" spc="300" dirty="0">
                <a:ea typeface="+mn-ea"/>
                <a:cs typeface="Arial" panose="020B0604020202020204" pitchFamily="34" charset="0"/>
              </a:rPr>
              <a:t>SA#</a:t>
            </a:r>
            <a:r>
              <a:rPr lang="en-GB" sz="1100" b="1" kern="1200" spc="3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102, Edinburg, GB 11-15 December 2023 </a:t>
            </a:r>
          </a:p>
          <a:p>
            <a:pPr>
              <a:defRPr/>
            </a:pPr>
            <a:endParaRPr lang="en-GB" sz="1067" b="1" spc="400" dirty="0">
              <a:solidFill>
                <a:schemeClr val="bg1"/>
              </a:solidFill>
            </a:endParaRPr>
          </a:p>
        </p:txBody>
      </p:sp>
      <p:sp>
        <p:nvSpPr>
          <p:cNvPr id="1030" name="Rectangle 15"/>
          <p:cNvSpPr>
            <a:spLocks noChangeArrowheads="1"/>
          </p:cNvSpPr>
          <p:nvPr userDrawn="1"/>
        </p:nvSpPr>
        <p:spPr bwMode="auto">
          <a:xfrm>
            <a:off x="5448300" y="3303588"/>
            <a:ext cx="12382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1333" dirty="0">
                <a:solidFill>
                  <a:schemeClr val="bg1"/>
                </a:solidFill>
              </a:rPr>
              <a:t>© 3GPP 2012</a:t>
            </a:r>
            <a:endParaRPr lang="en-GB" altLang="en-US" sz="1333" dirty="0"/>
          </a:p>
        </p:txBody>
      </p:sp>
      <p:pic>
        <p:nvPicPr>
          <p:cNvPr id="1031" name="Picture 10" descr="3GPP_TM_RD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088" y="306388"/>
            <a:ext cx="158432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6"/>
          <p:cNvSpPr>
            <a:spLocks noChangeArrowheads="1"/>
          </p:cNvSpPr>
          <p:nvPr userDrawn="1"/>
        </p:nvSpPr>
        <p:spPr bwMode="auto">
          <a:xfrm>
            <a:off x="9918700" y="6462713"/>
            <a:ext cx="1027845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1067" dirty="0"/>
              <a:t>© 3GPP 2023</a:t>
            </a:r>
          </a:p>
        </p:txBody>
      </p:sp>
      <p:pic>
        <p:nvPicPr>
          <p:cNvPr id="11" name="Picture 13" descr="green2.jp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1467" y="6423704"/>
            <a:ext cx="3651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 userDrawn="1"/>
        </p:nvSpPr>
        <p:spPr bwMode="auto">
          <a:xfrm>
            <a:off x="11157629" y="6330667"/>
            <a:ext cx="812800" cy="419100"/>
          </a:xfrm>
          <a:prstGeom prst="ellipse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35BA645-663C-49B9-8214-3A0DBAD6F1FF}" type="slidenum">
              <a:rPr lang="en-GB" altLang="en-US" sz="1333" b="1" smtClean="0"/>
              <a:pPr algn="ctr">
                <a:defRPr/>
              </a:pPr>
              <a:t>‹#›</a:t>
            </a:fld>
            <a:endParaRPr lang="en-GB" altLang="en-US" sz="1333" b="1" dirty="0"/>
          </a:p>
          <a:p>
            <a:pPr>
              <a:defRPr/>
            </a:pPr>
            <a:endParaRPr lang="en-GB" altLang="en-US" sz="1333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6" r:id="rId2"/>
    <p:sldLayoutId id="2147483939" r:id="rId3"/>
    <p:sldLayoutId id="2147483940" r:id="rId4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rgbClr val="FF00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rgbClr val="FF00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rgbClr val="FF00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rgbClr val="FF0000"/>
          </a:solidFill>
          <a:latin typeface="Calibri" pitchFamily="34" charset="0"/>
        </a:defRPr>
      </a:lvl5pPr>
      <a:lvl6pPr marL="609585" algn="ctr" rtl="0" eaLnBrk="0" fontAlgn="base" hangingPunct="0">
        <a:spcBef>
          <a:spcPct val="0"/>
        </a:spcBef>
        <a:spcAft>
          <a:spcPct val="0"/>
        </a:spcAft>
        <a:defRPr sz="4267">
          <a:solidFill>
            <a:srgbClr val="FF0000"/>
          </a:solidFill>
          <a:latin typeface="Calibri" pitchFamily="34" charset="0"/>
        </a:defRPr>
      </a:lvl6pPr>
      <a:lvl7pPr marL="1219170" algn="ctr" rtl="0" eaLnBrk="0" fontAlgn="base" hangingPunct="0">
        <a:spcBef>
          <a:spcPct val="0"/>
        </a:spcBef>
        <a:spcAft>
          <a:spcPct val="0"/>
        </a:spcAft>
        <a:defRPr sz="4267">
          <a:solidFill>
            <a:srgbClr val="FF0000"/>
          </a:solidFill>
          <a:latin typeface="Calibri" pitchFamily="34" charset="0"/>
        </a:defRPr>
      </a:lvl7pPr>
      <a:lvl8pPr marL="1828754" algn="ctr" rtl="0" eaLnBrk="0" fontAlgn="base" hangingPunct="0">
        <a:spcBef>
          <a:spcPct val="0"/>
        </a:spcBef>
        <a:spcAft>
          <a:spcPct val="0"/>
        </a:spcAft>
        <a:defRPr sz="4267">
          <a:solidFill>
            <a:srgbClr val="FF0000"/>
          </a:solidFill>
          <a:latin typeface="Calibri" pitchFamily="34" charset="0"/>
        </a:defRPr>
      </a:lvl8pPr>
      <a:lvl9pPr marL="2438339" algn="ctr" rtl="0" eaLnBrk="0" fontAlgn="base" hangingPunct="0">
        <a:spcBef>
          <a:spcPct val="0"/>
        </a:spcBef>
        <a:spcAft>
          <a:spcPct val="0"/>
        </a:spcAft>
        <a:defRPr sz="4267">
          <a:solidFill>
            <a:srgbClr val="FF0000"/>
          </a:solidFill>
          <a:latin typeface="Calibri" pitchFamily="34" charset="0"/>
        </a:defRPr>
      </a:lvl9pPr>
    </p:titleStyle>
    <p:bodyStyle>
      <a:lvl1pPr marL="608013" indent="-608013" algn="l" rtl="0" eaLnBrk="0" fontAlgn="base" hangingPunct="0">
        <a:spcBef>
          <a:spcPct val="20000"/>
        </a:spcBef>
        <a:spcAft>
          <a:spcPct val="0"/>
        </a:spcAft>
        <a:buBlip>
          <a:blip r:embed="rId8"/>
        </a:buBlip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Blip>
          <a:blip r:embed="rId9"/>
        </a:buBlip>
        <a:defRPr sz="3200">
          <a:solidFill>
            <a:schemeClr val="tx1"/>
          </a:solidFill>
          <a:latin typeface="+mn-lt"/>
        </a:defRPr>
      </a:lvl2pPr>
      <a:lvl3pPr marL="1522413" indent="-303213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sz="2600">
          <a:solidFill>
            <a:schemeClr val="tx1"/>
          </a:solidFill>
          <a:latin typeface="+mn-lt"/>
        </a:defRPr>
      </a:lvl3pPr>
      <a:lvl4pPr marL="21320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>
          <a:solidFill>
            <a:schemeClr val="tx1"/>
          </a:solidFill>
          <a:latin typeface="+mn-lt"/>
        </a:defRPr>
      </a:lvl4pPr>
      <a:lvl5pPr marL="27416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100">
          <a:solidFill>
            <a:schemeClr val="tx1"/>
          </a:solidFill>
          <a:latin typeface="+mn-lt"/>
        </a:defRPr>
      </a:lvl5pPr>
      <a:lvl6pPr marL="3352716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33">
          <a:solidFill>
            <a:schemeClr val="tx1"/>
          </a:solidFill>
          <a:latin typeface="+mn-lt"/>
        </a:defRPr>
      </a:lvl6pPr>
      <a:lvl7pPr marL="3962301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33">
          <a:solidFill>
            <a:schemeClr val="tx1"/>
          </a:solidFill>
          <a:latin typeface="+mn-lt"/>
        </a:defRPr>
      </a:lvl7pPr>
      <a:lvl8pPr marL="4571886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33">
          <a:solidFill>
            <a:schemeClr val="tx1"/>
          </a:solidFill>
          <a:latin typeface="+mn-lt"/>
        </a:defRPr>
      </a:lvl8pPr>
      <a:lvl9pPr marL="5181470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33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3gpp.org/ftp/Information/WI_Sheet/SP-211431.zip" TargetMode="External"/><Relationship Id="rId13" Type="http://schemas.openxmlformats.org/officeDocument/2006/relationships/hyperlink" Target="https://www.3gpp.org/ftp/Information/WI_Sheet/SP-220690.zip" TargetMode="External"/><Relationship Id="rId18" Type="http://schemas.openxmlformats.org/officeDocument/2006/relationships/hyperlink" Target="https://www.3gpp.org/ftp/Information/WI_Sheet/SP-211445.zip" TargetMode="External"/><Relationship Id="rId26" Type="http://schemas.openxmlformats.org/officeDocument/2006/relationships/hyperlink" Target="https://www.3gpp.org/ftp/Information/WI_Sheet/SP-230631.zip" TargetMode="External"/><Relationship Id="rId3" Type="http://schemas.openxmlformats.org/officeDocument/2006/relationships/hyperlink" Target="https://www.3gpp.org/ftp/Information/WI_Sheet/SP-220278.zip" TargetMode="External"/><Relationship Id="rId21" Type="http://schemas.openxmlformats.org/officeDocument/2006/relationships/hyperlink" Target="https://www.3gpp.org/ftp/Information/WI_Sheet/SP-230629.zip" TargetMode="External"/><Relationship Id="rId7" Type="http://schemas.openxmlformats.org/officeDocument/2006/relationships/hyperlink" Target="https://www.3gpp.org/ftp/Information/WI_Sheet/SP-220351.zip" TargetMode="External"/><Relationship Id="rId12" Type="http://schemas.openxmlformats.org/officeDocument/2006/relationships/hyperlink" Target="https://www.3gpp.org/ftp/Information/WI_Sheet/SP-211441.zip" TargetMode="External"/><Relationship Id="rId17" Type="http://schemas.openxmlformats.org/officeDocument/2006/relationships/hyperlink" Target="https://www.3gpp.org/ftp/Information/WI_Sheet/SP-211442.zip" TargetMode="External"/><Relationship Id="rId25" Type="http://schemas.openxmlformats.org/officeDocument/2006/relationships/hyperlink" Target="https://www.3gpp.org/ftp/Information/WI_Sheet/SP-230184.zip" TargetMode="External"/><Relationship Id="rId2" Type="http://schemas.openxmlformats.org/officeDocument/2006/relationships/hyperlink" Target="https://www.3gpp.org/ftp/Information/WI_Sheet/SP-211449.zip" TargetMode="External"/><Relationship Id="rId16" Type="http://schemas.openxmlformats.org/officeDocument/2006/relationships/hyperlink" Target="https://www.3gpp.org/ftp/Information/WI_Sheet/SP-230181.zip" TargetMode="External"/><Relationship Id="rId20" Type="http://schemas.openxmlformats.org/officeDocument/2006/relationships/hyperlink" Target="https://www.3gpp.org/ftp/Information/WI_Sheet/SP-230175.zip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3gpp.org/ftp/Information/WI_Sheet/SP-211433.zip" TargetMode="External"/><Relationship Id="rId11" Type="http://schemas.openxmlformats.org/officeDocument/2006/relationships/hyperlink" Target="https://www.3gpp.org/ftp/Information/WI_Sheet/SP-230777.zip" TargetMode="External"/><Relationship Id="rId24" Type="http://schemas.openxmlformats.org/officeDocument/2006/relationships/hyperlink" Target="https://www.3gpp.org/ftp/Information/WI_Sheet/SP-230183.zip" TargetMode="External"/><Relationship Id="rId5" Type="http://schemas.openxmlformats.org/officeDocument/2006/relationships/hyperlink" Target="https://www.3gpp.org/ftp/Information/WI_Sheet/SP-220981.zip" TargetMode="External"/><Relationship Id="rId15" Type="http://schemas.openxmlformats.org/officeDocument/2006/relationships/hyperlink" Target="https://www.3gpp.org/ftp/Information/WI_Sheet/SP-230776.zip" TargetMode="External"/><Relationship Id="rId23" Type="http://schemas.openxmlformats.org/officeDocument/2006/relationships/hyperlink" Target="https://www.3gpp.org/ftp/Information/WI_Sheet/SP-220842.zip" TargetMode="External"/><Relationship Id="rId10" Type="http://schemas.openxmlformats.org/officeDocument/2006/relationships/hyperlink" Target="https://www.3gpp.org/ftp/Information/WI_Sheet/SP-230632.zip" TargetMode="External"/><Relationship Id="rId19" Type="http://schemas.openxmlformats.org/officeDocument/2006/relationships/hyperlink" Target="https://www.3gpp.org/ftp/Information/WI_Sheet/SP-211446.zip" TargetMode="External"/><Relationship Id="rId4" Type="http://schemas.openxmlformats.org/officeDocument/2006/relationships/hyperlink" Target="https://www.3gpp.org/ftp/Information/WI_Sheet/SP-230180.zip" TargetMode="External"/><Relationship Id="rId9" Type="http://schemas.openxmlformats.org/officeDocument/2006/relationships/hyperlink" Target="https://www.3gpp.org/ftp/Information/WI_Sheet/SP-230764.zip" TargetMode="External"/><Relationship Id="rId14" Type="http://schemas.openxmlformats.org/officeDocument/2006/relationships/hyperlink" Target="https://www.3gpp.org/ftp/Information/WI_Sheet/SP-210859.zip" TargetMode="External"/><Relationship Id="rId22" Type="http://schemas.openxmlformats.org/officeDocument/2006/relationships/hyperlink" Target="https://www.3gpp.org/ftp/Information/WI_Sheet/SP-220153.zip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30335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20981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30180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11431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11445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3gpp.org/ftp/Information/WI_Sheet/SP-211446.zip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20278.zip" TargetMode="External"/><Relationship Id="rId2" Type="http://schemas.openxmlformats.org/officeDocument/2006/relationships/hyperlink" Target="https://www.3gpp.org/ftp/Information/WI_Sheet/SP-220153.zip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30776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11449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20842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20351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20690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30777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30181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30175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30764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30629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30183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30631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30184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11441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30632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10859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11433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3gpp.org/ftp/Information/WI_Sheet/SP-211442.zip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ftp://ftp.3gpp.org/information/WorkPlan" TargetMode="Externa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3gpp.org/ftp/Information/WI_Sheet/SP-230177.zip" TargetMode="External"/><Relationship Id="rId13" Type="http://schemas.openxmlformats.org/officeDocument/2006/relationships/hyperlink" Target="https://www.3gpp.org/ftp/Information/WI_Sheet/SP-231151.zip" TargetMode="External"/><Relationship Id="rId3" Type="http://schemas.openxmlformats.org/officeDocument/2006/relationships/hyperlink" Target="https://www.3gpp.org/ftp/Information/WI_Sheet/SP-221162.zip" TargetMode="External"/><Relationship Id="rId7" Type="http://schemas.openxmlformats.org/officeDocument/2006/relationships/hyperlink" Target="https://www.3gpp.org/ftp/Information/WI_Sheet/SP-230621.zip" TargetMode="External"/><Relationship Id="rId12" Type="http://schemas.openxmlformats.org/officeDocument/2006/relationships/hyperlink" Target="https://www.3gpp.org/ftp/Information/WI_Sheet/SP-231153.zip" TargetMode="External"/><Relationship Id="rId2" Type="http://schemas.openxmlformats.org/officeDocument/2006/relationships/hyperlink" Target="https://www.3gpp.org/ftp/Information/WI_Sheet/SP-231152.zip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3gpp.org/ftp/Information/WI_Sheet/SP-230176.zip" TargetMode="External"/><Relationship Id="rId11" Type="http://schemas.openxmlformats.org/officeDocument/2006/relationships/hyperlink" Target="https://www.3gpp.org/ftp/Information/WI_Sheet/SP-210390.zip" TargetMode="External"/><Relationship Id="rId5" Type="http://schemas.openxmlformats.org/officeDocument/2006/relationships/hyperlink" Target="https://www.3gpp.org/ftp/Information/WI_Sheet/SP-231155.zip" TargetMode="External"/><Relationship Id="rId15" Type="http://schemas.openxmlformats.org/officeDocument/2006/relationships/hyperlink" Target="https://www.3gpp.org/ftp/Information/WI_Sheet/SP-230623.zip" TargetMode="External"/><Relationship Id="rId10" Type="http://schemas.openxmlformats.org/officeDocument/2006/relationships/hyperlink" Target="https://www.3gpp.org/ftp/Information/WI_Sheet/SP-221160.zip" TargetMode="External"/><Relationship Id="rId4" Type="http://schemas.openxmlformats.org/officeDocument/2006/relationships/hyperlink" Target="https://www.3gpp.org/ftp/Information/WI_Sheet/SP-230622.zip" TargetMode="External"/><Relationship Id="rId9" Type="http://schemas.openxmlformats.org/officeDocument/2006/relationships/hyperlink" Target="https://www.3gpp.org/ftp/Information/WI_Sheet/SP-231154.zip" TargetMode="External"/><Relationship Id="rId14" Type="http://schemas.openxmlformats.org/officeDocument/2006/relationships/hyperlink" Target="https://www.3gpp.org/ftp/Information/WI_Sheet/SP-230182.zip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3gpp.org/ftp/Information/WI_Sheet/SP-230176.zip" TargetMode="Externa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3gpp.org/ftp/Information/WI_Sheet/SP-230182.zip" TargetMode="Externa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3gpp.org/ftp/Information/WI_Sheet/SP-230177.zip" TargetMode="Externa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3gpp.org/ftp/Information/WI_Sheet/SP-230621.zip" TargetMode="Externa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3gpp.org/ftp/Information/WI_Sheet/SP-230623.zip" TargetMode="Externa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3gpp.org/ftp/Information/WI_Sheet/SP-231151.zip" TargetMode="Externa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3gpp.org/ftp/Information/WI_Sheet/SP-231155.zip" TargetMode="Externa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3gpp.org/ftp/Information/WI_Sheet/SP-231154.zip" TargetMode="Externa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3gpp.org/ftp/Information/WI_Sheet/SP-231153.zip" TargetMode="Externa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3gpp.org/ftp/Information/WI_Sheet/SP-231152.zip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3gpp.org/ftp/Information/WI_Sheet/SP-210390.zip" TargetMode="Externa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3gpp.org/ftp/Information/WI_Sheet/SP-221160.zip" TargetMode="Externa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3gpp.org/ftp/Information/WI_Sheet/SP-221162.zip" TargetMode="Externa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3gpp.org/ftp/Information/WI_Sheet/SP-230622.zip" TargetMode="Externa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3gpp.org/ftp/Information/WI_Sheet/SP-231154.zip" TargetMode="External"/><Relationship Id="rId18" Type="http://schemas.openxmlformats.org/officeDocument/2006/relationships/hyperlink" Target="https://www.3gpp.org/ftp/Information/WI_Sheet/SP-230764.zip" TargetMode="External"/><Relationship Id="rId26" Type="http://schemas.openxmlformats.org/officeDocument/2006/relationships/hyperlink" Target="https://www.3gpp.org/ftp/Information/WI_Sheet/SP-200765.zip" TargetMode="External"/><Relationship Id="rId39" Type="http://schemas.openxmlformats.org/officeDocument/2006/relationships/hyperlink" Target="https://www.3gpp.org/ftp/Information/WI_Sheet/SP-231151.zip" TargetMode="External"/><Relationship Id="rId21" Type="http://schemas.openxmlformats.org/officeDocument/2006/relationships/hyperlink" Target="https://www.3gpp.org/ftp/Information/WI_Sheet/SP-221160.zip" TargetMode="External"/><Relationship Id="rId34" Type="http://schemas.openxmlformats.org/officeDocument/2006/relationships/hyperlink" Target="https://www.3gpp.org/ftp/Information/WI_Sheet/SP-220153.zip" TargetMode="External"/><Relationship Id="rId42" Type="http://schemas.openxmlformats.org/officeDocument/2006/relationships/hyperlink" Target="https://www.3gpp.org/ftp/Information/WI_Sheet/SP-230184.zip" TargetMode="External"/><Relationship Id="rId7" Type="http://schemas.openxmlformats.org/officeDocument/2006/relationships/hyperlink" Target="https://www.3gpp.org/ftp/Information/WI_Sheet/SP-211449.zip" TargetMode="External"/><Relationship Id="rId2" Type="http://schemas.openxmlformats.org/officeDocument/2006/relationships/hyperlink" Target="https://www.3gpp.org/ftp/Information/WI_Sheet/SP-231152.zip" TargetMode="External"/><Relationship Id="rId16" Type="http://schemas.openxmlformats.org/officeDocument/2006/relationships/hyperlink" Target="https://www.3gpp.org/ftp/Information/WI_Sheet/SP-220351.zip" TargetMode="External"/><Relationship Id="rId20" Type="http://schemas.openxmlformats.org/officeDocument/2006/relationships/hyperlink" Target="https://www.3gpp.org/ftp/Information/WI_Sheet/SP-230632.zip" TargetMode="External"/><Relationship Id="rId29" Type="http://schemas.openxmlformats.org/officeDocument/2006/relationships/hyperlink" Target="https://www.3gpp.org/ftp/Information/WI_Sheet/SP-211442.zip" TargetMode="External"/><Relationship Id="rId41" Type="http://schemas.openxmlformats.org/officeDocument/2006/relationships/hyperlink" Target="https://www.3gpp.org/ftp/Information/WI_Sheet/SP-230183.zip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3gpp.org/ftp/Information/WI_Sheet/SP-230335.zip" TargetMode="External"/><Relationship Id="rId11" Type="http://schemas.openxmlformats.org/officeDocument/2006/relationships/hyperlink" Target="https://www.3gpp.org/ftp/Information/WI_Sheet/SP-230621.zip" TargetMode="External"/><Relationship Id="rId24" Type="http://schemas.openxmlformats.org/officeDocument/2006/relationships/hyperlink" Target="https://www.3gpp.org/ftp/Information/WI_Sheet/SP-220690.zip" TargetMode="External"/><Relationship Id="rId32" Type="http://schemas.openxmlformats.org/officeDocument/2006/relationships/hyperlink" Target="https://www.3gpp.org/ftp/Information/WI_Sheet/SP-230175.zip" TargetMode="External"/><Relationship Id="rId37" Type="http://schemas.openxmlformats.org/officeDocument/2006/relationships/hyperlink" Target="https://www.3gpp.org/ftp/Information/WI_Sheet/SP-231153.zip" TargetMode="External"/><Relationship Id="rId40" Type="http://schemas.openxmlformats.org/officeDocument/2006/relationships/hyperlink" Target="https://www.3gpp.org/ftp/Information/WI_Sheet/SP-230182.zip" TargetMode="External"/><Relationship Id="rId5" Type="http://schemas.openxmlformats.org/officeDocument/2006/relationships/hyperlink" Target="https://www.3gpp.org/ftp/Information/WI_Sheet/SP-231155.zip" TargetMode="External"/><Relationship Id="rId15" Type="http://schemas.openxmlformats.org/officeDocument/2006/relationships/hyperlink" Target="https://www.3gpp.org/ftp/Information/WI_Sheet/SP-211433.zip" TargetMode="External"/><Relationship Id="rId23" Type="http://schemas.openxmlformats.org/officeDocument/2006/relationships/hyperlink" Target="https://www.3gpp.org/ftp/Information/WI_Sheet/SP-211441.zip" TargetMode="External"/><Relationship Id="rId28" Type="http://schemas.openxmlformats.org/officeDocument/2006/relationships/hyperlink" Target="https://www.3gpp.org/ftp/Information/WI_Sheet/SP-230181.zip" TargetMode="External"/><Relationship Id="rId36" Type="http://schemas.openxmlformats.org/officeDocument/2006/relationships/hyperlink" Target="https://www.3gpp.org/ftp/Information/WI_Sheet/SP-230179.zip" TargetMode="External"/><Relationship Id="rId10" Type="http://schemas.openxmlformats.org/officeDocument/2006/relationships/hyperlink" Target="https://www.3gpp.org/ftp/Information/WI_Sheet/SP-230176.zip" TargetMode="External"/><Relationship Id="rId19" Type="http://schemas.openxmlformats.org/officeDocument/2006/relationships/hyperlink" Target="https://www.3gpp.org/ftp/Information/WI_Sheet/SP-230625.zip" TargetMode="External"/><Relationship Id="rId31" Type="http://schemas.openxmlformats.org/officeDocument/2006/relationships/hyperlink" Target="https://www.3gpp.org/ftp/Information/WI_Sheet/SP-211446.zip" TargetMode="External"/><Relationship Id="rId44" Type="http://schemas.openxmlformats.org/officeDocument/2006/relationships/hyperlink" Target="https://www.3gpp.org/ftp/Information/WI_Sheet/SP-230631.zip" TargetMode="External"/><Relationship Id="rId4" Type="http://schemas.openxmlformats.org/officeDocument/2006/relationships/hyperlink" Target="https://www.3gpp.org/ftp/Information/WI_Sheet/SP-230622.zip" TargetMode="External"/><Relationship Id="rId9" Type="http://schemas.openxmlformats.org/officeDocument/2006/relationships/hyperlink" Target="https://www.3gpp.org/ftp/Information/WI_Sheet/SP-230180.zip" TargetMode="External"/><Relationship Id="rId14" Type="http://schemas.openxmlformats.org/officeDocument/2006/relationships/hyperlink" Target="https://www.3gpp.org/ftp/Information/WI_Sheet/SP-220981.zip" TargetMode="External"/><Relationship Id="rId22" Type="http://schemas.openxmlformats.org/officeDocument/2006/relationships/hyperlink" Target="https://www.3gpp.org/ftp/Information/WI_Sheet/SP-230777.zip" TargetMode="External"/><Relationship Id="rId27" Type="http://schemas.openxmlformats.org/officeDocument/2006/relationships/hyperlink" Target="https://www.3gpp.org/ftp/Information/WI_Sheet/SP-230776.zip" TargetMode="External"/><Relationship Id="rId30" Type="http://schemas.openxmlformats.org/officeDocument/2006/relationships/hyperlink" Target="https://www.3gpp.org/ftp/Information/WI_Sheet/SP-211445.zip" TargetMode="External"/><Relationship Id="rId35" Type="http://schemas.openxmlformats.org/officeDocument/2006/relationships/hyperlink" Target="https://www.3gpp.org/ftp/Information/WI_Sheet/SP-210390.zip" TargetMode="External"/><Relationship Id="rId43" Type="http://schemas.openxmlformats.org/officeDocument/2006/relationships/hyperlink" Target="https://www.3gpp.org/ftp/Information/WI_Sheet/SP-230623.zip" TargetMode="External"/><Relationship Id="rId8" Type="http://schemas.openxmlformats.org/officeDocument/2006/relationships/hyperlink" Target="https://www.3gpp.org/ftp/Information/WI_Sheet/SP-220278.zip" TargetMode="External"/><Relationship Id="rId3" Type="http://schemas.openxmlformats.org/officeDocument/2006/relationships/hyperlink" Target="https://www.3gpp.org/ftp/Information/WI_Sheet/SP-221162.zip" TargetMode="External"/><Relationship Id="rId12" Type="http://schemas.openxmlformats.org/officeDocument/2006/relationships/hyperlink" Target="https://www.3gpp.org/ftp/Information/WI_Sheet/SP-230177.zip" TargetMode="External"/><Relationship Id="rId17" Type="http://schemas.openxmlformats.org/officeDocument/2006/relationships/hyperlink" Target="https://www.3gpp.org/ftp/Information/WI_Sheet/SP-211431.zip" TargetMode="External"/><Relationship Id="rId25" Type="http://schemas.openxmlformats.org/officeDocument/2006/relationships/hyperlink" Target="https://www.3gpp.org/ftp/Information/WI_Sheet/SP-210859.zip" TargetMode="External"/><Relationship Id="rId33" Type="http://schemas.openxmlformats.org/officeDocument/2006/relationships/hyperlink" Target="https://www.3gpp.org/ftp/Information/WI_Sheet/SP-230629.zip" TargetMode="External"/><Relationship Id="rId38" Type="http://schemas.openxmlformats.org/officeDocument/2006/relationships/hyperlink" Target="https://www.3gpp.org/ftp/Information/WI_Sheet/SP-220842.zip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73685" y="3429000"/>
            <a:ext cx="8697009" cy="119269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48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br>
              <a:rPr lang="en-GB" sz="4800" dirty="0"/>
            </a:br>
            <a:r>
              <a:rPr lang="en-GB" sz="4800" dirty="0"/>
              <a:t> </a:t>
            </a:r>
            <a:r>
              <a:rPr lang="en-GB" altLang="zh-CN" sz="4800" b="1" dirty="0"/>
              <a:t>SA5 Status Report to SA#102</a:t>
            </a:r>
            <a:br>
              <a:rPr lang="en-GB" altLang="zh-CN" sz="4800" b="1" dirty="0"/>
            </a:br>
            <a:br>
              <a:rPr lang="en-GB" altLang="zh-CN" sz="3200" b="1" dirty="0"/>
            </a:br>
            <a:br>
              <a:rPr lang="en-US" sz="4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</a:br>
            <a:br>
              <a:rPr lang="en-US" sz="48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GB" sz="4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47" name="Subtitle 6"/>
          <p:cNvSpPr>
            <a:spLocks noGrp="1"/>
          </p:cNvSpPr>
          <p:nvPr>
            <p:ph type="subTitle" idx="1"/>
          </p:nvPr>
        </p:nvSpPr>
        <p:spPr>
          <a:xfrm>
            <a:off x="1798027" y="4092113"/>
            <a:ext cx="8872667" cy="171269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altLang="de-DE" sz="2400" dirty="0">
                <a:latin typeface="Arial" charset="0"/>
              </a:rPr>
              <a:t>Zou Lan, SA5 Chair, Huawei</a:t>
            </a:r>
          </a:p>
          <a:p>
            <a:pPr>
              <a:lnSpc>
                <a:spcPct val="80000"/>
              </a:lnSpc>
            </a:pPr>
            <a:r>
              <a:rPr lang="en-GB" altLang="zh-CN" sz="2400" dirty="0">
                <a:latin typeface="Arial" charset="0"/>
              </a:rPr>
              <a:t>Thomas Tovinger, SA5 </a:t>
            </a:r>
            <a:r>
              <a:rPr lang="en-US" altLang="zh-CN" sz="2400" dirty="0">
                <a:latin typeface="Arial" charset="0"/>
              </a:rPr>
              <a:t>Vice </a:t>
            </a:r>
            <a:r>
              <a:rPr lang="en-GB" altLang="zh-CN" sz="2400" dirty="0">
                <a:latin typeface="Arial" charset="0"/>
              </a:rPr>
              <a:t>Chair, Ericsson</a:t>
            </a:r>
            <a:endParaRPr lang="de-DE" altLang="de-DE" sz="24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de-DE" altLang="de-DE" sz="2400" dirty="0">
                <a:latin typeface="Arial" charset="0"/>
              </a:rPr>
              <a:t>Anatoly Andrianov, SA5 Vice Chair, Nokia</a:t>
            </a:r>
          </a:p>
          <a:p>
            <a:pPr>
              <a:lnSpc>
                <a:spcPct val="80000"/>
              </a:lnSpc>
            </a:pPr>
            <a:r>
              <a:rPr lang="en-GB" altLang="zh-CN" sz="2400" dirty="0">
                <a:latin typeface="Arial" charset="0"/>
              </a:rPr>
              <a:t>Gerald Görmer,</a:t>
            </a:r>
            <a:r>
              <a:rPr lang="de-DE" altLang="de-DE" sz="2400" dirty="0">
                <a:latin typeface="Arial" charset="0"/>
              </a:rPr>
              <a:t> SA5 Charging SWG Chair, </a:t>
            </a:r>
            <a:r>
              <a:rPr lang="en-GB" sz="2400" dirty="0">
                <a:latin typeface="Arial" charset="0"/>
              </a:rPr>
              <a:t>MATRIXX Software</a:t>
            </a:r>
            <a:endParaRPr lang="en-GB" altLang="en-US" sz="2667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A9985057-8F2A-44BF-9F53-9E66C674A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3" y="0"/>
            <a:ext cx="9102725" cy="1143000"/>
          </a:xfrm>
        </p:spPr>
        <p:txBody>
          <a:bodyPr/>
          <a:lstStyle/>
          <a:p>
            <a:r>
              <a:rPr lang="en-GB" altLang="en-US" sz="2800" dirty="0"/>
              <a:t>Update of SA5 </a:t>
            </a:r>
            <a:r>
              <a:rPr lang="en-US" altLang="zh-CN" sz="2800" dirty="0"/>
              <a:t>Rel-18 OAM ongoing WI/SI </a:t>
            </a:r>
            <a:r>
              <a:rPr lang="en-GB" altLang="en-US" sz="2800" dirty="0"/>
              <a:t>progress</a:t>
            </a:r>
            <a:endParaRPr lang="en-US" altLang="en-US" sz="28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9D4EF8C-FB50-4A9A-8EC6-A9B2F7142F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982798"/>
              </p:ext>
            </p:extLst>
          </p:nvPr>
        </p:nvGraphicFramePr>
        <p:xfrm>
          <a:off x="121103" y="1356117"/>
          <a:ext cx="11949793" cy="4776422"/>
        </p:xfrm>
        <a:graphic>
          <a:graphicData uri="http://schemas.openxmlformats.org/drawingml/2006/table">
            <a:tbl>
              <a:tblPr/>
              <a:tblGrid>
                <a:gridCol w="609625">
                  <a:extLst>
                    <a:ext uri="{9D8B030D-6E8A-4147-A177-3AD203B41FA5}">
                      <a16:colId xmlns:a16="http://schemas.microsoft.com/office/drawing/2014/main" val="2542914323"/>
                    </a:ext>
                  </a:extLst>
                </a:gridCol>
                <a:gridCol w="3810818">
                  <a:extLst>
                    <a:ext uri="{9D8B030D-6E8A-4147-A177-3AD203B41FA5}">
                      <a16:colId xmlns:a16="http://schemas.microsoft.com/office/drawing/2014/main" val="181470375"/>
                    </a:ext>
                  </a:extLst>
                </a:gridCol>
                <a:gridCol w="1771935">
                  <a:extLst>
                    <a:ext uri="{9D8B030D-6E8A-4147-A177-3AD203B41FA5}">
                      <a16:colId xmlns:a16="http://schemas.microsoft.com/office/drawing/2014/main" val="3131521887"/>
                    </a:ext>
                  </a:extLst>
                </a:gridCol>
                <a:gridCol w="1514837">
                  <a:extLst>
                    <a:ext uri="{9D8B030D-6E8A-4147-A177-3AD203B41FA5}">
                      <a16:colId xmlns:a16="http://schemas.microsoft.com/office/drawing/2014/main" val="1768482317"/>
                    </a:ext>
                  </a:extLst>
                </a:gridCol>
                <a:gridCol w="718735">
                  <a:extLst>
                    <a:ext uri="{9D8B030D-6E8A-4147-A177-3AD203B41FA5}">
                      <a16:colId xmlns:a16="http://schemas.microsoft.com/office/drawing/2014/main" val="2882163933"/>
                    </a:ext>
                  </a:extLst>
                </a:gridCol>
                <a:gridCol w="647358">
                  <a:extLst>
                    <a:ext uri="{9D8B030D-6E8A-4147-A177-3AD203B41FA5}">
                      <a16:colId xmlns:a16="http://schemas.microsoft.com/office/drawing/2014/main" val="1141164851"/>
                    </a:ext>
                  </a:extLst>
                </a:gridCol>
                <a:gridCol w="822415">
                  <a:extLst>
                    <a:ext uri="{9D8B030D-6E8A-4147-A177-3AD203B41FA5}">
                      <a16:colId xmlns:a16="http://schemas.microsoft.com/office/drawing/2014/main" val="1852499474"/>
                    </a:ext>
                  </a:extLst>
                </a:gridCol>
                <a:gridCol w="2054070">
                  <a:extLst>
                    <a:ext uri="{9D8B030D-6E8A-4147-A177-3AD203B41FA5}">
                      <a16:colId xmlns:a16="http://schemas.microsoft.com/office/drawing/2014/main" val="21828799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latin typeface="+mn-lt"/>
                        </a:rPr>
                        <a:t>UID</a:t>
                      </a:r>
                    </a:p>
                  </a:txBody>
                  <a:tcPr marL="36001" marR="360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latin typeface="+mn-lt"/>
                        </a:rPr>
                        <a:t>Name</a:t>
                      </a:r>
                    </a:p>
                  </a:txBody>
                  <a:tcPr marL="36001" marR="360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latin typeface="+mn-lt"/>
                        </a:rPr>
                        <a:t>Acronym</a:t>
                      </a:r>
                    </a:p>
                  </a:txBody>
                  <a:tcPr marL="36001" marR="360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000" dirty="0">
                          <a:latin typeface="+mn-lt"/>
                        </a:rPr>
                        <a:t>Target (dd/mm/</a:t>
                      </a:r>
                      <a:r>
                        <a:rPr lang="en-GB" altLang="zh-CN" sz="1000" dirty="0" err="1">
                          <a:latin typeface="+mn-lt"/>
                        </a:rPr>
                        <a:t>yyyy</a:t>
                      </a:r>
                      <a:r>
                        <a:rPr lang="en-GB" altLang="zh-CN" sz="1000" dirty="0">
                          <a:latin typeface="+mn-lt"/>
                        </a:rPr>
                        <a:t>)</a:t>
                      </a:r>
                      <a:endParaRPr lang="en-GB" sz="1000" dirty="0">
                        <a:latin typeface="+mn-lt"/>
                      </a:endParaRPr>
                    </a:p>
                  </a:txBody>
                  <a:tcPr marL="36001" marR="360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latin typeface="+mn-lt"/>
                        </a:rPr>
                        <a:t>Old %</a:t>
                      </a:r>
                    </a:p>
                  </a:txBody>
                  <a:tcPr marL="36001" marR="360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2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</a:p>
                  </a:txBody>
                  <a:tcPr marL="36001" marR="360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solidFill>
                            <a:srgbClr val="FF0000"/>
                          </a:solidFill>
                          <a:latin typeface="+mn-lt"/>
                        </a:rPr>
                        <a:t>New %</a:t>
                      </a:r>
                      <a:endParaRPr lang="en-GB" sz="1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1" marR="360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solidFill>
                            <a:srgbClr val="FF0000"/>
                          </a:solidFill>
                          <a:latin typeface="+mn-lt"/>
                        </a:rPr>
                        <a:t>Change or comment</a:t>
                      </a:r>
                    </a:p>
                  </a:txBody>
                  <a:tcPr marL="36001" marR="360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954047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940045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Network slicing provisioning rules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NSRULE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SP-211449</a:t>
                      </a:r>
                      <a:endParaRPr lang="en-US" sz="10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0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204127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950039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intent-driven management for network slicing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FS_NETSLICE_IDMS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SP-220278</a:t>
                      </a:r>
                      <a:endParaRPr lang="en-US" sz="10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kern="1200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100%</a:t>
                      </a:r>
                      <a:endParaRPr lang="en-US" sz="10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0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376787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990030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Intent driven Management Service for Mobile Network phase 2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IDMS_MN_ph2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SP-230180</a:t>
                      </a:r>
                      <a:endParaRPr lang="en-US" sz="10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kern="1200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100%</a:t>
                      </a:r>
                      <a:endParaRPr lang="en-US" sz="10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0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849738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970031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Data Analytics phase 2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eMDAS_Ph2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SP-220981</a:t>
                      </a:r>
                      <a:endParaRPr lang="en-US" sz="10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87</a:t>
                      </a:r>
                      <a:r>
                        <a:rPr lang="en-US" altLang="zh-CN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0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0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474297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940032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Key Quality Indicators (KQIs) for 5G service experience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FS_KQI_5G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SP-211433</a:t>
                      </a:r>
                      <a:endParaRPr lang="en-US" sz="10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10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0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0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548429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950031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Additional NRM features phase 2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AdNRM_ph2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88%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SP-220351</a:t>
                      </a:r>
                      <a:endParaRPr lang="en-US" sz="10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</a:t>
                      </a:r>
                      <a:r>
                        <a:rPr lang="en-US" altLang="zh-CN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0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0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749457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940030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Self-Configuration of RAN Network Entities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RANSC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SP-211431</a:t>
                      </a:r>
                      <a:endParaRPr lang="en-US" sz="10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90</a:t>
                      </a:r>
                      <a:r>
                        <a:rPr lang="en-US" altLang="zh-CN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0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TS for information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716640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1000007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of cloud-native Virtualized Network Functions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MCVNF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SP-230764</a:t>
                      </a:r>
                      <a:endParaRPr lang="en-US" sz="10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95</a:t>
                      </a:r>
                      <a:r>
                        <a:rPr lang="en-US" altLang="zh-CN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0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0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961550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1000014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Network and Service Operations for Energy Utilities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NSOEU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SP-230632</a:t>
                      </a:r>
                      <a:endParaRPr lang="en-US" sz="10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60</a:t>
                      </a:r>
                      <a:r>
                        <a:rPr lang="en-US" altLang="zh-CN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0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0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933281"/>
                  </a:ext>
                </a:extLst>
              </a:tr>
              <a:tr h="64897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980029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of Trace/MDT phase 2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5GMDT_Ph2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SP-230777</a:t>
                      </a:r>
                      <a:endParaRPr lang="en-US" sz="10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90</a:t>
                      </a:r>
                      <a:r>
                        <a:rPr lang="en-US" altLang="zh-CN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0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0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009192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940037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Enhancements of EE for 5G Phase 2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EE5GPLUS_Ph2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SP-211441</a:t>
                      </a:r>
                      <a:endParaRPr lang="en-US" sz="10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10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0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Rapporteur to be updated to Cornily Jean-Michel, Huawei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411839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960025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5G performance measurements and KPIs phase 3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PM_KPI_5G_Ph3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SP-220690</a:t>
                      </a:r>
                      <a:endParaRPr lang="en-US" sz="10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99%</a:t>
                      </a:r>
                      <a:endParaRPr lang="en-US" sz="10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0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815073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altLang="zh-CN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950036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Enhanced Edge Computing Management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sz="10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eECM</a:t>
                      </a:r>
                      <a:endParaRPr lang="en-US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03/03/2023</a:t>
                      </a:r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100-&gt;50%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SP-230775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0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659212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930010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  Access control for management service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MSAC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73%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SP-210859</a:t>
                      </a:r>
                      <a:endParaRPr lang="en-US" sz="10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75%</a:t>
                      </a:r>
                      <a:endParaRPr lang="en-US" sz="10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0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286899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990026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Service based management architecture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eSBMA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SP-230776</a:t>
                      </a:r>
                      <a:endParaRPr lang="en-US" sz="10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55</a:t>
                      </a:r>
                      <a:r>
                        <a:rPr lang="en-US" altLang="zh-CN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0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Replace rapporteur “Zou Lan” with “Zhang Kai”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683044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990031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Aspects related to NWDAF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MANWDAF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SP-230181</a:t>
                      </a:r>
                      <a:endParaRPr lang="en-US" sz="10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10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0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0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93273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940038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Deterministic Communication Service Assurance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FS_DCSA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SP-211442</a:t>
                      </a:r>
                      <a:endParaRPr lang="en-US" sz="10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92</a:t>
                      </a:r>
                      <a:r>
                        <a:rPr lang="en-US" altLang="zh-CN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0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0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562884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940041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evaluation of autonomous network levels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FS_ANLEVA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SP-211445</a:t>
                      </a:r>
                      <a:endParaRPr lang="en-US" sz="10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</a:t>
                      </a:r>
                      <a:r>
                        <a:rPr lang="en-US" altLang="zh-CN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0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0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582841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940042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enhancement of autonomous network levels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FS_eANL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SP-211446</a:t>
                      </a:r>
                      <a:endParaRPr lang="en-US" sz="10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10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0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TR for info and approval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335636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990027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Aspect of 5GLAN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5GLAN_Mgt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SP-230175</a:t>
                      </a:r>
                      <a:endParaRPr lang="en-US" sz="10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10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0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0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838612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1000012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Aspects of 5G Network Sharing Phase2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MANS_ph2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SP-230629</a:t>
                      </a:r>
                      <a:endParaRPr lang="en-US" sz="10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60</a:t>
                      </a:r>
                      <a:r>
                        <a:rPr lang="en-US" altLang="zh-CN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0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0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004000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950035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Fault Supervision Evolution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FS_FSEV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SP-220153</a:t>
                      </a:r>
                      <a:endParaRPr lang="en-US" sz="10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65</a:t>
                      </a:r>
                      <a:r>
                        <a:rPr lang="en-US" altLang="zh-CN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0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0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106334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970029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Data management phase 2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FS_MADCOL_ph2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SP-220842</a:t>
                      </a:r>
                      <a:endParaRPr lang="en-US" sz="10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</a:t>
                      </a:r>
                      <a:r>
                        <a:rPr lang="en-US" altLang="zh-CN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0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0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194453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990033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Aspects of NTN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OAM_NTN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SP-230183</a:t>
                      </a:r>
                      <a:endParaRPr lang="en-US" sz="10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10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0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0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618478"/>
                  </a:ext>
                </a:extLst>
              </a:tr>
              <a:tr h="100003"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altLang="zh-CN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preliminary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Management aspects of 5G system supporting satellite backhaul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OAM_5GSATB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altLang="zh-CN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altLang="zh-CN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altLang="zh-CN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SP-231445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sz="10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20</a:t>
                      </a:r>
                      <a:r>
                        <a:rPr lang="en-US" altLang="zh-CN" sz="10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%</a:t>
                      </a:r>
                      <a:endParaRPr lang="en-US" sz="1000" b="0" i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0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78532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990034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of non-public networks phase 2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OAM_NPN_Ph2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SP-230184</a:t>
                      </a:r>
                      <a:endParaRPr lang="en-US" sz="10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65</a:t>
                      </a:r>
                      <a:r>
                        <a:rPr lang="en-US" altLang="zh-CN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0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0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900113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1000013</a:t>
                      </a:r>
                    </a:p>
                  </a:txBody>
                  <a:tcPr marL="4294" marR="4294" marT="42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  Management Aspects of URLLC </a:t>
                      </a:r>
                    </a:p>
                  </a:txBody>
                  <a:tcPr marL="4294" marR="4294" marT="42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URLLC_Mgt</a:t>
                      </a:r>
                    </a:p>
                  </a:txBody>
                  <a:tcPr marL="4294" marR="4294" marT="42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10%</a:t>
                      </a:r>
                    </a:p>
                  </a:txBody>
                  <a:tcPr marL="4294" marR="4294" marT="42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sng" strike="noStrike" dirty="0">
                          <a:solidFill>
                            <a:srgbClr val="0563C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6"/>
                        </a:rPr>
                        <a:t>SP-230631</a:t>
                      </a:r>
                      <a:endParaRPr lang="en-US" sz="10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20</a:t>
                      </a:r>
                      <a:r>
                        <a:rPr lang="en-US" altLang="zh-CN" sz="10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0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63175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265063C-78F9-46E5-A909-E1BE8DBE3322}"/>
              </a:ext>
            </a:extLst>
          </p:cNvPr>
          <p:cNvSpPr txBox="1"/>
          <p:nvPr/>
        </p:nvSpPr>
        <p:spPr>
          <a:xfrm>
            <a:off x="533156" y="963549"/>
            <a:ext cx="57454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9</a:t>
            </a:r>
            <a:r>
              <a:rPr lang="en-US" altLang="zh-CN" dirty="0"/>
              <a:t> WID/SIDs completed, </a:t>
            </a:r>
            <a:r>
              <a:rPr lang="en-US" altLang="zh-CN" b="1" dirty="0">
                <a:solidFill>
                  <a:srgbClr val="FF0000"/>
                </a:solidFill>
              </a:rPr>
              <a:t>18</a:t>
            </a:r>
            <a:r>
              <a:rPr lang="en-US" altLang="zh-CN" dirty="0"/>
              <a:t> WIDs/SIDs to be completed before March. 2024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28571959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8C1BF-313B-4838-85C8-7573D7717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1" y="2454388"/>
            <a:ext cx="9102725" cy="1143000"/>
          </a:xfrm>
        </p:spPr>
        <p:txBody>
          <a:bodyPr/>
          <a:lstStyle/>
          <a:p>
            <a:r>
              <a:rPr lang="sv-SE" dirty="0"/>
              <a:t>OAM WIs/SIs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6584898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573206" y="260350"/>
            <a:ext cx="9253182" cy="7905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3200" kern="0" dirty="0">
                <a:solidFill>
                  <a:srgbClr val="FF0000"/>
                </a:solidFill>
                <a:latin typeface="Calibri"/>
                <a:cs typeface="+mj-cs"/>
              </a:rPr>
              <a:t>Revised/New Rel-18 OAM Study / Work Items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451231"/>
              </p:ext>
            </p:extLst>
          </p:nvPr>
        </p:nvGraphicFramePr>
        <p:xfrm>
          <a:off x="471592" y="1603496"/>
          <a:ext cx="10806007" cy="3791270"/>
        </p:xfrm>
        <a:graphic>
          <a:graphicData uri="http://schemas.openxmlformats.org/drawingml/2006/table">
            <a:tbl>
              <a:tblPr/>
              <a:tblGrid>
                <a:gridCol w="1150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5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697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10839">
                  <a:extLst>
                    <a:ext uri="{9D8B030D-6E8A-4147-A177-3AD203B41FA5}">
                      <a16:colId xmlns:a16="http://schemas.microsoft.com/office/drawing/2014/main" val="3262905075"/>
                    </a:ext>
                  </a:extLst>
                </a:gridCol>
              </a:tblGrid>
              <a:tr h="370249">
                <a:tc>
                  <a:txBody>
                    <a:bodyPr/>
                    <a:lstStyle/>
                    <a:p>
                      <a:pPr marL="117475" marR="0" lvl="0" indent="0" algn="l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6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Tdoc</a:t>
                      </a:r>
                      <a:endParaRPr lang="en-GB" altLang="zh-CN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itchFamily="2" charset="-122"/>
                          <a:cs typeface="Arial" panose="020B0604020202020204" pitchFamily="34" charset="0"/>
                        </a:rPr>
                        <a:t>Type</a:t>
                      </a: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itchFamily="2" charset="-122"/>
                          <a:cs typeface="Arial" panose="020B0604020202020204" pitchFamily="34" charset="0"/>
                        </a:rPr>
                        <a:t>Release</a:t>
                      </a: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itchFamily="2" charset="-122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itchFamily="2" charset="-122"/>
                          <a:cs typeface="Arial" panose="020B0604020202020204" pitchFamily="34" charset="0"/>
                        </a:rPr>
                        <a:t>Comment</a:t>
                      </a: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742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SP-231432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SID revised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Rel-18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Revised Study on Key Quality Indicators (KQIs) for 5G service experience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Remove the evaluation of KQI from the study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593508"/>
                  </a:ext>
                </a:extLst>
              </a:tr>
              <a:tr h="471742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SP-231440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WID revised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Rel-18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Revised WID on 5G Advanced NRM features phase 2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0" dirty="0"/>
                        <a:t>WID revised to address alignment between GSMA NG.116 and Service/Slice profile,</a:t>
                      </a:r>
                      <a:r>
                        <a:rPr lang="zh-CN" altLang="en-US" sz="1400" kern="0" dirty="0"/>
                        <a:t> </a:t>
                      </a:r>
                      <a:r>
                        <a:rPr lang="en-US" altLang="zh-CN" sz="1400" kern="0" dirty="0"/>
                        <a:t>YANG/YAML code migration to 3GPP forge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0230439"/>
                  </a:ext>
                </a:extLst>
              </a:tr>
              <a:tr h="471742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SP-231441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WID revised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Rel-18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Revised WID on enhancements of 5G performance measurements and KPIs phase3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0" dirty="0"/>
                        <a:t>WID revised to add UE level measurements support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2212644"/>
                  </a:ext>
                </a:extLst>
              </a:tr>
              <a:tr h="471742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SP-231443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WID revised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Rel-18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Revised WID on Service Based Management Architecture (SBMA)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WID revised to include more impacted specifications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8407084"/>
                  </a:ext>
                </a:extLst>
              </a:tr>
              <a:tr h="471742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SP-231444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WID revised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Rel-18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Revised WID Access control for management service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WID revised to put access control update into a new specification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2754172"/>
                  </a:ext>
                </a:extLst>
              </a:tr>
              <a:tr h="471742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SP-231445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WID new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Rel-18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New WID on Management aspects of 5G system with satellite backhaul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9747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4135752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573206" y="260350"/>
            <a:ext cx="9253182" cy="7905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3200" kern="0" dirty="0">
                <a:solidFill>
                  <a:srgbClr val="FF0000"/>
                </a:solidFill>
                <a:latin typeface="Calibri"/>
                <a:cs typeface="+mj-cs"/>
              </a:rPr>
              <a:t>New Rel-19 OAM Study / Work Items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374206"/>
              </p:ext>
            </p:extLst>
          </p:nvPr>
        </p:nvGraphicFramePr>
        <p:xfrm>
          <a:off x="394182" y="1505901"/>
          <a:ext cx="10746257" cy="4815840"/>
        </p:xfrm>
        <a:graphic>
          <a:graphicData uri="http://schemas.openxmlformats.org/drawingml/2006/table">
            <a:tbl>
              <a:tblPr/>
              <a:tblGrid>
                <a:gridCol w="408616">
                  <a:extLst>
                    <a:ext uri="{9D8B030D-6E8A-4147-A177-3AD203B41FA5}">
                      <a16:colId xmlns:a16="http://schemas.microsoft.com/office/drawing/2014/main" val="331722294"/>
                    </a:ext>
                  </a:extLst>
                </a:gridCol>
                <a:gridCol w="1147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22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13319">
                  <a:extLst>
                    <a:ext uri="{9D8B030D-6E8A-4147-A177-3AD203B41FA5}">
                      <a16:colId xmlns:a16="http://schemas.microsoft.com/office/drawing/2014/main" val="1522242361"/>
                    </a:ext>
                  </a:extLst>
                </a:gridCol>
              </a:tblGrid>
              <a:tr h="186942">
                <a:tc>
                  <a:txBody>
                    <a:bodyPr/>
                    <a:lstStyle/>
                    <a:p>
                      <a:pPr marL="117475" marR="0" lvl="0" indent="0" algn="l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zh-CN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2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Tdoc</a:t>
                      </a:r>
                      <a:endParaRPr lang="en-GB" altLang="zh-CN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Arial" panose="020B0604020202020204" pitchFamily="34" charset="0"/>
                        </a:rPr>
                        <a:t>Type</a:t>
                      </a: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Arial" panose="020B0604020202020204" pitchFamily="34" charset="0"/>
                        </a:rPr>
                        <a:t>Release</a:t>
                      </a: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026">
                <a:tc gridSpan="5">
                  <a:txBody>
                    <a:bodyPr/>
                    <a:lstStyle/>
                    <a:p>
                      <a:pPr marL="53975" marR="0" lvl="0" indent="0" algn="l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Intelligence and Automation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53975" marR="0" lvl="0" indent="0" algn="l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862722"/>
                  </a:ext>
                </a:extLst>
              </a:tr>
              <a:tr h="141026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SP-231417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Rel-19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AI and ML management phase 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SP-231429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Management Data Analytics (MDA) – Phase 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593508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SP-231418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intent driven management services for mobile networks phase 3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684027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SP-231419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Closed Control loop management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7875355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SP-231428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Management aspect of Network Digital Twin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4720032"/>
                  </a:ext>
                </a:extLst>
              </a:tr>
              <a:tr h="166942">
                <a:tc gridSpan="5">
                  <a:txBody>
                    <a:bodyPr/>
                    <a:lstStyle/>
                    <a:p>
                      <a:pPr algn="l" fontAlgn="t"/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Management Architecture and Mechanisms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301339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SP-231420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cloud aspects of management and orchestration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319402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SP-231426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Enablers for Security Monitoring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1185577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SP-231421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SBMA enhancement phase 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8473418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SP-231528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Plan management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9623980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SP-231436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+mn-lt"/>
                        </a:rPr>
                        <a:t>WID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WID on Data Management phase 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5068423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SP-231422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data management, regarding subscriptions and reporting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7907847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SP-231437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+mn-lt"/>
                        </a:rPr>
                        <a:t>WID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WID on 5G performance measurements and KPIs phase 4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70295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SP-231438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+mn-lt"/>
                        </a:rPr>
                        <a:t>WID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WID on 5G Advanced NRM features phase 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6497506"/>
                  </a:ext>
                </a:extLst>
              </a:tr>
              <a:tr h="18737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SP-231439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+mn-lt"/>
                        </a:rPr>
                        <a:t>WID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WID on Support for Subscriber and Equipment Trace and QoE collection functionality in RAN and core network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325124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SP-231423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Management Aspects of NTN Phase 2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613853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SP-231424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Management of IAB Nodes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734954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SP-231427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management aspects of RedCap feature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004491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SP-231430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Enhancement of Management Aspects related to NWDAF Phase 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280225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SP-231425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Management of Network Sharing Phase 3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64827"/>
                  </a:ext>
                </a:extLst>
              </a:tr>
              <a:tr h="166942">
                <a:tc gridSpan="5"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Support of New Services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399998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SP-231431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energy efficiency and energy saving aspects of 5G networks and services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997468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SP-231433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Enhanced OAM for management  exposure to external consumers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628086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CDB7226-1ED4-4A4E-B7FA-46C0CEA94FE3}"/>
              </a:ext>
            </a:extLst>
          </p:cNvPr>
          <p:cNvSpPr txBox="1"/>
          <p:nvPr/>
        </p:nvSpPr>
        <p:spPr>
          <a:xfrm>
            <a:off x="465039" y="904684"/>
            <a:ext cx="9451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1313" indent="-341313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altLang="zh-CN" sz="1400" b="1" kern="0" dirty="0">
                <a:solidFill>
                  <a:srgbClr val="FF0000"/>
                </a:solidFill>
                <a:latin typeface="+mn-lt"/>
                <a:ea typeface="MS PGothic" panose="020B0600070205080204" pitchFamily="34" charset="-128"/>
              </a:rPr>
              <a:t>21 </a:t>
            </a:r>
            <a:r>
              <a:rPr lang="en-US" altLang="zh-CN" sz="1400" kern="0" dirty="0">
                <a:latin typeface="+mn-lt"/>
                <a:ea typeface="MS PGothic" panose="020B0600070205080204" pitchFamily="34" charset="-128"/>
              </a:rPr>
              <a:t>OAM topics for Rel-19 sent for SA approval including:  </a:t>
            </a:r>
            <a:r>
              <a:rPr lang="en-US" altLang="zh-CN" sz="1400" b="1" kern="0" dirty="0">
                <a:solidFill>
                  <a:srgbClr val="FF0000"/>
                </a:solidFill>
                <a:latin typeface="+mn-lt"/>
                <a:ea typeface="MS PGothic" panose="020B0600070205080204" pitchFamily="34" charset="-128"/>
              </a:rPr>
              <a:t>13</a:t>
            </a:r>
            <a:r>
              <a:rPr lang="en-US" altLang="zh-CN" sz="1400" kern="0" dirty="0">
                <a:latin typeface="+mn-lt"/>
                <a:ea typeface="MS PGothic" panose="020B0600070205080204" pitchFamily="34" charset="-128"/>
              </a:rPr>
              <a:t> OAM prime features and </a:t>
            </a:r>
            <a:r>
              <a:rPr lang="en-US" altLang="zh-CN" sz="1400" b="1" kern="0" dirty="0">
                <a:solidFill>
                  <a:srgbClr val="FF0000"/>
                </a:solidFill>
                <a:latin typeface="+mn-lt"/>
                <a:ea typeface="MS PGothic" panose="020B0600070205080204" pitchFamily="34" charset="-128"/>
              </a:rPr>
              <a:t>8</a:t>
            </a:r>
            <a:r>
              <a:rPr lang="en-US" altLang="zh-CN" sz="1400" kern="0" dirty="0">
                <a:latin typeface="+mn-lt"/>
                <a:ea typeface="MS PGothic" panose="020B0600070205080204" pitchFamily="34" charset="-128"/>
              </a:rPr>
              <a:t> OAM support to network features.</a:t>
            </a:r>
          </a:p>
          <a:p>
            <a:pPr marL="341313" indent="-341313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altLang="zh-CN" sz="1400" b="1" kern="0" dirty="0">
                <a:solidFill>
                  <a:srgbClr val="FF0000"/>
                </a:solidFill>
                <a:latin typeface="+mn-lt"/>
                <a:ea typeface="MS PGothic" panose="020B0600070205080204" pitchFamily="34" charset="-128"/>
              </a:rPr>
              <a:t>TU</a:t>
            </a:r>
            <a:r>
              <a:rPr lang="en-US" altLang="zh-CN" sz="1400" kern="0" dirty="0">
                <a:latin typeface="+mn-lt"/>
                <a:ea typeface="MS PGothic" panose="020B0600070205080204" pitchFamily="34" charset="-128"/>
              </a:rPr>
              <a:t> will be used for Rel-19 work planning and statistics</a:t>
            </a:r>
            <a:endParaRPr lang="zh-CN" altLang="en-US" sz="1400" kern="0" dirty="0">
              <a:latin typeface="+mn-lt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4946396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3231D1A-BE03-427C-AFB2-5359FB9D0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50" y="228600"/>
            <a:ext cx="6827838" cy="866775"/>
          </a:xfrm>
        </p:spPr>
        <p:txBody>
          <a:bodyPr/>
          <a:lstStyle/>
          <a:p>
            <a:r>
              <a:rPr lang="en-US" dirty="0"/>
              <a:t>TU Budget for SA5 OAM</a:t>
            </a:r>
            <a:endParaRPr lang="en-SE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03F7F51-3836-462D-969C-2EB225EF7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50" y="1168400"/>
            <a:ext cx="9322112" cy="4830763"/>
          </a:xfrm>
        </p:spPr>
        <p:txBody>
          <a:bodyPr/>
          <a:lstStyle/>
          <a:p>
            <a:r>
              <a:rPr lang="en-US" sz="2000" dirty="0"/>
              <a:t>Assumptions for SA5 OAM : </a:t>
            </a:r>
          </a:p>
          <a:p>
            <a:pPr lvl="1"/>
            <a:r>
              <a:rPr lang="en-US" sz="1600" dirty="0"/>
              <a:t>6 ordinary meeting per year. 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Rel-19 spans 21 months for SA5 (with early start of studies) = 10 meetings</a:t>
            </a:r>
          </a:p>
          <a:p>
            <a:pPr lvl="1"/>
            <a:r>
              <a:rPr lang="en-US" sz="1600" dirty="0"/>
              <a:t>1 Session = 1.5 hour time window </a:t>
            </a:r>
          </a:p>
          <a:p>
            <a:pPr lvl="1"/>
            <a:r>
              <a:rPr lang="en-US" sz="1600" dirty="0"/>
              <a:t>Max 5 sessions per meeting day</a:t>
            </a:r>
          </a:p>
          <a:p>
            <a:pPr lvl="1"/>
            <a:r>
              <a:rPr lang="en-US" sz="1600" dirty="0"/>
              <a:t>1 Stream = 1 TU (Time Unit)</a:t>
            </a:r>
          </a:p>
          <a:p>
            <a:pPr lvl="1"/>
            <a:r>
              <a:rPr lang="en-US" sz="1600" dirty="0"/>
              <a:t>1 TU is time (i.e., 1.5 hours) spent to discuss/handle technical contributions. </a:t>
            </a:r>
          </a:p>
          <a:p>
            <a:pPr lvl="1"/>
            <a:r>
              <a:rPr lang="en-US" sz="1600" dirty="0"/>
              <a:t>Revisions/Drafting/offline conference call are not counted for the TU estimates.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OAM revision sessions normally planned to be in Thursday </a:t>
            </a:r>
            <a:r>
              <a:rPr lang="en-US" altLang="zh-CN" sz="1600" dirty="0">
                <a:solidFill>
                  <a:srgbClr val="FF0000"/>
                </a:solidFill>
              </a:rPr>
              <a:t>Q4 and </a:t>
            </a:r>
            <a:r>
              <a:rPr lang="en-US" sz="1600" dirty="0">
                <a:solidFill>
                  <a:srgbClr val="FF0000"/>
                </a:solidFill>
              </a:rPr>
              <a:t>Q5 (initial </a:t>
            </a:r>
            <a:r>
              <a:rPr lang="en-US" sz="1600" dirty="0" err="1">
                <a:solidFill>
                  <a:srgbClr val="FF0000"/>
                </a:solidFill>
              </a:rPr>
              <a:t>assump</a:t>
            </a:r>
            <a:r>
              <a:rPr lang="en-US" sz="1600" dirty="0">
                <a:solidFill>
                  <a:srgbClr val="FF0000"/>
                </a:solidFill>
              </a:rPr>
              <a:t>.)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1 parallel (OAM) stream per session =&gt; 18.5 TUs per meeting (incl. 2 TUs as buffer) = 185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Assume Maintenance + Buffer = 33</a:t>
            </a:r>
            <a:r>
              <a:rPr lang="en-US" sz="1600">
                <a:solidFill>
                  <a:srgbClr val="FF0000"/>
                </a:solidFill>
              </a:rPr>
              <a:t>% =&gt; </a:t>
            </a:r>
            <a:r>
              <a:rPr lang="en-US" sz="1600" dirty="0">
                <a:solidFill>
                  <a:srgbClr val="FF0000"/>
                </a:solidFill>
              </a:rPr>
              <a:t>~ 61 TU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Resulting total TUs avail. f. SI/WI: 10 meetings x 18.5 sessions = 185 TU minus 61 =&gt; 124 TU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With 20 SI/WI =&gt; Average 6 TU per SI/WI (0.6/meeting). </a:t>
            </a:r>
            <a:endParaRPr lang="en-US" sz="1600" dirty="0">
              <a:solidFill>
                <a:schemeClr val="accent1"/>
              </a:solidFill>
            </a:endParaRP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=&gt; Recommended MAX no. of SI/WI = 20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=&gt; Proposed max number of TUs allocated to any SI/WI in 1 meeting =  2</a:t>
            </a:r>
            <a:endParaRPr lang="en-SE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796042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z00340018\AppData\Roaming\eSpace_Desktop\UserData\z00340018\imagefiles\originalImgfiles\1B64D131-DA78-4ABB-A9A6-95666FCC2281.png">
            <a:extLst>
              <a:ext uri="{FF2B5EF4-FFF2-40B4-BE49-F238E27FC236}">
                <a16:creationId xmlns:a16="http://schemas.microsoft.com/office/drawing/2014/main" id="{357D880D-CED3-4DE6-A6A9-35F05915E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27" y="988559"/>
            <a:ext cx="8964859" cy="578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F7FAE01-0B4F-4955-BD61-AF92000D3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95" y="89114"/>
            <a:ext cx="9102725" cy="1143000"/>
          </a:xfrm>
        </p:spPr>
        <p:txBody>
          <a:bodyPr/>
          <a:lstStyle/>
          <a:p>
            <a:r>
              <a:rPr lang="en-US" altLang="zh-CN" sz="4000" dirty="0"/>
              <a:t>OAM TU planning and statistics</a:t>
            </a:r>
            <a:endParaRPr lang="zh-CN" alt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608339-562D-4C9D-B87D-996CBE7CA553}"/>
              </a:ext>
            </a:extLst>
          </p:cNvPr>
          <p:cNvSpPr txBox="1"/>
          <p:nvPr/>
        </p:nvSpPr>
        <p:spPr>
          <a:xfrm>
            <a:off x="4061252" y="3811525"/>
            <a:ext cx="4569251" cy="3077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TU planning: to be proposed by moderators/rapporteurs</a:t>
            </a:r>
            <a:endParaRPr lang="zh-CN" alt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30DF80-CF24-466D-AB08-7F4A6D04BDD9}"/>
              </a:ext>
            </a:extLst>
          </p:cNvPr>
          <p:cNvSpPr txBox="1"/>
          <p:nvPr/>
        </p:nvSpPr>
        <p:spPr>
          <a:xfrm>
            <a:off x="4061252" y="4437210"/>
            <a:ext cx="4569251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TU statistics: to be filled by chair based on the time consumed after each meeting 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552666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8C1BF-313B-4838-85C8-7573D7717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1" y="2454388"/>
            <a:ext cx="9102725" cy="1143000"/>
          </a:xfrm>
        </p:spPr>
        <p:txBody>
          <a:bodyPr/>
          <a:lstStyle/>
          <a:p>
            <a:r>
              <a:rPr lang="sv-SE" dirty="0"/>
              <a:t>OAM WIs/SIs</a:t>
            </a:r>
            <a:br>
              <a:rPr lang="sv-SE" dirty="0"/>
            </a:br>
            <a:r>
              <a:rPr lang="sv-SE" dirty="0"/>
              <a:t>Intelligence and Automation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8840193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AI/ML Management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20613" y="2028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The meeting discussed use cases, requirements and solutions for AI/ML management for ML training phase, AI/ML emulation phase, ML deployment phase, and AI/ML inference phase, and AI/ML functionalities management scenarios and reached agreement on the following features: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AI/ML functionalities management deployment scenarios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AI/ML</a:t>
            </a:r>
            <a:r>
              <a:rPr lang="zh-CN" altLang="en-US" sz="1200" kern="0" dirty="0"/>
              <a:t> </a:t>
            </a:r>
            <a:r>
              <a:rPr lang="en-US" altLang="zh-CN" sz="1200" kern="0" dirty="0"/>
              <a:t>training data effectiveness analytics reporting use case and requirements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Provide AI/ML inference activation support to SA2 </a:t>
            </a:r>
            <a:r>
              <a:rPr lang="en-US" altLang="zh-CN" sz="1200" kern="0" dirty="0" err="1"/>
              <a:t>AnLF</a:t>
            </a:r>
            <a:endParaRPr lang="en-US" altLang="zh-CN" sz="1200" kern="0" dirty="0"/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Provide AI/ML inference activation support to RAN3 Network Energy Saving, Load Balancing, Mobility Optimization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AI/ML Inference emulation use case and requirements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AIML Inference history data management use case and requirements.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Update the description on usage of term ML model and ML entity. 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Add Stage2 solution for producer-initiated training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ML entity exposure management use case and requirements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ML entity loading use case ,requirements and stage2 solution 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SA1, SA2, managing the AI/ML capabilities in 5GS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RAN3,</a:t>
            </a:r>
            <a:r>
              <a:rPr lang="en-US" altLang="zh-CN" sz="1400" kern="0" dirty="0"/>
              <a:t> managing the AI/ML capabilities in RAN</a:t>
            </a:r>
            <a:endParaRPr lang="en-US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Complete the Rel-18 normative work in March 2024</a:t>
            </a: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031749"/>
              </p:ext>
            </p:extLst>
          </p:nvPr>
        </p:nvGraphicFramePr>
        <p:xfrm>
          <a:off x="420613" y="1291773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marL="0" algn="ctr" defTabSz="914296" rtl="0" eaLnBrk="1" fontAlgn="t" latinLnBrk="0" hangingPunct="1"/>
                      <a:r>
                        <a:rPr lang="en-US" altLang="zh-CN" sz="11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990119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AI/ML management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marL="0" algn="ctr" defTabSz="914296" rtl="0" eaLnBrk="1" fontAlgn="t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AIML_MGT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35%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SP-230335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258CB148-EB78-4F52-B4DA-88CC8C58B74F}"/>
              </a:ext>
            </a:extLst>
          </p:cNvPr>
          <p:cNvSpPr/>
          <p:nvPr/>
        </p:nvSpPr>
        <p:spPr>
          <a:xfrm>
            <a:off x="8684704" y="0"/>
            <a:ext cx="161454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highlight>
                  <a:srgbClr val="800080"/>
                </a:highlight>
              </a:rPr>
              <a:t>OAM Prime feature</a:t>
            </a:r>
            <a:endParaRPr lang="zh-CN" altLang="en-US" dirty="0">
              <a:solidFill>
                <a:schemeClr val="bg1"/>
              </a:solidFill>
              <a:highlight>
                <a:srgbClr val="800080"/>
              </a:highlight>
            </a:endParaRPr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A4B6E51E-2CEA-4FA5-B559-6D7B11B610E0}"/>
              </a:ext>
            </a:extLst>
          </p:cNvPr>
          <p:cNvSpPr/>
          <p:nvPr/>
        </p:nvSpPr>
        <p:spPr>
          <a:xfrm>
            <a:off x="8684704" y="228600"/>
            <a:ext cx="348204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00FFFF"/>
                </a:highlight>
              </a:rPr>
              <a:t>OAM support for network features (5GC/NR)</a:t>
            </a:r>
            <a:endParaRPr lang="zh-CN" altLang="en-US" dirty="0">
              <a:highlight>
                <a:srgbClr val="00FFFF"/>
              </a:highlight>
            </a:endParaRP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b="1" dirty="0"/>
              <a:t>Rel-18 - Management Data Analytics phase 2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solution for MDA assisted control plane congestion analysis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performance predictions for critical maintenance during RAN node software upgrade process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general description for NF resource related analytics and Predictions of Management data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Corrections for resource related analysis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Update connection data volumes measurements for 5GC NF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enabling data for mobility and Energy Efficiency PM predictions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Update MDA capability of service failure recovery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SA2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RAN3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Complete and finalize the work.</a:t>
            </a: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604531"/>
              </p:ext>
            </p:extLst>
          </p:nvPr>
        </p:nvGraphicFramePr>
        <p:xfrm>
          <a:off x="420613" y="1291773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970031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Data Analytics phase 2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eMDAS_Ph2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SP-220981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87</a:t>
                      </a:r>
                      <a:r>
                        <a:rPr lang="en-US" altLang="zh-CN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6F499503-74C4-4B34-BACF-917304545832}"/>
              </a:ext>
            </a:extLst>
          </p:cNvPr>
          <p:cNvSpPr/>
          <p:nvPr/>
        </p:nvSpPr>
        <p:spPr>
          <a:xfrm>
            <a:off x="8684704" y="0"/>
            <a:ext cx="161454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highlight>
                  <a:srgbClr val="800080"/>
                </a:highlight>
              </a:rPr>
              <a:t>OAM Prime feature</a:t>
            </a:r>
            <a:endParaRPr lang="zh-CN" altLang="en-US" dirty="0">
              <a:solidFill>
                <a:schemeClr val="bg1"/>
              </a:solidFill>
              <a:highlight>
                <a:srgbClr val="8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29281383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 b="1" dirty="0"/>
              <a:t>Rel-18 - </a:t>
            </a:r>
            <a:r>
              <a:rPr lang="en-US" altLang="en-US" sz="3200" b="1" dirty="0"/>
              <a:t>Intent driven Management Service for Mobile Network phase 2 </a:t>
            </a:r>
            <a:endParaRPr lang="en-GB" altLang="en-US" sz="3200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/>
              <a:t>Add intent-driven deployment scenarios including cooperation with TM Forum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/>
              <a:t>Add stage2/stage3 solution for intent driven energy saving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/>
              <a:t>Add stage2/stage3 solution for radio service delivering and assurance.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/>
              <a:t>Add stage2/stage3 solution for support 5GC network delivering and assurance.</a:t>
            </a:r>
            <a:endParaRPr lang="en-US" altLang="zh-CN" sz="14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/>
              <a:t>Enhance generic intent management stage2/stage3 solution for intent conflict handling functionality (including intent preemption, intent priority and Conflict Resolution)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>
                <a:highlight>
                  <a:srgbClr val="00FF00"/>
                </a:highlight>
              </a:rPr>
              <a:t>Work is completed.</a:t>
            </a:r>
            <a:endParaRPr lang="en-US" sz="1400" kern="0" dirty="0">
              <a:highlight>
                <a:srgbClr val="00FF00"/>
              </a:highlight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383784"/>
              </p:ext>
            </p:extLst>
          </p:nvPr>
        </p:nvGraphicFramePr>
        <p:xfrm>
          <a:off x="420613" y="1291773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990030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Intent driven Management Service for Mobile Network phase 2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IDMS_MN_ph2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75%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SP-230180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kern="1200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100%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937DD6A6-8D44-42AD-97C6-5012F2078672}"/>
              </a:ext>
            </a:extLst>
          </p:cNvPr>
          <p:cNvSpPr/>
          <p:nvPr/>
        </p:nvSpPr>
        <p:spPr>
          <a:xfrm>
            <a:off x="8684704" y="0"/>
            <a:ext cx="161454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highlight>
                  <a:srgbClr val="800080"/>
                </a:highlight>
              </a:rPr>
              <a:t>OAM Prime feature</a:t>
            </a:r>
            <a:endParaRPr lang="zh-CN" altLang="en-US" dirty="0">
              <a:solidFill>
                <a:schemeClr val="bg1"/>
              </a:solidFill>
              <a:highlight>
                <a:srgbClr val="8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89504100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/>
          </p:cNvSpPr>
          <p:nvPr>
            <p:ph type="body" idx="1"/>
          </p:nvPr>
        </p:nvSpPr>
        <p:spPr>
          <a:xfrm>
            <a:off x="861848" y="1325091"/>
            <a:ext cx="10229764" cy="443960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en-GB" altLang="zh-CN" sz="2000" dirty="0">
                <a:cs typeface="Times New Roman" pitchFamily="18" charset="0"/>
              </a:rPr>
              <a:t>SA5		</a:t>
            </a:r>
            <a:endParaRPr lang="en-GB" altLang="zh-CN" sz="2000" dirty="0">
              <a:solidFill>
                <a:srgbClr val="FF0000"/>
              </a:solidFill>
              <a:cs typeface="Times New Roman" pitchFamily="18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GB" altLang="zh-CN" sz="2000" dirty="0">
                <a:cs typeface="Times New Roman" pitchFamily="18" charset="0"/>
              </a:rPr>
              <a:t>	</a:t>
            </a:r>
            <a:r>
              <a:rPr lang="de-DE" altLang="de-DE" sz="2000" dirty="0"/>
              <a:t>Zou Lan (Huawei)	</a:t>
            </a:r>
            <a:r>
              <a:rPr lang="en-GB" altLang="zh-CN" sz="2000" dirty="0">
                <a:cs typeface="Times New Roman" pitchFamily="18" charset="0"/>
              </a:rPr>
              <a:t> 			Chair			s</a:t>
            </a:r>
            <a:r>
              <a:rPr lang="en-GB" sz="2000" dirty="0">
                <a:ea typeface="宋体" pitchFamily="2" charset="-122"/>
                <a:cs typeface="Times New Roman" pitchFamily="18" charset="0"/>
              </a:rPr>
              <a:t>ince 0</a:t>
            </a:r>
            <a:r>
              <a:rPr lang="en-GB" altLang="zh-CN" sz="2000" dirty="0">
                <a:cs typeface="Times New Roman" pitchFamily="18" charset="0"/>
              </a:rPr>
              <a:t>8/2023</a:t>
            </a:r>
            <a:r>
              <a:rPr lang="en-GB" altLang="zh-CN" sz="20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>
              <a:lnSpc>
                <a:spcPct val="90000"/>
              </a:lnSpc>
              <a:buNone/>
            </a:pPr>
            <a:r>
              <a:rPr lang="en-GB" altLang="zh-CN" sz="2000" dirty="0">
                <a:cs typeface="Times New Roman" pitchFamily="18" charset="0"/>
              </a:rPr>
              <a:t>	Thomas Tovinger (Ericsson) 			Vice Chair 	 	since 08/2023</a:t>
            </a:r>
            <a:br>
              <a:rPr lang="en-GB" altLang="zh-CN" sz="2000" dirty="0">
                <a:cs typeface="Times New Roman" pitchFamily="18" charset="0"/>
              </a:rPr>
            </a:br>
            <a:r>
              <a:rPr lang="en-GB" altLang="zh-CN" sz="2000" dirty="0">
                <a:cs typeface="Times New Roman" pitchFamily="18" charset="0"/>
              </a:rPr>
              <a:t>Anatoly Andrianov (</a:t>
            </a:r>
            <a:r>
              <a:rPr lang="en-GB" sz="2000" dirty="0">
                <a:cs typeface="Times New Roman" pitchFamily="18" charset="0"/>
              </a:rPr>
              <a:t>Nokia</a:t>
            </a:r>
            <a:r>
              <a:rPr lang="en-GB" altLang="zh-CN" sz="2000" dirty="0">
                <a:cs typeface="Times New Roman" pitchFamily="18" charset="0"/>
              </a:rPr>
              <a:t>) 			Vice Chair 		s</a:t>
            </a:r>
            <a:r>
              <a:rPr lang="en-GB" sz="2000" dirty="0">
                <a:ea typeface="宋体" pitchFamily="2" charset="-122"/>
                <a:cs typeface="Times New Roman" pitchFamily="18" charset="0"/>
              </a:rPr>
              <a:t>ince 0</a:t>
            </a:r>
            <a:r>
              <a:rPr lang="en-GB" altLang="zh-CN" sz="2000" dirty="0">
                <a:cs typeface="Times New Roman" pitchFamily="18" charset="0"/>
              </a:rPr>
              <a:t>8/2023</a:t>
            </a:r>
          </a:p>
          <a:p>
            <a:pPr>
              <a:lnSpc>
                <a:spcPct val="90000"/>
              </a:lnSpc>
              <a:buNone/>
            </a:pPr>
            <a:r>
              <a:rPr lang="fi-FI" sz="2000" kern="0" dirty="0"/>
              <a:t>	Mirko Cano 				</a:t>
            </a:r>
            <a:r>
              <a:rPr lang="en-US" altLang="zh-CN" sz="2000" kern="0" dirty="0"/>
              <a:t>MCC</a:t>
            </a:r>
            <a:r>
              <a:rPr lang="fi-FI" sz="2000" kern="0" dirty="0"/>
              <a:t>			since 03/2012</a:t>
            </a:r>
          </a:p>
          <a:p>
            <a:pPr>
              <a:lnSpc>
                <a:spcPct val="90000"/>
              </a:lnSpc>
              <a:buNone/>
            </a:pPr>
            <a:r>
              <a:rPr lang="fi-FI" altLang="zh-CN" sz="2000" dirty="0"/>
              <a:t>	Antoine Mouquet 				</a:t>
            </a:r>
            <a:r>
              <a:rPr lang="en-US" altLang="zh-CN" sz="2000" dirty="0"/>
              <a:t>MCC</a:t>
            </a:r>
            <a:r>
              <a:rPr lang="fi-FI" altLang="zh-CN" sz="2000" dirty="0"/>
              <a:t>			since 11/2023</a:t>
            </a:r>
            <a:endParaRPr lang="en-GB" altLang="zh-CN" sz="2000" dirty="0">
              <a:cs typeface="Times New Roman" pitchFamily="18" charset="0"/>
            </a:endParaRPr>
          </a:p>
          <a:p>
            <a:pPr lvl="1">
              <a:lnSpc>
                <a:spcPct val="90000"/>
              </a:lnSpc>
            </a:pPr>
            <a:endParaRPr lang="en-GB" altLang="zh-CN" sz="2000" dirty="0">
              <a:cs typeface="Times New Roman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GB" altLang="zh-CN" sz="2000" dirty="0">
                <a:cs typeface="Times New Roman" pitchFamily="18" charset="0"/>
              </a:rPr>
              <a:t>Charging Sub-Working Group (SWG)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zh-CN" sz="2000" dirty="0">
                <a:cs typeface="Times New Roman" pitchFamily="18" charset="0"/>
              </a:rPr>
              <a:t>	Gerald Görmer (</a:t>
            </a:r>
            <a:r>
              <a:rPr lang="en-GB" sz="2000" dirty="0">
                <a:cs typeface="Times New Roman" pitchFamily="18" charset="0"/>
              </a:rPr>
              <a:t>MATRIXX Software</a:t>
            </a:r>
            <a:r>
              <a:rPr lang="en-GB" altLang="zh-CN" sz="2000" dirty="0">
                <a:cs typeface="Times New Roman" pitchFamily="18" charset="0"/>
              </a:rPr>
              <a:t>) 		Chair 		s</a:t>
            </a:r>
            <a:r>
              <a:rPr lang="en-GB" sz="2000" dirty="0">
                <a:ea typeface="宋体" pitchFamily="2" charset="-122"/>
                <a:cs typeface="Times New Roman" pitchFamily="18" charset="0"/>
              </a:rPr>
              <a:t>ince 0</a:t>
            </a:r>
            <a:r>
              <a:rPr lang="en-GB" altLang="zh-CN" sz="2000" dirty="0">
                <a:cs typeface="Times New Roman" pitchFamily="18" charset="0"/>
              </a:rPr>
              <a:t>8/2021</a:t>
            </a:r>
            <a:br>
              <a:rPr lang="en-GB" altLang="zh-CN" sz="2000" dirty="0">
                <a:cs typeface="Times New Roman" pitchFamily="18" charset="0"/>
              </a:rPr>
            </a:br>
            <a:r>
              <a:rPr lang="en-GB" altLang="zh-CN" sz="2000" dirty="0">
                <a:cs typeface="Times New Roman" pitchFamily="18" charset="0"/>
              </a:rPr>
              <a:t>Chen Shan (Huawei)				Vice Chair	since 05/2016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altLang="zh-CN" sz="2000" dirty="0">
              <a:solidFill>
                <a:srgbClr val="FF0000"/>
              </a:solidFill>
              <a:cs typeface="Times New Roman" pitchFamily="18" charset="0"/>
            </a:endParaRPr>
          </a:p>
          <a:p>
            <a:pPr marL="609600" lvl="1" indent="0">
              <a:lnSpc>
                <a:spcPct val="90000"/>
              </a:lnSpc>
              <a:buNone/>
            </a:pPr>
            <a:r>
              <a:rPr lang="en-GB" altLang="de-D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warm thanks to MCC secretary Mirko Cano for his outstanding support to SA5 for 11.8 years, welcome to new MCC Antoine Mouquet to join SA5!!</a:t>
            </a:r>
          </a:p>
          <a:p>
            <a:pPr marL="609600" lvl="1" indent="0">
              <a:lnSpc>
                <a:spcPct val="90000"/>
              </a:lnSpc>
              <a:buNone/>
            </a:pPr>
            <a:endParaRPr lang="en-GB" altLang="zh-CN" sz="2000" dirty="0">
              <a:cs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br>
              <a:rPr lang="en-GB" altLang="zh-CN" sz="2000" dirty="0">
                <a:cs typeface="Times New Roman" pitchFamily="18" charset="0"/>
              </a:rPr>
            </a:br>
            <a:endParaRPr lang="en-AU" sz="2000" dirty="0">
              <a:solidFill>
                <a:srgbClr val="FF3300"/>
              </a:solidFill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9219" name="Rectangle 4"/>
          <p:cNvSpPr>
            <a:spLocks noGrp="1"/>
          </p:cNvSpPr>
          <p:nvPr>
            <p:ph type="title"/>
          </p:nvPr>
        </p:nvSpPr>
        <p:spPr>
          <a:xfrm>
            <a:off x="127136" y="186200"/>
            <a:ext cx="10229764" cy="692150"/>
          </a:xfrm>
        </p:spPr>
        <p:txBody>
          <a:bodyPr/>
          <a:lstStyle/>
          <a:p>
            <a:r>
              <a:rPr lang="en-GB" sz="4000" dirty="0"/>
              <a:t>SA5 leadership</a:t>
            </a:r>
          </a:p>
        </p:txBody>
      </p:sp>
    </p:spTree>
    <p:extLst>
      <p:ext uri="{BB962C8B-B14F-4D97-AF65-F5344CB8AC3E}">
        <p14:creationId xmlns:p14="http://schemas.microsoft.com/office/powerpoint/2010/main" val="1070063465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Self-Configuration of RAN Network Entities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stage2/stage3 for RAN network node (including </a:t>
            </a:r>
            <a:r>
              <a:rPr lang="en-US" altLang="zh-CN" sz="1400" kern="0" dirty="0" err="1"/>
              <a:t>gNB</a:t>
            </a:r>
            <a:r>
              <a:rPr lang="en-US" altLang="zh-CN" sz="1400" kern="0" dirty="0"/>
              <a:t> and NG-</a:t>
            </a:r>
            <a:r>
              <a:rPr lang="en-US" altLang="zh-CN" sz="1400" kern="0" dirty="0" err="1"/>
              <a:t>eNB</a:t>
            </a:r>
            <a:r>
              <a:rPr lang="en-US" altLang="zh-CN" sz="1400" kern="0" dirty="0"/>
              <a:t>) self-configuration process monitoring.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TS 28.317 is sent to SA#102 for information</a:t>
            </a:r>
            <a:r>
              <a:rPr lang="en-US" altLang="zh-CN" sz="1200" kern="0" dirty="0"/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sz="1400" kern="0" dirty="0"/>
              <a:t>Solution for network configuration data handling before self-configuration process started</a:t>
            </a:r>
          </a:p>
          <a:p>
            <a:pPr lvl="1">
              <a:defRPr/>
            </a:pPr>
            <a:r>
              <a:rPr lang="en-US" sz="1400" kern="0" dirty="0"/>
              <a:t>Address the Editor's Note in TS 28.317</a:t>
            </a:r>
          </a:p>
          <a:p>
            <a:pPr lvl="1">
              <a:defRPr/>
            </a:pPr>
            <a:r>
              <a:rPr lang="en-US" sz="1400" kern="0" dirty="0"/>
              <a:t>Add </a:t>
            </a:r>
            <a:r>
              <a:rPr lang="en-US" altLang="zh-CN" sz="1400" kern="0" dirty="0"/>
              <a:t>self-configuration </a:t>
            </a:r>
            <a:r>
              <a:rPr lang="en-US" sz="1400" kern="0" dirty="0"/>
              <a:t>reference </a:t>
            </a:r>
            <a:r>
              <a:rPr lang="en-US" altLang="zh-CN" sz="1400" kern="0" dirty="0"/>
              <a:t>in TS 28.310 5G SON management specification </a:t>
            </a: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674081"/>
              </p:ext>
            </p:extLst>
          </p:nvPr>
        </p:nvGraphicFramePr>
        <p:xfrm>
          <a:off x="420613" y="1291773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940030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Self-Configuration of RAN Network Entities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RANSC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65%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SP-211431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90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TS for information</a:t>
                      </a: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EB802BDD-64E7-4DF5-A5A2-2BC0174D1B58}"/>
              </a:ext>
            </a:extLst>
          </p:cNvPr>
          <p:cNvSpPr/>
          <p:nvPr/>
        </p:nvSpPr>
        <p:spPr>
          <a:xfrm>
            <a:off x="8684704" y="0"/>
            <a:ext cx="161454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highlight>
                  <a:srgbClr val="800080"/>
                </a:highlight>
              </a:rPr>
              <a:t>OAM Prime feature</a:t>
            </a:r>
            <a:endParaRPr lang="zh-CN" altLang="en-US" dirty="0">
              <a:solidFill>
                <a:schemeClr val="bg1"/>
              </a:solidFill>
              <a:highlight>
                <a:srgbClr val="8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57561887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3" y="228600"/>
            <a:ext cx="9646786" cy="1143000"/>
          </a:xfrm>
        </p:spPr>
        <p:txBody>
          <a:bodyPr/>
          <a:lstStyle/>
          <a:p>
            <a:r>
              <a:rPr lang="en-GB" altLang="en-US" sz="3200" b="1" dirty="0"/>
              <a:t>Rel-18 - </a:t>
            </a:r>
            <a:r>
              <a:rPr lang="en-US" altLang="en-US" sz="3200" b="1" dirty="0"/>
              <a:t>Study on autonomous network levels /evaluation of autonomous network levels</a:t>
            </a:r>
            <a:endParaRPr lang="en-GB" altLang="en-US" sz="3200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20613" y="2606428"/>
            <a:ext cx="5114983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altLang="de-DE" sz="2000" b="1" kern="0" dirty="0"/>
              <a:t>FS_ANLEVA: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information of relevant studies in TM Forum.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KEI for fault management.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sz="1400" kern="0" dirty="0"/>
              <a:t>Add conclusion and recommendation for the study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931011"/>
              </p:ext>
            </p:extLst>
          </p:nvPr>
        </p:nvGraphicFramePr>
        <p:xfrm>
          <a:off x="420613" y="1291773"/>
          <a:ext cx="10907183" cy="950025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940041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evaluation of autonomous network levels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FS_ANLEVA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SP-211445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940042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enhancement of autonomous network levels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FS_eANL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85%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SP-211446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TR for info and approval</a:t>
                      </a: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810349190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1C5160A7-AE13-41E3-A6AD-51D6AE23A6C3}"/>
              </a:ext>
            </a:extLst>
          </p:cNvPr>
          <p:cNvSpPr/>
          <p:nvPr/>
        </p:nvSpPr>
        <p:spPr>
          <a:xfrm>
            <a:off x="8684704" y="0"/>
            <a:ext cx="161454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highlight>
                  <a:srgbClr val="800080"/>
                </a:highlight>
              </a:rPr>
              <a:t>OAM Prime feature</a:t>
            </a:r>
            <a:endParaRPr lang="zh-CN" altLang="en-US" dirty="0">
              <a:solidFill>
                <a:schemeClr val="bg1"/>
              </a:solidFill>
              <a:highlight>
                <a:srgbClr val="800080"/>
              </a:highlight>
            </a:endParaRP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96B64262-5FEE-4AAC-9C70-D9EC9521C98F}"/>
              </a:ext>
            </a:extLst>
          </p:cNvPr>
          <p:cNvSpPr txBox="1">
            <a:spLocks/>
          </p:cNvSpPr>
          <p:nvPr/>
        </p:nvSpPr>
        <p:spPr>
          <a:xfrm>
            <a:off x="6096000" y="2606428"/>
            <a:ext cx="5114983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altLang="de-DE" sz="2000" b="1" kern="0" dirty="0"/>
              <a:t>FS_eANL: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solution for Key Issue# 6.2: autonomous network level for 5GC NF </a:t>
            </a:r>
            <a:r>
              <a:rPr lang="en-US" altLang="zh-CN" sz="1400" kern="0" dirty="0" err="1"/>
              <a:t>deployment;add</a:t>
            </a:r>
            <a:r>
              <a:rPr lang="en-US" altLang="zh-CN" sz="1400" kern="0" dirty="0"/>
              <a:t> conclusion and recommendation of this study.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TR 28.910 is sent to SA#102 for information and approval.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>
                <a:highlight>
                  <a:srgbClr val="00FF00"/>
                </a:highlight>
              </a:rPr>
              <a:t>Study is completed</a:t>
            </a:r>
            <a:endParaRPr lang="en-US" sz="1400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01025144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3" y="144130"/>
            <a:ext cx="9646786" cy="1143000"/>
          </a:xfrm>
        </p:spPr>
        <p:txBody>
          <a:bodyPr/>
          <a:lstStyle/>
          <a:p>
            <a:r>
              <a:rPr lang="en-GB" altLang="en-US" sz="3200" b="1" dirty="0"/>
              <a:t>Rel-18 - </a:t>
            </a:r>
            <a:r>
              <a:rPr lang="en-US" altLang="en-US" sz="3200" b="1" dirty="0"/>
              <a:t>Study on Fault Supervision Evolution /intent-driven management for network slicing </a:t>
            </a:r>
            <a:endParaRPr lang="en-GB" altLang="en-US" sz="3200" b="1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105978"/>
              </p:ext>
            </p:extLst>
          </p:nvPr>
        </p:nvGraphicFramePr>
        <p:xfrm>
          <a:off x="420612" y="1138871"/>
          <a:ext cx="10907183" cy="98519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950035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Fault Supervision Evolution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FS_FSEV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SP-220153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65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950039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intent-driven management for network slicing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FS_NETSLICE_IDMS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85%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SP-220278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kern="1200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100%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2581138438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1C5160A7-AE13-41E3-A6AD-51D6AE23A6C3}"/>
              </a:ext>
            </a:extLst>
          </p:cNvPr>
          <p:cNvSpPr/>
          <p:nvPr/>
        </p:nvSpPr>
        <p:spPr>
          <a:xfrm>
            <a:off x="8684704" y="0"/>
            <a:ext cx="161454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highlight>
                  <a:srgbClr val="800080"/>
                </a:highlight>
              </a:rPr>
              <a:t>OAM Prime feature</a:t>
            </a:r>
            <a:endParaRPr lang="zh-CN" altLang="en-US" dirty="0">
              <a:solidFill>
                <a:schemeClr val="bg1"/>
              </a:solidFill>
              <a:highlight>
                <a:srgbClr val="800080"/>
              </a:highlight>
            </a:endParaRP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96B64262-5FEE-4AAC-9C70-D9EC9521C98F}"/>
              </a:ext>
            </a:extLst>
          </p:cNvPr>
          <p:cNvSpPr txBox="1">
            <a:spLocks/>
          </p:cNvSpPr>
          <p:nvPr/>
        </p:nvSpPr>
        <p:spPr>
          <a:xfrm>
            <a:off x="735401" y="2136323"/>
            <a:ext cx="4893042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altLang="de-DE" sz="2000" b="1" kern="0" dirty="0"/>
              <a:t>FS_FSEV: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Added solution of fault impact analysis;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Added description of fault supervision evolution relation and interaction with MDA and closed loop control;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solution of fault cause analysis enhancement.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kern="0" dirty="0"/>
              <a:t>Complete and finalize the work</a:t>
            </a:r>
            <a:r>
              <a:rPr lang="en-US" altLang="zh-CN" sz="1400" dirty="0"/>
              <a:t>.</a:t>
            </a:r>
            <a:endParaRPr lang="en-US" sz="1400" kern="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B2623D-F7EF-4000-94B1-3B3D4F37C758}"/>
              </a:ext>
            </a:extLst>
          </p:cNvPr>
          <p:cNvSpPr txBox="1">
            <a:spLocks/>
          </p:cNvSpPr>
          <p:nvPr/>
        </p:nvSpPr>
        <p:spPr>
          <a:xfrm>
            <a:off x="6372720" y="2136323"/>
            <a:ext cx="4955075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altLang="de-DE" sz="2000" b="1" kern="0" dirty="0"/>
              <a:t>FS_NETSLICE_IDMS: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new description about solution of modelling </a:t>
            </a:r>
            <a:r>
              <a:rPr lang="en-US" altLang="zh-CN" sz="1400" kern="0" dirty="0" err="1"/>
              <a:t>CNSliceProfile</a:t>
            </a:r>
            <a:r>
              <a:rPr lang="en-US" altLang="zh-CN" sz="1400" kern="0" dirty="0"/>
              <a:t> attributes as intent expectation for CN network slice subnetwork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The enhanced  benefit description using intent-driven approach for slicing management in 4.6 is approved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conclusion and recommendation for the study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>
                <a:highlight>
                  <a:srgbClr val="00FF00"/>
                </a:highlight>
              </a:rPr>
              <a:t>Study is completed.</a:t>
            </a:r>
            <a:endParaRPr lang="en-US" altLang="zh-CN" sz="1400" kern="0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32572863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8C1BF-313B-4838-85C8-7573D7717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1" y="2454388"/>
            <a:ext cx="9102725" cy="1143000"/>
          </a:xfrm>
        </p:spPr>
        <p:txBody>
          <a:bodyPr/>
          <a:lstStyle/>
          <a:p>
            <a:r>
              <a:rPr lang="sv-SE" dirty="0"/>
              <a:t>OAM WIs/SIs</a:t>
            </a:r>
            <a:br>
              <a:rPr lang="sv-SE" dirty="0"/>
            </a:br>
            <a:r>
              <a:rPr lang="sv-SE" dirty="0"/>
              <a:t>Management architecture and Mechanisms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7173609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Service based management architecture 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overview of  model driven approach (i.e. usage of CRUD operations  and NRM fragments) to support 21 types of management capabilities in SBMA.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architecture example for using Management Services to support multiple players interoperability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architecture example </a:t>
            </a:r>
            <a:r>
              <a:rPr lang="en-US" altLang="zh-CN" sz="1400" dirty="0"/>
              <a:t>RAN domain management capabilities mapped with ZSM</a:t>
            </a:r>
            <a:endParaRPr lang="en-US" altLang="zh-CN" sz="14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Produce restructuring of fault specification in 28.111 to improve readability of fault management specification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/>
              <a:t>Add new method stage2 and stage3 </a:t>
            </a:r>
            <a:r>
              <a:rPr lang="en-US" altLang="zh-CN" sz="1400" dirty="0" err="1"/>
              <a:t>Jex</a:t>
            </a:r>
            <a:r>
              <a:rPr lang="en-US" altLang="zh-CN" sz="1400" dirty="0"/>
              <a:t> solution for specifying the granularity scope of subscriptions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Complete and finalize the work</a:t>
            </a: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/>
        </p:nvGraphicFramePr>
        <p:xfrm>
          <a:off x="420613" y="1291773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990026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Service based management architecture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eSBMA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SP-230776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55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1C5160A7-AE13-41E3-A6AD-51D6AE23A6C3}"/>
              </a:ext>
            </a:extLst>
          </p:cNvPr>
          <p:cNvSpPr/>
          <p:nvPr/>
        </p:nvSpPr>
        <p:spPr>
          <a:xfrm>
            <a:off x="8684704" y="0"/>
            <a:ext cx="161454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highlight>
                  <a:srgbClr val="800080"/>
                </a:highlight>
              </a:rPr>
              <a:t>OAM Prime feature</a:t>
            </a:r>
            <a:endParaRPr lang="zh-CN" altLang="en-US" dirty="0">
              <a:solidFill>
                <a:schemeClr val="bg1"/>
              </a:solidFill>
              <a:highlight>
                <a:srgbClr val="8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3346197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Network slicing provisioning rules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stage2 and stage3 solution for network slice isolation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>
                <a:highlight>
                  <a:srgbClr val="00FF00"/>
                </a:highlight>
              </a:rPr>
              <a:t>Work item is completed.</a:t>
            </a:r>
            <a:endParaRPr lang="en-US" altLang="zh-CN" sz="1400" kern="0" dirty="0">
              <a:highlight>
                <a:srgbClr val="00FF00"/>
              </a:highlight>
            </a:endParaRPr>
          </a:p>
          <a:p>
            <a:pPr lvl="1">
              <a:defRPr/>
            </a:pP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999433"/>
              </p:ext>
            </p:extLst>
          </p:nvPr>
        </p:nvGraphicFramePr>
        <p:xfrm>
          <a:off x="420613" y="1329873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940045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Network slicing provisioning rules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NSRULE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SP-211449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2CF024EE-2CD7-4C30-9607-5CC3F9E0265C}"/>
              </a:ext>
            </a:extLst>
          </p:cNvPr>
          <p:cNvSpPr/>
          <p:nvPr/>
        </p:nvSpPr>
        <p:spPr>
          <a:xfrm>
            <a:off x="8684704" y="0"/>
            <a:ext cx="161454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highlight>
                  <a:srgbClr val="800080"/>
                </a:highlight>
              </a:rPr>
              <a:t>OAM Prime feature</a:t>
            </a:r>
            <a:endParaRPr lang="zh-CN" altLang="en-US" dirty="0">
              <a:solidFill>
                <a:schemeClr val="bg1"/>
              </a:solidFill>
              <a:highlight>
                <a:srgbClr val="8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0526342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Study on Data management phase 2 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multiple potential solutions for the discovery of stored management data.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potential solution for defining area based KPI and reporting area based KPI with selected areas of interest.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potential solution for discovering data reporting capabilities (e.g. file based, stream based etc.) of management service producer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Complete and finalize the work</a:t>
            </a: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/>
        </p:nvGraphicFramePr>
        <p:xfrm>
          <a:off x="420773" y="1371600"/>
          <a:ext cx="10907183" cy="680781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970029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Data management phase 2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FS_MADCOL_ph2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45%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SP-220842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FDDA4C2F-2754-4E73-AE1F-E5DCEF37AE27}"/>
              </a:ext>
            </a:extLst>
          </p:cNvPr>
          <p:cNvSpPr/>
          <p:nvPr/>
        </p:nvSpPr>
        <p:spPr>
          <a:xfrm>
            <a:off x="8684704" y="0"/>
            <a:ext cx="161454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highlight>
                  <a:srgbClr val="800080"/>
                </a:highlight>
              </a:rPr>
              <a:t>OAM Prime feature</a:t>
            </a:r>
            <a:endParaRPr lang="zh-CN" altLang="en-US" dirty="0">
              <a:solidFill>
                <a:schemeClr val="bg1"/>
              </a:solidFill>
              <a:highlight>
                <a:srgbClr val="8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53991560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Additional NRM features phase 2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network resource management model enhancement for NRF, MBSMF, MBUPF and </a:t>
            </a:r>
            <a:r>
              <a:rPr lang="en-US" altLang="zh-CN" sz="1400" kern="0" dirty="0" err="1"/>
              <a:t>AmfInfo</a:t>
            </a:r>
            <a:r>
              <a:rPr lang="en-US" altLang="zh-CN" sz="1400" kern="0" dirty="0"/>
              <a:t>, </a:t>
            </a:r>
            <a:r>
              <a:rPr lang="en-US" altLang="zh-CN" sz="1400" kern="0" dirty="0" err="1"/>
              <a:t>SmfInfo</a:t>
            </a:r>
            <a:r>
              <a:rPr lang="en-US" altLang="zh-CN" sz="1400" kern="0" dirty="0"/>
              <a:t>, </a:t>
            </a:r>
            <a:r>
              <a:rPr lang="en-US" altLang="zh-CN" sz="1400" kern="0" dirty="0" err="1"/>
              <a:t>UpfInfo</a:t>
            </a:r>
            <a:r>
              <a:rPr lang="en-US" altLang="zh-CN" sz="1400" kern="0" dirty="0"/>
              <a:t> and </a:t>
            </a:r>
            <a:r>
              <a:rPr lang="en-US" altLang="zh-CN" sz="1400" kern="0" dirty="0" err="1"/>
              <a:t>PcfInfo</a:t>
            </a:r>
            <a:r>
              <a:rPr lang="en-US" altLang="zh-CN" sz="1400" kern="0" dirty="0"/>
              <a:t>, </a:t>
            </a:r>
            <a:r>
              <a:rPr lang="en-US" altLang="zh-CN" sz="1400" kern="0" dirty="0" err="1"/>
              <a:t>NefInfo</a:t>
            </a:r>
            <a:r>
              <a:rPr lang="en-US" altLang="zh-CN" sz="1400" kern="0" dirty="0"/>
              <a:t>, </a:t>
            </a:r>
            <a:r>
              <a:rPr lang="en-US" altLang="zh-CN" sz="1400" kern="0" dirty="0" err="1"/>
              <a:t>MNPFFunction</a:t>
            </a:r>
            <a:r>
              <a:rPr lang="en-US" altLang="zh-CN" sz="1400" kern="0" dirty="0"/>
              <a:t> and </a:t>
            </a:r>
            <a:r>
              <a:rPr lang="en-US" altLang="zh-CN" sz="1400" kern="0" dirty="0" err="1"/>
              <a:t>HssInfo</a:t>
            </a:r>
            <a:r>
              <a:rPr lang="en-US" altLang="zh-CN" sz="1400" kern="0" dirty="0"/>
              <a:t>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NRM fragment for scheduler and condition to support PM control.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Moving stage 3 of TS 28.623 and TS 28.541 to Forge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</a:t>
            </a:r>
            <a:r>
              <a:rPr lang="en-US" altLang="zh-CN" sz="1400" kern="0" dirty="0"/>
              <a:t>management resource model to support </a:t>
            </a:r>
            <a:r>
              <a:rPr lang="en-US" sz="1400" kern="0" dirty="0"/>
              <a:t>SA2, CT4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management resource model support to RAN3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Complete and finalize the work</a:t>
            </a: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298450"/>
              </p:ext>
            </p:extLst>
          </p:nvPr>
        </p:nvGraphicFramePr>
        <p:xfrm>
          <a:off x="420613" y="1291773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950031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Additional NRM features phase 2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AdNRM_ph2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88%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SP-220351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C840B4E1-0969-41A2-9E64-4688CA6A49B7}"/>
              </a:ext>
            </a:extLst>
          </p:cNvPr>
          <p:cNvSpPr/>
          <p:nvPr/>
        </p:nvSpPr>
        <p:spPr>
          <a:xfrm>
            <a:off x="8684704" y="0"/>
            <a:ext cx="348204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00FFFF"/>
                </a:highlight>
              </a:rPr>
              <a:t>OAM support for network features (5GC/NR)</a:t>
            </a:r>
            <a:endParaRPr lang="zh-CN" altLang="en-US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4588834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5G performance measurements and KPIs phase 3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20613" y="1937389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8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Add new KPI on air-interface efficiency based on MCS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Add Total number of DL PDCP SDU Packets in </a:t>
            </a:r>
            <a:r>
              <a:rPr lang="en-US" altLang="zh-CN" sz="1200" kern="0" dirty="0" err="1"/>
              <a:t>gNB</a:t>
            </a:r>
            <a:r>
              <a:rPr lang="en-US" altLang="zh-CN" sz="1200" kern="0" dirty="0"/>
              <a:t>-CU-UP for split </a:t>
            </a:r>
            <a:r>
              <a:rPr lang="en-US" altLang="zh-CN" sz="1200" kern="0" dirty="0" err="1"/>
              <a:t>gNB</a:t>
            </a:r>
            <a:r>
              <a:rPr lang="en-US" altLang="zh-CN" sz="1200" kern="0" dirty="0"/>
              <a:t> deployment scenario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Add Total number of DL RLC SDU Packets in </a:t>
            </a:r>
            <a:r>
              <a:rPr lang="en-US" altLang="zh-CN" sz="1200" kern="0" dirty="0" err="1"/>
              <a:t>gNB</a:t>
            </a:r>
            <a:r>
              <a:rPr lang="en-US" altLang="zh-CN" sz="1200" kern="0" dirty="0"/>
              <a:t>-DU for split </a:t>
            </a:r>
            <a:r>
              <a:rPr lang="en-US" altLang="zh-CN" sz="1200" kern="0" dirty="0" err="1"/>
              <a:t>gNB</a:t>
            </a:r>
            <a:r>
              <a:rPr lang="en-US" altLang="zh-CN" sz="1200" kern="0" dirty="0"/>
              <a:t> deployment scenario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Add DL/UL PRB Usage per SSB/per cell to support AI/ML enabled NG-RAN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Add new measurement for average value of Timing Advance per SS-RSRP and AOA ranges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Add new measurement on Average DL GTP packet delay and distribution of DL GTP packet delay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Add new draft TS 28.abc UE level measurements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 err="1"/>
              <a:t>pCR</a:t>
            </a:r>
            <a:r>
              <a:rPr lang="en-US" altLang="zh-CN" sz="1200" kern="0" dirty="0"/>
              <a:t> TS 28.abc Add template for UE level measurement definition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Add Per-UE measurement related to DL packet delay between PSA UPF and UE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Add Per-UE measurement related to UL packet delay between PSA UPF and UE.</a:t>
            </a:r>
            <a:endParaRPr lang="en-US" altLang="zh-CN" sz="11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/>
              <a:t>Impacts and dependencies on other WGs:</a:t>
            </a:r>
            <a:endParaRPr lang="de-DE" sz="18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/>
              <a:t>Intra SA: </a:t>
            </a:r>
            <a:r>
              <a:rPr lang="en-US" altLang="zh-CN" sz="1200" kern="0" dirty="0"/>
              <a:t>PM and KPI, UE level measurements to support SA2</a:t>
            </a:r>
            <a:endParaRPr lang="en-US" sz="12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/>
              <a:t>Inter TSG: </a:t>
            </a:r>
            <a:r>
              <a:rPr lang="en-US" altLang="zh-CN" sz="1200" kern="0" dirty="0"/>
              <a:t>PM and KPI to support RAN2, </a:t>
            </a:r>
            <a:r>
              <a:rPr lang="en-US" sz="1200" kern="0" dirty="0"/>
              <a:t>LS to RAN2 with Packet </a:t>
            </a:r>
            <a:r>
              <a:rPr lang="en-US" sz="1200" kern="0" dirty="0" err="1"/>
              <a:t>Uu</a:t>
            </a:r>
            <a:r>
              <a:rPr lang="en-US" sz="1200" kern="0" dirty="0"/>
              <a:t> Loss Rate with delay threshold in the DL per DRB per UE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kern="0" dirty="0"/>
              <a:t>Next steps:</a:t>
            </a:r>
          </a:p>
          <a:p>
            <a:pPr lvl="1">
              <a:defRPr/>
            </a:pPr>
            <a:r>
              <a:rPr lang="en-US" altLang="zh-CN" sz="1200" dirty="0"/>
              <a:t>To complete the WT-4 (UE level measurements) </a:t>
            </a:r>
            <a:endParaRPr lang="en-US" sz="12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91403"/>
              </p:ext>
            </p:extLst>
          </p:nvPr>
        </p:nvGraphicFramePr>
        <p:xfrm>
          <a:off x="420613" y="1291773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960025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5G performance measurements and KPIs phase 3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PM_KPI_5G_Ph3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SP-220690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矩形 1">
            <a:extLst>
              <a:ext uri="{FF2B5EF4-FFF2-40B4-BE49-F238E27FC236}">
                <a16:creationId xmlns:a16="http://schemas.microsoft.com/office/drawing/2014/main" id="{88E0F828-589D-4FBD-B96C-27B13F3882AB}"/>
              </a:ext>
            </a:extLst>
          </p:cNvPr>
          <p:cNvSpPr/>
          <p:nvPr/>
        </p:nvSpPr>
        <p:spPr>
          <a:xfrm>
            <a:off x="8684704" y="0"/>
            <a:ext cx="348204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00FFFF"/>
                </a:highlight>
              </a:rPr>
              <a:t>OAM support for network features (5GC/NR)</a:t>
            </a:r>
            <a:endParaRPr lang="zh-CN" altLang="en-US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41569763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Management of Trace/MDT phase 2 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Align </a:t>
            </a:r>
            <a:r>
              <a:rPr lang="en-US" altLang="zh-CN" sz="1400" kern="0" dirty="0" err="1"/>
              <a:t>ReportAmount</a:t>
            </a:r>
            <a:r>
              <a:rPr lang="en-US" altLang="zh-CN" sz="1400" kern="0" dirty="0"/>
              <a:t> parameters applied for Immediate MDT configurations in LTE and NR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Clarify user consent handling for MDT in private networks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NPN Area Scope of MDT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</a:t>
            </a:r>
            <a:r>
              <a:rPr lang="en-US" altLang="zh-CN" sz="1400" kern="0" dirty="0"/>
              <a:t>Alignment with SA2</a:t>
            </a:r>
            <a:endParaRPr lang="en-US" sz="14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Alignment with RAN3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Complete and finalize the work</a:t>
            </a: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9469"/>
              </p:ext>
            </p:extLst>
          </p:nvPr>
        </p:nvGraphicFramePr>
        <p:xfrm>
          <a:off x="420613" y="1291773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980029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of Trace/MDT phase 2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5GMDT_Ph2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SP-230777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90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矩形 1">
            <a:extLst>
              <a:ext uri="{FF2B5EF4-FFF2-40B4-BE49-F238E27FC236}">
                <a16:creationId xmlns:a16="http://schemas.microsoft.com/office/drawing/2014/main" id="{BF869887-4E8B-4FB5-AB9A-1C41F2A03D66}"/>
              </a:ext>
            </a:extLst>
          </p:cNvPr>
          <p:cNvSpPr/>
          <p:nvPr/>
        </p:nvSpPr>
        <p:spPr>
          <a:xfrm>
            <a:off x="8684704" y="0"/>
            <a:ext cx="348204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00FFFF"/>
                </a:highlight>
              </a:rPr>
              <a:t>OAM support for network features (5GC/NR)</a:t>
            </a:r>
            <a:endParaRPr lang="zh-CN" altLang="en-US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13995041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Contents</a:t>
            </a:r>
          </a:p>
        </p:txBody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>
          <a:xfrm>
            <a:off x="1981200" y="1409701"/>
            <a:ext cx="8229600" cy="4826976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b="1" dirty="0"/>
              <a:t>General aspects of SA5</a:t>
            </a:r>
          </a:p>
          <a:p>
            <a:pPr eaLnBrk="1" hangingPunct="1">
              <a:defRPr/>
            </a:pPr>
            <a:r>
              <a:rPr lang="en-GB" sz="2400" b="1" dirty="0"/>
              <a:t>SA5 </a:t>
            </a:r>
            <a:r>
              <a:rPr lang="en-GB" altLang="zh-CN" sz="2400" b="1" dirty="0"/>
              <a:t>overall progress since SA#101</a:t>
            </a:r>
          </a:p>
          <a:p>
            <a:pPr eaLnBrk="1" hangingPunct="1">
              <a:defRPr/>
            </a:pPr>
            <a:r>
              <a:rPr lang="en-GB" sz="2400" b="1" dirty="0"/>
              <a:t>Management and Orchestration  </a:t>
            </a:r>
          </a:p>
          <a:p>
            <a:pPr eaLnBrk="1" hangingPunct="1">
              <a:defRPr/>
            </a:pPr>
            <a:r>
              <a:rPr lang="en-GB" sz="2400" b="1" dirty="0"/>
              <a:t>Charging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Management Aspects related to NWDAF 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20613" y="1937389"/>
            <a:ext cx="11000316" cy="4982934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Update use case and add new measurements related to coordination among multiple NWDAFs.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use case and measurements on NWDAF ML model related monitoring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500" kern="0" dirty="0"/>
              <a:t>Add stage2 and stage3 solution in </a:t>
            </a:r>
            <a:r>
              <a:rPr lang="en-US" altLang="zh-CN" sz="1500" kern="0" dirty="0" err="1"/>
              <a:t>NWDAFFunction</a:t>
            </a:r>
            <a:r>
              <a:rPr lang="en-US" altLang="zh-CN" sz="1500" kern="0" dirty="0"/>
              <a:t> to support management of NWDAF federated learning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500" kern="0" dirty="0"/>
              <a:t>Add measurements related to NWDAF analytics service failure.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500" kern="0" dirty="0"/>
              <a:t>Add measurements related to NWDAF ML model training service failure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Align with SA2 NWDAF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Convert two agreed </a:t>
            </a:r>
            <a:r>
              <a:rPr lang="en-US" altLang="zh-CN" sz="1400" dirty="0" err="1"/>
              <a:t>draftCR</a:t>
            </a:r>
            <a:r>
              <a:rPr lang="en-US" altLang="zh-CN" sz="1400" dirty="0"/>
              <a:t> to CR</a:t>
            </a: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372449"/>
              </p:ext>
            </p:extLst>
          </p:nvPr>
        </p:nvGraphicFramePr>
        <p:xfrm>
          <a:off x="420613" y="1291773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990031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Aspects related to NWDAF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MANWDAF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75%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SP-230181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矩形 1">
            <a:extLst>
              <a:ext uri="{FF2B5EF4-FFF2-40B4-BE49-F238E27FC236}">
                <a16:creationId xmlns:a16="http://schemas.microsoft.com/office/drawing/2014/main" id="{C03CC908-F81C-49D5-9D8B-4F8D18C6E23B}"/>
              </a:ext>
            </a:extLst>
          </p:cNvPr>
          <p:cNvSpPr/>
          <p:nvPr/>
        </p:nvSpPr>
        <p:spPr>
          <a:xfrm>
            <a:off x="8684704" y="0"/>
            <a:ext cx="319510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00FFFF"/>
                </a:highlight>
              </a:rPr>
              <a:t>OAM support for network features (5GC)</a:t>
            </a:r>
            <a:endParaRPr lang="zh-CN" altLang="en-US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17012588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Management Aspect of 5GLAN 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Reply LS to CT4 and SA2 to inform them about the progress and related work of 5GLAN management in SA5.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Align with SA2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>
                <a:highlight>
                  <a:srgbClr val="00FF00"/>
                </a:highlight>
              </a:rPr>
              <a:t>Work item is completed.</a:t>
            </a:r>
            <a:endParaRPr lang="en-US" altLang="zh-CN" sz="1400" kern="0" dirty="0">
              <a:highlight>
                <a:srgbClr val="00FF00"/>
              </a:highlight>
            </a:endParaRPr>
          </a:p>
          <a:p>
            <a:pPr lvl="1">
              <a:defRPr/>
            </a:pP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865669"/>
              </p:ext>
            </p:extLst>
          </p:nvPr>
        </p:nvGraphicFramePr>
        <p:xfrm>
          <a:off x="420613" y="1291773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990027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Aspect of 5GLAN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5GLAN_Mgt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SP-230175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990027</a:t>
                      </a: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矩形 1">
            <a:extLst>
              <a:ext uri="{FF2B5EF4-FFF2-40B4-BE49-F238E27FC236}">
                <a16:creationId xmlns:a16="http://schemas.microsoft.com/office/drawing/2014/main" id="{8A11B20A-20B5-42DB-ADCD-146077B1A4F5}"/>
              </a:ext>
            </a:extLst>
          </p:cNvPr>
          <p:cNvSpPr/>
          <p:nvPr/>
        </p:nvSpPr>
        <p:spPr>
          <a:xfrm>
            <a:off x="8684704" y="0"/>
            <a:ext cx="319510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00FFFF"/>
                </a:highlight>
              </a:rPr>
              <a:t>OAM support for network features (5GC)</a:t>
            </a:r>
            <a:endParaRPr lang="zh-CN" altLang="en-US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6450201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Enhanced Edge Computing Management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Edge Federation related content from </a:t>
            </a:r>
            <a:r>
              <a:rPr lang="en-US" altLang="zh-CN" sz="1400" kern="0" dirty="0" err="1"/>
              <a:t>DraftCR</a:t>
            </a:r>
            <a:r>
              <a:rPr lang="en-US" altLang="zh-CN" sz="1400" kern="0" dirty="0"/>
              <a:t> is approved as CR.</a:t>
            </a:r>
            <a:endParaRPr lang="en-US" altLang="zh-CN" sz="12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reply </a:t>
            </a:r>
            <a:r>
              <a:rPr lang="en-US" altLang="zh-CN" sz="1400" kern="0" dirty="0"/>
              <a:t>LS to SA6 to provide SA5 inputs for GSMA OPG interface and scenario mapping</a:t>
            </a:r>
            <a:endParaRPr lang="en-US" sz="14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Complete and finalize the work.</a:t>
            </a:r>
            <a:endParaRPr lang="en-US" altLang="zh-CN" sz="1400" kern="0" dirty="0">
              <a:highlight>
                <a:srgbClr val="00FF00"/>
              </a:highlight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758615"/>
              </p:ext>
            </p:extLst>
          </p:nvPr>
        </p:nvGraphicFramePr>
        <p:xfrm>
          <a:off x="420613" y="1291773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altLang="zh-CN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950036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Enhanced Edge Computing Management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sz="11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eECM</a:t>
                      </a:r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03/03/2023</a:t>
                      </a:r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100-&gt;50%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SP-230775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矩形 1">
            <a:extLst>
              <a:ext uri="{FF2B5EF4-FFF2-40B4-BE49-F238E27FC236}">
                <a16:creationId xmlns:a16="http://schemas.microsoft.com/office/drawing/2014/main" id="{8A11B20A-20B5-42DB-ADCD-146077B1A4F5}"/>
              </a:ext>
            </a:extLst>
          </p:cNvPr>
          <p:cNvSpPr/>
          <p:nvPr/>
        </p:nvSpPr>
        <p:spPr>
          <a:xfrm>
            <a:off x="8684704" y="0"/>
            <a:ext cx="319510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00FFFF"/>
                </a:highlight>
              </a:rPr>
              <a:t>OAM support for network features (5GC)</a:t>
            </a:r>
            <a:endParaRPr lang="zh-CN" altLang="en-US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58275631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Management of cloud-native Virtualized Network Functions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the introduction for the procedure of NF instance creation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the introduction for the procedure of NF instance modification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Update references from TS 28.526 to ETSI NFV IFA 013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Complete and finalize the work</a:t>
            </a:r>
            <a:endParaRPr lang="en-US" altLang="zh-CN" sz="1400" kern="0" dirty="0"/>
          </a:p>
          <a:p>
            <a:pPr lvl="1">
              <a:defRPr/>
            </a:pP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/>
        </p:nvGraphicFramePr>
        <p:xfrm>
          <a:off x="420773" y="1371600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1000007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of cloud-native Virtualized Network Functions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MCVNF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SP-230764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95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1">
            <a:extLst>
              <a:ext uri="{FF2B5EF4-FFF2-40B4-BE49-F238E27FC236}">
                <a16:creationId xmlns:a16="http://schemas.microsoft.com/office/drawing/2014/main" id="{0BA45B77-D738-47AF-960F-35F1608188A8}"/>
              </a:ext>
            </a:extLst>
          </p:cNvPr>
          <p:cNvSpPr/>
          <p:nvPr/>
        </p:nvSpPr>
        <p:spPr>
          <a:xfrm>
            <a:off x="8684704" y="0"/>
            <a:ext cx="319510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00FFFF"/>
                </a:highlight>
              </a:rPr>
              <a:t>OAM support for network features (5GC)</a:t>
            </a:r>
            <a:endParaRPr lang="zh-CN" altLang="en-US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08853524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Management Aspects of 5G Network Sharing Phase2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stage3 YAML solution set for NRM for operator specific QoS model for RAN sharing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Update RAN Sharing QoS model usage recommendation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Enhance the </a:t>
            </a:r>
            <a:r>
              <a:rPr lang="en-US" altLang="zh-CN" sz="1400" kern="0" dirty="0" err="1"/>
              <a:t>ManagementDataCollection</a:t>
            </a:r>
            <a:r>
              <a:rPr lang="en-US" altLang="zh-CN" sz="1400" kern="0" dirty="0"/>
              <a:t> to support request management data per PLMN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PLMN granularity for PDU sessions related measurements for NG-RAN MOCN network sharing scenario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PLMN granularity for peak PRB used for data traffic measurements for NG-RAN MOCN network sharing scenario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requirements for NG-RAN MOCN network sharing scenario with multiple Cell Identity broadcast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Complete and finalize the work</a:t>
            </a:r>
            <a:endParaRPr lang="en-US" altLang="zh-CN" sz="1400" kern="0" dirty="0"/>
          </a:p>
          <a:p>
            <a:pPr lvl="1">
              <a:defRPr/>
            </a:pP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160333"/>
              </p:ext>
            </p:extLst>
          </p:nvPr>
        </p:nvGraphicFramePr>
        <p:xfrm>
          <a:off x="420773" y="1371600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1000012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Aspects of 5G Network Sharing Phase2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MANS_ph2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SP-230629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60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1">
            <a:extLst>
              <a:ext uri="{FF2B5EF4-FFF2-40B4-BE49-F238E27FC236}">
                <a16:creationId xmlns:a16="http://schemas.microsoft.com/office/drawing/2014/main" id="{C0D8C089-9829-4C7A-8B84-29B257C1FBF8}"/>
              </a:ext>
            </a:extLst>
          </p:cNvPr>
          <p:cNvSpPr/>
          <p:nvPr/>
        </p:nvSpPr>
        <p:spPr>
          <a:xfrm>
            <a:off x="8684704" y="0"/>
            <a:ext cx="309251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00FFFF"/>
                </a:highlight>
              </a:rPr>
              <a:t>OAM support for network features (NR)</a:t>
            </a:r>
            <a:endParaRPr lang="zh-CN" altLang="en-US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07065264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Management Aspects of NTN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management capability support for integration with satellite networking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requirement, NRM Info Model definitions stage2 and stage3 for IOT-NTN management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Update stage2 and stage3 for IOT-NTN and NR-NTN Ephemeris configuration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</a:t>
            </a:r>
            <a:r>
              <a:rPr lang="en-US" altLang="zh-CN" sz="1400" kern="0" dirty="0"/>
              <a:t>Align with</a:t>
            </a:r>
            <a:r>
              <a:rPr lang="en-US" sz="1400" kern="0" dirty="0"/>
              <a:t> </a:t>
            </a:r>
            <a:r>
              <a:rPr lang="en-US" altLang="zh-CN" sz="1400" kern="0" dirty="0"/>
              <a:t>SA1/SA2</a:t>
            </a:r>
            <a:endParaRPr lang="en-US" sz="14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Network resource model support to RAN3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>
                <a:highlight>
                  <a:srgbClr val="00FF00"/>
                </a:highlight>
              </a:rPr>
              <a:t>Work item is completed.</a:t>
            </a:r>
            <a:endParaRPr lang="en-US" altLang="zh-CN" sz="1400" kern="0" dirty="0">
              <a:highlight>
                <a:srgbClr val="00FF00"/>
              </a:highlight>
            </a:endParaRPr>
          </a:p>
          <a:p>
            <a:pPr lvl="1">
              <a:defRPr/>
            </a:pP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019146"/>
              </p:ext>
            </p:extLst>
          </p:nvPr>
        </p:nvGraphicFramePr>
        <p:xfrm>
          <a:off x="420773" y="1371600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990033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Aspects of NTN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OAM_NTN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SP-230183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1">
            <a:extLst>
              <a:ext uri="{FF2B5EF4-FFF2-40B4-BE49-F238E27FC236}">
                <a16:creationId xmlns:a16="http://schemas.microsoft.com/office/drawing/2014/main" id="{B9C50B24-ED5E-42F8-9201-CA67E1D62770}"/>
              </a:ext>
            </a:extLst>
          </p:cNvPr>
          <p:cNvSpPr/>
          <p:nvPr/>
        </p:nvSpPr>
        <p:spPr>
          <a:xfrm>
            <a:off x="8684704" y="0"/>
            <a:ext cx="309251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00FFFF"/>
                </a:highlight>
              </a:rPr>
              <a:t>OAM support for network features (NR)</a:t>
            </a:r>
            <a:endParaRPr lang="zh-CN" altLang="en-US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18689551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Management aspects of 5G system with satellite backhaul 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01563" y="2514600"/>
            <a:ext cx="11000316" cy="370658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satellite backhaul information to extend the functionality of QoS control, and make QoS monitoring more generic.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Discuss the potential configuration enhancement on </a:t>
            </a:r>
            <a:r>
              <a:rPr lang="en-US" altLang="zh-CN" sz="1400" kern="0" dirty="0" err="1"/>
              <a:t>AMFFunction</a:t>
            </a:r>
            <a:r>
              <a:rPr lang="en-US" altLang="zh-CN" sz="1400" kern="0" dirty="0"/>
              <a:t>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</a:t>
            </a:r>
            <a:r>
              <a:rPr lang="en-US" altLang="zh-CN" sz="1400" kern="0" dirty="0"/>
              <a:t>Network resource model support to SA2</a:t>
            </a:r>
            <a:endParaRPr lang="en-US" sz="14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Add necessary attribute in </a:t>
            </a:r>
            <a:r>
              <a:rPr lang="en-US" altLang="zh-CN" sz="1400" dirty="0" err="1"/>
              <a:t>AMFFunction</a:t>
            </a:r>
            <a:r>
              <a:rPr lang="en-US" altLang="zh-CN" sz="1400" dirty="0"/>
              <a:t> to support satellite backhaul category report. </a:t>
            </a:r>
          </a:p>
          <a:p>
            <a:pPr lvl="1">
              <a:defRPr/>
            </a:pPr>
            <a:r>
              <a:rPr lang="en-US" altLang="zh-CN" sz="1400" dirty="0"/>
              <a:t>Add necessary attribute for SMF to support Edge Computing via UPF deployed on satellite. </a:t>
            </a:r>
          </a:p>
          <a:p>
            <a:pPr lvl="1">
              <a:defRPr/>
            </a:pPr>
            <a:r>
              <a:rPr lang="en-US" altLang="zh-CN" sz="1400" dirty="0"/>
              <a:t>Add new measurement related to the packet delay between UE and PSA UPF. </a:t>
            </a: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672724"/>
              </p:ext>
            </p:extLst>
          </p:nvPr>
        </p:nvGraphicFramePr>
        <p:xfrm>
          <a:off x="261257" y="1371600"/>
          <a:ext cx="11066699" cy="1016061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60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4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23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18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44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89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38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098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Preliminary work before SA approval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aspects of 5G system supporting satellite backhaul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OAM_5GSATB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20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1">
            <a:extLst>
              <a:ext uri="{FF2B5EF4-FFF2-40B4-BE49-F238E27FC236}">
                <a16:creationId xmlns:a16="http://schemas.microsoft.com/office/drawing/2014/main" id="{B9C50B24-ED5E-42F8-9201-CA67E1D62770}"/>
              </a:ext>
            </a:extLst>
          </p:cNvPr>
          <p:cNvSpPr/>
          <p:nvPr/>
        </p:nvSpPr>
        <p:spPr>
          <a:xfrm>
            <a:off x="8684704" y="0"/>
            <a:ext cx="309251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00FFFF"/>
                </a:highlight>
              </a:rPr>
              <a:t>OAM support for network features (NR)</a:t>
            </a:r>
            <a:endParaRPr lang="zh-CN" altLang="en-US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57788457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Management Aspects of </a:t>
            </a:r>
            <a:r>
              <a:rPr lang="en-US" altLang="zh-CN" sz="3733" b="1" dirty="0"/>
              <a:t>URLLC</a:t>
            </a:r>
            <a:r>
              <a:rPr lang="en-US" altLang="en-US" sz="3733" b="1" dirty="0"/>
              <a:t>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Fix Slice NRM YAML stage3 definition for </a:t>
            </a:r>
            <a:r>
              <a:rPr lang="en-US" altLang="zh-CN" sz="1400" kern="0" dirty="0" err="1"/>
              <a:t>dLReliability</a:t>
            </a:r>
            <a:r>
              <a:rPr lang="en-US" altLang="zh-CN" sz="1400" kern="0" dirty="0"/>
              <a:t> and </a:t>
            </a:r>
            <a:r>
              <a:rPr lang="en-US" altLang="zh-CN" sz="1400" kern="0" dirty="0" err="1"/>
              <a:t>uLReliability</a:t>
            </a:r>
            <a:endParaRPr lang="en-US" altLang="zh-CN" sz="14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Modify the definition of UL and DL latency in </a:t>
            </a:r>
            <a:r>
              <a:rPr lang="en-US" altLang="zh-CN" sz="1400" kern="0" dirty="0" err="1"/>
              <a:t>RANSliceSubnetProfile</a:t>
            </a:r>
            <a:r>
              <a:rPr lang="en-US" altLang="zh-CN" sz="1400" kern="0" dirty="0"/>
              <a:t> to include the delay between NR-RAN and UE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align with </a:t>
            </a:r>
            <a:r>
              <a:rPr lang="en-US" altLang="zh-CN" sz="1400" kern="0" dirty="0"/>
              <a:t>SA</a:t>
            </a:r>
            <a:r>
              <a:rPr lang="en-US" sz="1400" kern="0" dirty="0"/>
              <a:t>2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align with RAN2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Continue to way forward the performance and configuration management of URLLC</a:t>
            </a: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333870"/>
              </p:ext>
            </p:extLst>
          </p:nvPr>
        </p:nvGraphicFramePr>
        <p:xfrm>
          <a:off x="420773" y="1371600"/>
          <a:ext cx="10907183" cy="599243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58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35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1000013</a:t>
                      </a:r>
                    </a:p>
                  </a:txBody>
                  <a:tcPr marL="4294" marR="4294" marT="42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  Management Aspects of URLLC </a:t>
                      </a:r>
                    </a:p>
                  </a:txBody>
                  <a:tcPr marL="4294" marR="4294" marT="42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URLLC_Mgt</a:t>
                      </a:r>
                    </a:p>
                  </a:txBody>
                  <a:tcPr marL="4294" marR="4294" marT="4294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10%</a:t>
                      </a:r>
                    </a:p>
                  </a:txBody>
                  <a:tcPr marL="4294" marR="4294" marT="42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563C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/>
                        </a:rPr>
                        <a:t>SP-230631</a:t>
                      </a:r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20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1">
            <a:extLst>
              <a:ext uri="{FF2B5EF4-FFF2-40B4-BE49-F238E27FC236}">
                <a16:creationId xmlns:a16="http://schemas.microsoft.com/office/drawing/2014/main" id="{0BA45B77-D738-47AF-960F-35F1608188A8}"/>
              </a:ext>
            </a:extLst>
          </p:cNvPr>
          <p:cNvSpPr/>
          <p:nvPr/>
        </p:nvSpPr>
        <p:spPr>
          <a:xfrm>
            <a:off x="8684704" y="0"/>
            <a:ext cx="309251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00FFFF"/>
                </a:highlight>
              </a:rPr>
              <a:t>OAM support for network features (NR)</a:t>
            </a:r>
            <a:endParaRPr lang="zh-CN" altLang="en-US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96969533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Management of non-public networks phase 2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use case and requirements for NPN SLA monitoring and assurance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Correction on procedure figure for NPN provisioning by a network slice of a PLMN.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</a:t>
            </a:r>
            <a:r>
              <a:rPr lang="fr-FR" sz="1400" kern="0" dirty="0"/>
              <a:t>support to SA1, SA2</a:t>
            </a:r>
            <a:endParaRPr lang="en-US" sz="14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</a:t>
            </a:r>
            <a:r>
              <a:rPr lang="fr-FR" sz="1400" kern="0" dirty="0"/>
              <a:t>support to RAN3</a:t>
            </a:r>
            <a:endParaRPr lang="en-US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Complete and finalize the work</a:t>
            </a:r>
            <a:endParaRPr lang="en-US" altLang="zh-CN" sz="1400" kern="0" dirty="0"/>
          </a:p>
          <a:p>
            <a:pPr lvl="1">
              <a:defRPr/>
            </a:pP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299318"/>
              </p:ext>
            </p:extLst>
          </p:nvPr>
        </p:nvGraphicFramePr>
        <p:xfrm>
          <a:off x="420773" y="1371600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990034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of non-public networks phase 2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OAM_NPN_Ph2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SP-230184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65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1">
            <a:extLst>
              <a:ext uri="{FF2B5EF4-FFF2-40B4-BE49-F238E27FC236}">
                <a16:creationId xmlns:a16="http://schemas.microsoft.com/office/drawing/2014/main" id="{6E42BDA6-7754-4A5F-8D9A-51BD8EB62CF9}"/>
              </a:ext>
            </a:extLst>
          </p:cNvPr>
          <p:cNvSpPr/>
          <p:nvPr/>
        </p:nvSpPr>
        <p:spPr>
          <a:xfrm>
            <a:off x="8684704" y="0"/>
            <a:ext cx="320312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00FFFF"/>
                </a:highlight>
              </a:rPr>
              <a:t>OAM support for network features (NPN)</a:t>
            </a:r>
            <a:endParaRPr lang="zh-CN" altLang="en-US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16557567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8C1BF-313B-4838-85C8-7573D7717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1" y="2454388"/>
            <a:ext cx="9102725" cy="1143000"/>
          </a:xfrm>
        </p:spPr>
        <p:txBody>
          <a:bodyPr/>
          <a:lstStyle/>
          <a:p>
            <a:r>
              <a:rPr lang="sv-SE" dirty="0"/>
              <a:t>OAM WIs/SIs</a:t>
            </a:r>
            <a:br>
              <a:rPr lang="sv-SE" dirty="0"/>
            </a:br>
            <a:r>
              <a:rPr lang="sv-SE" dirty="0"/>
              <a:t>Support to new services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9272848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1CE8A-2CE7-46BE-94B3-386F7674B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079" y="228600"/>
            <a:ext cx="9453109" cy="1143000"/>
          </a:xfrm>
        </p:spPr>
        <p:txBody>
          <a:bodyPr/>
          <a:lstStyle/>
          <a:p>
            <a:r>
              <a:rPr lang="en-US" altLang="zh-CN" sz="3600" dirty="0"/>
              <a:t>General Aspect – number of delegates in</a:t>
            </a:r>
            <a:r>
              <a:rPr lang="zh-CN" altLang="en-US" sz="3600" dirty="0"/>
              <a:t> </a:t>
            </a:r>
            <a:r>
              <a:rPr lang="en-US" altLang="zh-CN" sz="3600" dirty="0"/>
              <a:t>2022/2023</a:t>
            </a:r>
            <a:endParaRPr lang="zh-CN" altLang="en-US" sz="36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DCF55B7-4A1A-4B47-9C01-84295E12D4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5991512"/>
              </p:ext>
            </p:extLst>
          </p:nvPr>
        </p:nvGraphicFramePr>
        <p:xfrm>
          <a:off x="1341594" y="1371600"/>
          <a:ext cx="8251442" cy="4571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730698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3" y="228600"/>
            <a:ext cx="8099651" cy="1143000"/>
          </a:xfrm>
        </p:spPr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Enhancements of EE for 5G Phase 2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describe example scenarios involving multiple roles in EE KPI building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Energy Consumption and Energy Efficiency definitions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stage2 and stage3 for managing UPF energy saving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LS sent to SA1/SA2 regarding network energy related information exposure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managing of RAN Energy saving</a:t>
            </a: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>
                <a:highlight>
                  <a:srgbClr val="00FF00"/>
                </a:highlight>
              </a:rPr>
              <a:t>Work item is completed.</a:t>
            </a: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513732"/>
              </p:ext>
            </p:extLst>
          </p:nvPr>
        </p:nvGraphicFramePr>
        <p:xfrm>
          <a:off x="420773" y="1371600"/>
          <a:ext cx="10907183" cy="848421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940037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Enhancements of EE for 5G Phase 2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EE5GPLUS_Ph2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55%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SP-211441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Rapporteur to be updated to Cornily Jean-Michel, Huawei</a:t>
                      </a:r>
                    </a:p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1">
            <a:extLst>
              <a:ext uri="{FF2B5EF4-FFF2-40B4-BE49-F238E27FC236}">
                <a16:creationId xmlns:a16="http://schemas.microsoft.com/office/drawing/2014/main" id="{0BA45B77-D738-47AF-960F-35F1608188A8}"/>
              </a:ext>
            </a:extLst>
          </p:cNvPr>
          <p:cNvSpPr/>
          <p:nvPr/>
        </p:nvSpPr>
        <p:spPr>
          <a:xfrm>
            <a:off x="8684704" y="196057"/>
            <a:ext cx="309251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00FFFF"/>
                </a:highlight>
              </a:rPr>
              <a:t>OAM support for network features (NR)</a:t>
            </a:r>
            <a:endParaRPr lang="zh-CN" altLang="en-US" dirty="0">
              <a:highlight>
                <a:srgbClr val="00FFFF"/>
              </a:highlight>
            </a:endParaRPr>
          </a:p>
        </p:txBody>
      </p:sp>
      <p:sp>
        <p:nvSpPr>
          <p:cNvPr id="7" name="矩形 5">
            <a:extLst>
              <a:ext uri="{FF2B5EF4-FFF2-40B4-BE49-F238E27FC236}">
                <a16:creationId xmlns:a16="http://schemas.microsoft.com/office/drawing/2014/main" id="{50B5E139-7BF3-4614-BC66-C91653557B56}"/>
              </a:ext>
            </a:extLst>
          </p:cNvPr>
          <p:cNvSpPr/>
          <p:nvPr/>
        </p:nvSpPr>
        <p:spPr>
          <a:xfrm>
            <a:off x="8684704" y="0"/>
            <a:ext cx="161454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highlight>
                  <a:srgbClr val="800080"/>
                </a:highlight>
              </a:rPr>
              <a:t>OAM Prime feature</a:t>
            </a:r>
            <a:endParaRPr lang="zh-CN" altLang="en-US" dirty="0">
              <a:solidFill>
                <a:schemeClr val="bg1"/>
              </a:solidFill>
              <a:highlight>
                <a:srgbClr val="8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39523819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Network and Service Operations for Energy Utilities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Approval of requirements (stage 1 is now 95% complete)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Approval of procedures (stage 2 is 80% complete)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Approval of portions of stage 3 (30% complete)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Agreement to include all stage 3 aspects related to NSOEU in 28.318, clause 7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clean up of stage 1 and stage 2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PM aspects and IOC aspects to be documented</a:t>
            </a:r>
          </a:p>
          <a:p>
            <a:pPr lvl="1">
              <a:defRPr/>
            </a:pPr>
            <a:r>
              <a:rPr lang="en-US" altLang="zh-CN" sz="1400" dirty="0"/>
              <a:t>necessary configuration requirements documented</a:t>
            </a:r>
          </a:p>
          <a:p>
            <a:pPr lvl="1">
              <a:defRPr/>
            </a:pPr>
            <a:r>
              <a:rPr lang="en-US" altLang="zh-CN" sz="1400" dirty="0"/>
              <a:t>stage 3 aspects documented</a:t>
            </a: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167097"/>
              </p:ext>
            </p:extLst>
          </p:nvPr>
        </p:nvGraphicFramePr>
        <p:xfrm>
          <a:off x="420773" y="1371600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1000014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Network and Service Operations for Energy Utilities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NSOEU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SP-230632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60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矩形 5">
            <a:extLst>
              <a:ext uri="{FF2B5EF4-FFF2-40B4-BE49-F238E27FC236}">
                <a16:creationId xmlns:a16="http://schemas.microsoft.com/office/drawing/2014/main" id="{E3C32E11-A395-4066-85E0-C66EA6A2CCEC}"/>
              </a:ext>
            </a:extLst>
          </p:cNvPr>
          <p:cNvSpPr/>
          <p:nvPr/>
        </p:nvSpPr>
        <p:spPr>
          <a:xfrm>
            <a:off x="8684704" y="0"/>
            <a:ext cx="161454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highlight>
                  <a:srgbClr val="800080"/>
                </a:highlight>
              </a:rPr>
              <a:t>OAM Prime feature</a:t>
            </a:r>
            <a:endParaRPr lang="zh-CN" altLang="en-US" dirty="0">
              <a:solidFill>
                <a:schemeClr val="bg1"/>
              </a:solidFill>
              <a:highlight>
                <a:srgbClr val="8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87583728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Access control for management service 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20613" y="1997530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concept related to access control including concept of role, rule, user and resource.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Information Model for access control management capability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Correct the stage2 description of attribute </a:t>
            </a:r>
            <a:r>
              <a:rPr lang="en-US" altLang="zh-CN" sz="1400" kern="0" dirty="0" err="1"/>
              <a:t>identityType</a:t>
            </a:r>
            <a:r>
              <a:rPr lang="en-US" altLang="zh-CN" sz="1400" kern="0" dirty="0"/>
              <a:t> and </a:t>
            </a:r>
            <a:r>
              <a:rPr lang="en-US" altLang="zh-CN" sz="1400" kern="0" dirty="0" err="1"/>
              <a:t>identityName</a:t>
            </a:r>
            <a:endParaRPr lang="en-US" altLang="zh-CN" sz="14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Add Stage 2 and stage 3 for managing access control </a:t>
            </a:r>
            <a:r>
              <a:rPr lang="en-US" altLang="zh-CN" sz="1400" kern="0" dirty="0"/>
              <a:t>management capability </a:t>
            </a:r>
            <a:endParaRPr lang="en-US" altLang="zh-CN" sz="14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/>
        </p:nvGraphicFramePr>
        <p:xfrm>
          <a:off x="420613" y="1291773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930010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  Access control for management service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MSAC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73%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SP-210859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75%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22B60951-F64D-4A02-A629-8DFF42780912}"/>
              </a:ext>
            </a:extLst>
          </p:cNvPr>
          <p:cNvSpPr/>
          <p:nvPr/>
        </p:nvSpPr>
        <p:spPr>
          <a:xfrm>
            <a:off x="8684704" y="0"/>
            <a:ext cx="161454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highlight>
                  <a:srgbClr val="800080"/>
                </a:highlight>
              </a:rPr>
              <a:t>OAM Prime feature</a:t>
            </a:r>
            <a:endParaRPr lang="zh-CN" altLang="en-US" dirty="0">
              <a:solidFill>
                <a:schemeClr val="bg1"/>
              </a:solidFill>
              <a:highlight>
                <a:srgbClr val="8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21281746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– Study on </a:t>
            </a:r>
            <a:r>
              <a:rPr lang="en-US" altLang="en-US" sz="3733" b="1" dirty="0"/>
              <a:t>KQI/ study on DCSA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4" y="2136323"/>
            <a:ext cx="5329528" cy="3900493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altLang="de-DE" sz="2000" b="1" kern="0" dirty="0"/>
              <a:t>FS_KQI_5G: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the description of the service of video uploading, URLLC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solution of KQI of video uploading, URLLC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conclusion of the service of video uploading, URLLC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1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>
                <a:highlight>
                  <a:srgbClr val="00FF00"/>
                </a:highlight>
              </a:rPr>
              <a:t>Study is completed.</a:t>
            </a:r>
            <a:endParaRPr lang="en-US" altLang="zh-CN" sz="1400" kern="0" dirty="0">
              <a:highlight>
                <a:srgbClr val="00FF00"/>
              </a:highlight>
            </a:endParaRPr>
          </a:p>
          <a:p>
            <a:pPr lvl="1">
              <a:defRPr/>
            </a:pP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200225"/>
              </p:ext>
            </p:extLst>
          </p:nvPr>
        </p:nvGraphicFramePr>
        <p:xfrm>
          <a:off x="376384" y="1125187"/>
          <a:ext cx="10907183" cy="950025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940032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Key Quality Indicators (KQIs) for 5G service experience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FS_KQI_5G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65%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SP-211433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940038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Deterministic Communication Service Assurance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FS_DCSA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SP-211442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92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3673659010"/>
                  </a:ext>
                </a:extLst>
              </a:tr>
            </a:tbl>
          </a:graphicData>
        </a:graphic>
      </p:graphicFrame>
      <p:sp>
        <p:nvSpPr>
          <p:cNvPr id="6" name="矩形 1">
            <a:extLst>
              <a:ext uri="{FF2B5EF4-FFF2-40B4-BE49-F238E27FC236}">
                <a16:creationId xmlns:a16="http://schemas.microsoft.com/office/drawing/2014/main" id="{6E42BDA6-7754-4A5F-8D9A-51BD8EB62CF9}"/>
              </a:ext>
            </a:extLst>
          </p:cNvPr>
          <p:cNvSpPr/>
          <p:nvPr/>
        </p:nvSpPr>
        <p:spPr>
          <a:xfrm>
            <a:off x="8684704" y="0"/>
            <a:ext cx="304602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00FFFF"/>
                </a:highlight>
              </a:rPr>
              <a:t>OAM support for network features(NR)</a:t>
            </a:r>
            <a:endParaRPr lang="zh-CN" altLang="en-US" dirty="0">
              <a:highlight>
                <a:srgbClr val="00FFFF"/>
              </a:highlight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EC33F3C-79F8-4574-A14B-208B8F136DC5}"/>
              </a:ext>
            </a:extLst>
          </p:cNvPr>
          <p:cNvSpPr txBox="1">
            <a:spLocks/>
          </p:cNvSpPr>
          <p:nvPr/>
        </p:nvSpPr>
        <p:spPr>
          <a:xfrm>
            <a:off x="6186290" y="2184928"/>
            <a:ext cx="5329528" cy="3900493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altLang="de-DE" sz="2000" b="1" kern="0" dirty="0"/>
              <a:t>FS_DCSA: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Update solution of service assurance for video monitoring service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Update solution of service assurance for PLC control service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Complete and finalize the work</a:t>
            </a:r>
            <a:endParaRPr lang="en-US" altLang="zh-CN" sz="1400" kern="0" dirty="0">
              <a:highlight>
                <a:srgbClr val="00FF00"/>
              </a:highlight>
            </a:endParaRPr>
          </a:p>
          <a:p>
            <a:pPr lvl="1">
              <a:defRPr/>
            </a:pPr>
            <a:endParaRPr lang="en-US" sz="1400" kern="0" dirty="0"/>
          </a:p>
        </p:txBody>
      </p:sp>
    </p:spTree>
    <p:extLst>
      <p:ext uri="{BB962C8B-B14F-4D97-AF65-F5344CB8AC3E}">
        <p14:creationId xmlns:p14="http://schemas.microsoft.com/office/powerpoint/2010/main" val="2350291625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805" y="494278"/>
            <a:ext cx="9112251" cy="1143000"/>
          </a:xfrm>
        </p:spPr>
        <p:txBody>
          <a:bodyPr/>
          <a:lstStyle/>
          <a:p>
            <a:r>
              <a:rPr lang="sv-SE" dirty="0"/>
              <a:t>OAM TRs / TSs to SA#102</a:t>
            </a:r>
            <a:br>
              <a:rPr lang="sv-SE" dirty="0"/>
            </a:br>
            <a:endParaRPr lang="sv-SE" dirty="0"/>
          </a:p>
        </p:txBody>
      </p:sp>
      <p:graphicFrame>
        <p:nvGraphicFramePr>
          <p:cNvPr id="5" name="Table Placeholder 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702523526"/>
              </p:ext>
            </p:extLst>
          </p:nvPr>
        </p:nvGraphicFramePr>
        <p:xfrm>
          <a:off x="480805" y="2130891"/>
          <a:ext cx="10215820" cy="2295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2414">
                  <a:extLst>
                    <a:ext uri="{9D8B030D-6E8A-4147-A177-3AD203B41FA5}">
                      <a16:colId xmlns:a16="http://schemas.microsoft.com/office/drawing/2014/main" val="570476699"/>
                    </a:ext>
                  </a:extLst>
                </a:gridCol>
                <a:gridCol w="6101020">
                  <a:extLst>
                    <a:ext uri="{9D8B030D-6E8A-4147-A177-3AD203B41FA5}">
                      <a16:colId xmlns:a16="http://schemas.microsoft.com/office/drawing/2014/main" val="2618836924"/>
                    </a:ext>
                  </a:extLst>
                </a:gridCol>
                <a:gridCol w="2932386">
                  <a:extLst>
                    <a:ext uri="{9D8B030D-6E8A-4147-A177-3AD203B41FA5}">
                      <a16:colId xmlns:a16="http://schemas.microsoft.com/office/drawing/2014/main" val="3016348962"/>
                    </a:ext>
                  </a:extLst>
                </a:gridCol>
              </a:tblGrid>
              <a:tr h="5691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Tdoc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Title</a:t>
                      </a:r>
                      <a:endParaRPr lang="sv-SE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687663"/>
                  </a:ext>
                </a:extLst>
              </a:tr>
              <a:tr h="19348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SP-231518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Draft TR 28.910 " Study on enhancement of autonomous network levels"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Approval</a:t>
                      </a:r>
                      <a:endParaRPr lang="sv-SE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2520831"/>
                  </a:ext>
                </a:extLst>
              </a:tr>
              <a:tr h="19348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SP-231524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Draft TS 28.317 "Management and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orchestration;Self-configuration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 of Radio Access Network Entities (RAN NEs)"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Information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5549870"/>
                  </a:ext>
                </a:extLst>
              </a:tr>
              <a:tr h="19348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SP-231524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Draft TS 28.317 "Management and orchestration;Self-configuration of Radio Access Network Entities (RAN NEs)"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Information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156483"/>
                  </a:ext>
                </a:extLst>
              </a:tr>
              <a:tr h="19348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SP-231525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Draft TR 28.863 "Study on Key Quality Indicators (KQIs) for 5G service experience"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Approval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659671"/>
                  </a:ext>
                </a:extLst>
              </a:tr>
              <a:tr h="19348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SP-231526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Draft TS 28.111 "Fault management"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Information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3014377"/>
                  </a:ext>
                </a:extLst>
              </a:tr>
              <a:tr h="19348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SP-231527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Draft TR 28.836 "Study on intent-driven management for network slicing"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Approval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76364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74944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52F67-58EF-48F1-908C-776666289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346" y="2286000"/>
            <a:ext cx="9102725" cy="1143000"/>
          </a:xfrm>
        </p:spPr>
        <p:txBody>
          <a:bodyPr/>
          <a:lstStyle/>
          <a:p>
            <a:r>
              <a:rPr lang="en-GB" altLang="zh-CN" sz="4400" b="1" dirty="0"/>
              <a:t>Charging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6243590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>
            <a:extLst>
              <a:ext uri="{FF2B5EF4-FFF2-40B4-BE49-F238E27FC236}">
                <a16:creationId xmlns:a16="http://schemas.microsoft.com/office/drawing/2014/main" id="{EB334924-9546-457E-9309-6D7AE7AFC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27" y="6094605"/>
            <a:ext cx="1111698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1100" dirty="0"/>
              <a:t>For more information, see the full Work Plan at: </a:t>
            </a:r>
            <a:r>
              <a:rPr lang="en-GB" altLang="en-US" sz="1100" dirty="0">
                <a:hlinkClick r:id="rId2"/>
              </a:rPr>
              <a:t>ftp://ftp.3gpp.org/information/WorkPlan</a:t>
            </a:r>
            <a:endParaRPr lang="en-GB" altLang="en-US" sz="1100" dirty="0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E1D6E2FE-2599-49AA-BCFA-2E6500D01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75" y="311783"/>
            <a:ext cx="9759950" cy="881743"/>
          </a:xfrm>
        </p:spPr>
        <p:txBody>
          <a:bodyPr/>
          <a:lstStyle/>
          <a:p>
            <a:r>
              <a:rPr lang="en-US" sz="3600" dirty="0"/>
              <a:t>Overview of </a:t>
            </a:r>
            <a:r>
              <a:rPr lang="en-US" altLang="zh-CN" sz="3600" dirty="0"/>
              <a:t>Rel-18 </a:t>
            </a:r>
            <a:r>
              <a:rPr lang="en-US" sz="3600" dirty="0"/>
              <a:t>SA5 CH WIs/SIs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475BBF2-B9A8-7081-1DEA-6FD16B2C3D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904820"/>
              </p:ext>
            </p:extLst>
          </p:nvPr>
        </p:nvGraphicFramePr>
        <p:xfrm>
          <a:off x="311741" y="1529888"/>
          <a:ext cx="5492682" cy="41923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584">
                  <a:extLst>
                    <a:ext uri="{9D8B030D-6E8A-4147-A177-3AD203B41FA5}">
                      <a16:colId xmlns:a16="http://schemas.microsoft.com/office/drawing/2014/main" val="3813092322"/>
                    </a:ext>
                  </a:extLst>
                </a:gridCol>
                <a:gridCol w="2776807">
                  <a:extLst>
                    <a:ext uri="{9D8B030D-6E8A-4147-A177-3AD203B41FA5}">
                      <a16:colId xmlns:a16="http://schemas.microsoft.com/office/drawing/2014/main" val="4056506795"/>
                    </a:ext>
                  </a:extLst>
                </a:gridCol>
                <a:gridCol w="932330">
                  <a:extLst>
                    <a:ext uri="{9D8B030D-6E8A-4147-A177-3AD203B41FA5}">
                      <a16:colId xmlns:a16="http://schemas.microsoft.com/office/drawing/2014/main" val="4233434768"/>
                    </a:ext>
                  </a:extLst>
                </a:gridCol>
                <a:gridCol w="1004047">
                  <a:extLst>
                    <a:ext uri="{9D8B030D-6E8A-4147-A177-3AD203B41FA5}">
                      <a16:colId xmlns:a16="http://schemas.microsoft.com/office/drawing/2014/main" val="3461530329"/>
                    </a:ext>
                  </a:extLst>
                </a:gridCol>
                <a:gridCol w="626914">
                  <a:extLst>
                    <a:ext uri="{9D8B030D-6E8A-4147-A177-3AD203B41FA5}">
                      <a16:colId xmlns:a16="http://schemas.microsoft.com/office/drawing/2014/main" val="4057462494"/>
                    </a:ext>
                  </a:extLst>
                </a:gridCol>
              </a:tblGrid>
              <a:tr h="172807">
                <a:tc gridSpan="5"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Rel-18 Studies</a:t>
                      </a:r>
                      <a:endParaRPr lang="zh-CN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endParaRPr lang="zh-CN" sz="12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276054"/>
                  </a:ext>
                </a:extLst>
              </a:tr>
              <a:tr h="255367">
                <a:tc gridSpan="5"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Charging</a:t>
                      </a:r>
                      <a:endParaRPr lang="zh-CN" altLang="en-US" sz="11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sz="105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279133"/>
                  </a:ext>
                </a:extLst>
              </a:tr>
              <a:tr h="361309"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en-DE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(Completed) Study on Nchf charging services phase 2</a:t>
                      </a:r>
                      <a:endParaRPr lang="fr-FR" sz="11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Ericsson LM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FS_NCHF_Ph2</a:t>
                      </a:r>
                    </a:p>
                  </a:txBody>
                  <a:tcPr marL="4294" marR="4294" marT="4294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SP-210390</a:t>
                      </a: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852451"/>
                  </a:ext>
                </a:extLst>
              </a:tr>
              <a:tr h="333482"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en-DE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Study on CHF Segmentation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Nokia, Nokia Shanghai Bell</a:t>
                      </a:r>
                      <a:endParaRPr lang="zh-CN" alt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FS_CHFSeg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94" marR="4294" marT="4294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SP-221160</a:t>
                      </a: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68922"/>
                  </a:ext>
                </a:extLst>
              </a:tr>
              <a:tr h="335349"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en-DE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(Completed) </a:t>
                      </a:r>
                      <a:r>
                        <a:rPr lang="en-US" sz="11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Study on charging aspects of Satellite in 5GS</a:t>
                      </a:r>
                    </a:p>
                  </a:txBody>
                  <a:tcPr marL="9525" marR="9525" marT="9525" marB="952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CATT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FS_5GSAT_CH</a:t>
                      </a:r>
                    </a:p>
                  </a:txBody>
                  <a:tcPr marL="4294" marR="4294" marT="4294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SP-221162</a:t>
                      </a:r>
                    </a:p>
                  </a:txBody>
                  <a:tcPr marL="4294" marR="4294" marT="4294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048797"/>
                  </a:ext>
                </a:extLst>
              </a:tr>
              <a:tr h="347961"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en-DE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Study on Charging Aspects of Ranging and </a:t>
                      </a:r>
                      <a:r>
                        <a:rPr lang="en-GB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Sidelink</a:t>
                      </a: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Positioning 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China Telecom </a:t>
                      </a:r>
                      <a:endParaRPr lang="zh-CN" alt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FS_Ranging_SL_CH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94" marR="4294" marT="4294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SP-230622</a:t>
                      </a:r>
                    </a:p>
                  </a:txBody>
                  <a:tcPr marL="4294" marR="4294" marT="4294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588413"/>
                  </a:ext>
                </a:extLst>
              </a:tr>
              <a:tr h="446956"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en-DE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(finished) Study on Charging Aspects for Network Slicing Phase 2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MATRIXX Software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FS_NETSLICE_CH_Ph2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94" marR="4294" marT="4294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SP-201082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94" marR="4294" marT="4294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075686"/>
                  </a:ext>
                </a:extLst>
              </a:tr>
              <a:tr h="562306"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en-DE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(finished) Study on Time Sensitive Networking (TSN) Charging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Huawei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FS_TSNCH</a:t>
                      </a:r>
                    </a:p>
                  </a:txBody>
                  <a:tcPr marL="4294" marR="4294" marT="4294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SP-220979</a:t>
                      </a:r>
                    </a:p>
                  </a:txBody>
                  <a:tcPr marL="4294" marR="4294" marT="4294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884832"/>
                  </a:ext>
                </a:extLst>
              </a:tr>
              <a:tr h="562306"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lang="en-DE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(finished) Study on 5G roaming charging architecture for wholesale and retail scenarios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Ericsson LM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FS_CHROAM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94" marR="4294" marT="4294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SP-210391</a:t>
                      </a:r>
                    </a:p>
                  </a:txBody>
                  <a:tcPr marL="4294" marR="4294" marT="4294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026608"/>
                  </a:ext>
                </a:extLst>
              </a:tr>
              <a:tr h="298216"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en-DE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(finished) Study on Charging Aspects for Enhanced Support of Non-Public Networks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China Mobile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FS_eNPN_CH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94" marR="4294" marT="4294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SP-211447</a:t>
                      </a:r>
                    </a:p>
                  </a:txBody>
                  <a:tcPr marL="4294" marR="4294" marT="4294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962048"/>
                  </a:ext>
                </a:extLst>
              </a:tr>
              <a:tr h="318554"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lang="en-DE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(finished) Study on Structure of Charging for Verticals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Huawei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FS_SCV</a:t>
                      </a:r>
                    </a:p>
                  </a:txBody>
                  <a:tcPr marL="4294" marR="4294" marT="4294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SP-230178</a:t>
                      </a:r>
                    </a:p>
                  </a:txBody>
                  <a:tcPr marL="4294" marR="4294" marT="4294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113204"/>
                  </a:ext>
                </a:extLst>
              </a:tr>
            </a:tbl>
          </a:graphicData>
        </a:graphic>
      </p:graphicFrame>
      <p:sp>
        <p:nvSpPr>
          <p:cNvPr id="5" name="矩形 8">
            <a:extLst>
              <a:ext uri="{FF2B5EF4-FFF2-40B4-BE49-F238E27FC236}">
                <a16:creationId xmlns:a16="http://schemas.microsoft.com/office/drawing/2014/main" id="{ADAC2A9C-7CB4-4354-B569-68CA94C3D11F}"/>
              </a:ext>
            </a:extLst>
          </p:cNvPr>
          <p:cNvSpPr/>
          <p:nvPr/>
        </p:nvSpPr>
        <p:spPr>
          <a:xfrm>
            <a:off x="471075" y="1175303"/>
            <a:ext cx="1116916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Altogether </a:t>
            </a:r>
            <a:r>
              <a:rPr lang="en-US" altLang="zh-CN" sz="1200" b="1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rPr>
              <a:t>23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WIs/SIs, including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2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 ongoing SIs and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10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 ongoing WIs, </a:t>
            </a:r>
            <a:r>
              <a:rPr lang="en-US" altLang="zh-CN" sz="1200" b="1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rPr>
              <a:t>2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 studies are completed, </a:t>
            </a:r>
            <a:r>
              <a:rPr lang="en-US" altLang="zh-CN" sz="1200" b="1" dirty="0">
                <a:solidFill>
                  <a:srgbClr val="FF0000"/>
                </a:solidFill>
                <a:latin typeface="Calibri"/>
              </a:rPr>
              <a:t>1</a:t>
            </a:r>
            <a:r>
              <a:rPr lang="en-US" altLang="zh-CN" sz="1200" b="1" dirty="0">
                <a:solidFill>
                  <a:srgbClr val="0000FF"/>
                </a:solidFill>
                <a:latin typeface="Calibri"/>
              </a:rPr>
              <a:t> work item is completed,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5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 studies are finished, </a:t>
            </a:r>
            <a:r>
              <a:rPr lang="en-US" altLang="zh-CN" sz="1200" b="1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rPr>
              <a:t>3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work item  are finished.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98F7B11-57E5-470B-B731-C8024158CC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8025"/>
              </p:ext>
            </p:extLst>
          </p:nvPr>
        </p:nvGraphicFramePr>
        <p:xfrm>
          <a:off x="6055659" y="1529889"/>
          <a:ext cx="5624299" cy="44870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4055">
                  <a:extLst>
                    <a:ext uri="{9D8B030D-6E8A-4147-A177-3AD203B41FA5}">
                      <a16:colId xmlns:a16="http://schemas.microsoft.com/office/drawing/2014/main" val="3813092322"/>
                    </a:ext>
                  </a:extLst>
                </a:gridCol>
                <a:gridCol w="2758000">
                  <a:extLst>
                    <a:ext uri="{9D8B030D-6E8A-4147-A177-3AD203B41FA5}">
                      <a16:colId xmlns:a16="http://schemas.microsoft.com/office/drawing/2014/main" val="4056506795"/>
                    </a:ext>
                  </a:extLst>
                </a:gridCol>
                <a:gridCol w="932329">
                  <a:extLst>
                    <a:ext uri="{9D8B030D-6E8A-4147-A177-3AD203B41FA5}">
                      <a16:colId xmlns:a16="http://schemas.microsoft.com/office/drawing/2014/main" val="4233434768"/>
                    </a:ext>
                  </a:extLst>
                </a:gridCol>
                <a:gridCol w="1021977">
                  <a:extLst>
                    <a:ext uri="{9D8B030D-6E8A-4147-A177-3AD203B41FA5}">
                      <a16:colId xmlns:a16="http://schemas.microsoft.com/office/drawing/2014/main" val="3461530329"/>
                    </a:ext>
                  </a:extLst>
                </a:gridCol>
                <a:gridCol w="617938">
                  <a:extLst>
                    <a:ext uri="{9D8B030D-6E8A-4147-A177-3AD203B41FA5}">
                      <a16:colId xmlns:a16="http://schemas.microsoft.com/office/drawing/2014/main" val="4057462494"/>
                    </a:ext>
                  </a:extLst>
                </a:gridCol>
              </a:tblGrid>
              <a:tr h="176604">
                <a:tc gridSpan="5"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Rel-18 Normative Work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endParaRPr lang="zh-CN" sz="12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276054"/>
                  </a:ext>
                </a:extLst>
              </a:tr>
              <a:tr h="248281">
                <a:tc gridSpan="5"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Charging</a:t>
                      </a:r>
                      <a:endParaRPr lang="zh-CN" altLang="en-US" sz="11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sz="105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279133"/>
                  </a:ext>
                </a:extLst>
              </a:tr>
              <a:tr h="269190"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Charging Aspects of Network Slicing Phase 2</a:t>
                      </a:r>
                      <a:endParaRPr lang="nl-NL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3" marR="48003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MATRIXX Software</a:t>
                      </a:r>
                      <a:endParaRPr lang="zh-CN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NETSLICE_CH_Ph2</a:t>
                      </a:r>
                      <a:endParaRPr lang="en-GB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3" marR="48003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SP-231448</a:t>
                      </a: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852451"/>
                  </a:ext>
                </a:extLst>
              </a:tr>
              <a:tr h="288693"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altLang="zh-CN" sz="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Charging Aspects for Charging Aspects for NSSAA </a:t>
                      </a:r>
                      <a:endParaRPr lang="nl-NL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3" marR="48003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MATRIXX Software</a:t>
                      </a:r>
                      <a:endParaRPr lang="zh-CN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NSSAA_CH</a:t>
                      </a:r>
                      <a:endParaRPr lang="en-GB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3" marR="48003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SP-230182</a:t>
                      </a: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509862"/>
                  </a:ext>
                </a:extLst>
              </a:tr>
              <a:tr h="269947"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altLang="zh-CN" sz="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Charging Aspects for Enhanced Support of Non-Public Networks </a:t>
                      </a:r>
                      <a:endParaRPr lang="nl-NL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3" marR="48003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China Mobile</a:t>
                      </a:r>
                      <a:endParaRPr lang="zh-CN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eNPN_CH</a:t>
                      </a:r>
                      <a:endParaRPr lang="en-GB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3" marR="48003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SP-230177</a:t>
                      </a: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487044"/>
                  </a:ext>
                </a:extLst>
              </a:tr>
              <a:tr h="269190"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altLang="zh-CN" sz="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Charging Aspects of IMS Data Channel</a:t>
                      </a:r>
                      <a:endParaRPr lang="en-DE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3" marR="48003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China Mobile</a:t>
                      </a:r>
                      <a:endParaRPr lang="zh-CN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IDC_CH</a:t>
                      </a:r>
                      <a:endParaRPr lang="en-GB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3" marR="48003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SP-230621</a:t>
                      </a: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9174701"/>
                  </a:ext>
                </a:extLst>
              </a:tr>
              <a:tr h="269947"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altLang="zh-CN" sz="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Charging Aspects for SMF and MB-SMF to Support 5G Multicast-broadcast Services </a:t>
                      </a:r>
                      <a:endParaRPr lang="nl-NL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3" marR="48003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China Mobile</a:t>
                      </a:r>
                      <a:endParaRPr lang="zh-CN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5MBS_CH</a:t>
                      </a:r>
                    </a:p>
                  </a:txBody>
                  <a:tcPr marL="48003" marR="48003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SP-231442</a:t>
                      </a: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691876"/>
                  </a:ext>
                </a:extLst>
              </a:tr>
              <a:tr h="269190"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altLang="zh-CN" sz="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Charging Aspects of TSN </a:t>
                      </a:r>
                    </a:p>
                  </a:txBody>
                  <a:tcPr marL="9525" marR="9525" marT="9525" marB="95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Huawei</a:t>
                      </a:r>
                      <a:endParaRPr lang="zh-CN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TSN_CH</a:t>
                      </a:r>
                      <a:endParaRPr lang="en-DE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3" marR="48003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SP-231151</a:t>
                      </a: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670958"/>
                  </a:ext>
                </a:extLst>
              </a:tr>
              <a:tr h="269190"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altLang="zh-CN" sz="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Charging Aspects of B2B </a:t>
                      </a:r>
                      <a:endParaRPr lang="en-DE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Huawei</a:t>
                      </a:r>
                      <a:endParaRPr lang="zh-CN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B2B_CH</a:t>
                      </a:r>
                      <a:endParaRPr lang="en-DE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SP-231155</a:t>
                      </a: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4908"/>
                  </a:ext>
                </a:extLst>
              </a:tr>
              <a:tr h="269190"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altLang="zh-CN" sz="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Charging Aspects of 5WWC phase 2 </a:t>
                      </a:r>
                      <a:endParaRPr lang="en-DE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China Unicom</a:t>
                      </a:r>
                      <a:endParaRPr lang="zh-CN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5WWC_ Ph2</a:t>
                      </a:r>
                      <a:endParaRPr lang="en-DE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SP-231154</a:t>
                      </a: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349663"/>
                  </a:ext>
                </a:extLst>
              </a:tr>
              <a:tr h="288693"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altLang="zh-CN" sz="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Charging for roaming and additional actor using CHF to CHF interface </a:t>
                      </a:r>
                      <a:endParaRPr lang="en-DE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Ericsson LM</a:t>
                      </a:r>
                      <a:endParaRPr lang="zh-CN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CHRACHF</a:t>
                      </a:r>
                      <a:endParaRPr lang="en-DE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SP-231153</a:t>
                      </a: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846878"/>
                  </a:ext>
                </a:extLst>
              </a:tr>
              <a:tr h="269190"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altLang="zh-CN" sz="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Charging Aspects of Satellite Access in 5GS </a:t>
                      </a:r>
                      <a:endParaRPr lang="fr-FR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CATT</a:t>
                      </a:r>
                      <a:endParaRPr lang="zh-CN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96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en-GB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5GSAT_ Ph2_CH</a:t>
                      </a:r>
                      <a:endParaRPr lang="fr-FR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SP-231152</a:t>
                      </a: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773271"/>
                  </a:ext>
                </a:extLst>
              </a:tr>
              <a:tr h="367078"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altLang="zh-CN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  <a:endParaRPr lang="zh-CN" sz="7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fr-FR" sz="900" kern="1200" dirty="0" err="1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completed</a:t>
                      </a:r>
                      <a:r>
                        <a:rPr lang="fr-FR" sz="9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en-GB" sz="9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NEF Charging enhancement to support AI/ML in 5GS</a:t>
                      </a:r>
                      <a:endParaRPr lang="fr-FR" sz="9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Oppo</a:t>
                      </a:r>
                      <a:endParaRPr lang="zh-CN" altLang="en-US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96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fr-FR" sz="900" kern="1200" dirty="0" err="1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AIMLsysNEF_CH</a:t>
                      </a:r>
                      <a:endParaRPr lang="fr-FR" sz="9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9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SP-231434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sz="700" dirty="0">
                        <a:solidFill>
                          <a:srgbClr val="00B05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054599"/>
                  </a:ext>
                </a:extLst>
              </a:tr>
              <a:tr h="276836"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altLang="zh-CN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  <a:endParaRPr lang="zh-CN" sz="7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fr-FR" sz="9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finished</a:t>
                      </a:r>
                      <a:r>
                        <a:rPr lang="fr-FR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 CHF Distributed </a:t>
                      </a:r>
                      <a:r>
                        <a:rPr lang="fr-FR" sz="9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Availability</a:t>
                      </a:r>
                      <a:r>
                        <a:rPr lang="fr-FR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952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Nokia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96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DIST_CH</a:t>
                      </a:r>
                    </a:p>
                  </a:txBody>
                  <a:tcPr marL="9525" marR="9525" marT="9525" marB="952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SP-230179</a:t>
                      </a:r>
                      <a:endParaRPr lang="zh-CN" altLang="en-US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861710"/>
                  </a:ext>
                </a:extLst>
              </a:tr>
              <a:tr h="288693"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altLang="zh-CN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  <a:endParaRPr lang="zh-CN" sz="7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fr-FR" sz="9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finished</a:t>
                      </a:r>
                      <a:r>
                        <a:rPr lang="fr-FR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en-GB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Multimedia Messaging Service Charging using service-based interface</a:t>
                      </a:r>
                      <a:endParaRPr lang="fr-FR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Ericsson LM</a:t>
                      </a:r>
                      <a:endParaRPr lang="zh-CN" altLang="en-US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96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MMS_CH_SBI</a:t>
                      </a:r>
                    </a:p>
                  </a:txBody>
                  <a:tcPr marL="9525" marR="9525" marT="9525" marB="952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SP-220689</a:t>
                      </a:r>
                      <a:endParaRPr lang="zh-CN" altLang="en-US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867387"/>
                  </a:ext>
                </a:extLst>
              </a:tr>
              <a:tr h="302067"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altLang="zh-CN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14</a:t>
                      </a:r>
                      <a:endParaRPr lang="zh-CN" sz="7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fr-FR" sz="9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finished</a:t>
                      </a:r>
                      <a:r>
                        <a:rPr lang="fr-FR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en-GB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Charging enhancement for Network Slice based wholesale in roaming </a:t>
                      </a:r>
                    </a:p>
                  </a:txBody>
                  <a:tcPr marL="9525" marR="9525" marT="9525" marB="952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MATRIXX Software</a:t>
                      </a:r>
                      <a:endParaRPr lang="zh-CN" altLang="en-US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96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CHNSWO</a:t>
                      </a:r>
                    </a:p>
                  </a:txBody>
                  <a:tcPr marL="9525" marR="9525" marT="9525" marB="952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SP-230625</a:t>
                      </a: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4932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6041098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A9985057-8F2A-44BF-9F53-9E66C674A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3" y="0"/>
            <a:ext cx="9102725" cy="1143000"/>
          </a:xfrm>
        </p:spPr>
        <p:txBody>
          <a:bodyPr/>
          <a:lstStyle/>
          <a:p>
            <a:r>
              <a:rPr lang="en-GB" altLang="en-US" sz="2800" dirty="0"/>
              <a:t>Update of SA5 </a:t>
            </a:r>
            <a:r>
              <a:rPr lang="en-US" altLang="zh-CN" sz="2800" dirty="0"/>
              <a:t>Rel-18 CH ongoing WI/SI </a:t>
            </a:r>
            <a:r>
              <a:rPr lang="en-GB" altLang="en-US" sz="2800" dirty="0"/>
              <a:t>progress</a:t>
            </a:r>
            <a:endParaRPr lang="en-US" altLang="en-US" sz="28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9D4EF8C-FB50-4A9A-8EC6-A9B2F7142F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30417"/>
              </p:ext>
            </p:extLst>
          </p:nvPr>
        </p:nvGraphicFramePr>
        <p:xfrm>
          <a:off x="121103" y="1687231"/>
          <a:ext cx="11949793" cy="3106817"/>
        </p:xfrm>
        <a:graphic>
          <a:graphicData uri="http://schemas.openxmlformats.org/drawingml/2006/table">
            <a:tbl>
              <a:tblPr/>
              <a:tblGrid>
                <a:gridCol w="609625">
                  <a:extLst>
                    <a:ext uri="{9D8B030D-6E8A-4147-A177-3AD203B41FA5}">
                      <a16:colId xmlns:a16="http://schemas.microsoft.com/office/drawing/2014/main" val="2542914323"/>
                    </a:ext>
                  </a:extLst>
                </a:gridCol>
                <a:gridCol w="3810818">
                  <a:extLst>
                    <a:ext uri="{9D8B030D-6E8A-4147-A177-3AD203B41FA5}">
                      <a16:colId xmlns:a16="http://schemas.microsoft.com/office/drawing/2014/main" val="181470375"/>
                    </a:ext>
                  </a:extLst>
                </a:gridCol>
                <a:gridCol w="1771935">
                  <a:extLst>
                    <a:ext uri="{9D8B030D-6E8A-4147-A177-3AD203B41FA5}">
                      <a16:colId xmlns:a16="http://schemas.microsoft.com/office/drawing/2014/main" val="3131521887"/>
                    </a:ext>
                  </a:extLst>
                </a:gridCol>
                <a:gridCol w="1514837">
                  <a:extLst>
                    <a:ext uri="{9D8B030D-6E8A-4147-A177-3AD203B41FA5}">
                      <a16:colId xmlns:a16="http://schemas.microsoft.com/office/drawing/2014/main" val="1768482317"/>
                    </a:ext>
                  </a:extLst>
                </a:gridCol>
                <a:gridCol w="718735">
                  <a:extLst>
                    <a:ext uri="{9D8B030D-6E8A-4147-A177-3AD203B41FA5}">
                      <a16:colId xmlns:a16="http://schemas.microsoft.com/office/drawing/2014/main" val="2882163933"/>
                    </a:ext>
                  </a:extLst>
                </a:gridCol>
                <a:gridCol w="647358">
                  <a:extLst>
                    <a:ext uri="{9D8B030D-6E8A-4147-A177-3AD203B41FA5}">
                      <a16:colId xmlns:a16="http://schemas.microsoft.com/office/drawing/2014/main" val="1141164851"/>
                    </a:ext>
                  </a:extLst>
                </a:gridCol>
                <a:gridCol w="822415">
                  <a:extLst>
                    <a:ext uri="{9D8B030D-6E8A-4147-A177-3AD203B41FA5}">
                      <a16:colId xmlns:a16="http://schemas.microsoft.com/office/drawing/2014/main" val="1852499474"/>
                    </a:ext>
                  </a:extLst>
                </a:gridCol>
                <a:gridCol w="2054070">
                  <a:extLst>
                    <a:ext uri="{9D8B030D-6E8A-4147-A177-3AD203B41FA5}">
                      <a16:colId xmlns:a16="http://schemas.microsoft.com/office/drawing/2014/main" val="21828799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latin typeface="+mn-lt"/>
                        </a:rPr>
                        <a:t>UID</a:t>
                      </a:r>
                    </a:p>
                  </a:txBody>
                  <a:tcPr marL="36001" marR="360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latin typeface="+mn-lt"/>
                        </a:rPr>
                        <a:t>Name</a:t>
                      </a:r>
                    </a:p>
                  </a:txBody>
                  <a:tcPr marL="36001" marR="360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latin typeface="+mn-lt"/>
                        </a:rPr>
                        <a:t>Acronym</a:t>
                      </a:r>
                    </a:p>
                  </a:txBody>
                  <a:tcPr marL="36001" marR="360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400" dirty="0">
                          <a:latin typeface="+mn-lt"/>
                        </a:rPr>
                        <a:t>Target (dd/mm/</a:t>
                      </a:r>
                      <a:r>
                        <a:rPr lang="en-GB" altLang="zh-CN" sz="1400" dirty="0" err="1">
                          <a:latin typeface="+mn-lt"/>
                        </a:rPr>
                        <a:t>yyyy</a:t>
                      </a:r>
                      <a:r>
                        <a:rPr lang="en-GB" altLang="zh-CN" sz="1400" dirty="0">
                          <a:latin typeface="+mn-lt"/>
                        </a:rPr>
                        <a:t>)</a:t>
                      </a:r>
                      <a:endParaRPr lang="en-GB" sz="1400" dirty="0">
                        <a:latin typeface="+mn-lt"/>
                      </a:endParaRPr>
                    </a:p>
                  </a:txBody>
                  <a:tcPr marL="36001" marR="360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latin typeface="+mn-lt"/>
                        </a:rPr>
                        <a:t>Old %</a:t>
                      </a:r>
                    </a:p>
                  </a:txBody>
                  <a:tcPr marL="36001" marR="360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2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</a:p>
                  </a:txBody>
                  <a:tcPr marL="36001" marR="360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FF0000"/>
                          </a:solidFill>
                          <a:latin typeface="+mn-lt"/>
                        </a:rPr>
                        <a:t>New %</a:t>
                      </a:r>
                      <a:endParaRPr lang="en-GB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1" marR="360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FF0000"/>
                          </a:solidFill>
                          <a:latin typeface="+mn-lt"/>
                        </a:rPr>
                        <a:t>Change or comment</a:t>
                      </a:r>
                    </a:p>
                  </a:txBody>
                  <a:tcPr marL="36001" marR="360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954047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1010018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Charging aspects of 5GSAT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5GSAT_Ph2_CH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SP-231152</a:t>
                      </a:r>
                      <a:endParaRPr lang="en-US" sz="105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05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242527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980028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charging aspects of Satellite in 5GS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FS_5GSAT_CH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12/09/2019</a:t>
                      </a:r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SP-221162</a:t>
                      </a:r>
                      <a:endParaRPr lang="en-US" sz="105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TR Updated for Approval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5272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1000009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  Charging Aspects of Ranging and </a:t>
                      </a:r>
                      <a:r>
                        <a:rPr lang="en-US" sz="105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Sidelink</a:t>
                      </a:r>
                      <a:r>
                        <a:rPr lang="en-US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Positioning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FS_Ranging_SL_CH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-&gt;03/03/2024</a:t>
                      </a:r>
                      <a:endParaRPr lang="en-US" altLang="zh-CN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SP-230622</a:t>
                      </a:r>
                      <a:endParaRPr lang="en-US" sz="105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05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Potential </a:t>
                      </a:r>
                      <a:r>
                        <a:rPr lang="en-GB" sz="105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Normative work in Rel-19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439531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1010015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Aspects of B2B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B2B_CH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SP-231155</a:t>
                      </a:r>
                      <a:endParaRPr lang="en-US" sz="105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05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017399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980025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Aspects of Network Slicing Phase 2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NETSLICE_CH_Ph2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-&gt;03/03/2024</a:t>
                      </a:r>
                      <a:endParaRPr lang="en-US" altLang="zh-CN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SP-230176</a:t>
                      </a:r>
                      <a:endParaRPr lang="en-US" sz="105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05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276978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1000008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Aspects of IMS Data Channel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IDC_CH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20%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SP-230621</a:t>
                      </a:r>
                      <a:endParaRPr lang="en-US" sz="105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05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185181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990028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  Charging Aspects for Enhanced Support of Non-Public Networks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eNPN_CH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SP-230177</a:t>
                      </a:r>
                      <a:endParaRPr lang="en-US" sz="105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05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34910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1010016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  Charging Aspects of 5WWC phase 2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5WWC_Ph2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SP-231154</a:t>
                      </a:r>
                      <a:endParaRPr lang="en-US" sz="105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05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313983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980026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CHF Segmentation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FS_CHFSeg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09/09/2023</a:t>
                      </a:r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-&gt;03/03/2024</a:t>
                      </a:r>
                      <a:endParaRPr lang="en-US" altLang="zh-CN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18%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SP-221160</a:t>
                      </a:r>
                      <a:endParaRPr lang="en-US" sz="105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Potential Normative work in Rel-19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255481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920020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Nchf charging services phase 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FS_NCHF_Ph2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96%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SP-210390</a:t>
                      </a:r>
                      <a:endParaRPr lang="en-US" sz="105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TR for Approval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32734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1010017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for roaming and additional actor using CHF to CHF interface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CHRACHF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SP-231153</a:t>
                      </a:r>
                      <a:endParaRPr lang="en-US" sz="105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  <a:endParaRPr lang="en-US" sz="105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05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68450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1010014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Aspects of TSN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TSN_CH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SP-231151</a:t>
                      </a:r>
                      <a:endParaRPr lang="en-US" sz="105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TS for Info and approval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486894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990032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Aspects for NSSAA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NSSAA_CH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SP-230182</a:t>
                      </a:r>
                      <a:endParaRPr lang="en-US" sz="105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TS for Info and approval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333329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1000010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Aspects for SMF and MB-SMF to Support 5G Multicast-broadcast Services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5MBS_CH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SP-230623</a:t>
                      </a:r>
                      <a:endParaRPr lang="en-US" sz="105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65%</a:t>
                      </a:r>
                      <a:endParaRPr lang="en-US" sz="105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TS for Information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6944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898403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8C1BF-313B-4838-85C8-7573D7717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1" y="2454388"/>
            <a:ext cx="9102725" cy="1143000"/>
          </a:xfrm>
        </p:spPr>
        <p:txBody>
          <a:bodyPr/>
          <a:lstStyle/>
          <a:p>
            <a:r>
              <a:rPr lang="sv-SE" dirty="0"/>
              <a:t>Charging (CH) WIs/SIs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304357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1847849" y="541566"/>
            <a:ext cx="7362825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eaLnBrk="0" hangingPunct="0">
              <a:defRPr/>
            </a:pPr>
            <a:r>
              <a:rPr lang="en-GB" altLang="zh-CN" sz="3200" kern="0" dirty="0">
                <a:solidFill>
                  <a:srgbClr val="FF0000"/>
                </a:solidFill>
                <a:latin typeface="Calibri"/>
                <a:cs typeface="+mj-cs"/>
              </a:rPr>
              <a:t>New or Revised Charging SIDs/WIDs</a:t>
            </a:r>
            <a:endParaRPr lang="en-GB" altLang="zh-CN" sz="3200" dirty="0">
              <a:solidFill>
                <a:srgbClr val="FF0000"/>
              </a:solidFill>
              <a:latin typeface="Calibri"/>
              <a:cs typeface="Times New Roman" pitchFamily="18" charset="0"/>
            </a:endParaRPr>
          </a:p>
        </p:txBody>
      </p:sp>
      <p:graphicFrame>
        <p:nvGraphicFramePr>
          <p:cNvPr id="6" name="表格 2">
            <a:extLst>
              <a:ext uri="{FF2B5EF4-FFF2-40B4-BE49-F238E27FC236}">
                <a16:creationId xmlns:a16="http://schemas.microsoft.com/office/drawing/2014/main" id="{E94D647B-FD31-410C-98D0-768A188253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186547"/>
              </p:ext>
            </p:extLst>
          </p:nvPr>
        </p:nvGraphicFramePr>
        <p:xfrm>
          <a:off x="1076990" y="1627961"/>
          <a:ext cx="9887645" cy="2257217"/>
        </p:xfrm>
        <a:graphic>
          <a:graphicData uri="http://schemas.openxmlformats.org/drawingml/2006/table">
            <a:tbl>
              <a:tblPr/>
              <a:tblGrid>
                <a:gridCol w="1669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3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29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22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249">
                <a:tc>
                  <a:txBody>
                    <a:bodyPr/>
                    <a:lstStyle/>
                    <a:p>
                      <a:pPr marL="117475" marR="0" lvl="0" indent="0" algn="l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6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Tdoc</a:t>
                      </a:r>
                      <a:endParaRPr lang="en-GB" altLang="zh-CN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itchFamily="2" charset="-122"/>
                          <a:cs typeface="Arial" panose="020B0604020202020204" pitchFamily="34" charset="0"/>
                        </a:rPr>
                        <a:t>Type</a:t>
                      </a: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itchFamily="2" charset="-122"/>
                          <a:cs typeface="Arial" panose="020B0604020202020204" pitchFamily="34" charset="0"/>
                        </a:rPr>
                        <a:t>Release</a:t>
                      </a: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itchFamily="2" charset="-122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742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SP-231434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WID new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Rel-18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New WID on NEF Charging enhancement to support AI/ML in 5GS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1349548"/>
                  </a:ext>
                </a:extLst>
              </a:tr>
              <a:tr h="471742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SP-231435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WID new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Rel-18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New WID on charging aspects of Satellite Backhaul in 5GS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0231155"/>
                  </a:ext>
                </a:extLst>
              </a:tr>
              <a:tr h="471742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SP-231442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WID revised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Rel-18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Revised WID on Charging Aspects for SMF and MB-SMF to Support 5G Multicast-broadcast Services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8319791"/>
                  </a:ext>
                </a:extLst>
              </a:tr>
              <a:tr h="471742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SP-231448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WID revised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Rel-18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Revised WID on Charging Aspects of Network Slicing Phase 2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6262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2750734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1CE8A-2CE7-46BE-94B3-386F7674B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/>
              <a:t>General Aspect – 2022/2023 </a:t>
            </a:r>
            <a:r>
              <a:rPr lang="en-US" altLang="zh-CN" sz="4000" dirty="0" err="1"/>
              <a:t>tdoc</a:t>
            </a:r>
            <a:r>
              <a:rPr lang="zh-CN" altLang="en-US" sz="4000" dirty="0"/>
              <a:t> </a:t>
            </a:r>
            <a:r>
              <a:rPr lang="en-US" altLang="zh-CN" sz="4000" dirty="0"/>
              <a:t>statistics</a:t>
            </a:r>
            <a:endParaRPr lang="zh-CN" altLang="en-US" sz="4000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68576CF-DC74-42F0-B603-F644A9D540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119335"/>
              </p:ext>
            </p:extLst>
          </p:nvPr>
        </p:nvGraphicFramePr>
        <p:xfrm>
          <a:off x="6283779" y="1659124"/>
          <a:ext cx="5480957" cy="3752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4BA92B8-22A4-4877-90F8-5CEDBE542F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9225745"/>
              </p:ext>
            </p:extLst>
          </p:nvPr>
        </p:nvGraphicFramePr>
        <p:xfrm>
          <a:off x="427265" y="1659124"/>
          <a:ext cx="5480958" cy="3752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26296016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76811" y="165101"/>
            <a:ext cx="9339381" cy="1143000"/>
          </a:xfrm>
        </p:spPr>
        <p:txBody>
          <a:bodyPr/>
          <a:lstStyle/>
          <a:p>
            <a:r>
              <a:rPr lang="en-US" altLang="en-US" sz="3200" b="1" dirty="0"/>
              <a:t>Rel-18 Charging Aspects of Network Slicing Phase 2 </a:t>
            </a:r>
            <a:endParaRPr lang="en-GB" altLang="en-US" sz="32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285268"/>
              </p:ext>
            </p:extLst>
          </p:nvPr>
        </p:nvGraphicFramePr>
        <p:xfrm>
          <a:off x="476811" y="1308101"/>
          <a:ext cx="11000316" cy="71543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62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0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7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8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73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3897">
                  <a:extLst>
                    <a:ext uri="{9D8B030D-6E8A-4147-A177-3AD203B41FA5}">
                      <a16:colId xmlns:a16="http://schemas.microsoft.com/office/drawing/2014/main" val="1044384781"/>
                    </a:ext>
                  </a:extLst>
                </a:gridCol>
                <a:gridCol w="7986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919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8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WID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New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Change or comment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980025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Aspects of Network Slicing Phase 2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NETSLICE_CH_Ph2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-&gt;03/03/2024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SP-230176</a:t>
                      </a:r>
                      <a:endParaRPr lang="en-US" sz="12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75%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4205308601"/>
                  </a:ext>
                </a:extLst>
              </a:tr>
            </a:tbl>
          </a:graphicData>
        </a:graphic>
      </p:graphicFrame>
      <p:sp>
        <p:nvSpPr>
          <p:cNvPr id="4" name="Content Placeholder 7"/>
          <p:cNvSpPr txBox="1">
            <a:spLocks/>
          </p:cNvSpPr>
          <p:nvPr/>
        </p:nvSpPr>
        <p:spPr>
          <a:xfrm>
            <a:off x="476811" y="2122147"/>
            <a:ext cx="10925672" cy="436732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2 CRs for TS 32.255 were approved covering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Addition of CHF-CHF architecture to support Network Slice Charging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Addition of 5G Data Connectivity Converged Charging per network slice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16 pCRs for TS 28.203 were approved covering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Introduction of Reference Point for NSACF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Introduce CHF selection 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clarification on IEC and ECUR scenarios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Clarification on Quota management description and on the reporting in charging data message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Update definition of charging information and trigger description table, introduction of ECUR trigger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CDR description, complete partial CDRs description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Detailed message format and Binding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Draft TS 28.203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kern="0" dirty="0"/>
              <a:t>Impacts and dependencies on other WGs:</a:t>
            </a:r>
            <a:endParaRPr lang="de-DE" altLang="zh-CN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Intra SA: SA2 on stage 2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marR="0" lvl="1">
              <a:spcBef>
                <a:spcPts val="0"/>
              </a:spcBef>
              <a:spcAft>
                <a:spcPts val="600"/>
              </a:spcAft>
              <a:defRPr/>
            </a:pPr>
            <a:r>
              <a:rPr lang="de-DE" sz="1400" kern="0" dirty="0"/>
              <a:t>complement the stage 3 parameter definitions</a:t>
            </a:r>
            <a:endParaRPr lang="en-US" sz="1400" kern="0" dirty="0"/>
          </a:p>
        </p:txBody>
      </p:sp>
    </p:spTree>
    <p:extLst>
      <p:ext uri="{BB962C8B-B14F-4D97-AF65-F5344CB8AC3E}">
        <p14:creationId xmlns:p14="http://schemas.microsoft.com/office/powerpoint/2010/main" val="2614985368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02167" y="357332"/>
            <a:ext cx="9590561" cy="1143000"/>
          </a:xfrm>
        </p:spPr>
        <p:txBody>
          <a:bodyPr/>
          <a:lstStyle/>
          <a:p>
            <a:r>
              <a:rPr lang="en-US" altLang="en-US" sz="3200" b="1" dirty="0"/>
              <a:t>Rel-18 Charging aspects for Charging Aspects for NSSAA </a:t>
            </a:r>
            <a:br>
              <a:rPr lang="en-US" altLang="en-US" sz="3200" b="1" dirty="0"/>
            </a:br>
            <a:endParaRPr lang="en-GB" altLang="en-US" sz="32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775305"/>
              </p:ext>
            </p:extLst>
          </p:nvPr>
        </p:nvGraphicFramePr>
        <p:xfrm>
          <a:off x="533961" y="1391214"/>
          <a:ext cx="11000316" cy="71543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62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6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8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14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73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3897">
                  <a:extLst>
                    <a:ext uri="{9D8B030D-6E8A-4147-A177-3AD203B41FA5}">
                      <a16:colId xmlns:a16="http://schemas.microsoft.com/office/drawing/2014/main" val="1044384781"/>
                    </a:ext>
                  </a:extLst>
                </a:gridCol>
                <a:gridCol w="7986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919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8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WID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New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Change or comment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990032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Aspects for NSSAA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NSSAA_CH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SP-230182</a:t>
                      </a:r>
                      <a:endParaRPr lang="en-US" sz="12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TS for Info and approval</a:t>
                      </a: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0C98D3C7-BC2C-4F2E-BE48-7AAED808DBB4}"/>
              </a:ext>
            </a:extLst>
          </p:cNvPr>
          <p:cNvSpPr txBox="1">
            <a:spLocks/>
          </p:cNvSpPr>
          <p:nvPr/>
        </p:nvSpPr>
        <p:spPr>
          <a:xfrm>
            <a:off x="533961" y="2284694"/>
            <a:ext cx="10925672" cy="3947141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14 pCRs for TS 28.204 were approved covering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Introduce Reference Point for NSSAAF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Introduce CHF selection 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new applicable triggers, 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AAA-S Re-authentication and Re-authorization flows and AAA-S triggered Network Slice-Specific Authorization Revocation flows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CDR generation and description, Ga record and CDR file transfer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Introduce definition of charging information and NSSAA specific charging information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Detailed message format and Binding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latin typeface="Calibri" pitchFamily="34" charset="0"/>
                <a:ea typeface="宋体" pitchFamily="2" charset="-122"/>
                <a:cs typeface="Arial" charset="0"/>
              </a:rPr>
              <a:t>Draft TS 28.204 for Information and Approval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b="1" dirty="0">
              <a:latin typeface="Calibri" pitchFamily="34" charset="0"/>
              <a:ea typeface="宋体" pitchFamily="2" charset="-122"/>
              <a:cs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kern="0" dirty="0"/>
              <a:t>Impacts and dependencies on other WGs:</a:t>
            </a:r>
            <a:endParaRPr lang="de-DE" altLang="zh-CN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Intra SA: SA2 on stage 2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Inter TSG: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marR="0" lvl="1">
              <a:spcBef>
                <a:spcPts val="0"/>
              </a:spcBef>
              <a:spcAft>
                <a:spcPts val="600"/>
              </a:spcAft>
              <a:defRPr/>
            </a:pPr>
            <a:r>
              <a:rPr lang="de-DE" sz="1400" kern="0" dirty="0"/>
              <a:t>complement the stage 3 parameter definitions</a:t>
            </a:r>
          </a:p>
        </p:txBody>
      </p:sp>
    </p:spTree>
    <p:extLst>
      <p:ext uri="{BB962C8B-B14F-4D97-AF65-F5344CB8AC3E}">
        <p14:creationId xmlns:p14="http://schemas.microsoft.com/office/powerpoint/2010/main" val="929767170"/>
      </p:ext>
    </p:extLst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204727"/>
            <a:ext cx="9999023" cy="1143000"/>
          </a:xfrm>
        </p:spPr>
        <p:txBody>
          <a:bodyPr/>
          <a:lstStyle/>
          <a:p>
            <a:r>
              <a:rPr lang="en-GB" altLang="en-US" sz="3200" b="1" dirty="0"/>
              <a:t>Rel-18 </a:t>
            </a:r>
            <a:r>
              <a:rPr lang="en-US" altLang="en-US" sz="3200" b="1" dirty="0"/>
              <a:t>Charging Aspects for Enhanced support of Non-Public Networks</a:t>
            </a:r>
            <a:endParaRPr lang="en-GB" altLang="en-US" sz="32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04171"/>
              </p:ext>
            </p:extLst>
          </p:nvPr>
        </p:nvGraphicFramePr>
        <p:xfrm>
          <a:off x="363747" y="1470728"/>
          <a:ext cx="10409592" cy="71543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26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4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06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46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6106">
                  <a:extLst>
                    <a:ext uri="{9D8B030D-6E8A-4147-A177-3AD203B41FA5}">
                      <a16:colId xmlns:a16="http://schemas.microsoft.com/office/drawing/2014/main" val="3381448122"/>
                    </a:ext>
                  </a:extLst>
                </a:gridCol>
                <a:gridCol w="5784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771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8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WID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New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Change or comment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990028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  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Aspects for Enhanced Support of Non-Public Networks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eNPN_CH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SP-230177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65%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Content Placeholder 7"/>
          <p:cNvSpPr txBox="1">
            <a:spLocks/>
          </p:cNvSpPr>
          <p:nvPr/>
        </p:nvSpPr>
        <p:spPr>
          <a:xfrm>
            <a:off x="363748" y="2332914"/>
            <a:ext cx="10409592" cy="3944061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de-DE" alt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7 CRs were approved covering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Addition of end user charging for PNI-NPN network usage of access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Addition of end user charging for SNPN network usage of access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Addition of the charging principle for SNPN charging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anose="020F050202020403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Addition of the </a:t>
            </a:r>
            <a:r>
              <a:rPr lang="en-US" altLang="en-GB" sz="1400" dirty="0">
                <a:latin typeface="Calibri" panose="020F050202020403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</a:t>
            </a:r>
            <a:r>
              <a:rPr lang="en-GB" sz="1400" dirty="0">
                <a:latin typeface="Calibri" panose="020F050202020403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rchitecture considerations for NPN charging</a:t>
            </a:r>
            <a:endParaRPr lang="en-GB" sz="1400" dirty="0">
              <a:latin typeface="Calibri" pitchFamily="34" charset="0"/>
              <a:ea typeface="宋体" pitchFamily="2" charset="-122"/>
              <a:cs typeface="Arial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Calibri" pitchFamily="34" charset="0"/>
              <a:ea typeface="宋体" pitchFamily="2" charset="-122"/>
              <a:cs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kern="0" dirty="0"/>
              <a:t>Impacts and dependencies on other WGs:</a:t>
            </a:r>
            <a:endParaRPr lang="de-DE" altLang="zh-CN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Intra SA: SA2 on stage 2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Inter TSG: None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Introduce more solutions</a:t>
            </a:r>
            <a:endParaRPr lang="en-US" altLang="zh-CN" sz="1400" kern="0" dirty="0"/>
          </a:p>
        </p:txBody>
      </p:sp>
    </p:spTree>
    <p:extLst>
      <p:ext uri="{BB962C8B-B14F-4D97-AF65-F5344CB8AC3E}">
        <p14:creationId xmlns:p14="http://schemas.microsoft.com/office/powerpoint/2010/main" val="3318425226"/>
      </p:ext>
    </p:ext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204727"/>
            <a:ext cx="9999023" cy="1143000"/>
          </a:xfrm>
        </p:spPr>
        <p:txBody>
          <a:bodyPr/>
          <a:lstStyle/>
          <a:p>
            <a:r>
              <a:rPr lang="en-GB" altLang="en-US" sz="3200" b="1" dirty="0"/>
              <a:t>Rel-18 Charging Aspects of IMS Data Channel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411847"/>
              </p:ext>
            </p:extLst>
          </p:nvPr>
        </p:nvGraphicFramePr>
        <p:xfrm>
          <a:off x="363747" y="1470728"/>
          <a:ext cx="10409592" cy="71543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26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4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06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46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6106">
                  <a:extLst>
                    <a:ext uri="{9D8B030D-6E8A-4147-A177-3AD203B41FA5}">
                      <a16:colId xmlns:a16="http://schemas.microsoft.com/office/drawing/2014/main" val="3381448122"/>
                    </a:ext>
                  </a:extLst>
                </a:gridCol>
                <a:gridCol w="5784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771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8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WID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New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Change or comment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1000008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Aspects of IMS Data Channel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IDC_CH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20%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SP-230621</a:t>
                      </a:r>
                      <a:endParaRPr lang="en-US" sz="12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Content Placeholder 7"/>
          <p:cNvSpPr txBox="1">
            <a:spLocks/>
          </p:cNvSpPr>
          <p:nvPr/>
        </p:nvSpPr>
        <p:spPr>
          <a:xfrm>
            <a:off x="363748" y="2332914"/>
            <a:ext cx="10409592" cy="3944061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4 CRs were approved covering</a:t>
            </a:r>
            <a:endParaRPr lang="en-DE" dirty="0">
              <a:effectLst/>
            </a:endParaRPr>
          </a:p>
          <a:p>
            <a:pPr marL="1143000" lvl="2" indent="-228600">
              <a:buSzPts val="1000"/>
              <a:buFont typeface="Symbol" panose="05050102010706020507" pitchFamily="18" charset="2"/>
              <a:buChar char=""/>
              <a:tabLst>
                <a:tab pos="1371600" algn="l"/>
              </a:tabLst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IMS data channel duration-based charging termination process</a:t>
            </a:r>
          </a:p>
          <a:p>
            <a:pPr marL="1143000" lvl="2" indent="-228600">
              <a:buSzPts val="1000"/>
              <a:buFont typeface="Symbol" panose="05050102010706020507" pitchFamily="18" charset="2"/>
              <a:buChar char=""/>
              <a:tabLst>
                <a:tab pos="1371600" algn="l"/>
              </a:tabLst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Addition of media information for IMS data channel</a:t>
            </a:r>
          </a:p>
          <a:p>
            <a:pPr marL="1143000" lvl="2" indent="-228600">
              <a:buSzPts val="1000"/>
              <a:buFont typeface="Symbol" panose="05050102010706020507" pitchFamily="18" charset="2"/>
              <a:buChar char=""/>
              <a:tabLst>
                <a:tab pos="1371600" algn="l"/>
              </a:tabLst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Support of caller and callee information in stage 3</a:t>
            </a:r>
          </a:p>
          <a:p>
            <a:pPr marL="1143000" lvl="2" indent="-228600">
              <a:buSzPts val="1000"/>
              <a:buFont typeface="Symbol" panose="05050102010706020507" pitchFamily="18" charset="2"/>
              <a:buChar char=""/>
              <a:tabLst>
                <a:tab pos="1371600" algn="l"/>
              </a:tabLst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Update CHF CDRs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Calibri" pitchFamily="34" charset="0"/>
              <a:ea typeface="宋体" pitchFamily="2" charset="-122"/>
              <a:cs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kern="0" dirty="0"/>
              <a:t>Impacts and dependencies on other WGs:</a:t>
            </a:r>
            <a:endParaRPr lang="de-DE" altLang="zh-CN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Intra SA: SA2 on stage 2 </a:t>
            </a:r>
            <a:endParaRPr lang="en-US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  <a:endParaRPr lang="en-US" altLang="zh-CN" sz="1400" dirty="0"/>
          </a:p>
          <a:p>
            <a:pPr lvl="1">
              <a:defRPr/>
            </a:pPr>
            <a:r>
              <a:rPr lang="en-US" altLang="zh-CN" sz="1400" dirty="0"/>
              <a:t>Introduce more solutions</a:t>
            </a:r>
            <a:endParaRPr lang="en-US" altLang="zh-CN" sz="1400" kern="0" dirty="0"/>
          </a:p>
        </p:txBody>
      </p:sp>
    </p:spTree>
    <p:extLst>
      <p:ext uri="{BB962C8B-B14F-4D97-AF65-F5344CB8AC3E}">
        <p14:creationId xmlns:p14="http://schemas.microsoft.com/office/powerpoint/2010/main" val="4201678905"/>
      </p:ext>
    </p:extLst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204727"/>
            <a:ext cx="9999023" cy="1143000"/>
          </a:xfrm>
        </p:spPr>
        <p:txBody>
          <a:bodyPr/>
          <a:lstStyle/>
          <a:p>
            <a:r>
              <a:rPr lang="en-GB" altLang="en-US" sz="3200" b="1" dirty="0"/>
              <a:t>Rel-18 Charging Aspects for SMF and MB-SMF to Support 5G Multicast-broadcast Services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092208"/>
              </p:ext>
            </p:extLst>
          </p:nvPr>
        </p:nvGraphicFramePr>
        <p:xfrm>
          <a:off x="363748" y="1286715"/>
          <a:ext cx="10409592" cy="71543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26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4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06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46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6106">
                  <a:extLst>
                    <a:ext uri="{9D8B030D-6E8A-4147-A177-3AD203B41FA5}">
                      <a16:colId xmlns:a16="http://schemas.microsoft.com/office/drawing/2014/main" val="3381448122"/>
                    </a:ext>
                  </a:extLst>
                </a:gridCol>
                <a:gridCol w="5784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771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8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WID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New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Change or comment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1000010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Aspects for SMF and MB-SMF to Support 5G Multicast-broadcast Services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5MBS_CH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SP-230623</a:t>
                      </a:r>
                      <a:endParaRPr lang="en-US" sz="12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65%</a:t>
                      </a:r>
                      <a:endParaRPr lang="en-US" sz="12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TS for Information</a:t>
                      </a: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2D6E0346-A80F-4A8F-9B6C-0F16C73321DF}"/>
              </a:ext>
            </a:extLst>
          </p:cNvPr>
          <p:cNvSpPr txBox="1">
            <a:spLocks/>
          </p:cNvSpPr>
          <p:nvPr/>
        </p:nvSpPr>
        <p:spPr>
          <a:xfrm>
            <a:off x="363748" y="2002149"/>
            <a:ext cx="10409592" cy="4246251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  <a:endParaRPr lang="en-US" altLang="zh-CN" sz="1400" dirty="0">
              <a:latin typeface="Calibri" pitchFamily="34" charset="0"/>
              <a:ea typeface="宋体" pitchFamily="2" charset="-122"/>
              <a:cs typeface="Arial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Decide to have a new TS 32.27x for 5G Multicast-broadcast Services charging.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17 </a:t>
            </a:r>
            <a:r>
              <a:rPr lang="en-US" altLang="zh-CN" sz="1400" dirty="0" err="1">
                <a:latin typeface="Calibri" pitchFamily="34" charset="0"/>
                <a:ea typeface="宋体" pitchFamily="2" charset="-122"/>
                <a:cs typeface="Arial" charset="0"/>
              </a:rPr>
              <a:t>pCRs</a:t>
            </a: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 were approved covering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references, scope and definitions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CHF selection mechanism for MB-SMF and 5MBS CDR generation requirements 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5MBS charging principles, 5MBS session charging information, message flows for 5MBS charging and Ga as well as </a:t>
            </a:r>
            <a:r>
              <a:rPr lang="en-GB" sz="1400" dirty="0" err="1">
                <a:latin typeface="Calibri" pitchFamily="34" charset="0"/>
                <a:ea typeface="宋体" pitchFamily="2" charset="-122"/>
                <a:cs typeface="Arial" charset="0"/>
              </a:rPr>
              <a:t>Bmbs</a:t>
            </a: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 interface reference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4 CRs were approved covering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DE" sz="1400" dirty="0">
                <a:latin typeface="Calibri" pitchFamily="34" charset="0"/>
                <a:ea typeface="宋体" pitchFamily="2" charset="-122"/>
                <a:cs typeface="Arial" charset="0"/>
              </a:rPr>
              <a:t>Add PDU session charging procedures for multicast communication</a:t>
            </a: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 in TS 32.255</a:t>
            </a:r>
            <a:endParaRPr lang="en-DE" sz="1400" dirty="0">
              <a:latin typeface="Calibri" pitchFamily="34" charset="0"/>
              <a:ea typeface="宋体" pitchFamily="2" charset="-122"/>
              <a:cs typeface="Arial" charset="0"/>
            </a:endParaRP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DE" sz="1400" dirty="0">
                <a:latin typeface="Calibri" pitchFamily="34" charset="0"/>
                <a:ea typeface="宋体" pitchFamily="2" charset="-122"/>
                <a:cs typeface="Arial" charset="0"/>
              </a:rPr>
              <a:t>Add 5MBS PDU session charging information</a:t>
            </a: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 and Remove MBS session charging information in TS 32.255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Support of MBS charging in 5G data connectivity domain charging in TS 32.291</a:t>
            </a:r>
          </a:p>
          <a:p>
            <a:pPr lvl="1"/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Revised WID for approving to cover the new TS creation</a:t>
            </a:r>
          </a:p>
          <a:p>
            <a:pPr lvl="1"/>
            <a:r>
              <a:rPr lang="en-US" altLang="zh-CN" sz="1400" b="1" dirty="0">
                <a:latin typeface="Calibri" pitchFamily="34" charset="0"/>
                <a:ea typeface="宋体" pitchFamily="2" charset="-122"/>
                <a:cs typeface="Arial" charset="0"/>
              </a:rPr>
              <a:t>Draft TS 32.27x for Information</a:t>
            </a:r>
            <a:r>
              <a:rPr lang="en-US" altLang="zh-CN" sz="1400" kern="0" dirty="0"/>
              <a:t> </a:t>
            </a:r>
            <a:endParaRPr lang="en-DE" sz="1400" dirty="0">
              <a:latin typeface="Calibri" pitchFamily="34" charset="0"/>
              <a:ea typeface="宋体" pitchFamily="2" charset="-122"/>
              <a:cs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kern="0" dirty="0"/>
              <a:t>Impacts and dependencies on other WGs:</a:t>
            </a:r>
            <a:endParaRPr lang="de-DE" altLang="zh-CN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Intra SA: SA2 on stage 2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Complement on stage 2 and stage 3 definitions.</a:t>
            </a:r>
            <a:endParaRPr lang="en-US" altLang="zh-CN" sz="1400" kern="0" dirty="0"/>
          </a:p>
        </p:txBody>
      </p:sp>
    </p:spTree>
    <p:extLst>
      <p:ext uri="{BB962C8B-B14F-4D97-AF65-F5344CB8AC3E}">
        <p14:creationId xmlns:p14="http://schemas.microsoft.com/office/powerpoint/2010/main" val="3433287657"/>
      </p:ext>
    </p:extLst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204727"/>
            <a:ext cx="9999023" cy="1143000"/>
          </a:xfrm>
        </p:spPr>
        <p:txBody>
          <a:bodyPr/>
          <a:lstStyle/>
          <a:p>
            <a:r>
              <a:rPr lang="en-GB" altLang="en-US" sz="3200" b="1" dirty="0"/>
              <a:t>Rel-18 Charging Aspects of TSN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821991"/>
              </p:ext>
            </p:extLst>
          </p:nvPr>
        </p:nvGraphicFramePr>
        <p:xfrm>
          <a:off x="363747" y="1470728"/>
          <a:ext cx="10409592" cy="71543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26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4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06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46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6106">
                  <a:extLst>
                    <a:ext uri="{9D8B030D-6E8A-4147-A177-3AD203B41FA5}">
                      <a16:colId xmlns:a16="http://schemas.microsoft.com/office/drawing/2014/main" val="3381448122"/>
                    </a:ext>
                  </a:extLst>
                </a:gridCol>
                <a:gridCol w="5784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771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8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WID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New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Change or comment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1010014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Aspects of TSN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TSN_CH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SP-231151</a:t>
                      </a:r>
                      <a:endParaRPr lang="en-US" sz="12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TS for Info and approval</a:t>
                      </a: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712F029E-9077-471D-9ED2-4CFC08AE12DF}"/>
              </a:ext>
            </a:extLst>
          </p:cNvPr>
          <p:cNvSpPr txBox="1">
            <a:spLocks/>
          </p:cNvSpPr>
          <p:nvPr/>
        </p:nvSpPr>
        <p:spPr>
          <a:xfrm>
            <a:off x="363747" y="2186162"/>
            <a:ext cx="10409592" cy="4089510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3 CRs were approved covering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charging support for TSN service in TS 32.240 and in TS 32.254  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architecture and principles for TSC traffic charging in TS 32.255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18 </a:t>
            </a:r>
            <a:r>
              <a:rPr lang="en-US" altLang="zh-CN" sz="1400" dirty="0" err="1">
                <a:latin typeface="Calibri" pitchFamily="34" charset="0"/>
                <a:ea typeface="宋体" pitchFamily="2" charset="-122"/>
                <a:cs typeface="Arial" charset="0"/>
              </a:rPr>
              <a:t>pCRs</a:t>
            </a: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 were approved covering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Introduce scope, references and definitions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architecture considerations and charging principles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message flows for TSN charging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Define Charging Data Request and Response messages for TSN charging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Define the TSN charging CHF CDR data, message format and binding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Define the structure of TSN charging information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latin typeface="Calibri" pitchFamily="34" charset="0"/>
                <a:ea typeface="宋体" pitchFamily="2" charset="-122"/>
                <a:cs typeface="Arial" charset="0"/>
              </a:rPr>
              <a:t>Draft TS 32.282 for Information and Approval </a:t>
            </a: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kern="0" dirty="0"/>
              <a:t>Impacts and dependencies on other WGs:</a:t>
            </a:r>
            <a:endParaRPr lang="de-DE" altLang="zh-CN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Intra SA: SA2 on stage 2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Inter TSG: None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GB" altLang="zh-CN" sz="1400" dirty="0"/>
              <a:t>Introduce more solutions and define stage 3</a:t>
            </a:r>
            <a:endParaRPr lang="en-US" altLang="zh-CN" sz="1400" kern="0" dirty="0"/>
          </a:p>
        </p:txBody>
      </p:sp>
    </p:spTree>
    <p:extLst>
      <p:ext uri="{BB962C8B-B14F-4D97-AF65-F5344CB8AC3E}">
        <p14:creationId xmlns:p14="http://schemas.microsoft.com/office/powerpoint/2010/main" val="1954793319"/>
      </p:ext>
    </p:ext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204727"/>
            <a:ext cx="9999023" cy="1143000"/>
          </a:xfrm>
        </p:spPr>
        <p:txBody>
          <a:bodyPr/>
          <a:lstStyle/>
          <a:p>
            <a:r>
              <a:rPr lang="en-GB" altLang="en-US" sz="3200" b="1" dirty="0"/>
              <a:t>Rel-18 Charging Aspects of B2B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247207"/>
              </p:ext>
            </p:extLst>
          </p:nvPr>
        </p:nvGraphicFramePr>
        <p:xfrm>
          <a:off x="363747" y="1470728"/>
          <a:ext cx="10409592" cy="71543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26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4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06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46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6106">
                  <a:extLst>
                    <a:ext uri="{9D8B030D-6E8A-4147-A177-3AD203B41FA5}">
                      <a16:colId xmlns:a16="http://schemas.microsoft.com/office/drawing/2014/main" val="3381448122"/>
                    </a:ext>
                  </a:extLst>
                </a:gridCol>
                <a:gridCol w="5784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771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8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WID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New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Change or comment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1010015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Aspects of B2B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B2B_CH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SP-231155</a:t>
                      </a:r>
                      <a:endParaRPr lang="en-US" sz="12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Content Placeholder 7"/>
          <p:cNvSpPr txBox="1">
            <a:spLocks/>
          </p:cNvSpPr>
          <p:nvPr/>
        </p:nvSpPr>
        <p:spPr>
          <a:xfrm>
            <a:off x="363748" y="2332914"/>
            <a:ext cx="10409592" cy="3944061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de-DE" alt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4 CRs were approved covering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Annex for B2B charging in TS 32.240 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Update B2B charging principles and B2B charging with B-CHF via C-CHF in TS 32.240 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identification for business subscriber in TS 32.290 </a:t>
            </a:r>
            <a:endParaRPr lang="en-US" altLang="zh-CN" sz="1400" dirty="0">
              <a:latin typeface="Calibri" pitchFamily="34" charset="0"/>
              <a:ea typeface="宋体" pitchFamily="2" charset="-122"/>
              <a:cs typeface="Arial" charset="0"/>
            </a:endParaRPr>
          </a:p>
          <a:p>
            <a:pPr marL="914400" lvl="2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GB" sz="1400" dirty="0">
              <a:latin typeface="Calibri" pitchFamily="34" charset="0"/>
              <a:ea typeface="宋体" pitchFamily="2" charset="-122"/>
              <a:cs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kern="0" dirty="0"/>
              <a:t>Impacts and dependencies on other WGs:</a:t>
            </a:r>
            <a:endParaRPr lang="de-DE" altLang="zh-CN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Inter TSG: None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endParaRPr lang="en-US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Introduce more solutions</a:t>
            </a:r>
            <a:endParaRPr lang="en-US" altLang="zh-CN" sz="1400" kern="0" dirty="0"/>
          </a:p>
        </p:txBody>
      </p:sp>
    </p:spTree>
    <p:extLst>
      <p:ext uri="{BB962C8B-B14F-4D97-AF65-F5344CB8AC3E}">
        <p14:creationId xmlns:p14="http://schemas.microsoft.com/office/powerpoint/2010/main" val="138198340"/>
      </p:ext>
    </p:extLst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204727"/>
            <a:ext cx="9999023" cy="1143000"/>
          </a:xfrm>
        </p:spPr>
        <p:txBody>
          <a:bodyPr/>
          <a:lstStyle/>
          <a:p>
            <a:r>
              <a:rPr lang="en-GB" altLang="en-US" sz="3200" b="1" dirty="0"/>
              <a:t>Rel-18 Charging Aspects of  5WWC phase 2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906494"/>
              </p:ext>
            </p:extLst>
          </p:nvPr>
        </p:nvGraphicFramePr>
        <p:xfrm>
          <a:off x="363747" y="1470728"/>
          <a:ext cx="10804996" cy="71543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6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44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26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65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1408">
                  <a:extLst>
                    <a:ext uri="{9D8B030D-6E8A-4147-A177-3AD203B41FA5}">
                      <a16:colId xmlns:a16="http://schemas.microsoft.com/office/drawing/2014/main" val="3381448122"/>
                    </a:ext>
                  </a:extLst>
                </a:gridCol>
                <a:gridCol w="6003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5229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8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/>
                        <a:t>UID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/>
                        <a:t>Name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/>
                        <a:t>Acronym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/>
                        <a:t>Target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/>
                        <a:t>Old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/>
                        <a:t>WID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New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Change or comment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1010016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  Charging Aspects of 5WWC phase 2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5WWC_Ph2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SP-231154</a:t>
                      </a:r>
                      <a:endParaRPr lang="en-US" sz="12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Content Placeholder 7"/>
          <p:cNvSpPr txBox="1">
            <a:spLocks/>
          </p:cNvSpPr>
          <p:nvPr/>
        </p:nvSpPr>
        <p:spPr>
          <a:xfrm>
            <a:off x="363747" y="2614935"/>
            <a:ext cx="9886676" cy="3498994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de-DE" alt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1 CR were approved covering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clarification text for use of UE behind the RGs in TS 32.255</a:t>
            </a:r>
          </a:p>
          <a:p>
            <a:pPr marL="914400" lvl="2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GB" sz="1400" dirty="0">
              <a:latin typeface="Calibri" pitchFamily="34" charset="0"/>
              <a:ea typeface="宋体" pitchFamily="2" charset="-122"/>
              <a:cs typeface="Arial" charset="0"/>
            </a:endParaRP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endParaRPr lang="en-GB" sz="1400" dirty="0">
              <a:latin typeface="Calibri" pitchFamily="34" charset="0"/>
              <a:ea typeface="宋体" pitchFamily="2" charset="-122"/>
              <a:cs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kern="0" dirty="0"/>
              <a:t>Impacts and dependencies on other WGs:</a:t>
            </a:r>
            <a:endParaRPr lang="de-DE" altLang="zh-CN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Intra SA:  SA2 on stage 2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Inter TSG: None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More adjustments on stage 2 and parameter definition</a:t>
            </a:r>
            <a:endParaRPr lang="en-US" altLang="zh-CN" sz="1400" kern="0" dirty="0"/>
          </a:p>
        </p:txBody>
      </p:sp>
    </p:spTree>
    <p:extLst>
      <p:ext uri="{BB962C8B-B14F-4D97-AF65-F5344CB8AC3E}">
        <p14:creationId xmlns:p14="http://schemas.microsoft.com/office/powerpoint/2010/main" val="4120069969"/>
      </p:ext>
    </p:extLst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204727"/>
            <a:ext cx="9999023" cy="1143000"/>
          </a:xfrm>
        </p:spPr>
        <p:txBody>
          <a:bodyPr/>
          <a:lstStyle/>
          <a:p>
            <a:r>
              <a:rPr lang="en-GB" altLang="en-US" sz="3200" b="1" dirty="0"/>
              <a:t>Rel-18 Charging for roaming and additional actor using CHF to CHF interface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503859"/>
              </p:ext>
            </p:extLst>
          </p:nvPr>
        </p:nvGraphicFramePr>
        <p:xfrm>
          <a:off x="363747" y="1470728"/>
          <a:ext cx="10409592" cy="71543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26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4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06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46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6106">
                  <a:extLst>
                    <a:ext uri="{9D8B030D-6E8A-4147-A177-3AD203B41FA5}">
                      <a16:colId xmlns:a16="http://schemas.microsoft.com/office/drawing/2014/main" val="3381448122"/>
                    </a:ext>
                  </a:extLst>
                </a:gridCol>
                <a:gridCol w="5784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771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8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WID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New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Change or comment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1010017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for roaming and additional actor using CHF to CHF interface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CHRACHF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SP-231153</a:t>
                      </a:r>
                      <a:endParaRPr lang="en-US" sz="12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2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35%</a:t>
                      </a:r>
                      <a:endParaRPr lang="en-US" sz="12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Content Placeholder 7"/>
          <p:cNvSpPr txBox="1">
            <a:spLocks/>
          </p:cNvSpPr>
          <p:nvPr/>
        </p:nvSpPr>
        <p:spPr>
          <a:xfrm>
            <a:off x="363747" y="2186162"/>
            <a:ext cx="10409592" cy="4141333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16 CRs </a:t>
            </a:r>
            <a:r>
              <a:rPr lang="en-GB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were agreed impacting TS 32.240, TS 32.255, TS 32.256, TS 32.290, and TS 32.291</a:t>
            </a:r>
            <a:endParaRPr lang="en-US" altLang="zh-CN" sz="1400" dirty="0">
              <a:latin typeface="Calibri" pitchFamily="34" charset="0"/>
              <a:ea typeface="宋体" pitchFamily="2" charset="-122"/>
              <a:cs typeface="Arial" charset="0"/>
            </a:endParaRP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Addition of CHF as consumer in LBO architecture in umbrella TS 32.240, in 5G data connectivity TS 32.255 and in 5G mobility and connection TS 32.256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Clarify the selection of two LBO roaming architectures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CHF to CHF interaction principle for LBO roaming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Addition of CHF to CHF roaming charging profile and  interaction failure handling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Addition of CHF selection by H-CHF, CHF to CHF flow and CHF information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Quota management for CHF to CHF communication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Addition of CHF as a consumer in generic SBI TS 32.290 and </a:t>
            </a:r>
            <a:r>
              <a:rPr lang="en-GB" sz="1400" dirty="0" err="1">
                <a:latin typeface="Calibri" pitchFamily="34" charset="0"/>
                <a:ea typeface="宋体" pitchFamily="2" charset="-122"/>
                <a:cs typeface="Arial" charset="0"/>
              </a:rPr>
              <a:t>OpenAPI</a:t>
            </a: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 TS 32.291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endParaRPr lang="en-GB" sz="1400" dirty="0">
              <a:latin typeface="Calibri" pitchFamily="34" charset="0"/>
              <a:ea typeface="宋体" pitchFamily="2" charset="-122"/>
              <a:cs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kern="0" dirty="0"/>
              <a:t>Impacts and dependencies on other WGs:</a:t>
            </a:r>
            <a:endParaRPr lang="de-DE" altLang="zh-CN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Inter TSG: None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endParaRPr lang="en-US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GB" altLang="zh-CN" sz="1400" dirty="0"/>
              <a:t>Addition of more stage 2 information and stage 3 parameter</a:t>
            </a:r>
            <a:endParaRPr lang="en-US" altLang="zh-CN" sz="1400" kern="0" dirty="0"/>
          </a:p>
        </p:txBody>
      </p:sp>
    </p:spTree>
    <p:extLst>
      <p:ext uri="{BB962C8B-B14F-4D97-AF65-F5344CB8AC3E}">
        <p14:creationId xmlns:p14="http://schemas.microsoft.com/office/powerpoint/2010/main" val="1627832165"/>
      </p:ext>
    </p:extLst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204727"/>
            <a:ext cx="9999023" cy="1143000"/>
          </a:xfrm>
        </p:spPr>
        <p:txBody>
          <a:bodyPr/>
          <a:lstStyle/>
          <a:p>
            <a:r>
              <a:rPr lang="en-GB" altLang="en-US" sz="3200" b="1" dirty="0"/>
              <a:t>Rel-18 Charging aspects of Satellite Access in 5GS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060923"/>
              </p:ext>
            </p:extLst>
          </p:nvPr>
        </p:nvGraphicFramePr>
        <p:xfrm>
          <a:off x="363747" y="1470728"/>
          <a:ext cx="10409592" cy="739997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779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6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9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80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46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6106">
                  <a:extLst>
                    <a:ext uri="{9D8B030D-6E8A-4147-A177-3AD203B41FA5}">
                      <a16:colId xmlns:a16="http://schemas.microsoft.com/office/drawing/2014/main" val="3381448122"/>
                    </a:ext>
                  </a:extLst>
                </a:gridCol>
                <a:gridCol w="5784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771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8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WID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New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Change or comment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1010018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Charging aspects of 5GSAT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5GSAT_Ph2_CH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SP-231152</a:t>
                      </a:r>
                      <a:endParaRPr lang="en-US" sz="14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35%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Content Placeholder 7"/>
          <p:cNvSpPr txBox="1">
            <a:spLocks/>
          </p:cNvSpPr>
          <p:nvPr/>
        </p:nvSpPr>
        <p:spPr>
          <a:xfrm>
            <a:off x="363748" y="2332914"/>
            <a:ext cx="10409592" cy="3944061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de-DE" alt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4 CRs for TS 32.255, TS 32.256 and TS 32.291 were approved covering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charging requirements for satellite access charging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satellite feature for satellite access charging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charging description for 5G data connectivity via satellite access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charging support for 5G connection via satellite access</a:t>
            </a:r>
          </a:p>
          <a:p>
            <a:pPr marL="914400" lvl="2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GB" sz="1400" dirty="0">
              <a:latin typeface="Calibri" pitchFamily="34" charset="0"/>
              <a:ea typeface="宋体" pitchFamily="2" charset="-122"/>
              <a:cs typeface="Arial" charset="0"/>
            </a:endParaRP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endParaRPr lang="en-GB" sz="1400" dirty="0">
              <a:latin typeface="Calibri" pitchFamily="34" charset="0"/>
              <a:ea typeface="宋体" pitchFamily="2" charset="-122"/>
              <a:cs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kern="0" dirty="0"/>
              <a:t>Impacts and dependencies on other WGs:</a:t>
            </a:r>
            <a:endParaRPr lang="de-DE" altLang="zh-CN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Intra SA: SA2 on stage 2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Inter TSG: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GB" altLang="zh-CN" sz="1400" dirty="0"/>
              <a:t>Continue to update the stage 3</a:t>
            </a:r>
            <a:endParaRPr lang="en-US" altLang="zh-CN" sz="1400" kern="0" dirty="0"/>
          </a:p>
        </p:txBody>
      </p:sp>
    </p:spTree>
    <p:extLst>
      <p:ext uri="{BB962C8B-B14F-4D97-AF65-F5344CB8AC3E}">
        <p14:creationId xmlns:p14="http://schemas.microsoft.com/office/powerpoint/2010/main" val="1747282132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A7A4F-24BC-422F-BCC2-ED4ABFC5E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zh-CN" sz="4000" dirty="0"/>
              <a:t>SA5 overall progress since SA#101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091C4AC-E042-4198-9E57-CAAFC03EE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463" y="1266372"/>
            <a:ext cx="10676164" cy="4830763"/>
          </a:xfrm>
        </p:spPr>
        <p:txBody>
          <a:bodyPr/>
          <a:lstStyle/>
          <a:p>
            <a:r>
              <a:rPr lang="en-US" altLang="en-US" sz="2000" b="1" dirty="0"/>
              <a:t>Two meetings in 4Q2023</a:t>
            </a:r>
            <a:endParaRPr lang="en-US" altLang="en-US" sz="1800" b="1" dirty="0"/>
          </a:p>
          <a:p>
            <a:pPr lvl="1"/>
            <a:r>
              <a:rPr lang="en-US" altLang="en-US" sz="1800" dirty="0"/>
              <a:t>Statistics SA5#151, 9 – 13 October, 2023</a:t>
            </a:r>
          </a:p>
          <a:p>
            <a:pPr lvl="2"/>
            <a:r>
              <a:rPr lang="en-US" altLang="en-US" sz="1600" dirty="0">
                <a:solidFill>
                  <a:srgbClr val="FF0000"/>
                </a:solidFill>
              </a:rPr>
              <a:t>142</a:t>
            </a:r>
            <a:r>
              <a:rPr lang="en-US" altLang="en-US" sz="1600" dirty="0"/>
              <a:t> delegates ‘attended’ (checked-in) for SA WG5 #151</a:t>
            </a:r>
            <a:br>
              <a:rPr lang="en-US" altLang="en-US" sz="1600" dirty="0"/>
            </a:br>
            <a:r>
              <a:rPr lang="en-US" altLang="en-US" sz="1600" dirty="0">
                <a:solidFill>
                  <a:srgbClr val="FF0000"/>
                </a:solidFill>
              </a:rPr>
              <a:t>37</a:t>
            </a:r>
            <a:r>
              <a:rPr lang="en-US" altLang="en-US" sz="1600" dirty="0"/>
              <a:t> registered for ‘On-Line’ participation</a:t>
            </a:r>
          </a:p>
          <a:p>
            <a:pPr lvl="2"/>
            <a:r>
              <a:rPr lang="en-US" altLang="en-US" sz="1600" dirty="0">
                <a:solidFill>
                  <a:srgbClr val="FF0000"/>
                </a:solidFill>
              </a:rPr>
              <a:t>989</a:t>
            </a:r>
            <a:r>
              <a:rPr lang="en-US" altLang="en-US" sz="1600" dirty="0"/>
              <a:t> documents (including revisions) including:</a:t>
            </a:r>
          </a:p>
          <a:p>
            <a:pPr lvl="3"/>
            <a:r>
              <a:rPr lang="en-US" altLang="en-US" sz="1600" dirty="0">
                <a:solidFill>
                  <a:srgbClr val="FF0000"/>
                </a:solidFill>
              </a:rPr>
              <a:t>489</a:t>
            </a:r>
            <a:r>
              <a:rPr lang="en-US" altLang="en-US" sz="1600" dirty="0"/>
              <a:t> CRs (including revisions)</a:t>
            </a:r>
          </a:p>
          <a:p>
            <a:pPr lvl="3"/>
            <a:r>
              <a:rPr lang="en-US" altLang="en-US" sz="1600" dirty="0">
                <a:solidFill>
                  <a:srgbClr val="FF0000"/>
                </a:solidFill>
              </a:rPr>
              <a:t>19</a:t>
            </a:r>
            <a:r>
              <a:rPr lang="en-US" altLang="en-US" sz="1600" dirty="0"/>
              <a:t> Incoming LSs, 9 postponed</a:t>
            </a:r>
          </a:p>
          <a:p>
            <a:pPr lvl="3"/>
            <a:r>
              <a:rPr lang="en-US" altLang="en-US" sz="1600" dirty="0">
                <a:solidFill>
                  <a:srgbClr val="FF0000"/>
                </a:solidFill>
              </a:rPr>
              <a:t>6</a:t>
            </a:r>
            <a:r>
              <a:rPr lang="en-US" altLang="en-US" sz="1600" dirty="0"/>
              <a:t> Outgoing LSs Approved</a:t>
            </a:r>
          </a:p>
          <a:p>
            <a:pPr lvl="1"/>
            <a:r>
              <a:rPr lang="en-US" altLang="en-US" sz="1800" dirty="0"/>
              <a:t>SA5#152, 13 – 17 November, 2023</a:t>
            </a:r>
          </a:p>
          <a:p>
            <a:pPr lvl="2"/>
            <a:r>
              <a:rPr lang="en-US" altLang="en-US" sz="1600" dirty="0">
                <a:solidFill>
                  <a:srgbClr val="FF0000"/>
                </a:solidFill>
              </a:rPr>
              <a:t>150</a:t>
            </a:r>
            <a:r>
              <a:rPr lang="en-US" altLang="en-US" sz="1600" dirty="0"/>
              <a:t> delegates ‘attended’ (checked-in) for SA WG5 #152</a:t>
            </a:r>
            <a:br>
              <a:rPr lang="en-US" altLang="en-US" sz="1600" dirty="0"/>
            </a:br>
            <a:r>
              <a:rPr lang="en-US" altLang="en-US" sz="1600" dirty="0">
                <a:solidFill>
                  <a:srgbClr val="FF0000"/>
                </a:solidFill>
              </a:rPr>
              <a:t>44</a:t>
            </a:r>
            <a:r>
              <a:rPr lang="en-US" altLang="en-US" sz="1600" dirty="0"/>
              <a:t> registered for ‘On-Line’ participation</a:t>
            </a:r>
          </a:p>
          <a:p>
            <a:pPr lvl="2"/>
            <a:r>
              <a:rPr lang="en-US" altLang="en-US" sz="1600" dirty="0">
                <a:solidFill>
                  <a:srgbClr val="FF0000"/>
                </a:solidFill>
              </a:rPr>
              <a:t>1021</a:t>
            </a:r>
            <a:r>
              <a:rPr lang="en-US" altLang="en-US" sz="1600" dirty="0"/>
              <a:t> documents (including revisions) including:</a:t>
            </a:r>
          </a:p>
          <a:p>
            <a:pPr lvl="3"/>
            <a:r>
              <a:rPr lang="en-US" altLang="en-US" sz="1600" dirty="0">
                <a:solidFill>
                  <a:srgbClr val="FF0000"/>
                </a:solidFill>
              </a:rPr>
              <a:t>534</a:t>
            </a:r>
            <a:r>
              <a:rPr lang="en-US" altLang="en-US" sz="1600" dirty="0"/>
              <a:t> CRs (including revisions)</a:t>
            </a:r>
          </a:p>
          <a:p>
            <a:pPr lvl="3"/>
            <a:r>
              <a:rPr lang="en-US" altLang="en-US" sz="1600" dirty="0">
                <a:solidFill>
                  <a:srgbClr val="FF0000"/>
                </a:solidFill>
              </a:rPr>
              <a:t>29</a:t>
            </a:r>
            <a:r>
              <a:rPr lang="en-US" altLang="en-US" sz="1600" dirty="0"/>
              <a:t> Incoming LSs, 8 postponed</a:t>
            </a:r>
          </a:p>
          <a:p>
            <a:pPr lvl="3"/>
            <a:r>
              <a:rPr lang="en-US" altLang="en-US" sz="1600" dirty="0">
                <a:solidFill>
                  <a:srgbClr val="FF0000"/>
                </a:solidFill>
              </a:rPr>
              <a:t>13</a:t>
            </a:r>
            <a:r>
              <a:rPr lang="en-US" altLang="en-US" sz="1600" dirty="0"/>
              <a:t> Outgoing LSs Approved</a:t>
            </a:r>
          </a:p>
          <a:p>
            <a:pPr lvl="1"/>
            <a:r>
              <a:rPr lang="en-US" altLang="ko-KR" sz="1800" dirty="0">
                <a:latin typeface="Arial" panose="020B0604020202020204" pitchFamily="34" charset="0"/>
                <a:ea typeface="Gulim" panose="020B0600000101010101" pitchFamily="34" charset="-127"/>
              </a:rPr>
              <a:t>Total CRs agreed: 203+268= </a:t>
            </a:r>
            <a:r>
              <a:rPr lang="de-DE" altLang="ko-KR" sz="1800" dirty="0">
                <a:solidFill>
                  <a:srgbClr val="FF0000"/>
                </a:solidFill>
                <a:latin typeface="Arial" panose="020B0604020202020204" pitchFamily="34" charset="0"/>
                <a:ea typeface="Gulim" panose="020B0600000101010101" pitchFamily="34" charset="-127"/>
              </a:rPr>
              <a:t>471</a:t>
            </a:r>
            <a:endParaRPr lang="en-US" altLang="en-US" sz="1800" dirty="0"/>
          </a:p>
          <a:p>
            <a:pPr marL="0" indent="0">
              <a:buNone/>
            </a:pP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9268859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-352338" y="0"/>
            <a:ext cx="10989578" cy="1143000"/>
          </a:xfrm>
        </p:spPr>
        <p:txBody>
          <a:bodyPr/>
          <a:lstStyle/>
          <a:p>
            <a:r>
              <a:rPr lang="en-GB" altLang="en-US" sz="3200" b="1" dirty="0">
                <a:solidFill>
                  <a:srgbClr val="00B050"/>
                </a:solidFill>
              </a:rPr>
              <a:t>Rel-18</a:t>
            </a:r>
            <a:r>
              <a:rPr lang="en-GB" altLang="en-US" b="1" dirty="0">
                <a:solidFill>
                  <a:srgbClr val="00B050"/>
                </a:solidFill>
              </a:rPr>
              <a:t> </a:t>
            </a:r>
            <a:r>
              <a:rPr lang="en-GB" altLang="en-US" sz="3200" b="1" dirty="0">
                <a:solidFill>
                  <a:srgbClr val="00B050"/>
                </a:solidFill>
              </a:rPr>
              <a:t>Study (FS_NCHF_Ph2)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971655"/>
              </p:ext>
            </p:extLst>
          </p:nvPr>
        </p:nvGraphicFramePr>
        <p:xfrm>
          <a:off x="440266" y="1364193"/>
          <a:ext cx="10409592" cy="71543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26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4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06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46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4768">
                  <a:extLst>
                    <a:ext uri="{9D8B030D-6E8A-4147-A177-3AD203B41FA5}">
                      <a16:colId xmlns:a16="http://schemas.microsoft.com/office/drawing/2014/main" val="3549349587"/>
                    </a:ext>
                  </a:extLst>
                </a:gridCol>
                <a:gridCol w="6718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5514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8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WID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New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Change or comment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920020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</a:t>
                      </a:r>
                      <a:r>
                        <a:rPr lang="en-US" sz="12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Nchf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charging services phase 2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FS_NCHF_Ph2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96%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SP-210390</a:t>
                      </a:r>
                      <a:endParaRPr lang="en-US" sz="12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 for Approval</a:t>
                      </a: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F2419AE9-88A9-4D5B-8B8B-99208C10505F}"/>
              </a:ext>
            </a:extLst>
          </p:cNvPr>
          <p:cNvSpPr txBox="1">
            <a:spLocks/>
          </p:cNvSpPr>
          <p:nvPr/>
        </p:nvSpPr>
        <p:spPr>
          <a:xfrm>
            <a:off x="440266" y="2205151"/>
            <a:ext cx="10409592" cy="3976155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7 pCRs for TR 28.826 were approved covering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400" kern="0" dirty="0"/>
              <a:t>Payload Data reference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400" kern="0" dirty="0"/>
              <a:t>Updated evaluations and conclusion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400" kern="0" dirty="0"/>
              <a:t>Clarifications and corrections 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400" kern="0" dirty="0"/>
              <a:t>Removal of editor's note solution 1.21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400" kern="0" dirty="0"/>
              <a:t>Introduce one Solution for common IEs with clause 6 evaluation and conclusion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400" kern="0" dirty="0"/>
              <a:t>Study conclusion and recommendations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kern="0" dirty="0"/>
              <a:t>TR 28.826 </a:t>
            </a:r>
            <a:r>
              <a:rPr lang="en-US" altLang="zh-CN" sz="1400" b="1" dirty="0">
                <a:latin typeface="Calibri" pitchFamily="34" charset="0"/>
                <a:ea typeface="宋体" pitchFamily="2" charset="-122"/>
                <a:cs typeface="Arial" charset="0"/>
              </a:rPr>
              <a:t>for Approval </a:t>
            </a:r>
            <a:r>
              <a:rPr lang="en-US" altLang="zh-CN" sz="1400" kern="0" dirty="0"/>
              <a:t>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kern="0" dirty="0"/>
              <a:t>Impacts and dependencies on other WGs:</a:t>
            </a:r>
            <a:endParaRPr lang="de-DE" altLang="zh-CN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Inter TSG: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GB" altLang="zh-CN" sz="1400" dirty="0">
                <a:highlight>
                  <a:srgbClr val="00FF00"/>
                </a:highlight>
              </a:rPr>
              <a:t>Study is completed.</a:t>
            </a:r>
            <a:endParaRPr lang="en-US" sz="1400" kern="0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3414090"/>
      </p:ext>
    </p:extLst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667512" y="606967"/>
            <a:ext cx="9102725" cy="1143000"/>
          </a:xfrm>
        </p:spPr>
        <p:txBody>
          <a:bodyPr/>
          <a:lstStyle/>
          <a:p>
            <a:r>
              <a:rPr lang="en-GB" altLang="en-US" sz="3200" b="1" dirty="0"/>
              <a:t>Rel-18 Study (</a:t>
            </a:r>
            <a:r>
              <a:rPr lang="en-GB" altLang="en-US" sz="3200" b="1" dirty="0" err="1"/>
              <a:t>FS_CHFSeg</a:t>
            </a:r>
            <a:r>
              <a:rPr lang="en-GB" altLang="en-US" sz="3200" b="1" dirty="0"/>
              <a:t>)</a:t>
            </a:r>
            <a:br>
              <a:rPr lang="en-GB" altLang="en-US" sz="3200" b="1" dirty="0"/>
            </a:br>
            <a:endParaRPr lang="en-GB" altLang="en-US" sz="32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942984"/>
              </p:ext>
            </p:extLst>
          </p:nvPr>
        </p:nvGraphicFramePr>
        <p:xfrm>
          <a:off x="363747" y="1470728"/>
          <a:ext cx="10409592" cy="817118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26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2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2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46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4656">
                  <a:extLst>
                    <a:ext uri="{9D8B030D-6E8A-4147-A177-3AD203B41FA5}">
                      <a16:colId xmlns:a16="http://schemas.microsoft.com/office/drawing/2014/main" val="1168613165"/>
                    </a:ext>
                  </a:extLst>
                </a:gridCol>
                <a:gridCol w="4998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771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8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WID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New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Change or comment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980026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CHF Segmentation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FS_CHFSeg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09/09/2023</a:t>
                      </a:r>
                    </a:p>
                    <a:p>
                      <a:pPr algn="l" fontAlgn="t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18%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SP-221160</a:t>
                      </a:r>
                      <a:endParaRPr lang="en-US" sz="14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55%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Potential Normative work in Rel-19</a:t>
                      </a: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Content Placeholder 7"/>
          <p:cNvSpPr txBox="1">
            <a:spLocks/>
          </p:cNvSpPr>
          <p:nvPr/>
        </p:nvSpPr>
        <p:spPr>
          <a:xfrm>
            <a:off x="294920" y="2447544"/>
            <a:ext cx="11311467" cy="345795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20 pCRs for TR 28.840 were approved covering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11 CHF Selection Scenarios (CHF Selection: NF Consumers Information, SUPI or Group ID, NF Type and inter CHF, NF Type and SCP and NF Type to HTTP redirect, Charging  Domain) 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New key issue (CHF Selection per Tenant)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Solutions Evaluations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Draft TR 28.840</a:t>
            </a:r>
          </a:p>
          <a:p>
            <a:pPr marL="457189" lvl="1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1400" kern="0" dirty="0"/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kern="0" dirty="0"/>
              <a:t>Impacts and dependencies on other WGs:</a:t>
            </a:r>
            <a:endParaRPr lang="de-DE" altLang="zh-CN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Inter TSG: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GB" altLang="zh-CN" sz="1400" dirty="0"/>
              <a:t>CHF Selection Solutions and Evaluation</a:t>
            </a:r>
            <a:endParaRPr lang="en-US" altLang="zh-CN" sz="1400" kern="0" dirty="0"/>
          </a:p>
        </p:txBody>
      </p:sp>
    </p:spTree>
    <p:extLst>
      <p:ext uri="{BB962C8B-B14F-4D97-AF65-F5344CB8AC3E}">
        <p14:creationId xmlns:p14="http://schemas.microsoft.com/office/powerpoint/2010/main" val="3156586829"/>
      </p:ext>
    </p:extLst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539496" y="448056"/>
            <a:ext cx="9102725" cy="1143000"/>
          </a:xfrm>
        </p:spPr>
        <p:txBody>
          <a:bodyPr/>
          <a:lstStyle/>
          <a:p>
            <a:r>
              <a:rPr lang="en-GB" altLang="en-US" sz="3200" b="1" dirty="0">
                <a:solidFill>
                  <a:srgbClr val="00B050"/>
                </a:solidFill>
              </a:rPr>
              <a:t>Rel-18 Study (</a:t>
            </a:r>
            <a:r>
              <a:rPr lang="en-GB" sz="3200" b="1" dirty="0">
                <a:solidFill>
                  <a:srgbClr val="00B050"/>
                </a:solidFill>
              </a:rPr>
              <a:t>FS_5GSAT_CH</a:t>
            </a:r>
            <a:r>
              <a:rPr lang="en-GB" altLang="en-US" sz="3200" b="1" dirty="0">
                <a:solidFill>
                  <a:srgbClr val="00B050"/>
                </a:solidFill>
              </a:rPr>
              <a:t>)</a:t>
            </a:r>
            <a:br>
              <a:rPr lang="en-GB" altLang="en-US" sz="3200" b="1" dirty="0">
                <a:solidFill>
                  <a:srgbClr val="00B050"/>
                </a:solidFill>
              </a:rPr>
            </a:br>
            <a:endParaRPr lang="en-GB" altLang="en-US" sz="3200" b="1" dirty="0">
              <a:solidFill>
                <a:srgbClr val="00B05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516049"/>
              </p:ext>
            </p:extLst>
          </p:nvPr>
        </p:nvGraphicFramePr>
        <p:xfrm>
          <a:off x="363747" y="1470728"/>
          <a:ext cx="10409592" cy="71543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26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4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06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46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659">
                  <a:extLst>
                    <a:ext uri="{9D8B030D-6E8A-4147-A177-3AD203B41FA5}">
                      <a16:colId xmlns:a16="http://schemas.microsoft.com/office/drawing/2014/main" val="1168613165"/>
                    </a:ext>
                  </a:extLst>
                </a:gridCol>
                <a:gridCol w="6038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771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8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WID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New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Change or comment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980028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charging aspects of Satellite in 5GS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FS_5GSAT_CH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12/09/2019</a:t>
                      </a:r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-&gt;12/12/2023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SP-221162</a:t>
                      </a:r>
                      <a:endParaRPr lang="en-US" sz="12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 Updated for Approval</a:t>
                      </a: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1049594E-E34B-4231-B9AC-FE512037BF88}"/>
              </a:ext>
            </a:extLst>
          </p:cNvPr>
          <p:cNvSpPr txBox="1">
            <a:spLocks/>
          </p:cNvSpPr>
          <p:nvPr/>
        </p:nvSpPr>
        <p:spPr>
          <a:xfrm>
            <a:off x="363747" y="2433829"/>
            <a:ext cx="11311467" cy="3976115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 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7 pCRs for TR 28.844 were approved covering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Converged Charging for edge computing with satellite backhaul Solution Update 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Converged Charging for SSC-to-SSC communications via satellite backhaul Solution Update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Evaluation for edge computing charging with satellite backhaul and SSC-to-SSC communications charging via satellite backhaul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Conclusion for edge computing charging with satellite backhaul and SSC-to-SSC communications charging via satellite backhaul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Conclusion and Recommendations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latin typeface="Calibri" pitchFamily="34" charset="0"/>
                <a:ea typeface="宋体" pitchFamily="2" charset="-122"/>
                <a:cs typeface="Arial" charset="0"/>
              </a:rPr>
              <a:t>TR 28.844 for Approval </a:t>
            </a:r>
            <a:r>
              <a:rPr lang="en-US" altLang="zh-CN" sz="1400" kern="0" dirty="0"/>
              <a:t>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kern="0" dirty="0"/>
              <a:t>Impacts and dependencies on other WGs:</a:t>
            </a:r>
            <a:endParaRPr lang="de-DE" altLang="zh-CN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Intra SA: SA2 on stage 2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Inter TSG: none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GB" altLang="zh-CN" sz="1400" kern="0" dirty="0">
                <a:highlight>
                  <a:srgbClr val="00FF00"/>
                </a:highlight>
              </a:rPr>
              <a:t>Study is completed.</a:t>
            </a:r>
            <a:endParaRPr lang="en-US" altLang="zh-CN" sz="1400" kern="0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81388249"/>
      </p:ext>
    </p:extLst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10057" cy="1143000"/>
          </a:xfrm>
        </p:spPr>
        <p:txBody>
          <a:bodyPr/>
          <a:lstStyle/>
          <a:p>
            <a:r>
              <a:rPr lang="en-GB" altLang="en-US" b="1" dirty="0"/>
              <a:t>Rel-18 Study (</a:t>
            </a:r>
            <a:r>
              <a:rPr lang="en-GB" b="1" dirty="0" err="1"/>
              <a:t>FS_Ranging_SL_CH</a:t>
            </a:r>
            <a:r>
              <a:rPr lang="en-GB" altLang="en-US" b="1" dirty="0"/>
              <a:t>)</a:t>
            </a:r>
            <a:br>
              <a:rPr lang="en-GB" altLang="en-US" b="1" dirty="0"/>
            </a:br>
            <a:endParaRPr lang="en-GB" altLang="en-US" sz="20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794037"/>
              </p:ext>
            </p:extLst>
          </p:nvPr>
        </p:nvGraphicFramePr>
        <p:xfrm>
          <a:off x="363747" y="1470728"/>
          <a:ext cx="10409592" cy="71543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26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6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91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06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46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7021">
                  <a:extLst>
                    <a:ext uri="{9D8B030D-6E8A-4147-A177-3AD203B41FA5}">
                      <a16:colId xmlns:a16="http://schemas.microsoft.com/office/drawing/2014/main" val="1168613165"/>
                    </a:ext>
                  </a:extLst>
                </a:gridCol>
                <a:gridCol w="6275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771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8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WID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New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Change or comment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1000009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  Charging Aspects of Ranging and </a:t>
                      </a:r>
                      <a:r>
                        <a:rPr lang="en-US" sz="12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Sidelink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Positioning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FS_Ranging_SL_CH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-&gt;03/03/2024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15%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SP-230622</a:t>
                      </a:r>
                      <a:endParaRPr lang="en-US" sz="12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Potential Normative work in Rel-19</a:t>
                      </a: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F08A6F2C-E66D-49CB-86F0-6FBFC2F52713}"/>
              </a:ext>
            </a:extLst>
          </p:cNvPr>
          <p:cNvSpPr txBox="1">
            <a:spLocks/>
          </p:cNvSpPr>
          <p:nvPr/>
        </p:nvSpPr>
        <p:spPr>
          <a:xfrm>
            <a:off x="363747" y="2382976"/>
            <a:ext cx="10686056" cy="3827324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 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18 pCRs for TR 28.845 were approved covering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Resolve Editor's Note in Business Roles and Charging Scenario for Ranging_SL UE Discovery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8 Potential Solutions were proposed for 4 Charging Scenarios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Update Solution for 5GS charging of Ranging </a:t>
            </a:r>
            <a:r>
              <a:rPr lang="en-GB" sz="1400" dirty="0" err="1">
                <a:latin typeface="Calibri" pitchFamily="34" charset="0"/>
                <a:ea typeface="宋体" pitchFamily="2" charset="-122"/>
                <a:cs typeface="Arial" charset="0"/>
              </a:rPr>
              <a:t>Sidelink</a:t>
            </a: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 Positioning UE Discovery, UE positioning assisted by </a:t>
            </a:r>
            <a:r>
              <a:rPr lang="en-GB" sz="1400" dirty="0" err="1">
                <a:latin typeface="Calibri" pitchFamily="34" charset="0"/>
                <a:ea typeface="宋体" pitchFamily="2" charset="-122"/>
                <a:cs typeface="Arial" charset="0"/>
              </a:rPr>
              <a:t>Sidelink</a:t>
            </a: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 Positioning and involving 5GC, UE only </a:t>
            </a:r>
            <a:r>
              <a:rPr lang="en-GB" sz="1400" dirty="0" err="1">
                <a:latin typeface="Calibri" pitchFamily="34" charset="0"/>
                <a:ea typeface="宋体" pitchFamily="2" charset="-122"/>
                <a:cs typeface="Arial" charset="0"/>
              </a:rPr>
              <a:t>Sidelink</a:t>
            </a: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 Positioning for Target UE using Located UE and Ranging SL Positioning service exposure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Evaluation and Conclusion for 5GS charging of Ranging </a:t>
            </a:r>
            <a:r>
              <a:rPr lang="en-GB" sz="1400" dirty="0" err="1">
                <a:latin typeface="Calibri" pitchFamily="34" charset="0"/>
                <a:ea typeface="宋体" pitchFamily="2" charset="-122"/>
                <a:cs typeface="Arial" charset="0"/>
              </a:rPr>
              <a:t>Sidelink</a:t>
            </a: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 Positioning UE Discovery, UE positioning assisted by </a:t>
            </a:r>
            <a:r>
              <a:rPr lang="en-GB" sz="1400" dirty="0" err="1">
                <a:latin typeface="Calibri" pitchFamily="34" charset="0"/>
                <a:ea typeface="宋体" pitchFamily="2" charset="-122"/>
                <a:cs typeface="Arial" charset="0"/>
              </a:rPr>
              <a:t>Sidelink</a:t>
            </a: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 Positioning and involving 5GC, and UE only </a:t>
            </a:r>
            <a:r>
              <a:rPr lang="en-GB" sz="1400" dirty="0" err="1">
                <a:latin typeface="Calibri" pitchFamily="34" charset="0"/>
                <a:ea typeface="宋体" pitchFamily="2" charset="-122"/>
                <a:cs typeface="Arial" charset="0"/>
              </a:rPr>
              <a:t>Sidelink</a:t>
            </a: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 Positioning for Target UE using Located UE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kern="0" dirty="0"/>
              <a:t>TR 28.845 </a:t>
            </a:r>
            <a:r>
              <a:rPr lang="en-US" altLang="zh-CN" sz="1400" b="1" dirty="0">
                <a:latin typeface="Calibri" pitchFamily="34" charset="0"/>
                <a:ea typeface="宋体" pitchFamily="2" charset="-122"/>
                <a:cs typeface="Arial" charset="0"/>
              </a:rPr>
              <a:t>for Information </a:t>
            </a:r>
            <a:r>
              <a:rPr lang="en-US" altLang="zh-CN" sz="1400" kern="0" dirty="0"/>
              <a:t>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kern="0" dirty="0"/>
              <a:t>Impacts and dependencies on other WGs:</a:t>
            </a:r>
            <a:endParaRPr lang="de-DE" altLang="zh-CN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Intra SA: SA2 on stage 2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Inter TSG: none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endParaRPr lang="en-US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GB" altLang="zh-CN" sz="1400" dirty="0"/>
              <a:t>Solutions Update, Evaluation and Conclusion</a:t>
            </a:r>
            <a:endParaRPr lang="en-US" altLang="zh-CN" sz="1400" kern="0" dirty="0"/>
          </a:p>
        </p:txBody>
      </p:sp>
    </p:spTree>
    <p:extLst>
      <p:ext uri="{BB962C8B-B14F-4D97-AF65-F5344CB8AC3E}">
        <p14:creationId xmlns:p14="http://schemas.microsoft.com/office/powerpoint/2010/main" val="668262093"/>
      </p:ext>
    </p:extLst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1636523" y="670114"/>
            <a:ext cx="7362825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GB" altLang="zh-CN" sz="3200" kern="0" dirty="0">
                <a:solidFill>
                  <a:srgbClr val="FF0000"/>
                </a:solidFill>
                <a:latin typeface="Calibri"/>
                <a:cs typeface="+mj-cs"/>
              </a:rPr>
              <a:t>Charging TSs &amp; TRs </a:t>
            </a:r>
            <a:r>
              <a:rPr lang="en-US" altLang="zh-CN" sz="3200" kern="0" dirty="0">
                <a:solidFill>
                  <a:srgbClr val="FF0000"/>
                </a:solidFill>
                <a:latin typeface="Calibri"/>
                <a:cs typeface="+mj-cs"/>
              </a:rPr>
              <a:t>to SA#102</a:t>
            </a:r>
            <a:endParaRPr lang="en-GB" altLang="zh-CN" sz="3200" dirty="0">
              <a:solidFill>
                <a:srgbClr val="FF0000"/>
              </a:solidFill>
              <a:latin typeface="Calibri"/>
              <a:cs typeface="Times New Roman" pitchFamily="18" charset="0"/>
            </a:endParaRPr>
          </a:p>
        </p:txBody>
      </p:sp>
      <p:graphicFrame>
        <p:nvGraphicFramePr>
          <p:cNvPr id="6" name="Group 7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5012368"/>
              </p:ext>
            </p:extLst>
          </p:nvPr>
        </p:nvGraphicFramePr>
        <p:xfrm>
          <a:off x="661595" y="2131921"/>
          <a:ext cx="10651674" cy="3549856"/>
        </p:xfrm>
        <a:graphic>
          <a:graphicData uri="http://schemas.openxmlformats.org/drawingml/2006/table">
            <a:tbl>
              <a:tblPr/>
              <a:tblGrid>
                <a:gridCol w="1281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9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1081">
                  <a:extLst>
                    <a:ext uri="{9D8B030D-6E8A-4147-A177-3AD203B41FA5}">
                      <a16:colId xmlns:a16="http://schemas.microsoft.com/office/drawing/2014/main" val="1307580657"/>
                    </a:ext>
                  </a:extLst>
                </a:gridCol>
              </a:tblGrid>
              <a:tr h="4631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Arial" charset="0"/>
                        </a:rPr>
                        <a:t>Number</a:t>
                      </a: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Arial" charset="0"/>
                        </a:rPr>
                        <a:t>Title</a:t>
                      </a: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Arial" charset="0"/>
                        </a:rPr>
                        <a:t>For</a:t>
                      </a: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137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SP-231519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Draft T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28.844 "Study on charging aspects of satellite in the 5G System (5GS)"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Approval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4807358"/>
                  </a:ext>
                </a:extLst>
              </a:tr>
              <a:tr h="486137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SP-231520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Draft TS 28.204 "Network slice-specific authentication and authorization charging in the 5G System (5GS)"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Information and Approval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9391194"/>
                  </a:ext>
                </a:extLst>
              </a:tr>
              <a:tr h="486137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SP-231521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Draft TS 32.282 "Charging management; Time-Sensitive Networking (TSN) charging"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Information and Approval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3823583"/>
                  </a:ext>
                </a:extLst>
              </a:tr>
              <a:tr h="571093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SP-231522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Draft TR 28.826 "Study on Nchf charging services phase 2 improvements and optimizations"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Approval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9241134"/>
                  </a:ext>
                </a:extLst>
              </a:tr>
              <a:tr h="571093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SP-231523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Draft TR 28.845 "Study on charging aspects of ranging based services and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sidelink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positioning"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Information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7632187"/>
                  </a:ext>
                </a:extLst>
              </a:tr>
              <a:tr h="486137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SP-231529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Draft T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32.27x "5G Multicast-broadcast Services charging"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Information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077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6487926"/>
      </p:ext>
    </p:extLst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709" y="5228041"/>
            <a:ext cx="4008341" cy="519616"/>
          </a:xfrm>
        </p:spPr>
        <p:txBody>
          <a:bodyPr/>
          <a:lstStyle/>
          <a:p>
            <a:r>
              <a:rPr lang="sv-SE" sz="6000" dirty="0" err="1"/>
              <a:t>Thank</a:t>
            </a:r>
            <a:r>
              <a:rPr lang="sv-SE" sz="6000" dirty="0"/>
              <a:t> </a:t>
            </a:r>
            <a:r>
              <a:rPr lang="sv-SE" sz="6000" dirty="0" err="1"/>
              <a:t>you</a:t>
            </a:r>
            <a:r>
              <a:rPr lang="sv-SE" sz="6000" dirty="0"/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530A17-A483-4AD1-8881-76EA2F09D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15" y="432707"/>
            <a:ext cx="5554434" cy="41658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76A494-C71B-49D8-8800-FC1E221E2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752" y="1624692"/>
            <a:ext cx="5495139" cy="412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958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748" name="Group 7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0573026"/>
              </p:ext>
            </p:extLst>
          </p:nvPr>
        </p:nvGraphicFramePr>
        <p:xfrm>
          <a:off x="826569" y="1421601"/>
          <a:ext cx="10570775" cy="4291756"/>
        </p:xfrm>
        <a:graphic>
          <a:graphicData uri="http://schemas.openxmlformats.org/drawingml/2006/table">
            <a:tbl>
              <a:tblPr/>
              <a:tblGrid>
                <a:gridCol w="1802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5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5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82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76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05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Arial" charset="0"/>
                        </a:rPr>
                        <a:t>Meeting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Arial" charset="0"/>
                        </a:rPr>
                        <a:t>Date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Arial" charset="0"/>
                        </a:rPr>
                        <a:t>City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Arial" charset="0"/>
                        </a:rPr>
                        <a:t>Country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Host/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Region  </a:t>
                      </a:r>
                      <a:endParaRPr kumimoji="0" lang="en-GB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Arial" charset="0"/>
                        </a:rPr>
                        <a:t>Co-location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1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SA5#153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29 Jan – 2 Feb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Sevilla</a:t>
                      </a:r>
                      <a:endParaRPr kumimoji="0" lang="en-GB" altLang="zh-CN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Spain</a:t>
                      </a:r>
                      <a:endParaRPr kumimoji="0" lang="en-GB" altLang="zh-CN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ETSI</a:t>
                      </a:r>
                      <a:endParaRPr kumimoji="0" lang="en-GB" altLang="zh-CN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zh-CN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07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SA5#154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15 - 19 Apr</a:t>
                      </a:r>
                      <a:endParaRPr kumimoji="0" lang="en-GB" altLang="zh-CN" sz="1800" b="0" i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CCSA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SA/CT</a:t>
                      </a:r>
                      <a:endParaRPr kumimoji="0" lang="en-GB" altLang="zh-CN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42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SA5#155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27 - 31 May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Jeju</a:t>
                      </a:r>
                      <a:endParaRPr kumimoji="0" lang="en-GB" altLang="zh-CN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Korea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TTA</a:t>
                      </a:r>
                      <a:endParaRPr kumimoji="0" lang="en-GB" altLang="zh-CN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SA/CT</a:t>
                      </a:r>
                      <a:endParaRPr kumimoji="0" lang="en-GB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7645974"/>
                  </a:ext>
                </a:extLst>
              </a:tr>
              <a:tr h="6395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SA5#156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19 - 23 Aug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Maastricht</a:t>
                      </a:r>
                      <a:endParaRPr kumimoji="0" lang="en-GB" altLang="zh-CN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Netherlands</a:t>
                      </a:r>
                      <a:endParaRPr kumimoji="0" lang="en-GB" altLang="zh-CN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ETSI</a:t>
                      </a:r>
                      <a:endParaRPr kumimoji="0" lang="en-GB" altLang="zh-CN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SA/CT</a:t>
                      </a:r>
                      <a:endParaRPr kumimoji="0" lang="en-GB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95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SA5#157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14 - 18 Oct</a:t>
                      </a:r>
                      <a:endParaRPr kumimoji="0" lang="en-GB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India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India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TSDSI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SA/CT</a:t>
                      </a:r>
                      <a:endParaRPr kumimoji="0" lang="en-GB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226401"/>
                  </a:ext>
                </a:extLst>
              </a:tr>
              <a:tr h="6395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SA5#158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18 - 22 Nov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Orlando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</a:t>
                      </a:r>
                      <a:endParaRPr kumimoji="0" lang="en-GB" altLang="zh-CN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ATIS</a:t>
                      </a:r>
                      <a:endParaRPr kumimoji="0" lang="en-GB" altLang="zh-CN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SA/CT</a:t>
                      </a:r>
                      <a:endParaRPr kumimoji="0" lang="en-GB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1430683"/>
                  </a:ext>
                </a:extLst>
              </a:tr>
            </a:tbl>
          </a:graphicData>
        </a:graphic>
      </p:graphicFrame>
      <p:sp>
        <p:nvSpPr>
          <p:cNvPr id="44092" name="Rectangle 64"/>
          <p:cNvSpPr>
            <a:spLocks noGrp="1"/>
          </p:cNvSpPr>
          <p:nvPr>
            <p:ph type="title"/>
          </p:nvPr>
        </p:nvSpPr>
        <p:spPr>
          <a:xfrm>
            <a:off x="1920379" y="421303"/>
            <a:ext cx="6834188" cy="628650"/>
          </a:xfrm>
        </p:spPr>
        <p:txBody>
          <a:bodyPr/>
          <a:lstStyle/>
          <a:p>
            <a:r>
              <a:rPr lang="en-GB" dirty="0"/>
              <a:t>2024 meeting calendar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693861196"/>
      </p:ext>
    </p:extLst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C381F-9197-410C-88E3-281EE8ED5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List of SA5 CR pack to SA#102</a:t>
            </a:r>
            <a:endParaRPr lang="zh-CN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E00D01-FE54-464D-89F6-B9362522950D}"/>
              </a:ext>
            </a:extLst>
          </p:cNvPr>
          <p:cNvSpPr/>
          <p:nvPr/>
        </p:nvSpPr>
        <p:spPr>
          <a:xfrm>
            <a:off x="259976" y="3706843"/>
            <a:ext cx="5109883" cy="258532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200" b="1" dirty="0"/>
              <a:t>List of CH CRs:</a:t>
            </a:r>
          </a:p>
          <a:p>
            <a:endParaRPr lang="en-US" altLang="zh-CN" sz="1000" dirty="0"/>
          </a:p>
          <a:p>
            <a:r>
              <a:rPr lang="en-US" altLang="zh-CN" sz="1000" dirty="0"/>
              <a:t>SP-231454	Rel-18 CRs on Charging Aspects of 5GSAT</a:t>
            </a:r>
            <a:br>
              <a:rPr lang="en-US" altLang="zh-CN" sz="1000" dirty="0"/>
            </a:br>
            <a:r>
              <a:rPr lang="en-US" altLang="zh-CN" sz="1000" dirty="0"/>
              <a:t>SP-231455	Rel-18 CRs on Charging Aspects for SMF and MB-SMF to Support 5G</a:t>
            </a:r>
            <a:br>
              <a:rPr lang="en-US" altLang="zh-CN" sz="1000" dirty="0"/>
            </a:br>
            <a:r>
              <a:rPr lang="en-US" altLang="zh-CN" sz="1000" dirty="0"/>
              <a:t>	  Multicast-broadcast Services</a:t>
            </a:r>
            <a:br>
              <a:rPr lang="en-US" altLang="zh-CN" sz="1000" dirty="0"/>
            </a:br>
            <a:r>
              <a:rPr lang="en-US" altLang="zh-CN" sz="1000" dirty="0"/>
              <a:t>SP-231456	Rel-18 CRs on Charging Aspects of 5WWC phase 2</a:t>
            </a:r>
            <a:br>
              <a:rPr lang="en-US" altLang="zh-CN" sz="1000" dirty="0"/>
            </a:br>
            <a:r>
              <a:rPr lang="en-US" altLang="zh-CN" sz="1000" dirty="0"/>
              <a:t>SP-231460	Rel-18 CRs on Charging Aspects of B2B</a:t>
            </a:r>
            <a:br>
              <a:rPr lang="en-US" altLang="zh-CN" sz="1000" dirty="0"/>
            </a:br>
            <a:r>
              <a:rPr lang="en-US" altLang="zh-CN" sz="1000" dirty="0"/>
              <a:t>SP-231461	Rel-18 CRs on Charging for roaming and additional actor using </a:t>
            </a:r>
            <a:br>
              <a:rPr lang="en-US" altLang="zh-CN" sz="1000" dirty="0"/>
            </a:br>
            <a:r>
              <a:rPr lang="en-US" altLang="zh-CN" sz="1000" dirty="0"/>
              <a:t>	  CHF to CHF interface</a:t>
            </a:r>
            <a:br>
              <a:rPr lang="en-US" altLang="zh-CN" sz="1000" dirty="0"/>
            </a:br>
            <a:r>
              <a:rPr lang="en-US" altLang="zh-CN" sz="1000" dirty="0"/>
              <a:t>SP-231462	Rel-18 CRs on NEF Charging enhancement to support AI/ML in 5GS</a:t>
            </a:r>
            <a:br>
              <a:rPr lang="en-US" altLang="zh-CN" sz="1000" dirty="0"/>
            </a:br>
            <a:r>
              <a:rPr lang="en-US" altLang="zh-CN" sz="1000" dirty="0"/>
              <a:t>SP-231463	Rel-18 CRs on Charging Aspects of Satellite Backhaul in 5GS</a:t>
            </a:r>
            <a:br>
              <a:rPr lang="en-US" altLang="zh-CN" sz="1000" dirty="0"/>
            </a:br>
            <a:r>
              <a:rPr lang="en-US" altLang="zh-CN" sz="1000" dirty="0"/>
              <a:t>SP-231470	Rel-18 CRs on Charging Aspects for Enhanced Support of Non-Public</a:t>
            </a:r>
            <a:br>
              <a:rPr lang="en-US" altLang="zh-CN" sz="1000" dirty="0"/>
            </a:br>
            <a:r>
              <a:rPr lang="en-US" altLang="zh-CN" sz="1000" dirty="0"/>
              <a:t>	  Networks</a:t>
            </a:r>
            <a:br>
              <a:rPr lang="en-US" altLang="zh-CN" sz="1000" dirty="0"/>
            </a:br>
            <a:r>
              <a:rPr lang="en-US" altLang="zh-CN" sz="1000" dirty="0"/>
              <a:t>SP-231473	Rel-18 CRs on Charging Aspects of IMS Data Channel</a:t>
            </a:r>
          </a:p>
          <a:p>
            <a:r>
              <a:rPr lang="en-US" altLang="zh-CN" sz="1000" dirty="0"/>
              <a:t>SP-231480	Rel-18 CRs on Charging Aspects of Network Slicing Phase 2</a:t>
            </a:r>
            <a:br>
              <a:rPr lang="en-US" altLang="zh-CN" sz="1000" dirty="0"/>
            </a:br>
            <a:r>
              <a:rPr lang="en-US" altLang="zh-CN" sz="1000" dirty="0"/>
              <a:t>SP-231497	Rel-18 CRs on Charging Aspects of TSN</a:t>
            </a:r>
            <a:endParaRPr lang="zh-CN" altLang="en-US" sz="1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621B01-DCC0-4E0A-9448-41643B62CA38}"/>
              </a:ext>
            </a:extLst>
          </p:cNvPr>
          <p:cNvSpPr/>
          <p:nvPr/>
        </p:nvSpPr>
        <p:spPr>
          <a:xfrm>
            <a:off x="5423647" y="1348682"/>
            <a:ext cx="6221506" cy="49628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200" b="1" dirty="0"/>
              <a:t>List of OAM CRs:</a:t>
            </a:r>
          </a:p>
          <a:p>
            <a:r>
              <a:rPr lang="en-US" altLang="zh-CN" sz="1050" dirty="0"/>
              <a:t>SP-231451	Rel-16 CRs on Enhancement of performance assurance for 5G networks including </a:t>
            </a:r>
            <a:br>
              <a:rPr lang="en-US" altLang="zh-CN" sz="1050" dirty="0"/>
            </a:br>
            <a:r>
              <a:rPr lang="en-US" altLang="zh-CN" sz="1050" dirty="0"/>
              <a:t>	network slicing</a:t>
            </a:r>
            <a:br>
              <a:rPr lang="en-US" altLang="zh-CN" sz="1050" dirty="0"/>
            </a:br>
            <a:r>
              <a:rPr lang="en-US" altLang="zh-CN" sz="1050" dirty="0"/>
              <a:t>SP-231496	Rel-16 CRs on Trace Management in the context of Services Based Management</a:t>
            </a:r>
            <a:br>
              <a:rPr lang="en-US" altLang="zh-CN" sz="1050" dirty="0"/>
            </a:br>
            <a:r>
              <a:rPr lang="en-US" altLang="zh-CN" sz="1050" dirty="0"/>
              <a:t>	 Architecture</a:t>
            </a:r>
            <a:br>
              <a:rPr lang="en-US" altLang="zh-CN" sz="1050" dirty="0"/>
            </a:br>
            <a:r>
              <a:rPr lang="en-US" altLang="zh-CN" sz="1050" dirty="0"/>
              <a:t>SP-231452	Rel-17 CRs on Discovery of management services in 5G</a:t>
            </a:r>
            <a:br>
              <a:rPr lang="en-US" altLang="zh-CN" sz="1050" dirty="0"/>
            </a:br>
            <a:r>
              <a:rPr lang="en-US" altLang="zh-CN" sz="1050" dirty="0"/>
              <a:t>SP-231457	Rel-17 CRs on Additional NRM features</a:t>
            </a:r>
            <a:br>
              <a:rPr lang="en-US" altLang="zh-CN" sz="1050" dirty="0"/>
            </a:br>
            <a:r>
              <a:rPr lang="en-US" altLang="zh-CN" sz="1050" dirty="0"/>
              <a:t>SP-231464	Rel-17 CRs on Edge Computing Management</a:t>
            </a:r>
          </a:p>
          <a:p>
            <a:r>
              <a:rPr lang="en-US" altLang="zh-CN" sz="1050" dirty="0"/>
              <a:t>SP-231467	Rel-17 CRs on Enhancements of Management Data Analytics Service</a:t>
            </a:r>
            <a:br>
              <a:rPr lang="en-US" altLang="zh-CN" sz="1050" dirty="0"/>
            </a:br>
            <a:r>
              <a:rPr lang="en-US" altLang="zh-CN" sz="1050" dirty="0"/>
              <a:t>SP-231468	Rel-17 CRs on Enhancements of Management Data Analytics Service Phase 2</a:t>
            </a:r>
            <a:br>
              <a:rPr lang="en-US" altLang="zh-CN" sz="1050" dirty="0"/>
            </a:br>
            <a:r>
              <a:rPr lang="en-US" altLang="zh-CN" sz="1050" dirty="0"/>
              <a:t>SP-231471	Rel-17 CRs on Enhancements of 5G performance measurements and KPIs</a:t>
            </a:r>
          </a:p>
          <a:p>
            <a:r>
              <a:rPr lang="en-US" altLang="zh-CN" sz="1050" dirty="0"/>
              <a:t>SP-231474	Rel-17 CRs on Intent driven management service for mobile network</a:t>
            </a:r>
          </a:p>
          <a:p>
            <a:r>
              <a:rPr lang="en-US" altLang="zh-CN" sz="1050" dirty="0"/>
              <a:t>SP-231479	Rel-18 CRs on Management of cloud-native Virtualized Network Functions</a:t>
            </a:r>
            <a:br>
              <a:rPr lang="en-US" altLang="zh-CN" sz="1050" dirty="0"/>
            </a:br>
            <a:r>
              <a:rPr lang="en-US" altLang="zh-CN" sz="1050" dirty="0"/>
              <a:t>SP-231481	Rel-18 CRs on Network slicing provisioning rules</a:t>
            </a:r>
            <a:br>
              <a:rPr lang="en-US" altLang="zh-CN" sz="1050" dirty="0"/>
            </a:br>
            <a:r>
              <a:rPr lang="en-US" altLang="zh-CN" sz="1050" dirty="0"/>
              <a:t>SP-231482	Rel-18 CRs on Management of non-public networks phase 2</a:t>
            </a:r>
            <a:br>
              <a:rPr lang="en-US" altLang="zh-CN" sz="1050" dirty="0"/>
            </a:br>
            <a:r>
              <a:rPr lang="en-US" altLang="zh-CN" sz="1050" dirty="0"/>
              <a:t>SP-231483	Rel-18 CRs on Management Aspects of NTN</a:t>
            </a:r>
            <a:br>
              <a:rPr lang="en-US" altLang="zh-CN" sz="1050" dirty="0"/>
            </a:br>
            <a:r>
              <a:rPr lang="en-US" altLang="zh-CN" sz="1050" dirty="0"/>
              <a:t>SP-231484	Rel-18 CRs on 5G performance measurements and KPIs phase 3</a:t>
            </a:r>
            <a:br>
              <a:rPr lang="en-US" altLang="zh-CN" sz="1050" dirty="0"/>
            </a:br>
            <a:r>
              <a:rPr lang="en-US" altLang="zh-CN" sz="1050" dirty="0"/>
              <a:t>SP-231485	Rel-18 CRs on Self-Configuration of RAN Network Entities</a:t>
            </a:r>
            <a:br>
              <a:rPr lang="en-US" altLang="zh-CN" sz="1050" dirty="0"/>
            </a:br>
            <a:r>
              <a:rPr lang="en-US" altLang="zh-CN" sz="1050" dirty="0"/>
              <a:t>SP-231498	Rel-18 CRs on Management Aspects of URLLC</a:t>
            </a:r>
          </a:p>
          <a:p>
            <a:r>
              <a:rPr lang="en-US" altLang="zh-CN" sz="1050" dirty="0"/>
              <a:t>SP-231453	Rel-18 CRs on Management of Trace/MDT phase 2</a:t>
            </a:r>
            <a:br>
              <a:rPr lang="en-US" altLang="zh-CN" sz="1050" dirty="0"/>
            </a:br>
            <a:r>
              <a:rPr lang="en-US" altLang="zh-CN" sz="1050" dirty="0"/>
              <a:t>SP-231458	Rel-18 CRs on Additional NRM features phase 2</a:t>
            </a:r>
            <a:br>
              <a:rPr lang="en-US" altLang="zh-CN" sz="1050" dirty="0"/>
            </a:br>
            <a:r>
              <a:rPr lang="en-US" altLang="zh-CN" sz="1050" dirty="0"/>
              <a:t>SP-231459	Rel-18 CRs on AI/ML management</a:t>
            </a:r>
            <a:br>
              <a:rPr lang="en-US" altLang="zh-CN" sz="1050" dirty="0"/>
            </a:br>
            <a:r>
              <a:rPr lang="en-US" altLang="zh-CN" sz="1050" dirty="0"/>
              <a:t>SP-231465	Rel-18 CRs on Enhancements of EE for 5G Phase 2</a:t>
            </a:r>
            <a:br>
              <a:rPr lang="en-US" altLang="zh-CN" sz="1050" dirty="0"/>
            </a:br>
            <a:r>
              <a:rPr lang="en-US" altLang="zh-CN" sz="1050" dirty="0"/>
              <a:t>SP-231466	Rel-18 CRs on Enhanced Edge Computing Management</a:t>
            </a:r>
            <a:br>
              <a:rPr lang="en-US" altLang="zh-CN" sz="1050" dirty="0"/>
            </a:br>
            <a:r>
              <a:rPr lang="en-US" altLang="zh-CN" sz="1050" dirty="0"/>
              <a:t>SP-231469	Rel-18 CRs on Network slice provisioning enhancement</a:t>
            </a:r>
            <a:br>
              <a:rPr lang="en-US" altLang="zh-CN" sz="1050" dirty="0"/>
            </a:br>
            <a:r>
              <a:rPr lang="en-US" altLang="zh-CN" sz="1050" dirty="0"/>
              <a:t>SP-231472	Rel-18 CRs on Service based management architecture</a:t>
            </a:r>
            <a:br>
              <a:rPr lang="en-US" altLang="zh-CN" sz="1050" dirty="0"/>
            </a:br>
            <a:r>
              <a:rPr lang="en-US" altLang="zh-CN" sz="1050" dirty="0"/>
              <a:t>SP-231475	Rel-18 CRs on Intent driven management service for mobile network phase 2 batch 1</a:t>
            </a:r>
            <a:br>
              <a:rPr lang="en-US" altLang="zh-CN" sz="1050" dirty="0"/>
            </a:br>
            <a:r>
              <a:rPr lang="en-US" altLang="zh-CN" sz="1050" dirty="0"/>
              <a:t>SP-231476	Rel-18 CRs on Intent driven management service for mobile network phase 2 batch 2</a:t>
            </a:r>
            <a:br>
              <a:rPr lang="en-US" altLang="zh-CN" sz="1050" dirty="0"/>
            </a:br>
            <a:r>
              <a:rPr lang="en-US" altLang="zh-CN" sz="1050" dirty="0"/>
              <a:t>SP-231477	Rel-18 CRs on Management Aspects of 5G Network Sharing Phase2</a:t>
            </a:r>
            <a:br>
              <a:rPr lang="en-US" altLang="zh-CN" sz="1050" dirty="0"/>
            </a:br>
            <a:r>
              <a:rPr lang="en-US" altLang="zh-CN" sz="1050" dirty="0"/>
              <a:t>SP-231478	Rel-18 CRs on Management Aspects related to NWDAF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1BFD78-0F9A-48E7-8771-FDD93B9A069B}"/>
              </a:ext>
            </a:extLst>
          </p:cNvPr>
          <p:cNvSpPr/>
          <p:nvPr/>
        </p:nvSpPr>
        <p:spPr>
          <a:xfrm>
            <a:off x="259976" y="1364547"/>
            <a:ext cx="5109883" cy="189282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200" b="1" dirty="0"/>
              <a:t>List of TEI CRs (OAM &amp; CH): </a:t>
            </a:r>
          </a:p>
          <a:p>
            <a:r>
              <a:rPr lang="en-US" altLang="zh-CN" sz="1050" dirty="0"/>
              <a:t>SP-231486	Rel-15 CRs on TEI</a:t>
            </a:r>
            <a:br>
              <a:rPr lang="en-US" altLang="zh-CN" sz="1050" dirty="0"/>
            </a:br>
            <a:r>
              <a:rPr lang="en-US" altLang="zh-CN" sz="1050" dirty="0"/>
              <a:t>SP-231487	Rel-16 CRs on TEI batch 1</a:t>
            </a:r>
            <a:br>
              <a:rPr lang="en-US" altLang="zh-CN" sz="1050" dirty="0"/>
            </a:br>
            <a:r>
              <a:rPr lang="en-US" altLang="zh-CN" sz="1050" dirty="0"/>
              <a:t>SP-231488	Rel-16 CRs on TEI batch 2</a:t>
            </a:r>
            <a:br>
              <a:rPr lang="en-US" altLang="zh-CN" sz="1050" dirty="0"/>
            </a:br>
            <a:r>
              <a:rPr lang="en-US" altLang="zh-CN" sz="1050" dirty="0"/>
              <a:t>SP-231489	Rel-16 CRs on TEI batch 3</a:t>
            </a:r>
            <a:br>
              <a:rPr lang="en-US" altLang="zh-CN" sz="1050" dirty="0"/>
            </a:br>
            <a:r>
              <a:rPr lang="en-US" altLang="zh-CN" sz="1050" dirty="0"/>
              <a:t>SP-231490	Rel-17 CRs on TEI batch 1</a:t>
            </a:r>
            <a:br>
              <a:rPr lang="en-US" altLang="zh-CN" sz="1050" dirty="0"/>
            </a:br>
            <a:r>
              <a:rPr lang="en-US" altLang="zh-CN" sz="1050" dirty="0"/>
              <a:t>SP-231491	Rel-17 CRs on TEI batch 2</a:t>
            </a:r>
            <a:br>
              <a:rPr lang="en-US" altLang="zh-CN" sz="1050" dirty="0"/>
            </a:br>
            <a:r>
              <a:rPr lang="en-US" altLang="zh-CN" sz="1050" dirty="0"/>
              <a:t>SP-231492	Rel-17 CRs on TEI batch 3</a:t>
            </a:r>
            <a:br>
              <a:rPr lang="en-US" altLang="zh-CN" sz="1050" dirty="0"/>
            </a:br>
            <a:r>
              <a:rPr lang="en-US" altLang="zh-CN" sz="1050" dirty="0"/>
              <a:t>SP-231493	Rel-17 CRs on TEI batch 4</a:t>
            </a:r>
            <a:br>
              <a:rPr lang="en-US" altLang="zh-CN" sz="1050" dirty="0"/>
            </a:br>
            <a:r>
              <a:rPr lang="en-US" altLang="zh-CN" sz="1050" dirty="0"/>
              <a:t>SP-231494	Rel-18 CRs on TEI batch 1</a:t>
            </a:r>
            <a:br>
              <a:rPr lang="en-US" altLang="zh-CN" sz="1050" dirty="0"/>
            </a:br>
            <a:r>
              <a:rPr lang="en-US" altLang="zh-CN" sz="1050" dirty="0"/>
              <a:t>SP-231495	Rel-18 CRs on TEI batch 2</a:t>
            </a:r>
          </a:p>
        </p:txBody>
      </p:sp>
    </p:spTree>
    <p:extLst>
      <p:ext uri="{BB962C8B-B14F-4D97-AF65-F5344CB8AC3E}">
        <p14:creationId xmlns:p14="http://schemas.microsoft.com/office/powerpoint/2010/main" val="25458026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A9985057-8F2A-44BF-9F53-9E66C674A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3" y="0"/>
            <a:ext cx="9102725" cy="1143000"/>
          </a:xfrm>
        </p:spPr>
        <p:txBody>
          <a:bodyPr/>
          <a:lstStyle/>
          <a:p>
            <a:r>
              <a:rPr lang="en-GB" altLang="en-US" sz="2800" dirty="0"/>
              <a:t>Update of SA5 </a:t>
            </a:r>
            <a:r>
              <a:rPr lang="en-US" altLang="zh-CN" sz="2800" dirty="0"/>
              <a:t>Rel-18 ongoing WI/SI </a:t>
            </a:r>
            <a:r>
              <a:rPr lang="en-GB" altLang="en-US" sz="2800" dirty="0"/>
              <a:t>progress</a:t>
            </a:r>
            <a:endParaRPr lang="en-US" altLang="en-US" sz="28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9D4EF8C-FB50-4A9A-8EC6-A9B2F7142F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857009"/>
              </p:ext>
            </p:extLst>
          </p:nvPr>
        </p:nvGraphicFramePr>
        <p:xfrm>
          <a:off x="97971" y="837855"/>
          <a:ext cx="11949793" cy="5659269"/>
        </p:xfrm>
        <a:graphic>
          <a:graphicData uri="http://schemas.openxmlformats.org/drawingml/2006/table">
            <a:tbl>
              <a:tblPr/>
              <a:tblGrid>
                <a:gridCol w="609625">
                  <a:extLst>
                    <a:ext uri="{9D8B030D-6E8A-4147-A177-3AD203B41FA5}">
                      <a16:colId xmlns:a16="http://schemas.microsoft.com/office/drawing/2014/main" val="2542914323"/>
                    </a:ext>
                  </a:extLst>
                </a:gridCol>
                <a:gridCol w="3810818">
                  <a:extLst>
                    <a:ext uri="{9D8B030D-6E8A-4147-A177-3AD203B41FA5}">
                      <a16:colId xmlns:a16="http://schemas.microsoft.com/office/drawing/2014/main" val="181470375"/>
                    </a:ext>
                  </a:extLst>
                </a:gridCol>
                <a:gridCol w="1771935">
                  <a:extLst>
                    <a:ext uri="{9D8B030D-6E8A-4147-A177-3AD203B41FA5}">
                      <a16:colId xmlns:a16="http://schemas.microsoft.com/office/drawing/2014/main" val="3131521887"/>
                    </a:ext>
                  </a:extLst>
                </a:gridCol>
                <a:gridCol w="1514837">
                  <a:extLst>
                    <a:ext uri="{9D8B030D-6E8A-4147-A177-3AD203B41FA5}">
                      <a16:colId xmlns:a16="http://schemas.microsoft.com/office/drawing/2014/main" val="1768482317"/>
                    </a:ext>
                  </a:extLst>
                </a:gridCol>
                <a:gridCol w="718735">
                  <a:extLst>
                    <a:ext uri="{9D8B030D-6E8A-4147-A177-3AD203B41FA5}">
                      <a16:colId xmlns:a16="http://schemas.microsoft.com/office/drawing/2014/main" val="2882163933"/>
                    </a:ext>
                  </a:extLst>
                </a:gridCol>
                <a:gridCol w="647358">
                  <a:extLst>
                    <a:ext uri="{9D8B030D-6E8A-4147-A177-3AD203B41FA5}">
                      <a16:colId xmlns:a16="http://schemas.microsoft.com/office/drawing/2014/main" val="1141164851"/>
                    </a:ext>
                  </a:extLst>
                </a:gridCol>
                <a:gridCol w="822415">
                  <a:extLst>
                    <a:ext uri="{9D8B030D-6E8A-4147-A177-3AD203B41FA5}">
                      <a16:colId xmlns:a16="http://schemas.microsoft.com/office/drawing/2014/main" val="1852499474"/>
                    </a:ext>
                  </a:extLst>
                </a:gridCol>
                <a:gridCol w="2054070">
                  <a:extLst>
                    <a:ext uri="{9D8B030D-6E8A-4147-A177-3AD203B41FA5}">
                      <a16:colId xmlns:a16="http://schemas.microsoft.com/office/drawing/2014/main" val="21828799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 dirty="0">
                          <a:latin typeface="+mn-lt"/>
                        </a:rPr>
                        <a:t>UID</a:t>
                      </a:r>
                    </a:p>
                  </a:txBody>
                  <a:tcPr marL="36001" marR="360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 dirty="0">
                          <a:latin typeface="+mn-lt"/>
                        </a:rPr>
                        <a:t>Name</a:t>
                      </a:r>
                    </a:p>
                  </a:txBody>
                  <a:tcPr marL="36001" marR="360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 dirty="0">
                          <a:latin typeface="+mn-lt"/>
                        </a:rPr>
                        <a:t>Acronym</a:t>
                      </a:r>
                    </a:p>
                  </a:txBody>
                  <a:tcPr marL="36001" marR="360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700" dirty="0">
                          <a:latin typeface="+mn-lt"/>
                        </a:rPr>
                        <a:t>Target (dd/mm/</a:t>
                      </a:r>
                      <a:r>
                        <a:rPr lang="en-GB" altLang="zh-CN" sz="700" dirty="0" err="1">
                          <a:latin typeface="+mn-lt"/>
                        </a:rPr>
                        <a:t>yyyy</a:t>
                      </a:r>
                      <a:r>
                        <a:rPr lang="en-GB" altLang="zh-CN" sz="700" dirty="0">
                          <a:latin typeface="+mn-lt"/>
                        </a:rPr>
                        <a:t>)</a:t>
                      </a:r>
                      <a:endParaRPr lang="en-GB" sz="700" dirty="0">
                        <a:latin typeface="+mn-lt"/>
                      </a:endParaRPr>
                    </a:p>
                  </a:txBody>
                  <a:tcPr marL="36001" marR="360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 dirty="0">
                          <a:latin typeface="+mn-lt"/>
                        </a:rPr>
                        <a:t>Old %</a:t>
                      </a:r>
                    </a:p>
                  </a:txBody>
                  <a:tcPr marL="36001" marR="360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2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</a:p>
                  </a:txBody>
                  <a:tcPr marL="36001" marR="360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 dirty="0">
                          <a:solidFill>
                            <a:srgbClr val="FF0000"/>
                          </a:solidFill>
                          <a:latin typeface="+mn-lt"/>
                        </a:rPr>
                        <a:t>New %</a:t>
                      </a:r>
                      <a:endParaRPr lang="en-GB" sz="7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1" marR="360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700" dirty="0">
                          <a:solidFill>
                            <a:srgbClr val="FF0000"/>
                          </a:solidFill>
                          <a:latin typeface="+mn-lt"/>
                        </a:rPr>
                        <a:t>Change or comment</a:t>
                      </a:r>
                    </a:p>
                  </a:txBody>
                  <a:tcPr marL="36001" marR="360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954047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1010018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Charging aspects of 5GSAT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5GSAT_Ph2_CH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SP-231152</a:t>
                      </a:r>
                      <a:endParaRPr lang="en-US" sz="7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242527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980028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1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charging aspects of Satellite in 5GS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FS_5GSAT_CH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12/09/2019</a:t>
                      </a:r>
                      <a:r>
                        <a:rPr lang="en-US" altLang="zh-CN" sz="700" b="0" i="0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SP-221162</a:t>
                      </a:r>
                      <a:endParaRPr lang="en-US" sz="700" b="0" i="0" u="sng" strike="noStrike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TR Updated for Approval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5272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1000009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  Charging Aspects of Ranging and </a:t>
                      </a:r>
                      <a:r>
                        <a:rPr lang="en-US" sz="700" b="1" i="0" u="none" strike="noStrike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Sidelink</a:t>
                      </a:r>
                      <a:r>
                        <a:rPr lang="en-US" sz="7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Positioning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FS_Ranging_SL_CH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7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1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SP-230622</a:t>
                      </a:r>
                      <a:endParaRPr lang="en-US" sz="700" b="0" i="0" u="sng" strike="noStrike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7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Potential </a:t>
                      </a:r>
                      <a:r>
                        <a:rPr lang="en-GB" sz="7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Normative work in Rel-19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439531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1010015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Aspects of B2B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B2B_CH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SP-231155</a:t>
                      </a:r>
                      <a:endParaRPr lang="en-US" sz="700" b="0" i="0" u="sng" strike="noStrike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017399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990119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AI/ML management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AIML_MGT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SP-230335</a:t>
                      </a:r>
                      <a:endParaRPr lang="en-US" sz="7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754467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940045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Network slicing provisioning rules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NSRULE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SP-211449</a:t>
                      </a:r>
                      <a:endParaRPr lang="en-US" sz="7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204127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950039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intent-driven management for network slicing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FS_NETSLICE_IDMS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SP-220278</a:t>
                      </a:r>
                      <a:endParaRPr lang="en-US" sz="7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b="0" i="0" u="none" strike="noStrike" kern="1200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100%</a:t>
                      </a:r>
                      <a:endParaRPr lang="en-US" sz="7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376787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990030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Intent driven Management Service for Mobile Network phase 2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IDMS_MN_ph2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SP-230180</a:t>
                      </a:r>
                      <a:endParaRPr lang="en-US" sz="7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b="0" i="0" u="none" strike="noStrike" kern="1200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100%</a:t>
                      </a:r>
                      <a:endParaRPr lang="en-US" sz="7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849738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980025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Aspects of Network Slicing Phase 2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NETSLICE_CH_Ph2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7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SP-230176</a:t>
                      </a:r>
                      <a:endParaRPr lang="en-US" sz="700" b="0" i="0" u="sng" strike="noStrike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276978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1000008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Aspects of IMS Data Channel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IDC_CH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20%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SP-230621</a:t>
                      </a:r>
                      <a:endParaRPr lang="en-US" sz="700" b="0" i="0" u="sng" strike="noStrike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185181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990028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  Charging Aspects for Enhanced Support of Non-Public Networks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eNPN_CH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SP-230177</a:t>
                      </a:r>
                      <a:endParaRPr lang="en-US" sz="700" b="0" i="0" u="sng" strike="noStrike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34910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1010016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  Charging Aspects of 5WWC phase 2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5WWC_Ph2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SP-231154</a:t>
                      </a:r>
                      <a:endParaRPr lang="en-US" sz="7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313983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970031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Data Analytics phase 2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eMDAS_Ph2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SP-220981</a:t>
                      </a:r>
                      <a:endParaRPr lang="en-US" sz="7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87</a:t>
                      </a:r>
                      <a:r>
                        <a:rPr lang="en-US" altLang="zh-CN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7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474297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940032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Key Quality Indicators (KQIs) for 5G service experience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FS_KQI_5G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SP-211433</a:t>
                      </a:r>
                      <a:endParaRPr lang="en-US" sz="7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7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7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548429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950031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Additional NRM features phase 2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AdNRM_ph2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88%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SP-220351</a:t>
                      </a:r>
                      <a:endParaRPr lang="en-US" sz="7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</a:t>
                      </a:r>
                      <a:r>
                        <a:rPr lang="en-US" altLang="zh-CN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7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749457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940030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Self-Configuration of RAN Network Entities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RANSC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SP-211431</a:t>
                      </a:r>
                      <a:endParaRPr lang="en-US" sz="7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90</a:t>
                      </a:r>
                      <a:r>
                        <a:rPr lang="en-US" altLang="zh-CN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7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TS for information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716640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1000007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of cloud-native Virtualized Network Functions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MCVNF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SP-230764</a:t>
                      </a:r>
                      <a:endParaRPr lang="en-US" sz="7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95</a:t>
                      </a:r>
                      <a:r>
                        <a:rPr lang="en-US" altLang="zh-CN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7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961550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1000011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i="0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Charging enhancement for Network Slice based wholesale in roaming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CHNSWO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06/06/2023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0563C1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  <a:hlinkClick r:id="rId19"/>
                        </a:rPr>
                        <a:t>SP-230625</a:t>
                      </a:r>
                      <a:endParaRPr lang="en-US" sz="700" b="0" i="0" u="sng" strike="noStrike" dirty="0">
                        <a:solidFill>
                          <a:srgbClr val="0563C1"/>
                        </a:solidFill>
                        <a:effectLst/>
                        <a:highlight>
                          <a:srgbClr val="00FFFF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100%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Completed in SA#100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838942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1000014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Network and Service Operations for Energy Utilities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NSOEU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SP-230632</a:t>
                      </a:r>
                      <a:endParaRPr lang="en-US" sz="7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60</a:t>
                      </a:r>
                      <a:r>
                        <a:rPr lang="en-US" altLang="zh-CN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7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933281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980026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1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CHF Segmentation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FS_CHFSeg</a:t>
                      </a:r>
                      <a:endParaRPr lang="en-US" sz="7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09/09/2023</a:t>
                      </a:r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</a:t>
                      </a:r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&gt;</a:t>
                      </a:r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18%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1"/>
                        </a:rPr>
                        <a:t>SP-221160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Potential Normative work in Rel-19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255481"/>
                  </a:ext>
                </a:extLst>
              </a:tr>
              <a:tr h="64897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980029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of Trace/MDT phase 2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5GMDT_Ph2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SP-230777</a:t>
                      </a:r>
                      <a:endParaRPr lang="en-US" sz="7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90</a:t>
                      </a:r>
                      <a:r>
                        <a:rPr lang="en-US" altLang="zh-CN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7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009192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940037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Enhancements of EE for 5G Phase 2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EE5GPLUS_Ph2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SP-211441</a:t>
                      </a:r>
                      <a:endParaRPr lang="en-US" sz="7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7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7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Rapporteur to be updated to Cornily Jean-Michel, Huawei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411839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960025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5G performance measurements and KPIs phase 3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PM_KPI_5G_Ph3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SP-220690</a:t>
                      </a:r>
                      <a:endParaRPr lang="en-US" sz="7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99%</a:t>
                      </a:r>
                      <a:endParaRPr lang="en-US" sz="7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815073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altLang="zh-CN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950036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Enhanced Edge Computing Management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sz="7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eECM</a:t>
                      </a:r>
                      <a:endParaRPr lang="en-US" sz="7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03/03/2023</a:t>
                      </a:r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100-&gt;50%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SP-230775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659212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930033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Access control for management service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MSAC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81%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  <a:hlinkClick r:id="rId2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SP-210859</a:t>
                      </a:r>
                      <a:endParaRPr lang="en-US" sz="700" b="0" i="0" u="sng" strike="noStrike" dirty="0">
                        <a:solidFill>
                          <a:schemeClr val="tx1"/>
                        </a:solidFill>
                        <a:effectLst/>
                        <a:highlight>
                          <a:srgbClr val="00FFFF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Duplicated with 930010?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727169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930010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  Access control for management service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MSAC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73%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SP-210859</a:t>
                      </a:r>
                      <a:endParaRPr lang="en-US" sz="7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75%</a:t>
                      </a:r>
                      <a:endParaRPr lang="en-US" sz="7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286899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890017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YANG PUSH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FS_YANG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10/03/2022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SP-200765</a:t>
                      </a:r>
                      <a:endParaRPr lang="en-US" sz="7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7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124822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990026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Service based management architecture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eSBMA</a:t>
                      </a:r>
                      <a:endParaRPr 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SP-230776</a:t>
                      </a:r>
                      <a:endParaRPr lang="en-US" sz="7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55</a:t>
                      </a:r>
                      <a:r>
                        <a:rPr lang="en-US" altLang="zh-CN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7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Replace rapporteur “Zou Lan” with “Zhang Kai”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683044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990031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Aspects related to NWDAF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MANWDAF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SP-230181</a:t>
                      </a:r>
                      <a:endParaRPr lang="en-US" sz="7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7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93273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940038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Deterministic Communication Service Assurance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FS_DCSA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SP-211442</a:t>
                      </a:r>
                      <a:endParaRPr lang="en-US" sz="7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92</a:t>
                      </a:r>
                      <a:r>
                        <a:rPr lang="en-US" altLang="zh-CN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7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562884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940041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evaluation of autonomous network levels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FS_ANLEVA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SP-211445</a:t>
                      </a:r>
                      <a:endParaRPr lang="en-US" sz="7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</a:t>
                      </a:r>
                      <a:r>
                        <a:rPr lang="en-US" altLang="zh-CN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7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582841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940042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enhancement of autonomous network levels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FS_eANL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SP-211446</a:t>
                      </a:r>
                      <a:endParaRPr lang="en-US" sz="7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7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7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TR for info and approval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335636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990027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Aspect of 5GLAN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5GLAN_Mgt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SP-230175</a:t>
                      </a:r>
                      <a:endParaRPr lang="en-US" sz="7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7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7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838612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1000012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Aspects of 5G Network Sharing Phase2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MANS_ph2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SP-230629</a:t>
                      </a:r>
                      <a:endParaRPr lang="en-US" sz="7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60</a:t>
                      </a:r>
                      <a:r>
                        <a:rPr lang="en-US" altLang="zh-CN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7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004000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950035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Fault Supervision Evolution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FS_FSEV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SP-220153</a:t>
                      </a:r>
                      <a:endParaRPr lang="en-US" sz="7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65</a:t>
                      </a:r>
                      <a:r>
                        <a:rPr lang="en-US" altLang="zh-CN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7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106334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920020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1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Nchf charging services phase 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FS_NCHF_Ph2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96%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5"/>
                        </a:rPr>
                        <a:t>SP-210390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TR for Approval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32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990029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rgbClr val="0000FF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CHF Distributed Availability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rgbClr val="0000FF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DIST_CH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09/09/2023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>
                          <a:solidFill>
                            <a:srgbClr val="0563C1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  <a:hlinkClick r:id="rId36"/>
                        </a:rPr>
                        <a:t>SP-230179</a:t>
                      </a:r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highlight>
                          <a:srgbClr val="00FFFF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100%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Completed in SA#100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022305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1010017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for roaming and additional actor using CHF to CHF interface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CHRACHF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0563C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7"/>
                        </a:rPr>
                        <a:t>SP-231153</a:t>
                      </a:r>
                      <a:endParaRPr lang="en-US" sz="7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  <a:endParaRPr lang="en-US" sz="7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68450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970029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Data management phase 2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FS_MADCOL_ph2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SP-220842</a:t>
                      </a:r>
                      <a:endParaRPr lang="en-US" sz="7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</a:t>
                      </a:r>
                      <a:r>
                        <a:rPr lang="en-US" altLang="zh-CN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7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194453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1010014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Aspects of TSN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TSN_CH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SP-231151</a:t>
                      </a:r>
                      <a:endParaRPr lang="en-US" sz="700" b="0" i="0" u="sng" strike="noStrike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TS for Info and approval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486894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990032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Aspects for NSSAA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NSSAA_CH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4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SP-230182</a:t>
                      </a:r>
                      <a:endParaRPr lang="en-US" sz="700" b="0" i="0" u="sng" strike="noStrike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TS for Info and approval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333329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990033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Aspects of NTN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OAM_NTN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4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SP-230183</a:t>
                      </a:r>
                      <a:endParaRPr lang="en-US" sz="7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7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7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618478"/>
                  </a:ext>
                </a:extLst>
              </a:tr>
              <a:tr h="100003"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altLang="zh-CN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preliminary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Management aspects of 5G system supporting satellite backhaul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OAM_5GSATB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altLang="zh-CN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altLang="zh-CN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altLang="zh-CN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SP-231445</a:t>
                      </a:r>
                      <a:endParaRPr lang="en-US" sz="7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sz="7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20</a:t>
                      </a:r>
                      <a:r>
                        <a:rPr lang="en-US" altLang="zh-CN" sz="7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%</a:t>
                      </a:r>
                      <a:endParaRPr lang="en-US" sz="700" b="0" i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78532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990034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of non-public networks phase 2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OAM_NPN_Ph2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4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SP-230184</a:t>
                      </a:r>
                      <a:endParaRPr lang="en-US" sz="7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65</a:t>
                      </a:r>
                      <a:r>
                        <a:rPr lang="en-US" altLang="zh-CN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7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900113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1000010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Aspects for SMF and MB-SMF to Support 5G Multicast-broadcast Services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5MBS_CH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4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SP-230623</a:t>
                      </a:r>
                      <a:endParaRPr lang="en-US" sz="7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65%</a:t>
                      </a:r>
                      <a:endParaRPr lang="en-US" sz="7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TS for Information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694495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1000013</a:t>
                      </a:r>
                    </a:p>
                  </a:txBody>
                  <a:tcPr marL="4294" marR="4294" marT="42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  Management Aspects of URLLC </a:t>
                      </a:r>
                    </a:p>
                  </a:txBody>
                  <a:tcPr marL="4294" marR="4294" marT="42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URLLC_Mgt</a:t>
                      </a:r>
                    </a:p>
                  </a:txBody>
                  <a:tcPr marL="4294" marR="4294" marT="42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10%</a:t>
                      </a:r>
                    </a:p>
                  </a:txBody>
                  <a:tcPr marL="4294" marR="4294" marT="42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sng" strike="noStrike" dirty="0">
                          <a:solidFill>
                            <a:srgbClr val="0563C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44"/>
                        </a:rPr>
                        <a:t>SP-230631</a:t>
                      </a:r>
                      <a:endParaRPr lang="en-US" sz="7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20</a:t>
                      </a:r>
                      <a:r>
                        <a:rPr lang="en-US" altLang="zh-CN" sz="7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7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631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5400059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6C9E129-BE9C-4737-8317-7D6110B1B309}"/>
              </a:ext>
            </a:extLst>
          </p:cNvPr>
          <p:cNvCxnSpPr>
            <a:cxnSpLocks/>
          </p:cNvCxnSpPr>
          <p:nvPr/>
        </p:nvCxnSpPr>
        <p:spPr bwMode="auto">
          <a:xfrm>
            <a:off x="8484050" y="1483950"/>
            <a:ext cx="1617892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BE7E5E-3F68-41A0-9CF9-4A8EDDC1937A}"/>
              </a:ext>
            </a:extLst>
          </p:cNvPr>
          <p:cNvCxnSpPr>
            <a:cxnSpLocks/>
          </p:cNvCxnSpPr>
          <p:nvPr/>
        </p:nvCxnSpPr>
        <p:spPr bwMode="auto">
          <a:xfrm>
            <a:off x="5615506" y="1483950"/>
            <a:ext cx="2694231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CD1223-66A3-4171-B2B0-62F8AFE68389}"/>
              </a:ext>
            </a:extLst>
          </p:cNvPr>
          <p:cNvCxnSpPr>
            <a:cxnSpLocks/>
          </p:cNvCxnSpPr>
          <p:nvPr/>
        </p:nvCxnSpPr>
        <p:spPr bwMode="auto">
          <a:xfrm>
            <a:off x="2699577" y="1483950"/>
            <a:ext cx="2694231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78AA13-2FCD-4B51-AB3A-F0E8601EC334}"/>
              </a:ext>
            </a:extLst>
          </p:cNvPr>
          <p:cNvCxnSpPr>
            <a:cxnSpLocks/>
          </p:cNvCxnSpPr>
          <p:nvPr/>
        </p:nvCxnSpPr>
        <p:spPr bwMode="auto">
          <a:xfrm>
            <a:off x="672134" y="1483950"/>
            <a:ext cx="1787128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" name="Straight Connector 114">
            <a:extLst>
              <a:ext uri="{FF2B5EF4-FFF2-40B4-BE49-F238E27FC236}">
                <a16:creationId xmlns:a16="http://schemas.microsoft.com/office/drawing/2014/main" id="{B88E2EB2-03B4-49CD-A91C-751B55D5947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49862" y="2128543"/>
            <a:ext cx="0" cy="3615707"/>
          </a:xfrm>
          <a:prstGeom prst="line">
            <a:avLst/>
          </a:prstGeom>
          <a:ln>
            <a:solidFill>
              <a:srgbClr val="C0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114">
            <a:extLst>
              <a:ext uri="{FF2B5EF4-FFF2-40B4-BE49-F238E27FC236}">
                <a16:creationId xmlns:a16="http://schemas.microsoft.com/office/drawing/2014/main" id="{2017D6C6-1DFF-4709-A062-A13E7B066AA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396047" y="2302900"/>
            <a:ext cx="27078" cy="3474811"/>
          </a:xfrm>
          <a:prstGeom prst="line">
            <a:avLst/>
          </a:prstGeom>
          <a:noFill/>
          <a:ln w="28575" algn="ctr">
            <a:solidFill>
              <a:schemeClr val="accent4">
                <a:lumMod val="40000"/>
                <a:lumOff val="60000"/>
              </a:schemeClr>
            </a:solidFill>
            <a:round/>
            <a:headEnd/>
            <a:tailEnd/>
          </a:ln>
        </p:spPr>
      </p:cxnSp>
      <p:cxnSp>
        <p:nvCxnSpPr>
          <p:cNvPr id="10" name="Straight Connector 114">
            <a:extLst>
              <a:ext uri="{FF2B5EF4-FFF2-40B4-BE49-F238E27FC236}">
                <a16:creationId xmlns:a16="http://schemas.microsoft.com/office/drawing/2014/main" id="{B5506089-F069-4842-8EB7-44873F51798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519042" y="2258870"/>
            <a:ext cx="5077" cy="3476573"/>
          </a:xfrm>
          <a:prstGeom prst="line">
            <a:avLst/>
          </a:prstGeom>
          <a:noFill/>
          <a:ln w="28575" algn="ctr">
            <a:solidFill>
              <a:schemeClr val="accent4">
                <a:lumMod val="40000"/>
                <a:lumOff val="60000"/>
              </a:schemeClr>
            </a:solidFill>
            <a:round/>
            <a:headEnd/>
            <a:tailEnd/>
          </a:ln>
        </p:spPr>
      </p:cxnSp>
      <p:cxnSp>
        <p:nvCxnSpPr>
          <p:cNvPr id="11" name="Straight Connector 114">
            <a:extLst>
              <a:ext uri="{FF2B5EF4-FFF2-40B4-BE49-F238E27FC236}">
                <a16:creationId xmlns:a16="http://schemas.microsoft.com/office/drawing/2014/main" id="{13365DA8-CD6E-42F2-AB37-51F27AC0FC8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606496" y="2260632"/>
            <a:ext cx="8462" cy="3474811"/>
          </a:xfrm>
          <a:prstGeom prst="line">
            <a:avLst/>
          </a:prstGeom>
          <a:noFill/>
          <a:ln w="28575" algn="ctr">
            <a:solidFill>
              <a:schemeClr val="accent4">
                <a:lumMod val="40000"/>
                <a:lumOff val="60000"/>
              </a:schemeClr>
            </a:solidFill>
            <a:round/>
            <a:headEnd/>
            <a:tailEnd/>
          </a:ln>
        </p:spPr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51C5BB53-1277-42D7-9841-5A7E9DF0C9D0}"/>
              </a:ext>
            </a:extLst>
          </p:cNvPr>
          <p:cNvSpPr txBox="1">
            <a:spLocks/>
          </p:cNvSpPr>
          <p:nvPr/>
        </p:nvSpPr>
        <p:spPr bwMode="auto">
          <a:xfrm>
            <a:off x="843061" y="744871"/>
            <a:ext cx="7613756" cy="431211"/>
          </a:xfrm>
          <a:prstGeom prst="rect">
            <a:avLst/>
          </a:prstGeom>
          <a:noFill/>
          <a:ln>
            <a:noFill/>
          </a:ln>
        </p:spPr>
        <p:txBody>
          <a:bodyPr lIns="91430" tIns="45715" rIns="91430" bIns="45715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GB" sz="2400" kern="0" dirty="0">
                <a:latin typeface="Montserrat" panose="00000500000000000000" pitchFamily="50" charset="0"/>
                <a:ea typeface="ＭＳ Ｐゴシック" charset="0"/>
                <a:cs typeface="ＭＳ Ｐゴシック" charset="0"/>
              </a:rPr>
              <a:t>Release 19 timeline</a:t>
            </a:r>
            <a:endParaRPr lang="en-US" sz="2000" kern="0" dirty="0">
              <a:latin typeface="Montserrat" panose="00000500000000000000" pitchFamily="50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Box 86">
            <a:extLst>
              <a:ext uri="{FF2B5EF4-FFF2-40B4-BE49-F238E27FC236}">
                <a16:creationId xmlns:a16="http://schemas.microsoft.com/office/drawing/2014/main" id="{10420D22-40BC-416B-AEDD-2BF3DCBDE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397" y="1695292"/>
            <a:ext cx="394318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700">
                <a:latin typeface="Montserrat" panose="00000500000000000000" pitchFamily="50" charset="0"/>
              </a:rPr>
              <a:t>#101</a:t>
            </a:r>
          </a:p>
        </p:txBody>
      </p:sp>
      <p:cxnSp>
        <p:nvCxnSpPr>
          <p:cNvPr id="14" name="Straight Connector 115">
            <a:extLst>
              <a:ext uri="{FF2B5EF4-FFF2-40B4-BE49-F238E27FC236}">
                <a16:creationId xmlns:a16="http://schemas.microsoft.com/office/drawing/2014/main" id="{160962F9-8AA4-4E29-BD7C-9AB85B58F1A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32518" y="2302900"/>
            <a:ext cx="10154" cy="3474811"/>
          </a:xfrm>
          <a:prstGeom prst="line">
            <a:avLst/>
          </a:prstGeom>
          <a:noFill/>
          <a:ln w="9525" algn="ctr">
            <a:solidFill>
              <a:schemeClr val="accent4">
                <a:lumMod val="40000"/>
                <a:lumOff val="60000"/>
              </a:schemeClr>
            </a:solidFill>
            <a:prstDash val="dash"/>
            <a:round/>
            <a:headEnd/>
            <a:tailEnd/>
          </a:ln>
        </p:spPr>
      </p:cxnSp>
      <p:cxnSp>
        <p:nvCxnSpPr>
          <p:cNvPr id="15" name="Straight Connector 114">
            <a:extLst>
              <a:ext uri="{FF2B5EF4-FFF2-40B4-BE49-F238E27FC236}">
                <a16:creationId xmlns:a16="http://schemas.microsoft.com/office/drawing/2014/main" id="{F7195661-B4E5-4129-BB9F-B56979C5B43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9982" y="2329317"/>
            <a:ext cx="0" cy="3448394"/>
          </a:xfrm>
          <a:prstGeom prst="line">
            <a:avLst/>
          </a:prstGeom>
          <a:noFill/>
          <a:ln w="9525" algn="ctr">
            <a:solidFill>
              <a:schemeClr val="accent4">
                <a:lumMod val="40000"/>
                <a:lumOff val="60000"/>
              </a:schemeClr>
            </a:solidFill>
            <a:prstDash val="dash"/>
            <a:round/>
            <a:headEnd/>
            <a:tailEnd/>
          </a:ln>
        </p:spPr>
      </p:cxnSp>
      <p:cxnSp>
        <p:nvCxnSpPr>
          <p:cNvPr id="16" name="Straight Connector 114">
            <a:extLst>
              <a:ext uri="{FF2B5EF4-FFF2-40B4-BE49-F238E27FC236}">
                <a16:creationId xmlns:a16="http://schemas.microsoft.com/office/drawing/2014/main" id="{6E444791-DB4D-4EC4-9DA1-9EF2F2AABF0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56632" y="2302900"/>
            <a:ext cx="0" cy="3474811"/>
          </a:xfrm>
          <a:prstGeom prst="line">
            <a:avLst/>
          </a:prstGeom>
          <a:noFill/>
          <a:ln w="9525" algn="ctr">
            <a:solidFill>
              <a:schemeClr val="accent4">
                <a:lumMod val="40000"/>
                <a:lumOff val="60000"/>
              </a:schemeClr>
            </a:solidFill>
            <a:prstDash val="dash"/>
            <a:round/>
            <a:headEnd/>
            <a:tailEnd/>
          </a:ln>
        </p:spPr>
      </p:cxnSp>
      <p:cxnSp>
        <p:nvCxnSpPr>
          <p:cNvPr id="17" name="Straight Connector 114">
            <a:extLst>
              <a:ext uri="{FF2B5EF4-FFF2-40B4-BE49-F238E27FC236}">
                <a16:creationId xmlns:a16="http://schemas.microsoft.com/office/drawing/2014/main" id="{E76636E8-9CA1-4431-BF82-66B0B45D476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005295" y="2302900"/>
            <a:ext cx="33847" cy="3432543"/>
          </a:xfrm>
          <a:prstGeom prst="line">
            <a:avLst/>
          </a:prstGeom>
          <a:noFill/>
          <a:ln w="9525" algn="ctr">
            <a:solidFill>
              <a:schemeClr val="accent4">
                <a:lumMod val="40000"/>
                <a:lumOff val="60000"/>
              </a:schemeClr>
            </a:solidFill>
            <a:prstDash val="dash"/>
            <a:round/>
            <a:headEnd/>
            <a:tailEnd/>
          </a:ln>
        </p:spPr>
      </p:cxnSp>
      <p:cxnSp>
        <p:nvCxnSpPr>
          <p:cNvPr id="18" name="Straight Connector 114">
            <a:extLst>
              <a:ext uri="{FF2B5EF4-FFF2-40B4-BE49-F238E27FC236}">
                <a16:creationId xmlns:a16="http://schemas.microsoft.com/office/drawing/2014/main" id="{7BEDDF8C-B6ED-4263-963D-A6CFF34618F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714027" y="2302900"/>
            <a:ext cx="1693" cy="3474811"/>
          </a:xfrm>
          <a:prstGeom prst="line">
            <a:avLst/>
          </a:prstGeom>
          <a:noFill/>
          <a:ln w="9525" algn="ctr">
            <a:solidFill>
              <a:schemeClr val="accent4">
                <a:lumMod val="40000"/>
                <a:lumOff val="60000"/>
              </a:schemeClr>
            </a:solidFill>
            <a:prstDash val="dash"/>
            <a:round/>
            <a:headEnd/>
            <a:tailEnd/>
          </a:ln>
        </p:spPr>
      </p:cxnSp>
      <p:cxnSp>
        <p:nvCxnSpPr>
          <p:cNvPr id="19" name="Straight Connector 114">
            <a:extLst>
              <a:ext uri="{FF2B5EF4-FFF2-40B4-BE49-F238E27FC236}">
                <a16:creationId xmlns:a16="http://schemas.microsoft.com/office/drawing/2014/main" id="{6277D72C-AB48-4283-8A27-B58B4894BAA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29831" y="2258870"/>
            <a:ext cx="0" cy="3518842"/>
          </a:xfrm>
          <a:prstGeom prst="line">
            <a:avLst/>
          </a:prstGeom>
          <a:noFill/>
          <a:ln w="9525" algn="ctr">
            <a:solidFill>
              <a:schemeClr val="accent4">
                <a:lumMod val="40000"/>
                <a:lumOff val="60000"/>
              </a:schemeClr>
            </a:solidFill>
            <a:prstDash val="dash"/>
            <a:round/>
            <a:headEnd/>
            <a:tailEnd/>
          </a:ln>
        </p:spPr>
      </p:cxnSp>
      <p:cxnSp>
        <p:nvCxnSpPr>
          <p:cNvPr id="20" name="Straight Connector 114">
            <a:extLst>
              <a:ext uri="{FF2B5EF4-FFF2-40B4-BE49-F238E27FC236}">
                <a16:creationId xmlns:a16="http://schemas.microsoft.com/office/drawing/2014/main" id="{442F46EF-F39B-48A9-84C2-A3A43298841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72775" y="2302900"/>
            <a:ext cx="0" cy="3474811"/>
          </a:xfrm>
          <a:prstGeom prst="line">
            <a:avLst/>
          </a:prstGeom>
          <a:noFill/>
          <a:ln w="9525" algn="ctr">
            <a:solidFill>
              <a:schemeClr val="accent4">
                <a:lumMod val="40000"/>
                <a:lumOff val="60000"/>
              </a:schemeClr>
            </a:solidFill>
            <a:prstDash val="dash"/>
            <a:round/>
            <a:headEnd/>
            <a:tailEnd/>
          </a:ln>
        </p:spPr>
      </p:cxnSp>
      <p:cxnSp>
        <p:nvCxnSpPr>
          <p:cNvPr id="21" name="Straight Connector 114">
            <a:extLst>
              <a:ext uri="{FF2B5EF4-FFF2-40B4-BE49-F238E27FC236}">
                <a16:creationId xmlns:a16="http://schemas.microsoft.com/office/drawing/2014/main" id="{CE2EA272-EA20-4FF5-A7DE-F7058CE55E1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886101" y="2302900"/>
            <a:ext cx="3385" cy="3474811"/>
          </a:xfrm>
          <a:prstGeom prst="line">
            <a:avLst/>
          </a:prstGeom>
          <a:noFill/>
          <a:ln w="9525" algn="ctr">
            <a:solidFill>
              <a:schemeClr val="accent4">
                <a:lumMod val="40000"/>
                <a:lumOff val="60000"/>
              </a:schemeClr>
            </a:solidFill>
            <a:prstDash val="dash"/>
            <a:round/>
            <a:headEnd/>
            <a:tailEnd/>
          </a:ln>
        </p:spPr>
      </p:cxnSp>
      <p:cxnSp>
        <p:nvCxnSpPr>
          <p:cNvPr id="22" name="Straight Connector 114">
            <a:extLst>
              <a:ext uri="{FF2B5EF4-FFF2-40B4-BE49-F238E27FC236}">
                <a16:creationId xmlns:a16="http://schemas.microsoft.com/office/drawing/2014/main" id="{6C288234-EC11-4366-9BF7-23888F2F642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056846" y="2302900"/>
            <a:ext cx="16924" cy="3474811"/>
          </a:xfrm>
          <a:prstGeom prst="line">
            <a:avLst/>
          </a:prstGeom>
          <a:noFill/>
          <a:ln w="9525" algn="ctr">
            <a:solidFill>
              <a:schemeClr val="accent4">
                <a:lumMod val="40000"/>
                <a:lumOff val="60000"/>
              </a:schemeClr>
            </a:solidFill>
            <a:prstDash val="dash"/>
            <a:round/>
            <a:headEnd/>
            <a:tailEnd/>
          </a:ln>
        </p:spPr>
      </p:cxnSp>
      <p:cxnSp>
        <p:nvCxnSpPr>
          <p:cNvPr id="23" name="Straight Connector 114">
            <a:extLst>
              <a:ext uri="{FF2B5EF4-FFF2-40B4-BE49-F238E27FC236}">
                <a16:creationId xmlns:a16="http://schemas.microsoft.com/office/drawing/2014/main" id="{0720545C-6CDE-4BCB-87D3-D78798E68A4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607774" y="2306422"/>
            <a:ext cx="10154" cy="3471289"/>
          </a:xfrm>
          <a:prstGeom prst="line">
            <a:avLst/>
          </a:prstGeom>
          <a:noFill/>
          <a:ln w="9525" algn="ctr">
            <a:solidFill>
              <a:schemeClr val="accent4">
                <a:lumMod val="40000"/>
                <a:lumOff val="60000"/>
              </a:schemeClr>
            </a:solidFill>
            <a:prstDash val="dash"/>
            <a:round/>
            <a:headEnd/>
            <a:tailEnd/>
          </a:ln>
        </p:spPr>
      </p:cxnSp>
      <p:sp>
        <p:nvSpPr>
          <p:cNvPr id="25" name="TextBox 86">
            <a:extLst>
              <a:ext uri="{FF2B5EF4-FFF2-40B4-BE49-F238E27FC236}">
                <a16:creationId xmlns:a16="http://schemas.microsoft.com/office/drawing/2014/main" id="{71482402-57DF-4F96-9EB4-FF660883E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0646" y="1695292"/>
            <a:ext cx="416320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700">
                <a:latin typeface="Montserrat" panose="00000500000000000000" pitchFamily="50" charset="0"/>
              </a:rPr>
              <a:t>#102</a:t>
            </a:r>
            <a:endParaRPr lang="en-GB" altLang="en-US" sz="400">
              <a:latin typeface="Montserrat" panose="00000500000000000000" pitchFamily="50" charset="0"/>
            </a:endParaRPr>
          </a:p>
        </p:txBody>
      </p:sp>
      <p:sp>
        <p:nvSpPr>
          <p:cNvPr id="26" name="TextBox 86">
            <a:extLst>
              <a:ext uri="{FF2B5EF4-FFF2-40B4-BE49-F238E27FC236}">
                <a16:creationId xmlns:a16="http://schemas.microsoft.com/office/drawing/2014/main" id="{6EAD537C-8BC0-4EEB-A04C-2255D1E6D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6667" y="1695292"/>
            <a:ext cx="414627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700">
                <a:latin typeface="Montserrat" panose="00000500000000000000" pitchFamily="50" charset="0"/>
              </a:rPr>
              <a:t>#103</a:t>
            </a:r>
            <a:endParaRPr lang="en-GB" altLang="en-US" sz="400">
              <a:latin typeface="Montserrat" panose="00000500000000000000" pitchFamily="50" charset="0"/>
            </a:endParaRPr>
          </a:p>
        </p:txBody>
      </p:sp>
      <p:sp>
        <p:nvSpPr>
          <p:cNvPr id="27" name="TextBox 86">
            <a:extLst>
              <a:ext uri="{FF2B5EF4-FFF2-40B4-BE49-F238E27FC236}">
                <a16:creationId xmlns:a16="http://schemas.microsoft.com/office/drawing/2014/main" id="{384BE6DE-1C62-41F9-8BF8-54B98C893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1149" y="1695292"/>
            <a:ext cx="423089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700">
                <a:latin typeface="Montserrat" panose="00000500000000000000" pitchFamily="50" charset="0"/>
              </a:rPr>
              <a:t>#104</a:t>
            </a:r>
            <a:endParaRPr lang="en-GB" altLang="en-US" sz="400">
              <a:latin typeface="Montserrat" panose="00000500000000000000" pitchFamily="50" charset="0"/>
            </a:endParaRPr>
          </a:p>
        </p:txBody>
      </p:sp>
      <p:sp>
        <p:nvSpPr>
          <p:cNvPr id="28" name="TextBox 86">
            <a:extLst>
              <a:ext uri="{FF2B5EF4-FFF2-40B4-BE49-F238E27FC236}">
                <a16:creationId xmlns:a16="http://schemas.microsoft.com/office/drawing/2014/main" id="{EDB2B32A-F6DA-4C66-93BF-735CDA540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096" y="1695292"/>
            <a:ext cx="416320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700">
                <a:latin typeface="Montserrat" panose="00000500000000000000" pitchFamily="50" charset="0"/>
              </a:rPr>
              <a:t>#105</a:t>
            </a:r>
            <a:endParaRPr lang="en-GB" altLang="en-US" sz="400">
              <a:latin typeface="Montserrat" panose="00000500000000000000" pitchFamily="50" charset="0"/>
            </a:endParaRPr>
          </a:p>
        </p:txBody>
      </p:sp>
      <p:sp>
        <p:nvSpPr>
          <p:cNvPr id="29" name="TextBox 86">
            <a:extLst>
              <a:ext uri="{FF2B5EF4-FFF2-40B4-BE49-F238E27FC236}">
                <a16:creationId xmlns:a16="http://schemas.microsoft.com/office/drawing/2014/main" id="{B60A3C56-A27A-4CE2-A271-FC4D57AF9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3958" y="1695292"/>
            <a:ext cx="418012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700">
                <a:latin typeface="Montserrat" panose="00000500000000000000" pitchFamily="50" charset="0"/>
              </a:rPr>
              <a:t>#106</a:t>
            </a:r>
            <a:endParaRPr lang="en-GB" altLang="en-US" sz="400">
              <a:latin typeface="Montserrat" panose="00000500000000000000" pitchFamily="50" charset="0"/>
            </a:endParaRPr>
          </a:p>
        </p:txBody>
      </p:sp>
      <p:sp>
        <p:nvSpPr>
          <p:cNvPr id="30" name="TextBox 86">
            <a:extLst>
              <a:ext uri="{FF2B5EF4-FFF2-40B4-BE49-F238E27FC236}">
                <a16:creationId xmlns:a16="http://schemas.microsoft.com/office/drawing/2014/main" id="{BDCE9656-5A41-4868-BE29-2DCA5EC9F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6749" y="1695292"/>
            <a:ext cx="416320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700">
                <a:latin typeface="Montserrat" panose="00000500000000000000" pitchFamily="50" charset="0"/>
              </a:rPr>
              <a:t>#107</a:t>
            </a:r>
            <a:endParaRPr lang="en-GB" altLang="en-US" sz="400">
              <a:latin typeface="Montserrat" panose="00000500000000000000" pitchFamily="50" charset="0"/>
            </a:endParaRPr>
          </a:p>
        </p:txBody>
      </p:sp>
      <p:sp>
        <p:nvSpPr>
          <p:cNvPr id="31" name="TextBox 86">
            <a:extLst>
              <a:ext uri="{FF2B5EF4-FFF2-40B4-BE49-F238E27FC236}">
                <a16:creationId xmlns:a16="http://schemas.microsoft.com/office/drawing/2014/main" id="{03E5F4DE-DEC6-488A-B86B-DFFFF49B2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1231" y="1695292"/>
            <a:ext cx="423089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700">
                <a:latin typeface="Montserrat" panose="00000500000000000000" pitchFamily="50" charset="0"/>
              </a:rPr>
              <a:t>#108</a:t>
            </a:r>
            <a:endParaRPr lang="en-GB" altLang="en-US" sz="400">
              <a:latin typeface="Montserrat" panose="00000500000000000000" pitchFamily="50" charset="0"/>
            </a:endParaRPr>
          </a:p>
        </p:txBody>
      </p:sp>
      <p:sp>
        <p:nvSpPr>
          <p:cNvPr id="32" name="TextBox 86">
            <a:extLst>
              <a:ext uri="{FF2B5EF4-FFF2-40B4-BE49-F238E27FC236}">
                <a16:creationId xmlns:a16="http://schemas.microsoft.com/office/drawing/2014/main" id="{168156DD-9FFB-41CD-AFEC-E49805CC6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9715" y="1695292"/>
            <a:ext cx="419704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700">
                <a:latin typeface="Montserrat" panose="00000500000000000000" pitchFamily="50" charset="0"/>
              </a:rPr>
              <a:t>#109</a:t>
            </a:r>
            <a:endParaRPr lang="en-GB" altLang="en-US" sz="400">
              <a:latin typeface="Montserrat" panose="00000500000000000000" pitchFamily="50" charset="0"/>
            </a:endParaRPr>
          </a:p>
        </p:txBody>
      </p:sp>
      <p:sp>
        <p:nvSpPr>
          <p:cNvPr id="33" name="TextBox 86">
            <a:extLst>
              <a:ext uri="{FF2B5EF4-FFF2-40B4-BE49-F238E27FC236}">
                <a16:creationId xmlns:a16="http://schemas.microsoft.com/office/drawing/2014/main" id="{27826D7F-B9D9-414A-A5DD-41AA0DC49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3735" y="1695292"/>
            <a:ext cx="394318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700">
                <a:latin typeface="Montserrat" panose="00000500000000000000" pitchFamily="50" charset="0"/>
              </a:rPr>
              <a:t>#110</a:t>
            </a:r>
            <a:endParaRPr lang="en-GB" altLang="en-US" sz="400">
              <a:latin typeface="Montserrat" panose="00000500000000000000" pitchFamily="50" charset="0"/>
            </a:endParaRPr>
          </a:p>
        </p:txBody>
      </p:sp>
      <p:sp>
        <p:nvSpPr>
          <p:cNvPr id="34" name="TextBox 86">
            <a:extLst>
              <a:ext uri="{FF2B5EF4-FFF2-40B4-BE49-F238E27FC236}">
                <a16:creationId xmlns:a16="http://schemas.microsoft.com/office/drawing/2014/main" id="{A6DD175B-034A-494A-8F41-3C25AE10A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2829" y="1695292"/>
            <a:ext cx="365549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700">
                <a:latin typeface="Montserrat" panose="00000500000000000000" pitchFamily="50" charset="0"/>
              </a:rPr>
              <a:t>#111</a:t>
            </a:r>
            <a:endParaRPr lang="en-GB" altLang="en-US" sz="400">
              <a:latin typeface="Montserrat" panose="00000500000000000000" pitchFamily="50" charset="0"/>
            </a:endParaRPr>
          </a:p>
        </p:txBody>
      </p:sp>
      <p:sp>
        <p:nvSpPr>
          <p:cNvPr id="35" name="TextBox 86">
            <a:extLst>
              <a:ext uri="{FF2B5EF4-FFF2-40B4-BE49-F238E27FC236}">
                <a16:creationId xmlns:a16="http://schemas.microsoft.com/office/drawing/2014/main" id="{C48379B7-E46E-41EC-ACBF-ACE6D9B66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3615" y="1695292"/>
            <a:ext cx="387550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700">
                <a:latin typeface="Montserrat" panose="00000500000000000000" pitchFamily="50" charset="0"/>
              </a:rPr>
              <a:t>#112</a:t>
            </a:r>
            <a:endParaRPr lang="en-GB" altLang="en-US" sz="400">
              <a:latin typeface="Montserrat" panose="00000500000000000000" pitchFamily="50" charset="0"/>
            </a:endParaRPr>
          </a:p>
        </p:txBody>
      </p:sp>
      <p:sp>
        <p:nvSpPr>
          <p:cNvPr id="36" name="TextBox 86">
            <a:extLst>
              <a:ext uri="{FF2B5EF4-FFF2-40B4-BE49-F238E27FC236}">
                <a16:creationId xmlns:a16="http://schemas.microsoft.com/office/drawing/2014/main" id="{35279628-12F3-4C69-956B-C45822918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593" y="1695292"/>
            <a:ext cx="379088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700">
                <a:latin typeface="Montserrat" panose="00000500000000000000" pitchFamily="50" charset="0"/>
              </a:rPr>
              <a:t>#99</a:t>
            </a:r>
            <a:endParaRPr lang="en-GB" altLang="en-US" sz="400">
              <a:latin typeface="Montserrat" panose="00000500000000000000" pitchFamily="50" charset="0"/>
            </a:endParaRPr>
          </a:p>
        </p:txBody>
      </p:sp>
      <p:sp>
        <p:nvSpPr>
          <p:cNvPr id="37" name="Chevron 60">
            <a:extLst>
              <a:ext uri="{FF2B5EF4-FFF2-40B4-BE49-F238E27FC236}">
                <a16:creationId xmlns:a16="http://schemas.microsoft.com/office/drawing/2014/main" id="{F50811F1-737C-4A70-91FC-F04B771F3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9262" y="2686838"/>
            <a:ext cx="881717" cy="311729"/>
          </a:xfrm>
          <a:prstGeom prst="chevron">
            <a:avLst>
              <a:gd name="adj" fmla="val 50080"/>
            </a:avLst>
          </a:prstGeom>
          <a:solidFill>
            <a:srgbClr val="0066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rIns="0"/>
          <a:lstStyle/>
          <a:p>
            <a:pPr algn="ctr"/>
            <a:r>
              <a:rPr lang="fr-FR" altLang="en-US" sz="600">
                <a:latin typeface="Montserrat" panose="00000500000000000000" pitchFamily="50" charset="0"/>
                <a:cs typeface="Arial" panose="020B0604020202020204" pitchFamily="34" charset="0"/>
              </a:rPr>
              <a:t>RAN4 </a:t>
            </a:r>
          </a:p>
          <a:p>
            <a:pPr algn="ctr"/>
            <a:r>
              <a:rPr lang="fr-FR" altLang="en-US" sz="600">
                <a:latin typeface="Montserrat" panose="00000500000000000000" pitchFamily="50" charset="0"/>
                <a:cs typeface="Arial" panose="020B0604020202020204" pitchFamily="34" charset="0"/>
              </a:rPr>
              <a:t>content def.</a:t>
            </a:r>
          </a:p>
        </p:txBody>
      </p:sp>
      <p:sp>
        <p:nvSpPr>
          <p:cNvPr id="38" name="Chevron 60">
            <a:extLst>
              <a:ext uri="{FF2B5EF4-FFF2-40B4-BE49-F238E27FC236}">
                <a16:creationId xmlns:a16="http://schemas.microsoft.com/office/drawing/2014/main" id="{9F1DAB33-E19D-423B-9898-332F60862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6160" y="2686838"/>
            <a:ext cx="1028952" cy="311729"/>
          </a:xfrm>
          <a:prstGeom prst="chevron">
            <a:avLst>
              <a:gd name="adj" fmla="val 49975"/>
            </a:avLst>
          </a:prstGeom>
          <a:gradFill flip="none" rotWithShape="1">
            <a:gsLst>
              <a:gs pos="12000">
                <a:schemeClr val="accent3">
                  <a:lumMod val="40000"/>
                  <a:lumOff val="60000"/>
                </a:schemeClr>
              </a:gs>
              <a:gs pos="60000">
                <a:srgbClr val="92D050"/>
              </a:gs>
              <a:gs pos="83000">
                <a:srgbClr val="92D050"/>
              </a:gs>
              <a:gs pos="100000">
                <a:srgbClr val="92D050"/>
              </a:gs>
            </a:gsLst>
            <a:lin ang="3600000" scaled="0"/>
            <a:tileRect/>
          </a:gradFill>
          <a:ln>
            <a:noFill/>
          </a:ln>
        </p:spPr>
        <p:txBody>
          <a:bodyPr lIns="0" rIns="0"/>
          <a:lstStyle/>
          <a:p>
            <a:pPr algn="ctr">
              <a:defRPr/>
            </a:pPr>
            <a:r>
              <a:rPr lang="fr-FR" altLang="en-US" sz="700" b="1" dirty="0">
                <a:latin typeface="Montserrat" panose="00000500000000000000" pitchFamily="50" charset="0"/>
                <a:cs typeface="Arial" panose="020B0604020202020204" pitchFamily="34" charset="0"/>
              </a:rPr>
              <a:t> </a:t>
            </a:r>
            <a:r>
              <a:rPr lang="fr-FR" altLang="en-US" sz="700" dirty="0">
                <a:latin typeface="Montserrat" panose="00000500000000000000" pitchFamily="50" charset="0"/>
                <a:cs typeface="Arial" panose="020B0604020202020204" pitchFamily="34" charset="0"/>
              </a:rPr>
              <a:t>RAN Content </a:t>
            </a:r>
            <a:r>
              <a:rPr lang="fr-FR" altLang="en-US" sz="700" dirty="0" err="1">
                <a:latin typeface="Montserrat" panose="00000500000000000000" pitchFamily="50" charset="0"/>
                <a:cs typeface="Arial" panose="020B0604020202020204" pitchFamily="34" charset="0"/>
              </a:rPr>
              <a:t>def</a:t>
            </a:r>
            <a:r>
              <a:rPr lang="fr-FR" altLang="en-US" sz="700" dirty="0">
                <a:latin typeface="Montserrat" panose="00000500000000000000" pitchFamily="50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311D19B-08E5-4A42-A893-6459C716A3BD}"/>
              </a:ext>
            </a:extLst>
          </p:cNvPr>
          <p:cNvSpPr txBox="1"/>
          <p:nvPr/>
        </p:nvSpPr>
        <p:spPr>
          <a:xfrm>
            <a:off x="3808069" y="1348339"/>
            <a:ext cx="531400" cy="27298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latin typeface="Montserrat" panose="00000500000000000000" pitchFamily="50" charset="0"/>
              </a:rPr>
              <a:t>2024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D7B3FEE-F119-4C78-A5DC-6D12B2DD7EFB}"/>
              </a:ext>
            </a:extLst>
          </p:cNvPr>
          <p:cNvSpPr txBox="1"/>
          <p:nvPr/>
        </p:nvSpPr>
        <p:spPr>
          <a:xfrm>
            <a:off x="6690152" y="1348339"/>
            <a:ext cx="517861" cy="27298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latin typeface="Montserrat" panose="00000500000000000000" pitchFamily="50" charset="0"/>
              </a:rPr>
              <a:t>2025</a:t>
            </a:r>
          </a:p>
        </p:txBody>
      </p:sp>
      <p:sp>
        <p:nvSpPr>
          <p:cNvPr id="41" name="TextBox 2">
            <a:extLst>
              <a:ext uri="{FF2B5EF4-FFF2-40B4-BE49-F238E27FC236}">
                <a16:creationId xmlns:a16="http://schemas.microsoft.com/office/drawing/2014/main" id="{FF43E23B-2770-4EF5-A43D-2FAF1B3A4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089" y="1866127"/>
            <a:ext cx="399396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700">
                <a:latin typeface="Montserrat" panose="00000500000000000000" pitchFamily="50" charset="0"/>
              </a:rPr>
              <a:t>Sep.</a:t>
            </a:r>
          </a:p>
        </p:txBody>
      </p:sp>
      <p:sp>
        <p:nvSpPr>
          <p:cNvPr id="42" name="TextBox 59">
            <a:extLst>
              <a:ext uri="{FF2B5EF4-FFF2-40B4-BE49-F238E27FC236}">
                <a16:creationId xmlns:a16="http://schemas.microsoft.com/office/drawing/2014/main" id="{E90392BF-88A9-4B7D-9E62-7146B1820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360" y="1866127"/>
            <a:ext cx="402781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700">
                <a:latin typeface="Montserrat" panose="00000500000000000000" pitchFamily="50" charset="0"/>
              </a:rPr>
              <a:t>Mar.</a:t>
            </a:r>
          </a:p>
        </p:txBody>
      </p:sp>
      <p:sp>
        <p:nvSpPr>
          <p:cNvPr id="43" name="TextBox 60">
            <a:extLst>
              <a:ext uri="{FF2B5EF4-FFF2-40B4-BE49-F238E27FC236}">
                <a16:creationId xmlns:a16="http://schemas.microsoft.com/office/drawing/2014/main" id="{ACF5324A-8927-424B-98D7-16A72AD2C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9907" y="1866127"/>
            <a:ext cx="402781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700">
                <a:latin typeface="Montserrat" panose="00000500000000000000" pitchFamily="50" charset="0"/>
              </a:rPr>
              <a:t>Mar.</a:t>
            </a:r>
          </a:p>
        </p:txBody>
      </p:sp>
      <p:sp>
        <p:nvSpPr>
          <p:cNvPr id="44" name="TextBox 61">
            <a:extLst>
              <a:ext uri="{FF2B5EF4-FFF2-40B4-BE49-F238E27FC236}">
                <a16:creationId xmlns:a16="http://schemas.microsoft.com/office/drawing/2014/main" id="{E303F18D-9FE6-4C13-996B-B8A8A304E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1825" y="1866127"/>
            <a:ext cx="402781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700">
                <a:latin typeface="Montserrat" panose="00000500000000000000" pitchFamily="50" charset="0"/>
              </a:rPr>
              <a:t>Mar.</a:t>
            </a:r>
          </a:p>
        </p:txBody>
      </p:sp>
      <p:sp>
        <p:nvSpPr>
          <p:cNvPr id="45" name="TextBox 62">
            <a:extLst>
              <a:ext uri="{FF2B5EF4-FFF2-40B4-BE49-F238E27FC236}">
                <a16:creationId xmlns:a16="http://schemas.microsoft.com/office/drawing/2014/main" id="{31C719DD-3294-4078-B573-9955A87E9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3149" y="1866127"/>
            <a:ext cx="396011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700">
                <a:latin typeface="Montserrat" panose="00000500000000000000" pitchFamily="50" charset="0"/>
              </a:rPr>
              <a:t>Jun.</a:t>
            </a:r>
          </a:p>
        </p:txBody>
      </p:sp>
      <p:sp>
        <p:nvSpPr>
          <p:cNvPr id="46" name="TextBox 63">
            <a:extLst>
              <a:ext uri="{FF2B5EF4-FFF2-40B4-BE49-F238E27FC236}">
                <a16:creationId xmlns:a16="http://schemas.microsoft.com/office/drawing/2014/main" id="{C552F4A8-2553-4EC8-98B2-315EEA159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5387" y="1866127"/>
            <a:ext cx="396011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700">
                <a:latin typeface="Montserrat" panose="00000500000000000000" pitchFamily="50" charset="0"/>
              </a:rPr>
              <a:t>Jun.</a:t>
            </a:r>
          </a:p>
        </p:txBody>
      </p:sp>
      <p:sp>
        <p:nvSpPr>
          <p:cNvPr id="47" name="TextBox 64">
            <a:extLst>
              <a:ext uri="{FF2B5EF4-FFF2-40B4-BE49-F238E27FC236}">
                <a16:creationId xmlns:a16="http://schemas.microsoft.com/office/drawing/2014/main" id="{F5B7C81C-336B-4453-9860-6484B5A5B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2540" y="1866127"/>
            <a:ext cx="396011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700">
                <a:latin typeface="Montserrat" panose="00000500000000000000" pitchFamily="50" charset="0"/>
              </a:rPr>
              <a:t>Jun.</a:t>
            </a:r>
          </a:p>
        </p:txBody>
      </p:sp>
      <p:sp>
        <p:nvSpPr>
          <p:cNvPr id="48" name="TextBox 65">
            <a:extLst>
              <a:ext uri="{FF2B5EF4-FFF2-40B4-BE49-F238E27FC236}">
                <a16:creationId xmlns:a16="http://schemas.microsoft.com/office/drawing/2014/main" id="{B0727636-76EF-4B31-9B48-55C1DD1C8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9019" y="1866127"/>
            <a:ext cx="399396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700">
                <a:latin typeface="Montserrat" panose="00000500000000000000" pitchFamily="50" charset="0"/>
              </a:rPr>
              <a:t>Sep.</a:t>
            </a:r>
          </a:p>
        </p:txBody>
      </p:sp>
      <p:sp>
        <p:nvSpPr>
          <p:cNvPr id="49" name="TextBox 66">
            <a:extLst>
              <a:ext uri="{FF2B5EF4-FFF2-40B4-BE49-F238E27FC236}">
                <a16:creationId xmlns:a16="http://schemas.microsoft.com/office/drawing/2014/main" id="{FB04DF96-FF03-4E01-BEA4-1C48C2DEC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3562" y="1866127"/>
            <a:ext cx="399396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700">
                <a:latin typeface="Montserrat" panose="00000500000000000000" pitchFamily="50" charset="0"/>
              </a:rPr>
              <a:t>Sep.</a:t>
            </a:r>
          </a:p>
        </p:txBody>
      </p:sp>
      <p:sp>
        <p:nvSpPr>
          <p:cNvPr id="50" name="TextBox 67">
            <a:extLst>
              <a:ext uri="{FF2B5EF4-FFF2-40B4-BE49-F238E27FC236}">
                <a16:creationId xmlns:a16="http://schemas.microsoft.com/office/drawing/2014/main" id="{5BC08B12-F7EC-4345-9D8A-022D88771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16" y="1866127"/>
            <a:ext cx="402781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700">
                <a:latin typeface="Montserrat" panose="00000500000000000000" pitchFamily="50" charset="0"/>
              </a:rPr>
              <a:t>Mar.</a:t>
            </a:r>
          </a:p>
        </p:txBody>
      </p:sp>
      <p:sp>
        <p:nvSpPr>
          <p:cNvPr id="51" name="TextBox 69">
            <a:extLst>
              <a:ext uri="{FF2B5EF4-FFF2-40B4-BE49-F238E27FC236}">
                <a16:creationId xmlns:a16="http://schemas.microsoft.com/office/drawing/2014/main" id="{AF694916-98B9-49B9-A5BF-191A44564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415" y="1866127"/>
            <a:ext cx="409550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700">
                <a:latin typeface="Montserrat" panose="00000500000000000000" pitchFamily="50" charset="0"/>
              </a:rPr>
              <a:t>Dec.</a:t>
            </a:r>
          </a:p>
        </p:txBody>
      </p:sp>
      <p:sp>
        <p:nvSpPr>
          <p:cNvPr id="52" name="TextBox 70">
            <a:extLst>
              <a:ext uri="{FF2B5EF4-FFF2-40B4-BE49-F238E27FC236}">
                <a16:creationId xmlns:a16="http://schemas.microsoft.com/office/drawing/2014/main" id="{B08AED69-887B-4C2C-BFD5-557903AF1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651" y="1866127"/>
            <a:ext cx="409550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700">
                <a:latin typeface="Montserrat" panose="00000500000000000000" pitchFamily="50" charset="0"/>
              </a:rPr>
              <a:t>Dec.</a:t>
            </a:r>
          </a:p>
        </p:txBody>
      </p:sp>
      <p:sp>
        <p:nvSpPr>
          <p:cNvPr id="53" name="TextBox 71">
            <a:extLst>
              <a:ext uri="{FF2B5EF4-FFF2-40B4-BE49-F238E27FC236}">
                <a16:creationId xmlns:a16="http://schemas.microsoft.com/office/drawing/2014/main" id="{B49C2B84-2110-4FC6-8381-747F868D2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7274" y="1866127"/>
            <a:ext cx="409550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700">
                <a:latin typeface="Montserrat" panose="00000500000000000000" pitchFamily="50" charset="0"/>
              </a:rPr>
              <a:t>Dec.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7F8C901-1179-42CD-9B8E-25ACDDCC2DC2}"/>
              </a:ext>
            </a:extLst>
          </p:cNvPr>
          <p:cNvSpPr txBox="1"/>
          <p:nvPr/>
        </p:nvSpPr>
        <p:spPr>
          <a:xfrm>
            <a:off x="9348843" y="1327205"/>
            <a:ext cx="524630" cy="27298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latin typeface="Montserrat" panose="00000500000000000000" pitchFamily="50" charset="0"/>
              </a:rPr>
              <a:t>2026</a:t>
            </a:r>
          </a:p>
        </p:txBody>
      </p:sp>
      <p:sp>
        <p:nvSpPr>
          <p:cNvPr id="56" name="Chevron 79">
            <a:extLst>
              <a:ext uri="{FF2B5EF4-FFF2-40B4-BE49-F238E27FC236}">
                <a16:creationId xmlns:a16="http://schemas.microsoft.com/office/drawing/2014/main" id="{FC8C78E8-A0E4-4981-9CFA-0669BF711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329" y="4355070"/>
            <a:ext cx="925718" cy="230715"/>
          </a:xfrm>
          <a:prstGeom prst="chevron">
            <a:avLst>
              <a:gd name="adj" fmla="val 50068"/>
            </a:avLst>
          </a:prstGeom>
          <a:solidFill>
            <a:srgbClr val="006600">
              <a:alpha val="2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rIns="0"/>
          <a:lstStyle/>
          <a:p>
            <a:pPr algn="ctr"/>
            <a:r>
              <a:rPr lang="fr-FR" altLang="en-US" sz="700">
                <a:latin typeface="Montserrat" panose="00000500000000000000" pitchFamily="50" charset="0"/>
                <a:cs typeface="Arial" panose="020B0604020202020204" pitchFamily="34" charset="0"/>
              </a:rPr>
              <a:t>RAN4_Perf </a:t>
            </a:r>
            <a:endParaRPr lang="fr-FR" altLang="en-US" sz="500">
              <a:latin typeface="Montserrat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57" name="Chevron 58">
            <a:extLst>
              <a:ext uri="{FF2B5EF4-FFF2-40B4-BE49-F238E27FC236}">
                <a16:creationId xmlns:a16="http://schemas.microsoft.com/office/drawing/2014/main" id="{51B43C76-CE1E-403A-BAAF-C23E0A1A7D99}"/>
              </a:ext>
            </a:extLst>
          </p:cNvPr>
          <p:cNvSpPr/>
          <p:nvPr/>
        </p:nvSpPr>
        <p:spPr bwMode="auto">
          <a:xfrm>
            <a:off x="3645603" y="4618876"/>
            <a:ext cx="4071809" cy="250088"/>
          </a:xfrm>
          <a:prstGeom prst="chevron">
            <a:avLst/>
          </a:prstGeom>
          <a:gradFill>
            <a:gsLst>
              <a:gs pos="1770">
                <a:schemeClr val="bg1"/>
              </a:gs>
              <a:gs pos="22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/>
          <a:lstStyle/>
          <a:p>
            <a:pPr algn="ctr">
              <a:defRPr/>
            </a:pPr>
            <a:r>
              <a:rPr lang="fr-FR" sz="800" dirty="0">
                <a:latin typeface="Montserrat" panose="00000500000000000000" pitchFamily="50" charset="0"/>
                <a:ea typeface="ＭＳ Ｐゴシック" charset="-128"/>
                <a:cs typeface="Arial" pitchFamily="34" charset="0"/>
              </a:rPr>
              <a:t>Stage 3 (CT &amp; SA </a:t>
            </a:r>
            <a:r>
              <a:rPr lang="fr-FR" sz="800" dirty="0">
                <a:solidFill>
                  <a:srgbClr val="FF0000"/>
                </a:solidFill>
                <a:latin typeface="Montserrat" panose="00000500000000000000" pitchFamily="50" charset="0"/>
                <a:ea typeface="ＭＳ Ｐゴシック" charset="-128"/>
                <a:cs typeface="Arial" pitchFamily="34" charset="0"/>
              </a:rPr>
              <a:t>including SA5</a:t>
            </a:r>
            <a:r>
              <a:rPr lang="fr-FR" sz="800" dirty="0">
                <a:latin typeface="Montserrat" panose="00000500000000000000" pitchFamily="50" charset="0"/>
                <a:ea typeface="ＭＳ Ｐゴシック" charset="-128"/>
                <a:cs typeface="Arial" pitchFamily="34" charset="0"/>
              </a:rPr>
              <a:t>) </a:t>
            </a:r>
          </a:p>
        </p:txBody>
      </p:sp>
      <p:sp>
        <p:nvSpPr>
          <p:cNvPr id="58" name="Chevron 60">
            <a:extLst>
              <a:ext uri="{FF2B5EF4-FFF2-40B4-BE49-F238E27FC236}">
                <a16:creationId xmlns:a16="http://schemas.microsoft.com/office/drawing/2014/main" id="{541673C1-5C5C-43F8-8623-8323B185CBBC}"/>
              </a:ext>
            </a:extLst>
          </p:cNvPr>
          <p:cNvSpPr/>
          <p:nvPr/>
        </p:nvSpPr>
        <p:spPr bwMode="auto">
          <a:xfrm>
            <a:off x="2682653" y="4052147"/>
            <a:ext cx="4279968" cy="230715"/>
          </a:xfrm>
          <a:prstGeom prst="chevron">
            <a:avLst/>
          </a:prstGeom>
          <a:gradFill>
            <a:gsLst>
              <a:gs pos="12000">
                <a:schemeClr val="accent3">
                  <a:lumMod val="40000"/>
                  <a:lumOff val="60000"/>
                </a:schemeClr>
              </a:gs>
              <a:gs pos="60000">
                <a:srgbClr val="92D050"/>
              </a:gs>
              <a:gs pos="83000">
                <a:srgbClr val="92D050"/>
              </a:gs>
              <a:gs pos="100000">
                <a:srgbClr val="92D050"/>
              </a:gs>
            </a:gsLst>
            <a:lin ang="36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/>
          <a:lstStyle/>
          <a:p>
            <a:pPr algn="ctr">
              <a:defRPr/>
            </a:pPr>
            <a:r>
              <a:rPr lang="fr-FR" sz="900" dirty="0">
                <a:latin typeface="Montserrat" panose="00000500000000000000" pitchFamily="50" charset="0"/>
                <a:ea typeface="ＭＳ Ｐゴシック" charset="-128"/>
                <a:cs typeface="Arial" pitchFamily="34" charset="0"/>
              </a:rPr>
              <a:t>RAN1</a:t>
            </a:r>
          </a:p>
        </p:txBody>
      </p:sp>
      <p:sp>
        <p:nvSpPr>
          <p:cNvPr id="59" name="Chevron 60">
            <a:extLst>
              <a:ext uri="{FF2B5EF4-FFF2-40B4-BE49-F238E27FC236}">
                <a16:creationId xmlns:a16="http://schemas.microsoft.com/office/drawing/2014/main" id="{C5BB6392-30E9-4551-B72E-1C9829F126DD}"/>
              </a:ext>
            </a:extLst>
          </p:cNvPr>
          <p:cNvSpPr/>
          <p:nvPr/>
        </p:nvSpPr>
        <p:spPr bwMode="auto">
          <a:xfrm>
            <a:off x="2180023" y="3622025"/>
            <a:ext cx="3344096" cy="246565"/>
          </a:xfrm>
          <a:prstGeom prst="chevron">
            <a:avLst/>
          </a:prstGeom>
          <a:gradFill>
            <a:gsLst>
              <a:gs pos="1770">
                <a:schemeClr val="bg1"/>
              </a:gs>
              <a:gs pos="22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/>
          <a:lstStyle/>
          <a:p>
            <a:pPr algn="ctr">
              <a:defRPr/>
            </a:pPr>
            <a:r>
              <a:rPr lang="fr-FR" sz="900" dirty="0">
                <a:latin typeface="Montserrat" panose="00000500000000000000" pitchFamily="50" charset="0"/>
                <a:ea typeface="ＭＳ Ｐゴシック" charset="-128"/>
                <a:cs typeface="Arial" pitchFamily="34" charset="0"/>
              </a:rPr>
              <a:t>Stage 2 (SA2, </a:t>
            </a:r>
            <a:r>
              <a:rPr lang="fr-FR" sz="900" dirty="0">
                <a:solidFill>
                  <a:srgbClr val="FF0000"/>
                </a:solidFill>
                <a:latin typeface="Montserrat" panose="00000500000000000000" pitchFamily="50" charset="0"/>
                <a:ea typeface="ＭＳ Ｐゴシック" charset="-128"/>
                <a:cs typeface="Arial" pitchFamily="34" charset="0"/>
              </a:rPr>
              <a:t>SA5,</a:t>
            </a:r>
            <a:r>
              <a:rPr lang="fr-FR" sz="900" dirty="0">
                <a:latin typeface="Montserrat" panose="00000500000000000000" pitchFamily="50" charset="0"/>
                <a:ea typeface="ＭＳ Ｐゴシック" charset="-128"/>
                <a:cs typeface="Arial" pitchFamily="34" charset="0"/>
              </a:rPr>
              <a:t>SA6,…) Normative</a:t>
            </a:r>
          </a:p>
        </p:txBody>
      </p:sp>
      <p:sp>
        <p:nvSpPr>
          <p:cNvPr id="60" name="Chevron 60">
            <a:extLst>
              <a:ext uri="{FF2B5EF4-FFF2-40B4-BE49-F238E27FC236}">
                <a16:creationId xmlns:a16="http://schemas.microsoft.com/office/drawing/2014/main" id="{45DBD3CF-805A-43FA-AEE8-A52CC4E14CD4}"/>
              </a:ext>
            </a:extLst>
          </p:cNvPr>
          <p:cNvSpPr/>
          <p:nvPr/>
        </p:nvSpPr>
        <p:spPr bwMode="auto">
          <a:xfrm>
            <a:off x="3342672" y="4358593"/>
            <a:ext cx="4279968" cy="230715"/>
          </a:xfrm>
          <a:prstGeom prst="chevron">
            <a:avLst/>
          </a:prstGeom>
          <a:gradFill>
            <a:gsLst>
              <a:gs pos="12000">
                <a:schemeClr val="accent3">
                  <a:lumMod val="40000"/>
                  <a:lumOff val="60000"/>
                </a:schemeClr>
              </a:gs>
              <a:gs pos="60000">
                <a:srgbClr val="92D050"/>
              </a:gs>
              <a:gs pos="83000">
                <a:srgbClr val="92D050"/>
              </a:gs>
              <a:gs pos="100000">
                <a:srgbClr val="92D050"/>
              </a:gs>
            </a:gsLst>
            <a:lin ang="36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/>
          <a:lstStyle/>
          <a:p>
            <a:pPr algn="ctr">
              <a:defRPr/>
            </a:pPr>
            <a:r>
              <a:rPr lang="fr-FR" sz="900" dirty="0">
                <a:latin typeface="Montserrat" panose="00000500000000000000" pitchFamily="50" charset="0"/>
                <a:ea typeface="ＭＳ Ｐゴシック" charset="-128"/>
                <a:cs typeface="Arial" pitchFamily="34" charset="0"/>
              </a:rPr>
              <a:t>RAN Completion (RAN2/3/4core)</a:t>
            </a:r>
            <a:endParaRPr lang="fr-FR" sz="900" dirty="0">
              <a:solidFill>
                <a:srgbClr val="FF0000"/>
              </a:solidFill>
              <a:latin typeface="Montserrat" panose="00000500000000000000" pitchFamily="50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61" name="Chevron 58">
            <a:extLst>
              <a:ext uri="{FF2B5EF4-FFF2-40B4-BE49-F238E27FC236}">
                <a16:creationId xmlns:a16="http://schemas.microsoft.com/office/drawing/2014/main" id="{C292BA45-D294-4657-8239-2611B4652615}"/>
              </a:ext>
            </a:extLst>
          </p:cNvPr>
          <p:cNvSpPr/>
          <p:nvPr/>
        </p:nvSpPr>
        <p:spPr bwMode="auto">
          <a:xfrm>
            <a:off x="5849051" y="4975006"/>
            <a:ext cx="2543612" cy="265939"/>
          </a:xfrm>
          <a:prstGeom prst="chevron">
            <a:avLst/>
          </a:prstGeom>
          <a:gradFill>
            <a:gsLst>
              <a:gs pos="1770">
                <a:schemeClr val="bg1"/>
              </a:gs>
              <a:gs pos="22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/>
          <a:lstStyle/>
          <a:p>
            <a:pPr algn="ctr">
              <a:defRPr/>
            </a:pPr>
            <a:r>
              <a:rPr lang="fr-FR" sz="800" dirty="0">
                <a:latin typeface="Montserrat" panose="00000500000000000000" pitchFamily="50" charset="0"/>
                <a:ea typeface="ＭＳ Ｐゴシック" charset="-128"/>
                <a:cs typeface="Arial" pitchFamily="34" charset="0"/>
              </a:rPr>
              <a:t>ASN.1 &amp; Open APIs </a:t>
            </a:r>
          </a:p>
        </p:txBody>
      </p:sp>
      <p:sp>
        <p:nvSpPr>
          <p:cNvPr id="62" name="Chevron 60">
            <a:extLst>
              <a:ext uri="{FF2B5EF4-FFF2-40B4-BE49-F238E27FC236}">
                <a16:creationId xmlns:a16="http://schemas.microsoft.com/office/drawing/2014/main" id="{62278E21-20E0-4724-992C-9256E4C70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2467" y="3211670"/>
            <a:ext cx="1035722" cy="311729"/>
          </a:xfrm>
          <a:prstGeom prst="chevron">
            <a:avLst>
              <a:gd name="adj" fmla="val 49975"/>
            </a:avLst>
          </a:prstGeom>
          <a:gradFill flip="none" rotWithShape="1">
            <a:gsLst>
              <a:gs pos="12000">
                <a:schemeClr val="bg1"/>
              </a:gs>
              <a:gs pos="60000">
                <a:srgbClr val="31859C"/>
              </a:gs>
              <a:gs pos="83000">
                <a:srgbClr val="31859C"/>
              </a:gs>
              <a:gs pos="100000">
                <a:srgbClr val="31859C"/>
              </a:gs>
            </a:gsLst>
            <a:lin ang="3600000" scaled="0"/>
            <a:tileRect/>
          </a:gradFill>
          <a:ln>
            <a:noFill/>
          </a:ln>
        </p:spPr>
        <p:txBody>
          <a:bodyPr lIns="0" rIns="0"/>
          <a:lstStyle/>
          <a:p>
            <a:pPr algn="ctr">
              <a:defRPr/>
            </a:pPr>
            <a:r>
              <a:rPr lang="fr-FR" altLang="en-US" sz="700" dirty="0">
                <a:latin typeface="Montserrat" panose="00000500000000000000" pitchFamily="50" charset="0"/>
                <a:cs typeface="Arial" panose="020B0604020202020204" pitchFamily="34" charset="0"/>
              </a:rPr>
              <a:t>St.2 Content </a:t>
            </a:r>
            <a:r>
              <a:rPr lang="fr-FR" altLang="en-US" sz="700" dirty="0" err="1">
                <a:latin typeface="Montserrat" panose="00000500000000000000" pitchFamily="50" charset="0"/>
                <a:cs typeface="Arial" panose="020B0604020202020204" pitchFamily="34" charset="0"/>
              </a:rPr>
              <a:t>approval</a:t>
            </a:r>
            <a:endParaRPr lang="fr-FR" altLang="en-US" sz="700" dirty="0">
              <a:latin typeface="Montserrat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63" name="TextBox 86">
            <a:extLst>
              <a:ext uri="{FF2B5EF4-FFF2-40B4-BE49-F238E27FC236}">
                <a16:creationId xmlns:a16="http://schemas.microsoft.com/office/drawing/2014/main" id="{F3FF1DB0-245E-4A19-A13F-FDC0447D5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80" y="1695292"/>
            <a:ext cx="423089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700">
                <a:latin typeface="Montserrat" panose="00000500000000000000" pitchFamily="50" charset="0"/>
              </a:rPr>
              <a:t>#100</a:t>
            </a:r>
            <a:endParaRPr lang="en-GB" altLang="en-US" sz="400">
              <a:latin typeface="Montserrat" panose="00000500000000000000" pitchFamily="50" charset="0"/>
            </a:endParaRPr>
          </a:p>
        </p:txBody>
      </p:sp>
      <p:sp>
        <p:nvSpPr>
          <p:cNvPr id="64" name="TextBox 60">
            <a:extLst>
              <a:ext uri="{FF2B5EF4-FFF2-40B4-BE49-F238E27FC236}">
                <a16:creationId xmlns:a16="http://schemas.microsoft.com/office/drawing/2014/main" id="{A97995B7-F703-4303-A3EC-9EE1082B0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49" y="1866127"/>
            <a:ext cx="396011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700">
                <a:latin typeface="Montserrat" panose="00000500000000000000" pitchFamily="50" charset="0"/>
              </a:rPr>
              <a:t>Jun.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1FF9118-14EC-45DC-A708-821AC4E0F1BD}"/>
              </a:ext>
            </a:extLst>
          </p:cNvPr>
          <p:cNvSpPr txBox="1"/>
          <p:nvPr/>
        </p:nvSpPr>
        <p:spPr>
          <a:xfrm>
            <a:off x="1399847" y="1351862"/>
            <a:ext cx="517861" cy="27298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latin typeface="Montserrat" panose="00000500000000000000" pitchFamily="50" charset="0"/>
              </a:rPr>
              <a:t>2023</a:t>
            </a:r>
          </a:p>
        </p:txBody>
      </p:sp>
      <p:sp>
        <p:nvSpPr>
          <p:cNvPr id="66" name="Rectangle 12">
            <a:extLst>
              <a:ext uri="{FF2B5EF4-FFF2-40B4-BE49-F238E27FC236}">
                <a16:creationId xmlns:a16="http://schemas.microsoft.com/office/drawing/2014/main" id="{5781C656-C3E0-42B4-9BFB-6B55773FF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772" y="5761862"/>
            <a:ext cx="927411" cy="29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100">
                <a:solidFill>
                  <a:srgbClr val="C00000"/>
                </a:solidFill>
                <a:latin typeface="Montserrat" panose="00000500000000000000" pitchFamily="50" charset="0"/>
              </a:rPr>
              <a:t>Now</a:t>
            </a:r>
          </a:p>
        </p:txBody>
      </p:sp>
      <p:sp>
        <p:nvSpPr>
          <p:cNvPr id="67" name="Chevron 60">
            <a:extLst>
              <a:ext uri="{FF2B5EF4-FFF2-40B4-BE49-F238E27FC236}">
                <a16:creationId xmlns:a16="http://schemas.microsoft.com/office/drawing/2014/main" id="{6EB035FD-9F0F-4D63-8873-A3A162FF89F3}"/>
              </a:ext>
            </a:extLst>
          </p:cNvPr>
          <p:cNvSpPr/>
          <p:nvPr/>
        </p:nvSpPr>
        <p:spPr bwMode="auto">
          <a:xfrm>
            <a:off x="1844936" y="2304661"/>
            <a:ext cx="780177" cy="246565"/>
          </a:xfrm>
          <a:prstGeom prst="chevron">
            <a:avLst/>
          </a:prstGeom>
          <a:gradFill>
            <a:gsLst>
              <a:gs pos="1770">
                <a:schemeClr val="bg1"/>
              </a:gs>
              <a:gs pos="22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/>
          <a:lstStyle/>
          <a:p>
            <a:pPr algn="ctr">
              <a:defRPr/>
            </a:pPr>
            <a:r>
              <a:rPr lang="fr-FR" sz="900" dirty="0">
                <a:latin typeface="Montserrat" panose="00000500000000000000" pitchFamily="50" charset="0"/>
                <a:ea typeface="ＭＳ Ｐゴシック" charset="-128"/>
                <a:cs typeface="Arial" pitchFamily="34" charset="0"/>
              </a:rPr>
              <a:t>100%</a:t>
            </a:r>
          </a:p>
        </p:txBody>
      </p:sp>
      <p:sp>
        <p:nvSpPr>
          <p:cNvPr id="68" name="Chevron 60">
            <a:extLst>
              <a:ext uri="{FF2B5EF4-FFF2-40B4-BE49-F238E27FC236}">
                <a16:creationId xmlns:a16="http://schemas.microsoft.com/office/drawing/2014/main" id="{C0C0CE0C-0715-411D-B898-0283EB23F570}"/>
              </a:ext>
            </a:extLst>
          </p:cNvPr>
          <p:cNvSpPr/>
          <p:nvPr/>
        </p:nvSpPr>
        <p:spPr bwMode="auto">
          <a:xfrm>
            <a:off x="494436" y="2301138"/>
            <a:ext cx="1487582" cy="246565"/>
          </a:xfrm>
          <a:prstGeom prst="chevron">
            <a:avLst/>
          </a:prstGeom>
          <a:gradFill>
            <a:gsLst>
              <a:gs pos="1770">
                <a:schemeClr val="bg1"/>
              </a:gs>
              <a:gs pos="22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/>
          <a:lstStyle/>
          <a:p>
            <a:pPr algn="ctr">
              <a:defRPr/>
            </a:pPr>
            <a:r>
              <a:rPr lang="fr-FR" sz="900" dirty="0">
                <a:latin typeface="Montserrat" panose="00000500000000000000" pitchFamily="50" charset="0"/>
                <a:ea typeface="ＭＳ Ｐゴシック" charset="-128"/>
                <a:cs typeface="Arial" pitchFamily="34" charset="0"/>
              </a:rPr>
              <a:t>SA1 Stage 1        80%</a:t>
            </a:r>
          </a:p>
        </p:txBody>
      </p:sp>
      <p:sp>
        <p:nvSpPr>
          <p:cNvPr id="69" name="TextBox 67">
            <a:extLst>
              <a:ext uri="{FF2B5EF4-FFF2-40B4-BE49-F238E27FC236}">
                <a16:creationId xmlns:a16="http://schemas.microsoft.com/office/drawing/2014/main" id="{0D22CF93-4259-4E1E-9F6B-90942CA9A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203" y="1529741"/>
            <a:ext cx="429858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700">
                <a:latin typeface="Montserrat" panose="00000500000000000000" pitchFamily="50" charset="0"/>
              </a:rPr>
              <a:t>TSGs</a:t>
            </a:r>
          </a:p>
        </p:txBody>
      </p:sp>
      <p:sp>
        <p:nvSpPr>
          <p:cNvPr id="70" name="Diamond 3">
            <a:extLst>
              <a:ext uri="{FF2B5EF4-FFF2-40B4-BE49-F238E27FC236}">
                <a16:creationId xmlns:a16="http://schemas.microsoft.com/office/drawing/2014/main" id="{85544EE4-3F0D-4B0B-85E8-F53369E4A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756" y="2637525"/>
            <a:ext cx="956181" cy="435011"/>
          </a:xfrm>
          <a:prstGeom prst="diamond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altLang="en-US" sz="600"/>
          </a:p>
        </p:txBody>
      </p:sp>
      <p:sp>
        <p:nvSpPr>
          <p:cNvPr id="71" name="TextBox 6">
            <a:extLst>
              <a:ext uri="{FF2B5EF4-FFF2-40B4-BE49-F238E27FC236}">
                <a16:creationId xmlns:a16="http://schemas.microsoft.com/office/drawing/2014/main" id="{45BCDD68-7077-4675-ADBA-33DCE9E59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51" y="2699166"/>
            <a:ext cx="702327" cy="30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en-US" sz="600" b="1">
                <a:solidFill>
                  <a:schemeClr val="bg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 </a:t>
            </a:r>
            <a:r>
              <a:rPr lang="fr-FR" altLang="en-US" sz="600">
                <a:solidFill>
                  <a:schemeClr val="bg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RAN Rel-19 workshop</a:t>
            </a:r>
          </a:p>
        </p:txBody>
      </p:sp>
      <p:sp>
        <p:nvSpPr>
          <p:cNvPr id="72" name="Diamond 16">
            <a:extLst>
              <a:ext uri="{FF2B5EF4-FFF2-40B4-BE49-F238E27FC236}">
                <a16:creationId xmlns:a16="http://schemas.microsoft.com/office/drawing/2014/main" id="{4FC58110-822A-4170-B137-22F06119F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063" y="3144745"/>
            <a:ext cx="924026" cy="408594"/>
          </a:xfrm>
          <a:prstGeom prst="diamond">
            <a:avLst/>
          </a:prstGeom>
          <a:solidFill>
            <a:srgbClr val="3185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3" name="TextBox 7">
            <a:extLst>
              <a:ext uri="{FF2B5EF4-FFF2-40B4-BE49-F238E27FC236}">
                <a16:creationId xmlns:a16="http://schemas.microsoft.com/office/drawing/2014/main" id="{59313C16-C8FA-4024-8986-769AEEC64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528" y="3204625"/>
            <a:ext cx="621095" cy="30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en-US" sz="600">
                <a:solidFill>
                  <a:schemeClr val="bg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SA Rel-19 </a:t>
            </a:r>
          </a:p>
          <a:p>
            <a:pPr algn="ctr"/>
            <a:r>
              <a:rPr lang="fr-FR" altLang="en-US" sz="600">
                <a:solidFill>
                  <a:schemeClr val="bg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Workshop</a:t>
            </a:r>
          </a:p>
        </p:txBody>
      </p:sp>
      <p:cxnSp>
        <p:nvCxnSpPr>
          <p:cNvPr id="74" name="Straight Connector 114">
            <a:extLst>
              <a:ext uri="{FF2B5EF4-FFF2-40B4-BE49-F238E27FC236}">
                <a16:creationId xmlns:a16="http://schemas.microsoft.com/office/drawing/2014/main" id="{B38E01FA-0B4C-4052-8D90-CEB5D0F48F0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66000" y="2221886"/>
            <a:ext cx="13539" cy="3555826"/>
          </a:xfrm>
          <a:prstGeom prst="line">
            <a:avLst/>
          </a:prstGeom>
          <a:noFill/>
          <a:ln w="9525" algn="ctr">
            <a:solidFill>
              <a:schemeClr val="accent3"/>
            </a:solidFill>
            <a:prstDash val="dash"/>
            <a:round/>
            <a:headEnd/>
            <a:tailEnd/>
          </a:ln>
        </p:spPr>
      </p:cxnSp>
      <p:sp>
        <p:nvSpPr>
          <p:cNvPr id="75" name="Star: 5 Points 74">
            <a:extLst>
              <a:ext uri="{FF2B5EF4-FFF2-40B4-BE49-F238E27FC236}">
                <a16:creationId xmlns:a16="http://schemas.microsoft.com/office/drawing/2014/main" id="{C032CE37-8E20-4E70-9820-05A534CA1C22}"/>
              </a:ext>
            </a:extLst>
          </p:cNvPr>
          <p:cNvSpPr/>
          <p:nvPr/>
        </p:nvSpPr>
        <p:spPr bwMode="auto">
          <a:xfrm>
            <a:off x="1689239" y="2177856"/>
            <a:ext cx="487399" cy="436773"/>
          </a:xfrm>
          <a:prstGeom prst="star5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5" name="Chevron 60">
            <a:extLst>
              <a:ext uri="{FF2B5EF4-FFF2-40B4-BE49-F238E27FC236}">
                <a16:creationId xmlns:a16="http://schemas.microsoft.com/office/drawing/2014/main" id="{76D74D62-BC4D-4A69-9BF6-D735B4ADCB39}"/>
              </a:ext>
            </a:extLst>
          </p:cNvPr>
          <p:cNvSpPr/>
          <p:nvPr/>
        </p:nvSpPr>
        <p:spPr bwMode="auto">
          <a:xfrm>
            <a:off x="5492096" y="3615639"/>
            <a:ext cx="1467139" cy="259233"/>
          </a:xfrm>
          <a:prstGeom prst="chevron">
            <a:avLst/>
          </a:prstGeom>
          <a:gradFill>
            <a:gsLst>
              <a:gs pos="1770">
                <a:schemeClr val="bg1"/>
              </a:gs>
              <a:gs pos="22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/>
          <a:lstStyle/>
          <a:p>
            <a:pPr algn="ctr"/>
            <a:r>
              <a:rPr lang="en-US" altLang="zh-CN" sz="800" dirty="0">
                <a:solidFill>
                  <a:srgbClr val="FF0000"/>
                </a:solidFill>
                <a:latin typeface="Montserrat" panose="00000500000000000000" pitchFamily="50" charset="0"/>
                <a:ea typeface="ＭＳ Ｐゴシック" charset="-128"/>
              </a:rPr>
              <a:t>Extended Stage 2 for SA5</a:t>
            </a:r>
            <a:endParaRPr lang="fr-FR" altLang="zh-CN" sz="800" dirty="0">
              <a:solidFill>
                <a:srgbClr val="FF0000"/>
              </a:solidFill>
              <a:latin typeface="Montserrat" panose="00000500000000000000" pitchFamily="50" charset="0"/>
              <a:ea typeface="ＭＳ Ｐゴシック" charset="-128"/>
            </a:endParaRPr>
          </a:p>
        </p:txBody>
      </p:sp>
      <p:sp>
        <p:nvSpPr>
          <p:cNvPr id="87" name="Chevron 60">
            <a:extLst>
              <a:ext uri="{FF2B5EF4-FFF2-40B4-BE49-F238E27FC236}">
                <a16:creationId xmlns:a16="http://schemas.microsoft.com/office/drawing/2014/main" id="{B8DD6773-53F7-4584-8EAF-A61CC7696EF5}"/>
              </a:ext>
            </a:extLst>
          </p:cNvPr>
          <p:cNvSpPr/>
          <p:nvPr/>
        </p:nvSpPr>
        <p:spPr bwMode="auto">
          <a:xfrm>
            <a:off x="2614958" y="2304098"/>
            <a:ext cx="3613181" cy="231021"/>
          </a:xfrm>
          <a:prstGeom prst="chevron">
            <a:avLst/>
          </a:prstGeom>
          <a:gradFill>
            <a:gsLst>
              <a:gs pos="1770">
                <a:schemeClr val="bg1"/>
              </a:gs>
              <a:gs pos="22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/>
          <a:lstStyle/>
          <a:p>
            <a:pPr algn="ctr"/>
            <a:r>
              <a:rPr lang="en-US" altLang="zh-CN" sz="800" dirty="0">
                <a:solidFill>
                  <a:srgbClr val="FF0000"/>
                </a:solidFill>
                <a:latin typeface="Montserrat" panose="00000500000000000000" pitchFamily="50" charset="0"/>
                <a:ea typeface="ＭＳ Ｐゴシック" charset="-128"/>
              </a:rPr>
              <a:t>Management requirements (SA5)</a:t>
            </a:r>
            <a:endParaRPr lang="fr-FR" altLang="zh-CN" sz="800" dirty="0">
              <a:solidFill>
                <a:srgbClr val="FF0000"/>
              </a:solidFill>
              <a:latin typeface="Montserrat" panose="00000500000000000000" pitchFamily="50" charset="0"/>
              <a:ea typeface="ＭＳ Ｐゴシック" charset="-128"/>
            </a:endParaRP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75A919E1-4C0C-4114-BB53-B91DAF50BCBE}"/>
              </a:ext>
            </a:extLst>
          </p:cNvPr>
          <p:cNvSpPr txBox="1">
            <a:spLocks/>
          </p:cNvSpPr>
          <p:nvPr/>
        </p:nvSpPr>
        <p:spPr bwMode="auto">
          <a:xfrm>
            <a:off x="182824" y="180884"/>
            <a:ext cx="9089864" cy="38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>
              <a:defRPr sz="4200">
                <a:solidFill>
                  <a:srgbClr val="FF0000"/>
                </a:solidFill>
                <a:latin typeface="Calibri" pitchFamily="34" charset="0"/>
              </a:defRPr>
            </a:lvl2pPr>
            <a:lvl3pPr algn="ctr">
              <a:defRPr sz="4200">
                <a:solidFill>
                  <a:srgbClr val="FF0000"/>
                </a:solidFill>
                <a:latin typeface="Calibri" pitchFamily="34" charset="0"/>
              </a:defRPr>
            </a:lvl3pPr>
            <a:lvl4pPr algn="ctr">
              <a:defRPr sz="4200">
                <a:solidFill>
                  <a:srgbClr val="FF0000"/>
                </a:solidFill>
                <a:latin typeface="Calibri" pitchFamily="34" charset="0"/>
              </a:defRPr>
            </a:lvl4pPr>
            <a:lvl5pPr algn="ctr">
              <a:defRPr sz="4200">
                <a:solidFill>
                  <a:srgbClr val="FF0000"/>
                </a:solidFill>
                <a:latin typeface="Calibri" pitchFamily="34" charset="0"/>
              </a:defRPr>
            </a:lvl5pPr>
            <a:lvl6pPr marL="609585" algn="ctr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FF0000"/>
                </a:solidFill>
                <a:latin typeface="Calibri" pitchFamily="34" charset="0"/>
              </a:defRPr>
            </a:lvl6pPr>
            <a:lvl7pPr marL="1219170" algn="ctr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FF0000"/>
                </a:solidFill>
                <a:latin typeface="Calibri" pitchFamily="34" charset="0"/>
              </a:defRPr>
            </a:lvl7pPr>
            <a:lvl8pPr marL="1828754" algn="ctr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FF0000"/>
                </a:solidFill>
                <a:latin typeface="Calibri" pitchFamily="34" charset="0"/>
              </a:defRPr>
            </a:lvl8pPr>
            <a:lvl9pPr marL="2438339" algn="ctr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en-GB" sz="2400" dirty="0"/>
              <a:t>Release 19 timeline– figure with SA5 (For integrated to SA timeline)</a:t>
            </a:r>
            <a:endParaRPr lang="en-US" sz="2400" dirty="0"/>
          </a:p>
        </p:txBody>
      </p:sp>
      <p:sp>
        <p:nvSpPr>
          <p:cNvPr id="77" name="矩形 1">
            <a:extLst>
              <a:ext uri="{FF2B5EF4-FFF2-40B4-BE49-F238E27FC236}">
                <a16:creationId xmlns:a16="http://schemas.microsoft.com/office/drawing/2014/main" id="{0E58EC91-4DF3-4966-976E-85FBF81BD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959" y="2215951"/>
            <a:ext cx="3707952" cy="384245"/>
          </a:xfrm>
          <a:prstGeom prst="rect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8" name="矩形 1">
            <a:extLst>
              <a:ext uri="{FF2B5EF4-FFF2-40B4-BE49-F238E27FC236}">
                <a16:creationId xmlns:a16="http://schemas.microsoft.com/office/drawing/2014/main" id="{D49ADE2F-ED01-4235-ADEE-5D507996E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0023" y="3586871"/>
            <a:ext cx="6369160" cy="360579"/>
          </a:xfrm>
          <a:prstGeom prst="rect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9" name="矩形 1">
            <a:extLst>
              <a:ext uri="{FF2B5EF4-FFF2-40B4-BE49-F238E27FC236}">
                <a16:creationId xmlns:a16="http://schemas.microsoft.com/office/drawing/2014/main" id="{33D714CC-6A21-4DAF-976F-65069A534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26" y="4327323"/>
            <a:ext cx="5273357" cy="561046"/>
          </a:xfrm>
          <a:prstGeom prst="rect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564700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52F67-58EF-48F1-908C-776666289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346" y="2286000"/>
            <a:ext cx="9102725" cy="1143000"/>
          </a:xfrm>
        </p:spPr>
        <p:txBody>
          <a:bodyPr/>
          <a:lstStyle/>
          <a:p>
            <a:r>
              <a:rPr lang="en-GB" altLang="zh-CN" sz="4400" b="1" dirty="0"/>
              <a:t>Management and Orchestration WIs/SIs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06765979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178ABB1F-846B-44CB-A8B9-058F2501B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1" y="0"/>
            <a:ext cx="9759950" cy="881743"/>
          </a:xfrm>
        </p:spPr>
        <p:txBody>
          <a:bodyPr/>
          <a:lstStyle/>
          <a:p>
            <a:pPr algn="l"/>
            <a:r>
              <a:rPr lang="en-US" sz="3600" dirty="0"/>
              <a:t>Overview of </a:t>
            </a:r>
            <a:r>
              <a:rPr lang="en-US" altLang="zh-CN" sz="3600" dirty="0"/>
              <a:t>Rel-18 </a:t>
            </a:r>
            <a:r>
              <a:rPr lang="en-US" sz="3600" dirty="0"/>
              <a:t>SA5 OAM WIs/SIs</a:t>
            </a: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578F57F-97D6-46B3-A92C-6FAA29F27237}"/>
              </a:ext>
            </a:extLst>
          </p:cNvPr>
          <p:cNvSpPr/>
          <p:nvPr/>
        </p:nvSpPr>
        <p:spPr>
          <a:xfrm>
            <a:off x="0" y="671965"/>
            <a:ext cx="10247086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Altogether </a:t>
            </a:r>
            <a:r>
              <a:rPr lang="en-US" altLang="zh-CN" sz="1200" b="1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rPr>
              <a:t>50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 WIs/SIs, including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4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 ongoing SIs and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14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 ongoing WIs,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1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new WI waiting for SA approval, </a:t>
            </a:r>
            <a:r>
              <a:rPr lang="en-US" altLang="zh-CN" sz="1200" b="1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rPr>
              <a:t>22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 studies are finished,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9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 work items are finished. </a:t>
            </a:r>
          </a:p>
        </p:txBody>
      </p:sp>
      <p:graphicFrame>
        <p:nvGraphicFramePr>
          <p:cNvPr id="5" name="表格 6">
            <a:extLst>
              <a:ext uri="{FF2B5EF4-FFF2-40B4-BE49-F238E27FC236}">
                <a16:creationId xmlns:a16="http://schemas.microsoft.com/office/drawing/2014/main" id="{88B72763-B63E-4A6C-A4D8-F959E662B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431731"/>
              </p:ext>
            </p:extLst>
          </p:nvPr>
        </p:nvGraphicFramePr>
        <p:xfrm>
          <a:off x="120652" y="961356"/>
          <a:ext cx="5518148" cy="4036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1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1778">
                  <a:extLst>
                    <a:ext uri="{9D8B030D-6E8A-4147-A177-3AD203B41FA5}">
                      <a16:colId xmlns:a16="http://schemas.microsoft.com/office/drawing/2014/main" val="3110116580"/>
                    </a:ext>
                  </a:extLst>
                </a:gridCol>
                <a:gridCol w="873816">
                  <a:extLst>
                    <a:ext uri="{9D8B030D-6E8A-4147-A177-3AD203B41FA5}">
                      <a16:colId xmlns:a16="http://schemas.microsoft.com/office/drawing/2014/main" val="3609828058"/>
                    </a:ext>
                  </a:extLst>
                </a:gridCol>
                <a:gridCol w="775950">
                  <a:extLst>
                    <a:ext uri="{9D8B030D-6E8A-4147-A177-3AD203B41FA5}">
                      <a16:colId xmlns:a16="http://schemas.microsoft.com/office/drawing/2014/main" val="2153679179"/>
                    </a:ext>
                  </a:extLst>
                </a:gridCol>
              </a:tblGrid>
              <a:tr h="172427">
                <a:tc gridSpan="5"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Rel-18 OAM&amp;P Studies</a:t>
                      </a:r>
                      <a:endParaRPr lang="zh-CN" sz="105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endParaRPr lang="zh-CN" sz="12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741">
                <a:tc gridSpan="5"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Intelligence and Automation</a:t>
                      </a:r>
                      <a:endParaRPr lang="zh-CN" sz="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sz="105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402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7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zh-CN" sz="7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Study on enhancement of autonomous network levels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 Mobile, Huawei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FS_eANL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SP-211446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978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7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zh-CN" sz="7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Study on evaluation of autonomous network levels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 Mobile, Huawei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FS_ANLEVA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SP-211445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789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7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zh-CN" sz="7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</a:t>
                      </a: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Study on enhanced intent driven management services for mobile networks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zh-CN" sz="7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Huawei, Ericsson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FS_eIDMS_MN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SP-211450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402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7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zh-CN" sz="7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Study</a:t>
                      </a:r>
                      <a:r>
                        <a:rPr lang="en-US" altLang="zh-CN" sz="700" baseline="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7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 intent-driven management for network slicing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Ericsson, Huawei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FS_NETSLICE_IDMS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SP-220278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066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7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zh-CN" sz="7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</a:t>
                      </a: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Study on AI/ ML management</a:t>
                      </a: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Intel, NEC</a:t>
                      </a:r>
                      <a:endParaRPr lang="en-US" altLang="zh-CN" sz="7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FS_AIML_MGMT</a:t>
                      </a:r>
                      <a:endParaRPr lang="en-US" altLang="zh-CN" sz="7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SP-211443</a:t>
                      </a:r>
                      <a:endParaRPr lang="en-US" altLang="zh-CN" sz="7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8402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7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zh-CN" sz="7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Study on Enhancement of the management aspects related to NWDAF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China Telecom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FS_MANWDAF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SP-211435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0976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7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lang="zh-CN" sz="7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Study</a:t>
                      </a:r>
                      <a:r>
                        <a:rPr lang="en-US" altLang="zh-CN" sz="70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 Fault Supervision Evolution 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China Mobile, Huawei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FS_FSEV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SP-220153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3789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(finished)Study on measurement data collection to support RAN intelligence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Intel,</a:t>
                      </a:r>
                      <a:r>
                        <a:rPr lang="en-US" altLang="zh-CN" sz="70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China Mobile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FS_MEDACO_RAN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SP-220488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35741">
                <a:tc gridSpan="5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Management Architecture and Mechanisms</a:t>
                      </a:r>
                      <a:endParaRPr lang="zh-CN" sz="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CN" sz="105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5618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Study on Enhancement of service based management architecture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Huawei, Ericsson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FS_eSBMA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SP-211451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1066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Study on Basic SBMA enabler enhancements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Nokia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FS_eSBMAe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S5-221506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1066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Study on Management Aspects of URLLC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 Unicom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FS_URLLC_Mgt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SP-220146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1066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Study on Management Aspects of 5GLAN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 Mobile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FS_5GLAN_Mgt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SP-220324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4130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Study on Management of Cloud Native Virtualized Network Function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</a:t>
                      </a:r>
                      <a:r>
                        <a:rPr lang="en-US" altLang="zh-CN" sz="700" kern="12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Mobile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FS_MCVNF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SP-220150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2297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Study on Management Aspects of 5G MOCN Network Sharing Phase2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 Unicom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FS_MANS_ph2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SP-220151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3789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(finished)</a:t>
                      </a:r>
                      <a:r>
                        <a:rPr lang="en-US" altLang="zh-CN" sz="70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Study on continuous integration continuous delivery support for 3GPP NFs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Lenovo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FS_CICDNS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SP-211427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1066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Study on Management of Trace/MDT phase 2 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Nokia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FS_5GMDT_Ph2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SP-220152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8402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(finished)Study on YANG P</a:t>
                      </a: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USH (stopped at SA5#144e)</a:t>
                      </a:r>
                      <a:endParaRPr lang="zh-CN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Ericsson</a:t>
                      </a:r>
                      <a:endParaRPr lang="zh-CN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FS_YANG</a:t>
                      </a:r>
                      <a:endParaRPr lang="zh-CN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SP-200765</a:t>
                      </a:r>
                      <a:endParaRPr lang="zh-CN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8402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rPr>
                        <a:t>(finished) Study on Management Aspects of IoT NTN Enhancements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China Unicom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FS_IOT_NTN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rPr>
                        <a:t>SP-220490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5276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rPr>
                        <a:t>19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Study on Data management phase 2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Nokia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FS_MADCOL_ph2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SP-220842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graphicFrame>
        <p:nvGraphicFramePr>
          <p:cNvPr id="6" name="表格 7">
            <a:extLst>
              <a:ext uri="{FF2B5EF4-FFF2-40B4-BE49-F238E27FC236}">
                <a16:creationId xmlns:a16="http://schemas.microsoft.com/office/drawing/2014/main" id="{0559C7EF-AA8B-4B7D-A44A-DF378FCCA6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07742"/>
              </p:ext>
            </p:extLst>
          </p:nvPr>
        </p:nvGraphicFramePr>
        <p:xfrm>
          <a:off x="120652" y="5010366"/>
          <a:ext cx="5518148" cy="15554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9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3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63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9748">
                <a:tc gridSpan="5"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9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Support of New Services</a:t>
                      </a:r>
                      <a:endParaRPr lang="zh-CN" sz="9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CN" sz="105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423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(finished)Study on enhancement of management of non-public networks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Huawei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7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FS_OAM_eNPN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SP-211436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802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</a:t>
                      </a: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Study on new aspects of EE for 5G networks Phase 2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Huawei</a:t>
                      </a: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FS_EE5G_Ph2</a:t>
                      </a: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SP-211440</a:t>
                      </a:r>
                      <a:endParaRPr lang="zh-CN" altLang="en-US" sz="7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7423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</a:t>
                      </a: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Study on Network and Service Operations for Energy Utilities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Samsung</a:t>
                      </a:r>
                    </a:p>
                    <a:p>
                      <a:endParaRPr lang="zh-CN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FS_NSOEU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SP-211622</a:t>
                      </a:r>
                      <a:endParaRPr lang="zh-CN" altLang="en-US" sz="7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802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en-US" altLang="zh-CN" sz="7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(finished) Study </a:t>
                      </a: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on Key Quality Indicators(KQIs)for 5G service experience </a:t>
                      </a:r>
                    </a:p>
                  </a:txBody>
                  <a:tcPr marL="4763" marR="4763" marT="4763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Huawei</a:t>
                      </a:r>
                      <a:endParaRPr lang="zh-CN" altLang="en-US"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FS_KQI_5G</a:t>
                      </a:r>
                    </a:p>
                  </a:txBody>
                  <a:tcPr marL="4763" marR="4763" marT="4763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SP-211433</a:t>
                      </a:r>
                      <a:endParaRPr lang="zh-CN" altLang="en-US" sz="7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6802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Study on Deterministic Communication Service Assurance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zh-CN" sz="7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Huawei</a:t>
                      </a:r>
                      <a:endParaRPr lang="zh-CN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FS_DCSA</a:t>
                      </a:r>
                      <a:endParaRPr lang="zh-CN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SP-211442</a:t>
                      </a:r>
                      <a:endParaRPr lang="zh-CN" altLang="en-US" sz="7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7423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Study on management aspects of network slice management capability exposure</a:t>
                      </a:r>
                      <a:endParaRPr lang="zh-CN" sz="7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Alibaba</a:t>
                      </a:r>
                      <a:endParaRPr lang="zh-CN" altLang="en-US" sz="7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FS_NSCE</a:t>
                      </a:r>
                      <a:endParaRPr lang="zh-CN" sz="7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SP-220142</a:t>
                      </a:r>
                      <a:endParaRPr lang="zh-CN" altLang="en-US" sz="7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7423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</a:t>
                      </a: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Study on alignment with ETSI MEC for Edge computing management</a:t>
                      </a:r>
                      <a:endParaRPr lang="zh-CN" sz="7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Huawei</a:t>
                      </a:r>
                      <a:endParaRPr lang="zh-CN" altLang="en-US" sz="7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FS_MEC_ECM</a:t>
                      </a:r>
                      <a:endParaRPr lang="zh-CN" sz="7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SP-220147</a:t>
                      </a:r>
                      <a:endParaRPr lang="zh-CN" altLang="en-US" sz="7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" name="表格 5">
            <a:extLst>
              <a:ext uri="{FF2B5EF4-FFF2-40B4-BE49-F238E27FC236}">
                <a16:creationId xmlns:a16="http://schemas.microsoft.com/office/drawing/2014/main" id="{56FFBA36-1DB3-45A5-B734-57A231250E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158652"/>
              </p:ext>
            </p:extLst>
          </p:nvPr>
        </p:nvGraphicFramePr>
        <p:xfrm>
          <a:off x="6052278" y="961356"/>
          <a:ext cx="5949224" cy="45651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7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54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0823">
                  <a:extLst>
                    <a:ext uri="{9D8B030D-6E8A-4147-A177-3AD203B41FA5}">
                      <a16:colId xmlns:a16="http://schemas.microsoft.com/office/drawing/2014/main" val="47629550"/>
                    </a:ext>
                  </a:extLst>
                </a:gridCol>
                <a:gridCol w="975845">
                  <a:extLst>
                    <a:ext uri="{9D8B030D-6E8A-4147-A177-3AD203B41FA5}">
                      <a16:colId xmlns:a16="http://schemas.microsoft.com/office/drawing/2014/main" val="3406308894"/>
                    </a:ext>
                  </a:extLst>
                </a:gridCol>
                <a:gridCol w="9096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8804">
                <a:tc gridSpan="5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GB" sz="11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Rel-18 Operations, Administration, Maintenance and Provisioning (OAM&amp;P)</a:t>
                      </a:r>
                      <a:r>
                        <a:rPr lang="en-GB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sz="1600" b="1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CN" sz="1800" b="1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024">
                <a:tc gridSpan="5"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Intelligence and Automation</a:t>
                      </a:r>
                      <a:endParaRPr lang="zh-CN" sz="9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695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</a:t>
                      </a:r>
                      <a:endParaRPr lang="zh-CN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Self-Configuration of RAN NEs</a:t>
                      </a: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8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China Mobile, Huawei</a:t>
                      </a:r>
                      <a:endParaRPr lang="zh-CN" altLang="en-US" sz="2000"/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RANSC</a:t>
                      </a:r>
                      <a:endParaRPr lang="zh-CN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SP-211431</a:t>
                      </a:r>
                      <a:endParaRPr lang="zh-CN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464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</a:t>
                      </a:r>
                      <a:endParaRPr lang="zh-CN" altLang="en-US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Management Data Analytics phase 2 </a:t>
                      </a: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8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Intel, NEC</a:t>
                      </a:r>
                      <a:endParaRPr lang="zh-CN" altLang="en-US" sz="2000"/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eMDAS_Ph2</a:t>
                      </a:r>
                      <a:endParaRPr 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SP-220981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3939380"/>
                  </a:ext>
                </a:extLst>
              </a:tr>
              <a:tr h="127464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</a:t>
                      </a:r>
                      <a:endParaRPr 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AI/ML management</a:t>
                      </a:r>
                      <a:endParaRPr 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8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Intel, NEC</a:t>
                      </a:r>
                      <a:endParaRPr lang="zh-CN" altLang="en-US" sz="200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AIML_MGT</a:t>
                      </a:r>
                      <a:endParaRPr 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altLang="zh-CN" sz="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SP-230335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879106"/>
                  </a:ext>
                </a:extLst>
              </a:tr>
              <a:tr h="226220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21917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(finished) Intent driven Management Service for Mobile Network phase 2 </a:t>
                      </a:r>
                    </a:p>
                  </a:txBody>
                  <a:tcPr marL="6350" marR="6350" marT="635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Huawei, Ericsson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IDMS_MN_ph2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21917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SP-230180</a:t>
                      </a:r>
                    </a:p>
                  </a:txBody>
                  <a:tcPr marL="6350" marR="6350" marT="635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937300"/>
                  </a:ext>
                </a:extLst>
              </a:tr>
              <a:tr h="155024">
                <a:tc gridSpan="5"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Management Architecture and Mechanisms</a:t>
                      </a:r>
                      <a:endParaRPr lang="zh-CN" sz="9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94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Service based management architecture 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Huawei,</a:t>
                      </a:r>
                      <a:r>
                        <a:rPr lang="zh-CN" altLang="en-US" sz="8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8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Ericsson,</a:t>
                      </a:r>
                      <a:r>
                        <a:rPr lang="zh-CN" altLang="en-US" sz="8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8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Nokia</a:t>
                      </a:r>
                      <a:endParaRPr lang="zh-CN" altLang="en-US" sz="2000">
                        <a:solidFill>
                          <a:schemeClr val="tx1"/>
                        </a:solidFill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eSBMA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SP-230174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492382"/>
                  </a:ext>
                </a:extLst>
              </a:tr>
              <a:tr h="127464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zh-CN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Network slicing provisioning rules</a:t>
                      </a:r>
                      <a:endParaRPr lang="zh-CN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8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Ericsson </a:t>
                      </a:r>
                      <a:endParaRPr lang="zh-CN" altLang="en-US" sz="2000"/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NSRULE</a:t>
                      </a:r>
                      <a:endParaRPr lang="zh-CN" altLang="en-US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SP-211449</a:t>
                      </a:r>
                      <a:endParaRPr lang="zh-CN" altLang="zh-CN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7464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7</a:t>
                      </a:r>
                      <a:endParaRPr 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</a:t>
                      </a: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Network slice provisioning enhancement</a:t>
                      </a:r>
                      <a:endParaRPr 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8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Samsung</a:t>
                      </a:r>
                      <a:endParaRPr lang="zh-CN" altLang="en-US" sz="2000"/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eNETSLICE_PRO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SP-211434</a:t>
                      </a:r>
                      <a:endParaRPr lang="zh-CN" alt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453416"/>
                  </a:ext>
                </a:extLst>
              </a:tr>
              <a:tr h="127464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zh-CN" altLang="en-US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Management of Trace/MDT phase 2 </a:t>
                      </a: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8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Nokia</a:t>
                      </a:r>
                      <a:endParaRPr lang="zh-CN" altLang="en-US" sz="2000"/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5GMDT_Ph2</a:t>
                      </a:r>
                      <a:endParaRPr lang="zh-CN" altLang="en-US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SP-221163</a:t>
                      </a:r>
                      <a:endParaRPr lang="zh-CN" altLang="zh-CN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57364"/>
                  </a:ext>
                </a:extLst>
              </a:tr>
              <a:tr h="127464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5G performance measurements and KPIs phase 3</a:t>
                      </a:r>
                      <a:endParaRPr 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8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 Telecom, Intel</a:t>
                      </a:r>
                      <a:endParaRPr lang="zh-CN" altLang="en-US" sz="2000"/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PM_KPI_5G_Ph3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SP-220489</a:t>
                      </a:r>
                      <a:endParaRPr lang="zh-CN" alt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257668"/>
                  </a:ext>
                </a:extLst>
              </a:tr>
              <a:tr h="127464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</a:t>
                      </a:r>
                      <a:endParaRPr 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Enhancement of </a:t>
                      </a:r>
                      <a:r>
                        <a:rPr lang="en-GB" altLang="zh-CN" sz="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QoE</a:t>
                      </a:r>
                      <a:r>
                        <a:rPr lang="en-GB" altLang="zh-CN" sz="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Measurement Collection</a:t>
                      </a:r>
                      <a:endParaRPr 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8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Ericsson</a:t>
                      </a:r>
                      <a:endParaRPr lang="zh-CN" altLang="en-US" sz="2000"/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eQoE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SP-200193</a:t>
                      </a:r>
                      <a:endParaRPr lang="zh-CN" alt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441265"/>
                  </a:ext>
                </a:extLst>
              </a:tr>
              <a:tr h="127464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  <a:endParaRPr 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Additional NRM features phase 2 </a:t>
                      </a: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8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Nokia</a:t>
                      </a:r>
                      <a:endParaRPr lang="zh-CN" altLang="en-US" sz="2000"/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AdNRM_ph2</a:t>
                      </a:r>
                      <a:endParaRPr lang="zh-CN" altLang="en-US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SP-220351</a:t>
                      </a:r>
                      <a:endParaRPr lang="zh-CN" alt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12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21917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(finished) Management Aspects related to NWDAF </a:t>
                      </a:r>
                    </a:p>
                  </a:txBody>
                  <a:tcPr marL="6350" marR="6350" marT="635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China telecom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MANWDAF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21917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SP-230181</a:t>
                      </a:r>
                    </a:p>
                  </a:txBody>
                  <a:tcPr marL="6350" marR="6350" marT="635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155363"/>
                  </a:ext>
                </a:extLst>
              </a:tr>
              <a:tr h="127464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  <a:endParaRPr 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Enhanced Edge Computing Management</a:t>
                      </a:r>
                      <a:endParaRPr lang="zh-CN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8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Samsung,</a:t>
                      </a:r>
                      <a:r>
                        <a:rPr lang="en-US" altLang="zh-CN" sz="800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Intel</a:t>
                      </a:r>
                      <a:endParaRPr lang="zh-CN" altLang="en-US" sz="2000"/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eECM</a:t>
                      </a:r>
                      <a:endParaRPr lang="zh-CN" altLang="en-US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SP-220154</a:t>
                      </a:r>
                      <a:endParaRPr lang="zh-CN" alt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622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Management Aspect of 5GLAN</a:t>
                      </a:r>
                    </a:p>
                  </a:txBody>
                  <a:tcPr marL="6350" marR="6350" marT="635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 Mobile Com. Corporation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5GLAN_Mgt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SP-230175</a:t>
                      </a:r>
                    </a:p>
                  </a:txBody>
                  <a:tcPr marL="6350" marR="6350" marT="635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0201879"/>
                  </a:ext>
                </a:extLst>
              </a:tr>
              <a:tr h="127464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</a:t>
                      </a: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Management Aspects of NTN</a:t>
                      </a:r>
                    </a:p>
                  </a:txBody>
                  <a:tcPr marL="6350" marR="6350" marT="635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 </a:t>
                      </a:r>
                      <a:r>
                        <a:rPr lang="en-US" sz="8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Unicom,CATT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OAM_NTN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SP-230183</a:t>
                      </a:r>
                    </a:p>
                  </a:txBody>
                  <a:tcPr marL="6350" marR="6350" marT="635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995143"/>
                  </a:ext>
                </a:extLst>
              </a:tr>
              <a:tr h="127464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16</a:t>
                      </a:r>
                      <a:endParaRPr 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(finished) methodology for deprecation</a:t>
                      </a:r>
                      <a:endParaRPr 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8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Ericsson</a:t>
                      </a:r>
                      <a:endParaRPr lang="zh-CN" altLang="en-US" sz="2000"/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OAM_MetDep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SP-220843</a:t>
                      </a:r>
                      <a:endParaRPr lang="zh-CN" alt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622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Management of cloud-native Virtualized Network Functions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 </a:t>
                      </a:r>
                      <a:r>
                        <a:rPr lang="en-US" altLang="zh-CN" sz="8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Mobile,Huawei,AsiaInfo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MCVNF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SP-230764</a:t>
                      </a:r>
                      <a:endParaRPr 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91887"/>
                  </a:ext>
                </a:extLst>
              </a:tr>
              <a:tr h="127072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Management Aspect of 5G Network Sharing Phase2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 Unicom, Ericsson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MANS_ph2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SP-230629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796383"/>
                  </a:ext>
                </a:extLst>
              </a:tr>
              <a:tr h="15521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Management Aspects of URLLC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 Unicom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URLLC_Mgt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SP-230631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114006"/>
                  </a:ext>
                </a:extLst>
              </a:tr>
              <a:tr h="15521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i="1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  <a:endParaRPr lang="zh-CN" altLang="en-US" sz="800" i="1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i="1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Management aspects of 5G system supporting satellite backhaul (for SA approval)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 Telecom</a:t>
                      </a:r>
                      <a:endParaRPr lang="zh-CN" altLang="en-US" sz="800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OAM_5GSATB</a:t>
                      </a:r>
                      <a:endParaRPr lang="zh-CN" altLang="en-US" sz="800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SP-231445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812965"/>
                  </a:ext>
                </a:extLst>
              </a:tr>
              <a:tr h="155024">
                <a:tc gridSpan="5"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Support of New Services</a:t>
                      </a:r>
                      <a:endParaRPr lang="zh-CN" sz="10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7464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</a:t>
                      </a:r>
                      <a:endParaRPr 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Access control for management service </a:t>
                      </a: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8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Nokia</a:t>
                      </a:r>
                      <a:endParaRPr lang="zh-CN" altLang="en-US" sz="2000"/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MSAC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SP-210859</a:t>
                      </a:r>
                      <a:endParaRPr lang="zh-CN" alt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838449"/>
                  </a:ext>
                </a:extLst>
              </a:tr>
              <a:tr h="127464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22</a:t>
                      </a:r>
                      <a:endParaRPr lang="zh-CN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Enhancements of EE for 5G Phase 2</a:t>
                      </a:r>
                      <a:endParaRPr lang="zh-CN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Huawei</a:t>
                      </a:r>
                      <a:endParaRPr lang="zh-CN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EE5GPLUS_Ph2</a:t>
                      </a:r>
                      <a:endParaRPr lang="zh-CN" altLang="en-US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SP-211441</a:t>
                      </a:r>
                      <a:endParaRPr lang="zh-CN" altLang="zh-CN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2782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21917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Management of non-public networks phase 2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21917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Huawei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OAM_NPN_Ph2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SP-230184</a:t>
                      </a:r>
                      <a:endParaRPr lang="zh-CN" alt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419553"/>
                  </a:ext>
                </a:extLst>
              </a:tr>
              <a:tr h="152782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Network and Service Operations for Energy Utilities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Samsung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NSOEU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SP-230632</a:t>
                      </a:r>
                      <a:endParaRPr lang="zh-CN" alt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0231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5155071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A7AC0C743A294CADF60F661720E3E6" ma:contentTypeVersion="10" ma:contentTypeDescription="Create a new document." ma:contentTypeScope="" ma:versionID="6292fa44ab954aa0fbadffb20d1b36d7">
  <xsd:schema xmlns:xsd="http://www.w3.org/2001/XMLSchema" xmlns:xs="http://www.w3.org/2001/XMLSchema" xmlns:p="http://schemas.microsoft.com/office/2006/metadata/properties" xmlns:ns3="6f846979-0e6f-42ff-8b87-e1893efeda99" targetNamespace="http://schemas.microsoft.com/office/2006/metadata/properties" ma:root="true" ma:fieldsID="beac905ced2eb3c7f1f983f973c4cb1e" ns3:_="">
    <xsd:import namespace="6f846979-0e6f-42ff-8b87-e1893efeda9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846979-0e6f-42ff-8b87-e1893efeda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A0C5451-E459-4FFF-ABEC-04BA6559BC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846979-0e6f-42ff-8b87-e1893efeda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EFD60F-3529-4261-B094-766615A336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3C568A-0C46-4592-BB68-CDB41342D77A}">
  <ds:schemaRefs>
    <ds:schemaRef ds:uri="http://www.w3.org/XML/1998/namespace"/>
    <ds:schemaRef ds:uri="http://purl.org/dc/terms/"/>
    <ds:schemaRef ds:uri="http://purl.org/dc/dcmitype/"/>
    <ds:schemaRef ds:uri="http://purl.org/dc/elements/1.1/"/>
    <ds:schemaRef ds:uri="6f846979-0e6f-42ff-8b87-e1893efeda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</TotalTime>
  <Words>10991</Words>
  <Application>Microsoft Office PowerPoint</Application>
  <PresentationFormat>Widescreen</PresentationFormat>
  <Paragraphs>2658</Paragraphs>
  <Slides>68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2" baseType="lpstr">
      <vt:lpstr>Arial </vt:lpstr>
      <vt:lpstr>Gulim</vt:lpstr>
      <vt:lpstr>Montserrat</vt:lpstr>
      <vt:lpstr>MS Mincho</vt:lpstr>
      <vt:lpstr>MS PGothic</vt:lpstr>
      <vt:lpstr>MS PGothic</vt:lpstr>
      <vt:lpstr>等线</vt:lpstr>
      <vt:lpstr>宋体</vt:lpstr>
      <vt:lpstr>微软雅黑</vt:lpstr>
      <vt:lpstr>Arial</vt:lpstr>
      <vt:lpstr>Calibri</vt:lpstr>
      <vt:lpstr>Symbol</vt:lpstr>
      <vt:lpstr>Times New Roman</vt:lpstr>
      <vt:lpstr>Office Theme</vt:lpstr>
      <vt:lpstr>    SA5 Status Report to SA#102    </vt:lpstr>
      <vt:lpstr>SA5 leadership</vt:lpstr>
      <vt:lpstr>Contents</vt:lpstr>
      <vt:lpstr>General Aspect – number of delegates in 2022/2023</vt:lpstr>
      <vt:lpstr>General Aspect – 2022/2023 tdoc statistics</vt:lpstr>
      <vt:lpstr>SA5 overall progress since SA#101</vt:lpstr>
      <vt:lpstr>PowerPoint Presentation</vt:lpstr>
      <vt:lpstr>Management and Orchestration WIs/SIs</vt:lpstr>
      <vt:lpstr>Overview of Rel-18 SA5 OAM WIs/SIs</vt:lpstr>
      <vt:lpstr>Update of SA5 Rel-18 OAM ongoing WI/SI progress</vt:lpstr>
      <vt:lpstr>OAM WIs/SIs</vt:lpstr>
      <vt:lpstr>PowerPoint Presentation</vt:lpstr>
      <vt:lpstr>PowerPoint Presentation</vt:lpstr>
      <vt:lpstr>TU Budget for SA5 OAM</vt:lpstr>
      <vt:lpstr>OAM TU planning and statistics</vt:lpstr>
      <vt:lpstr>OAM WIs/SIs Intelligence and Automation</vt:lpstr>
      <vt:lpstr>Rel-18 - AI/ML Management</vt:lpstr>
      <vt:lpstr>Rel-18 - Management Data Analytics phase 2</vt:lpstr>
      <vt:lpstr>Rel-18 - Intent driven Management Service for Mobile Network phase 2 </vt:lpstr>
      <vt:lpstr>Rel-18 - Self-Configuration of RAN Network Entities </vt:lpstr>
      <vt:lpstr>Rel-18 - Study on autonomous network levels /evaluation of autonomous network levels</vt:lpstr>
      <vt:lpstr>Rel-18 - Study on Fault Supervision Evolution /intent-driven management for network slicing </vt:lpstr>
      <vt:lpstr>OAM WIs/SIs Management architecture and Mechanisms</vt:lpstr>
      <vt:lpstr>Rel-18 - Service based management architecture  </vt:lpstr>
      <vt:lpstr>Rel-18 - Network slicing provisioning rules </vt:lpstr>
      <vt:lpstr>Rel-18 - Study on Data management phase 2  </vt:lpstr>
      <vt:lpstr>Rel-18 - Additional NRM features phase 2 </vt:lpstr>
      <vt:lpstr>Rel-18 - 5G performance measurements and KPIs phase 3 </vt:lpstr>
      <vt:lpstr>Rel-18 - Management of Trace/MDT phase 2  </vt:lpstr>
      <vt:lpstr>Rel-18 - Management Aspects related to NWDAF  </vt:lpstr>
      <vt:lpstr>Rel-18 - Management Aspect of 5GLAN  </vt:lpstr>
      <vt:lpstr>Rel-18 - Enhanced Edge Computing Management </vt:lpstr>
      <vt:lpstr>Rel-18 - Management of cloud-native Virtualized Network Functions </vt:lpstr>
      <vt:lpstr>Rel-18 - Management Aspects of 5G Network Sharing Phase2 </vt:lpstr>
      <vt:lpstr>Rel-18 - Management Aspects of NTN </vt:lpstr>
      <vt:lpstr>Rel-18 - Management aspects of 5G system with satellite backhaul  </vt:lpstr>
      <vt:lpstr>Rel-18 - Management Aspects of URLLC </vt:lpstr>
      <vt:lpstr>Rel-18 - Management of non-public networks phase 2 </vt:lpstr>
      <vt:lpstr>OAM WIs/SIs Support to new services</vt:lpstr>
      <vt:lpstr>Rel-18 - Enhancements of EE for 5G Phase 2 </vt:lpstr>
      <vt:lpstr>Rel-18 - Network and Service Operations for Energy Utilities </vt:lpstr>
      <vt:lpstr>Rel-18 - Access control for management service  </vt:lpstr>
      <vt:lpstr>Rel-18 – Study on KQI/ study on DCSA </vt:lpstr>
      <vt:lpstr>OAM TRs / TSs to SA#102 </vt:lpstr>
      <vt:lpstr>Charging</vt:lpstr>
      <vt:lpstr>Overview of Rel-18 SA5 CH WIs/SIs</vt:lpstr>
      <vt:lpstr>Update of SA5 Rel-18 CH ongoing WI/SI progress</vt:lpstr>
      <vt:lpstr>Charging (CH) WIs/SIs</vt:lpstr>
      <vt:lpstr>PowerPoint Presentation</vt:lpstr>
      <vt:lpstr>Rel-18 Charging Aspects of Network Slicing Phase 2 </vt:lpstr>
      <vt:lpstr>Rel-18 Charging aspects for Charging Aspects for NSSAA  </vt:lpstr>
      <vt:lpstr>Rel-18 Charging Aspects for Enhanced support of Non-Public Networks</vt:lpstr>
      <vt:lpstr>Rel-18 Charging Aspects of IMS Data Channel </vt:lpstr>
      <vt:lpstr>Rel-18 Charging Aspects for SMF and MB-SMF to Support 5G Multicast-broadcast Services </vt:lpstr>
      <vt:lpstr>Rel-18 Charging Aspects of TSN</vt:lpstr>
      <vt:lpstr>Rel-18 Charging Aspects of B2B </vt:lpstr>
      <vt:lpstr>Rel-18 Charging Aspects of  5WWC phase 2 </vt:lpstr>
      <vt:lpstr>Rel-18 Charging for roaming and additional actor using CHF to CHF interface </vt:lpstr>
      <vt:lpstr>Rel-18 Charging aspects of Satellite Access in 5GS </vt:lpstr>
      <vt:lpstr>Rel-18 Study (FS_NCHF_Ph2)</vt:lpstr>
      <vt:lpstr>Rel-18 Study (FS_CHFSeg) </vt:lpstr>
      <vt:lpstr>Rel-18 Study (FS_5GSAT_CH) </vt:lpstr>
      <vt:lpstr>Rel-18 Study (FS_Ranging_SL_CH) </vt:lpstr>
      <vt:lpstr>PowerPoint Presentation</vt:lpstr>
      <vt:lpstr>Thank you!</vt:lpstr>
      <vt:lpstr>2024 meeting calendar</vt:lpstr>
      <vt:lpstr>List of SA5 CR pack to SA#102</vt:lpstr>
      <vt:lpstr>Update of SA5 Rel-18 ongoing WI/SI progress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SA5 Status Report to SA#83  Charging Management (CH) Operation, Administration, Maintenance &amp; Provisioning (OAM&amp;P)</dc:title>
  <dc:creator>Thomas Tovinger</dc:creator>
  <cp:lastModifiedBy>SA5 Chair</cp:lastModifiedBy>
  <cp:revision>685</cp:revision>
  <dcterms:created xsi:type="dcterms:W3CDTF">2019-03-13T01:38:36Z</dcterms:created>
  <dcterms:modified xsi:type="dcterms:W3CDTF">2023-12-06T04:17:39Z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0x0101003AA7AC0C743A294CADF60F661720E3E6</vt:lpwstr>
  </property>
  <property fmtid="{D5CDD505-2E9C-101B-9397-08002B2CF9AE}" pid="3" name="_2015_ms_pID_725343">
    <vt:lpwstr>(3)LTZddbaCRRGr96fREUyv49VFeG/zfAv/bEVmvshvG845ylMd9NN4Q7rDRDev2AToAK8JLgop
fDCHNCZ3SN8SX5w+fGplTm6O16wfbhXcDEZEzbAH2po7dq0yPEDxoCtURcjmTYneB43bDLcH
YAeiBh3E1P3uz6nyId5Vc3iN01Xonvv466ew96otpV/xfVBm1kPCsFUT0+bDc22U6vx3XMnV
lRFzPdMnazZX9bkyQ/</vt:lpwstr>
  </property>
  <property fmtid="{D5CDD505-2E9C-101B-9397-08002B2CF9AE}" pid="4" name="_2015_ms_pID_7253431">
    <vt:lpwstr>HajfMwhk6sJzFo4iheTGjMvNGW/IUnqqPY2bHftTsMzTp/2v0ekrHy
GpsSnwtaPXxsk7iSL2fx/eJXpymwea1msPCk4J7RlcnoEzSrhUV8pignkHOsCsaYOrua+ufq
isj2u46PuGUEx3f4dlPvXH2CgceGflsvrX7Sni5NTh5fDMk7WSwrfaoKMTyWkcwqtZRHEHyZ
ftEIJRS4JnlJeY3fFudN5cUrVPTF2Bvds8sj</vt:lpwstr>
  </property>
  <property fmtid="{D5CDD505-2E9C-101B-9397-08002B2CF9AE}" pid="5" name="_2015_ms_pID_7253432">
    <vt:lpwstr>TA==</vt:lpwstr>
  </property>
  <property fmtid="{D5CDD505-2E9C-101B-9397-08002B2CF9AE}" pid="6" name="_readonly">
    <vt:lpwstr/>
  </property>
  <property fmtid="{D5CDD505-2E9C-101B-9397-08002B2CF9AE}" pid="7" name="_change">
    <vt:lpwstr/>
  </property>
  <property fmtid="{D5CDD505-2E9C-101B-9397-08002B2CF9AE}" pid="8" name="_full-control">
    <vt:lpwstr/>
  </property>
  <property fmtid="{D5CDD505-2E9C-101B-9397-08002B2CF9AE}" pid="9" name="sflag">
    <vt:lpwstr>1700623718</vt:lpwstr>
  </property>
</Properties>
</file>