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9" r:id="rId4"/>
  </p:sldMasterIdLst>
  <p:notesMasterIdLst>
    <p:notesMasterId r:id="rId52"/>
  </p:notesMasterIdLst>
  <p:handoutMasterIdLst>
    <p:handoutMasterId r:id="rId53"/>
  </p:handoutMasterIdLst>
  <p:sldIdLst>
    <p:sldId id="303" r:id="rId5"/>
    <p:sldId id="621" r:id="rId6"/>
    <p:sldId id="973" r:id="rId7"/>
    <p:sldId id="1218" r:id="rId8"/>
    <p:sldId id="972" r:id="rId9"/>
    <p:sldId id="900" r:id="rId10"/>
    <p:sldId id="914" r:id="rId11"/>
    <p:sldId id="951" r:id="rId12"/>
    <p:sldId id="635" r:id="rId13"/>
    <p:sldId id="953" r:id="rId14"/>
    <p:sldId id="960" r:id="rId15"/>
    <p:sldId id="966" r:id="rId16"/>
    <p:sldId id="957" r:id="rId17"/>
    <p:sldId id="969" r:id="rId18"/>
    <p:sldId id="970" r:id="rId19"/>
    <p:sldId id="958" r:id="rId20"/>
    <p:sldId id="956" r:id="rId21"/>
    <p:sldId id="959" r:id="rId22"/>
    <p:sldId id="1251" r:id="rId23"/>
    <p:sldId id="964" r:id="rId24"/>
    <p:sldId id="965" r:id="rId25"/>
    <p:sldId id="968" r:id="rId26"/>
    <p:sldId id="963" r:id="rId27"/>
    <p:sldId id="962" r:id="rId28"/>
    <p:sldId id="1228" r:id="rId29"/>
    <p:sldId id="1249" r:id="rId30"/>
    <p:sldId id="1219" r:id="rId31"/>
    <p:sldId id="1252" r:id="rId32"/>
    <p:sldId id="1115" r:id="rId33"/>
    <p:sldId id="1152" r:id="rId34"/>
    <p:sldId id="1167" r:id="rId35"/>
    <p:sldId id="1221" r:id="rId36"/>
    <p:sldId id="1250" r:id="rId37"/>
    <p:sldId id="1148" r:id="rId38"/>
    <p:sldId id="1149" r:id="rId39"/>
    <p:sldId id="1174" r:id="rId40"/>
    <p:sldId id="1175" r:id="rId41"/>
    <p:sldId id="1253" r:id="rId42"/>
    <p:sldId id="1236" r:id="rId43"/>
    <p:sldId id="1237" r:id="rId44"/>
    <p:sldId id="1240" r:id="rId45"/>
    <p:sldId id="1243" r:id="rId46"/>
    <p:sldId id="932" r:id="rId47"/>
    <p:sldId id="961" r:id="rId48"/>
    <p:sldId id="935" r:id="rId49"/>
    <p:sldId id="971" r:id="rId50"/>
    <p:sldId id="1246" r:id="rId51"/>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B2B2B2"/>
    <a:srgbClr val="808080"/>
    <a:srgbClr val="FFFFCC"/>
    <a:srgbClr val="72AF2F"/>
    <a:srgbClr val="C1E442"/>
    <a:srgbClr val="FFFF99"/>
    <a:srgbClr val="C6D254"/>
    <a:srgbClr val="000000"/>
    <a:srgbClr val="5C88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17474-BCB3-461E-B508-75DB5A220526}" v="108" dt="2023-09-06T00:16:08.387"/>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3" autoAdjust="0"/>
    <p:restoredTop sz="92197" autoAdjust="0"/>
  </p:normalViewPr>
  <p:slideViewPr>
    <p:cSldViewPr snapToGrid="0">
      <p:cViewPr varScale="1">
        <p:scale>
          <a:sx n="88" d="100"/>
          <a:sy n="88" d="100"/>
        </p:scale>
        <p:origin x="72" y="60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73" d="100"/>
          <a:sy n="73" d="100"/>
        </p:scale>
        <p:origin x="-228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9/6/2023</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5220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9/6/2023</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656459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6131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347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57392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00394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60814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4684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13430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66008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29188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
        <p:nvSpPr>
          <p:cNvPr id="5" name="Text Box 14">
            <a:extLst>
              <a:ext uri="{FF2B5EF4-FFF2-40B4-BE49-F238E27FC236}">
                <a16:creationId xmlns:a16="http://schemas.microsoft.com/office/drawing/2014/main" id="{84869265-D860-41CA-AFA8-4209B0619A99}"/>
              </a:ext>
            </a:extLst>
          </p:cNvPr>
          <p:cNvSpPr txBox="1">
            <a:spLocks noChangeArrowheads="1"/>
          </p:cNvSpPr>
          <p:nvPr userDrawn="1"/>
        </p:nvSpPr>
        <p:spPr bwMode="auto">
          <a:xfrm>
            <a:off x="298450" y="85317"/>
            <a:ext cx="5810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endParaRPr lang="sv-SE" altLang="en-US" sz="1200" b="1" dirty="0">
              <a:latin typeface="Arial "/>
            </a:endParaRPr>
          </a:p>
          <a:p>
            <a:r>
              <a:rPr lang="de-DE" sz="1200" b="1" kern="1200" dirty="0">
                <a:solidFill>
                  <a:schemeClr val="tx1"/>
                </a:solidFill>
                <a:latin typeface="Arial "/>
                <a:ea typeface="+mn-ea"/>
                <a:cs typeface="Arial" panose="020B0604020202020204" pitchFamily="34" charset="0"/>
              </a:rPr>
              <a:t>3GPP TSG SA Meeting #101</a:t>
            </a:r>
          </a:p>
          <a:p>
            <a:r>
              <a:rPr lang="en-GB" sz="1200" b="1" kern="1200" dirty="0">
                <a:solidFill>
                  <a:schemeClr val="tx1"/>
                </a:solidFill>
                <a:latin typeface="Arial "/>
                <a:ea typeface="+mn-ea"/>
                <a:cs typeface="Arial" panose="020B0604020202020204" pitchFamily="34" charset="0"/>
              </a:rPr>
              <a:t>TSG SA#101, 11-15 Sept 2023</a:t>
            </a:r>
            <a:endParaRPr lang="sv-SE" altLang="en-US" sz="1200" b="1" kern="1200" dirty="0">
              <a:solidFill>
                <a:schemeClr val="tx1"/>
              </a:solidFill>
              <a:latin typeface="Arial "/>
              <a:ea typeface="+mn-ea"/>
              <a:cs typeface="Arial" panose="020B0604020202020204" pitchFamily="34" charset="0"/>
            </a:endParaRPr>
          </a:p>
        </p:txBody>
      </p:sp>
      <p:sp>
        <p:nvSpPr>
          <p:cNvPr id="6" name="Text Box 13">
            <a:extLst>
              <a:ext uri="{FF2B5EF4-FFF2-40B4-BE49-F238E27FC236}">
                <a16:creationId xmlns:a16="http://schemas.microsoft.com/office/drawing/2014/main" id="{BA8561C5-21F5-40B5-B842-0EAB593BAC94}"/>
              </a:ext>
            </a:extLst>
          </p:cNvPr>
          <p:cNvSpPr txBox="1">
            <a:spLocks noChangeArrowheads="1"/>
          </p:cNvSpPr>
          <p:nvPr userDrawn="1"/>
        </p:nvSpPr>
        <p:spPr bwMode="auto">
          <a:xfrm>
            <a:off x="8262018" y="254593"/>
            <a:ext cx="1463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de-DE" sz="1400" b="1" dirty="0">
                <a:effectLst/>
              </a:rPr>
              <a:t>SP-231063</a:t>
            </a:r>
            <a:endParaRPr lang="en-GB" altLang="en-US" sz="1400" b="1" dirty="0">
              <a:solidFill>
                <a:schemeClr val="bg2"/>
              </a:solidFill>
            </a:endParaRPr>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a:t>Click to edit Master title style</a:t>
            </a:r>
            <a:endParaRPr lang="en-IE"/>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5139861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630172" y="6376873"/>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767489" y="6423704"/>
            <a:ext cx="7950201" cy="323171"/>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100" b="1" kern="1200" spc="300" dirty="0">
                <a:solidFill>
                  <a:schemeClr val="tx1"/>
                </a:solidFill>
                <a:latin typeface="Arial" panose="020B0604020202020204" pitchFamily="34" charset="0"/>
                <a:ea typeface="+mn-ea"/>
                <a:cs typeface="Arial" panose="020B0604020202020204" pitchFamily="34" charset="0"/>
              </a:rPr>
              <a:t>SP-231063: </a:t>
            </a:r>
            <a:r>
              <a:rPr lang="en-GB" sz="1100" b="1" kern="1200" spc="300" dirty="0">
                <a:solidFill>
                  <a:schemeClr val="tx1"/>
                </a:solidFill>
                <a:latin typeface="Arial" panose="020B0604020202020204" pitchFamily="34" charset="0"/>
                <a:ea typeface="+mn-ea"/>
                <a:cs typeface="Arial" panose="020B0604020202020204" pitchFamily="34" charset="0"/>
              </a:rPr>
              <a:t>TSG </a:t>
            </a:r>
            <a:r>
              <a:rPr lang="en-GB" sz="1100" b="1" spc="300" dirty="0">
                <a:ea typeface="+mn-ea"/>
                <a:cs typeface="Arial" panose="020B0604020202020204" pitchFamily="34" charset="0"/>
              </a:rPr>
              <a:t>SA#</a:t>
            </a:r>
            <a:r>
              <a:rPr lang="en-GB" sz="1100" b="1" kern="1200" spc="300" dirty="0">
                <a:solidFill>
                  <a:schemeClr val="tx1"/>
                </a:solidFill>
                <a:latin typeface="Arial" panose="020B0604020202020204" pitchFamily="34" charset="0"/>
                <a:ea typeface="+mn-ea"/>
                <a:cs typeface="Arial" panose="020B0604020202020204" pitchFamily="34" charset="0"/>
              </a:rPr>
              <a:t>101, Bangalore, India 11-15 September 2023 </a:t>
            </a: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2023</a:t>
            </a:r>
          </a:p>
        </p:txBody>
      </p:sp>
      <p:pic>
        <p:nvPicPr>
          <p:cNvPr id="11" name="Picture 13" descr="green2.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 id="2147483940" r:id="rId4"/>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8"/>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9"/>
        </a:buBlip>
        <a:defRPr sz="3200">
          <a:solidFill>
            <a:schemeClr val="tx1"/>
          </a:solidFill>
          <a:latin typeface="+mn-lt"/>
        </a:defRPr>
      </a:lvl2pPr>
      <a:lvl3pPr marL="1522413" indent="-303213" algn="l" rtl="0" eaLnBrk="0" fontAlgn="base" hangingPunct="0">
        <a:spcBef>
          <a:spcPct val="20000"/>
        </a:spcBef>
        <a:spcAft>
          <a:spcPct val="0"/>
        </a:spcAft>
        <a:buBlip>
          <a:blip r:embed="rId10"/>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973685" y="3429000"/>
            <a:ext cx="8697009" cy="1192695"/>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GB" sz="4800" dirty="0"/>
              <a:t> </a:t>
            </a:r>
            <a:r>
              <a:rPr lang="en-GB" altLang="zh-CN" sz="4800" b="1" dirty="0"/>
              <a:t>SA5 Status Report to SA</a:t>
            </a:r>
            <a:r>
              <a:rPr lang="en-GB" altLang="zh-CN" sz="4800" b="1"/>
              <a:t>#101</a:t>
            </a:r>
            <a:br>
              <a:rPr lang="en-GB" altLang="zh-CN" sz="4800" b="1" dirty="0"/>
            </a:br>
            <a:br>
              <a:rPr lang="en-GB" altLang="zh-CN" sz="3200" b="1" dirty="0"/>
            </a:br>
            <a:br>
              <a:rPr lang="en-US" sz="4800" dirty="0">
                <a:effectLst>
                  <a:outerShdw blurRad="38100" dist="38100" dir="2700000" algn="tl">
                    <a:srgbClr val="C0C0C0"/>
                  </a:outerShdw>
                </a:effectLst>
                <a:latin typeface="Arial" pitchFamily="34" charset="0"/>
              </a:rPr>
            </a:br>
            <a:br>
              <a:rPr lang="en-US" sz="4800" dirty="0">
                <a:effectLst>
                  <a:outerShdw blurRad="38100" dist="38100" dir="2700000" algn="tl">
                    <a:srgbClr val="C0C0C0"/>
                  </a:outerShdw>
                </a:effectLst>
              </a:rPr>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1798027" y="4092113"/>
            <a:ext cx="8872667" cy="1752600"/>
          </a:xfrm>
        </p:spPr>
        <p:txBody>
          <a:bodyPr/>
          <a:lstStyle/>
          <a:p>
            <a:pPr>
              <a:lnSpc>
                <a:spcPct val="80000"/>
              </a:lnSpc>
            </a:pPr>
            <a:br>
              <a:rPr lang="en-US" altLang="en-US" sz="2667" dirty="0"/>
            </a:br>
            <a:r>
              <a:rPr lang="en-GB" sz="2400" dirty="0">
                <a:latin typeface="Arial" charset="0"/>
              </a:rPr>
              <a:t>Thomas Tovinger, Outgoing SA5 Chair, Ericsson</a:t>
            </a:r>
          </a:p>
          <a:p>
            <a:pPr>
              <a:lnSpc>
                <a:spcPct val="80000"/>
              </a:lnSpc>
            </a:pPr>
            <a:r>
              <a:rPr lang="de-DE" altLang="de-DE" sz="2400" dirty="0">
                <a:latin typeface="Arial" charset="0"/>
              </a:rPr>
              <a:t>Zou Lan, New SA5 Chair, Huawei</a:t>
            </a:r>
          </a:p>
          <a:p>
            <a:pPr>
              <a:lnSpc>
                <a:spcPct val="80000"/>
              </a:lnSpc>
            </a:pPr>
            <a:r>
              <a:rPr lang="de-DE" altLang="de-DE" sz="2400" dirty="0">
                <a:latin typeface="Arial" charset="0"/>
              </a:rPr>
              <a:t>Anatoly Andrianov, SA5 </a:t>
            </a:r>
            <a:r>
              <a:rPr lang="de-DE" altLang="de-DE" sz="2400" dirty="0" err="1">
                <a:latin typeface="Arial" charset="0"/>
              </a:rPr>
              <a:t>Vice</a:t>
            </a:r>
            <a:r>
              <a:rPr lang="de-DE" altLang="de-DE" sz="2400" dirty="0">
                <a:latin typeface="Arial" charset="0"/>
              </a:rPr>
              <a:t> Chair, Nokia</a:t>
            </a:r>
          </a:p>
          <a:p>
            <a:pPr>
              <a:lnSpc>
                <a:spcPct val="80000"/>
              </a:lnSpc>
            </a:pPr>
            <a:r>
              <a:rPr lang="en-GB" altLang="zh-CN" sz="2400" dirty="0">
                <a:latin typeface="Arial" charset="0"/>
              </a:rPr>
              <a:t>Gerald Görmer,</a:t>
            </a:r>
            <a:r>
              <a:rPr lang="de-DE" altLang="de-DE" sz="2400" dirty="0">
                <a:latin typeface="Arial" charset="0"/>
              </a:rPr>
              <a:t> SA5 Charging SWG Chair, </a:t>
            </a:r>
            <a:r>
              <a:rPr lang="en-GB" sz="2400" dirty="0">
                <a:latin typeface="Arial" charset="0"/>
              </a:rPr>
              <a:t>MATRIXX Software</a:t>
            </a:r>
          </a:p>
          <a:p>
            <a:pPr>
              <a:lnSpc>
                <a:spcPct val="80000"/>
              </a:lnSpc>
            </a:pPr>
            <a:r>
              <a:rPr lang="en-GB" sz="2400" dirty="0">
                <a:latin typeface="Arial" charset="0"/>
              </a:rPr>
              <a:t>Mirko Cano Soveri, SA5 Secretary, ETSI MCC</a:t>
            </a:r>
            <a:endParaRPr lang="en-US" altLang="en-US" sz="2400" dirty="0">
              <a:latin typeface="Arial" panose="020B0604020202020204" pitchFamily="34" charset="0"/>
            </a:endParaRPr>
          </a:p>
          <a:p>
            <a:pPr>
              <a:lnSpc>
                <a:spcPct val="80000"/>
              </a:lnSpc>
              <a:defRPr/>
            </a:pPr>
            <a:endParaRPr lang="en-US" altLang="en-US" sz="2667" dirty="0">
              <a:latin typeface="Arial" panose="020B0604020202020204" pitchFamily="34" charset="0"/>
            </a:endParaRPr>
          </a:p>
          <a:p>
            <a:pPr>
              <a:lnSpc>
                <a:spcPct val="80000"/>
              </a:lnSpc>
              <a:defRPr/>
            </a:pPr>
            <a:endParaRPr lang="en-GB" altLang="en-US" sz="2667" dirty="0">
              <a:latin typeface="Arial" panose="020B0604020202020204" pitchFamily="34"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227667" y="101600"/>
            <a:ext cx="9103784" cy="1143000"/>
          </a:xfrm>
        </p:spPr>
        <p:txBody>
          <a:bodyPr/>
          <a:lstStyle/>
          <a:p>
            <a:r>
              <a:rPr lang="en-GB" altLang="en-US" dirty="0"/>
              <a:t>SA5 progress – Summary</a:t>
            </a:r>
            <a:endParaRPr lang="en-US" altLang="en-US" dirty="0"/>
          </a:p>
        </p:txBody>
      </p:sp>
      <p:graphicFrame>
        <p:nvGraphicFramePr>
          <p:cNvPr id="3" name="Table 2"/>
          <p:cNvGraphicFramePr>
            <a:graphicFrameLocks noGrp="1"/>
          </p:cNvGraphicFramePr>
          <p:nvPr/>
        </p:nvGraphicFramePr>
        <p:xfrm>
          <a:off x="497333" y="1244600"/>
          <a:ext cx="11407699" cy="5004169"/>
        </p:xfrm>
        <a:graphic>
          <a:graphicData uri="http://schemas.openxmlformats.org/drawingml/2006/table">
            <a:tbl>
              <a:tblPr firstRow="1" firstCol="1" bandRow="1">
                <a:tableStyleId>{F5AB1C69-6EDB-4FF4-983F-18BD219EF322}</a:tableStyleId>
              </a:tblPr>
              <a:tblGrid>
                <a:gridCol w="690200">
                  <a:extLst>
                    <a:ext uri="{9D8B030D-6E8A-4147-A177-3AD203B41FA5}">
                      <a16:colId xmlns:a16="http://schemas.microsoft.com/office/drawing/2014/main" val="20000"/>
                    </a:ext>
                  </a:extLst>
                </a:gridCol>
                <a:gridCol w="5506946">
                  <a:extLst>
                    <a:ext uri="{9D8B030D-6E8A-4147-A177-3AD203B41FA5}">
                      <a16:colId xmlns:a16="http://schemas.microsoft.com/office/drawing/2014/main" val="20001"/>
                    </a:ext>
                  </a:extLst>
                </a:gridCol>
                <a:gridCol w="1084881">
                  <a:extLst>
                    <a:ext uri="{9D8B030D-6E8A-4147-A177-3AD203B41FA5}">
                      <a16:colId xmlns:a16="http://schemas.microsoft.com/office/drawing/2014/main" val="20002"/>
                    </a:ext>
                  </a:extLst>
                </a:gridCol>
                <a:gridCol w="881994">
                  <a:extLst>
                    <a:ext uri="{9D8B030D-6E8A-4147-A177-3AD203B41FA5}">
                      <a16:colId xmlns:a16="http://schemas.microsoft.com/office/drawing/2014/main" val="20005"/>
                    </a:ext>
                  </a:extLst>
                </a:gridCol>
                <a:gridCol w="484690">
                  <a:extLst>
                    <a:ext uri="{9D8B030D-6E8A-4147-A177-3AD203B41FA5}">
                      <a16:colId xmlns:a16="http://schemas.microsoft.com/office/drawing/2014/main" val="20006"/>
                    </a:ext>
                  </a:extLst>
                </a:gridCol>
                <a:gridCol w="705157">
                  <a:extLst>
                    <a:ext uri="{9D8B030D-6E8A-4147-A177-3AD203B41FA5}">
                      <a16:colId xmlns:a16="http://schemas.microsoft.com/office/drawing/2014/main" val="3182844481"/>
                    </a:ext>
                  </a:extLst>
                </a:gridCol>
                <a:gridCol w="564308">
                  <a:extLst>
                    <a:ext uri="{9D8B030D-6E8A-4147-A177-3AD203B41FA5}">
                      <a16:colId xmlns:a16="http://schemas.microsoft.com/office/drawing/2014/main" val="20007"/>
                    </a:ext>
                  </a:extLst>
                </a:gridCol>
                <a:gridCol w="1489523">
                  <a:extLst>
                    <a:ext uri="{9D8B030D-6E8A-4147-A177-3AD203B41FA5}">
                      <a16:colId xmlns:a16="http://schemas.microsoft.com/office/drawing/2014/main" val="20008"/>
                    </a:ext>
                  </a:extLst>
                </a:gridCol>
              </a:tblGrid>
              <a:tr h="351755">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400" dirty="0"/>
                        <a:t>Target </a:t>
                      </a:r>
                      <a:r>
                        <a:rPr lang="en-GB" sz="800" dirty="0"/>
                        <a:t>(dd/mm/yyyy)</a:t>
                      </a:r>
                      <a:endParaRPr lang="en-GB" sz="1400" dirty="0"/>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285840">
                <a:tc>
                  <a:txBody>
                    <a:bodyPr/>
                    <a:lstStyle/>
                    <a:p>
                      <a:pPr algn="ctr" fontAlgn="t"/>
                      <a:endParaRPr lang="en-GB" sz="800" b="0" i="0" u="none" strike="noStrike" dirty="0">
                        <a:solidFill>
                          <a:srgbClr val="000000"/>
                        </a:solidFill>
                        <a:effectLst/>
                        <a:latin typeface="Arial" panose="020B0604020202020204" pitchFamily="34" charset="0"/>
                      </a:endParaRPr>
                    </a:p>
                  </a:txBody>
                  <a:tcPr marL="12700" marR="12700" marT="12704" marB="0" anchor="ct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nl-NL" sz="1400" b="1" i="0" u="none" strike="noStrike" dirty="0">
                          <a:solidFill>
                            <a:srgbClr val="FF0000"/>
                          </a:solidFill>
                          <a:effectLst/>
                          <a:latin typeface="Arial" panose="020B0604020202020204" pitchFamily="34" charset="0"/>
                        </a:rPr>
                        <a:t>Rel-18 Work</a:t>
                      </a:r>
                    </a:p>
                  </a:txBody>
                  <a:tcPr marL="48003" marR="48003" marT="0" marB="0" anchor="ct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a:lnSpc>
                          <a:spcPct val="107000"/>
                        </a:lnSpc>
                        <a:spcAft>
                          <a:spcPts val="800"/>
                        </a:spcAft>
                      </a:pPr>
                      <a:r>
                        <a:rPr lang="en-GB" sz="800" b="1" i="0" u="none" strike="noStrike" kern="1200" dirty="0">
                          <a:solidFill>
                            <a:srgbClr val="000000"/>
                          </a:solidFill>
                          <a:effectLst/>
                          <a:latin typeface="Arial" panose="020B0604020202020204" pitchFamily="34" charset="0"/>
                          <a:ea typeface="+mn-ea"/>
                          <a:cs typeface="+mn-cs"/>
                        </a:rPr>
                        <a:t>---</a:t>
                      </a:r>
                      <a:r>
                        <a:rPr lang="en-GB" sz="800" b="0" i="0" u="none" strike="noStrike" kern="1200" dirty="0">
                          <a:solidFill>
                            <a:srgbClr val="FF0000"/>
                          </a:solidFill>
                          <a:effectLst/>
                          <a:latin typeface="Arial" panose="020B0604020202020204" pitchFamily="34" charset="0"/>
                          <a:ea typeface="+mn-ea"/>
                          <a:cs typeface="+mn-cs"/>
                        </a:rPr>
                        <a:t>-</a:t>
                      </a:r>
                    </a:p>
                  </a:txBody>
                  <a:tcPr marL="48003" marR="48003" marT="0" marB="0" anchor="ctr"/>
                </a:tc>
                <a:tc>
                  <a:txBody>
                    <a:bodyPr/>
                    <a:lstStyle/>
                    <a:p>
                      <a:pPr>
                        <a:lnSpc>
                          <a:spcPct val="107000"/>
                        </a:lnSpc>
                        <a:spcAft>
                          <a:spcPts val="800"/>
                        </a:spcAft>
                      </a:pPr>
                      <a:endParaRPr lang="en-GB" sz="800" b="0" i="0" u="none" strike="noStrike" kern="1200" dirty="0">
                        <a:solidFill>
                          <a:srgbClr val="FF0000"/>
                        </a:solidFill>
                        <a:effectLst/>
                        <a:latin typeface="Arial" panose="020B0604020202020204" pitchFamily="34" charset="0"/>
                        <a:ea typeface="+mn-ea"/>
                        <a:cs typeface="+mn-cs"/>
                      </a:endParaRPr>
                    </a:p>
                  </a:txBody>
                  <a:tcPr marL="48003" marR="48003" marT="0" marB="0" anchor="ctr"/>
                </a:tc>
                <a:extLst>
                  <a:ext uri="{0D108BD9-81ED-4DB2-BD59-A6C34878D82A}">
                    <a16:rowId xmlns:a16="http://schemas.microsoft.com/office/drawing/2014/main" val="10001"/>
                  </a:ext>
                </a:extLst>
              </a:tr>
              <a:tr h="286014">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980025</a:t>
                      </a:r>
                      <a:endParaRPr lang="en-GB" sz="900" b="1" i="0" u="none" strike="noStrike" kern="1200" dirty="0">
                        <a:solidFill>
                          <a:srgbClr val="000000"/>
                        </a:solidFill>
                        <a:effectLst/>
                        <a:latin typeface="Arial" panose="020B0604020202020204" pitchFamily="34" charset="0"/>
                        <a:ea typeface="+mn-ea"/>
                        <a:cs typeface="+mn-cs"/>
                      </a:endParaRPr>
                    </a:p>
                    <a:p>
                      <a:pPr marL="0" algn="ctr" defTabSz="1219170" rtl="0" eaLnBrk="1" fontAlgn="t" latinLnBrk="0" hangingPunct="1"/>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4"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1" i="0" u="none" strike="noStrike" kern="1200" dirty="0">
                          <a:solidFill>
                            <a:srgbClr val="0000FF"/>
                          </a:solidFill>
                          <a:effectLst/>
                          <a:latin typeface="Arial" panose="020B0604020202020204" pitchFamily="34" charset="0"/>
                          <a:ea typeface="+mn-ea"/>
                          <a:cs typeface="+mn-cs"/>
                        </a:rPr>
                        <a:t>Charging Aspects of Network Slicing Phase 2 </a:t>
                      </a:r>
                      <a:endParaRPr lang="nl-NL" sz="1200" b="1" i="0" u="none" strike="noStrike" kern="1200" dirty="0">
                        <a:solidFill>
                          <a:srgbClr val="0000FF"/>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NETSLICE_CH_Ph2</a:t>
                      </a:r>
                      <a:endParaRPr lang="en-GB" sz="900" kern="1200" dirty="0">
                        <a:solidFill>
                          <a:schemeClr val="dk1"/>
                        </a:solidFill>
                        <a:latin typeface="+mn-lt"/>
                        <a:ea typeface="+mn-ea"/>
                        <a:cs typeface="+mn-cs"/>
                      </a:endParaRPr>
                    </a:p>
                  </a:txBody>
                  <a:tcPr marL="48003" marR="48003" marT="0" marB="0" anchor="ctr"/>
                </a:tc>
                <a:tc>
                  <a:txBody>
                    <a:bodyPr/>
                    <a:lstStyle/>
                    <a:p>
                      <a:pPr marL="0" algn="ctr" defTabSz="914296" rtl="0" eaLnBrk="1" fontAlgn="t" latinLnBrk="0" hangingPunct="1"/>
                      <a:r>
                        <a:rPr lang="en-GB" sz="900" kern="1200" dirty="0">
                          <a:solidFill>
                            <a:schemeClr val="dk1"/>
                          </a:solidFill>
                          <a:latin typeface="+mn-lt"/>
                          <a:ea typeface="+mn-ea"/>
                          <a:cs typeface="+mn-cs"/>
                        </a:rPr>
                        <a:t>16/06/2024</a:t>
                      </a:r>
                    </a:p>
                  </a:txBody>
                  <a:tcPr marL="48003" marR="48003" marT="0" marB="0" anchor="ctr"/>
                </a:tc>
                <a:tc>
                  <a:txBody>
                    <a:bodyPr/>
                    <a:lstStyle/>
                    <a:p>
                      <a:pPr marL="0" algn="ctr" defTabSz="1219170" rtl="0" eaLnBrk="1" fontAlgn="t" latinLnBrk="0" hangingPunct="1"/>
                      <a:r>
                        <a:rPr lang="en-GB" sz="800" kern="1200" dirty="0">
                          <a:solidFill>
                            <a:schemeClr val="dk1"/>
                          </a:solidFill>
                          <a:latin typeface="+mn-lt"/>
                          <a:ea typeface="+mn-ea"/>
                          <a:cs typeface="+mn-cs"/>
                        </a:rPr>
                        <a:t>40%</a:t>
                      </a:r>
                    </a:p>
                  </a:txBody>
                  <a:tcPr marL="48003" marR="48003" marT="0" marB="0" anchor="ctr"/>
                </a:tc>
                <a:tc>
                  <a:txBody>
                    <a:bodyPr/>
                    <a:lstStyle/>
                    <a:p>
                      <a:pPr algn="ctr" fontAlgn="t"/>
                      <a:r>
                        <a:rPr lang="en-GB" sz="800" b="0" i="0" u="none" strike="noStrike" kern="1200" dirty="0">
                          <a:solidFill>
                            <a:srgbClr val="000000"/>
                          </a:solidFill>
                          <a:effectLst/>
                          <a:latin typeface="Arial" panose="020B0604020202020204" pitchFamily="34" charset="0"/>
                          <a:ea typeface="+mn-ea"/>
                          <a:cs typeface="+mn-cs"/>
                        </a:rPr>
                        <a:t>SP-230176</a:t>
                      </a:r>
                    </a:p>
                  </a:txBody>
                  <a:tcPr marL="48003" marR="48003" marT="0" marB="0" anchor="ctr"/>
                </a:tc>
                <a:tc>
                  <a:txBody>
                    <a:bodyPr/>
                    <a:lstStyle/>
                    <a:p>
                      <a:pPr marL="0" marR="0" lvl="0" indent="0" algn="ctr" defTabSz="914296" rtl="0" eaLnBrk="1" fontAlgn="auto" latinLnBrk="0" hangingPunct="1">
                        <a:lnSpc>
                          <a:spcPct val="107000"/>
                        </a:lnSpc>
                        <a:spcBef>
                          <a:spcPts val="0"/>
                        </a:spcBef>
                        <a:spcAft>
                          <a:spcPts val="800"/>
                        </a:spcAft>
                        <a:buClrTx/>
                        <a:buSzTx/>
                        <a:buFontTx/>
                        <a:buNone/>
                        <a:tabLst/>
                        <a:defRPr/>
                      </a:pPr>
                      <a:r>
                        <a:rPr lang="en-GB" sz="900" kern="1200" dirty="0">
                          <a:solidFill>
                            <a:srgbClr val="FF0000"/>
                          </a:solidFill>
                          <a:latin typeface="+mn-lt"/>
                          <a:ea typeface="+mn-ea"/>
                          <a:cs typeface="+mn-cs"/>
                        </a:rPr>
                        <a:t>50 %</a:t>
                      </a:r>
                    </a:p>
                  </a:txBody>
                  <a:tcPr marL="48003" marR="48003" marT="0" marB="0" anchor="ctr"/>
                </a:tc>
                <a:tc>
                  <a:txBody>
                    <a:bodyPr/>
                    <a:lstStyle/>
                    <a:p>
                      <a:pPr algn="ctr">
                        <a:lnSpc>
                          <a:spcPct val="107000"/>
                        </a:lnSpc>
                        <a:spcAft>
                          <a:spcPts val="800"/>
                        </a:spcAft>
                      </a:pPr>
                      <a:r>
                        <a:rPr lang="en-GB" sz="1200" b="1" i="0" u="none" strike="noStrike" kern="1200" dirty="0">
                          <a:solidFill>
                            <a:srgbClr val="0000FF"/>
                          </a:solidFill>
                          <a:effectLst/>
                          <a:latin typeface="Arial" panose="020B0604020202020204" pitchFamily="34" charset="0"/>
                          <a:ea typeface="+mn-ea"/>
                          <a:cs typeface="+mn-cs"/>
                        </a:rPr>
                        <a:t>TS for Information</a:t>
                      </a:r>
                    </a:p>
                  </a:txBody>
                  <a:tcPr marL="48003" marR="48003" marT="0" marB="0" anchor="ctr"/>
                </a:tc>
                <a:extLst>
                  <a:ext uri="{0D108BD9-81ED-4DB2-BD59-A6C34878D82A}">
                    <a16:rowId xmlns:a16="http://schemas.microsoft.com/office/drawing/2014/main" val="10002"/>
                  </a:ext>
                </a:extLst>
              </a:tr>
              <a:tr h="20185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990032</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4"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1" i="0" u="none" strike="noStrike" kern="1200" dirty="0">
                          <a:solidFill>
                            <a:srgbClr val="0000FF"/>
                          </a:solidFill>
                          <a:effectLst/>
                          <a:latin typeface="Arial" panose="020B0604020202020204" pitchFamily="34" charset="0"/>
                          <a:ea typeface="+mn-ea"/>
                          <a:cs typeface="+mn-cs"/>
                        </a:rPr>
                        <a:t>Charging aspects for Charging Aspects for NSSAA </a:t>
                      </a:r>
                      <a:endParaRPr lang="nl-NL" sz="1200" b="1" i="0" u="none" strike="noStrike" kern="1200" dirty="0">
                        <a:solidFill>
                          <a:srgbClr val="0000FF"/>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NSSAA_CH</a:t>
                      </a:r>
                      <a:endParaRPr lang="en-GB" sz="900" kern="1200" dirty="0">
                        <a:solidFill>
                          <a:schemeClr val="dk1"/>
                        </a:solidFill>
                        <a:latin typeface="+mn-lt"/>
                        <a:ea typeface="+mn-ea"/>
                        <a:cs typeface="+mn-cs"/>
                      </a:endParaRPr>
                    </a:p>
                  </a:txBody>
                  <a:tcPr marL="48003" marR="48003" marT="0" marB="0" anchor="ctr"/>
                </a:tc>
                <a:tc>
                  <a:txBody>
                    <a:bodyPr/>
                    <a:lstStyle/>
                    <a:p>
                      <a:pPr marL="0" algn="ctr" defTabSz="914296" rtl="0" eaLnBrk="1" fontAlgn="t" latinLnBrk="0" hangingPunct="1"/>
                      <a:r>
                        <a:rPr lang="en-GB" sz="900" kern="1200" dirty="0">
                          <a:solidFill>
                            <a:schemeClr val="dk1"/>
                          </a:solidFill>
                          <a:latin typeface="+mn-lt"/>
                          <a:ea typeface="+mn-ea"/>
                          <a:cs typeface="+mn-cs"/>
                        </a:rPr>
                        <a:t>16/06/2024</a:t>
                      </a:r>
                    </a:p>
                  </a:txBody>
                  <a:tcPr marL="48003" marR="48003" marT="0" marB="0" anchor="ctr"/>
                </a:tc>
                <a:tc>
                  <a:txBody>
                    <a:bodyPr/>
                    <a:lstStyle/>
                    <a:p>
                      <a:pPr marL="0" algn="ctr" defTabSz="1219170" rtl="0" eaLnBrk="1" fontAlgn="t" latinLnBrk="0" hangingPunct="1"/>
                      <a:r>
                        <a:rPr lang="en-GB" sz="800" kern="1200" dirty="0">
                          <a:solidFill>
                            <a:schemeClr val="dk1"/>
                          </a:solidFill>
                          <a:latin typeface="+mn-lt"/>
                          <a:ea typeface="+mn-ea"/>
                          <a:cs typeface="+mn-cs"/>
                        </a:rPr>
                        <a:t>10%</a:t>
                      </a:r>
                    </a:p>
                  </a:txBody>
                  <a:tcPr marL="48003" marR="48003" marT="0" marB="0" anchor="ctr"/>
                </a:tc>
                <a:tc>
                  <a:txBody>
                    <a:bodyPr/>
                    <a:lstStyle/>
                    <a:p>
                      <a:pPr algn="ctr" fontAlgn="t"/>
                      <a:r>
                        <a:rPr lang="en-GB" sz="800" b="0" i="0" u="none" strike="noStrike" kern="1200" dirty="0">
                          <a:solidFill>
                            <a:srgbClr val="000000"/>
                          </a:solidFill>
                          <a:effectLst/>
                          <a:latin typeface="Arial" panose="020B0604020202020204" pitchFamily="34" charset="0"/>
                          <a:ea typeface="+mn-ea"/>
                          <a:cs typeface="+mn-cs"/>
                        </a:rPr>
                        <a:t>SP-230182</a:t>
                      </a:r>
                    </a:p>
                  </a:txBody>
                  <a:tcPr marL="48003" marR="48003" marT="0" marB="0" anchor="ctr"/>
                </a:tc>
                <a:tc>
                  <a:txBody>
                    <a:bodyPr/>
                    <a:lstStyle/>
                    <a:p>
                      <a:pPr marL="0" marR="0" lvl="0" indent="0" algn="ctr" defTabSz="914296" rtl="0" eaLnBrk="1" fontAlgn="auto" latinLnBrk="0" hangingPunct="1">
                        <a:lnSpc>
                          <a:spcPct val="107000"/>
                        </a:lnSpc>
                        <a:spcBef>
                          <a:spcPts val="0"/>
                        </a:spcBef>
                        <a:spcAft>
                          <a:spcPts val="800"/>
                        </a:spcAft>
                        <a:buClrTx/>
                        <a:buSzTx/>
                        <a:buFontTx/>
                        <a:buNone/>
                        <a:tabLst/>
                        <a:defRPr/>
                      </a:pPr>
                      <a:r>
                        <a:rPr lang="en-GB" sz="900" kern="1200" dirty="0">
                          <a:solidFill>
                            <a:srgbClr val="FF0000"/>
                          </a:solidFill>
                          <a:latin typeface="+mn-lt"/>
                          <a:ea typeface="+mn-ea"/>
                          <a:cs typeface="+mn-cs"/>
                        </a:rPr>
                        <a:t>40 %</a:t>
                      </a:r>
                    </a:p>
                  </a:txBody>
                  <a:tcPr marL="48003" marR="48003" marT="0" marB="0" anchor="ctr"/>
                </a:tc>
                <a:tc>
                  <a:txBody>
                    <a:bodyPr/>
                    <a:lstStyle/>
                    <a:p>
                      <a:pPr>
                        <a:lnSpc>
                          <a:spcPct val="107000"/>
                        </a:lnSpc>
                        <a:spcAft>
                          <a:spcPts val="800"/>
                        </a:spcAft>
                      </a:pPr>
                      <a:endParaRPr lang="en-GB" sz="1300" dirty="0">
                        <a:solidFill>
                          <a:srgbClr val="FF0000"/>
                        </a:solidFill>
                      </a:endParaRPr>
                    </a:p>
                  </a:txBody>
                  <a:tcPr marL="48003" marR="48003" marT="0" marB="0" anchor="ctr"/>
                </a:tc>
                <a:extLst>
                  <a:ext uri="{0D108BD9-81ED-4DB2-BD59-A6C34878D82A}">
                    <a16:rowId xmlns:a16="http://schemas.microsoft.com/office/drawing/2014/main" val="10003"/>
                  </a:ext>
                </a:extLst>
              </a:tr>
              <a:tr h="236866">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990028</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4"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1" i="0" u="none" strike="noStrike" kern="1200" dirty="0">
                          <a:solidFill>
                            <a:srgbClr val="0000FF"/>
                          </a:solidFill>
                          <a:effectLst/>
                          <a:latin typeface="Arial" panose="020B0604020202020204" pitchFamily="34" charset="0"/>
                          <a:ea typeface="+mn-ea"/>
                          <a:cs typeface="+mn-cs"/>
                        </a:rPr>
                        <a:t>Charging aspects for Enhanced Support of Non-Public Networks </a:t>
                      </a:r>
                      <a:endParaRPr lang="nl-NL" sz="1200" b="1" i="0" u="none" strike="noStrike" kern="1200" dirty="0">
                        <a:solidFill>
                          <a:srgbClr val="0000FF"/>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eNPN_CH</a:t>
                      </a:r>
                      <a:endParaRPr lang="en-GB" sz="900" kern="1200" dirty="0">
                        <a:solidFill>
                          <a:schemeClr val="dk1"/>
                        </a:solidFill>
                        <a:latin typeface="+mn-lt"/>
                        <a:ea typeface="+mn-ea"/>
                        <a:cs typeface="+mn-cs"/>
                      </a:endParaRPr>
                    </a:p>
                  </a:txBody>
                  <a:tcPr marL="48003" marR="48003" marT="0" marB="0" anchor="ctr"/>
                </a:tc>
                <a:tc>
                  <a:txBody>
                    <a:bodyPr/>
                    <a:lstStyle/>
                    <a:p>
                      <a:pPr marL="0" algn="ctr" defTabSz="914296" rtl="0" eaLnBrk="1" fontAlgn="t" latinLnBrk="0" hangingPunct="1"/>
                      <a:r>
                        <a:rPr lang="en-GB" sz="900" kern="1200" dirty="0">
                          <a:solidFill>
                            <a:schemeClr val="dk1"/>
                          </a:solidFill>
                          <a:latin typeface="+mn-lt"/>
                          <a:ea typeface="+mn-ea"/>
                          <a:cs typeface="+mn-cs"/>
                        </a:rPr>
                        <a:t>03/03/2024</a:t>
                      </a:r>
                    </a:p>
                  </a:txBody>
                  <a:tcPr marL="48003" marR="48003" marT="0" marB="0" anchor="ctr"/>
                </a:tc>
                <a:tc>
                  <a:txBody>
                    <a:bodyPr/>
                    <a:lstStyle/>
                    <a:p>
                      <a:pPr marL="0" algn="ctr" defTabSz="1219170" rtl="0" eaLnBrk="1" fontAlgn="t" latinLnBrk="0" hangingPunct="1"/>
                      <a:r>
                        <a:rPr lang="en-GB" sz="800" kern="1200" dirty="0">
                          <a:solidFill>
                            <a:schemeClr val="dk1"/>
                          </a:solidFill>
                          <a:latin typeface="+mn-lt"/>
                          <a:ea typeface="+mn-ea"/>
                          <a:cs typeface="+mn-cs"/>
                        </a:rPr>
                        <a:t>10%</a:t>
                      </a:r>
                    </a:p>
                  </a:txBody>
                  <a:tcPr marL="48003" marR="48003" marT="0" marB="0" anchor="ctr"/>
                </a:tc>
                <a:tc>
                  <a:txBody>
                    <a:bodyPr/>
                    <a:lstStyle/>
                    <a:p>
                      <a:pPr algn="ctr" fontAlgn="t"/>
                      <a:r>
                        <a:rPr lang="en-GB" sz="800" b="0" i="0" u="none" strike="noStrike" kern="1200" dirty="0">
                          <a:solidFill>
                            <a:srgbClr val="000000"/>
                          </a:solidFill>
                          <a:effectLst/>
                          <a:latin typeface="Arial" panose="020B0604020202020204" pitchFamily="34" charset="0"/>
                          <a:ea typeface="+mn-ea"/>
                          <a:cs typeface="+mn-cs"/>
                        </a:rPr>
                        <a:t>SP-230177</a:t>
                      </a:r>
                    </a:p>
                  </a:txBody>
                  <a:tcPr marL="48003" marR="48003" marT="0" marB="0" anchor="ctr"/>
                </a:tc>
                <a:tc>
                  <a:txBody>
                    <a:bodyPr/>
                    <a:lstStyle/>
                    <a:p>
                      <a:pPr marL="0" marR="0" lvl="0" indent="0" algn="ctr" defTabSz="914296" rtl="0" eaLnBrk="1" fontAlgn="auto" latinLnBrk="0" hangingPunct="1">
                        <a:lnSpc>
                          <a:spcPct val="107000"/>
                        </a:lnSpc>
                        <a:spcBef>
                          <a:spcPts val="0"/>
                        </a:spcBef>
                        <a:spcAft>
                          <a:spcPts val="800"/>
                        </a:spcAft>
                        <a:buClrTx/>
                        <a:buSzTx/>
                        <a:buFontTx/>
                        <a:buNone/>
                        <a:tabLst/>
                        <a:defRPr/>
                      </a:pPr>
                      <a:r>
                        <a:rPr lang="en-GB" sz="900" kern="1200" dirty="0">
                          <a:solidFill>
                            <a:srgbClr val="FF0000"/>
                          </a:solidFill>
                          <a:latin typeface="+mn-lt"/>
                          <a:ea typeface="+mn-ea"/>
                          <a:cs typeface="+mn-cs"/>
                        </a:rPr>
                        <a:t>30 %</a:t>
                      </a:r>
                    </a:p>
                  </a:txBody>
                  <a:tcPr marL="48003" marR="48003" marT="0" marB="0" anchor="ctr"/>
                </a:tc>
                <a:tc>
                  <a:txBody>
                    <a:bodyPr/>
                    <a:lstStyle/>
                    <a:p>
                      <a:pPr marL="0" algn="ctr" defTabSz="914296" rtl="0" eaLnBrk="1" latinLnBrk="0" hangingPunct="1">
                        <a:lnSpc>
                          <a:spcPct val="107000"/>
                        </a:lnSpc>
                        <a:spcAft>
                          <a:spcPts val="800"/>
                        </a:spcAft>
                      </a:pPr>
                      <a:endParaRPr lang="en-GB" sz="1300" b="1" kern="1200" dirty="0">
                        <a:solidFill>
                          <a:srgbClr val="00B050"/>
                        </a:solidFill>
                        <a:latin typeface="+mn-lt"/>
                        <a:ea typeface="+mn-ea"/>
                        <a:cs typeface="+mn-cs"/>
                      </a:endParaRPr>
                    </a:p>
                  </a:txBody>
                  <a:tcPr marL="48003" marR="48003" marT="0" marB="0" anchor="ctr"/>
                </a:tc>
                <a:extLst>
                  <a:ext uri="{0D108BD9-81ED-4DB2-BD59-A6C34878D82A}">
                    <a16:rowId xmlns:a16="http://schemas.microsoft.com/office/drawing/2014/main" val="10004"/>
                  </a:ext>
                </a:extLst>
              </a:tr>
              <a:tr h="248123">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1080008</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4" marB="0" anchor="ctr"/>
                </a:tc>
                <a:tc>
                  <a:txBody>
                    <a:bodyPr/>
                    <a:lstStyle/>
                    <a:p>
                      <a:r>
                        <a:rPr lang="en-GB" sz="1200" b="1" i="0" u="none" strike="noStrike" kern="1200" dirty="0">
                          <a:solidFill>
                            <a:srgbClr val="0000FF"/>
                          </a:solidFill>
                          <a:effectLst/>
                          <a:latin typeface="Arial" panose="020B0604020202020204" pitchFamily="34" charset="0"/>
                          <a:ea typeface="+mn-ea"/>
                          <a:cs typeface="+mn-cs"/>
                        </a:rPr>
                        <a:t>Charging Aspects of IMS Data Channel</a:t>
                      </a:r>
                      <a:endParaRPr lang="en-DE" sz="1200" b="1" i="0" u="none" strike="noStrike" kern="1200" dirty="0">
                        <a:solidFill>
                          <a:srgbClr val="0000FF"/>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IDC_CH</a:t>
                      </a:r>
                      <a:endParaRPr lang="en-GB" sz="900" kern="1200" dirty="0">
                        <a:solidFill>
                          <a:schemeClr val="dk1"/>
                        </a:solidFill>
                        <a:latin typeface="+mn-lt"/>
                        <a:ea typeface="+mn-ea"/>
                        <a:cs typeface="+mn-cs"/>
                      </a:endParaRPr>
                    </a:p>
                  </a:txBody>
                  <a:tcPr marL="48003" marR="48003" marT="0" marB="0" anchor="ctr"/>
                </a:tc>
                <a:tc>
                  <a:txBody>
                    <a:bodyPr/>
                    <a:lstStyle/>
                    <a:p>
                      <a:pPr marL="0" algn="ctr" defTabSz="914296" rtl="0" eaLnBrk="1" fontAlgn="t" latinLnBrk="0" hangingPunct="1"/>
                      <a:r>
                        <a:rPr lang="en-GB" sz="900" kern="1200" dirty="0">
                          <a:solidFill>
                            <a:schemeClr val="dk1"/>
                          </a:solidFill>
                          <a:latin typeface="+mn-lt"/>
                          <a:ea typeface="+mn-ea"/>
                          <a:cs typeface="+mn-cs"/>
                        </a:rPr>
                        <a:t>03/03/2024</a:t>
                      </a:r>
                    </a:p>
                  </a:txBody>
                  <a:tcPr marL="48003" marR="48003" marT="0" marB="0" anchor="ctr"/>
                </a:tc>
                <a:tc>
                  <a:txBody>
                    <a:bodyPr/>
                    <a:lstStyle/>
                    <a:p>
                      <a:pPr marL="0" algn="ctr" defTabSz="1219170" rtl="0" eaLnBrk="1" fontAlgn="t" latinLnBrk="0" hangingPunct="1"/>
                      <a:r>
                        <a:rPr lang="en-GB" sz="800" kern="1200" dirty="0">
                          <a:solidFill>
                            <a:schemeClr val="dk1"/>
                          </a:solidFill>
                          <a:latin typeface="+mn-lt"/>
                          <a:ea typeface="+mn-ea"/>
                          <a:cs typeface="+mn-cs"/>
                        </a:rPr>
                        <a:t>0%</a:t>
                      </a:r>
                    </a:p>
                  </a:txBody>
                  <a:tcPr marL="48003" marR="48003" marT="0" marB="0" anchor="ctr"/>
                </a:tc>
                <a:tc>
                  <a:txBody>
                    <a:bodyPr/>
                    <a:lstStyle/>
                    <a:p>
                      <a:pPr algn="ctr" fontAlgn="t"/>
                      <a:r>
                        <a:rPr lang="en-GB" sz="800" b="0" i="0" u="none" strike="noStrike" kern="1200" dirty="0">
                          <a:solidFill>
                            <a:srgbClr val="000000"/>
                          </a:solidFill>
                          <a:effectLst/>
                          <a:latin typeface="Arial" panose="020B0604020202020204" pitchFamily="34" charset="0"/>
                          <a:ea typeface="+mn-ea"/>
                          <a:cs typeface="+mn-cs"/>
                        </a:rPr>
                        <a:t>SP-230621</a:t>
                      </a:r>
                    </a:p>
                  </a:txBody>
                  <a:tcPr marL="48003" marR="48003" marT="0" marB="0" anchor="ctr"/>
                </a:tc>
                <a:tc>
                  <a:txBody>
                    <a:bodyPr/>
                    <a:lstStyle/>
                    <a:p>
                      <a:pPr marL="0" marR="0" lvl="0" indent="0" algn="ctr" defTabSz="914296" rtl="0" eaLnBrk="1" fontAlgn="auto" latinLnBrk="0" hangingPunct="1">
                        <a:lnSpc>
                          <a:spcPct val="107000"/>
                        </a:lnSpc>
                        <a:spcBef>
                          <a:spcPts val="0"/>
                        </a:spcBef>
                        <a:spcAft>
                          <a:spcPts val="800"/>
                        </a:spcAft>
                        <a:buClrTx/>
                        <a:buSzTx/>
                        <a:buFontTx/>
                        <a:buNone/>
                        <a:tabLst/>
                        <a:defRPr/>
                      </a:pPr>
                      <a:r>
                        <a:rPr lang="en-GB" sz="900" kern="1200" dirty="0">
                          <a:solidFill>
                            <a:srgbClr val="FF0000"/>
                          </a:solidFill>
                          <a:latin typeface="+mn-lt"/>
                          <a:ea typeface="+mn-ea"/>
                          <a:cs typeface="+mn-cs"/>
                        </a:rPr>
                        <a:t>20 %</a:t>
                      </a:r>
                    </a:p>
                  </a:txBody>
                  <a:tcPr marL="48003" marR="48003" marT="0" marB="0" anchor="ctr"/>
                </a:tc>
                <a:tc>
                  <a:txBody>
                    <a:bodyPr/>
                    <a:lstStyle/>
                    <a:p>
                      <a:pPr marL="0" algn="ctr" defTabSz="914296" rtl="0" eaLnBrk="1" latinLnBrk="0" hangingPunct="1">
                        <a:lnSpc>
                          <a:spcPct val="107000"/>
                        </a:lnSpc>
                        <a:spcAft>
                          <a:spcPts val="800"/>
                        </a:spcAft>
                      </a:pPr>
                      <a:endParaRPr lang="en-GB" sz="1300" b="1" kern="1200" dirty="0">
                        <a:solidFill>
                          <a:srgbClr val="00B050"/>
                        </a:solidFill>
                        <a:latin typeface="+mn-lt"/>
                        <a:ea typeface="+mn-ea"/>
                        <a:cs typeface="+mn-cs"/>
                      </a:endParaRPr>
                    </a:p>
                  </a:txBody>
                  <a:tcPr marL="48003" marR="48003" marT="0" marB="0" anchor="ctr"/>
                </a:tc>
                <a:extLst>
                  <a:ext uri="{0D108BD9-81ED-4DB2-BD59-A6C34878D82A}">
                    <a16:rowId xmlns:a16="http://schemas.microsoft.com/office/drawing/2014/main" val="10005"/>
                  </a:ext>
                </a:extLst>
              </a:tr>
              <a:tr h="28120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1080010</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4"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b="1" i="0" u="none" strike="noStrike" kern="1200" dirty="0">
                          <a:solidFill>
                            <a:srgbClr val="0000FF"/>
                          </a:solidFill>
                          <a:effectLst/>
                          <a:latin typeface="Arial" panose="020B0604020202020204" pitchFamily="34" charset="0"/>
                          <a:ea typeface="+mn-ea"/>
                          <a:cs typeface="+mn-cs"/>
                        </a:rPr>
                        <a:t>Charging Aspects for SMF and MB-SMF to Support 5G Multicast-broadcast Services </a:t>
                      </a:r>
                      <a:endParaRPr lang="nl-NL" sz="1200" b="1" i="0" u="none" strike="noStrike" kern="1200" dirty="0">
                        <a:solidFill>
                          <a:srgbClr val="0000FF"/>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mn-lt"/>
                          <a:ea typeface="+mn-ea"/>
                          <a:cs typeface="+mn-cs"/>
                        </a:rPr>
                        <a:t>5MBS_CH</a:t>
                      </a:r>
                    </a:p>
                  </a:txBody>
                  <a:tcPr marL="48003" marR="48003" marT="0" marB="0" anchor="ctr"/>
                </a:tc>
                <a:tc>
                  <a:txBody>
                    <a:bodyPr/>
                    <a:lstStyle/>
                    <a:p>
                      <a:pPr marL="0" algn="ctr" defTabSz="914296" rtl="0" eaLnBrk="1" fontAlgn="t" latinLnBrk="0" hangingPunct="1"/>
                      <a:r>
                        <a:rPr lang="en-GB" sz="900" kern="1200" dirty="0">
                          <a:solidFill>
                            <a:schemeClr val="dk1"/>
                          </a:solidFill>
                          <a:latin typeface="+mn-lt"/>
                          <a:ea typeface="+mn-ea"/>
                          <a:cs typeface="+mn-cs"/>
                        </a:rPr>
                        <a:t>03/03/2024</a:t>
                      </a:r>
                    </a:p>
                  </a:txBody>
                  <a:tcPr marL="48003" marR="48003" marT="0" marB="0" anchor="ctr"/>
                </a:tc>
                <a:tc>
                  <a:txBody>
                    <a:bodyPr/>
                    <a:lstStyle/>
                    <a:p>
                      <a:pPr marL="0" algn="ctr" defTabSz="1219170" rtl="0" eaLnBrk="1" fontAlgn="t" latinLnBrk="0" hangingPunct="1"/>
                      <a:r>
                        <a:rPr lang="en-GB" sz="800" kern="1200" dirty="0">
                          <a:solidFill>
                            <a:schemeClr val="dk1"/>
                          </a:solidFill>
                          <a:latin typeface="+mn-lt"/>
                          <a:ea typeface="+mn-ea"/>
                          <a:cs typeface="+mn-cs"/>
                        </a:rPr>
                        <a:t>0%</a:t>
                      </a:r>
                    </a:p>
                  </a:txBody>
                  <a:tcPr marL="48003" marR="48003" marT="0" marB="0" anchor="ctr"/>
                </a:tc>
                <a:tc>
                  <a:txBody>
                    <a:bodyPr/>
                    <a:lstStyle/>
                    <a:p>
                      <a:pPr algn="ctr" fontAlgn="t"/>
                      <a:r>
                        <a:rPr lang="en-GB" sz="800" b="0" i="0" u="none" strike="noStrike" kern="1200" dirty="0">
                          <a:solidFill>
                            <a:srgbClr val="000000"/>
                          </a:solidFill>
                          <a:effectLst/>
                          <a:latin typeface="Arial" panose="020B0604020202020204" pitchFamily="34" charset="0"/>
                          <a:ea typeface="+mn-ea"/>
                          <a:cs typeface="+mn-cs"/>
                        </a:rPr>
                        <a:t>SP-230177</a:t>
                      </a:r>
                    </a:p>
                  </a:txBody>
                  <a:tcPr marL="48003" marR="48003" marT="0" marB="0" anchor="ctr"/>
                </a:tc>
                <a:tc>
                  <a:txBody>
                    <a:bodyPr/>
                    <a:lstStyle/>
                    <a:p>
                      <a:pPr marL="0" marR="0" lvl="0" indent="0" algn="ctr" defTabSz="914296" rtl="0" eaLnBrk="1" fontAlgn="auto" latinLnBrk="0" hangingPunct="1">
                        <a:lnSpc>
                          <a:spcPct val="107000"/>
                        </a:lnSpc>
                        <a:spcBef>
                          <a:spcPts val="0"/>
                        </a:spcBef>
                        <a:spcAft>
                          <a:spcPts val="800"/>
                        </a:spcAft>
                        <a:buClrTx/>
                        <a:buSzTx/>
                        <a:buFontTx/>
                        <a:buNone/>
                        <a:tabLst/>
                        <a:defRPr/>
                      </a:pPr>
                      <a:r>
                        <a:rPr lang="en-GB" sz="900" kern="1200" dirty="0">
                          <a:solidFill>
                            <a:srgbClr val="FF0000"/>
                          </a:solidFill>
                          <a:latin typeface="+mn-lt"/>
                          <a:ea typeface="+mn-ea"/>
                          <a:cs typeface="+mn-cs"/>
                        </a:rPr>
                        <a:t>30 %</a:t>
                      </a:r>
                    </a:p>
                  </a:txBody>
                  <a:tcPr marL="48003" marR="48003" marT="0" marB="0" anchor="ctr"/>
                </a:tc>
                <a:tc>
                  <a:txBody>
                    <a:bodyPr/>
                    <a:lstStyle/>
                    <a:p>
                      <a:pPr marL="0" algn="ctr" defTabSz="914296" rtl="0" eaLnBrk="1" latinLnBrk="0" hangingPunct="1">
                        <a:lnSpc>
                          <a:spcPct val="107000"/>
                        </a:lnSpc>
                        <a:spcAft>
                          <a:spcPts val="800"/>
                        </a:spcAft>
                      </a:pPr>
                      <a:endParaRPr lang="en-GB" sz="1300" b="1" kern="1200" dirty="0">
                        <a:solidFill>
                          <a:srgbClr val="00B050"/>
                        </a:solidFill>
                        <a:latin typeface="+mn-lt"/>
                        <a:ea typeface="+mn-ea"/>
                        <a:cs typeface="+mn-cs"/>
                      </a:endParaRPr>
                    </a:p>
                  </a:txBody>
                  <a:tcPr marL="48003" marR="48003" marT="0" marB="0" anchor="ctr"/>
                </a:tc>
                <a:extLst>
                  <a:ext uri="{0D108BD9-81ED-4DB2-BD59-A6C34878D82A}">
                    <a16:rowId xmlns:a16="http://schemas.microsoft.com/office/drawing/2014/main" val="4182536632"/>
                  </a:ext>
                </a:extLst>
              </a:tr>
              <a:tr h="377131">
                <a:tc>
                  <a:txBody>
                    <a:bodyPr/>
                    <a:lstStyle/>
                    <a:p>
                      <a:endParaRPr lang="en-US"/>
                    </a:p>
                  </a:txBody>
                  <a:tcPr marL="12700" marR="12700" marT="12703"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l-NL" sz="1400" b="1" i="0" u="none" strike="noStrike" kern="1200" dirty="0">
                          <a:solidFill>
                            <a:srgbClr val="FF0000"/>
                          </a:solidFill>
                          <a:effectLst/>
                          <a:latin typeface="Arial" panose="020B0604020202020204" pitchFamily="34" charset="0"/>
                          <a:ea typeface="+mn-ea"/>
                          <a:cs typeface="+mn-cs"/>
                        </a:rPr>
                        <a:t>Rel-18 Studies</a:t>
                      </a:r>
                      <a:endParaRPr lang="en-US" sz="1400" b="1" i="0" u="none" strike="noStrike" kern="1200" dirty="0">
                        <a:solidFill>
                          <a:srgbClr val="FF0000"/>
                        </a:solidFill>
                        <a:effectLst/>
                        <a:latin typeface="Arial" panose="020B0604020202020204" pitchFamily="34" charset="0"/>
                        <a:ea typeface="+mn-ea"/>
                        <a:cs typeface="+mn-cs"/>
                      </a:endParaRPr>
                    </a:p>
                  </a:txBody>
                  <a:tcPr marL="9525" marR="9525" marT="9525" marB="9525" anchor="ct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a:lnSpc>
                          <a:spcPct val="107000"/>
                        </a:lnSpc>
                        <a:spcAft>
                          <a:spcPts val="800"/>
                        </a:spcAft>
                      </a:pPr>
                      <a:r>
                        <a:rPr lang="en-GB" sz="800" b="1" i="0" u="none" strike="noStrike" kern="1200" dirty="0">
                          <a:solidFill>
                            <a:srgbClr val="000000"/>
                          </a:solidFill>
                          <a:effectLst/>
                          <a:latin typeface="Arial" panose="020B0604020202020204" pitchFamily="34" charset="0"/>
                          <a:ea typeface="+mn-ea"/>
                          <a:cs typeface="+mn-cs"/>
                        </a:rPr>
                        <a:t>----</a:t>
                      </a:r>
                    </a:p>
                  </a:txBody>
                  <a:tcPr marL="48003" marR="48003" marT="0" marB="0" anchor="ctr"/>
                </a:tc>
                <a:tc>
                  <a:txBody>
                    <a:bodyPr/>
                    <a:lstStyle/>
                    <a:p>
                      <a:endParaRPr lang="en-US" dirty="0"/>
                    </a:p>
                  </a:txBody>
                  <a:tcPr marL="48003" marR="48003" marT="0" marB="0" anchor="ctr"/>
                </a:tc>
                <a:extLst>
                  <a:ext uri="{0D108BD9-81ED-4DB2-BD59-A6C34878D82A}">
                    <a16:rowId xmlns:a16="http://schemas.microsoft.com/office/drawing/2014/main" val="10006"/>
                  </a:ext>
                </a:extLst>
              </a:tr>
              <a:tr h="313342">
                <a:tc>
                  <a:txBody>
                    <a:bodyPr/>
                    <a:lstStyle/>
                    <a:p>
                      <a:pPr algn="ctr" fontAlgn="t"/>
                      <a:r>
                        <a:rPr lang="en-GB" sz="900" b="1" i="0" u="none" strike="noStrike" kern="1200" dirty="0">
                          <a:solidFill>
                            <a:srgbClr val="000000"/>
                          </a:solidFill>
                          <a:effectLst/>
                          <a:latin typeface="Arial" panose="020B0604020202020204" pitchFamily="34" charset="0"/>
                          <a:ea typeface="+mn-ea"/>
                          <a:cs typeface="+mn-cs"/>
                        </a:rPr>
                        <a:t>920020</a:t>
                      </a:r>
                    </a:p>
                  </a:txBody>
                  <a:tcPr marL="12700" marR="12700" marT="12703" marB="0" anchor="ctr"/>
                </a:tc>
                <a:tc>
                  <a:txBody>
                    <a:bodyPr/>
                    <a:lstStyle/>
                    <a:p>
                      <a:pPr marL="0" indent="0" algn="l" defTabSz="1219170" rtl="0" eaLnBrk="1" fontAlgn="t" latinLnBrk="0" hangingPunct="1">
                        <a:spcAft>
                          <a:spcPts val="0"/>
                        </a:spcAft>
                      </a:pPr>
                      <a:r>
                        <a:rPr lang="en-US" sz="1200" b="1" i="0" u="none" strike="noStrike" kern="1200" dirty="0">
                          <a:solidFill>
                            <a:srgbClr val="0000FF"/>
                          </a:solidFill>
                          <a:effectLst/>
                          <a:latin typeface="Arial" panose="020B0604020202020204" pitchFamily="34" charset="0"/>
                          <a:ea typeface="+mn-ea"/>
                          <a:cs typeface="+mn-cs"/>
                        </a:rPr>
                        <a:t>Study on Nchf charging services phase 2</a:t>
                      </a:r>
                      <a:endParaRPr lang="fr-FR" sz="1200" b="1" i="0" u="none" strike="noStrike" kern="1200" dirty="0">
                        <a:solidFill>
                          <a:srgbClr val="0000FF"/>
                        </a:solidFill>
                        <a:effectLst/>
                        <a:latin typeface="Arial" panose="020B0604020202020204" pitchFamily="34" charset="0"/>
                        <a:ea typeface="+mn-ea"/>
                        <a:cs typeface="+mn-cs"/>
                      </a:endParaRPr>
                    </a:p>
                  </a:txBody>
                  <a:tcPr marL="9525" marR="9525" marT="9525" marB="9525" anchor="ctr"/>
                </a:tc>
                <a:tc>
                  <a:txBody>
                    <a:bodyPr/>
                    <a:lstStyle/>
                    <a:p>
                      <a:pPr marL="0" algn="ctr" defTabSz="914296" rtl="0" eaLnBrk="1" fontAlgn="t" latinLnBrk="0" hangingPunct="1">
                        <a:spcAft>
                          <a:spcPts val="0"/>
                        </a:spcAft>
                      </a:pPr>
                      <a:r>
                        <a:rPr lang="en-US" sz="900" kern="1200" dirty="0">
                          <a:solidFill>
                            <a:schemeClr val="dk1"/>
                          </a:solidFill>
                          <a:latin typeface="+mn-lt"/>
                          <a:ea typeface="+mn-ea"/>
                          <a:cs typeface="+mn-cs"/>
                        </a:rPr>
                        <a:t>FS_NCHF_Ph2</a:t>
                      </a:r>
                      <a:endParaRPr lang="fr-FR" sz="900" kern="1200" dirty="0">
                        <a:solidFill>
                          <a:schemeClr val="dk1"/>
                        </a:solidFill>
                        <a:latin typeface="+mn-lt"/>
                        <a:ea typeface="+mn-ea"/>
                        <a:cs typeface="+mn-cs"/>
                      </a:endParaRPr>
                    </a:p>
                  </a:txBody>
                  <a:tcPr marL="9525" marR="9525" marT="9525" marB="9525" anchor="ctr"/>
                </a:tc>
                <a:tc>
                  <a:txBody>
                    <a:bodyPr/>
                    <a:lstStyle/>
                    <a:p>
                      <a:pPr marL="0" algn="ctr" defTabSz="914296" rtl="0" eaLnBrk="1" fontAlgn="t" latinLnBrk="0" hangingPunct="1"/>
                      <a:r>
                        <a:rPr lang="en-GB" sz="900" kern="1200" dirty="0">
                          <a:solidFill>
                            <a:schemeClr val="dk1"/>
                          </a:solidFill>
                          <a:latin typeface="+mn-lt"/>
                          <a:ea typeface="+mn-ea"/>
                          <a:cs typeface="+mn-cs"/>
                        </a:rPr>
                        <a:t>12/12/2023</a:t>
                      </a:r>
                    </a:p>
                  </a:txBody>
                  <a:tcPr marL="12700" marR="12700" marT="12703" marB="0" anchor="ctr"/>
                </a:tc>
                <a:tc>
                  <a:txBody>
                    <a:bodyPr/>
                    <a:lstStyle/>
                    <a:p>
                      <a:pPr marL="0" indent="0" algn="ctr" defTabSz="914296" rtl="0" eaLnBrk="1" latinLnBrk="0" hangingPunct="1">
                        <a:lnSpc>
                          <a:spcPct val="107000"/>
                        </a:lnSpc>
                        <a:spcAft>
                          <a:spcPts val="800"/>
                        </a:spcAft>
                      </a:pPr>
                      <a:r>
                        <a:rPr lang="en-GB" sz="800" kern="1200" dirty="0">
                          <a:solidFill>
                            <a:schemeClr val="dk1"/>
                          </a:solidFill>
                          <a:latin typeface="+mn-lt"/>
                          <a:ea typeface="+mn-ea"/>
                          <a:cs typeface="+mn-cs"/>
                        </a:rPr>
                        <a:t>92</a:t>
                      </a:r>
                      <a:r>
                        <a:rPr lang="en-US" altLang="zh-CN" sz="800" kern="1200" dirty="0">
                          <a:solidFill>
                            <a:schemeClr val="dk1"/>
                          </a:solidFill>
                          <a:latin typeface="+mn-lt"/>
                          <a:ea typeface="+mn-ea"/>
                          <a:cs typeface="+mn-cs"/>
                        </a:rPr>
                        <a:t>%</a:t>
                      </a:r>
                      <a:endParaRPr lang="en-GB" sz="800" kern="1200" dirty="0">
                        <a:solidFill>
                          <a:schemeClr val="dk1"/>
                        </a:solidFill>
                        <a:latin typeface="+mn-lt"/>
                        <a:ea typeface="+mn-ea"/>
                        <a:cs typeface="+mn-cs"/>
                      </a:endParaRPr>
                    </a:p>
                  </a:txBody>
                  <a:tcPr marL="48003" marR="48003" marT="0" marB="0" anchor="ctr"/>
                </a:tc>
                <a:tc>
                  <a:txBody>
                    <a:bodyPr/>
                    <a:lstStyle/>
                    <a:p>
                      <a:pPr algn="ctr" fontAlgn="t"/>
                      <a:r>
                        <a:rPr lang="en-GB" sz="800" b="0" i="0" u="none" strike="noStrike" dirty="0">
                          <a:solidFill>
                            <a:srgbClr val="000000"/>
                          </a:solidFill>
                          <a:effectLst/>
                          <a:latin typeface="Arial" panose="020B0604020202020204" pitchFamily="34" charset="0"/>
                        </a:rPr>
                        <a:t>SP-210390</a:t>
                      </a:r>
                    </a:p>
                  </a:txBody>
                  <a:tcPr marL="12700" marR="12700" marT="12703" marB="0" anchor="ctr"/>
                </a:tc>
                <a:tc>
                  <a:txBody>
                    <a:bodyPr/>
                    <a:lstStyle/>
                    <a:p>
                      <a:pPr marL="0" indent="0" algn="ctr" defTabSz="914296" rtl="0" eaLnBrk="1" latinLnBrk="0" hangingPunct="1">
                        <a:lnSpc>
                          <a:spcPct val="107000"/>
                        </a:lnSpc>
                        <a:spcAft>
                          <a:spcPts val="800"/>
                        </a:spcAft>
                      </a:pPr>
                      <a:r>
                        <a:rPr lang="en-US" altLang="zh-CN" sz="900" kern="1200" dirty="0">
                          <a:solidFill>
                            <a:srgbClr val="FF0000"/>
                          </a:solidFill>
                          <a:latin typeface="+mn-lt"/>
                          <a:ea typeface="+mn-ea"/>
                          <a:cs typeface="+mn-cs"/>
                        </a:rPr>
                        <a:t>96 %</a:t>
                      </a:r>
                      <a:endParaRPr lang="en-GB" sz="900" kern="1200" dirty="0">
                        <a:solidFill>
                          <a:srgbClr val="FF0000"/>
                        </a:solidFill>
                        <a:latin typeface="+mn-lt"/>
                        <a:ea typeface="+mn-ea"/>
                        <a:cs typeface="+mn-cs"/>
                      </a:endParaRPr>
                    </a:p>
                  </a:txBody>
                  <a:tcPr marL="48003" marR="48003" marT="0" marB="0" anchor="ctr"/>
                </a:tc>
                <a:tc>
                  <a:txBody>
                    <a:bodyPr/>
                    <a:lstStyle/>
                    <a:p>
                      <a:pPr marL="0" algn="ctr" defTabSz="914296" rtl="0" eaLnBrk="1" latinLnBrk="0" hangingPunct="1">
                        <a:lnSpc>
                          <a:spcPct val="107000"/>
                        </a:lnSpc>
                        <a:spcAft>
                          <a:spcPts val="800"/>
                        </a:spcAft>
                      </a:pPr>
                      <a:endParaRPr lang="en-GB" sz="1300" b="1" kern="1200" dirty="0">
                        <a:solidFill>
                          <a:srgbClr val="00B050"/>
                        </a:solidFill>
                        <a:latin typeface="+mn-lt"/>
                        <a:ea typeface="+mn-ea"/>
                        <a:cs typeface="+mn-cs"/>
                      </a:endParaRPr>
                    </a:p>
                  </a:txBody>
                  <a:tcPr marL="48003" marR="48003" marT="0" marB="0" anchor="ctr"/>
                </a:tc>
                <a:extLst>
                  <a:ext uri="{0D108BD9-81ED-4DB2-BD59-A6C34878D82A}">
                    <a16:rowId xmlns:a16="http://schemas.microsoft.com/office/drawing/2014/main" val="10007"/>
                  </a:ext>
                </a:extLst>
              </a:tr>
              <a:tr h="413069">
                <a:tc>
                  <a:txBody>
                    <a:bodyPr/>
                    <a:lstStyle/>
                    <a:p>
                      <a:pPr algn="ctr" fontAlgn="t"/>
                      <a:r>
                        <a:rPr lang="en-GB" sz="900" b="1" i="0" u="none" strike="noStrike" kern="1200" dirty="0">
                          <a:solidFill>
                            <a:srgbClr val="000000"/>
                          </a:solidFill>
                          <a:effectLst/>
                          <a:latin typeface="Arial" panose="020B0604020202020204" pitchFamily="34" charset="0"/>
                          <a:ea typeface="+mn-ea"/>
                          <a:cs typeface="+mn-cs"/>
                        </a:rPr>
                        <a:t>920021</a:t>
                      </a:r>
                    </a:p>
                  </a:txBody>
                  <a:tcPr marL="12700" marR="12700" marT="12703" marB="0" anchor="ctr"/>
                </a:tc>
                <a:tc>
                  <a:txBody>
                    <a:bodyPr/>
                    <a:lstStyle/>
                    <a:p>
                      <a:pPr marL="0" indent="0" algn="l" defTabSz="1219170" rtl="0" eaLnBrk="1" fontAlgn="t" latinLnBrk="0" hangingPunct="1">
                        <a:spcAft>
                          <a:spcPts val="0"/>
                        </a:spcAft>
                      </a:pPr>
                      <a:r>
                        <a:rPr lang="en-US" sz="1200" b="1" i="0" u="none" strike="noStrike" kern="1200" dirty="0">
                          <a:solidFill>
                            <a:srgbClr val="00B050"/>
                          </a:solidFill>
                          <a:effectLst/>
                          <a:latin typeface="Arial" panose="020B0604020202020204" pitchFamily="34" charset="0"/>
                          <a:ea typeface="+mn-ea"/>
                          <a:cs typeface="+mn-cs"/>
                        </a:rPr>
                        <a:t>Study on 5G roaming charging architecture for wholesale and retail scenarios</a:t>
                      </a:r>
                      <a:endParaRPr lang="fr-FR" sz="1200" b="1" i="0" u="none" strike="noStrike" kern="1200" dirty="0">
                        <a:solidFill>
                          <a:srgbClr val="00B050"/>
                        </a:solidFill>
                        <a:effectLst/>
                        <a:latin typeface="Arial" panose="020B0604020202020204" pitchFamily="34" charset="0"/>
                        <a:ea typeface="+mn-ea"/>
                        <a:cs typeface="+mn-cs"/>
                      </a:endParaRPr>
                    </a:p>
                  </a:txBody>
                  <a:tcPr marL="9525" marR="9525" marT="9525" marB="9525" anchor="ctr"/>
                </a:tc>
                <a:tc>
                  <a:txBody>
                    <a:bodyPr/>
                    <a:lstStyle/>
                    <a:p>
                      <a:pPr marL="0" algn="ctr" defTabSz="914296" rtl="0" eaLnBrk="1" fontAlgn="t" latinLnBrk="0" hangingPunct="1">
                        <a:spcAft>
                          <a:spcPts val="0"/>
                        </a:spcAft>
                      </a:pPr>
                      <a:r>
                        <a:rPr lang="en-US" sz="900" kern="1200" dirty="0">
                          <a:solidFill>
                            <a:schemeClr val="dk1"/>
                          </a:solidFill>
                          <a:latin typeface="+mn-lt"/>
                          <a:ea typeface="+mn-ea"/>
                          <a:cs typeface="+mn-cs"/>
                        </a:rPr>
                        <a:t>FS_CHROAM</a:t>
                      </a:r>
                      <a:endParaRPr lang="fr-FR" sz="900" kern="1200" dirty="0">
                        <a:solidFill>
                          <a:schemeClr val="dk1"/>
                        </a:solidFill>
                        <a:latin typeface="+mn-lt"/>
                        <a:ea typeface="+mn-ea"/>
                        <a:cs typeface="+mn-cs"/>
                      </a:endParaRP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09/09/2023</a:t>
                      </a:r>
                    </a:p>
                  </a:txBody>
                  <a:tcPr marL="12700" marR="12700" marT="12703" marB="0" anchor="ctr"/>
                </a:tc>
                <a:tc>
                  <a:txBody>
                    <a:bodyPr/>
                    <a:lstStyle/>
                    <a:p>
                      <a:pPr marL="0" indent="0" algn="ctr" defTabSz="914296" rtl="0" eaLnBrk="1" latinLnBrk="0" hangingPunct="1">
                        <a:lnSpc>
                          <a:spcPct val="107000"/>
                        </a:lnSpc>
                        <a:spcAft>
                          <a:spcPts val="800"/>
                        </a:spcAft>
                      </a:pPr>
                      <a:r>
                        <a:rPr lang="en-GB" sz="800" kern="1200" dirty="0">
                          <a:solidFill>
                            <a:schemeClr val="dk1"/>
                          </a:solidFill>
                          <a:latin typeface="+mn-lt"/>
                          <a:ea typeface="+mn-ea"/>
                          <a:cs typeface="+mn-cs"/>
                        </a:rPr>
                        <a:t>97</a:t>
                      </a:r>
                      <a:r>
                        <a:rPr lang="en-US" altLang="zh-CN" sz="800" kern="1200" dirty="0">
                          <a:solidFill>
                            <a:schemeClr val="dk1"/>
                          </a:solidFill>
                          <a:latin typeface="+mn-lt"/>
                          <a:ea typeface="+mn-ea"/>
                          <a:cs typeface="+mn-cs"/>
                        </a:rPr>
                        <a:t>%</a:t>
                      </a:r>
                      <a:endParaRPr lang="en-GB" sz="800" kern="1200" dirty="0">
                        <a:solidFill>
                          <a:schemeClr val="dk1"/>
                        </a:solidFill>
                        <a:latin typeface="+mn-lt"/>
                        <a:ea typeface="+mn-ea"/>
                        <a:cs typeface="+mn-cs"/>
                      </a:endParaRPr>
                    </a:p>
                  </a:txBody>
                  <a:tcPr marL="48003" marR="48003" marT="0" marB="0" anchor="ctr"/>
                </a:tc>
                <a:tc>
                  <a:txBody>
                    <a:bodyPr/>
                    <a:lstStyle/>
                    <a:p>
                      <a:pPr algn="ctr" fontAlgn="t"/>
                      <a:r>
                        <a:rPr lang="en-GB" sz="800" b="0" i="0" u="none" strike="noStrike" dirty="0">
                          <a:solidFill>
                            <a:srgbClr val="000000"/>
                          </a:solidFill>
                          <a:effectLst/>
                          <a:latin typeface="Arial" panose="020B0604020202020204" pitchFamily="34" charset="0"/>
                        </a:rPr>
                        <a:t>SP-210391</a:t>
                      </a:r>
                    </a:p>
                  </a:txBody>
                  <a:tcPr marL="12700" marR="12700" marT="12703" marB="0" anchor="ctr"/>
                </a:tc>
                <a:tc>
                  <a:txBody>
                    <a:bodyPr/>
                    <a:lstStyle/>
                    <a:p>
                      <a:pPr marL="0" marR="0" lvl="0" indent="0" algn="ctr" defTabSz="914296" rtl="0" eaLnBrk="1" fontAlgn="auto" latinLnBrk="0" hangingPunct="1">
                        <a:lnSpc>
                          <a:spcPct val="107000"/>
                        </a:lnSpc>
                        <a:spcBef>
                          <a:spcPts val="0"/>
                        </a:spcBef>
                        <a:spcAft>
                          <a:spcPts val="800"/>
                        </a:spcAft>
                        <a:buClrTx/>
                        <a:buSzTx/>
                        <a:buFontTx/>
                        <a:buNone/>
                        <a:tabLst/>
                        <a:defRPr/>
                      </a:pPr>
                      <a:r>
                        <a:rPr lang="en-GB" sz="900" kern="1200" dirty="0">
                          <a:solidFill>
                            <a:srgbClr val="00B050"/>
                          </a:solidFill>
                          <a:latin typeface="+mn-lt"/>
                          <a:ea typeface="+mn-ea"/>
                          <a:cs typeface="+mn-cs"/>
                        </a:rPr>
                        <a:t>100 %</a:t>
                      </a:r>
                    </a:p>
                  </a:txBody>
                  <a:tcPr marL="48003" marR="48003" marT="0" marB="0" anchor="ctr"/>
                </a:tc>
                <a:tc>
                  <a:txBody>
                    <a:bodyPr/>
                    <a:lstStyle/>
                    <a:p>
                      <a:pPr marL="0" marR="0" lvl="0" indent="0" algn="ctr" defTabSz="914296" rtl="0" eaLnBrk="1" fontAlgn="auto" latinLnBrk="0" hangingPunct="1">
                        <a:lnSpc>
                          <a:spcPct val="107000"/>
                        </a:lnSpc>
                        <a:spcBef>
                          <a:spcPts val="0"/>
                        </a:spcBef>
                        <a:spcAft>
                          <a:spcPts val="800"/>
                        </a:spcAft>
                        <a:buClrTx/>
                        <a:buSzTx/>
                        <a:buFontTx/>
                        <a:buNone/>
                        <a:tabLst/>
                        <a:defRPr/>
                      </a:pPr>
                      <a:r>
                        <a:rPr lang="en-GB" sz="13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3141432467"/>
                  </a:ext>
                </a:extLst>
              </a:tr>
              <a:tr h="311670">
                <a:tc>
                  <a:txBody>
                    <a:bodyPr/>
                    <a:lstStyle/>
                    <a:p>
                      <a:pPr algn="ctr" fontAlgn="t"/>
                      <a:r>
                        <a:rPr lang="en-GB" sz="900" b="1" i="0" u="none" strike="noStrike" kern="1200" dirty="0">
                          <a:solidFill>
                            <a:srgbClr val="000000"/>
                          </a:solidFill>
                          <a:effectLst/>
                          <a:latin typeface="Arial" panose="020B0604020202020204" pitchFamily="34" charset="0"/>
                          <a:ea typeface="+mn-ea"/>
                          <a:cs typeface="+mn-cs"/>
                        </a:rPr>
                        <a:t>970032</a:t>
                      </a:r>
                    </a:p>
                  </a:txBody>
                  <a:tcPr marL="12700" marR="12700" marT="12703" marB="0" anchor="ctr"/>
                </a:tc>
                <a:tc>
                  <a:txBody>
                    <a:bodyPr/>
                    <a:lstStyle/>
                    <a:p>
                      <a:pPr marL="0" indent="0" algn="l" defTabSz="1219170" rtl="0" eaLnBrk="1" fontAlgn="t" latinLnBrk="0" hangingPunct="1"/>
                      <a:r>
                        <a:rPr lang="en-US" sz="1200" b="1" i="0" u="none" strike="noStrike" kern="1200" dirty="0">
                          <a:solidFill>
                            <a:srgbClr val="00B050"/>
                          </a:solidFill>
                          <a:effectLst/>
                          <a:latin typeface="Arial" panose="020B0604020202020204" pitchFamily="34" charset="0"/>
                          <a:ea typeface="+mn-ea"/>
                          <a:cs typeface="+mn-cs"/>
                        </a:rPr>
                        <a:t>Study on Time Sensitive Networking charging</a:t>
                      </a:r>
                    </a:p>
                  </a:txBody>
                  <a:tcPr marL="9525" marR="9525" marT="9525" marB="9525" anchor="ctr"/>
                </a:tc>
                <a:tc>
                  <a:txBody>
                    <a:bodyPr/>
                    <a:lstStyle/>
                    <a:p>
                      <a:pPr marL="0" algn="ctr" defTabSz="914296" rtl="0" eaLnBrk="1" fontAlgn="t" latinLnBrk="0" hangingPunct="1"/>
                      <a:r>
                        <a:rPr lang="en-US" sz="900" kern="1200" dirty="0">
                          <a:solidFill>
                            <a:schemeClr val="dk1"/>
                          </a:solidFill>
                          <a:latin typeface="+mn-lt"/>
                          <a:ea typeface="+mn-ea"/>
                          <a:cs typeface="+mn-cs"/>
                        </a:rPr>
                        <a:t>FS_TSNCH</a:t>
                      </a:r>
                    </a:p>
                  </a:txBody>
                  <a:tcPr marL="9525" marR="9525" marT="9525" marB="9525" anchor="ctr"/>
                </a:tc>
                <a:tc>
                  <a:txBody>
                    <a:bodyPr/>
                    <a:lstStyle/>
                    <a:p>
                      <a:pPr marL="0" algn="ctr" defTabSz="914296" rtl="0" eaLnBrk="1" fontAlgn="t" latinLnBrk="0" hangingPunct="1"/>
                      <a:r>
                        <a:rPr lang="en-GB" sz="900" kern="1200" dirty="0">
                          <a:solidFill>
                            <a:schemeClr val="dk1"/>
                          </a:solidFill>
                          <a:latin typeface="+mn-lt"/>
                          <a:ea typeface="+mn-ea"/>
                          <a:cs typeface="+mn-cs"/>
                        </a:rPr>
                        <a:t>12/12/2023</a:t>
                      </a:r>
                    </a:p>
                  </a:txBody>
                  <a:tcPr marL="12700" marR="12700" marT="12703" marB="0" anchor="ctr"/>
                </a:tc>
                <a:tc>
                  <a:txBody>
                    <a:bodyPr/>
                    <a:lstStyle/>
                    <a:p>
                      <a:pPr marL="0" indent="0" algn="ctr" defTabSz="914296" rtl="0" eaLnBrk="1" latinLnBrk="0" hangingPunct="1">
                        <a:lnSpc>
                          <a:spcPct val="107000"/>
                        </a:lnSpc>
                        <a:spcAft>
                          <a:spcPts val="800"/>
                        </a:spcAft>
                      </a:pPr>
                      <a:r>
                        <a:rPr lang="en-GB" sz="800" kern="1200" dirty="0">
                          <a:solidFill>
                            <a:schemeClr val="dk1"/>
                          </a:solidFill>
                          <a:latin typeface="+mn-lt"/>
                          <a:ea typeface="+mn-ea"/>
                          <a:cs typeface="+mn-cs"/>
                        </a:rPr>
                        <a:t>70%</a:t>
                      </a:r>
                    </a:p>
                  </a:txBody>
                  <a:tcPr marL="48003" marR="48003" marT="0" marB="0" anchor="ctr"/>
                </a:tc>
                <a:tc>
                  <a:txBody>
                    <a:bodyPr/>
                    <a:lstStyle/>
                    <a:p>
                      <a:pPr marL="0" indent="0" algn="ctr" defTabSz="914296" rtl="0" eaLnBrk="1" latinLnBrk="0" hangingPunct="1">
                        <a:lnSpc>
                          <a:spcPct val="107000"/>
                        </a:lnSpc>
                        <a:spcAft>
                          <a:spcPts val="800"/>
                        </a:spcAft>
                      </a:pPr>
                      <a:r>
                        <a:rPr lang="en-GB" sz="800" b="0" i="0" u="none" strike="noStrike" kern="1200" dirty="0">
                          <a:solidFill>
                            <a:srgbClr val="000000"/>
                          </a:solidFill>
                          <a:effectLst/>
                          <a:latin typeface="Arial" panose="020B0604020202020204" pitchFamily="34" charset="0"/>
                          <a:ea typeface="+mn-ea"/>
                          <a:cs typeface="+mn-cs"/>
                        </a:rPr>
                        <a:t>SP-220979</a:t>
                      </a:r>
                    </a:p>
                  </a:txBody>
                  <a:tcPr marL="12700" marR="12700" marT="12703" marB="0" anchor="ctr"/>
                </a:tc>
                <a:tc>
                  <a:txBody>
                    <a:bodyPr/>
                    <a:lstStyle/>
                    <a:p>
                      <a:pPr marL="0" marR="0" lvl="0" indent="0" algn="ctr" defTabSz="914296" rtl="0" eaLnBrk="1" fontAlgn="auto" latinLnBrk="0" hangingPunct="1">
                        <a:lnSpc>
                          <a:spcPct val="107000"/>
                        </a:lnSpc>
                        <a:spcBef>
                          <a:spcPts val="0"/>
                        </a:spcBef>
                        <a:spcAft>
                          <a:spcPts val="800"/>
                        </a:spcAft>
                        <a:buClrTx/>
                        <a:buSzTx/>
                        <a:buFontTx/>
                        <a:buNone/>
                        <a:tabLst/>
                        <a:defRPr/>
                      </a:pPr>
                      <a:r>
                        <a:rPr lang="en-GB" sz="900" kern="1200" dirty="0">
                          <a:solidFill>
                            <a:srgbClr val="00B050"/>
                          </a:solidFill>
                          <a:latin typeface="+mn-lt"/>
                          <a:ea typeface="+mn-ea"/>
                          <a:cs typeface="+mn-cs"/>
                        </a:rPr>
                        <a:t>100 %</a:t>
                      </a:r>
                    </a:p>
                  </a:txBody>
                  <a:tcPr marL="48003" marR="48003" marT="0" marB="0" anchor="ctr"/>
                </a:tc>
                <a:tc>
                  <a:txBody>
                    <a:bodyPr/>
                    <a:lstStyle/>
                    <a:p>
                      <a:pPr marL="0" marR="0" lvl="0" indent="0" algn="ctr" defTabSz="914296" rtl="0" eaLnBrk="1" fontAlgn="auto" latinLnBrk="0" hangingPunct="1">
                        <a:lnSpc>
                          <a:spcPct val="107000"/>
                        </a:lnSpc>
                        <a:spcBef>
                          <a:spcPts val="0"/>
                        </a:spcBef>
                        <a:spcAft>
                          <a:spcPts val="800"/>
                        </a:spcAft>
                        <a:buClrTx/>
                        <a:buSzTx/>
                        <a:buFontTx/>
                        <a:buNone/>
                        <a:tabLst/>
                        <a:defRPr/>
                      </a:pPr>
                      <a:r>
                        <a:rPr lang="en-GB" sz="13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892005409"/>
                  </a:ext>
                </a:extLst>
              </a:tr>
              <a:tr h="27043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980026</a:t>
                      </a:r>
                    </a:p>
                  </a:txBody>
                  <a:tcPr marL="12700" marR="12700" marT="12703"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b="1" i="0" u="none" strike="noStrike" kern="1200" dirty="0">
                          <a:solidFill>
                            <a:srgbClr val="0000FF"/>
                          </a:solidFill>
                          <a:effectLst/>
                          <a:latin typeface="Arial" panose="020B0604020202020204" pitchFamily="34" charset="0"/>
                          <a:ea typeface="+mn-ea"/>
                          <a:cs typeface="+mn-cs"/>
                        </a:rPr>
                        <a:t>Study on CHF Segmentation</a:t>
                      </a:r>
                      <a:endParaRPr lang="en-US" sz="1200" b="1" i="0" u="none" strike="noStrike" kern="1200" dirty="0">
                        <a:solidFill>
                          <a:srgbClr val="0000FF"/>
                        </a:solidFill>
                        <a:effectLst/>
                        <a:latin typeface="Arial" panose="020B0604020202020204" pitchFamily="34" charset="0"/>
                        <a:ea typeface="+mn-ea"/>
                        <a:cs typeface="+mn-cs"/>
                      </a:endParaRPr>
                    </a:p>
                  </a:txBody>
                  <a:tcPr marL="9525" marR="9525" marT="9525" marB="9525" anchor="ctr"/>
                </a:tc>
                <a:tc>
                  <a:txBody>
                    <a:bodyPr/>
                    <a:lstStyle/>
                    <a:p>
                      <a:pPr marL="0" algn="ctr" defTabSz="914296" rtl="0" eaLnBrk="1" fontAlgn="t" latinLnBrk="0" hangingPunct="1"/>
                      <a:r>
                        <a:rPr lang="en-GB" sz="900" kern="1200" dirty="0">
                          <a:solidFill>
                            <a:schemeClr val="dk1"/>
                          </a:solidFill>
                          <a:latin typeface="+mn-lt"/>
                          <a:ea typeface="+mn-ea"/>
                          <a:cs typeface="+mn-cs"/>
                        </a:rPr>
                        <a:t>FS_CHFSeg</a:t>
                      </a:r>
                      <a:endParaRPr lang="en-US" sz="900" kern="1200" dirty="0">
                        <a:solidFill>
                          <a:schemeClr val="dk1"/>
                        </a:solidFill>
                        <a:latin typeface="+mn-lt"/>
                        <a:ea typeface="+mn-ea"/>
                        <a:cs typeface="+mn-cs"/>
                      </a:endParaRPr>
                    </a:p>
                  </a:txBody>
                  <a:tcPr marL="9525" marR="9525" marT="9525" marB="9525"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mn-lt"/>
                          <a:ea typeface="+mn-ea"/>
                          <a:cs typeface="+mn-cs"/>
                        </a:rPr>
                        <a:t>12/12/2023</a:t>
                      </a:r>
                    </a:p>
                  </a:txBody>
                  <a:tcPr marL="48003" marR="48003" marT="0" marB="0" anchor="ctr"/>
                </a:tc>
                <a:tc>
                  <a:txBody>
                    <a:bodyPr/>
                    <a:lstStyle/>
                    <a:p>
                      <a:pPr algn="ctr" fontAlgn="t"/>
                      <a:r>
                        <a:rPr lang="en-GB" sz="800" kern="1200" dirty="0">
                          <a:solidFill>
                            <a:schemeClr val="dk1"/>
                          </a:solidFill>
                          <a:latin typeface="+mn-lt"/>
                          <a:ea typeface="+mn-ea"/>
                          <a:cs typeface="+mn-cs"/>
                        </a:rPr>
                        <a:t>12%</a:t>
                      </a:r>
                    </a:p>
                  </a:txBody>
                  <a:tcPr marL="48003" marR="48003" marT="0" marB="0" anchor="ctr"/>
                </a:tc>
                <a:tc>
                  <a:txBody>
                    <a:bodyPr/>
                    <a:lstStyle/>
                    <a:p>
                      <a:pPr algn="ctr" fontAlgn="t"/>
                      <a:r>
                        <a:rPr lang="en-GB" sz="800" b="0" i="0" u="none" strike="noStrike" kern="1200" dirty="0">
                          <a:solidFill>
                            <a:srgbClr val="000000"/>
                          </a:solidFill>
                          <a:effectLst/>
                          <a:latin typeface="Arial" panose="020B0604020202020204" pitchFamily="34" charset="0"/>
                          <a:ea typeface="+mn-ea"/>
                          <a:cs typeface="+mn-cs"/>
                        </a:rPr>
                        <a:t>SP-221160</a:t>
                      </a:r>
                    </a:p>
                  </a:txBody>
                  <a:tcPr marL="48003" marR="48003" marT="0" marB="0" anchor="ctr"/>
                </a:tc>
                <a:tc>
                  <a:txBody>
                    <a:bodyPr/>
                    <a:lstStyle/>
                    <a:p>
                      <a:pPr marL="0" marR="0" lvl="0" indent="0" algn="ctr" defTabSz="914296" rtl="0" eaLnBrk="1" fontAlgn="auto" latinLnBrk="0" hangingPunct="1">
                        <a:lnSpc>
                          <a:spcPct val="107000"/>
                        </a:lnSpc>
                        <a:spcBef>
                          <a:spcPts val="0"/>
                        </a:spcBef>
                        <a:spcAft>
                          <a:spcPts val="800"/>
                        </a:spcAft>
                        <a:buClrTx/>
                        <a:buSzTx/>
                        <a:buFontTx/>
                        <a:buNone/>
                        <a:tabLst/>
                        <a:defRPr/>
                      </a:pPr>
                      <a:r>
                        <a:rPr lang="en-GB" sz="900" kern="1200" dirty="0">
                          <a:solidFill>
                            <a:srgbClr val="FF0000"/>
                          </a:solidFill>
                          <a:latin typeface="+mn-lt"/>
                          <a:ea typeface="+mn-ea"/>
                          <a:cs typeface="+mn-cs"/>
                        </a:rPr>
                        <a:t>18 %</a:t>
                      </a:r>
                    </a:p>
                  </a:txBody>
                  <a:tcPr marL="48003" marR="48003" marT="0" marB="0" anchor="ctr"/>
                </a:tc>
                <a:tc>
                  <a:txBody>
                    <a:bodyPr/>
                    <a:lstStyle/>
                    <a:p>
                      <a:pPr marL="0" algn="ctr" defTabSz="914296" rtl="0" eaLnBrk="1" latinLnBrk="0" hangingPunct="1">
                        <a:lnSpc>
                          <a:spcPct val="107000"/>
                        </a:lnSpc>
                        <a:spcAft>
                          <a:spcPts val="800"/>
                        </a:spcAft>
                      </a:pPr>
                      <a:endParaRPr lang="en-GB" sz="13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3779963600"/>
                  </a:ext>
                </a:extLst>
              </a:tr>
              <a:tr h="288457">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980027</a:t>
                      </a:r>
                    </a:p>
                  </a:txBody>
                  <a:tcPr marL="12700" marR="12700" marT="12703"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b="1" i="0" u="none" strike="noStrike" kern="1200" dirty="0">
                          <a:solidFill>
                            <a:srgbClr val="00B050"/>
                          </a:solidFill>
                          <a:effectLst/>
                          <a:latin typeface="Arial" panose="020B0604020202020204" pitchFamily="34" charset="0"/>
                          <a:ea typeface="+mn-ea"/>
                          <a:cs typeface="+mn-cs"/>
                        </a:rPr>
                        <a:t>Study on Study on Structure of Charging for Verticals</a:t>
                      </a:r>
                      <a:endParaRPr lang="en-US" sz="1200" b="1" i="0" u="none" strike="noStrike" kern="1200" dirty="0">
                        <a:solidFill>
                          <a:srgbClr val="00B050"/>
                        </a:solidFill>
                        <a:effectLst/>
                        <a:latin typeface="Arial" panose="020B0604020202020204" pitchFamily="34" charset="0"/>
                        <a:ea typeface="+mn-ea"/>
                        <a:cs typeface="+mn-cs"/>
                      </a:endParaRPr>
                    </a:p>
                  </a:txBody>
                  <a:tcPr marL="9525" marR="9525" marT="9525" marB="9525" anchor="ctr"/>
                </a:tc>
                <a:tc>
                  <a:txBody>
                    <a:bodyPr/>
                    <a:lstStyle/>
                    <a:p>
                      <a:pPr marL="0" algn="ctr" defTabSz="914296" rtl="0" eaLnBrk="1" fontAlgn="t" latinLnBrk="0" hangingPunct="1"/>
                      <a:r>
                        <a:rPr lang="en-GB" sz="900" kern="1200" dirty="0">
                          <a:solidFill>
                            <a:schemeClr val="dk1"/>
                          </a:solidFill>
                          <a:latin typeface="+mn-lt"/>
                          <a:ea typeface="+mn-ea"/>
                          <a:cs typeface="+mn-cs"/>
                        </a:rPr>
                        <a:t>FS_SCV</a:t>
                      </a:r>
                      <a:endParaRPr lang="en-US" sz="900" kern="1200" dirty="0">
                        <a:solidFill>
                          <a:schemeClr val="dk1"/>
                        </a:solidFill>
                        <a:latin typeface="+mn-lt"/>
                        <a:ea typeface="+mn-ea"/>
                        <a:cs typeface="+mn-cs"/>
                      </a:endParaRPr>
                    </a:p>
                  </a:txBody>
                  <a:tcPr marL="9525" marR="9525" marT="9525" marB="9525" anchor="ctr"/>
                </a:tc>
                <a:tc>
                  <a:txBody>
                    <a:bodyPr/>
                    <a:lstStyle/>
                    <a:p>
                      <a:pPr marL="0" algn="ctr" defTabSz="914296" rtl="0" eaLnBrk="1" fontAlgn="t" latinLnBrk="0" hangingPunct="1"/>
                      <a:r>
                        <a:rPr lang="en-GB" sz="900" kern="1200" dirty="0">
                          <a:solidFill>
                            <a:schemeClr val="dk1"/>
                          </a:solidFill>
                          <a:latin typeface="+mn-lt"/>
                          <a:ea typeface="+mn-ea"/>
                          <a:cs typeface="+mn-cs"/>
                        </a:rPr>
                        <a:t>12/12/2023</a:t>
                      </a:r>
                    </a:p>
                  </a:txBody>
                  <a:tcPr marL="48003" marR="48003" marT="0" marB="0" anchor="ctr"/>
                </a:tc>
                <a:tc>
                  <a:txBody>
                    <a:bodyPr/>
                    <a:lstStyle/>
                    <a:p>
                      <a:pPr algn="ctr" fontAlgn="t"/>
                      <a:r>
                        <a:rPr lang="en-GB" sz="800" kern="1200" dirty="0">
                          <a:solidFill>
                            <a:schemeClr val="dk1"/>
                          </a:solidFill>
                          <a:latin typeface="+mn-lt"/>
                          <a:ea typeface="+mn-ea"/>
                          <a:cs typeface="+mn-cs"/>
                        </a:rPr>
                        <a:t>80%</a:t>
                      </a:r>
                    </a:p>
                  </a:txBody>
                  <a:tcPr marL="48003" marR="48003" marT="0" marB="0" anchor="ctr"/>
                </a:tc>
                <a:tc>
                  <a:txBody>
                    <a:bodyPr/>
                    <a:lstStyle/>
                    <a:p>
                      <a:pPr algn="ctr" fontAlgn="t"/>
                      <a:r>
                        <a:rPr lang="en-GB" sz="800" b="0" i="0" u="none" strike="noStrike" kern="1200" dirty="0">
                          <a:solidFill>
                            <a:srgbClr val="000000"/>
                          </a:solidFill>
                          <a:effectLst/>
                          <a:latin typeface="Arial" panose="020B0604020202020204" pitchFamily="34" charset="0"/>
                          <a:ea typeface="+mn-ea"/>
                          <a:cs typeface="+mn-cs"/>
                        </a:rPr>
                        <a:t>SP-230178</a:t>
                      </a:r>
                    </a:p>
                  </a:txBody>
                  <a:tcPr marL="48003" marR="48003" marT="0" marB="0" anchor="ctr"/>
                </a:tc>
                <a:tc>
                  <a:txBody>
                    <a:bodyPr/>
                    <a:lstStyle/>
                    <a:p>
                      <a:pPr marL="0" marR="0" lvl="0" indent="0" algn="ctr" defTabSz="914296" rtl="0" eaLnBrk="1" fontAlgn="auto" latinLnBrk="0" hangingPunct="1">
                        <a:lnSpc>
                          <a:spcPct val="107000"/>
                        </a:lnSpc>
                        <a:spcBef>
                          <a:spcPts val="0"/>
                        </a:spcBef>
                        <a:spcAft>
                          <a:spcPts val="800"/>
                        </a:spcAft>
                        <a:buClrTx/>
                        <a:buSzTx/>
                        <a:buFontTx/>
                        <a:buNone/>
                        <a:tabLst/>
                        <a:defRPr/>
                      </a:pPr>
                      <a:r>
                        <a:rPr lang="en-GB" sz="900" kern="1200" dirty="0">
                          <a:solidFill>
                            <a:srgbClr val="00B050"/>
                          </a:solidFill>
                          <a:latin typeface="+mn-lt"/>
                          <a:ea typeface="+mn-ea"/>
                          <a:cs typeface="+mn-cs"/>
                        </a:rPr>
                        <a:t>100 %</a:t>
                      </a:r>
                    </a:p>
                  </a:txBody>
                  <a:tcPr marL="48003" marR="48003" marT="0" marB="0" anchor="ctr"/>
                </a:tc>
                <a:tc>
                  <a:txBody>
                    <a:bodyPr/>
                    <a:lstStyle/>
                    <a:p>
                      <a:pPr marL="0" marR="0" lvl="0" indent="0" algn="ctr" defTabSz="914296" rtl="0" eaLnBrk="1" fontAlgn="auto" latinLnBrk="0" hangingPunct="1">
                        <a:lnSpc>
                          <a:spcPct val="107000"/>
                        </a:lnSpc>
                        <a:spcBef>
                          <a:spcPts val="0"/>
                        </a:spcBef>
                        <a:spcAft>
                          <a:spcPts val="800"/>
                        </a:spcAft>
                        <a:buClrTx/>
                        <a:buSzTx/>
                        <a:buFontTx/>
                        <a:buNone/>
                        <a:tabLst/>
                        <a:defRPr/>
                      </a:pPr>
                      <a:r>
                        <a:rPr lang="en-GB" sz="13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1480612945"/>
                  </a:ext>
                </a:extLst>
              </a:tr>
              <a:tr h="385183">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980028</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1" i="0" u="none" strike="noStrike" kern="1200" dirty="0">
                          <a:solidFill>
                            <a:srgbClr val="0000FF"/>
                          </a:solidFill>
                          <a:effectLst/>
                          <a:latin typeface="Arial" panose="020B0604020202020204" pitchFamily="34" charset="0"/>
                          <a:ea typeface="+mn-ea"/>
                          <a:cs typeface="+mn-cs"/>
                        </a:rPr>
                        <a:t>Study on charging aspects of Satellite in 5GS</a:t>
                      </a:r>
                    </a:p>
                  </a:txBody>
                  <a:tcPr marL="9525" marR="9525" marT="9525" marB="9525" anchor="ctr"/>
                </a:tc>
                <a:tc>
                  <a:txBody>
                    <a:bodyPr/>
                    <a:lstStyle/>
                    <a:p>
                      <a:pPr marL="0" algn="ctr" defTabSz="914296" rtl="0" eaLnBrk="1" fontAlgn="t" latinLnBrk="0" hangingPunct="1"/>
                      <a:r>
                        <a:rPr lang="en-US" sz="900" kern="1200" dirty="0">
                          <a:solidFill>
                            <a:schemeClr val="dk1"/>
                          </a:solidFill>
                          <a:latin typeface="+mn-lt"/>
                          <a:ea typeface="+mn-ea"/>
                          <a:cs typeface="+mn-cs"/>
                        </a:rPr>
                        <a:t>FS_5GSAT_CH</a:t>
                      </a:r>
                    </a:p>
                  </a:txBody>
                  <a:tcPr marL="9525" marR="9525" marT="9525" marB="9525"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mn-lt"/>
                          <a:ea typeface="+mn-ea"/>
                          <a:cs typeface="+mn-cs"/>
                        </a:rPr>
                        <a:t>12/12/2023</a:t>
                      </a:r>
                    </a:p>
                  </a:txBody>
                  <a:tcPr marL="48003" marR="48003" marT="0" marB="0" anchor="ctr"/>
                </a:tc>
                <a:tc>
                  <a:txBody>
                    <a:bodyPr/>
                    <a:lstStyle/>
                    <a:p>
                      <a:pPr algn="ctr" fontAlgn="t"/>
                      <a:r>
                        <a:rPr lang="en-GB" sz="800" kern="1200" dirty="0">
                          <a:solidFill>
                            <a:schemeClr val="dk1"/>
                          </a:solidFill>
                          <a:latin typeface="+mn-lt"/>
                          <a:ea typeface="+mn-ea"/>
                          <a:cs typeface="+mn-cs"/>
                        </a:rPr>
                        <a:t>30%</a:t>
                      </a:r>
                    </a:p>
                  </a:txBody>
                  <a:tcPr marL="48003" marR="48003" marT="0" marB="0" anchor="ctr"/>
                </a:tc>
                <a:tc>
                  <a:txBody>
                    <a:bodyPr/>
                    <a:lstStyle/>
                    <a:p>
                      <a:pPr algn="ctr" fontAlgn="t"/>
                      <a:r>
                        <a:rPr lang="en-GB" sz="800" b="0" i="0" u="none" strike="noStrike" kern="1200" dirty="0">
                          <a:solidFill>
                            <a:srgbClr val="000000"/>
                          </a:solidFill>
                          <a:effectLst/>
                          <a:latin typeface="Arial" panose="020B0604020202020204" pitchFamily="34" charset="0"/>
                          <a:ea typeface="+mn-ea"/>
                          <a:cs typeface="+mn-cs"/>
                        </a:rPr>
                        <a:t>SP-221162</a:t>
                      </a:r>
                    </a:p>
                  </a:txBody>
                  <a:tcPr marL="48003" marR="48003" marT="0" marB="0" anchor="ctr"/>
                </a:tc>
                <a:tc>
                  <a:txBody>
                    <a:bodyPr/>
                    <a:lstStyle/>
                    <a:p>
                      <a:pPr marL="0" marR="0" lvl="0" indent="0" algn="ctr" defTabSz="914296" rtl="0" eaLnBrk="1" fontAlgn="auto" latinLnBrk="0" hangingPunct="1">
                        <a:lnSpc>
                          <a:spcPct val="107000"/>
                        </a:lnSpc>
                        <a:spcBef>
                          <a:spcPts val="0"/>
                        </a:spcBef>
                        <a:spcAft>
                          <a:spcPts val="800"/>
                        </a:spcAft>
                        <a:buClrTx/>
                        <a:buSzTx/>
                        <a:buFontTx/>
                        <a:buNone/>
                        <a:tabLst/>
                        <a:defRPr/>
                      </a:pPr>
                      <a:r>
                        <a:rPr lang="en-GB" sz="900" kern="1200" dirty="0">
                          <a:solidFill>
                            <a:srgbClr val="FF0000"/>
                          </a:solidFill>
                          <a:latin typeface="+mn-lt"/>
                          <a:ea typeface="+mn-ea"/>
                          <a:cs typeface="+mn-cs"/>
                        </a:rPr>
                        <a:t>80 %</a:t>
                      </a:r>
                    </a:p>
                  </a:txBody>
                  <a:tcPr marL="48003" marR="48003" marT="0" marB="0" anchor="ct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lang="en-GB" sz="1200" b="1" i="0" u="none" strike="noStrike" kern="1200" dirty="0">
                          <a:solidFill>
                            <a:srgbClr val="0000FF"/>
                          </a:solidFill>
                          <a:effectLst/>
                          <a:latin typeface="Arial" panose="020B0604020202020204" pitchFamily="34" charset="0"/>
                          <a:ea typeface="+mn-ea"/>
                          <a:cs typeface="+mn-cs"/>
                        </a:rPr>
                        <a:t>TR for Information</a:t>
                      </a:r>
                      <a:endParaRPr lang="en-GB" sz="1200" dirty="0">
                        <a:solidFill>
                          <a:srgbClr val="FF0000"/>
                        </a:solidFill>
                      </a:endParaRPr>
                    </a:p>
                  </a:txBody>
                  <a:tcPr marL="48003" marR="48003" marT="0" marB="0" anchor="ctr"/>
                </a:tc>
                <a:extLst>
                  <a:ext uri="{0D108BD9-81ED-4DB2-BD59-A6C34878D82A}">
                    <a16:rowId xmlns:a16="http://schemas.microsoft.com/office/drawing/2014/main" val="10008"/>
                  </a:ext>
                </a:extLst>
              </a:tr>
              <a:tr h="279197">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1080009</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b="1" i="0" u="none" strike="noStrike" kern="1200" dirty="0">
                          <a:solidFill>
                            <a:srgbClr val="0000FF"/>
                          </a:solidFill>
                          <a:effectLst/>
                          <a:latin typeface="Arial" panose="020B0604020202020204" pitchFamily="34" charset="0"/>
                          <a:ea typeface="+mn-ea"/>
                          <a:cs typeface="+mn-cs"/>
                        </a:rPr>
                        <a:t>Study on Charging Aspects of Ranging and </a:t>
                      </a:r>
                      <a:r>
                        <a:rPr lang="en-GB" sz="1200" b="1" i="0" u="none" strike="noStrike" kern="1200" dirty="0" err="1">
                          <a:solidFill>
                            <a:srgbClr val="0000FF"/>
                          </a:solidFill>
                          <a:effectLst/>
                          <a:latin typeface="Arial" panose="020B0604020202020204" pitchFamily="34" charset="0"/>
                          <a:ea typeface="+mn-ea"/>
                          <a:cs typeface="+mn-cs"/>
                        </a:rPr>
                        <a:t>Sidelink</a:t>
                      </a:r>
                      <a:r>
                        <a:rPr lang="en-GB" sz="1200" b="1" i="0" u="none" strike="noStrike" kern="1200" dirty="0">
                          <a:solidFill>
                            <a:srgbClr val="0000FF"/>
                          </a:solidFill>
                          <a:effectLst/>
                          <a:latin typeface="Arial" panose="020B0604020202020204" pitchFamily="34" charset="0"/>
                          <a:ea typeface="+mn-ea"/>
                          <a:cs typeface="+mn-cs"/>
                        </a:rPr>
                        <a:t> Positioning </a:t>
                      </a:r>
                      <a:endParaRPr lang="en-US" sz="1200" b="1" i="0" u="none" strike="noStrike" kern="1200" dirty="0">
                        <a:solidFill>
                          <a:srgbClr val="0000FF"/>
                        </a:solidFill>
                        <a:effectLst/>
                        <a:latin typeface="Arial" panose="020B0604020202020204" pitchFamily="34" charset="0"/>
                        <a:ea typeface="+mn-ea"/>
                        <a:cs typeface="+mn-cs"/>
                      </a:endParaRPr>
                    </a:p>
                  </a:txBody>
                  <a:tcPr marL="9525" marR="9525" marT="9525" marB="9525" anchor="ctr"/>
                </a:tc>
                <a:tc>
                  <a:txBody>
                    <a:bodyPr/>
                    <a:lstStyle/>
                    <a:p>
                      <a:pPr marL="0" algn="ctr" defTabSz="914296" rtl="0" eaLnBrk="1" fontAlgn="t" latinLnBrk="0" hangingPunct="1"/>
                      <a:r>
                        <a:rPr lang="en-US" sz="900" kern="1200" dirty="0" err="1">
                          <a:solidFill>
                            <a:schemeClr val="dk1"/>
                          </a:solidFill>
                          <a:latin typeface="+mn-lt"/>
                          <a:ea typeface="+mn-ea"/>
                          <a:cs typeface="+mn-cs"/>
                        </a:rPr>
                        <a:t>FS_Ranging_SL_CH</a:t>
                      </a:r>
                      <a:endParaRPr lang="en-US" sz="900" kern="1200" dirty="0">
                        <a:solidFill>
                          <a:schemeClr val="dk1"/>
                        </a:solidFill>
                        <a:latin typeface="+mn-lt"/>
                        <a:ea typeface="+mn-ea"/>
                        <a:cs typeface="+mn-cs"/>
                      </a:endParaRPr>
                    </a:p>
                  </a:txBody>
                  <a:tcPr marL="9525" marR="9525" marT="9525" marB="9525" anchor="ctr"/>
                </a:tc>
                <a:tc>
                  <a:txBody>
                    <a:bodyPr/>
                    <a:lstStyle/>
                    <a:p>
                      <a:pPr marL="0" algn="ctr" defTabSz="914296" rtl="0" eaLnBrk="1" fontAlgn="t" latinLnBrk="0" hangingPunct="1"/>
                      <a:r>
                        <a:rPr lang="en-GB" sz="900" kern="1200" dirty="0">
                          <a:solidFill>
                            <a:schemeClr val="dk1"/>
                          </a:solidFill>
                          <a:latin typeface="+mn-lt"/>
                          <a:ea typeface="+mn-ea"/>
                          <a:cs typeface="+mn-cs"/>
                        </a:rPr>
                        <a:t>12/12/2023</a:t>
                      </a:r>
                    </a:p>
                  </a:txBody>
                  <a:tcPr marL="48003" marR="48003" marT="0" marB="0" anchor="ctr"/>
                </a:tc>
                <a:tc>
                  <a:txBody>
                    <a:bodyPr/>
                    <a:lstStyle/>
                    <a:p>
                      <a:pPr algn="ctr" fontAlgn="t"/>
                      <a:r>
                        <a:rPr lang="en-GB" sz="800" kern="1200" dirty="0">
                          <a:solidFill>
                            <a:schemeClr val="dk1"/>
                          </a:solidFill>
                          <a:latin typeface="+mn-lt"/>
                          <a:ea typeface="+mn-ea"/>
                          <a:cs typeface="+mn-cs"/>
                        </a:rPr>
                        <a:t>0%</a:t>
                      </a:r>
                    </a:p>
                  </a:txBody>
                  <a:tcPr marL="48003" marR="48003" marT="0" marB="0" anchor="ctr"/>
                </a:tc>
                <a:tc>
                  <a:txBody>
                    <a:bodyPr/>
                    <a:lstStyle/>
                    <a:p>
                      <a:pPr algn="ctr" fontAlgn="t"/>
                      <a:r>
                        <a:rPr lang="en-GB" sz="800" b="0" i="0" u="none" strike="noStrike" kern="1200" dirty="0">
                          <a:solidFill>
                            <a:srgbClr val="000000"/>
                          </a:solidFill>
                          <a:effectLst/>
                          <a:latin typeface="Arial" panose="020B0604020202020204" pitchFamily="34" charset="0"/>
                          <a:ea typeface="+mn-ea"/>
                          <a:cs typeface="+mn-cs"/>
                        </a:rPr>
                        <a:t>SP-230622</a:t>
                      </a:r>
                    </a:p>
                  </a:txBody>
                  <a:tcPr marL="48003" marR="48003" marT="0" marB="0" anchor="ctr"/>
                </a:tc>
                <a:tc>
                  <a:txBody>
                    <a:bodyPr/>
                    <a:lstStyle/>
                    <a:p>
                      <a:pPr marL="0" marR="0" lvl="0" indent="0" algn="ctr" defTabSz="914296" rtl="0" eaLnBrk="1" fontAlgn="auto" latinLnBrk="0" hangingPunct="1">
                        <a:lnSpc>
                          <a:spcPct val="107000"/>
                        </a:lnSpc>
                        <a:spcBef>
                          <a:spcPts val="0"/>
                        </a:spcBef>
                        <a:spcAft>
                          <a:spcPts val="800"/>
                        </a:spcAft>
                        <a:buClrTx/>
                        <a:buSzTx/>
                        <a:buFontTx/>
                        <a:buNone/>
                        <a:tabLst/>
                        <a:defRPr/>
                      </a:pPr>
                      <a:r>
                        <a:rPr lang="en-GB" sz="900" kern="1200" dirty="0">
                          <a:solidFill>
                            <a:srgbClr val="FF0000"/>
                          </a:solidFill>
                          <a:latin typeface="+mn-lt"/>
                          <a:ea typeface="+mn-ea"/>
                          <a:cs typeface="+mn-cs"/>
                        </a:rPr>
                        <a:t>15 %</a:t>
                      </a:r>
                    </a:p>
                  </a:txBody>
                  <a:tcPr marL="48003" marR="48003" marT="0" marB="0" anchor="ctr"/>
                </a:tc>
                <a:tc>
                  <a:txBody>
                    <a:bodyPr/>
                    <a:lstStyle/>
                    <a:p>
                      <a:pPr>
                        <a:lnSpc>
                          <a:spcPct val="107000"/>
                        </a:lnSpc>
                        <a:spcAft>
                          <a:spcPts val="800"/>
                        </a:spcAft>
                      </a:pPr>
                      <a:endParaRPr lang="en-GB" sz="1300" dirty="0">
                        <a:solidFill>
                          <a:srgbClr val="FF0000"/>
                        </a:solidFill>
                      </a:endParaRPr>
                    </a:p>
                  </a:txBody>
                  <a:tcPr marL="48003" marR="48003" marT="0" marB="0" anchor="ctr"/>
                </a:tc>
                <a:extLst>
                  <a:ext uri="{0D108BD9-81ED-4DB2-BD59-A6C34878D82A}">
                    <a16:rowId xmlns:a16="http://schemas.microsoft.com/office/drawing/2014/main" val="954399418"/>
                  </a:ext>
                </a:extLst>
              </a:tr>
              <a:tr h="385183">
                <a:tc>
                  <a:txBody>
                    <a:bodyPr/>
                    <a:lstStyle/>
                    <a:p>
                      <a:pPr algn="ctr" fontAlgn="t"/>
                      <a:endParaRPr lang="en-GB" sz="800" b="0" i="0" u="none" strike="noStrike" dirty="0">
                        <a:solidFill>
                          <a:srgbClr val="000000"/>
                        </a:solidFill>
                        <a:effectLst/>
                        <a:latin typeface="Arial" panose="020B0604020202020204" pitchFamily="34" charset="0"/>
                      </a:endParaRPr>
                    </a:p>
                  </a:txBody>
                  <a:tcPr marL="12700" marR="12700" marT="12704" marB="0" anchor="ct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nl-NL" sz="1400" b="1" i="0" u="none" strike="noStrike" dirty="0">
                          <a:solidFill>
                            <a:srgbClr val="FF0000"/>
                          </a:solidFill>
                          <a:effectLst/>
                          <a:latin typeface="Arial" panose="020B0604020202020204" pitchFamily="34" charset="0"/>
                        </a:rPr>
                        <a:t>Rel-19 Studies</a:t>
                      </a:r>
                    </a:p>
                  </a:txBody>
                  <a:tcPr marL="48003" marR="48003" marT="0" marB="0" anchor="ct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nSpc>
                          <a:spcPct val="107000"/>
                        </a:lnSpc>
                        <a:spcAft>
                          <a:spcPts val="800"/>
                        </a:spcAft>
                      </a:pPr>
                      <a:endParaRPr lang="en-GB" sz="1300" dirty="0">
                        <a:solidFill>
                          <a:srgbClr val="FF0000"/>
                        </a:solidFill>
                      </a:endParaRPr>
                    </a:p>
                  </a:txBody>
                  <a:tcPr marL="48003" marR="48003" marT="0" marB="0" anchor="ctr"/>
                </a:tc>
                <a:extLst>
                  <a:ext uri="{0D108BD9-81ED-4DB2-BD59-A6C34878D82A}">
                    <a16:rowId xmlns:a16="http://schemas.microsoft.com/office/drawing/2014/main" val="3848435437"/>
                  </a:ext>
                </a:extLst>
              </a:tr>
            </a:tbl>
          </a:graphicData>
        </a:graphic>
      </p:graphicFrame>
      <p:sp>
        <p:nvSpPr>
          <p:cNvPr id="6259" name="TextBox 1"/>
          <p:cNvSpPr txBox="1">
            <a:spLocks noChangeArrowheads="1"/>
          </p:cNvSpPr>
          <p:nvPr/>
        </p:nvSpPr>
        <p:spPr bwMode="auto">
          <a:xfrm>
            <a:off x="404027" y="6159917"/>
            <a:ext cx="11116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100" dirty="0"/>
              <a:t>For more information, see the full Work Plan at: </a:t>
            </a:r>
            <a:r>
              <a:rPr lang="en-GB" altLang="en-US" sz="1100" dirty="0">
                <a:hlinkClick r:id="rId2"/>
              </a:rPr>
              <a:t>ftp://ftp.3gpp.org/information/WorkPlan</a:t>
            </a:r>
            <a:endParaRPr lang="en-GB" altLang="en-US" sz="1100" dirty="0"/>
          </a:p>
        </p:txBody>
      </p:sp>
    </p:spTree>
    <p:extLst>
      <p:ext uri="{BB962C8B-B14F-4D97-AF65-F5344CB8AC3E}">
        <p14:creationId xmlns:p14="http://schemas.microsoft.com/office/powerpoint/2010/main" val="359334623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76811" y="165101"/>
            <a:ext cx="9339381" cy="1143000"/>
          </a:xfrm>
        </p:spPr>
        <p:txBody>
          <a:bodyPr/>
          <a:lstStyle/>
          <a:p>
            <a:r>
              <a:rPr lang="en-US" altLang="en-US" sz="3200" b="1" dirty="0"/>
              <a:t>Rel-18 Charging Aspects of Network Slicing Phase 2 </a:t>
            </a:r>
            <a:endParaRPr lang="en-GB" altLang="en-US" sz="3200" b="1" dirty="0"/>
          </a:p>
        </p:txBody>
      </p:sp>
      <p:graphicFrame>
        <p:nvGraphicFramePr>
          <p:cNvPr id="3" name="Table 2"/>
          <p:cNvGraphicFramePr>
            <a:graphicFrameLocks noGrp="1"/>
          </p:cNvGraphicFramePr>
          <p:nvPr/>
        </p:nvGraphicFramePr>
        <p:xfrm>
          <a:off x="476811" y="1725949"/>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980025</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US" sz="1000" b="1" i="0" u="none" strike="noStrike" kern="1200" dirty="0">
                          <a:solidFill>
                            <a:srgbClr val="0000FF"/>
                          </a:solidFill>
                          <a:effectLst/>
                          <a:latin typeface="Arial" panose="020B0604020202020204" pitchFamily="34" charset="0"/>
                          <a:ea typeface="+mn-ea"/>
                          <a:cs typeface="+mn-cs"/>
                        </a:rPr>
                        <a:t>Charging aspects for enhancements of Network Slicing Phase 2</a:t>
                      </a:r>
                      <a:endParaRPr lang="fr-FR" sz="1000" b="1" i="0" u="none" strike="noStrike" kern="1200" dirty="0">
                        <a:solidFill>
                          <a:srgbClr val="0000FF"/>
                        </a:solidFill>
                        <a:effectLst/>
                        <a:latin typeface="Arial" panose="020B0604020202020204" pitchFamily="34" charset="0"/>
                        <a:ea typeface="+mn-ea"/>
                        <a:cs typeface="+mn-cs"/>
                      </a:endParaRP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NETSLICE_CH_Ph2</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16/06/2024</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40%</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SP-230176</a:t>
                      </a:r>
                    </a:p>
                  </a:txBody>
                  <a:tcPr marL="48003" marR="48003" marT="0" marB="0" anchor="ctr"/>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GB" sz="1100" kern="1200" dirty="0">
                          <a:solidFill>
                            <a:srgbClr val="FF0000"/>
                          </a:solidFill>
                          <a:latin typeface="+mn-lt"/>
                          <a:ea typeface="+mn-ea"/>
                          <a:cs typeface="+mn-cs"/>
                        </a:rPr>
                        <a:t>50 %</a:t>
                      </a:r>
                    </a:p>
                  </a:txBody>
                  <a:tcPr marL="48003" marR="48003" marT="0" marB="0" anchor="ctr"/>
                </a:tc>
                <a:tc>
                  <a:txBody>
                    <a:bodyPr/>
                    <a:lstStyle/>
                    <a:p>
                      <a:pPr>
                        <a:lnSpc>
                          <a:spcPct val="107000"/>
                        </a:lnSpc>
                        <a:spcAft>
                          <a:spcPts val="800"/>
                        </a:spcAft>
                      </a:pPr>
                      <a:endParaRPr lang="en-GB" sz="1300" dirty="0">
                        <a:solidFill>
                          <a:srgbClr val="FF0000"/>
                        </a:solidFill>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p:cNvSpPr txBox="1">
            <a:spLocks/>
          </p:cNvSpPr>
          <p:nvPr/>
        </p:nvSpPr>
        <p:spPr>
          <a:xfrm>
            <a:off x="476811" y="2667000"/>
            <a:ext cx="10925672" cy="3646714"/>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SA#100:</a:t>
            </a:r>
          </a:p>
          <a:p>
            <a:pPr lvl="1">
              <a:spcBef>
                <a:spcPts val="0"/>
              </a:spcBef>
              <a:spcAft>
                <a:spcPts val="0"/>
              </a:spcAft>
              <a:defRPr/>
            </a:pPr>
            <a:r>
              <a:rPr lang="en-US" altLang="zh-CN" sz="1400" dirty="0">
                <a:latin typeface="Calibri" pitchFamily="34" charset="0"/>
                <a:ea typeface="宋体" pitchFamily="2" charset="-122"/>
                <a:cs typeface="Arial" charset="0"/>
              </a:rPr>
              <a:t>8 pCRs for TS 28.203 were approved covering</a:t>
            </a:r>
          </a:p>
          <a:p>
            <a:pPr lvl="2">
              <a:spcBef>
                <a:spcPts val="0"/>
              </a:spcBef>
              <a:spcAft>
                <a:spcPts val="0"/>
              </a:spcAft>
              <a:defRPr/>
            </a:pPr>
            <a:r>
              <a:rPr lang="en-GB" sz="1400" dirty="0">
                <a:latin typeface="Calibri" pitchFamily="34" charset="0"/>
                <a:ea typeface="宋体" pitchFamily="2" charset="-122"/>
                <a:cs typeface="Arial" charset="0"/>
              </a:rPr>
              <a:t>Update of basic principles for NSACF</a:t>
            </a:r>
          </a:p>
          <a:p>
            <a:pPr lvl="2">
              <a:spcBef>
                <a:spcPts val="0"/>
              </a:spcBef>
              <a:spcAft>
                <a:spcPts val="0"/>
              </a:spcAft>
              <a:defRPr/>
            </a:pPr>
            <a:r>
              <a:rPr lang="en-US" sz="1400" dirty="0">
                <a:latin typeface="Calibri" pitchFamily="34" charset="0"/>
                <a:ea typeface="宋体" pitchFamily="2" charset="-122"/>
                <a:cs typeface="Arial" charset="0"/>
              </a:rPr>
              <a:t>Introduce CDR generation, </a:t>
            </a:r>
            <a:r>
              <a:rPr lang="en-GB" sz="1400" dirty="0">
                <a:latin typeface="Calibri" pitchFamily="34" charset="0"/>
                <a:ea typeface="宋体" pitchFamily="2" charset="-122"/>
                <a:cs typeface="Arial" charset="0"/>
              </a:rPr>
              <a:t>Ga record and CDR file transfer</a:t>
            </a:r>
          </a:p>
          <a:p>
            <a:pPr lvl="2">
              <a:spcBef>
                <a:spcPts val="0"/>
              </a:spcBef>
              <a:spcAft>
                <a:spcPts val="0"/>
              </a:spcAft>
              <a:defRPr/>
            </a:pPr>
            <a:r>
              <a:rPr lang="en-GB" sz="1400" dirty="0">
                <a:latin typeface="Calibri" pitchFamily="34" charset="0"/>
                <a:ea typeface="宋体" pitchFamily="2" charset="-122"/>
                <a:cs typeface="Arial" charset="0"/>
              </a:rPr>
              <a:t>Correction on Number of UEs per network slice flow description</a:t>
            </a:r>
          </a:p>
          <a:p>
            <a:pPr lvl="2">
              <a:spcBef>
                <a:spcPts val="0"/>
              </a:spcBef>
              <a:spcAft>
                <a:spcPts val="0"/>
              </a:spcAft>
              <a:defRPr/>
            </a:pPr>
            <a:r>
              <a:rPr lang="en-GB" sz="1400" dirty="0">
                <a:latin typeface="Calibri" pitchFamily="34" charset="0"/>
                <a:ea typeface="宋体" pitchFamily="2" charset="-122"/>
                <a:cs typeface="Arial" charset="0"/>
              </a:rPr>
              <a:t>Introduce definition of charging information</a:t>
            </a:r>
          </a:p>
          <a:p>
            <a:pPr lvl="2">
              <a:spcBef>
                <a:spcPts val="0"/>
              </a:spcBef>
              <a:spcAft>
                <a:spcPts val="0"/>
              </a:spcAft>
              <a:defRPr/>
            </a:pPr>
            <a:r>
              <a:rPr lang="en-GB" sz="1400" dirty="0">
                <a:latin typeface="Calibri" pitchFamily="34" charset="0"/>
                <a:ea typeface="宋体" pitchFamily="2" charset="-122"/>
                <a:cs typeface="Arial" charset="0"/>
              </a:rPr>
              <a:t>Introduce NSACF specific charging information</a:t>
            </a:r>
          </a:p>
          <a:p>
            <a:pPr lvl="2">
              <a:spcBef>
                <a:spcPts val="0"/>
              </a:spcBef>
              <a:spcAft>
                <a:spcPts val="0"/>
              </a:spcAft>
              <a:defRPr/>
            </a:pPr>
            <a:r>
              <a:rPr lang="en-GB" sz="1400" dirty="0">
                <a:latin typeface="Calibri" pitchFamily="34" charset="0"/>
                <a:ea typeface="宋体" pitchFamily="2" charset="-122"/>
                <a:cs typeface="Arial" charset="0"/>
              </a:rPr>
              <a:t>Update of quota management for NSACF</a:t>
            </a:r>
            <a:endParaRPr lang="en-US" altLang="zh-CN" sz="1400" dirty="0">
              <a:latin typeface="Calibri" pitchFamily="34" charset="0"/>
              <a:ea typeface="宋体" pitchFamily="2" charset="-122"/>
              <a:cs typeface="Arial" charset="0"/>
            </a:endParaRPr>
          </a:p>
          <a:p>
            <a:pPr lvl="1">
              <a:spcBef>
                <a:spcPts val="0"/>
              </a:spcBef>
              <a:spcAft>
                <a:spcPts val="0"/>
              </a:spcAft>
              <a:defRPr/>
            </a:pPr>
            <a:r>
              <a:rPr lang="en-US" altLang="zh-CN" sz="1400" dirty="0">
                <a:latin typeface="Calibri" pitchFamily="34" charset="0"/>
                <a:ea typeface="宋体" pitchFamily="2" charset="-122"/>
                <a:cs typeface="Arial" charset="0"/>
              </a:rPr>
              <a:t>Draft TS 28.203</a:t>
            </a:r>
          </a:p>
          <a:p>
            <a:pPr lvl="1">
              <a:spcBef>
                <a:spcPts val="0"/>
              </a:spcBef>
              <a:spcAft>
                <a:spcPts val="0"/>
              </a:spcAft>
              <a:defRPr/>
            </a:pPr>
            <a:r>
              <a:rPr lang="en-US" altLang="zh-CN" sz="1400" b="1" dirty="0">
                <a:latin typeface="Calibri" pitchFamily="34" charset="0"/>
                <a:ea typeface="宋体" pitchFamily="2" charset="-122"/>
                <a:cs typeface="Arial" charset="0"/>
              </a:rPr>
              <a:t>TS 28.203 for Information </a:t>
            </a:r>
            <a:r>
              <a:rPr lang="en-US" altLang="zh-CN" sz="1400" dirty="0">
                <a:latin typeface="Calibri" pitchFamily="34" charset="0"/>
                <a:ea typeface="宋体" pitchFamily="2" charset="-122"/>
                <a:cs typeface="Arial" charset="0"/>
              </a:rPr>
              <a:t>(SP‑230931)</a:t>
            </a:r>
          </a:p>
          <a:p>
            <a:pPr lvl="1">
              <a:spcBef>
                <a:spcPts val="0"/>
              </a:spcBef>
              <a:spcAft>
                <a:spcPts val="0"/>
              </a:spcAft>
              <a:defRPr/>
            </a:pPr>
            <a:endParaRPr lang="en-US" altLang="zh-CN" sz="1400" dirty="0">
              <a:latin typeface="Calibri" pitchFamily="34" charset="0"/>
              <a:ea typeface="宋体" pitchFamily="2" charset="-122"/>
              <a:cs typeface="Arial" charset="0"/>
            </a:endParaRPr>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a:spcBef>
                <a:spcPts val="0"/>
              </a:spcBef>
              <a:spcAft>
                <a:spcPts val="0"/>
              </a:spcAft>
              <a:defRPr/>
            </a:pPr>
            <a:r>
              <a:rPr lang="de-DE" sz="2000" kern="0" dirty="0"/>
              <a:t>Next steps:</a:t>
            </a:r>
          </a:p>
          <a:p>
            <a:pPr marR="0" lvl="1">
              <a:spcBef>
                <a:spcPts val="0"/>
              </a:spcBef>
              <a:spcAft>
                <a:spcPts val="600"/>
              </a:spcAft>
              <a:defRPr/>
            </a:pPr>
            <a:r>
              <a:rPr lang="de-DE" sz="1400" kern="0" dirty="0"/>
              <a:t>complement on stage 2 parameter definitions</a:t>
            </a:r>
            <a:endParaRPr lang="en-US" sz="1400" kern="0" dirty="0"/>
          </a:p>
        </p:txBody>
      </p:sp>
    </p:spTree>
    <p:extLst>
      <p:ext uri="{BB962C8B-B14F-4D97-AF65-F5344CB8AC3E}">
        <p14:creationId xmlns:p14="http://schemas.microsoft.com/office/powerpoint/2010/main" val="261498536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02167" y="357332"/>
            <a:ext cx="9590561" cy="1143000"/>
          </a:xfrm>
        </p:spPr>
        <p:txBody>
          <a:bodyPr/>
          <a:lstStyle/>
          <a:p>
            <a:r>
              <a:rPr lang="en-US" altLang="en-US" sz="3200" b="1" dirty="0"/>
              <a:t>Rel-18 Charging aspects for Charging Aspects for NSSAA </a:t>
            </a:r>
            <a:br>
              <a:rPr lang="en-US" altLang="en-US" sz="3200" b="1" dirty="0"/>
            </a:br>
            <a:endParaRPr lang="en-GB" altLang="en-US" sz="3200" b="1" dirty="0"/>
          </a:p>
        </p:txBody>
      </p:sp>
      <p:graphicFrame>
        <p:nvGraphicFramePr>
          <p:cNvPr id="3" name="Table 2"/>
          <p:cNvGraphicFramePr>
            <a:graphicFrameLocks noGrp="1"/>
          </p:cNvGraphicFramePr>
          <p:nvPr/>
        </p:nvGraphicFramePr>
        <p:xfrm>
          <a:off x="476811" y="1725949"/>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990032</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US" sz="1000" b="1" i="0" u="none" strike="noStrike" kern="1200" dirty="0">
                          <a:solidFill>
                            <a:srgbClr val="0000FF"/>
                          </a:solidFill>
                          <a:effectLst/>
                          <a:latin typeface="Arial" panose="020B0604020202020204" pitchFamily="34" charset="0"/>
                          <a:ea typeface="+mn-ea"/>
                          <a:cs typeface="+mn-cs"/>
                        </a:rPr>
                        <a:t>Charging aspects for Charging Aspects for NSSAA </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mj-lt"/>
                          <a:ea typeface="+mn-ea"/>
                          <a:cs typeface="+mn-cs"/>
                        </a:rPr>
                        <a:t>NSSAA_CH</a:t>
                      </a:r>
                      <a:endParaRPr lang="en-GB" sz="1100" b="1" i="0" u="none" strike="noStrike" kern="1200" dirty="0">
                        <a:solidFill>
                          <a:srgbClr val="000000"/>
                        </a:solidFill>
                        <a:effectLst/>
                        <a:latin typeface="+mj-lt"/>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100" kern="1200" dirty="0">
                          <a:solidFill>
                            <a:schemeClr val="dk1"/>
                          </a:solidFill>
                          <a:latin typeface="+mj-lt"/>
                          <a:ea typeface="+mn-ea"/>
                          <a:cs typeface="Arial" panose="020B0604020202020204" pitchFamily="34" charset="0"/>
                        </a:rPr>
                        <a:t>16/06/2024</a:t>
                      </a:r>
                    </a:p>
                  </a:txBody>
                  <a:tcPr marL="48003" marR="48003" marT="0" marB="0" anchor="ctr"/>
                </a:tc>
                <a:tc>
                  <a:txBody>
                    <a:bodyPr/>
                    <a:lstStyle/>
                    <a:p>
                      <a:pPr marL="0" algn="ctr" defTabSz="1219170" rtl="0" eaLnBrk="1" fontAlgn="t" latinLnBrk="0" hangingPunct="1"/>
                      <a:r>
                        <a:rPr lang="en-GB" sz="1100" kern="1200" dirty="0">
                          <a:solidFill>
                            <a:schemeClr val="dk1"/>
                          </a:solidFill>
                          <a:latin typeface="+mj-lt"/>
                          <a:ea typeface="+mn-ea"/>
                          <a:cs typeface="Arial" panose="020B0604020202020204" pitchFamily="34" charset="0"/>
                        </a:rPr>
                        <a:t>10%</a:t>
                      </a:r>
                    </a:p>
                  </a:txBody>
                  <a:tcPr marL="48003" marR="48003" marT="0" marB="0" anchor="ctr"/>
                </a:tc>
                <a:tc>
                  <a:txBody>
                    <a:bodyPr/>
                    <a:lstStyle/>
                    <a:p>
                      <a:pPr algn="ctr" fontAlgn="t"/>
                      <a:r>
                        <a:rPr lang="en-GB" sz="1100" b="0" i="0" u="none" strike="noStrike" kern="1200" dirty="0">
                          <a:solidFill>
                            <a:srgbClr val="000000"/>
                          </a:solidFill>
                          <a:effectLst/>
                          <a:latin typeface="+mj-lt"/>
                          <a:ea typeface="+mn-ea"/>
                          <a:cs typeface="Arial" panose="020B0604020202020204" pitchFamily="34" charset="0"/>
                        </a:rPr>
                        <a:t>SP-230182</a:t>
                      </a:r>
                    </a:p>
                  </a:txBody>
                  <a:tcPr marL="48003" marR="48003" marT="0" marB="0" anchor="ctr"/>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GB" sz="1100" kern="1200" dirty="0">
                          <a:solidFill>
                            <a:srgbClr val="FF0000"/>
                          </a:solidFill>
                          <a:latin typeface="+mj-lt"/>
                          <a:ea typeface="+mn-ea"/>
                          <a:cs typeface="+mn-cs"/>
                        </a:rPr>
                        <a:t>40 %</a:t>
                      </a:r>
                    </a:p>
                  </a:txBody>
                  <a:tcPr marL="48003" marR="48003" marT="0" marB="0" anchor="ctr"/>
                </a:tc>
                <a:tc>
                  <a:txBody>
                    <a:bodyPr/>
                    <a:lstStyle/>
                    <a:p>
                      <a:pPr>
                        <a:lnSpc>
                          <a:spcPct val="107000"/>
                        </a:lnSpc>
                        <a:spcAft>
                          <a:spcPts val="800"/>
                        </a:spcAft>
                      </a:pPr>
                      <a:endParaRPr lang="en-GB" sz="1300" dirty="0">
                        <a:solidFill>
                          <a:srgbClr val="FF0000"/>
                        </a:solidFill>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p:cNvSpPr txBox="1">
            <a:spLocks/>
          </p:cNvSpPr>
          <p:nvPr/>
        </p:nvSpPr>
        <p:spPr>
          <a:xfrm>
            <a:off x="402167" y="2667000"/>
            <a:ext cx="11000316" cy="345439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SA#100:</a:t>
            </a:r>
          </a:p>
          <a:p>
            <a:pPr lvl="1">
              <a:spcBef>
                <a:spcPts val="0"/>
              </a:spcBef>
              <a:spcAft>
                <a:spcPts val="0"/>
              </a:spcAft>
              <a:defRPr/>
            </a:pPr>
            <a:r>
              <a:rPr lang="en-US" altLang="zh-CN" sz="1400" dirty="0">
                <a:latin typeface="Calibri" pitchFamily="34" charset="0"/>
                <a:ea typeface="宋体" pitchFamily="2" charset="-122"/>
                <a:cs typeface="Arial" charset="0"/>
              </a:rPr>
              <a:t>5 pCRs for TS 28.204 were approved covering</a:t>
            </a:r>
          </a:p>
          <a:p>
            <a:pPr lvl="2">
              <a:spcBef>
                <a:spcPts val="0"/>
              </a:spcBef>
              <a:spcAft>
                <a:spcPts val="0"/>
              </a:spcAft>
              <a:defRPr/>
            </a:pPr>
            <a:r>
              <a:rPr lang="en-US" sz="1400" dirty="0">
                <a:latin typeface="Calibri" pitchFamily="34" charset="0"/>
                <a:ea typeface="宋体" pitchFamily="2" charset="-122"/>
                <a:cs typeface="Arial" charset="0"/>
              </a:rPr>
              <a:t>Introduce charging scenarios principles</a:t>
            </a:r>
          </a:p>
          <a:p>
            <a:pPr lvl="2">
              <a:spcBef>
                <a:spcPts val="0"/>
              </a:spcBef>
              <a:spcAft>
                <a:spcPts val="0"/>
              </a:spcAft>
              <a:defRPr/>
            </a:pPr>
            <a:r>
              <a:rPr lang="en-US" altLang="zh-CN" sz="1400" dirty="0">
                <a:latin typeface="Calibri" pitchFamily="34" charset="0"/>
                <a:ea typeface="宋体" pitchFamily="2" charset="-122"/>
                <a:cs typeface="Arial" charset="0"/>
              </a:rPr>
              <a:t>Introduce applicable triggers</a:t>
            </a:r>
          </a:p>
          <a:p>
            <a:pPr lvl="2">
              <a:spcBef>
                <a:spcPts val="0"/>
              </a:spcBef>
              <a:spcAft>
                <a:spcPts val="0"/>
              </a:spcAft>
              <a:defRPr/>
            </a:pPr>
            <a:r>
              <a:rPr lang="en-GB" sz="1400" dirty="0">
                <a:latin typeface="Calibri" pitchFamily="34" charset="0"/>
                <a:ea typeface="宋体" pitchFamily="2" charset="-122"/>
                <a:cs typeface="Arial" charset="0"/>
              </a:rPr>
              <a:t>Introduce message flow for IEC, ECUR and PEC</a:t>
            </a:r>
            <a:r>
              <a:rPr lang="en-US" altLang="zh-CN" sz="1400" dirty="0">
                <a:latin typeface="Calibri" pitchFamily="34" charset="0"/>
                <a:ea typeface="宋体" pitchFamily="2" charset="-122"/>
                <a:cs typeface="Arial" charset="0"/>
              </a:rPr>
              <a:t>D</a:t>
            </a:r>
          </a:p>
          <a:p>
            <a:pPr lvl="1">
              <a:spcBef>
                <a:spcPts val="0"/>
              </a:spcBef>
              <a:spcAft>
                <a:spcPts val="0"/>
              </a:spcAft>
              <a:defRPr/>
            </a:pPr>
            <a:r>
              <a:rPr lang="en-US" altLang="zh-CN" sz="1400" dirty="0">
                <a:latin typeface="Calibri" pitchFamily="34" charset="0"/>
                <a:ea typeface="宋体" pitchFamily="2" charset="-122"/>
                <a:cs typeface="Arial" charset="0"/>
              </a:rPr>
              <a:t>Draft TS 28.204</a:t>
            </a:r>
          </a:p>
          <a:p>
            <a:pPr marL="457200" lvl="1" indent="0">
              <a:spcBef>
                <a:spcPts val="0"/>
              </a:spcBef>
              <a:spcAft>
                <a:spcPts val="0"/>
              </a:spcAft>
              <a:buNone/>
              <a:defRPr/>
            </a:pPr>
            <a:endParaRPr lang="en-US" altLang="zh-CN" sz="1400" dirty="0">
              <a:latin typeface="Calibri" pitchFamily="34" charset="0"/>
              <a:ea typeface="宋体" pitchFamily="2" charset="-122"/>
              <a:cs typeface="Arial" charset="0"/>
            </a:endParaRPr>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marR="0" lvl="1">
              <a:spcBef>
                <a:spcPts val="0"/>
              </a:spcBef>
              <a:spcAft>
                <a:spcPts val="600"/>
              </a:spcAft>
              <a:defRPr/>
            </a:pPr>
            <a:r>
              <a:rPr lang="de-DE" sz="1400" kern="0" dirty="0"/>
              <a:t>complement on stage 2 parameter definitions</a:t>
            </a:r>
          </a:p>
        </p:txBody>
      </p:sp>
    </p:spTree>
    <p:extLst>
      <p:ext uri="{BB962C8B-B14F-4D97-AF65-F5344CB8AC3E}">
        <p14:creationId xmlns:p14="http://schemas.microsoft.com/office/powerpoint/2010/main" val="92976717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04727"/>
            <a:ext cx="9999023" cy="1143000"/>
          </a:xfrm>
        </p:spPr>
        <p:txBody>
          <a:bodyPr/>
          <a:lstStyle/>
          <a:p>
            <a:r>
              <a:rPr lang="en-GB" altLang="en-US" sz="3200" b="1" dirty="0"/>
              <a:t>Rel-18 </a:t>
            </a:r>
            <a:r>
              <a:rPr lang="en-US" altLang="en-US" sz="3200" b="1" dirty="0"/>
              <a:t>Charging Aspects for Enhanced support of Non-Public Networks</a:t>
            </a:r>
            <a:endParaRPr lang="en-GB" altLang="en-US" sz="3200" b="1" dirty="0"/>
          </a:p>
        </p:txBody>
      </p:sp>
      <p:graphicFrame>
        <p:nvGraphicFramePr>
          <p:cNvPr id="3" name="Table 2"/>
          <p:cNvGraphicFramePr>
            <a:graphicFrameLocks noGrp="1"/>
          </p:cNvGraphicFramePr>
          <p:nvPr/>
        </p:nvGraphicFramePr>
        <p:xfrm>
          <a:off x="363747" y="1470728"/>
          <a:ext cx="10409592" cy="715434"/>
        </p:xfrm>
        <a:graphic>
          <a:graphicData uri="http://schemas.openxmlformats.org/drawingml/2006/table">
            <a:tbl>
              <a:tblPr firstRow="1" firstCol="1" bandRow="1">
                <a:tableStyleId>{F5AB1C69-6EDB-4FF4-983F-18BD219EF322}</a:tableStyleId>
              </a:tblPr>
              <a:tblGrid>
                <a:gridCol w="626959">
                  <a:extLst>
                    <a:ext uri="{9D8B030D-6E8A-4147-A177-3AD203B41FA5}">
                      <a16:colId xmlns:a16="http://schemas.microsoft.com/office/drawing/2014/main" val="20000"/>
                    </a:ext>
                  </a:extLst>
                </a:gridCol>
                <a:gridCol w="4004446">
                  <a:extLst>
                    <a:ext uri="{9D8B030D-6E8A-4147-A177-3AD203B41FA5}">
                      <a16:colId xmlns:a16="http://schemas.microsoft.com/office/drawing/2014/main" val="20001"/>
                    </a:ext>
                  </a:extLst>
                </a:gridCol>
                <a:gridCol w="1141077">
                  <a:extLst>
                    <a:ext uri="{9D8B030D-6E8A-4147-A177-3AD203B41FA5}">
                      <a16:colId xmlns:a16="http://schemas.microsoft.com/office/drawing/2014/main" val="20002"/>
                    </a:ext>
                  </a:extLst>
                </a:gridCol>
                <a:gridCol w="840691">
                  <a:extLst>
                    <a:ext uri="{9D8B030D-6E8A-4147-A177-3AD203B41FA5}">
                      <a16:colId xmlns:a16="http://schemas.microsoft.com/office/drawing/2014/main" val="20005"/>
                    </a:ext>
                  </a:extLst>
                </a:gridCol>
                <a:gridCol w="574699">
                  <a:extLst>
                    <a:ext uri="{9D8B030D-6E8A-4147-A177-3AD203B41FA5}">
                      <a16:colId xmlns:a16="http://schemas.microsoft.com/office/drawing/2014/main" val="20006"/>
                    </a:ext>
                  </a:extLst>
                </a:gridCol>
                <a:gridCol w="666106">
                  <a:extLst>
                    <a:ext uri="{9D8B030D-6E8A-4147-A177-3AD203B41FA5}">
                      <a16:colId xmlns:a16="http://schemas.microsoft.com/office/drawing/2014/main" val="3381448122"/>
                    </a:ext>
                  </a:extLst>
                </a:gridCol>
                <a:gridCol w="578427">
                  <a:extLst>
                    <a:ext uri="{9D8B030D-6E8A-4147-A177-3AD203B41FA5}">
                      <a16:colId xmlns:a16="http://schemas.microsoft.com/office/drawing/2014/main" val="20007"/>
                    </a:ext>
                  </a:extLst>
                </a:gridCol>
                <a:gridCol w="1977187">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algn="ctr" fontAlgn="t"/>
                      <a:r>
                        <a:rPr lang="en-GB" sz="900" b="1" i="0" u="none" strike="noStrike" kern="1200" dirty="0">
                          <a:solidFill>
                            <a:srgbClr val="000000"/>
                          </a:solidFill>
                          <a:effectLst/>
                          <a:latin typeface="Arial" panose="020B0604020202020204" pitchFamily="34" charset="0"/>
                          <a:ea typeface="+mn-ea"/>
                          <a:cs typeface="+mn-cs"/>
                        </a:rPr>
                        <a:t>940043</a:t>
                      </a:r>
                    </a:p>
                  </a:txBody>
                  <a:tcPr marL="12700" marR="12700" marT="12703" marB="0" anchor="ctr"/>
                </a:tc>
                <a:tc>
                  <a:txBody>
                    <a:bodyPr/>
                    <a:lstStyle/>
                    <a:p>
                      <a:pPr marL="0" indent="0" algn="l" defTabSz="1219170" rtl="0" eaLnBrk="1" fontAlgn="t" latinLnBrk="0" hangingPunct="1"/>
                      <a:r>
                        <a:rPr lang="en-GB" sz="1200" b="1" i="0" u="none" strike="noStrike" kern="1200" dirty="0">
                          <a:solidFill>
                            <a:srgbClr val="0000FF"/>
                          </a:solidFill>
                          <a:effectLst/>
                          <a:latin typeface="Arial" panose="020B0604020202020204" pitchFamily="34" charset="0"/>
                          <a:ea typeface="+mn-ea"/>
                          <a:cs typeface="+mn-cs"/>
                        </a:rPr>
                        <a:t>Charging Aspects for Enhanced support of Non-Public Networks </a:t>
                      </a:r>
                      <a:endParaRPr lang="en-US" sz="1200" b="1" i="0" u="none" strike="noStrike" kern="1200" dirty="0">
                        <a:solidFill>
                          <a:srgbClr val="0000FF"/>
                        </a:solidFill>
                        <a:effectLst/>
                        <a:latin typeface="Arial" panose="020B0604020202020204" pitchFamily="34" charset="0"/>
                        <a:ea typeface="+mn-ea"/>
                        <a:cs typeface="+mn-cs"/>
                      </a:endParaRPr>
                    </a:p>
                  </a:txBody>
                  <a:tcPr marL="9525" marR="9525" marT="9525" marB="9525" anchor="ctr"/>
                </a:tc>
                <a:tc>
                  <a:txBody>
                    <a:bodyPr/>
                    <a:lstStyle/>
                    <a:p>
                      <a:pPr marL="0" algn="ctr" defTabSz="1219170" rtl="0" eaLnBrk="1" fontAlgn="t" latinLnBrk="0" hangingPunct="1"/>
                      <a:r>
                        <a:rPr lang="en-US" sz="1100" b="1" i="0" u="none" strike="noStrike" kern="1200" dirty="0">
                          <a:solidFill>
                            <a:srgbClr val="000000"/>
                          </a:solidFill>
                          <a:effectLst/>
                          <a:latin typeface="+mj-lt"/>
                          <a:ea typeface="+mn-ea"/>
                          <a:cs typeface="+mn-cs"/>
                        </a:rPr>
                        <a:t>eNPN_CH</a:t>
                      </a:r>
                    </a:p>
                  </a:txBody>
                  <a:tcPr marL="9525" marR="9525" marT="9525" marB="9525" anchor="ctr"/>
                </a:tc>
                <a:tc>
                  <a:txBody>
                    <a:bodyPr/>
                    <a:lstStyle/>
                    <a:p>
                      <a:pPr algn="ctr" fontAlgn="t"/>
                      <a:r>
                        <a:rPr lang="en-GB" altLang="zh-CN" sz="1100" b="0" i="0" u="none" strike="noStrike" dirty="0">
                          <a:solidFill>
                            <a:srgbClr val="000000"/>
                          </a:solidFill>
                          <a:effectLst/>
                          <a:latin typeface="+mj-lt"/>
                        </a:rPr>
                        <a:t>03/03/2024</a:t>
                      </a:r>
                    </a:p>
                  </a:txBody>
                  <a:tcPr marL="12700" marR="12700" marT="12703" marB="0" anchor="ctr"/>
                </a:tc>
                <a:tc>
                  <a:txBody>
                    <a:bodyPr/>
                    <a:lstStyle/>
                    <a:p>
                      <a:pPr algn="ctr" fontAlgn="t"/>
                      <a:r>
                        <a:rPr lang="en-GB" sz="1100" b="0" i="0" u="none" strike="noStrike" dirty="0">
                          <a:solidFill>
                            <a:srgbClr val="000000"/>
                          </a:solidFill>
                          <a:effectLst/>
                          <a:latin typeface="+mj-lt"/>
                        </a:rPr>
                        <a:t>10 </a:t>
                      </a:r>
                      <a:r>
                        <a:rPr lang="en-GB" altLang="zh-CN" sz="1100" b="0" i="0" u="none" strike="noStrike" dirty="0">
                          <a:solidFill>
                            <a:srgbClr val="000000"/>
                          </a:solidFill>
                          <a:effectLst/>
                          <a:latin typeface="+mj-lt"/>
                        </a:rPr>
                        <a:t>%</a:t>
                      </a:r>
                      <a:endParaRPr lang="en-GB" sz="1100" b="0" i="0" u="none" strike="noStrike" dirty="0">
                        <a:solidFill>
                          <a:srgbClr val="000000"/>
                        </a:solidFill>
                        <a:effectLst/>
                        <a:latin typeface="+mj-lt"/>
                      </a:endParaRPr>
                    </a:p>
                  </a:txBody>
                  <a:tcPr marL="12700" marR="12700" marT="12703"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j-lt"/>
                        </a:rPr>
                        <a:t>SP-230177</a:t>
                      </a:r>
                    </a:p>
                  </a:txBody>
                  <a:tcPr marL="12700" marR="12700" marT="12703" marB="0" anchor="ctr"/>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GB" sz="1100" kern="1200" dirty="0">
                          <a:solidFill>
                            <a:srgbClr val="FF0000"/>
                          </a:solidFill>
                          <a:latin typeface="+mn-lt"/>
                          <a:ea typeface="+mn-ea"/>
                          <a:cs typeface="+mn-cs"/>
                        </a:rPr>
                        <a:t>30 %</a:t>
                      </a:r>
                    </a:p>
                  </a:txBody>
                  <a:tcPr marL="48003" marR="48003" marT="0" marB="0" anchor="ctr"/>
                </a:tc>
                <a:tc>
                  <a:txBody>
                    <a:bodyPr/>
                    <a:lstStyle/>
                    <a:p>
                      <a:pPr algn="ctr">
                        <a:lnSpc>
                          <a:spcPct val="107000"/>
                        </a:lnSpc>
                        <a:spcAft>
                          <a:spcPts val="800"/>
                        </a:spcAft>
                      </a:pPr>
                      <a:endParaRPr lang="en-GB" sz="1300" b="1" dirty="0">
                        <a:solidFill>
                          <a:srgbClr val="00B050"/>
                        </a:solidFill>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p:cNvSpPr txBox="1">
            <a:spLocks/>
          </p:cNvSpPr>
          <p:nvPr/>
        </p:nvSpPr>
        <p:spPr>
          <a:xfrm>
            <a:off x="363748" y="2332914"/>
            <a:ext cx="10409592" cy="394406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SA#100:</a:t>
            </a:r>
          </a:p>
          <a:p>
            <a:pPr marL="0" indent="0">
              <a:spcBef>
                <a:spcPts val="0"/>
              </a:spcBef>
              <a:spcAft>
                <a:spcPts val="0"/>
              </a:spcAft>
              <a:buNone/>
              <a:defRPr/>
            </a:pPr>
            <a:endParaRPr lang="de-DE" altLang="de-DE" sz="2000" kern="0" dirty="0"/>
          </a:p>
          <a:p>
            <a:pPr lvl="1">
              <a:spcBef>
                <a:spcPts val="0"/>
              </a:spcBef>
              <a:spcAft>
                <a:spcPts val="0"/>
              </a:spcAft>
              <a:defRPr/>
            </a:pPr>
            <a:r>
              <a:rPr lang="en-US" altLang="zh-CN" sz="1400" dirty="0">
                <a:latin typeface="Calibri" pitchFamily="34" charset="0"/>
                <a:ea typeface="宋体" pitchFamily="2" charset="-122"/>
                <a:cs typeface="Arial" charset="0"/>
              </a:rPr>
              <a:t>6 CRs were approved covering</a:t>
            </a:r>
          </a:p>
          <a:p>
            <a:pPr lvl="2">
              <a:spcBef>
                <a:spcPts val="0"/>
              </a:spcBef>
              <a:spcAft>
                <a:spcPts val="0"/>
              </a:spcAft>
              <a:defRPr/>
            </a:pPr>
            <a:r>
              <a:rPr lang="en-GB" sz="1400" dirty="0">
                <a:latin typeface="Calibri" pitchFamily="34" charset="0"/>
                <a:ea typeface="宋体" pitchFamily="2" charset="-122"/>
                <a:cs typeface="Arial" charset="0"/>
              </a:rPr>
              <a:t>Addition of access type for SNPN</a:t>
            </a:r>
          </a:p>
          <a:p>
            <a:pPr lvl="2">
              <a:spcBef>
                <a:spcPts val="0"/>
              </a:spcBef>
              <a:spcAft>
                <a:spcPts val="0"/>
              </a:spcAft>
              <a:defRPr/>
            </a:pPr>
            <a:r>
              <a:rPr lang="en-GB" sz="1400" dirty="0">
                <a:latin typeface="Calibri" pitchFamily="34" charset="0"/>
                <a:ea typeface="宋体" pitchFamily="2" charset="-122"/>
                <a:cs typeface="Arial" charset="0"/>
              </a:rPr>
              <a:t>Addition of identifier for PNI-NPN charging</a:t>
            </a:r>
          </a:p>
          <a:p>
            <a:pPr lvl="1">
              <a:spcBef>
                <a:spcPts val="0"/>
              </a:spcBef>
              <a:spcAft>
                <a:spcPts val="0"/>
              </a:spcAft>
              <a:defRPr/>
            </a:pPr>
            <a:endParaRPr lang="en-US" altLang="zh-CN" sz="1400" dirty="0">
              <a:latin typeface="Calibri" pitchFamily="34" charset="0"/>
              <a:ea typeface="宋体" pitchFamily="2" charset="-122"/>
              <a:cs typeface="Arial" charset="0"/>
            </a:endParaRPr>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endParaRPr lang="en-US" sz="14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endParaRPr lang="en-US" altLang="zh-CN" sz="1400" dirty="0"/>
          </a:p>
          <a:p>
            <a:pPr lvl="1">
              <a:defRPr/>
            </a:pPr>
            <a:r>
              <a:rPr lang="en-US" altLang="zh-CN" sz="1400" dirty="0"/>
              <a:t>Introduce more solutions</a:t>
            </a:r>
            <a:endParaRPr lang="en-US" altLang="zh-CN" sz="1400" kern="0" dirty="0"/>
          </a:p>
        </p:txBody>
      </p:sp>
    </p:spTree>
    <p:extLst>
      <p:ext uri="{BB962C8B-B14F-4D97-AF65-F5344CB8AC3E}">
        <p14:creationId xmlns:p14="http://schemas.microsoft.com/office/powerpoint/2010/main" val="331842522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04727"/>
            <a:ext cx="9999023" cy="1143000"/>
          </a:xfrm>
        </p:spPr>
        <p:txBody>
          <a:bodyPr/>
          <a:lstStyle/>
          <a:p>
            <a:r>
              <a:rPr lang="en-GB" altLang="en-US" sz="3200" b="1" dirty="0"/>
              <a:t>Rel-18 Charging Aspects of IMS Data Channel </a:t>
            </a:r>
          </a:p>
        </p:txBody>
      </p:sp>
      <p:graphicFrame>
        <p:nvGraphicFramePr>
          <p:cNvPr id="3" name="Table 2"/>
          <p:cNvGraphicFramePr>
            <a:graphicFrameLocks noGrp="1"/>
          </p:cNvGraphicFramePr>
          <p:nvPr/>
        </p:nvGraphicFramePr>
        <p:xfrm>
          <a:off x="363747" y="1470728"/>
          <a:ext cx="10409592" cy="715434"/>
        </p:xfrm>
        <a:graphic>
          <a:graphicData uri="http://schemas.openxmlformats.org/drawingml/2006/table">
            <a:tbl>
              <a:tblPr firstRow="1" firstCol="1" bandRow="1">
                <a:tableStyleId>{F5AB1C69-6EDB-4FF4-983F-18BD219EF322}</a:tableStyleId>
              </a:tblPr>
              <a:tblGrid>
                <a:gridCol w="626959">
                  <a:extLst>
                    <a:ext uri="{9D8B030D-6E8A-4147-A177-3AD203B41FA5}">
                      <a16:colId xmlns:a16="http://schemas.microsoft.com/office/drawing/2014/main" val="20000"/>
                    </a:ext>
                  </a:extLst>
                </a:gridCol>
                <a:gridCol w="4004446">
                  <a:extLst>
                    <a:ext uri="{9D8B030D-6E8A-4147-A177-3AD203B41FA5}">
                      <a16:colId xmlns:a16="http://schemas.microsoft.com/office/drawing/2014/main" val="20001"/>
                    </a:ext>
                  </a:extLst>
                </a:gridCol>
                <a:gridCol w="1141077">
                  <a:extLst>
                    <a:ext uri="{9D8B030D-6E8A-4147-A177-3AD203B41FA5}">
                      <a16:colId xmlns:a16="http://schemas.microsoft.com/office/drawing/2014/main" val="20002"/>
                    </a:ext>
                  </a:extLst>
                </a:gridCol>
                <a:gridCol w="840691">
                  <a:extLst>
                    <a:ext uri="{9D8B030D-6E8A-4147-A177-3AD203B41FA5}">
                      <a16:colId xmlns:a16="http://schemas.microsoft.com/office/drawing/2014/main" val="20005"/>
                    </a:ext>
                  </a:extLst>
                </a:gridCol>
                <a:gridCol w="574699">
                  <a:extLst>
                    <a:ext uri="{9D8B030D-6E8A-4147-A177-3AD203B41FA5}">
                      <a16:colId xmlns:a16="http://schemas.microsoft.com/office/drawing/2014/main" val="20006"/>
                    </a:ext>
                  </a:extLst>
                </a:gridCol>
                <a:gridCol w="666106">
                  <a:extLst>
                    <a:ext uri="{9D8B030D-6E8A-4147-A177-3AD203B41FA5}">
                      <a16:colId xmlns:a16="http://schemas.microsoft.com/office/drawing/2014/main" val="3381448122"/>
                    </a:ext>
                  </a:extLst>
                </a:gridCol>
                <a:gridCol w="578427">
                  <a:extLst>
                    <a:ext uri="{9D8B030D-6E8A-4147-A177-3AD203B41FA5}">
                      <a16:colId xmlns:a16="http://schemas.microsoft.com/office/drawing/2014/main" val="20007"/>
                    </a:ext>
                  </a:extLst>
                </a:gridCol>
                <a:gridCol w="1977187">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algn="ctr" fontAlgn="t"/>
                      <a:r>
                        <a:rPr lang="en-GB" sz="900" b="1" i="0" u="none" strike="noStrike" kern="1200" dirty="0">
                          <a:solidFill>
                            <a:srgbClr val="000000"/>
                          </a:solidFill>
                          <a:effectLst/>
                          <a:latin typeface="Arial" panose="020B0604020202020204" pitchFamily="34" charset="0"/>
                          <a:ea typeface="+mn-ea"/>
                          <a:cs typeface="+mn-cs"/>
                        </a:rPr>
                        <a:t>1000008</a:t>
                      </a:r>
                    </a:p>
                  </a:txBody>
                  <a:tcPr marL="12700" marR="12700" marT="12703" marB="0" anchor="ctr"/>
                </a:tc>
                <a:tc>
                  <a:txBody>
                    <a:bodyPr/>
                    <a:lstStyle/>
                    <a:p>
                      <a:pPr marL="0" indent="0" algn="l" defTabSz="1219170" rtl="0" eaLnBrk="1" fontAlgn="t" latinLnBrk="0" hangingPunct="1"/>
                      <a:r>
                        <a:rPr lang="en-GB" sz="1200" b="1" i="0" u="none" strike="noStrike" kern="1200" dirty="0">
                          <a:solidFill>
                            <a:srgbClr val="0000FF"/>
                          </a:solidFill>
                          <a:effectLst/>
                          <a:latin typeface="Arial" panose="020B0604020202020204" pitchFamily="34" charset="0"/>
                          <a:ea typeface="+mn-ea"/>
                          <a:cs typeface="+mn-cs"/>
                        </a:rPr>
                        <a:t>Charging Aspects of IMS Data Channel </a:t>
                      </a:r>
                      <a:endParaRPr lang="en-US" sz="1200" b="1" i="0" u="none" strike="noStrike" kern="1200" dirty="0">
                        <a:solidFill>
                          <a:srgbClr val="0000FF"/>
                        </a:solidFill>
                        <a:effectLst/>
                        <a:latin typeface="Arial" panose="020B0604020202020204" pitchFamily="34" charset="0"/>
                        <a:ea typeface="+mn-ea"/>
                        <a:cs typeface="+mn-cs"/>
                      </a:endParaRPr>
                    </a:p>
                  </a:txBody>
                  <a:tcPr marL="9525" marR="9525" marT="9525" marB="9525" anchor="ctr"/>
                </a:tc>
                <a:tc>
                  <a:txBody>
                    <a:bodyPr/>
                    <a:lstStyle/>
                    <a:p>
                      <a:pPr marL="0" algn="ctr" defTabSz="1219170" rtl="0" eaLnBrk="1" fontAlgn="t" latinLnBrk="0" hangingPunct="1"/>
                      <a:r>
                        <a:rPr lang="en-US" sz="1100" b="1" i="0" u="none" strike="noStrike" kern="1200" dirty="0">
                          <a:solidFill>
                            <a:srgbClr val="000000"/>
                          </a:solidFill>
                          <a:effectLst/>
                          <a:latin typeface="+mj-lt"/>
                          <a:ea typeface="+mn-ea"/>
                          <a:cs typeface="+mn-cs"/>
                        </a:rPr>
                        <a:t>IDC_CH</a:t>
                      </a:r>
                    </a:p>
                  </a:txBody>
                  <a:tcPr marL="9525" marR="9525" marT="9525" marB="9525" anchor="ctr"/>
                </a:tc>
                <a:tc>
                  <a:txBody>
                    <a:bodyPr/>
                    <a:lstStyle/>
                    <a:p>
                      <a:pPr algn="ctr" fontAlgn="t"/>
                      <a:r>
                        <a:rPr lang="en-GB" altLang="zh-CN" sz="1100" b="0" i="0" u="none" strike="noStrike" dirty="0">
                          <a:solidFill>
                            <a:srgbClr val="000000"/>
                          </a:solidFill>
                          <a:effectLst/>
                          <a:latin typeface="+mj-lt"/>
                        </a:rPr>
                        <a:t>03/03/2024</a:t>
                      </a:r>
                    </a:p>
                  </a:txBody>
                  <a:tcPr marL="12700" marR="12700" marT="12703" marB="0" anchor="ctr"/>
                </a:tc>
                <a:tc>
                  <a:txBody>
                    <a:bodyPr/>
                    <a:lstStyle/>
                    <a:p>
                      <a:pPr algn="ctr" fontAlgn="t"/>
                      <a:r>
                        <a:rPr lang="en-GB" sz="1100" b="0" i="0" u="none" strike="noStrike" dirty="0">
                          <a:solidFill>
                            <a:srgbClr val="000000"/>
                          </a:solidFill>
                          <a:effectLst/>
                          <a:latin typeface="+mj-lt"/>
                        </a:rPr>
                        <a:t>10 </a:t>
                      </a:r>
                      <a:r>
                        <a:rPr lang="en-GB" altLang="zh-CN" sz="1100" b="0" i="0" u="none" strike="noStrike" dirty="0">
                          <a:solidFill>
                            <a:srgbClr val="000000"/>
                          </a:solidFill>
                          <a:effectLst/>
                          <a:latin typeface="+mj-lt"/>
                        </a:rPr>
                        <a:t>%</a:t>
                      </a:r>
                      <a:endParaRPr lang="en-GB" sz="1100" b="0" i="0" u="none" strike="noStrike" dirty="0">
                        <a:solidFill>
                          <a:srgbClr val="000000"/>
                        </a:solidFill>
                        <a:effectLst/>
                        <a:latin typeface="+mj-lt"/>
                      </a:endParaRPr>
                    </a:p>
                  </a:txBody>
                  <a:tcPr marL="12700" marR="12700" marT="12703"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j-lt"/>
                        </a:rPr>
                        <a:t>SP-230621</a:t>
                      </a:r>
                    </a:p>
                  </a:txBody>
                  <a:tcPr marL="12700" marR="12700" marT="12703" marB="0" anchor="ctr"/>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GB" sz="1100" kern="1200" dirty="0">
                          <a:solidFill>
                            <a:srgbClr val="FF0000"/>
                          </a:solidFill>
                          <a:latin typeface="+mn-lt"/>
                          <a:ea typeface="+mn-ea"/>
                          <a:cs typeface="+mn-cs"/>
                        </a:rPr>
                        <a:t>20 %</a:t>
                      </a:r>
                    </a:p>
                  </a:txBody>
                  <a:tcPr marL="48003" marR="48003" marT="0" marB="0" anchor="ctr"/>
                </a:tc>
                <a:tc>
                  <a:txBody>
                    <a:bodyPr/>
                    <a:lstStyle/>
                    <a:p>
                      <a:pPr algn="ctr">
                        <a:lnSpc>
                          <a:spcPct val="107000"/>
                        </a:lnSpc>
                        <a:spcAft>
                          <a:spcPts val="800"/>
                        </a:spcAft>
                      </a:pPr>
                      <a:endParaRPr lang="en-GB" sz="1300" b="1" dirty="0">
                        <a:solidFill>
                          <a:srgbClr val="00B050"/>
                        </a:solidFill>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p:cNvSpPr txBox="1">
            <a:spLocks/>
          </p:cNvSpPr>
          <p:nvPr/>
        </p:nvSpPr>
        <p:spPr>
          <a:xfrm>
            <a:off x="363748" y="2332914"/>
            <a:ext cx="10409592" cy="394406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SA#100:</a:t>
            </a:r>
          </a:p>
          <a:p>
            <a:pPr marL="0" indent="0">
              <a:spcBef>
                <a:spcPts val="0"/>
              </a:spcBef>
              <a:spcAft>
                <a:spcPts val="0"/>
              </a:spcAft>
              <a:buNone/>
              <a:defRPr/>
            </a:pPr>
            <a:endParaRPr lang="de-DE" altLang="de-DE" sz="2000" kern="0" dirty="0"/>
          </a:p>
          <a:p>
            <a:pPr lvl="1">
              <a:spcBef>
                <a:spcPts val="0"/>
              </a:spcBef>
              <a:spcAft>
                <a:spcPts val="0"/>
              </a:spcAft>
              <a:defRPr/>
            </a:pPr>
            <a:r>
              <a:rPr lang="en-US" altLang="zh-CN" sz="1400" dirty="0">
                <a:latin typeface="Calibri" pitchFamily="34" charset="0"/>
                <a:ea typeface="宋体" pitchFamily="2" charset="-122"/>
                <a:cs typeface="Arial" charset="0"/>
              </a:rPr>
              <a:t>4 CRs were approved covering</a:t>
            </a:r>
            <a:endParaRPr lang="en-DE" dirty="0">
              <a:effectLst/>
            </a:endParaRPr>
          </a:p>
          <a:p>
            <a:pPr marL="1143000" lvl="2" indent="-228600">
              <a:buSzPts val="1000"/>
              <a:buFont typeface="Symbol" panose="05050102010706020507" pitchFamily="18" charset="2"/>
              <a:buChar char=""/>
              <a:tabLst>
                <a:tab pos="1371600" algn="l"/>
              </a:tabLst>
            </a:pPr>
            <a:r>
              <a:rPr lang="en-DE" sz="1400" dirty="0">
                <a:latin typeface="Calibri" pitchFamily="34" charset="0"/>
                <a:ea typeface="宋体" pitchFamily="2" charset="-122"/>
                <a:cs typeface="Arial" charset="0"/>
              </a:rPr>
              <a:t>Add charging principle of duration-based charging for IMS data channel</a:t>
            </a:r>
          </a:p>
          <a:p>
            <a:pPr marL="1143000" lvl="2" indent="-228600">
              <a:buSzPts val="1000"/>
              <a:buFont typeface="Symbol" panose="05050102010706020507" pitchFamily="18" charset="2"/>
              <a:buChar char=""/>
              <a:tabLst>
                <a:tab pos="1371600" algn="l"/>
              </a:tabLst>
            </a:pPr>
            <a:r>
              <a:rPr lang="en-DE" sz="1400" dirty="0">
                <a:latin typeface="Calibri" pitchFamily="34" charset="0"/>
                <a:ea typeface="宋体" pitchFamily="2" charset="-122"/>
                <a:cs typeface="Arial" charset="0"/>
              </a:rPr>
              <a:t>Add charging principle of volume-based charging for IMS data channel</a:t>
            </a:r>
          </a:p>
          <a:p>
            <a:pPr marL="1143000" lvl="2" indent="-228600">
              <a:buSzPts val="1000"/>
              <a:buFont typeface="Symbol" panose="05050102010706020507" pitchFamily="18" charset="2"/>
              <a:buChar char=""/>
              <a:tabLst>
                <a:tab pos="1371600" algn="l"/>
              </a:tabLst>
            </a:pPr>
            <a:r>
              <a:rPr lang="en-DE" sz="1400" dirty="0">
                <a:latin typeface="Calibri" pitchFamily="34" charset="0"/>
                <a:ea typeface="宋体" pitchFamily="2" charset="-122"/>
                <a:cs typeface="Arial" charset="0"/>
              </a:rPr>
              <a:t>Support of Caller and Callee Information in PDU session charging</a:t>
            </a:r>
          </a:p>
          <a:p>
            <a:pPr marL="1143000" lvl="2" indent="-228600">
              <a:buSzPts val="1000"/>
              <a:buFont typeface="Symbol" panose="05050102010706020507" pitchFamily="18" charset="2"/>
              <a:buChar char=""/>
              <a:tabLst>
                <a:tab pos="1371600" algn="l"/>
              </a:tabLst>
            </a:pPr>
            <a:r>
              <a:rPr lang="en-DE" sz="1400" dirty="0">
                <a:latin typeface="Calibri" pitchFamily="34" charset="0"/>
                <a:ea typeface="宋体" pitchFamily="2" charset="-122"/>
                <a:cs typeface="Arial" charset="0"/>
              </a:rPr>
              <a:t>Support of Caller and Callee Information in Stage 3</a:t>
            </a:r>
          </a:p>
          <a:p>
            <a:pPr lvl="1">
              <a:spcBef>
                <a:spcPts val="0"/>
              </a:spcBef>
              <a:spcAft>
                <a:spcPts val="0"/>
              </a:spcAft>
              <a:defRPr/>
            </a:pPr>
            <a:endParaRPr lang="en-US" altLang="zh-CN" sz="1400" dirty="0">
              <a:latin typeface="Calibri" pitchFamily="34" charset="0"/>
              <a:ea typeface="宋体" pitchFamily="2" charset="-122"/>
              <a:cs typeface="Arial" charset="0"/>
            </a:endParaRPr>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endParaRPr lang="en-US" altLang="zh-CN" sz="1400" dirty="0"/>
          </a:p>
          <a:p>
            <a:pPr lvl="1">
              <a:defRPr/>
            </a:pPr>
            <a:r>
              <a:rPr lang="en-US" altLang="zh-CN" sz="1400" dirty="0"/>
              <a:t>Introduce more solutions</a:t>
            </a:r>
            <a:endParaRPr lang="en-US" altLang="zh-CN" sz="1400" kern="0" dirty="0"/>
          </a:p>
        </p:txBody>
      </p:sp>
    </p:spTree>
    <p:extLst>
      <p:ext uri="{BB962C8B-B14F-4D97-AF65-F5344CB8AC3E}">
        <p14:creationId xmlns:p14="http://schemas.microsoft.com/office/powerpoint/2010/main" val="420167890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04727"/>
            <a:ext cx="9999023" cy="1143000"/>
          </a:xfrm>
        </p:spPr>
        <p:txBody>
          <a:bodyPr/>
          <a:lstStyle/>
          <a:p>
            <a:r>
              <a:rPr lang="en-GB" altLang="en-US" sz="3200" b="1" dirty="0"/>
              <a:t>Rel-18 Charging Aspects for SMF and MB-SMF to Support 5G Multicast-broadcast Services </a:t>
            </a:r>
          </a:p>
        </p:txBody>
      </p:sp>
      <p:graphicFrame>
        <p:nvGraphicFramePr>
          <p:cNvPr id="3" name="Table 2"/>
          <p:cNvGraphicFramePr>
            <a:graphicFrameLocks noGrp="1"/>
          </p:cNvGraphicFramePr>
          <p:nvPr/>
        </p:nvGraphicFramePr>
        <p:xfrm>
          <a:off x="363747" y="1470728"/>
          <a:ext cx="10409592" cy="715434"/>
        </p:xfrm>
        <a:graphic>
          <a:graphicData uri="http://schemas.openxmlformats.org/drawingml/2006/table">
            <a:tbl>
              <a:tblPr firstRow="1" firstCol="1" bandRow="1">
                <a:tableStyleId>{F5AB1C69-6EDB-4FF4-983F-18BD219EF322}</a:tableStyleId>
              </a:tblPr>
              <a:tblGrid>
                <a:gridCol w="626959">
                  <a:extLst>
                    <a:ext uri="{9D8B030D-6E8A-4147-A177-3AD203B41FA5}">
                      <a16:colId xmlns:a16="http://schemas.microsoft.com/office/drawing/2014/main" val="20000"/>
                    </a:ext>
                  </a:extLst>
                </a:gridCol>
                <a:gridCol w="4004446">
                  <a:extLst>
                    <a:ext uri="{9D8B030D-6E8A-4147-A177-3AD203B41FA5}">
                      <a16:colId xmlns:a16="http://schemas.microsoft.com/office/drawing/2014/main" val="20001"/>
                    </a:ext>
                  </a:extLst>
                </a:gridCol>
                <a:gridCol w="1141077">
                  <a:extLst>
                    <a:ext uri="{9D8B030D-6E8A-4147-A177-3AD203B41FA5}">
                      <a16:colId xmlns:a16="http://schemas.microsoft.com/office/drawing/2014/main" val="20002"/>
                    </a:ext>
                  </a:extLst>
                </a:gridCol>
                <a:gridCol w="840691">
                  <a:extLst>
                    <a:ext uri="{9D8B030D-6E8A-4147-A177-3AD203B41FA5}">
                      <a16:colId xmlns:a16="http://schemas.microsoft.com/office/drawing/2014/main" val="20005"/>
                    </a:ext>
                  </a:extLst>
                </a:gridCol>
                <a:gridCol w="574699">
                  <a:extLst>
                    <a:ext uri="{9D8B030D-6E8A-4147-A177-3AD203B41FA5}">
                      <a16:colId xmlns:a16="http://schemas.microsoft.com/office/drawing/2014/main" val="20006"/>
                    </a:ext>
                  </a:extLst>
                </a:gridCol>
                <a:gridCol w="666106">
                  <a:extLst>
                    <a:ext uri="{9D8B030D-6E8A-4147-A177-3AD203B41FA5}">
                      <a16:colId xmlns:a16="http://schemas.microsoft.com/office/drawing/2014/main" val="3381448122"/>
                    </a:ext>
                  </a:extLst>
                </a:gridCol>
                <a:gridCol w="578427">
                  <a:extLst>
                    <a:ext uri="{9D8B030D-6E8A-4147-A177-3AD203B41FA5}">
                      <a16:colId xmlns:a16="http://schemas.microsoft.com/office/drawing/2014/main" val="20007"/>
                    </a:ext>
                  </a:extLst>
                </a:gridCol>
                <a:gridCol w="1977187">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algn="ctr" fontAlgn="t"/>
                      <a:r>
                        <a:rPr lang="en-GB" sz="900" b="1" i="0" u="none" strike="noStrike" kern="1200" dirty="0">
                          <a:solidFill>
                            <a:srgbClr val="000000"/>
                          </a:solidFill>
                          <a:effectLst/>
                          <a:latin typeface="Arial" panose="020B0604020202020204" pitchFamily="34" charset="0"/>
                          <a:ea typeface="+mn-ea"/>
                          <a:cs typeface="+mn-cs"/>
                        </a:rPr>
                        <a:t>1000010</a:t>
                      </a:r>
                    </a:p>
                  </a:txBody>
                  <a:tcPr marL="12700" marR="12700" marT="12703" marB="0" anchor="ctr"/>
                </a:tc>
                <a:tc>
                  <a:txBody>
                    <a:bodyPr/>
                    <a:lstStyle/>
                    <a:p>
                      <a:pPr marL="0" indent="0" algn="l" defTabSz="1219170" rtl="0" eaLnBrk="1" fontAlgn="t" latinLnBrk="0" hangingPunct="1"/>
                      <a:r>
                        <a:rPr lang="en-GB" sz="1200" b="1" i="0" u="none" strike="noStrike" kern="1200" dirty="0">
                          <a:solidFill>
                            <a:srgbClr val="0000FF"/>
                          </a:solidFill>
                          <a:effectLst/>
                          <a:latin typeface="Arial" panose="020B0604020202020204" pitchFamily="34" charset="0"/>
                          <a:ea typeface="+mn-ea"/>
                          <a:cs typeface="+mn-cs"/>
                        </a:rPr>
                        <a:t>Charging Aspects for SMF and MB-SMF to Support 5G Multicast-broadcast Services </a:t>
                      </a:r>
                      <a:endParaRPr lang="en-US" sz="1200" b="1" i="0" u="none" strike="noStrike" kern="1200" dirty="0">
                        <a:solidFill>
                          <a:srgbClr val="0000FF"/>
                        </a:solidFill>
                        <a:effectLst/>
                        <a:latin typeface="Arial" panose="020B0604020202020204" pitchFamily="34" charset="0"/>
                        <a:ea typeface="+mn-ea"/>
                        <a:cs typeface="+mn-cs"/>
                      </a:endParaRPr>
                    </a:p>
                  </a:txBody>
                  <a:tcPr marL="9525" marR="9525" marT="9525" marB="9525" anchor="ctr"/>
                </a:tc>
                <a:tc>
                  <a:txBody>
                    <a:bodyPr/>
                    <a:lstStyle/>
                    <a:p>
                      <a:pPr marL="0" algn="ctr" defTabSz="1219170" rtl="0" eaLnBrk="1" fontAlgn="t" latinLnBrk="0" hangingPunct="1"/>
                      <a:r>
                        <a:rPr lang="en-US" sz="1100" b="1" i="0" u="none" strike="noStrike" kern="1200" dirty="0">
                          <a:solidFill>
                            <a:srgbClr val="000000"/>
                          </a:solidFill>
                          <a:effectLst/>
                          <a:latin typeface="+mj-lt"/>
                          <a:ea typeface="+mn-ea"/>
                          <a:cs typeface="+mn-cs"/>
                        </a:rPr>
                        <a:t>5MBS_CH</a:t>
                      </a:r>
                    </a:p>
                  </a:txBody>
                  <a:tcPr marL="9525" marR="9525" marT="9525" marB="9525" anchor="ctr"/>
                </a:tc>
                <a:tc>
                  <a:txBody>
                    <a:bodyPr/>
                    <a:lstStyle/>
                    <a:p>
                      <a:pPr algn="ctr" fontAlgn="t"/>
                      <a:r>
                        <a:rPr lang="en-GB" altLang="zh-CN" sz="1100" b="0" i="0" u="none" strike="noStrike" dirty="0">
                          <a:solidFill>
                            <a:srgbClr val="000000"/>
                          </a:solidFill>
                          <a:effectLst/>
                          <a:latin typeface="+mj-lt"/>
                        </a:rPr>
                        <a:t>03/03/2024</a:t>
                      </a:r>
                    </a:p>
                  </a:txBody>
                  <a:tcPr marL="12700" marR="12700" marT="12703" marB="0" anchor="ctr"/>
                </a:tc>
                <a:tc>
                  <a:txBody>
                    <a:bodyPr/>
                    <a:lstStyle/>
                    <a:p>
                      <a:pPr algn="ctr" fontAlgn="t"/>
                      <a:r>
                        <a:rPr lang="en-GB" sz="1100" b="0" i="0" u="none" strike="noStrike" dirty="0">
                          <a:solidFill>
                            <a:srgbClr val="000000"/>
                          </a:solidFill>
                          <a:effectLst/>
                          <a:latin typeface="+mj-lt"/>
                        </a:rPr>
                        <a:t>10 </a:t>
                      </a:r>
                      <a:r>
                        <a:rPr lang="en-GB" altLang="zh-CN" sz="1100" b="0" i="0" u="none" strike="noStrike" dirty="0">
                          <a:solidFill>
                            <a:srgbClr val="000000"/>
                          </a:solidFill>
                          <a:effectLst/>
                          <a:latin typeface="+mj-lt"/>
                        </a:rPr>
                        <a:t>%</a:t>
                      </a:r>
                      <a:endParaRPr lang="en-GB" sz="1100" b="0" i="0" u="none" strike="noStrike" dirty="0">
                        <a:solidFill>
                          <a:srgbClr val="000000"/>
                        </a:solidFill>
                        <a:effectLst/>
                        <a:latin typeface="+mj-lt"/>
                      </a:endParaRPr>
                    </a:p>
                  </a:txBody>
                  <a:tcPr marL="12700" marR="12700" marT="12703"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j-lt"/>
                        </a:rPr>
                        <a:t>SP-230623</a:t>
                      </a:r>
                    </a:p>
                  </a:txBody>
                  <a:tcPr marL="12700" marR="12700" marT="12703" marB="0" anchor="ctr"/>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GB" sz="1100" kern="1200" dirty="0">
                          <a:solidFill>
                            <a:srgbClr val="FF0000"/>
                          </a:solidFill>
                          <a:latin typeface="+mn-lt"/>
                          <a:ea typeface="+mn-ea"/>
                          <a:cs typeface="+mn-cs"/>
                        </a:rPr>
                        <a:t>30 %</a:t>
                      </a:r>
                    </a:p>
                  </a:txBody>
                  <a:tcPr marL="48003" marR="48003" marT="0" marB="0" anchor="ctr"/>
                </a:tc>
                <a:tc>
                  <a:txBody>
                    <a:bodyPr/>
                    <a:lstStyle/>
                    <a:p>
                      <a:pPr algn="ctr">
                        <a:lnSpc>
                          <a:spcPct val="107000"/>
                        </a:lnSpc>
                        <a:spcAft>
                          <a:spcPts val="800"/>
                        </a:spcAft>
                      </a:pPr>
                      <a:endParaRPr lang="en-GB" sz="1300" b="1" dirty="0">
                        <a:solidFill>
                          <a:srgbClr val="00B050"/>
                        </a:solidFill>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p:cNvSpPr txBox="1">
            <a:spLocks/>
          </p:cNvSpPr>
          <p:nvPr/>
        </p:nvSpPr>
        <p:spPr>
          <a:xfrm>
            <a:off x="363748" y="2332914"/>
            <a:ext cx="10409592" cy="394406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SA#100:</a:t>
            </a:r>
          </a:p>
          <a:p>
            <a:pPr marL="0" indent="0">
              <a:spcBef>
                <a:spcPts val="0"/>
              </a:spcBef>
              <a:spcAft>
                <a:spcPts val="0"/>
              </a:spcAft>
              <a:buNone/>
              <a:defRPr/>
            </a:pPr>
            <a:endParaRPr lang="de-DE" altLang="de-DE" sz="2000" kern="0" dirty="0"/>
          </a:p>
          <a:p>
            <a:pPr lvl="1">
              <a:spcBef>
                <a:spcPts val="0"/>
              </a:spcBef>
              <a:spcAft>
                <a:spcPts val="0"/>
              </a:spcAft>
              <a:defRPr/>
            </a:pPr>
            <a:r>
              <a:rPr lang="en-US" altLang="zh-CN" sz="1400" dirty="0">
                <a:latin typeface="Calibri" pitchFamily="34" charset="0"/>
                <a:ea typeface="宋体" pitchFamily="2" charset="-122"/>
                <a:cs typeface="Arial" charset="0"/>
              </a:rPr>
              <a:t>7 CRs were approved covering</a:t>
            </a:r>
          </a:p>
          <a:p>
            <a:pPr lvl="2">
              <a:spcBef>
                <a:spcPts val="0"/>
              </a:spcBef>
              <a:spcAft>
                <a:spcPts val="0"/>
              </a:spcAft>
              <a:defRPr/>
            </a:pPr>
            <a:r>
              <a:rPr lang="en-GB" sz="1400" dirty="0">
                <a:latin typeface="Calibri" pitchFamily="34" charset="0"/>
                <a:ea typeface="宋体" pitchFamily="2" charset="-122"/>
                <a:cs typeface="Arial" charset="0"/>
              </a:rPr>
              <a:t>Add charging requirements, principle, and architecture for 5MBS</a:t>
            </a:r>
          </a:p>
          <a:p>
            <a:pPr lvl="2">
              <a:spcBef>
                <a:spcPts val="0"/>
              </a:spcBef>
              <a:spcAft>
                <a:spcPts val="0"/>
              </a:spcAft>
              <a:defRPr/>
            </a:pPr>
            <a:r>
              <a:rPr lang="en-GB" sz="1400" dirty="0">
                <a:latin typeface="Calibri" pitchFamily="34" charset="0"/>
                <a:ea typeface="宋体" pitchFamily="2" charset="-122"/>
                <a:cs typeface="Arial" charset="0"/>
              </a:rPr>
              <a:t>Add MB-SMF in charging architecture for 5GS</a:t>
            </a:r>
          </a:p>
          <a:p>
            <a:pPr lvl="2">
              <a:spcBef>
                <a:spcPts val="0"/>
              </a:spcBef>
              <a:spcAft>
                <a:spcPts val="0"/>
              </a:spcAft>
              <a:defRPr/>
            </a:pPr>
            <a:r>
              <a:rPr lang="en-GB" sz="1400" dirty="0">
                <a:latin typeface="Calibri" pitchFamily="34" charset="0"/>
                <a:ea typeface="宋体" pitchFamily="2" charset="-122"/>
                <a:cs typeface="Arial" charset="0"/>
              </a:rPr>
              <a:t>Add charging procedures for 5MBS</a:t>
            </a:r>
          </a:p>
          <a:p>
            <a:pPr lvl="2">
              <a:spcBef>
                <a:spcPts val="0"/>
              </a:spcBef>
              <a:spcAft>
                <a:spcPts val="0"/>
              </a:spcAft>
              <a:defRPr/>
            </a:pPr>
            <a:r>
              <a:rPr lang="en-GB" sz="1400" dirty="0">
                <a:latin typeface="Calibri" pitchFamily="34" charset="0"/>
                <a:ea typeface="宋体" pitchFamily="2" charset="-122"/>
                <a:cs typeface="Arial" charset="0"/>
              </a:rPr>
              <a:t>Add MB-SMF as consumer of </a:t>
            </a:r>
            <a:r>
              <a:rPr lang="en-GB" sz="1400" dirty="0" err="1">
                <a:latin typeface="Calibri" pitchFamily="34" charset="0"/>
                <a:ea typeface="宋体" pitchFamily="2" charset="-122"/>
                <a:cs typeface="Arial" charset="0"/>
              </a:rPr>
              <a:t>ConvergedCharging</a:t>
            </a:r>
            <a:r>
              <a:rPr lang="en-GB" sz="1400" dirty="0">
                <a:latin typeface="Calibri" pitchFamily="34" charset="0"/>
                <a:ea typeface="宋体" pitchFamily="2" charset="-122"/>
                <a:cs typeface="Arial" charset="0"/>
              </a:rPr>
              <a:t> service</a:t>
            </a:r>
          </a:p>
          <a:p>
            <a:pPr lvl="2">
              <a:spcBef>
                <a:spcPts val="0"/>
              </a:spcBef>
              <a:spcAft>
                <a:spcPts val="0"/>
              </a:spcAft>
              <a:defRPr/>
            </a:pPr>
            <a:endParaRPr lang="en-GB" sz="1400" dirty="0">
              <a:latin typeface="Calibri" pitchFamily="34" charset="0"/>
              <a:ea typeface="宋体" pitchFamily="2" charset="-122"/>
              <a:cs typeface="Arial" charset="0"/>
            </a:endParaRPr>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a:spcBef>
                <a:spcPts val="0"/>
              </a:spcBef>
              <a:spcAft>
                <a:spcPts val="0"/>
              </a:spcAft>
              <a:defRPr/>
            </a:pPr>
            <a:r>
              <a:rPr lang="de-DE" sz="2000" kern="0" dirty="0"/>
              <a:t>Next steps:</a:t>
            </a:r>
          </a:p>
          <a:p>
            <a:pPr lvl="1">
              <a:defRPr/>
            </a:pPr>
            <a:endParaRPr lang="en-US" altLang="zh-CN" sz="1400" dirty="0"/>
          </a:p>
          <a:p>
            <a:pPr lvl="1">
              <a:defRPr/>
            </a:pPr>
            <a:r>
              <a:rPr lang="en-US" altLang="zh-CN" sz="1400" dirty="0"/>
              <a:t>Introduce more solutions</a:t>
            </a:r>
            <a:endParaRPr lang="en-US" altLang="zh-CN" sz="1400" kern="0" dirty="0"/>
          </a:p>
        </p:txBody>
      </p:sp>
    </p:spTree>
    <p:extLst>
      <p:ext uri="{BB962C8B-B14F-4D97-AF65-F5344CB8AC3E}">
        <p14:creationId xmlns:p14="http://schemas.microsoft.com/office/powerpoint/2010/main" val="343328765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52338" y="0"/>
            <a:ext cx="10989578" cy="1143000"/>
          </a:xfrm>
        </p:spPr>
        <p:txBody>
          <a:bodyPr/>
          <a:lstStyle/>
          <a:p>
            <a:r>
              <a:rPr lang="en-GB" altLang="en-US" b="1" dirty="0"/>
              <a:t>Rel-18 Study (FS_NCHF_Ph2)</a:t>
            </a:r>
          </a:p>
        </p:txBody>
      </p:sp>
      <p:graphicFrame>
        <p:nvGraphicFramePr>
          <p:cNvPr id="3" name="Table 2"/>
          <p:cNvGraphicFramePr>
            <a:graphicFrameLocks noGrp="1"/>
          </p:cNvGraphicFramePr>
          <p:nvPr/>
        </p:nvGraphicFramePr>
        <p:xfrm>
          <a:off x="440266" y="1364193"/>
          <a:ext cx="10409592" cy="715434"/>
        </p:xfrm>
        <a:graphic>
          <a:graphicData uri="http://schemas.openxmlformats.org/drawingml/2006/table">
            <a:tbl>
              <a:tblPr firstRow="1" firstCol="1" bandRow="1">
                <a:tableStyleId>{F5AB1C69-6EDB-4FF4-983F-18BD219EF322}</a:tableStyleId>
              </a:tblPr>
              <a:tblGrid>
                <a:gridCol w="626959">
                  <a:extLst>
                    <a:ext uri="{9D8B030D-6E8A-4147-A177-3AD203B41FA5}">
                      <a16:colId xmlns:a16="http://schemas.microsoft.com/office/drawing/2014/main" val="20000"/>
                    </a:ext>
                  </a:extLst>
                </a:gridCol>
                <a:gridCol w="4004446">
                  <a:extLst>
                    <a:ext uri="{9D8B030D-6E8A-4147-A177-3AD203B41FA5}">
                      <a16:colId xmlns:a16="http://schemas.microsoft.com/office/drawing/2014/main" val="20001"/>
                    </a:ext>
                  </a:extLst>
                </a:gridCol>
                <a:gridCol w="1141077">
                  <a:extLst>
                    <a:ext uri="{9D8B030D-6E8A-4147-A177-3AD203B41FA5}">
                      <a16:colId xmlns:a16="http://schemas.microsoft.com/office/drawing/2014/main" val="20002"/>
                    </a:ext>
                  </a:extLst>
                </a:gridCol>
                <a:gridCol w="840691">
                  <a:extLst>
                    <a:ext uri="{9D8B030D-6E8A-4147-A177-3AD203B41FA5}">
                      <a16:colId xmlns:a16="http://schemas.microsoft.com/office/drawing/2014/main" val="20005"/>
                    </a:ext>
                  </a:extLst>
                </a:gridCol>
                <a:gridCol w="574699">
                  <a:extLst>
                    <a:ext uri="{9D8B030D-6E8A-4147-A177-3AD203B41FA5}">
                      <a16:colId xmlns:a16="http://schemas.microsoft.com/office/drawing/2014/main" val="20006"/>
                    </a:ext>
                  </a:extLst>
                </a:gridCol>
                <a:gridCol w="694768">
                  <a:extLst>
                    <a:ext uri="{9D8B030D-6E8A-4147-A177-3AD203B41FA5}">
                      <a16:colId xmlns:a16="http://schemas.microsoft.com/office/drawing/2014/main" val="3549349587"/>
                    </a:ext>
                  </a:extLst>
                </a:gridCol>
                <a:gridCol w="671804">
                  <a:extLst>
                    <a:ext uri="{9D8B030D-6E8A-4147-A177-3AD203B41FA5}">
                      <a16:colId xmlns:a16="http://schemas.microsoft.com/office/drawing/2014/main" val="20007"/>
                    </a:ext>
                  </a:extLst>
                </a:gridCol>
                <a:gridCol w="1855148">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algn="ctr" fontAlgn="t"/>
                      <a:r>
                        <a:rPr lang="en-GB" sz="900" b="1" i="0" u="none" strike="noStrike" kern="1200" dirty="0">
                          <a:solidFill>
                            <a:srgbClr val="000000"/>
                          </a:solidFill>
                          <a:effectLst/>
                          <a:latin typeface="Arial" panose="020B0604020202020204" pitchFamily="34" charset="0"/>
                          <a:ea typeface="+mn-ea"/>
                          <a:cs typeface="+mn-cs"/>
                        </a:rPr>
                        <a:t>920020</a:t>
                      </a:r>
                    </a:p>
                  </a:txBody>
                  <a:tcPr marL="12700" marR="12700" marT="12703" marB="0" anchor="ctr"/>
                </a:tc>
                <a:tc>
                  <a:txBody>
                    <a:bodyPr/>
                    <a:lstStyle/>
                    <a:p>
                      <a:pPr marL="0" indent="0" algn="l" defTabSz="1219170" rtl="0" eaLnBrk="1" fontAlgn="t" latinLnBrk="0" hangingPunct="1">
                        <a:spcAft>
                          <a:spcPts val="0"/>
                        </a:spcAft>
                      </a:pPr>
                      <a:r>
                        <a:rPr lang="en-US" sz="1200" b="1" i="0" u="none" strike="noStrike" kern="1200" dirty="0">
                          <a:solidFill>
                            <a:srgbClr val="0000FF"/>
                          </a:solidFill>
                          <a:effectLst/>
                          <a:latin typeface="Arial" panose="020B0604020202020204" pitchFamily="34" charset="0"/>
                          <a:ea typeface="+mn-ea"/>
                          <a:cs typeface="+mn-cs"/>
                        </a:rPr>
                        <a:t>Study on </a:t>
                      </a:r>
                      <a:r>
                        <a:rPr lang="en-US" sz="1200" b="1" i="0" u="none" strike="noStrike" kern="1200" dirty="0" err="1">
                          <a:solidFill>
                            <a:srgbClr val="0000FF"/>
                          </a:solidFill>
                          <a:effectLst/>
                          <a:latin typeface="Arial" panose="020B0604020202020204" pitchFamily="34" charset="0"/>
                          <a:ea typeface="+mn-ea"/>
                          <a:cs typeface="+mn-cs"/>
                        </a:rPr>
                        <a:t>Nchf</a:t>
                      </a:r>
                      <a:r>
                        <a:rPr lang="en-US" sz="1200" b="1" i="0" u="none" strike="noStrike" kern="1200" dirty="0">
                          <a:solidFill>
                            <a:srgbClr val="0000FF"/>
                          </a:solidFill>
                          <a:effectLst/>
                          <a:latin typeface="Arial" panose="020B0604020202020204" pitchFamily="34" charset="0"/>
                          <a:ea typeface="+mn-ea"/>
                          <a:cs typeface="+mn-cs"/>
                        </a:rPr>
                        <a:t> charging services phase 2</a:t>
                      </a:r>
                      <a:endParaRPr lang="fr-FR" sz="1200" b="1" i="0" u="none" strike="noStrike" kern="1200" dirty="0">
                        <a:solidFill>
                          <a:srgbClr val="0000FF"/>
                        </a:solidFill>
                        <a:effectLst/>
                        <a:latin typeface="Arial" panose="020B0604020202020204" pitchFamily="34" charset="0"/>
                        <a:ea typeface="+mn-ea"/>
                        <a:cs typeface="+mn-cs"/>
                      </a:endParaRPr>
                    </a:p>
                  </a:txBody>
                  <a:tcPr marL="9525" marR="9525" marT="9525" marB="9525" anchor="ctr"/>
                </a:tc>
                <a:tc>
                  <a:txBody>
                    <a:bodyPr/>
                    <a:lstStyle/>
                    <a:p>
                      <a:pPr marL="0" algn="l" defTabSz="1219170" rtl="0" eaLnBrk="1" fontAlgn="t" latinLnBrk="0" hangingPunct="1">
                        <a:spcAft>
                          <a:spcPts val="0"/>
                        </a:spcAft>
                      </a:pPr>
                      <a:r>
                        <a:rPr lang="en-US" sz="900" b="1" i="0" u="none" strike="noStrike" kern="1200" dirty="0">
                          <a:solidFill>
                            <a:srgbClr val="000000"/>
                          </a:solidFill>
                          <a:effectLst/>
                          <a:latin typeface="Arial" panose="020B0604020202020204" pitchFamily="34" charset="0"/>
                          <a:ea typeface="+mn-ea"/>
                          <a:cs typeface="+mn-cs"/>
                        </a:rPr>
                        <a:t>FS_NCHF_Ph2</a:t>
                      </a:r>
                      <a:endParaRPr lang="fr-FR" sz="900" b="1" i="0" u="none" strike="noStrike" kern="1200" dirty="0">
                        <a:solidFill>
                          <a:srgbClr val="000000"/>
                        </a:solidFill>
                        <a:effectLst/>
                        <a:latin typeface="Arial" panose="020B0604020202020204" pitchFamily="34" charset="0"/>
                        <a:ea typeface="+mn-ea"/>
                        <a:cs typeface="+mn-cs"/>
                      </a:endParaRPr>
                    </a:p>
                  </a:txBody>
                  <a:tcPr marL="9525" marR="9525" marT="9525" marB="9525" anchor="ctr"/>
                </a:tc>
                <a:tc>
                  <a:txBody>
                    <a:bodyPr/>
                    <a:lstStyle/>
                    <a:p>
                      <a:pPr algn="ctr" fontAlgn="t"/>
                      <a:r>
                        <a:rPr lang="en-GB" altLang="zh-CN" sz="800" b="0" i="0" u="none" strike="noStrike" dirty="0">
                          <a:solidFill>
                            <a:srgbClr val="000000"/>
                          </a:solidFill>
                          <a:effectLst/>
                          <a:latin typeface="Arial" panose="020B0604020202020204" pitchFamily="34" charset="0"/>
                        </a:rPr>
                        <a:t>12/12/2023</a:t>
                      </a:r>
                    </a:p>
                  </a:txBody>
                  <a:tcPr marL="12700" marR="12700" marT="12703" marB="0" anchor="ctr"/>
                </a:tc>
                <a:tc>
                  <a:txBody>
                    <a:bodyPr/>
                    <a:lstStyle/>
                    <a:p>
                      <a:pPr algn="ctr" fontAlgn="t"/>
                      <a:r>
                        <a:rPr lang="en-GB" sz="800" b="0" i="0" u="none" strike="noStrike" dirty="0">
                          <a:solidFill>
                            <a:srgbClr val="000000"/>
                          </a:solidFill>
                          <a:effectLst/>
                          <a:latin typeface="Arial" panose="020B0604020202020204" pitchFamily="34" charset="0"/>
                        </a:rPr>
                        <a:t>92 </a:t>
                      </a:r>
                      <a:r>
                        <a:rPr lang="en-GB" altLang="zh-CN" sz="800" b="0" i="0" u="none" strike="noStrike" dirty="0">
                          <a:solidFill>
                            <a:srgbClr val="000000"/>
                          </a:solidFill>
                          <a:effectLst/>
                          <a:latin typeface="Arial" panose="020B0604020202020204" pitchFamily="34" charset="0"/>
                        </a:rPr>
                        <a:t>%</a:t>
                      </a:r>
                      <a:endParaRPr lang="en-GB" sz="800" b="0" i="0" u="none" strike="noStrike" dirty="0">
                        <a:solidFill>
                          <a:srgbClr val="000000"/>
                        </a:solidFill>
                        <a:effectLst/>
                        <a:latin typeface="Arial" panose="020B0604020202020204" pitchFamily="34" charset="0"/>
                      </a:endParaRPr>
                    </a:p>
                  </a:txBody>
                  <a:tcPr marL="12700" marR="12700" marT="12703" marB="0" anchor="ctr"/>
                </a:tc>
                <a:tc>
                  <a:txBody>
                    <a:bodyPr/>
                    <a:lstStyle/>
                    <a:p>
                      <a:pPr algn="ctr" fontAlgn="t"/>
                      <a:r>
                        <a:rPr lang="en-GB" sz="800" b="0" i="0" u="none" strike="noStrike" dirty="0">
                          <a:solidFill>
                            <a:srgbClr val="000000"/>
                          </a:solidFill>
                          <a:effectLst/>
                          <a:latin typeface="Arial" panose="020B0604020202020204" pitchFamily="34" charset="0"/>
                        </a:rPr>
                        <a:t>SP-210390</a:t>
                      </a:r>
                    </a:p>
                  </a:txBody>
                  <a:tcPr marL="12700" marR="12700" marT="12703"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sz="1100" kern="1200" dirty="0">
                          <a:solidFill>
                            <a:srgbClr val="FF0000"/>
                          </a:solidFill>
                          <a:latin typeface="+mn-lt"/>
                          <a:ea typeface="+mn-ea"/>
                          <a:cs typeface="+mn-cs"/>
                        </a:rPr>
                        <a:t>96 %</a:t>
                      </a:r>
                    </a:p>
                  </a:txBody>
                  <a:tcPr marL="48003" marR="48003" marT="0" marB="0" anchor="ctr"/>
                </a:tc>
                <a:tc>
                  <a:txBody>
                    <a:bodyPr/>
                    <a:lstStyle/>
                    <a:p>
                      <a:pPr>
                        <a:lnSpc>
                          <a:spcPct val="107000"/>
                        </a:lnSpc>
                        <a:spcAft>
                          <a:spcPts val="800"/>
                        </a:spcAft>
                      </a:pPr>
                      <a:endParaRPr lang="en-GB" sz="1300" dirty="0">
                        <a:solidFill>
                          <a:srgbClr val="FF0000"/>
                        </a:solidFill>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p:cNvSpPr txBox="1">
            <a:spLocks/>
          </p:cNvSpPr>
          <p:nvPr/>
        </p:nvSpPr>
        <p:spPr>
          <a:xfrm>
            <a:off x="440265" y="2300819"/>
            <a:ext cx="11056409" cy="3976155"/>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SA#100:</a:t>
            </a:r>
          </a:p>
          <a:p>
            <a:pPr lvl="1">
              <a:spcBef>
                <a:spcPts val="0"/>
              </a:spcBef>
              <a:spcAft>
                <a:spcPts val="0"/>
              </a:spcAft>
              <a:defRPr/>
            </a:pPr>
            <a:r>
              <a:rPr lang="en-US" altLang="zh-CN" sz="1400" kern="0" dirty="0"/>
              <a:t>12 pCRs for TR 28.826 were approved covering</a:t>
            </a:r>
          </a:p>
          <a:p>
            <a:pPr lvl="2">
              <a:spcBef>
                <a:spcPts val="0"/>
              </a:spcBef>
              <a:spcAft>
                <a:spcPts val="0"/>
              </a:spcAft>
              <a:defRPr/>
            </a:pPr>
            <a:r>
              <a:rPr lang="en-GB" altLang="zh-CN" sz="1400" kern="0" dirty="0"/>
              <a:t>Additional solutions for IoT charging optimization, bitrate charging, and handing of undefined charging attribute values</a:t>
            </a:r>
          </a:p>
          <a:p>
            <a:pPr lvl="2">
              <a:spcBef>
                <a:spcPts val="0"/>
              </a:spcBef>
              <a:spcAft>
                <a:spcPts val="0"/>
              </a:spcAft>
              <a:defRPr/>
            </a:pPr>
            <a:r>
              <a:rPr lang="en-GB" altLang="zh-CN" sz="1400" kern="0" dirty="0"/>
              <a:t>Updated evaluations and conclusion</a:t>
            </a:r>
          </a:p>
          <a:p>
            <a:pPr lvl="2">
              <a:spcBef>
                <a:spcPts val="0"/>
              </a:spcBef>
              <a:spcAft>
                <a:spcPts val="0"/>
              </a:spcAft>
              <a:defRPr/>
            </a:pPr>
            <a:r>
              <a:rPr lang="en-GB" altLang="zh-CN" sz="1400" kern="0" dirty="0"/>
              <a:t>Clarifications and corrections</a:t>
            </a:r>
          </a:p>
          <a:p>
            <a:pPr lvl="1">
              <a:spcBef>
                <a:spcPts val="0"/>
              </a:spcBef>
              <a:spcAft>
                <a:spcPts val="0"/>
              </a:spcAft>
              <a:defRPr/>
            </a:pPr>
            <a:r>
              <a:rPr lang="en-US" altLang="zh-CN" sz="1400" dirty="0">
                <a:latin typeface="Calibri" pitchFamily="34" charset="0"/>
                <a:ea typeface="宋体" pitchFamily="2" charset="-122"/>
                <a:cs typeface="Arial" charset="0"/>
              </a:rPr>
              <a:t>Draft TR 28.826</a:t>
            </a:r>
            <a:endParaRPr lang="en-US" altLang="zh-CN" sz="1400" kern="0" dirty="0"/>
          </a:p>
          <a:p>
            <a:pPr lvl="1">
              <a:spcBef>
                <a:spcPts val="0"/>
              </a:spcBef>
              <a:spcAft>
                <a:spcPts val="0"/>
              </a:spcAft>
              <a:defRPr/>
            </a:pPr>
            <a:endParaRPr lang="en-US" altLang="zh-CN" sz="14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US" altLang="zh-CN" sz="1400" dirty="0"/>
              <a:t>Further evaluation and conclusion of the study</a:t>
            </a:r>
            <a:endParaRPr lang="en-US" sz="1400" kern="0" dirty="0"/>
          </a:p>
        </p:txBody>
      </p:sp>
    </p:spTree>
    <p:extLst>
      <p:ext uri="{BB962C8B-B14F-4D97-AF65-F5344CB8AC3E}">
        <p14:creationId xmlns:p14="http://schemas.microsoft.com/office/powerpoint/2010/main" val="42341409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941"/>
            <a:ext cx="10058400" cy="1143000"/>
          </a:xfrm>
        </p:spPr>
        <p:txBody>
          <a:bodyPr/>
          <a:lstStyle/>
          <a:p>
            <a:r>
              <a:rPr lang="en-GB" altLang="en-US" sz="3600" b="1" dirty="0">
                <a:solidFill>
                  <a:srgbClr val="00B050"/>
                </a:solidFill>
              </a:rPr>
              <a:t>Rel-18 Study on 5G roaming charging architecture for wholesale and retail scenarios (FS_CHROAM)</a:t>
            </a:r>
          </a:p>
        </p:txBody>
      </p:sp>
      <p:graphicFrame>
        <p:nvGraphicFramePr>
          <p:cNvPr id="3" name="Table 2"/>
          <p:cNvGraphicFramePr>
            <a:graphicFrameLocks noGrp="1"/>
          </p:cNvGraphicFramePr>
          <p:nvPr/>
        </p:nvGraphicFramePr>
        <p:xfrm>
          <a:off x="440266" y="1444387"/>
          <a:ext cx="10799234" cy="715434"/>
        </p:xfrm>
        <a:graphic>
          <a:graphicData uri="http://schemas.openxmlformats.org/drawingml/2006/table">
            <a:tbl>
              <a:tblPr firstRow="1" firstCol="1" bandRow="1">
                <a:tableStyleId>{F5AB1C69-6EDB-4FF4-983F-18BD219EF322}</a:tableStyleId>
              </a:tblPr>
              <a:tblGrid>
                <a:gridCol w="650427">
                  <a:extLst>
                    <a:ext uri="{9D8B030D-6E8A-4147-A177-3AD203B41FA5}">
                      <a16:colId xmlns:a16="http://schemas.microsoft.com/office/drawing/2014/main" val="20000"/>
                    </a:ext>
                  </a:extLst>
                </a:gridCol>
                <a:gridCol w="4154336">
                  <a:extLst>
                    <a:ext uri="{9D8B030D-6E8A-4147-A177-3AD203B41FA5}">
                      <a16:colId xmlns:a16="http://schemas.microsoft.com/office/drawing/2014/main" val="20001"/>
                    </a:ext>
                  </a:extLst>
                </a:gridCol>
                <a:gridCol w="1183789">
                  <a:extLst>
                    <a:ext uri="{9D8B030D-6E8A-4147-A177-3AD203B41FA5}">
                      <a16:colId xmlns:a16="http://schemas.microsoft.com/office/drawing/2014/main" val="20002"/>
                    </a:ext>
                  </a:extLst>
                </a:gridCol>
                <a:gridCol w="872158">
                  <a:extLst>
                    <a:ext uri="{9D8B030D-6E8A-4147-A177-3AD203B41FA5}">
                      <a16:colId xmlns:a16="http://schemas.microsoft.com/office/drawing/2014/main" val="20005"/>
                    </a:ext>
                  </a:extLst>
                </a:gridCol>
                <a:gridCol w="596211">
                  <a:extLst>
                    <a:ext uri="{9D8B030D-6E8A-4147-A177-3AD203B41FA5}">
                      <a16:colId xmlns:a16="http://schemas.microsoft.com/office/drawing/2014/main" val="20006"/>
                    </a:ext>
                  </a:extLst>
                </a:gridCol>
                <a:gridCol w="596211">
                  <a:extLst>
                    <a:ext uri="{9D8B030D-6E8A-4147-A177-3AD203B41FA5}">
                      <a16:colId xmlns:a16="http://schemas.microsoft.com/office/drawing/2014/main" val="3728181447"/>
                    </a:ext>
                  </a:extLst>
                </a:gridCol>
                <a:gridCol w="694907">
                  <a:extLst>
                    <a:ext uri="{9D8B030D-6E8A-4147-A177-3AD203B41FA5}">
                      <a16:colId xmlns:a16="http://schemas.microsoft.com/office/drawing/2014/main" val="20007"/>
                    </a:ext>
                  </a:extLst>
                </a:gridCol>
                <a:gridCol w="2051195">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algn="ctr" fontAlgn="t"/>
                      <a:r>
                        <a:rPr lang="en-GB" sz="900" b="1" i="0" u="none" strike="noStrike" kern="1200" dirty="0">
                          <a:solidFill>
                            <a:srgbClr val="000000"/>
                          </a:solidFill>
                          <a:effectLst/>
                          <a:latin typeface="Arial" panose="020B0604020202020204" pitchFamily="34" charset="0"/>
                          <a:ea typeface="+mn-ea"/>
                          <a:cs typeface="+mn-cs"/>
                        </a:rPr>
                        <a:t>920021</a:t>
                      </a:r>
                    </a:p>
                  </a:txBody>
                  <a:tcPr marL="12700" marR="12700" marT="12703" marB="0" anchor="ctr"/>
                </a:tc>
                <a:tc>
                  <a:txBody>
                    <a:bodyPr/>
                    <a:lstStyle/>
                    <a:p>
                      <a:pPr marL="0" indent="0" algn="l" defTabSz="1219170" rtl="0" eaLnBrk="1" fontAlgn="t" latinLnBrk="0" hangingPunct="1">
                        <a:spcAft>
                          <a:spcPts val="0"/>
                        </a:spcAft>
                      </a:pPr>
                      <a:r>
                        <a:rPr lang="en-US" sz="1200" b="1" i="0" u="none" strike="noStrike" kern="1200" dirty="0">
                          <a:solidFill>
                            <a:srgbClr val="0000FF"/>
                          </a:solidFill>
                          <a:effectLst/>
                          <a:latin typeface="Arial" panose="020B0604020202020204" pitchFamily="34" charset="0"/>
                          <a:ea typeface="+mn-ea"/>
                          <a:cs typeface="+mn-cs"/>
                        </a:rPr>
                        <a:t>Study on 5G roaming charging architecture for wholesale and retail scenarios</a:t>
                      </a:r>
                      <a:endParaRPr lang="fr-FR" sz="1200" b="1" i="0" u="none" strike="noStrike" kern="1200" dirty="0">
                        <a:solidFill>
                          <a:srgbClr val="0000FF"/>
                        </a:solidFill>
                        <a:effectLst/>
                        <a:latin typeface="Arial" panose="020B0604020202020204" pitchFamily="34" charset="0"/>
                        <a:ea typeface="+mn-ea"/>
                        <a:cs typeface="+mn-cs"/>
                      </a:endParaRPr>
                    </a:p>
                  </a:txBody>
                  <a:tcPr marL="9525" marR="9525" marT="9525" marB="9525" anchor="ctr"/>
                </a:tc>
                <a:tc>
                  <a:txBody>
                    <a:bodyPr/>
                    <a:lstStyle/>
                    <a:p>
                      <a:pPr marL="0" algn="l" defTabSz="1219170" rtl="0" eaLnBrk="1" fontAlgn="t" latinLnBrk="0" hangingPunct="1">
                        <a:spcAft>
                          <a:spcPts val="0"/>
                        </a:spcAft>
                      </a:pPr>
                      <a:r>
                        <a:rPr lang="en-US" sz="900" b="1" i="0" u="none" strike="noStrike" kern="1200" dirty="0">
                          <a:solidFill>
                            <a:srgbClr val="000000"/>
                          </a:solidFill>
                          <a:effectLst/>
                          <a:latin typeface="Arial" panose="020B0604020202020204" pitchFamily="34" charset="0"/>
                          <a:ea typeface="+mn-ea"/>
                          <a:cs typeface="+mn-cs"/>
                        </a:rPr>
                        <a:t>FS_CHROAM</a:t>
                      </a:r>
                      <a:endParaRPr lang="fr-FR" sz="900" b="1" i="0" u="none" strike="noStrike" kern="1200" dirty="0">
                        <a:solidFill>
                          <a:srgbClr val="000000"/>
                        </a:solidFill>
                        <a:effectLst/>
                        <a:latin typeface="Arial" panose="020B0604020202020204" pitchFamily="34" charset="0"/>
                        <a:ea typeface="+mn-ea"/>
                        <a:cs typeface="+mn-cs"/>
                      </a:endParaRPr>
                    </a:p>
                  </a:txBody>
                  <a:tcPr marL="9525" marR="9525" marT="9525" marB="9525" anchor="ctr"/>
                </a:tc>
                <a:tc>
                  <a:txBody>
                    <a:bodyPr/>
                    <a:lstStyle/>
                    <a:p>
                      <a:pPr algn="ctr" fontAlgn="t"/>
                      <a:r>
                        <a:rPr lang="en-GB" altLang="zh-CN" sz="800" b="0" i="0" u="none" strike="noStrike" dirty="0">
                          <a:solidFill>
                            <a:srgbClr val="000000"/>
                          </a:solidFill>
                          <a:effectLst/>
                          <a:latin typeface="Arial" panose="020B0604020202020204" pitchFamily="34" charset="0"/>
                        </a:rPr>
                        <a:t>09/09/2023</a:t>
                      </a:r>
                    </a:p>
                  </a:txBody>
                  <a:tcPr marL="12700" marR="12700" marT="12703" marB="0" anchor="ctr"/>
                </a:tc>
                <a:tc>
                  <a:txBody>
                    <a:bodyPr/>
                    <a:lstStyle/>
                    <a:p>
                      <a:pPr algn="ctr" fontAlgn="t"/>
                      <a:r>
                        <a:rPr lang="en-GB" sz="800" b="0" i="0" u="none" strike="noStrike" dirty="0">
                          <a:solidFill>
                            <a:srgbClr val="000000"/>
                          </a:solidFill>
                          <a:effectLst/>
                          <a:latin typeface="Arial" panose="020B0604020202020204" pitchFamily="34" charset="0"/>
                        </a:rPr>
                        <a:t>97</a:t>
                      </a:r>
                      <a:r>
                        <a:rPr lang="en-GB" altLang="zh-CN" sz="800" b="0" i="0" u="none" strike="noStrike" dirty="0">
                          <a:solidFill>
                            <a:srgbClr val="000000"/>
                          </a:solidFill>
                          <a:effectLst/>
                          <a:latin typeface="Arial" panose="020B0604020202020204" pitchFamily="34" charset="0"/>
                        </a:rPr>
                        <a:t>%</a:t>
                      </a:r>
                      <a:endParaRPr lang="en-GB" sz="800" b="0" i="0" u="none" strike="noStrike" dirty="0">
                        <a:solidFill>
                          <a:srgbClr val="000000"/>
                        </a:solidFill>
                        <a:effectLst/>
                        <a:latin typeface="Arial" panose="020B0604020202020204" pitchFamily="34" charset="0"/>
                      </a:endParaRPr>
                    </a:p>
                  </a:txBody>
                  <a:tcPr marL="12700" marR="12700" marT="12703"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800" b="0" i="0" u="none" strike="noStrike" dirty="0">
                          <a:solidFill>
                            <a:srgbClr val="000000"/>
                          </a:solidFill>
                          <a:effectLst/>
                          <a:latin typeface="Arial" panose="020B0604020202020204" pitchFamily="34" charset="0"/>
                        </a:rPr>
                        <a:t>SP-210391</a:t>
                      </a:r>
                    </a:p>
                  </a:txBody>
                  <a:tcPr marL="12700" marR="12700" marT="12703"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sz="1100" kern="1200" dirty="0">
                          <a:solidFill>
                            <a:srgbClr val="00B050"/>
                          </a:solidFill>
                          <a:latin typeface="+mn-lt"/>
                          <a:ea typeface="+mn-ea"/>
                          <a:cs typeface="+mn-cs"/>
                        </a:rPr>
                        <a:t>100%</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sz="1300" dirty="0">
                          <a:solidFill>
                            <a:srgbClr val="00B050"/>
                          </a:solidFill>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p:cNvSpPr txBox="1">
            <a:spLocks/>
          </p:cNvSpPr>
          <p:nvPr/>
        </p:nvSpPr>
        <p:spPr>
          <a:xfrm>
            <a:off x="440266" y="2255520"/>
            <a:ext cx="10409593" cy="400303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SA#100:</a:t>
            </a:r>
          </a:p>
          <a:p>
            <a:pPr lvl="1">
              <a:spcBef>
                <a:spcPts val="0"/>
              </a:spcBef>
              <a:spcAft>
                <a:spcPts val="0"/>
              </a:spcAft>
              <a:defRPr/>
            </a:pPr>
            <a:r>
              <a:rPr lang="en-US" altLang="zh-CN" sz="1400" kern="0" dirty="0"/>
              <a:t>9 pCRs for TR 28.827 were approved covering</a:t>
            </a:r>
            <a:endParaRPr lang="en-US" dirty="0">
              <a:effectLst/>
            </a:endParaRPr>
          </a:p>
          <a:p>
            <a:pPr marL="1143000" marR="0" lvl="2" indent="-228600">
              <a:spcBef>
                <a:spcPts val="0"/>
              </a:spcBef>
              <a:spcAft>
                <a:spcPts val="0"/>
              </a:spcAft>
              <a:buFont typeface="Wingdings" panose="05000000000000000000" pitchFamily="2" charset="2"/>
              <a:buChar char=""/>
            </a:pPr>
            <a:r>
              <a:rPr lang="en-GB" sz="1200" dirty="0">
                <a:effectLst/>
                <a:latin typeface="Arial" panose="020B0604020202020204" pitchFamily="34" charset="0"/>
                <a:ea typeface="Times New Roman" panose="02020603050405020304" pitchFamily="18" charset="0"/>
              </a:rPr>
              <a:t>Finalizing evaluation and conclusion</a:t>
            </a:r>
          </a:p>
          <a:p>
            <a:pPr marL="1143000" marR="0" lvl="2" indent="-228600">
              <a:spcBef>
                <a:spcPts val="0"/>
              </a:spcBef>
              <a:spcAft>
                <a:spcPts val="0"/>
              </a:spcAft>
              <a:buFont typeface="Wingdings" panose="05000000000000000000" pitchFamily="2" charset="2"/>
              <a:buChar char=""/>
            </a:pPr>
            <a:r>
              <a:rPr lang="en-GB" sz="1200" dirty="0">
                <a:effectLst/>
                <a:latin typeface="Arial" panose="020B0604020202020204" pitchFamily="34" charset="0"/>
                <a:ea typeface="Times New Roman" panose="02020603050405020304" pitchFamily="18" charset="0"/>
              </a:rPr>
              <a:t>Clarifications and corrections</a:t>
            </a:r>
          </a:p>
          <a:p>
            <a:pPr lvl="1">
              <a:spcBef>
                <a:spcPts val="0"/>
              </a:spcBef>
              <a:spcAft>
                <a:spcPts val="0"/>
              </a:spcAft>
              <a:defRPr/>
            </a:pPr>
            <a:r>
              <a:rPr lang="en-US" altLang="zh-CN" sz="1400" dirty="0">
                <a:latin typeface="Calibri" pitchFamily="34" charset="0"/>
                <a:ea typeface="宋体" pitchFamily="2" charset="-122"/>
                <a:cs typeface="Arial" charset="0"/>
              </a:rPr>
              <a:t>Draft TR 28.827</a:t>
            </a:r>
          </a:p>
          <a:p>
            <a:pPr lvl="1">
              <a:spcBef>
                <a:spcPts val="0"/>
              </a:spcBef>
              <a:spcAft>
                <a:spcPts val="0"/>
              </a:spcAft>
              <a:defRPr/>
            </a:pPr>
            <a:r>
              <a:rPr lang="en-US" altLang="zh-CN" sz="1400" b="1" dirty="0">
                <a:solidFill>
                  <a:srgbClr val="00B050"/>
                </a:solidFill>
                <a:latin typeface="Calibri" pitchFamily="34" charset="0"/>
                <a:ea typeface="宋体" pitchFamily="2" charset="-122"/>
                <a:cs typeface="Arial" charset="0"/>
              </a:rPr>
              <a:t>TR 28.827 for Approval </a:t>
            </a:r>
            <a:r>
              <a:rPr lang="en-US" altLang="zh-CN" sz="1400" dirty="0">
                <a:latin typeface="Calibri" pitchFamily="34" charset="0"/>
                <a:ea typeface="宋体" pitchFamily="2" charset="-122"/>
                <a:cs typeface="Arial" charset="0"/>
              </a:rPr>
              <a:t>(SP‑230933)</a:t>
            </a:r>
          </a:p>
          <a:p>
            <a:pPr lvl="1">
              <a:spcBef>
                <a:spcPts val="0"/>
              </a:spcBef>
              <a:spcAft>
                <a:spcPts val="0"/>
              </a:spcAft>
              <a:defRPr/>
            </a:pPr>
            <a:endParaRPr lang="en-US" altLang="zh-CN" sz="1400" dirty="0">
              <a:latin typeface="Calibri" pitchFamily="34" charset="0"/>
              <a:ea typeface="宋体" pitchFamily="2" charset="-122"/>
              <a:cs typeface="Arial" charset="0"/>
            </a:endParaRPr>
          </a:p>
          <a:p>
            <a:pPr lvl="1">
              <a:spcBef>
                <a:spcPts val="0"/>
              </a:spcBef>
              <a:spcAft>
                <a:spcPts val="0"/>
              </a:spcAft>
              <a:defRPr/>
            </a:pPr>
            <a:endParaRPr lang="en-US" altLang="zh-CN" sz="14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marL="457200" lvl="1" indent="0">
              <a:spcBef>
                <a:spcPts val="0"/>
              </a:spcBef>
              <a:spcAft>
                <a:spcPts val="600"/>
              </a:spcAft>
              <a:buNone/>
              <a:defRPr/>
            </a:pPr>
            <a:endParaRPr lang="en-US" sz="1400" kern="0" dirty="0"/>
          </a:p>
          <a:p>
            <a:pPr>
              <a:spcBef>
                <a:spcPts val="0"/>
              </a:spcBef>
              <a:spcAft>
                <a:spcPts val="0"/>
              </a:spcAft>
              <a:defRPr/>
            </a:pPr>
            <a:r>
              <a:rPr lang="de-DE" sz="2000" kern="0" dirty="0"/>
              <a:t>Next steps:</a:t>
            </a:r>
          </a:p>
          <a:p>
            <a:pPr lvl="1">
              <a:spcBef>
                <a:spcPts val="0"/>
              </a:spcBef>
              <a:spcAft>
                <a:spcPts val="600"/>
              </a:spcAft>
              <a:defRPr/>
            </a:pPr>
            <a:r>
              <a:rPr lang="en-GB" sz="1400" kern="0" dirty="0"/>
              <a:t>Study concluded,  a new WID is proposed and LS to GSMA</a:t>
            </a:r>
            <a:endParaRPr lang="en-US" sz="1400" kern="0" dirty="0"/>
          </a:p>
        </p:txBody>
      </p:sp>
    </p:spTree>
    <p:extLst>
      <p:ext uri="{BB962C8B-B14F-4D97-AF65-F5344CB8AC3E}">
        <p14:creationId xmlns:p14="http://schemas.microsoft.com/office/powerpoint/2010/main" val="221562381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61257"/>
            <a:ext cx="9657806" cy="1143000"/>
          </a:xfrm>
        </p:spPr>
        <p:txBody>
          <a:bodyPr/>
          <a:lstStyle/>
          <a:p>
            <a:r>
              <a:rPr lang="en-GB" altLang="en-US" b="1" dirty="0">
                <a:solidFill>
                  <a:srgbClr val="00B050"/>
                </a:solidFill>
              </a:rPr>
              <a:t>Rel-18 Study on Time Sensitive Networking charging  (FS_TSNCH)</a:t>
            </a:r>
            <a:br>
              <a:rPr lang="en-GB" altLang="en-US" b="1" dirty="0">
                <a:solidFill>
                  <a:srgbClr val="00B050"/>
                </a:solidFill>
              </a:rPr>
            </a:br>
            <a:endParaRPr lang="en-GB" altLang="en-US" sz="2000" b="1" dirty="0">
              <a:solidFill>
                <a:srgbClr val="00B050"/>
              </a:solidFill>
            </a:endParaRPr>
          </a:p>
        </p:txBody>
      </p:sp>
      <p:graphicFrame>
        <p:nvGraphicFramePr>
          <p:cNvPr id="3" name="Table 2"/>
          <p:cNvGraphicFramePr>
            <a:graphicFrameLocks noGrp="1"/>
          </p:cNvGraphicFramePr>
          <p:nvPr/>
        </p:nvGraphicFramePr>
        <p:xfrm>
          <a:off x="363747" y="1470728"/>
          <a:ext cx="10409592" cy="715434"/>
        </p:xfrm>
        <a:graphic>
          <a:graphicData uri="http://schemas.openxmlformats.org/drawingml/2006/table">
            <a:tbl>
              <a:tblPr firstRow="1" firstCol="1" bandRow="1">
                <a:tableStyleId>{F5AB1C69-6EDB-4FF4-983F-18BD219EF322}</a:tableStyleId>
              </a:tblPr>
              <a:tblGrid>
                <a:gridCol w="626959">
                  <a:extLst>
                    <a:ext uri="{9D8B030D-6E8A-4147-A177-3AD203B41FA5}">
                      <a16:colId xmlns:a16="http://schemas.microsoft.com/office/drawing/2014/main" val="20000"/>
                    </a:ext>
                  </a:extLst>
                </a:gridCol>
                <a:gridCol w="4004446">
                  <a:extLst>
                    <a:ext uri="{9D8B030D-6E8A-4147-A177-3AD203B41FA5}">
                      <a16:colId xmlns:a16="http://schemas.microsoft.com/office/drawing/2014/main" val="20001"/>
                    </a:ext>
                  </a:extLst>
                </a:gridCol>
                <a:gridCol w="1141077">
                  <a:extLst>
                    <a:ext uri="{9D8B030D-6E8A-4147-A177-3AD203B41FA5}">
                      <a16:colId xmlns:a16="http://schemas.microsoft.com/office/drawing/2014/main" val="20002"/>
                    </a:ext>
                  </a:extLst>
                </a:gridCol>
                <a:gridCol w="840691">
                  <a:extLst>
                    <a:ext uri="{9D8B030D-6E8A-4147-A177-3AD203B41FA5}">
                      <a16:colId xmlns:a16="http://schemas.microsoft.com/office/drawing/2014/main" val="20005"/>
                    </a:ext>
                  </a:extLst>
                </a:gridCol>
                <a:gridCol w="574699">
                  <a:extLst>
                    <a:ext uri="{9D8B030D-6E8A-4147-A177-3AD203B41FA5}">
                      <a16:colId xmlns:a16="http://schemas.microsoft.com/office/drawing/2014/main" val="20006"/>
                    </a:ext>
                  </a:extLst>
                </a:gridCol>
                <a:gridCol w="574699">
                  <a:extLst>
                    <a:ext uri="{9D8B030D-6E8A-4147-A177-3AD203B41FA5}">
                      <a16:colId xmlns:a16="http://schemas.microsoft.com/office/drawing/2014/main" val="1168613165"/>
                    </a:ext>
                  </a:extLst>
                </a:gridCol>
                <a:gridCol w="669834">
                  <a:extLst>
                    <a:ext uri="{9D8B030D-6E8A-4147-A177-3AD203B41FA5}">
                      <a16:colId xmlns:a16="http://schemas.microsoft.com/office/drawing/2014/main" val="20007"/>
                    </a:ext>
                  </a:extLst>
                </a:gridCol>
                <a:gridCol w="1977187">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algn="ctr" fontAlgn="t"/>
                      <a:r>
                        <a:rPr lang="en-GB" sz="900" b="1" i="0" u="none" strike="noStrike" kern="1200" dirty="0">
                          <a:solidFill>
                            <a:srgbClr val="000000"/>
                          </a:solidFill>
                          <a:effectLst/>
                          <a:latin typeface="Arial" panose="020B0604020202020204" pitchFamily="34" charset="0"/>
                          <a:ea typeface="+mn-ea"/>
                          <a:cs typeface="+mn-cs"/>
                        </a:rPr>
                        <a:t>970032</a:t>
                      </a:r>
                    </a:p>
                  </a:txBody>
                  <a:tcPr marL="12700" marR="12700" marT="12703" marB="0" anchor="ctr"/>
                </a:tc>
                <a:tc>
                  <a:txBody>
                    <a:bodyPr/>
                    <a:lstStyle/>
                    <a:p>
                      <a:pPr marL="0" indent="0" algn="l" defTabSz="1219170" rtl="0" eaLnBrk="1" fontAlgn="t" latinLnBrk="0" hangingPunct="1"/>
                      <a:r>
                        <a:rPr lang="en-GB" sz="1200" b="1" i="0" u="none" strike="noStrike" kern="1200" dirty="0">
                          <a:solidFill>
                            <a:srgbClr val="0000FF"/>
                          </a:solidFill>
                          <a:effectLst/>
                          <a:latin typeface="Arial" panose="020B0604020202020204" pitchFamily="34" charset="0"/>
                          <a:ea typeface="+mn-ea"/>
                          <a:cs typeface="+mn-cs"/>
                        </a:rPr>
                        <a:t>Study on Time Sensitive Networking charging </a:t>
                      </a:r>
                    </a:p>
                  </a:txBody>
                  <a:tcPr marL="9525" marR="9525" marT="9525" marB="9525" anchor="ctr"/>
                </a:tc>
                <a:tc>
                  <a:txBody>
                    <a:bodyPr/>
                    <a:lstStyle/>
                    <a:p>
                      <a:pPr marL="0" algn="ctr" defTabSz="1219170" rtl="0" eaLnBrk="1" fontAlgn="t" latinLnBrk="0" hangingPunct="1"/>
                      <a:r>
                        <a:rPr lang="en-US" sz="900" b="1" i="0" u="none" strike="noStrike" kern="1200" dirty="0">
                          <a:solidFill>
                            <a:srgbClr val="000000"/>
                          </a:solidFill>
                          <a:effectLst/>
                          <a:latin typeface="Arial" panose="020B0604020202020204" pitchFamily="34" charset="0"/>
                          <a:ea typeface="+mn-ea"/>
                          <a:cs typeface="+mn-cs"/>
                        </a:rPr>
                        <a:t>FS_TSNCH</a:t>
                      </a:r>
                    </a:p>
                  </a:txBody>
                  <a:tcPr marL="9525" marR="9525" marT="9525" marB="9525" anchor="ctr"/>
                </a:tc>
                <a:tc>
                  <a:txBody>
                    <a:bodyPr/>
                    <a:lstStyle/>
                    <a:p>
                      <a:pPr algn="ctr" fontAlgn="t"/>
                      <a:r>
                        <a:rPr lang="en-GB" altLang="zh-CN" sz="800" b="0" i="0" u="none" strike="noStrike" dirty="0">
                          <a:solidFill>
                            <a:srgbClr val="000000"/>
                          </a:solidFill>
                          <a:effectLst/>
                          <a:latin typeface="Arial" panose="020B0604020202020204" pitchFamily="34" charset="0"/>
                        </a:rPr>
                        <a:t>12/12/2023</a:t>
                      </a:r>
                    </a:p>
                  </a:txBody>
                  <a:tcPr marL="12700" marR="12700" marT="12703" marB="0" anchor="ctr"/>
                </a:tc>
                <a:tc>
                  <a:txBody>
                    <a:bodyPr/>
                    <a:lstStyle/>
                    <a:p>
                      <a:pPr algn="ctr" fontAlgn="t"/>
                      <a:r>
                        <a:rPr lang="en-GB" sz="800" b="0" i="0" u="none" strike="noStrike" kern="1200" dirty="0">
                          <a:solidFill>
                            <a:srgbClr val="000000"/>
                          </a:solidFill>
                          <a:effectLst/>
                          <a:latin typeface="Arial" panose="020B0604020202020204" pitchFamily="34" charset="0"/>
                          <a:ea typeface="+mn-ea"/>
                          <a:cs typeface="+mn-cs"/>
                        </a:rPr>
                        <a:t>70 %</a:t>
                      </a:r>
                    </a:p>
                  </a:txBody>
                  <a:tcPr marL="12700" marR="12700" marT="12703"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800" b="0" i="0" u="none" strike="noStrike" kern="1200" dirty="0">
                          <a:solidFill>
                            <a:srgbClr val="000000"/>
                          </a:solidFill>
                          <a:effectLst/>
                          <a:latin typeface="Arial" panose="020B0604020202020204" pitchFamily="34" charset="0"/>
                          <a:ea typeface="+mn-ea"/>
                          <a:cs typeface="+mn-cs"/>
                        </a:rPr>
                        <a:t>SP-220979</a:t>
                      </a:r>
                    </a:p>
                  </a:txBody>
                  <a:tcPr marL="12700" marR="12700" marT="12703"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sz="1100" kern="1200" dirty="0">
                          <a:solidFill>
                            <a:srgbClr val="00B050"/>
                          </a:solidFill>
                          <a:latin typeface="+mn-lt"/>
                          <a:ea typeface="+mn-ea"/>
                          <a:cs typeface="+mn-cs"/>
                        </a:rPr>
                        <a:t>100%</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sz="1300" dirty="0">
                          <a:solidFill>
                            <a:srgbClr val="00B050"/>
                          </a:solidFill>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p:cNvSpPr txBox="1">
            <a:spLocks/>
          </p:cNvSpPr>
          <p:nvPr/>
        </p:nvSpPr>
        <p:spPr>
          <a:xfrm>
            <a:off x="363747" y="2572605"/>
            <a:ext cx="10409592" cy="361513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SA#100:</a:t>
            </a:r>
            <a:endParaRPr lang="en-US" altLang="zh-CN" sz="1400" dirty="0">
              <a:latin typeface="Calibri" pitchFamily="34" charset="0"/>
              <a:ea typeface="宋体" pitchFamily="2" charset="-122"/>
              <a:cs typeface="Arial" charset="0"/>
            </a:endParaRPr>
          </a:p>
          <a:p>
            <a:pPr lvl="1">
              <a:spcBef>
                <a:spcPts val="0"/>
              </a:spcBef>
              <a:spcAft>
                <a:spcPts val="0"/>
              </a:spcAft>
              <a:defRPr/>
            </a:pPr>
            <a:r>
              <a:rPr lang="en-US" altLang="zh-CN" sz="1400" dirty="0">
                <a:latin typeface="Calibri" pitchFamily="34" charset="0"/>
                <a:ea typeface="宋体" pitchFamily="2" charset="-122"/>
                <a:cs typeface="Arial" charset="0"/>
              </a:rPr>
              <a:t>5 pCRs for TR 28.839 were approved for introduction of: </a:t>
            </a:r>
          </a:p>
          <a:p>
            <a:pPr lvl="2">
              <a:spcBef>
                <a:spcPts val="0"/>
              </a:spcBef>
              <a:spcAft>
                <a:spcPts val="0"/>
              </a:spcAft>
              <a:defRPr/>
            </a:pPr>
            <a:r>
              <a:rPr lang="en-GB" altLang="zh-CN" sz="1400" dirty="0">
                <a:latin typeface="Calibri" pitchFamily="34" charset="0"/>
                <a:ea typeface="宋体" pitchFamily="2" charset="-122"/>
                <a:cs typeface="Arial" charset="0"/>
              </a:rPr>
              <a:t>Resolving editor's note in solution #1, solution #4 and solution $6 and clarifying solution #2</a:t>
            </a:r>
          </a:p>
          <a:p>
            <a:pPr lvl="2">
              <a:spcBef>
                <a:spcPts val="0"/>
              </a:spcBef>
              <a:spcAft>
                <a:spcPts val="0"/>
              </a:spcAft>
              <a:defRPr/>
            </a:pPr>
            <a:r>
              <a:rPr lang="en-GB" altLang="zh-CN" sz="1400" dirty="0">
                <a:latin typeface="Calibri" pitchFamily="34" charset="0"/>
                <a:ea typeface="宋体" pitchFamily="2" charset="-122"/>
                <a:cs typeface="Arial" charset="0"/>
              </a:rPr>
              <a:t>Adding the key issues and solutions mapping</a:t>
            </a:r>
          </a:p>
          <a:p>
            <a:pPr lvl="2">
              <a:spcBef>
                <a:spcPts val="0"/>
              </a:spcBef>
              <a:spcAft>
                <a:spcPts val="0"/>
              </a:spcAft>
              <a:defRPr/>
            </a:pPr>
            <a:r>
              <a:rPr lang="en-GB" altLang="zh-CN" sz="1400" dirty="0">
                <a:latin typeface="Calibri" pitchFamily="34" charset="0"/>
                <a:ea typeface="宋体" pitchFamily="2" charset="-122"/>
                <a:cs typeface="Arial" charset="0"/>
              </a:rPr>
              <a:t>Adding the evaluation and conclusion.</a:t>
            </a:r>
          </a:p>
          <a:p>
            <a:pPr lvl="1">
              <a:spcBef>
                <a:spcPts val="0"/>
              </a:spcBef>
              <a:spcAft>
                <a:spcPts val="0"/>
              </a:spcAft>
              <a:defRPr/>
            </a:pPr>
            <a:r>
              <a:rPr lang="en-US" altLang="zh-CN" sz="1400" dirty="0">
                <a:latin typeface="Calibri" pitchFamily="34" charset="0"/>
                <a:ea typeface="宋体" pitchFamily="2" charset="-122"/>
                <a:cs typeface="Arial" charset="0"/>
              </a:rPr>
              <a:t>Draft TR 28.839</a:t>
            </a:r>
          </a:p>
          <a:p>
            <a:pPr lvl="1">
              <a:spcBef>
                <a:spcPts val="0"/>
              </a:spcBef>
              <a:spcAft>
                <a:spcPts val="0"/>
              </a:spcAft>
              <a:defRPr/>
            </a:pPr>
            <a:r>
              <a:rPr lang="en-US" altLang="zh-CN" sz="1400" b="1" dirty="0">
                <a:solidFill>
                  <a:srgbClr val="00B050"/>
                </a:solidFill>
                <a:latin typeface="Calibri" pitchFamily="34" charset="0"/>
                <a:ea typeface="宋体" pitchFamily="2" charset="-122"/>
                <a:cs typeface="Arial" charset="0"/>
              </a:rPr>
              <a:t>TR 28.839 for Approval </a:t>
            </a:r>
            <a:r>
              <a:rPr lang="en-US" altLang="zh-CN" sz="1400" dirty="0">
                <a:latin typeface="Calibri" pitchFamily="34" charset="0"/>
                <a:ea typeface="宋体" pitchFamily="2" charset="-122"/>
                <a:cs typeface="Arial" charset="0"/>
              </a:rPr>
              <a:t>(SP‑230932)</a:t>
            </a:r>
          </a:p>
          <a:p>
            <a:pPr lvl="1">
              <a:spcBef>
                <a:spcPts val="0"/>
              </a:spcBef>
              <a:spcAft>
                <a:spcPts val="0"/>
              </a:spcAft>
              <a:defRPr/>
            </a:pPr>
            <a:endParaRPr lang="en-US" altLang="zh-CN" sz="1400" kern="0" dirty="0"/>
          </a:p>
          <a:p>
            <a:pPr marL="457189" lvl="1" indent="0">
              <a:spcBef>
                <a:spcPts val="0"/>
              </a:spcBef>
              <a:spcAft>
                <a:spcPts val="0"/>
              </a:spcAft>
              <a:buNone/>
              <a:defRPr/>
            </a:pPr>
            <a:r>
              <a:rPr lang="en-US" altLang="zh-CN" sz="1400" kern="0" dirty="0"/>
              <a:t> </a:t>
            </a:r>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marL="457189" lvl="1" indent="0">
              <a:spcBef>
                <a:spcPts val="0"/>
              </a:spcBef>
              <a:spcAft>
                <a:spcPts val="600"/>
              </a:spcAft>
              <a:buNone/>
              <a:defRPr/>
            </a:pPr>
            <a:endParaRPr lang="en-US" sz="1400" kern="0" dirty="0"/>
          </a:p>
          <a:p>
            <a:pPr>
              <a:spcBef>
                <a:spcPts val="0"/>
              </a:spcBef>
              <a:spcAft>
                <a:spcPts val="0"/>
              </a:spcAft>
              <a:defRPr/>
            </a:pPr>
            <a:r>
              <a:rPr lang="de-DE" sz="2000" kern="0" dirty="0"/>
              <a:t>Next steps:</a:t>
            </a:r>
          </a:p>
          <a:p>
            <a:pPr lvl="1">
              <a:spcBef>
                <a:spcPts val="0"/>
              </a:spcBef>
              <a:spcAft>
                <a:spcPts val="600"/>
              </a:spcAft>
              <a:defRPr/>
            </a:pPr>
            <a:r>
              <a:rPr lang="en-GB" sz="1400" kern="0" dirty="0"/>
              <a:t>New WID is proposed for SA#101 meeting</a:t>
            </a:r>
            <a:endParaRPr lang="en-US" sz="1400" kern="0" dirty="0"/>
          </a:p>
        </p:txBody>
      </p:sp>
    </p:spTree>
    <p:extLst>
      <p:ext uri="{BB962C8B-B14F-4D97-AF65-F5344CB8AC3E}">
        <p14:creationId xmlns:p14="http://schemas.microsoft.com/office/powerpoint/2010/main" val="232197126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02725" cy="1143000"/>
          </a:xfrm>
        </p:spPr>
        <p:txBody>
          <a:bodyPr/>
          <a:lstStyle/>
          <a:p>
            <a:r>
              <a:rPr lang="en-GB" altLang="en-US" b="1" dirty="0"/>
              <a:t>Rel-18 Study (</a:t>
            </a:r>
            <a:r>
              <a:rPr lang="en-GB" altLang="en-US" b="1" dirty="0" err="1"/>
              <a:t>FS_CHFSeg</a:t>
            </a:r>
            <a:r>
              <a:rPr lang="en-GB" altLang="en-US" b="1" dirty="0"/>
              <a:t>)</a:t>
            </a:r>
            <a:br>
              <a:rPr lang="en-GB" altLang="en-US" b="1" dirty="0"/>
            </a:br>
            <a:endParaRPr lang="en-GB" altLang="en-US" sz="2000" b="1" dirty="0"/>
          </a:p>
        </p:txBody>
      </p:sp>
      <p:graphicFrame>
        <p:nvGraphicFramePr>
          <p:cNvPr id="3" name="Table 2"/>
          <p:cNvGraphicFramePr>
            <a:graphicFrameLocks noGrp="1"/>
          </p:cNvGraphicFramePr>
          <p:nvPr/>
        </p:nvGraphicFramePr>
        <p:xfrm>
          <a:off x="363747" y="1470728"/>
          <a:ext cx="10409592" cy="789229"/>
        </p:xfrm>
        <a:graphic>
          <a:graphicData uri="http://schemas.openxmlformats.org/drawingml/2006/table">
            <a:tbl>
              <a:tblPr firstRow="1" firstCol="1" bandRow="1">
                <a:tableStyleId>{F5AB1C69-6EDB-4FF4-983F-18BD219EF322}</a:tableStyleId>
              </a:tblPr>
              <a:tblGrid>
                <a:gridCol w="626959">
                  <a:extLst>
                    <a:ext uri="{9D8B030D-6E8A-4147-A177-3AD203B41FA5}">
                      <a16:colId xmlns:a16="http://schemas.microsoft.com/office/drawing/2014/main" val="20000"/>
                    </a:ext>
                  </a:extLst>
                </a:gridCol>
                <a:gridCol w="4004446">
                  <a:extLst>
                    <a:ext uri="{9D8B030D-6E8A-4147-A177-3AD203B41FA5}">
                      <a16:colId xmlns:a16="http://schemas.microsoft.com/office/drawing/2014/main" val="20001"/>
                    </a:ext>
                  </a:extLst>
                </a:gridCol>
                <a:gridCol w="1141077">
                  <a:extLst>
                    <a:ext uri="{9D8B030D-6E8A-4147-A177-3AD203B41FA5}">
                      <a16:colId xmlns:a16="http://schemas.microsoft.com/office/drawing/2014/main" val="20002"/>
                    </a:ext>
                  </a:extLst>
                </a:gridCol>
                <a:gridCol w="840691">
                  <a:extLst>
                    <a:ext uri="{9D8B030D-6E8A-4147-A177-3AD203B41FA5}">
                      <a16:colId xmlns:a16="http://schemas.microsoft.com/office/drawing/2014/main" val="20005"/>
                    </a:ext>
                  </a:extLst>
                </a:gridCol>
                <a:gridCol w="574699">
                  <a:extLst>
                    <a:ext uri="{9D8B030D-6E8A-4147-A177-3AD203B41FA5}">
                      <a16:colId xmlns:a16="http://schemas.microsoft.com/office/drawing/2014/main" val="20006"/>
                    </a:ext>
                  </a:extLst>
                </a:gridCol>
                <a:gridCol w="744656">
                  <a:extLst>
                    <a:ext uri="{9D8B030D-6E8A-4147-A177-3AD203B41FA5}">
                      <a16:colId xmlns:a16="http://schemas.microsoft.com/office/drawing/2014/main" val="1168613165"/>
                    </a:ext>
                  </a:extLst>
                </a:gridCol>
                <a:gridCol w="499877">
                  <a:extLst>
                    <a:ext uri="{9D8B030D-6E8A-4147-A177-3AD203B41FA5}">
                      <a16:colId xmlns:a16="http://schemas.microsoft.com/office/drawing/2014/main" val="20007"/>
                    </a:ext>
                  </a:extLst>
                </a:gridCol>
                <a:gridCol w="1977187">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980026</a:t>
                      </a:r>
                    </a:p>
                  </a:txBody>
                  <a:tcPr marL="12700" marR="12700" marT="12703"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b="1" i="0" u="none" strike="noStrike" kern="1200" dirty="0">
                          <a:solidFill>
                            <a:srgbClr val="0000FF"/>
                          </a:solidFill>
                          <a:effectLst/>
                          <a:latin typeface="Arial" panose="020B0604020202020204" pitchFamily="34" charset="0"/>
                          <a:ea typeface="+mn-ea"/>
                          <a:cs typeface="+mn-cs"/>
                        </a:rPr>
                        <a:t>Study on CHF Segmentation</a:t>
                      </a:r>
                      <a:endParaRPr lang="en-US" sz="1200" b="1" i="0" u="none" strike="noStrike" kern="1200" dirty="0">
                        <a:solidFill>
                          <a:srgbClr val="0000FF"/>
                        </a:solidFill>
                        <a:effectLst/>
                        <a:latin typeface="Arial" panose="020B0604020202020204" pitchFamily="34" charset="0"/>
                        <a:ea typeface="+mn-ea"/>
                        <a:cs typeface="+mn-cs"/>
                      </a:endParaRPr>
                    </a:p>
                  </a:txBody>
                  <a:tcPr marL="9525" marR="9525" marT="9525" marB="9525" anchor="ctr"/>
                </a:tc>
                <a:tc>
                  <a:txBody>
                    <a:bodyPr/>
                    <a:lstStyle/>
                    <a:p>
                      <a:pPr marL="0" algn="ctr" defTabSz="914296" rtl="0" eaLnBrk="1" fontAlgn="t" latinLnBrk="0" hangingPunct="1"/>
                      <a:r>
                        <a:rPr lang="en-GB" sz="1100" kern="1200" dirty="0" err="1">
                          <a:solidFill>
                            <a:schemeClr val="dk1"/>
                          </a:solidFill>
                          <a:latin typeface="+mj-lt"/>
                          <a:ea typeface="+mn-ea"/>
                          <a:cs typeface="+mn-cs"/>
                        </a:rPr>
                        <a:t>FS_CHFSeg</a:t>
                      </a:r>
                      <a:endParaRPr lang="en-US" sz="1100" kern="1200" dirty="0">
                        <a:solidFill>
                          <a:schemeClr val="dk1"/>
                        </a:solidFill>
                        <a:latin typeface="+mj-lt"/>
                        <a:ea typeface="+mn-ea"/>
                        <a:cs typeface="+mn-cs"/>
                      </a:endParaRPr>
                    </a:p>
                  </a:txBody>
                  <a:tcPr marL="9525" marR="9525" marT="9525" marB="9525"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100" kern="1200" dirty="0">
                          <a:solidFill>
                            <a:schemeClr val="dk1"/>
                          </a:solidFill>
                          <a:latin typeface="+mj-lt"/>
                          <a:ea typeface="+mn-ea"/>
                          <a:cs typeface="+mn-cs"/>
                        </a:rPr>
                        <a:t>12/12/2023</a:t>
                      </a:r>
                    </a:p>
                  </a:txBody>
                  <a:tcPr marL="48003" marR="48003" marT="0" marB="0" anchor="ctr"/>
                </a:tc>
                <a:tc>
                  <a:txBody>
                    <a:bodyPr/>
                    <a:lstStyle/>
                    <a:p>
                      <a:pPr algn="ctr" fontAlgn="t"/>
                      <a:r>
                        <a:rPr lang="en-GB" sz="1100" kern="1200" dirty="0">
                          <a:solidFill>
                            <a:schemeClr val="dk1"/>
                          </a:solidFill>
                          <a:latin typeface="+mj-lt"/>
                          <a:ea typeface="+mn-ea"/>
                          <a:cs typeface="+mn-cs"/>
                        </a:rPr>
                        <a:t>12%</a:t>
                      </a:r>
                    </a:p>
                  </a:txBody>
                  <a:tcPr marL="48003" marR="48003" marT="0" marB="0" anchor="ctr"/>
                </a:tc>
                <a:tc>
                  <a:txBody>
                    <a:bodyPr/>
                    <a:lstStyle/>
                    <a:p>
                      <a:pPr algn="ctr" fontAlgn="t"/>
                      <a:r>
                        <a:rPr lang="en-GB" sz="1100" b="0" i="0" u="none" strike="noStrike" kern="1200" dirty="0">
                          <a:solidFill>
                            <a:srgbClr val="000000"/>
                          </a:solidFill>
                          <a:effectLst/>
                          <a:latin typeface="+mj-lt"/>
                          <a:ea typeface="+mn-ea"/>
                          <a:cs typeface="+mn-cs"/>
                        </a:rPr>
                        <a:t>SP-221160</a:t>
                      </a:r>
                    </a:p>
                  </a:txBody>
                  <a:tcPr marL="48003" marR="48003" marT="0" marB="0" anchor="ctr"/>
                </a:tc>
                <a:tc>
                  <a:txBody>
                    <a:bodyPr/>
                    <a:lstStyle/>
                    <a:p>
                      <a:pPr marL="0" marR="0" lvl="0" indent="0" algn="ctr" defTabSz="914296" rtl="0" eaLnBrk="1" fontAlgn="auto" latinLnBrk="0" hangingPunct="1">
                        <a:lnSpc>
                          <a:spcPct val="107000"/>
                        </a:lnSpc>
                        <a:spcBef>
                          <a:spcPts val="0"/>
                        </a:spcBef>
                        <a:spcAft>
                          <a:spcPts val="800"/>
                        </a:spcAft>
                        <a:buClrTx/>
                        <a:buSzTx/>
                        <a:buFontTx/>
                        <a:buNone/>
                        <a:tabLst/>
                        <a:defRPr/>
                      </a:pPr>
                      <a:r>
                        <a:rPr lang="en-GB" sz="1100" kern="1200" dirty="0">
                          <a:solidFill>
                            <a:srgbClr val="FF0000"/>
                          </a:solidFill>
                          <a:latin typeface="+mj-lt"/>
                          <a:ea typeface="+mn-ea"/>
                          <a:cs typeface="+mn-cs"/>
                        </a:rPr>
                        <a:t>18 %</a:t>
                      </a:r>
                    </a:p>
                  </a:txBody>
                  <a:tcPr marL="48003" marR="48003" marT="0" marB="0" anchor="ctr"/>
                </a:tc>
                <a:tc>
                  <a:txBody>
                    <a:bodyPr/>
                    <a:lstStyle/>
                    <a:p>
                      <a:pPr algn="ctr">
                        <a:lnSpc>
                          <a:spcPct val="107000"/>
                        </a:lnSpc>
                        <a:spcAft>
                          <a:spcPts val="800"/>
                        </a:spcAft>
                      </a:pPr>
                      <a:endParaRPr lang="en-GB" sz="1300" dirty="0">
                        <a:solidFill>
                          <a:srgbClr val="FF0000"/>
                        </a:solidFill>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p:cNvSpPr txBox="1">
            <a:spLocks/>
          </p:cNvSpPr>
          <p:nvPr/>
        </p:nvSpPr>
        <p:spPr>
          <a:xfrm>
            <a:off x="363746" y="2382976"/>
            <a:ext cx="11311467" cy="3827324"/>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SA#100:</a:t>
            </a:r>
          </a:p>
          <a:p>
            <a:pPr lvl="1">
              <a:spcBef>
                <a:spcPts val="0"/>
              </a:spcBef>
              <a:spcAft>
                <a:spcPts val="0"/>
              </a:spcAft>
              <a:defRPr/>
            </a:pPr>
            <a:r>
              <a:rPr lang="en-US" altLang="zh-CN" sz="1400" dirty="0">
                <a:latin typeface="Calibri" pitchFamily="34" charset="0"/>
                <a:ea typeface="宋体" pitchFamily="2" charset="-122"/>
                <a:cs typeface="Arial" charset="0"/>
              </a:rPr>
              <a:t>3 pCRs for TR 28.840 were approved covering</a:t>
            </a:r>
          </a:p>
          <a:p>
            <a:pPr lvl="2">
              <a:spcBef>
                <a:spcPts val="0"/>
              </a:spcBef>
              <a:spcAft>
                <a:spcPts val="0"/>
              </a:spcAft>
              <a:defRPr/>
            </a:pPr>
            <a:r>
              <a:rPr lang="en-GB" sz="1400" dirty="0">
                <a:latin typeface="Calibri" pitchFamily="34" charset="0"/>
                <a:ea typeface="宋体" pitchFamily="2" charset="-122"/>
                <a:cs typeface="Arial" charset="0"/>
              </a:rPr>
              <a:t>Overview Clause</a:t>
            </a:r>
          </a:p>
          <a:p>
            <a:pPr lvl="2">
              <a:spcBef>
                <a:spcPts val="0"/>
              </a:spcBef>
              <a:spcAft>
                <a:spcPts val="0"/>
              </a:spcAft>
              <a:defRPr/>
            </a:pPr>
            <a:r>
              <a:rPr lang="en-GB" sz="1400" dirty="0">
                <a:latin typeface="Calibri" pitchFamily="34" charset="0"/>
                <a:ea typeface="宋体" pitchFamily="2" charset="-122"/>
                <a:cs typeface="Arial" charset="0"/>
              </a:rPr>
              <a:t>3 CHF Selection Scenarios (NF Consumers Information, SUPI or Group ID, Charging Domain) and Key Issues</a:t>
            </a:r>
          </a:p>
          <a:p>
            <a:pPr lvl="1">
              <a:spcBef>
                <a:spcPts val="0"/>
              </a:spcBef>
              <a:spcAft>
                <a:spcPts val="0"/>
              </a:spcAft>
              <a:defRPr/>
            </a:pPr>
            <a:r>
              <a:rPr lang="en-US" altLang="zh-CN" sz="1400" dirty="0">
                <a:latin typeface="Calibri" pitchFamily="34" charset="0"/>
                <a:ea typeface="宋体" pitchFamily="2" charset="-122"/>
                <a:cs typeface="Arial" charset="0"/>
              </a:rPr>
              <a:t>Draft TR 28.840</a:t>
            </a:r>
          </a:p>
          <a:p>
            <a:pPr marL="457189" lvl="1" indent="0">
              <a:spcBef>
                <a:spcPts val="0"/>
              </a:spcBef>
              <a:spcAft>
                <a:spcPts val="0"/>
              </a:spcAft>
              <a:buNone/>
              <a:defRPr/>
            </a:pPr>
            <a:r>
              <a:rPr lang="en-US" altLang="zh-CN" sz="1400" kern="0" dirty="0"/>
              <a:t> </a:t>
            </a:r>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marL="457189" lvl="1" indent="0">
              <a:spcBef>
                <a:spcPts val="0"/>
              </a:spcBef>
              <a:spcAft>
                <a:spcPts val="600"/>
              </a:spcAft>
              <a:buNone/>
              <a:defRPr/>
            </a:pPr>
            <a:endParaRPr lang="en-US" sz="1400" kern="0" dirty="0"/>
          </a:p>
          <a:p>
            <a:pPr>
              <a:spcBef>
                <a:spcPts val="0"/>
              </a:spcBef>
              <a:spcAft>
                <a:spcPts val="0"/>
              </a:spcAft>
              <a:defRPr/>
            </a:pPr>
            <a:r>
              <a:rPr lang="de-DE" sz="2000" kern="0" dirty="0"/>
              <a:t>Next steps:</a:t>
            </a:r>
          </a:p>
          <a:p>
            <a:pPr lvl="1">
              <a:defRPr/>
            </a:pPr>
            <a:r>
              <a:rPr lang="en-GB" altLang="zh-CN" sz="1400" dirty="0"/>
              <a:t>CHF Selection Solutions and Evaluation</a:t>
            </a:r>
            <a:endParaRPr lang="en-US" altLang="zh-CN" sz="1400" kern="0" dirty="0"/>
          </a:p>
        </p:txBody>
      </p:sp>
    </p:spTree>
    <p:extLst>
      <p:ext uri="{BB962C8B-B14F-4D97-AF65-F5344CB8AC3E}">
        <p14:creationId xmlns:p14="http://schemas.microsoft.com/office/powerpoint/2010/main" val="315658682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a:xfrm>
            <a:off x="981118" y="1150162"/>
            <a:ext cx="10229764" cy="4078471"/>
          </a:xfrm>
        </p:spPr>
        <p:txBody>
          <a:bodyPr/>
          <a:lstStyle/>
          <a:p>
            <a:pPr>
              <a:lnSpc>
                <a:spcPct val="90000"/>
              </a:lnSpc>
              <a:spcBef>
                <a:spcPct val="10000"/>
              </a:spcBef>
            </a:pPr>
            <a:r>
              <a:rPr lang="en-GB" altLang="zh-CN" sz="2000" dirty="0">
                <a:cs typeface="Times New Roman" pitchFamily="18" charset="0"/>
              </a:rPr>
              <a:t>SA5		</a:t>
            </a:r>
            <a:endParaRPr lang="en-GB" altLang="zh-CN" sz="2000" dirty="0">
              <a:solidFill>
                <a:srgbClr val="FF0000"/>
              </a:solidFill>
              <a:cs typeface="Times New Roman" pitchFamily="18" charset="0"/>
            </a:endParaRPr>
          </a:p>
          <a:p>
            <a:pPr>
              <a:lnSpc>
                <a:spcPct val="90000"/>
              </a:lnSpc>
              <a:buNone/>
            </a:pPr>
            <a:r>
              <a:rPr lang="en-GB" altLang="zh-CN" sz="2000" b="1" dirty="0">
                <a:solidFill>
                  <a:srgbClr val="FF0000"/>
                </a:solidFill>
                <a:highlight>
                  <a:srgbClr val="FFFF00"/>
                </a:highlight>
                <a:cs typeface="Times New Roman" pitchFamily="18" charset="0"/>
              </a:rPr>
              <a:t>	</a:t>
            </a:r>
            <a:r>
              <a:rPr lang="de-DE" altLang="de-DE" sz="2000" b="1" dirty="0">
                <a:solidFill>
                  <a:srgbClr val="FF0000"/>
                </a:solidFill>
                <a:highlight>
                  <a:srgbClr val="FFFF00"/>
                </a:highlight>
              </a:rPr>
              <a:t>Zou Lan (Huawei)	</a:t>
            </a:r>
            <a:r>
              <a:rPr lang="en-GB" altLang="zh-CN" sz="2000" b="1" dirty="0">
                <a:solidFill>
                  <a:srgbClr val="FF0000"/>
                </a:solidFill>
                <a:highlight>
                  <a:srgbClr val="FFFF00"/>
                </a:highlight>
                <a:cs typeface="Times New Roman" pitchFamily="18" charset="0"/>
              </a:rPr>
              <a:t> 		New Chair-Elect 		s</a:t>
            </a:r>
            <a:r>
              <a:rPr lang="en-GB" sz="2000" b="1" dirty="0">
                <a:solidFill>
                  <a:srgbClr val="FF0000"/>
                </a:solidFill>
                <a:highlight>
                  <a:srgbClr val="FFFF00"/>
                </a:highlight>
                <a:ea typeface="宋体" pitchFamily="2" charset="-122"/>
                <a:cs typeface="Times New Roman" pitchFamily="18" charset="0"/>
              </a:rPr>
              <a:t>ince 0</a:t>
            </a:r>
            <a:r>
              <a:rPr lang="en-GB" altLang="zh-CN" sz="2000" b="1" dirty="0">
                <a:solidFill>
                  <a:srgbClr val="FF0000"/>
                </a:solidFill>
                <a:highlight>
                  <a:srgbClr val="FFFF00"/>
                </a:highlight>
                <a:cs typeface="Times New Roman" pitchFamily="18" charset="0"/>
              </a:rPr>
              <a:t>8/2023 </a:t>
            </a:r>
          </a:p>
          <a:p>
            <a:pPr>
              <a:lnSpc>
                <a:spcPct val="90000"/>
              </a:lnSpc>
              <a:buNone/>
            </a:pPr>
            <a:r>
              <a:rPr lang="en-GB" altLang="zh-CN" sz="2000" dirty="0">
                <a:cs typeface="Times New Roman" pitchFamily="18" charset="0"/>
              </a:rPr>
              <a:t>	Thomas Tovinger (Ericsson) 		Outgoing Chair, New VC 	(chair since 08/2015)</a:t>
            </a:r>
            <a:br>
              <a:rPr lang="en-GB" altLang="zh-CN" sz="2000" dirty="0">
                <a:cs typeface="Times New Roman" pitchFamily="18" charset="0"/>
              </a:rPr>
            </a:br>
            <a:r>
              <a:rPr lang="en-GB" altLang="zh-CN" sz="2000" dirty="0">
                <a:cs typeface="Times New Roman" pitchFamily="18" charset="0"/>
              </a:rPr>
              <a:t>Anatoly Andrianov (</a:t>
            </a:r>
            <a:r>
              <a:rPr lang="en-GB" sz="2000" dirty="0">
                <a:cs typeface="Times New Roman" pitchFamily="18" charset="0"/>
              </a:rPr>
              <a:t>Nokia</a:t>
            </a:r>
            <a:r>
              <a:rPr lang="en-GB" altLang="zh-CN" sz="2000" dirty="0">
                <a:cs typeface="Times New Roman" pitchFamily="18" charset="0"/>
              </a:rPr>
              <a:t>) 		New VC 			s</a:t>
            </a:r>
            <a:r>
              <a:rPr lang="en-GB" sz="2000" dirty="0">
                <a:ea typeface="宋体" pitchFamily="2" charset="-122"/>
                <a:cs typeface="Times New Roman" pitchFamily="18" charset="0"/>
              </a:rPr>
              <a:t>ince 0</a:t>
            </a:r>
            <a:r>
              <a:rPr lang="en-GB" altLang="zh-CN" sz="2000" dirty="0">
                <a:cs typeface="Times New Roman" pitchFamily="18" charset="0"/>
              </a:rPr>
              <a:t>8/2023</a:t>
            </a:r>
          </a:p>
          <a:p>
            <a:pPr>
              <a:lnSpc>
                <a:spcPct val="90000"/>
              </a:lnSpc>
              <a:buNone/>
            </a:pPr>
            <a:r>
              <a:rPr lang="fi-FI" sz="2000" kern="0" dirty="0"/>
              <a:t>	Secretary: Mirko Cano (MCC Support)				</a:t>
            </a:r>
            <a:r>
              <a:rPr lang="fi-FI" sz="2000" kern="0" dirty="0" err="1"/>
              <a:t>since</a:t>
            </a:r>
            <a:r>
              <a:rPr lang="fi-FI" sz="2000" kern="0" dirty="0"/>
              <a:t> 03/2012</a:t>
            </a:r>
            <a:endParaRPr lang="en-GB" altLang="zh-CN" sz="2000" dirty="0">
              <a:cs typeface="Times New Roman" pitchFamily="18" charset="0"/>
            </a:endParaRPr>
          </a:p>
          <a:p>
            <a:pPr lvl="1">
              <a:lnSpc>
                <a:spcPct val="90000"/>
              </a:lnSpc>
            </a:pPr>
            <a:endParaRPr lang="en-GB" altLang="zh-CN" sz="2000" dirty="0">
              <a:cs typeface="Times New Roman" pitchFamily="18" charset="0"/>
            </a:endParaRPr>
          </a:p>
          <a:p>
            <a:pPr lvl="1">
              <a:lnSpc>
                <a:spcPct val="90000"/>
              </a:lnSpc>
            </a:pPr>
            <a:r>
              <a:rPr lang="en-GB" altLang="zh-CN" sz="2000" dirty="0">
                <a:cs typeface="Times New Roman" pitchFamily="18" charset="0"/>
              </a:rPr>
              <a:t>Charging Sub-Working Group (SWG)</a:t>
            </a:r>
          </a:p>
          <a:p>
            <a:pPr>
              <a:lnSpc>
                <a:spcPct val="90000"/>
              </a:lnSpc>
              <a:buFontTx/>
              <a:buNone/>
            </a:pPr>
            <a:r>
              <a:rPr lang="en-GB" altLang="zh-CN" sz="2000" dirty="0">
                <a:cs typeface="Times New Roman" pitchFamily="18" charset="0"/>
              </a:rPr>
              <a:t>	Gerald Görmer (</a:t>
            </a:r>
            <a:r>
              <a:rPr lang="en-GB" sz="2000" dirty="0">
                <a:cs typeface="Times New Roman" pitchFamily="18" charset="0"/>
              </a:rPr>
              <a:t>MATRIXX Software</a:t>
            </a:r>
            <a:r>
              <a:rPr lang="en-GB" altLang="zh-CN" sz="2000" dirty="0">
                <a:cs typeface="Times New Roman" pitchFamily="18" charset="0"/>
              </a:rPr>
              <a:t>) 		Chair 		s</a:t>
            </a:r>
            <a:r>
              <a:rPr lang="en-GB" sz="2000" dirty="0">
                <a:ea typeface="宋体" pitchFamily="2" charset="-122"/>
                <a:cs typeface="Times New Roman" pitchFamily="18" charset="0"/>
              </a:rPr>
              <a:t>ince 0</a:t>
            </a:r>
            <a:r>
              <a:rPr lang="en-GB" altLang="zh-CN" sz="2000" dirty="0">
                <a:cs typeface="Times New Roman" pitchFamily="18" charset="0"/>
              </a:rPr>
              <a:t>8/2021</a:t>
            </a:r>
            <a:br>
              <a:rPr lang="en-GB" altLang="zh-CN" sz="2000" dirty="0">
                <a:cs typeface="Times New Roman" pitchFamily="18" charset="0"/>
              </a:rPr>
            </a:br>
            <a:r>
              <a:rPr lang="en-GB" altLang="zh-CN" sz="2000" dirty="0">
                <a:cs typeface="Times New Roman" pitchFamily="18" charset="0"/>
              </a:rPr>
              <a:t>Chen Shan (Huawei)				Vice Chair	since 05/2016</a:t>
            </a:r>
          </a:p>
          <a:p>
            <a:pPr>
              <a:lnSpc>
                <a:spcPct val="90000"/>
              </a:lnSpc>
              <a:buFontTx/>
              <a:buNone/>
            </a:pPr>
            <a:endParaRPr lang="en-GB" altLang="zh-CN" sz="2000" dirty="0">
              <a:solidFill>
                <a:srgbClr val="FF0000"/>
              </a:solidFill>
              <a:cs typeface="Times New Roman" pitchFamily="18" charset="0"/>
            </a:endParaRPr>
          </a:p>
          <a:p>
            <a:pPr marL="609600" lvl="1" indent="0">
              <a:lnSpc>
                <a:spcPct val="90000"/>
              </a:lnSpc>
              <a:buNone/>
            </a:pPr>
            <a:r>
              <a:rPr lang="en-GB" altLang="de-DE" sz="2000" b="1" dirty="0">
                <a:solidFill>
                  <a:srgbClr val="FF0000"/>
                </a:solidFill>
                <a:latin typeface="Arial" panose="020B0604020202020204" pitchFamily="34" charset="0"/>
                <a:cs typeface="Arial" panose="020B0604020202020204" pitchFamily="34" charset="0"/>
              </a:rPr>
              <a:t>A warm thanks to our MCC secretary Mirko Cano, to our former Vice Chairs Zou Lan and Gerald, and our SWG Chair/VC for their always outstanding support to SA5!!</a:t>
            </a:r>
          </a:p>
          <a:p>
            <a:pPr marL="609600" lvl="1" indent="0">
              <a:lnSpc>
                <a:spcPct val="90000"/>
              </a:lnSpc>
              <a:buNone/>
            </a:pPr>
            <a:endParaRPr lang="en-GB" altLang="zh-CN" sz="2000" dirty="0">
              <a:cs typeface="Times New Roman" pitchFamily="18" charset="0"/>
            </a:endParaRPr>
          </a:p>
          <a:p>
            <a:pPr marL="0" indent="0">
              <a:lnSpc>
                <a:spcPct val="90000"/>
              </a:lnSpc>
              <a:buNone/>
            </a:pPr>
            <a:br>
              <a:rPr lang="en-GB" altLang="zh-CN" sz="2000" dirty="0">
                <a:cs typeface="Times New Roman" pitchFamily="18" charset="0"/>
              </a:rPr>
            </a:br>
            <a:endParaRPr lang="en-AU" sz="2000" dirty="0">
              <a:solidFill>
                <a:srgbClr val="FF3300"/>
              </a:solidFill>
              <a:ea typeface="宋体" pitchFamily="2" charset="-122"/>
              <a:cs typeface="Times New Roman" pitchFamily="18" charset="0"/>
            </a:endParaRPr>
          </a:p>
        </p:txBody>
      </p:sp>
      <p:sp>
        <p:nvSpPr>
          <p:cNvPr id="9219" name="Rectangle 4"/>
          <p:cNvSpPr>
            <a:spLocks noGrp="1"/>
          </p:cNvSpPr>
          <p:nvPr>
            <p:ph type="title"/>
          </p:nvPr>
        </p:nvSpPr>
        <p:spPr>
          <a:xfrm>
            <a:off x="127136" y="186200"/>
            <a:ext cx="10229764" cy="692150"/>
          </a:xfrm>
        </p:spPr>
        <p:txBody>
          <a:bodyPr/>
          <a:lstStyle/>
          <a:p>
            <a:r>
              <a:rPr lang="en-GB" sz="4000" dirty="0"/>
              <a:t>SA5 leadership</a:t>
            </a:r>
          </a:p>
        </p:txBody>
      </p:sp>
    </p:spTree>
    <p:extLst>
      <p:ext uri="{BB962C8B-B14F-4D97-AF65-F5344CB8AC3E}">
        <p14:creationId xmlns:p14="http://schemas.microsoft.com/office/powerpoint/2010/main" val="107006346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05097" y="229321"/>
            <a:ext cx="9102725" cy="1143000"/>
          </a:xfrm>
        </p:spPr>
        <p:txBody>
          <a:bodyPr/>
          <a:lstStyle/>
          <a:p>
            <a:r>
              <a:rPr lang="en-GB" altLang="en-US" b="1" dirty="0">
                <a:solidFill>
                  <a:srgbClr val="00B050"/>
                </a:solidFill>
              </a:rPr>
              <a:t>Rel-18 Study on Structure of Charging for Verticals  (</a:t>
            </a:r>
            <a:r>
              <a:rPr lang="en-GB" b="1" dirty="0">
                <a:solidFill>
                  <a:srgbClr val="00B050"/>
                </a:solidFill>
              </a:rPr>
              <a:t>FS_SCV</a:t>
            </a:r>
            <a:r>
              <a:rPr lang="en-GB" altLang="en-US" b="1" dirty="0">
                <a:solidFill>
                  <a:srgbClr val="00B050"/>
                </a:solidFill>
              </a:rPr>
              <a:t>)</a:t>
            </a:r>
            <a:br>
              <a:rPr lang="en-GB" altLang="en-US" b="1" dirty="0">
                <a:solidFill>
                  <a:srgbClr val="00B050"/>
                </a:solidFill>
              </a:rPr>
            </a:br>
            <a:endParaRPr lang="en-GB" altLang="en-US" sz="2000" b="1" dirty="0">
              <a:solidFill>
                <a:srgbClr val="00B050"/>
              </a:solidFill>
            </a:endParaRPr>
          </a:p>
        </p:txBody>
      </p:sp>
      <p:graphicFrame>
        <p:nvGraphicFramePr>
          <p:cNvPr id="3" name="Table 2"/>
          <p:cNvGraphicFramePr>
            <a:graphicFrameLocks noGrp="1"/>
          </p:cNvGraphicFramePr>
          <p:nvPr/>
        </p:nvGraphicFramePr>
        <p:xfrm>
          <a:off x="363747" y="1470728"/>
          <a:ext cx="10409592" cy="715434"/>
        </p:xfrm>
        <a:graphic>
          <a:graphicData uri="http://schemas.openxmlformats.org/drawingml/2006/table">
            <a:tbl>
              <a:tblPr firstRow="1" firstCol="1" bandRow="1">
                <a:tableStyleId>{F5AB1C69-6EDB-4FF4-983F-18BD219EF322}</a:tableStyleId>
              </a:tblPr>
              <a:tblGrid>
                <a:gridCol w="626959">
                  <a:extLst>
                    <a:ext uri="{9D8B030D-6E8A-4147-A177-3AD203B41FA5}">
                      <a16:colId xmlns:a16="http://schemas.microsoft.com/office/drawing/2014/main" val="20000"/>
                    </a:ext>
                  </a:extLst>
                </a:gridCol>
                <a:gridCol w="4004446">
                  <a:extLst>
                    <a:ext uri="{9D8B030D-6E8A-4147-A177-3AD203B41FA5}">
                      <a16:colId xmlns:a16="http://schemas.microsoft.com/office/drawing/2014/main" val="20001"/>
                    </a:ext>
                  </a:extLst>
                </a:gridCol>
                <a:gridCol w="1141077">
                  <a:extLst>
                    <a:ext uri="{9D8B030D-6E8A-4147-A177-3AD203B41FA5}">
                      <a16:colId xmlns:a16="http://schemas.microsoft.com/office/drawing/2014/main" val="20002"/>
                    </a:ext>
                  </a:extLst>
                </a:gridCol>
                <a:gridCol w="840691">
                  <a:extLst>
                    <a:ext uri="{9D8B030D-6E8A-4147-A177-3AD203B41FA5}">
                      <a16:colId xmlns:a16="http://schemas.microsoft.com/office/drawing/2014/main" val="20005"/>
                    </a:ext>
                  </a:extLst>
                </a:gridCol>
                <a:gridCol w="574699">
                  <a:extLst>
                    <a:ext uri="{9D8B030D-6E8A-4147-A177-3AD203B41FA5}">
                      <a16:colId xmlns:a16="http://schemas.microsoft.com/office/drawing/2014/main" val="20006"/>
                    </a:ext>
                  </a:extLst>
                </a:gridCol>
                <a:gridCol w="666106">
                  <a:extLst>
                    <a:ext uri="{9D8B030D-6E8A-4147-A177-3AD203B41FA5}">
                      <a16:colId xmlns:a16="http://schemas.microsoft.com/office/drawing/2014/main" val="1168613165"/>
                    </a:ext>
                  </a:extLst>
                </a:gridCol>
                <a:gridCol w="578427">
                  <a:extLst>
                    <a:ext uri="{9D8B030D-6E8A-4147-A177-3AD203B41FA5}">
                      <a16:colId xmlns:a16="http://schemas.microsoft.com/office/drawing/2014/main" val="20007"/>
                    </a:ext>
                  </a:extLst>
                </a:gridCol>
                <a:gridCol w="1977187">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980027</a:t>
                      </a:r>
                    </a:p>
                  </a:txBody>
                  <a:tcPr marL="12700" marR="12700" marT="12703"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b="1" i="0" u="none" strike="noStrike" kern="1200" dirty="0">
                          <a:solidFill>
                            <a:srgbClr val="0000FF"/>
                          </a:solidFill>
                          <a:effectLst/>
                          <a:latin typeface="Arial" panose="020B0604020202020204" pitchFamily="34" charset="0"/>
                          <a:ea typeface="+mn-ea"/>
                          <a:cs typeface="+mn-cs"/>
                        </a:rPr>
                        <a:t>Study on Study on Structure of Charging for Verticals</a:t>
                      </a:r>
                      <a:endParaRPr lang="en-US" sz="1200" b="1" i="0" u="none" strike="noStrike" kern="1200" dirty="0">
                        <a:solidFill>
                          <a:srgbClr val="0000FF"/>
                        </a:solidFill>
                        <a:effectLst/>
                        <a:latin typeface="Arial" panose="020B0604020202020204" pitchFamily="34" charset="0"/>
                        <a:ea typeface="+mn-ea"/>
                        <a:cs typeface="+mn-cs"/>
                      </a:endParaRPr>
                    </a:p>
                  </a:txBody>
                  <a:tcPr marL="9525" marR="9525" marT="9525" marB="9525" anchor="ctr"/>
                </a:tc>
                <a:tc>
                  <a:txBody>
                    <a:bodyPr/>
                    <a:lstStyle/>
                    <a:p>
                      <a:pPr marL="0" algn="ctr" defTabSz="914296" rtl="0" eaLnBrk="1" fontAlgn="t" latinLnBrk="0" hangingPunct="1"/>
                      <a:r>
                        <a:rPr lang="en-GB" sz="900" kern="1200" dirty="0">
                          <a:solidFill>
                            <a:schemeClr val="dk1"/>
                          </a:solidFill>
                          <a:latin typeface="+mn-lt"/>
                          <a:ea typeface="+mn-ea"/>
                          <a:cs typeface="+mn-cs"/>
                        </a:rPr>
                        <a:t>FS_SCV</a:t>
                      </a:r>
                      <a:endParaRPr lang="en-US" sz="900" kern="1200" dirty="0">
                        <a:solidFill>
                          <a:schemeClr val="dk1"/>
                        </a:solidFill>
                        <a:latin typeface="+mn-lt"/>
                        <a:ea typeface="+mn-ea"/>
                        <a:cs typeface="+mn-cs"/>
                      </a:endParaRPr>
                    </a:p>
                  </a:txBody>
                  <a:tcPr marL="9525" marR="9525" marT="9525" marB="9525"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mn-lt"/>
                          <a:ea typeface="+mn-ea"/>
                          <a:cs typeface="+mn-cs"/>
                        </a:rPr>
                        <a:t>12/12/2023</a:t>
                      </a:r>
                    </a:p>
                  </a:txBody>
                  <a:tcPr marL="48003" marR="48003" marT="0" marB="0" anchor="ctr"/>
                </a:tc>
                <a:tc>
                  <a:txBody>
                    <a:bodyPr/>
                    <a:lstStyle/>
                    <a:p>
                      <a:pPr algn="ctr" fontAlgn="t"/>
                      <a:r>
                        <a:rPr lang="en-GB" sz="800" kern="1200" dirty="0">
                          <a:solidFill>
                            <a:schemeClr val="dk1"/>
                          </a:solidFill>
                          <a:latin typeface="+mn-lt"/>
                          <a:ea typeface="+mn-ea"/>
                          <a:cs typeface="+mn-cs"/>
                        </a:rPr>
                        <a:t>80%</a:t>
                      </a:r>
                    </a:p>
                  </a:txBody>
                  <a:tcPr marL="48003" marR="48003" marT="0" marB="0" anchor="ctr"/>
                </a:tc>
                <a:tc>
                  <a:txBody>
                    <a:bodyPr/>
                    <a:lstStyle/>
                    <a:p>
                      <a:pPr algn="ctr" fontAlgn="t"/>
                      <a:r>
                        <a:rPr lang="en-GB" sz="800" b="0" i="0" u="none" strike="noStrike" kern="1200" dirty="0">
                          <a:solidFill>
                            <a:srgbClr val="000000"/>
                          </a:solidFill>
                          <a:effectLst/>
                          <a:latin typeface="Arial" panose="020B0604020202020204" pitchFamily="34" charset="0"/>
                          <a:ea typeface="+mn-ea"/>
                          <a:cs typeface="+mn-cs"/>
                        </a:rPr>
                        <a:t>SP-230178</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sz="1100" kern="1200" dirty="0">
                          <a:solidFill>
                            <a:srgbClr val="00B050"/>
                          </a:solidFill>
                          <a:latin typeface="+mn-lt"/>
                          <a:ea typeface="+mn-ea"/>
                          <a:cs typeface="+mn-cs"/>
                        </a:rPr>
                        <a:t>100%</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sz="1300" dirty="0">
                          <a:solidFill>
                            <a:srgbClr val="00B050"/>
                          </a:solidFill>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p:cNvSpPr txBox="1">
            <a:spLocks/>
          </p:cNvSpPr>
          <p:nvPr/>
        </p:nvSpPr>
        <p:spPr>
          <a:xfrm>
            <a:off x="363747" y="2382976"/>
            <a:ext cx="10409592" cy="3827324"/>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SA#100 :</a:t>
            </a:r>
          </a:p>
          <a:p>
            <a:pPr lvl="1">
              <a:spcBef>
                <a:spcPts val="0"/>
              </a:spcBef>
              <a:spcAft>
                <a:spcPts val="0"/>
              </a:spcAft>
              <a:defRPr/>
            </a:pPr>
            <a:r>
              <a:rPr lang="en-US" altLang="zh-CN" sz="1400" dirty="0">
                <a:latin typeface="Calibri" pitchFamily="34" charset="0"/>
                <a:ea typeface="宋体" pitchFamily="2" charset="-122"/>
                <a:cs typeface="Arial" charset="0"/>
              </a:rPr>
              <a:t>2 pCRs for TR 28.843 were approved covering</a:t>
            </a:r>
          </a:p>
          <a:p>
            <a:pPr lvl="2">
              <a:spcBef>
                <a:spcPts val="0"/>
              </a:spcBef>
              <a:spcAft>
                <a:spcPts val="0"/>
              </a:spcAft>
              <a:defRPr/>
            </a:pPr>
            <a:r>
              <a:rPr lang="en-GB" sz="1400" dirty="0">
                <a:latin typeface="Calibri" pitchFamily="34" charset="0"/>
                <a:ea typeface="宋体" pitchFamily="2" charset="-122"/>
                <a:cs typeface="Arial" charset="0"/>
              </a:rPr>
              <a:t>clarification on the concept and business roles</a:t>
            </a:r>
          </a:p>
          <a:p>
            <a:pPr lvl="2">
              <a:spcBef>
                <a:spcPts val="0"/>
              </a:spcBef>
              <a:spcAft>
                <a:spcPts val="0"/>
              </a:spcAft>
              <a:defRPr/>
            </a:pPr>
            <a:r>
              <a:rPr lang="en-GB" sz="1400" dirty="0">
                <a:latin typeface="Calibri" pitchFamily="34" charset="0"/>
                <a:ea typeface="宋体" pitchFamily="2" charset="-122"/>
                <a:cs typeface="Arial" charset="0"/>
              </a:rPr>
              <a:t>references and terminologies update </a:t>
            </a:r>
          </a:p>
          <a:p>
            <a:pPr lvl="1">
              <a:spcBef>
                <a:spcPts val="0"/>
              </a:spcBef>
              <a:spcAft>
                <a:spcPts val="0"/>
              </a:spcAft>
              <a:defRPr/>
            </a:pPr>
            <a:r>
              <a:rPr lang="en-US" altLang="zh-CN" sz="1400" dirty="0">
                <a:latin typeface="Calibri" pitchFamily="34" charset="0"/>
                <a:ea typeface="宋体" pitchFamily="2" charset="-122"/>
                <a:cs typeface="Arial" charset="0"/>
              </a:rPr>
              <a:t>Draft TR 28.843</a:t>
            </a:r>
          </a:p>
          <a:p>
            <a:pPr lvl="1">
              <a:spcBef>
                <a:spcPts val="0"/>
              </a:spcBef>
              <a:spcAft>
                <a:spcPts val="0"/>
              </a:spcAft>
              <a:defRPr/>
            </a:pPr>
            <a:r>
              <a:rPr lang="en-US" altLang="zh-CN" sz="1400" b="1" dirty="0">
                <a:solidFill>
                  <a:srgbClr val="00B050"/>
                </a:solidFill>
                <a:latin typeface="Calibri" pitchFamily="34" charset="0"/>
                <a:ea typeface="宋体" pitchFamily="2" charset="-122"/>
                <a:cs typeface="Arial" charset="0"/>
              </a:rPr>
              <a:t>TR 28.843 for Approval </a:t>
            </a:r>
            <a:r>
              <a:rPr lang="en-US" altLang="zh-CN" sz="1400" dirty="0">
                <a:latin typeface="Calibri" pitchFamily="34" charset="0"/>
                <a:ea typeface="宋体" pitchFamily="2" charset="-122"/>
                <a:cs typeface="Arial" charset="0"/>
              </a:rPr>
              <a:t>(SP‑230934)</a:t>
            </a:r>
          </a:p>
          <a:p>
            <a:pPr marL="457189" lvl="1" indent="0">
              <a:spcBef>
                <a:spcPts val="0"/>
              </a:spcBef>
              <a:spcAft>
                <a:spcPts val="0"/>
              </a:spcAft>
              <a:buNone/>
              <a:defRPr/>
            </a:pPr>
            <a:r>
              <a:rPr lang="en-US" altLang="zh-CN" sz="1400" kern="0" dirty="0"/>
              <a:t> </a:t>
            </a:r>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marL="457189" lvl="1" indent="0">
              <a:spcBef>
                <a:spcPts val="0"/>
              </a:spcBef>
              <a:spcAft>
                <a:spcPts val="600"/>
              </a:spcAft>
              <a:buNone/>
              <a:defRPr/>
            </a:pPr>
            <a:endParaRPr lang="en-US" sz="1400" kern="0" dirty="0"/>
          </a:p>
          <a:p>
            <a:pPr>
              <a:spcBef>
                <a:spcPts val="0"/>
              </a:spcBef>
              <a:spcAft>
                <a:spcPts val="0"/>
              </a:spcAft>
              <a:defRPr/>
            </a:pPr>
            <a:r>
              <a:rPr lang="de-DE" sz="2000" kern="0" dirty="0"/>
              <a:t>Next steps:</a:t>
            </a:r>
          </a:p>
          <a:p>
            <a:pPr lvl="1">
              <a:defRPr/>
            </a:pPr>
            <a:r>
              <a:rPr lang="en-GB" sz="1400" dirty="0"/>
              <a:t>New WID is proposed for SA#101 meeting</a:t>
            </a:r>
            <a:endParaRPr lang="en-US" sz="1400" dirty="0"/>
          </a:p>
        </p:txBody>
      </p:sp>
    </p:spTree>
    <p:extLst>
      <p:ext uri="{BB962C8B-B14F-4D97-AF65-F5344CB8AC3E}">
        <p14:creationId xmlns:p14="http://schemas.microsoft.com/office/powerpoint/2010/main" val="134663544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02725" cy="1143000"/>
          </a:xfrm>
        </p:spPr>
        <p:txBody>
          <a:bodyPr/>
          <a:lstStyle/>
          <a:p>
            <a:r>
              <a:rPr lang="en-GB" altLang="en-US" b="1" dirty="0"/>
              <a:t>Rel-18 Study (</a:t>
            </a:r>
            <a:r>
              <a:rPr lang="en-GB" b="1" dirty="0"/>
              <a:t>FS_5GSAT_CH</a:t>
            </a:r>
            <a:r>
              <a:rPr lang="en-GB" altLang="en-US" b="1" dirty="0"/>
              <a:t>)</a:t>
            </a:r>
            <a:br>
              <a:rPr lang="en-GB" altLang="en-US" b="1" dirty="0"/>
            </a:br>
            <a:endParaRPr lang="en-GB" altLang="en-US" sz="2000" b="1" dirty="0"/>
          </a:p>
        </p:txBody>
      </p:sp>
      <p:graphicFrame>
        <p:nvGraphicFramePr>
          <p:cNvPr id="3" name="Table 2"/>
          <p:cNvGraphicFramePr>
            <a:graphicFrameLocks noGrp="1"/>
          </p:cNvGraphicFramePr>
          <p:nvPr/>
        </p:nvGraphicFramePr>
        <p:xfrm>
          <a:off x="363747" y="1470728"/>
          <a:ext cx="10409592" cy="715434"/>
        </p:xfrm>
        <a:graphic>
          <a:graphicData uri="http://schemas.openxmlformats.org/drawingml/2006/table">
            <a:tbl>
              <a:tblPr firstRow="1" firstCol="1" bandRow="1">
                <a:tableStyleId>{F5AB1C69-6EDB-4FF4-983F-18BD219EF322}</a:tableStyleId>
              </a:tblPr>
              <a:tblGrid>
                <a:gridCol w="626959">
                  <a:extLst>
                    <a:ext uri="{9D8B030D-6E8A-4147-A177-3AD203B41FA5}">
                      <a16:colId xmlns:a16="http://schemas.microsoft.com/office/drawing/2014/main" val="20000"/>
                    </a:ext>
                  </a:extLst>
                </a:gridCol>
                <a:gridCol w="4004446">
                  <a:extLst>
                    <a:ext uri="{9D8B030D-6E8A-4147-A177-3AD203B41FA5}">
                      <a16:colId xmlns:a16="http://schemas.microsoft.com/office/drawing/2014/main" val="20001"/>
                    </a:ext>
                  </a:extLst>
                </a:gridCol>
                <a:gridCol w="1141077">
                  <a:extLst>
                    <a:ext uri="{9D8B030D-6E8A-4147-A177-3AD203B41FA5}">
                      <a16:colId xmlns:a16="http://schemas.microsoft.com/office/drawing/2014/main" val="20002"/>
                    </a:ext>
                  </a:extLst>
                </a:gridCol>
                <a:gridCol w="840691">
                  <a:extLst>
                    <a:ext uri="{9D8B030D-6E8A-4147-A177-3AD203B41FA5}">
                      <a16:colId xmlns:a16="http://schemas.microsoft.com/office/drawing/2014/main" val="20005"/>
                    </a:ext>
                  </a:extLst>
                </a:gridCol>
                <a:gridCol w="574699">
                  <a:extLst>
                    <a:ext uri="{9D8B030D-6E8A-4147-A177-3AD203B41FA5}">
                      <a16:colId xmlns:a16="http://schemas.microsoft.com/office/drawing/2014/main" val="20006"/>
                    </a:ext>
                  </a:extLst>
                </a:gridCol>
                <a:gridCol w="574699">
                  <a:extLst>
                    <a:ext uri="{9D8B030D-6E8A-4147-A177-3AD203B41FA5}">
                      <a16:colId xmlns:a16="http://schemas.microsoft.com/office/drawing/2014/main" val="1168613165"/>
                    </a:ext>
                  </a:extLst>
                </a:gridCol>
                <a:gridCol w="669834">
                  <a:extLst>
                    <a:ext uri="{9D8B030D-6E8A-4147-A177-3AD203B41FA5}">
                      <a16:colId xmlns:a16="http://schemas.microsoft.com/office/drawing/2014/main" val="20007"/>
                    </a:ext>
                  </a:extLst>
                </a:gridCol>
                <a:gridCol w="1977187">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980028</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1" i="0" u="none" strike="noStrike" kern="1200" dirty="0">
                          <a:solidFill>
                            <a:srgbClr val="0000FF"/>
                          </a:solidFill>
                          <a:effectLst/>
                          <a:latin typeface="Arial" panose="020B0604020202020204" pitchFamily="34" charset="0"/>
                          <a:ea typeface="+mn-ea"/>
                          <a:cs typeface="+mn-cs"/>
                        </a:rPr>
                        <a:t>Study on charging aspects of Satellite in 5GS</a:t>
                      </a:r>
                    </a:p>
                  </a:txBody>
                  <a:tcPr marL="9525" marR="9525" marT="9525" marB="9525" anchor="ctr"/>
                </a:tc>
                <a:tc>
                  <a:txBody>
                    <a:bodyPr/>
                    <a:lstStyle/>
                    <a:p>
                      <a:pPr marL="0" algn="ctr" defTabSz="914296" rtl="0" eaLnBrk="1" fontAlgn="t" latinLnBrk="0" hangingPunct="1"/>
                      <a:r>
                        <a:rPr lang="en-US" sz="900" kern="1200" dirty="0">
                          <a:solidFill>
                            <a:schemeClr val="dk1"/>
                          </a:solidFill>
                          <a:latin typeface="+mn-lt"/>
                          <a:ea typeface="+mn-ea"/>
                          <a:cs typeface="+mn-cs"/>
                        </a:rPr>
                        <a:t>FS_5GSAT_CH</a:t>
                      </a:r>
                    </a:p>
                  </a:txBody>
                  <a:tcPr marL="9525" marR="9525" marT="9525" marB="9525"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mn-lt"/>
                          <a:ea typeface="+mn-ea"/>
                          <a:cs typeface="+mn-cs"/>
                        </a:rPr>
                        <a:t>12/12/2023</a:t>
                      </a:r>
                    </a:p>
                  </a:txBody>
                  <a:tcPr marL="48003" marR="48003" marT="0" marB="0" anchor="ctr"/>
                </a:tc>
                <a:tc>
                  <a:txBody>
                    <a:bodyPr/>
                    <a:lstStyle/>
                    <a:p>
                      <a:pPr algn="ctr" fontAlgn="t"/>
                      <a:r>
                        <a:rPr lang="en-GB" sz="800" kern="1200" dirty="0">
                          <a:solidFill>
                            <a:schemeClr val="dk1"/>
                          </a:solidFill>
                          <a:latin typeface="+mn-lt"/>
                          <a:ea typeface="+mn-ea"/>
                          <a:cs typeface="+mn-cs"/>
                        </a:rPr>
                        <a:t>30</a:t>
                      </a:r>
                    </a:p>
                  </a:txBody>
                  <a:tcPr marL="48003" marR="48003" marT="0" marB="0" anchor="ctr"/>
                </a:tc>
                <a:tc>
                  <a:txBody>
                    <a:bodyPr/>
                    <a:lstStyle/>
                    <a:p>
                      <a:pPr algn="ctr" fontAlgn="t"/>
                      <a:r>
                        <a:rPr lang="en-GB" sz="800" b="0" i="0" u="none" strike="noStrike" kern="1200" dirty="0">
                          <a:solidFill>
                            <a:srgbClr val="000000"/>
                          </a:solidFill>
                          <a:effectLst/>
                          <a:latin typeface="Arial" panose="020B0604020202020204" pitchFamily="34" charset="0"/>
                          <a:ea typeface="+mn-ea"/>
                          <a:cs typeface="+mn-cs"/>
                        </a:rPr>
                        <a:t>SP-221162</a:t>
                      </a:r>
                    </a:p>
                  </a:txBody>
                  <a:tcPr marL="48003" marR="48003" marT="0" marB="0" anchor="ctr"/>
                </a:tc>
                <a:tc>
                  <a:txBody>
                    <a:bodyPr/>
                    <a:lstStyle/>
                    <a:p>
                      <a:pPr marL="0" marR="0" lvl="0" indent="0" algn="ctr" defTabSz="914296" rtl="0" eaLnBrk="1" fontAlgn="auto" latinLnBrk="0" hangingPunct="1">
                        <a:lnSpc>
                          <a:spcPct val="107000"/>
                        </a:lnSpc>
                        <a:spcBef>
                          <a:spcPts val="0"/>
                        </a:spcBef>
                        <a:spcAft>
                          <a:spcPts val="800"/>
                        </a:spcAft>
                        <a:buClrTx/>
                        <a:buSzTx/>
                        <a:buFontTx/>
                        <a:buNone/>
                        <a:tabLst/>
                        <a:defRPr/>
                      </a:pPr>
                      <a:r>
                        <a:rPr lang="en-GB" sz="900" kern="1200" dirty="0">
                          <a:solidFill>
                            <a:srgbClr val="FF0000"/>
                          </a:solidFill>
                          <a:latin typeface="+mn-lt"/>
                          <a:ea typeface="+mn-ea"/>
                          <a:cs typeface="+mn-cs"/>
                        </a:rPr>
                        <a:t>80 %</a:t>
                      </a:r>
                    </a:p>
                  </a:txBody>
                  <a:tcPr marL="48003" marR="48003" marT="0" marB="0" anchor="ctr"/>
                </a:tc>
                <a:tc>
                  <a:txBody>
                    <a:bodyPr/>
                    <a:lstStyle/>
                    <a:p>
                      <a:pPr algn="ctr">
                        <a:lnSpc>
                          <a:spcPct val="107000"/>
                        </a:lnSpc>
                        <a:spcAft>
                          <a:spcPts val="800"/>
                        </a:spcAft>
                      </a:pPr>
                      <a:r>
                        <a:rPr lang="en-GB" sz="1300" dirty="0">
                          <a:solidFill>
                            <a:srgbClr val="FF0000"/>
                          </a:solidFill>
                        </a:rPr>
                        <a:t>New WID for approval</a:t>
                      </a: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p:cNvSpPr txBox="1">
            <a:spLocks/>
          </p:cNvSpPr>
          <p:nvPr/>
        </p:nvSpPr>
        <p:spPr>
          <a:xfrm>
            <a:off x="363747" y="2261056"/>
            <a:ext cx="11311467" cy="4139744"/>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SA#100 :</a:t>
            </a:r>
          </a:p>
          <a:p>
            <a:pPr lvl="1">
              <a:spcBef>
                <a:spcPts val="0"/>
              </a:spcBef>
              <a:spcAft>
                <a:spcPts val="0"/>
              </a:spcAft>
              <a:defRPr/>
            </a:pPr>
            <a:r>
              <a:rPr lang="en-US" altLang="zh-CN" sz="1400" dirty="0">
                <a:latin typeface="Calibri" pitchFamily="34" charset="0"/>
                <a:ea typeface="宋体" pitchFamily="2" charset="-122"/>
                <a:cs typeface="Arial" charset="0"/>
              </a:rPr>
              <a:t>11 pCRs for TR 28.844 were approved covering</a:t>
            </a:r>
          </a:p>
          <a:p>
            <a:pPr lvl="2">
              <a:spcBef>
                <a:spcPts val="0"/>
              </a:spcBef>
              <a:spcAft>
                <a:spcPts val="0"/>
              </a:spcAft>
              <a:defRPr/>
            </a:pPr>
            <a:r>
              <a:rPr lang="en-GB" sz="1400" dirty="0">
                <a:latin typeface="Calibri" pitchFamily="34" charset="0"/>
                <a:ea typeface="宋体" pitchFamily="2" charset="-122"/>
                <a:cs typeface="Arial" charset="0"/>
              </a:rPr>
              <a:t>Converged Charging satellite backhaul Solution Update </a:t>
            </a:r>
          </a:p>
          <a:p>
            <a:pPr lvl="2">
              <a:spcBef>
                <a:spcPts val="0"/>
              </a:spcBef>
              <a:spcAft>
                <a:spcPts val="0"/>
              </a:spcAft>
              <a:defRPr/>
            </a:pPr>
            <a:r>
              <a:rPr lang="en-GB" sz="1400" dirty="0">
                <a:latin typeface="Calibri" pitchFamily="34" charset="0"/>
                <a:ea typeface="宋体" pitchFamily="2" charset="-122"/>
                <a:cs typeface="Arial" charset="0"/>
              </a:rPr>
              <a:t>Satellite backhaul Key Issue</a:t>
            </a:r>
          </a:p>
          <a:p>
            <a:pPr lvl="2">
              <a:spcBef>
                <a:spcPts val="0"/>
              </a:spcBef>
              <a:spcAft>
                <a:spcPts val="0"/>
              </a:spcAft>
              <a:defRPr/>
            </a:pPr>
            <a:r>
              <a:rPr lang="en-GB" sz="1400" dirty="0">
                <a:latin typeface="Calibri" pitchFamily="34" charset="0"/>
                <a:ea typeface="宋体" pitchFamily="2" charset="-122"/>
                <a:cs typeface="Arial" charset="0"/>
              </a:rPr>
              <a:t>Add solution on charging for 5G connection via satellite access, </a:t>
            </a:r>
            <a:r>
              <a:rPr lang="it-IT" sz="1400" dirty="0">
                <a:latin typeface="Calibri" pitchFamily="34" charset="0"/>
                <a:ea typeface="宋体" pitchFamily="2" charset="-122"/>
                <a:cs typeface="Arial" charset="0"/>
              </a:rPr>
              <a:t>5G data connectivity via satellite access, </a:t>
            </a:r>
            <a:endParaRPr lang="en-GB" sz="1400" dirty="0">
              <a:latin typeface="Calibri" pitchFamily="34" charset="0"/>
              <a:ea typeface="宋体" pitchFamily="2" charset="-122"/>
              <a:cs typeface="Arial" charset="0"/>
            </a:endParaRPr>
          </a:p>
          <a:p>
            <a:pPr lvl="2">
              <a:spcBef>
                <a:spcPts val="0"/>
              </a:spcBef>
              <a:spcAft>
                <a:spcPts val="0"/>
              </a:spcAft>
              <a:defRPr/>
            </a:pPr>
            <a:r>
              <a:rPr lang="en-GB" sz="1400" dirty="0">
                <a:latin typeface="Calibri" pitchFamily="34" charset="0"/>
                <a:ea typeface="宋体" pitchFamily="2" charset="-122"/>
                <a:cs typeface="Arial" charset="0"/>
              </a:rPr>
              <a:t>Update solutions for satellite backhaul charging</a:t>
            </a:r>
          </a:p>
          <a:p>
            <a:pPr lvl="2">
              <a:spcBef>
                <a:spcPts val="0"/>
              </a:spcBef>
              <a:spcAft>
                <a:spcPts val="0"/>
              </a:spcAft>
              <a:defRPr/>
            </a:pPr>
            <a:r>
              <a:rPr lang="en-GB" sz="1400" dirty="0">
                <a:latin typeface="Calibri" pitchFamily="34" charset="0"/>
                <a:ea typeface="宋体" pitchFamily="2" charset="-122"/>
                <a:cs typeface="Arial" charset="0"/>
              </a:rPr>
              <a:t>Resolve EN of edge computing charging with satellite backhaul</a:t>
            </a:r>
          </a:p>
          <a:p>
            <a:pPr lvl="2">
              <a:spcBef>
                <a:spcPts val="0"/>
              </a:spcBef>
              <a:spcAft>
                <a:spcPts val="0"/>
              </a:spcAft>
              <a:defRPr/>
            </a:pPr>
            <a:r>
              <a:rPr lang="en-GB" sz="1400" dirty="0">
                <a:latin typeface="Calibri" pitchFamily="34" charset="0"/>
                <a:ea typeface="宋体" pitchFamily="2" charset="-122"/>
                <a:cs typeface="Arial" charset="0"/>
              </a:rPr>
              <a:t>Add solutions for satellite access charging, edge computing charging with satellite backhaul, SSC-to-SSC communications via satellite backhaul and EAS on-board deployment charging</a:t>
            </a:r>
          </a:p>
          <a:p>
            <a:pPr lvl="2">
              <a:spcBef>
                <a:spcPts val="0"/>
              </a:spcBef>
              <a:spcAft>
                <a:spcPts val="0"/>
              </a:spcAft>
              <a:defRPr/>
            </a:pPr>
            <a:r>
              <a:rPr lang="en-GB" sz="1400" dirty="0">
                <a:latin typeface="Calibri" pitchFamily="34" charset="0"/>
                <a:ea typeface="宋体" pitchFamily="2" charset="-122"/>
                <a:cs typeface="Arial" charset="0"/>
              </a:rPr>
              <a:t>Add Evaluation for satellite access charging and for satellite backhaul charging</a:t>
            </a:r>
          </a:p>
          <a:p>
            <a:pPr lvl="2">
              <a:spcBef>
                <a:spcPts val="0"/>
              </a:spcBef>
              <a:spcAft>
                <a:spcPts val="0"/>
              </a:spcAft>
              <a:defRPr/>
            </a:pPr>
            <a:r>
              <a:rPr lang="en-GB" sz="1400" dirty="0">
                <a:latin typeface="Calibri" pitchFamily="34" charset="0"/>
                <a:ea typeface="宋体" pitchFamily="2" charset="-122"/>
                <a:cs typeface="Arial" charset="0"/>
              </a:rPr>
              <a:t>Add Conclusion for satellite backhaul charging</a:t>
            </a:r>
          </a:p>
          <a:p>
            <a:pPr lvl="1">
              <a:spcBef>
                <a:spcPts val="0"/>
              </a:spcBef>
              <a:spcAft>
                <a:spcPts val="0"/>
              </a:spcAft>
              <a:defRPr/>
            </a:pPr>
            <a:r>
              <a:rPr lang="en-US" altLang="zh-CN" sz="1400" dirty="0">
                <a:latin typeface="Calibri" pitchFamily="34" charset="0"/>
                <a:ea typeface="宋体" pitchFamily="2" charset="-122"/>
                <a:cs typeface="Arial" charset="0"/>
              </a:rPr>
              <a:t>Draft TR 28.844</a:t>
            </a:r>
          </a:p>
          <a:p>
            <a:pPr lvl="1">
              <a:spcBef>
                <a:spcPts val="0"/>
              </a:spcBef>
              <a:spcAft>
                <a:spcPts val="0"/>
              </a:spcAft>
              <a:defRPr/>
            </a:pPr>
            <a:r>
              <a:rPr lang="en-US" altLang="zh-CN" sz="1400" b="1" dirty="0">
                <a:latin typeface="Calibri" pitchFamily="34" charset="0"/>
                <a:ea typeface="宋体" pitchFamily="2" charset="-122"/>
                <a:cs typeface="Arial" charset="0"/>
              </a:rPr>
              <a:t>TR 28.844 for Information </a:t>
            </a:r>
            <a:r>
              <a:rPr lang="en-US" altLang="zh-CN" sz="1400" dirty="0">
                <a:latin typeface="Calibri" pitchFamily="34" charset="0"/>
                <a:ea typeface="宋体" pitchFamily="2" charset="-122"/>
                <a:cs typeface="Arial" charset="0"/>
              </a:rPr>
              <a:t>(S5‑230935)</a:t>
            </a:r>
            <a:r>
              <a:rPr lang="en-US" altLang="zh-CN" sz="1400" kern="0" dirty="0"/>
              <a:t> </a:t>
            </a:r>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a:spcBef>
                <a:spcPts val="0"/>
              </a:spcBef>
              <a:spcAft>
                <a:spcPts val="0"/>
              </a:spcAft>
              <a:defRPr/>
            </a:pPr>
            <a:r>
              <a:rPr lang="de-DE" sz="2000" kern="0" dirty="0"/>
              <a:t>Next steps:</a:t>
            </a:r>
          </a:p>
          <a:p>
            <a:pPr lvl="1">
              <a:defRPr/>
            </a:pPr>
            <a:r>
              <a:rPr lang="en-GB" altLang="zh-CN" sz="1400" dirty="0"/>
              <a:t>Drafting solutions and evaluation for the study</a:t>
            </a:r>
            <a:r>
              <a:rPr lang="en-US" altLang="zh-CN" sz="1400" dirty="0"/>
              <a:t>, </a:t>
            </a:r>
            <a:r>
              <a:rPr lang="en-GB" sz="1400" dirty="0"/>
              <a:t>new WID is proposed for SA#101 meeting</a:t>
            </a:r>
            <a:endParaRPr lang="en-US" sz="1400" dirty="0"/>
          </a:p>
          <a:p>
            <a:pPr lvl="1">
              <a:defRPr/>
            </a:pPr>
            <a:endParaRPr lang="en-US" altLang="zh-CN" sz="1400" kern="0" dirty="0"/>
          </a:p>
        </p:txBody>
      </p:sp>
    </p:spTree>
    <p:extLst>
      <p:ext uri="{BB962C8B-B14F-4D97-AF65-F5344CB8AC3E}">
        <p14:creationId xmlns:p14="http://schemas.microsoft.com/office/powerpoint/2010/main" val="298138824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710057" cy="1143000"/>
          </a:xfrm>
        </p:spPr>
        <p:txBody>
          <a:bodyPr/>
          <a:lstStyle/>
          <a:p>
            <a:r>
              <a:rPr lang="en-GB" altLang="en-US" b="1" dirty="0"/>
              <a:t>Rel-18 Study (</a:t>
            </a:r>
            <a:r>
              <a:rPr lang="en-GB" b="1" dirty="0" err="1"/>
              <a:t>FS_Ranging_SL_CH</a:t>
            </a:r>
            <a:r>
              <a:rPr lang="en-GB" altLang="en-US" b="1" dirty="0"/>
              <a:t>)</a:t>
            </a:r>
            <a:br>
              <a:rPr lang="en-GB" altLang="en-US" b="1" dirty="0"/>
            </a:br>
            <a:endParaRPr lang="en-GB" altLang="en-US" sz="2000" b="1" dirty="0"/>
          </a:p>
        </p:txBody>
      </p:sp>
      <p:graphicFrame>
        <p:nvGraphicFramePr>
          <p:cNvPr id="3" name="Table 2"/>
          <p:cNvGraphicFramePr>
            <a:graphicFrameLocks noGrp="1"/>
          </p:cNvGraphicFramePr>
          <p:nvPr/>
        </p:nvGraphicFramePr>
        <p:xfrm>
          <a:off x="363747" y="1470728"/>
          <a:ext cx="10409592" cy="715434"/>
        </p:xfrm>
        <a:graphic>
          <a:graphicData uri="http://schemas.openxmlformats.org/drawingml/2006/table">
            <a:tbl>
              <a:tblPr firstRow="1" firstCol="1" bandRow="1">
                <a:tableStyleId>{F5AB1C69-6EDB-4FF4-983F-18BD219EF322}</a:tableStyleId>
              </a:tblPr>
              <a:tblGrid>
                <a:gridCol w="626959">
                  <a:extLst>
                    <a:ext uri="{9D8B030D-6E8A-4147-A177-3AD203B41FA5}">
                      <a16:colId xmlns:a16="http://schemas.microsoft.com/office/drawing/2014/main" val="20000"/>
                    </a:ext>
                  </a:extLst>
                </a:gridCol>
                <a:gridCol w="4004446">
                  <a:extLst>
                    <a:ext uri="{9D8B030D-6E8A-4147-A177-3AD203B41FA5}">
                      <a16:colId xmlns:a16="http://schemas.microsoft.com/office/drawing/2014/main" val="20001"/>
                    </a:ext>
                  </a:extLst>
                </a:gridCol>
                <a:gridCol w="1141077">
                  <a:extLst>
                    <a:ext uri="{9D8B030D-6E8A-4147-A177-3AD203B41FA5}">
                      <a16:colId xmlns:a16="http://schemas.microsoft.com/office/drawing/2014/main" val="20002"/>
                    </a:ext>
                  </a:extLst>
                </a:gridCol>
                <a:gridCol w="840691">
                  <a:extLst>
                    <a:ext uri="{9D8B030D-6E8A-4147-A177-3AD203B41FA5}">
                      <a16:colId xmlns:a16="http://schemas.microsoft.com/office/drawing/2014/main" val="20005"/>
                    </a:ext>
                  </a:extLst>
                </a:gridCol>
                <a:gridCol w="574699">
                  <a:extLst>
                    <a:ext uri="{9D8B030D-6E8A-4147-A177-3AD203B41FA5}">
                      <a16:colId xmlns:a16="http://schemas.microsoft.com/office/drawing/2014/main" val="20006"/>
                    </a:ext>
                  </a:extLst>
                </a:gridCol>
                <a:gridCol w="617021">
                  <a:extLst>
                    <a:ext uri="{9D8B030D-6E8A-4147-A177-3AD203B41FA5}">
                      <a16:colId xmlns:a16="http://schemas.microsoft.com/office/drawing/2014/main" val="1168613165"/>
                    </a:ext>
                  </a:extLst>
                </a:gridCol>
                <a:gridCol w="627512">
                  <a:extLst>
                    <a:ext uri="{9D8B030D-6E8A-4147-A177-3AD203B41FA5}">
                      <a16:colId xmlns:a16="http://schemas.microsoft.com/office/drawing/2014/main" val="20007"/>
                    </a:ext>
                  </a:extLst>
                </a:gridCol>
                <a:gridCol w="1977187">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1080009</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b="1" i="0" u="none" strike="noStrike" kern="1200" dirty="0">
                          <a:solidFill>
                            <a:srgbClr val="0000FF"/>
                          </a:solidFill>
                          <a:effectLst/>
                          <a:latin typeface="Arial" panose="020B0604020202020204" pitchFamily="34" charset="0"/>
                          <a:ea typeface="+mn-ea"/>
                          <a:cs typeface="+mn-cs"/>
                        </a:rPr>
                        <a:t>Study on Charging Aspects of Ranging and </a:t>
                      </a:r>
                      <a:r>
                        <a:rPr lang="en-GB" sz="1200" b="1" i="0" u="none" strike="noStrike" kern="1200" dirty="0" err="1">
                          <a:solidFill>
                            <a:srgbClr val="0000FF"/>
                          </a:solidFill>
                          <a:effectLst/>
                          <a:latin typeface="Arial" panose="020B0604020202020204" pitchFamily="34" charset="0"/>
                          <a:ea typeface="+mn-ea"/>
                          <a:cs typeface="+mn-cs"/>
                        </a:rPr>
                        <a:t>Sidelink</a:t>
                      </a:r>
                      <a:r>
                        <a:rPr lang="en-GB" sz="1200" b="1" i="0" u="none" strike="noStrike" kern="1200" dirty="0">
                          <a:solidFill>
                            <a:srgbClr val="0000FF"/>
                          </a:solidFill>
                          <a:effectLst/>
                          <a:latin typeface="Arial" panose="020B0604020202020204" pitchFamily="34" charset="0"/>
                          <a:ea typeface="+mn-ea"/>
                          <a:cs typeface="+mn-cs"/>
                        </a:rPr>
                        <a:t> Positioning </a:t>
                      </a:r>
                    </a:p>
                  </a:txBody>
                  <a:tcPr marL="9525" marR="9525" marT="9525" marB="9525" anchor="ctr"/>
                </a:tc>
                <a:tc>
                  <a:txBody>
                    <a:bodyPr/>
                    <a:lstStyle/>
                    <a:p>
                      <a:pPr marL="0" algn="ctr" defTabSz="914296" rtl="0" eaLnBrk="1" fontAlgn="t" latinLnBrk="0" hangingPunct="1"/>
                      <a:r>
                        <a:rPr lang="en-US" sz="900" kern="1200">
                          <a:solidFill>
                            <a:schemeClr val="dk1"/>
                          </a:solidFill>
                          <a:latin typeface="+mn-lt"/>
                          <a:ea typeface="+mn-ea"/>
                          <a:cs typeface="+mn-cs"/>
                        </a:rPr>
                        <a:t>FS_Ranging_SL_CH</a:t>
                      </a:r>
                      <a:endParaRPr lang="en-US" sz="900" kern="1200" dirty="0">
                        <a:solidFill>
                          <a:schemeClr val="dk1"/>
                        </a:solidFill>
                        <a:latin typeface="+mn-lt"/>
                        <a:ea typeface="+mn-ea"/>
                        <a:cs typeface="+mn-cs"/>
                      </a:endParaRPr>
                    </a:p>
                  </a:txBody>
                  <a:tcPr marL="9525" marR="9525" marT="9525" marB="9525"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mn-lt"/>
                          <a:ea typeface="+mn-ea"/>
                          <a:cs typeface="+mn-cs"/>
                        </a:rPr>
                        <a:t>12/12/2023</a:t>
                      </a:r>
                    </a:p>
                  </a:txBody>
                  <a:tcPr marL="48003" marR="48003" marT="0" marB="0" anchor="ctr"/>
                </a:tc>
                <a:tc>
                  <a:txBody>
                    <a:bodyPr/>
                    <a:lstStyle/>
                    <a:p>
                      <a:pPr algn="ctr" fontAlgn="t"/>
                      <a:r>
                        <a:rPr lang="en-GB" sz="800" kern="1200" dirty="0">
                          <a:solidFill>
                            <a:schemeClr val="dk1"/>
                          </a:solidFill>
                          <a:latin typeface="+mn-lt"/>
                          <a:ea typeface="+mn-ea"/>
                          <a:cs typeface="+mn-cs"/>
                        </a:rPr>
                        <a:t>0%</a:t>
                      </a:r>
                    </a:p>
                  </a:txBody>
                  <a:tcPr marL="48003" marR="48003" marT="0" marB="0" anchor="ctr"/>
                </a:tc>
                <a:tc>
                  <a:txBody>
                    <a:bodyPr/>
                    <a:lstStyle/>
                    <a:p>
                      <a:pPr algn="ctr" fontAlgn="t"/>
                      <a:r>
                        <a:rPr lang="en-GB" sz="800" b="0" i="0" u="none" strike="noStrike" kern="1200" dirty="0">
                          <a:solidFill>
                            <a:srgbClr val="000000"/>
                          </a:solidFill>
                          <a:effectLst/>
                          <a:latin typeface="Arial" panose="020B0604020202020204" pitchFamily="34" charset="0"/>
                          <a:ea typeface="+mn-ea"/>
                          <a:cs typeface="+mn-cs"/>
                        </a:rPr>
                        <a:t>SP-230622</a:t>
                      </a:r>
                    </a:p>
                  </a:txBody>
                  <a:tcPr marL="48003" marR="48003" marT="0" marB="0" anchor="ctr"/>
                </a:tc>
                <a:tc>
                  <a:txBody>
                    <a:bodyPr/>
                    <a:lstStyle/>
                    <a:p>
                      <a:pPr marL="0" marR="0" lvl="0" indent="0" algn="ctr" defTabSz="914296" rtl="0" eaLnBrk="1" fontAlgn="auto" latinLnBrk="0" hangingPunct="1">
                        <a:lnSpc>
                          <a:spcPct val="107000"/>
                        </a:lnSpc>
                        <a:spcBef>
                          <a:spcPts val="0"/>
                        </a:spcBef>
                        <a:spcAft>
                          <a:spcPts val="800"/>
                        </a:spcAft>
                        <a:buClrTx/>
                        <a:buSzTx/>
                        <a:buFontTx/>
                        <a:buNone/>
                        <a:tabLst/>
                        <a:defRPr/>
                      </a:pPr>
                      <a:r>
                        <a:rPr lang="en-GB" sz="900" kern="1200" dirty="0">
                          <a:solidFill>
                            <a:srgbClr val="FF0000"/>
                          </a:solidFill>
                          <a:latin typeface="+mn-lt"/>
                          <a:ea typeface="+mn-ea"/>
                          <a:cs typeface="+mn-cs"/>
                        </a:rPr>
                        <a:t>15 %</a:t>
                      </a:r>
                    </a:p>
                  </a:txBody>
                  <a:tcPr marL="48003" marR="48003" marT="0" marB="0" anchor="ctr"/>
                </a:tc>
                <a:tc>
                  <a:txBody>
                    <a:bodyPr/>
                    <a:lstStyle/>
                    <a:p>
                      <a:pPr algn="ctr">
                        <a:lnSpc>
                          <a:spcPct val="107000"/>
                        </a:lnSpc>
                        <a:spcAft>
                          <a:spcPts val="800"/>
                        </a:spcAft>
                      </a:pPr>
                      <a:endParaRPr lang="en-GB" sz="1300" dirty="0">
                        <a:solidFill>
                          <a:srgbClr val="FF0000"/>
                        </a:solidFill>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p:cNvSpPr txBox="1">
            <a:spLocks/>
          </p:cNvSpPr>
          <p:nvPr/>
        </p:nvSpPr>
        <p:spPr>
          <a:xfrm>
            <a:off x="363746" y="2382976"/>
            <a:ext cx="11311467" cy="3827324"/>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SA#100 :</a:t>
            </a:r>
          </a:p>
          <a:p>
            <a:pPr lvl="1">
              <a:spcBef>
                <a:spcPts val="0"/>
              </a:spcBef>
              <a:spcAft>
                <a:spcPts val="0"/>
              </a:spcAft>
              <a:defRPr/>
            </a:pPr>
            <a:r>
              <a:rPr lang="en-US" altLang="zh-CN" sz="1400" dirty="0">
                <a:latin typeface="Calibri" pitchFamily="34" charset="0"/>
                <a:ea typeface="宋体" pitchFamily="2" charset="-122"/>
                <a:cs typeface="Arial" charset="0"/>
              </a:rPr>
              <a:t>11 pCRs for TR 28.845 were approved covering</a:t>
            </a:r>
          </a:p>
          <a:p>
            <a:pPr lvl="2">
              <a:spcBef>
                <a:spcPts val="0"/>
              </a:spcBef>
              <a:spcAft>
                <a:spcPts val="0"/>
              </a:spcAft>
              <a:defRPr/>
            </a:pPr>
            <a:r>
              <a:rPr lang="en-GB" sz="1400" dirty="0">
                <a:latin typeface="Calibri" pitchFamily="34" charset="0"/>
                <a:ea typeface="宋体" pitchFamily="2" charset="-122"/>
                <a:cs typeface="Arial" charset="0"/>
              </a:rPr>
              <a:t>Initial skeleton</a:t>
            </a:r>
          </a:p>
          <a:p>
            <a:pPr lvl="2">
              <a:spcBef>
                <a:spcPts val="0"/>
              </a:spcBef>
              <a:spcAft>
                <a:spcPts val="0"/>
              </a:spcAft>
              <a:defRPr/>
            </a:pPr>
            <a:r>
              <a:rPr lang="en-US" sz="1400" dirty="0">
                <a:latin typeface="Calibri" pitchFamily="34" charset="0"/>
                <a:ea typeface="宋体" pitchFamily="2" charset="-122"/>
                <a:cs typeface="Arial" charset="0"/>
              </a:rPr>
              <a:t>Update on skeleton, Scope, Reference, </a:t>
            </a:r>
            <a:r>
              <a:rPr lang="en-GB" sz="1400" dirty="0">
                <a:latin typeface="Calibri" pitchFamily="34" charset="0"/>
                <a:ea typeface="宋体" pitchFamily="2" charset="-122"/>
                <a:cs typeface="Arial" charset="0"/>
              </a:rPr>
              <a:t>terms, symbols and abbreviations</a:t>
            </a:r>
            <a:endParaRPr lang="en-US" sz="1400" dirty="0">
              <a:latin typeface="Calibri" pitchFamily="34" charset="0"/>
              <a:ea typeface="宋体" pitchFamily="2" charset="-122"/>
              <a:cs typeface="Arial" charset="0"/>
            </a:endParaRPr>
          </a:p>
          <a:p>
            <a:pPr lvl="2">
              <a:spcBef>
                <a:spcPts val="0"/>
              </a:spcBef>
              <a:spcAft>
                <a:spcPts val="0"/>
              </a:spcAft>
              <a:defRPr/>
            </a:pPr>
            <a:r>
              <a:rPr lang="en-US" sz="1400" dirty="0">
                <a:latin typeface="Calibri" pitchFamily="34" charset="0"/>
                <a:ea typeface="宋体" pitchFamily="2" charset="-122"/>
                <a:cs typeface="Arial" charset="0"/>
              </a:rPr>
              <a:t>Update on overview and business roles</a:t>
            </a:r>
          </a:p>
          <a:p>
            <a:pPr lvl="2">
              <a:spcBef>
                <a:spcPts val="0"/>
              </a:spcBef>
              <a:spcAft>
                <a:spcPts val="0"/>
              </a:spcAft>
              <a:defRPr/>
            </a:pPr>
            <a:r>
              <a:rPr lang="en-GB" sz="1400" dirty="0">
                <a:latin typeface="Calibri" pitchFamily="34" charset="0"/>
                <a:ea typeface="宋体" pitchFamily="2" charset="-122"/>
                <a:cs typeface="Arial" charset="0"/>
              </a:rPr>
              <a:t>Add charging scenarios and key issues for Ranging </a:t>
            </a:r>
            <a:r>
              <a:rPr lang="en-GB" sz="1400" dirty="0" err="1">
                <a:latin typeface="Calibri" pitchFamily="34" charset="0"/>
                <a:ea typeface="宋体" pitchFamily="2" charset="-122"/>
                <a:cs typeface="Arial" charset="0"/>
              </a:rPr>
              <a:t>Sidelink</a:t>
            </a:r>
            <a:r>
              <a:rPr lang="en-GB" sz="1400" dirty="0">
                <a:latin typeface="Calibri" pitchFamily="34" charset="0"/>
                <a:ea typeface="宋体" pitchFamily="2" charset="-122"/>
                <a:cs typeface="Arial" charset="0"/>
              </a:rPr>
              <a:t> Positioning UE Discovery</a:t>
            </a:r>
          </a:p>
          <a:p>
            <a:pPr lvl="2">
              <a:spcBef>
                <a:spcPts val="0"/>
              </a:spcBef>
              <a:spcAft>
                <a:spcPts val="0"/>
              </a:spcAft>
              <a:defRPr/>
            </a:pPr>
            <a:r>
              <a:rPr lang="en-GB" sz="1400" dirty="0">
                <a:latin typeface="Calibri" pitchFamily="34" charset="0"/>
                <a:ea typeface="宋体" pitchFamily="2" charset="-122"/>
                <a:cs typeface="Arial" charset="0"/>
              </a:rPr>
              <a:t>Add charging scenarios and key issues for UE positioning assisted by </a:t>
            </a:r>
            <a:r>
              <a:rPr lang="en-GB" sz="1400" dirty="0" err="1">
                <a:latin typeface="Calibri" pitchFamily="34" charset="0"/>
                <a:ea typeface="宋体" pitchFamily="2" charset="-122"/>
                <a:cs typeface="Arial" charset="0"/>
              </a:rPr>
              <a:t>Sidelink</a:t>
            </a:r>
            <a:r>
              <a:rPr lang="en-GB" sz="1400" dirty="0">
                <a:latin typeface="Calibri" pitchFamily="34" charset="0"/>
                <a:ea typeface="宋体" pitchFamily="2" charset="-122"/>
                <a:cs typeface="Arial" charset="0"/>
              </a:rPr>
              <a:t> Positioning and involving 5GC</a:t>
            </a:r>
          </a:p>
          <a:p>
            <a:pPr lvl="2">
              <a:spcBef>
                <a:spcPts val="0"/>
              </a:spcBef>
              <a:spcAft>
                <a:spcPts val="0"/>
              </a:spcAft>
              <a:defRPr/>
            </a:pPr>
            <a:r>
              <a:rPr lang="en-GB" sz="1400" dirty="0">
                <a:latin typeface="Calibri" pitchFamily="34" charset="0"/>
                <a:ea typeface="宋体" pitchFamily="2" charset="-122"/>
                <a:cs typeface="Arial" charset="0"/>
              </a:rPr>
              <a:t>Add charging scenarios and key issues for UE only </a:t>
            </a:r>
            <a:r>
              <a:rPr lang="en-GB" sz="1400" dirty="0" err="1">
                <a:latin typeface="Calibri" pitchFamily="34" charset="0"/>
                <a:ea typeface="宋体" pitchFamily="2" charset="-122"/>
                <a:cs typeface="Arial" charset="0"/>
              </a:rPr>
              <a:t>Sidelink</a:t>
            </a:r>
            <a:r>
              <a:rPr lang="en-GB" sz="1400" dirty="0">
                <a:latin typeface="Calibri" pitchFamily="34" charset="0"/>
                <a:ea typeface="宋体" pitchFamily="2" charset="-122"/>
                <a:cs typeface="Arial" charset="0"/>
              </a:rPr>
              <a:t> Positioning for Target UE using Located UE</a:t>
            </a:r>
            <a:endParaRPr lang="en-US" sz="1400" dirty="0">
              <a:latin typeface="Calibri" pitchFamily="34" charset="0"/>
              <a:ea typeface="宋体" pitchFamily="2" charset="-122"/>
              <a:cs typeface="Arial" charset="0"/>
            </a:endParaRPr>
          </a:p>
          <a:p>
            <a:pPr lvl="2">
              <a:spcBef>
                <a:spcPts val="0"/>
              </a:spcBef>
              <a:spcAft>
                <a:spcPts val="0"/>
              </a:spcAft>
              <a:defRPr/>
            </a:pPr>
            <a:r>
              <a:rPr lang="en-US" sz="1400" dirty="0">
                <a:latin typeface="Calibri" pitchFamily="34" charset="0"/>
                <a:ea typeface="宋体" pitchFamily="2" charset="-122"/>
                <a:cs typeface="Arial" charset="0"/>
              </a:rPr>
              <a:t>Add </a:t>
            </a:r>
            <a:r>
              <a:rPr lang="en-GB" sz="1400" dirty="0">
                <a:latin typeface="Calibri" pitchFamily="34" charset="0"/>
                <a:ea typeface="宋体" pitchFamily="2" charset="-122"/>
                <a:cs typeface="Arial" charset="0"/>
              </a:rPr>
              <a:t>charging scenarios and key issues for Ranging SL Positioning service exposure</a:t>
            </a:r>
            <a:endParaRPr lang="en-US" sz="1400" dirty="0">
              <a:latin typeface="Calibri" pitchFamily="34" charset="0"/>
              <a:ea typeface="宋体" pitchFamily="2" charset="-122"/>
              <a:cs typeface="Arial" charset="0"/>
            </a:endParaRPr>
          </a:p>
          <a:p>
            <a:pPr lvl="1">
              <a:spcBef>
                <a:spcPts val="0"/>
              </a:spcBef>
              <a:spcAft>
                <a:spcPts val="0"/>
              </a:spcAft>
              <a:defRPr/>
            </a:pPr>
            <a:r>
              <a:rPr lang="en-US" altLang="zh-CN" sz="1400" dirty="0">
                <a:latin typeface="Calibri" pitchFamily="34" charset="0"/>
                <a:ea typeface="宋体" pitchFamily="2" charset="-122"/>
                <a:cs typeface="Arial" charset="0"/>
              </a:rPr>
              <a:t>Draft TR 28.845</a:t>
            </a:r>
          </a:p>
          <a:p>
            <a:pPr marL="457189" lvl="1" indent="0">
              <a:spcBef>
                <a:spcPts val="0"/>
              </a:spcBef>
              <a:spcAft>
                <a:spcPts val="0"/>
              </a:spcAft>
              <a:buNone/>
              <a:defRPr/>
            </a:pPr>
            <a:r>
              <a:rPr lang="en-US" altLang="zh-CN" sz="1400" kern="0" dirty="0"/>
              <a:t> </a:t>
            </a:r>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a:spcBef>
                <a:spcPts val="0"/>
              </a:spcBef>
              <a:spcAft>
                <a:spcPts val="0"/>
              </a:spcAft>
              <a:defRPr/>
            </a:pPr>
            <a:r>
              <a:rPr lang="de-DE" sz="2000" kern="0" dirty="0"/>
              <a:t>Next steps:</a:t>
            </a:r>
          </a:p>
          <a:p>
            <a:pPr lvl="1">
              <a:defRPr/>
            </a:pPr>
            <a:r>
              <a:rPr lang="en-US" altLang="zh-CN" sz="1400" dirty="0"/>
              <a:t>Key Issues details and solutions</a:t>
            </a:r>
            <a:endParaRPr lang="en-US" altLang="zh-CN" sz="1400" kern="0" dirty="0"/>
          </a:p>
        </p:txBody>
      </p:sp>
    </p:spTree>
    <p:extLst>
      <p:ext uri="{BB962C8B-B14F-4D97-AF65-F5344CB8AC3E}">
        <p14:creationId xmlns:p14="http://schemas.microsoft.com/office/powerpoint/2010/main" val="66826209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636523" y="670114"/>
            <a:ext cx="7362825" cy="685800"/>
          </a:xfrm>
          <a:prstGeom prst="rect">
            <a:avLst/>
          </a:prstGeom>
          <a:noFill/>
          <a:ln w="12700">
            <a:noFill/>
            <a:miter lim="800000"/>
            <a:headEnd/>
            <a:tailEnd/>
          </a:ln>
        </p:spPr>
        <p:txBody>
          <a:bodyPr lIns="90488" tIns="44450" rIns="90488" bIns="44450" anchor="ctr"/>
          <a:lstStyle/>
          <a:p>
            <a:pPr algn="ctr">
              <a:defRPr/>
            </a:pPr>
            <a:r>
              <a:rPr lang="en-GB" altLang="zh-CN" sz="3200" kern="0" dirty="0">
                <a:solidFill>
                  <a:srgbClr val="FF0000"/>
                </a:solidFill>
                <a:latin typeface="Calibri"/>
                <a:cs typeface="+mj-cs"/>
              </a:rPr>
              <a:t>Charging TSs &amp; TRs </a:t>
            </a:r>
            <a:r>
              <a:rPr lang="en-US" altLang="zh-CN" sz="3200" kern="0" dirty="0">
                <a:solidFill>
                  <a:srgbClr val="FF0000"/>
                </a:solidFill>
                <a:latin typeface="Calibri"/>
                <a:cs typeface="+mj-cs"/>
              </a:rPr>
              <a:t>to SA#101</a:t>
            </a:r>
            <a:endParaRPr lang="en-GB" altLang="zh-CN" sz="3200" dirty="0">
              <a:solidFill>
                <a:srgbClr val="FF0000"/>
              </a:solidFill>
              <a:latin typeface="Calibri"/>
              <a:cs typeface="Times New Roman" pitchFamily="18" charset="0"/>
            </a:endParaRPr>
          </a:p>
        </p:txBody>
      </p:sp>
      <p:graphicFrame>
        <p:nvGraphicFramePr>
          <p:cNvPr id="6" name="Group 76"/>
          <p:cNvGraphicFramePr>
            <a:graphicFrameLocks/>
          </p:cNvGraphicFramePr>
          <p:nvPr>
            <p:extLst>
              <p:ext uri="{D42A27DB-BD31-4B8C-83A1-F6EECF244321}">
                <p14:modId xmlns:p14="http://schemas.microsoft.com/office/powerpoint/2010/main" val="2661075176"/>
              </p:ext>
            </p:extLst>
          </p:nvPr>
        </p:nvGraphicFramePr>
        <p:xfrm>
          <a:off x="661595" y="2131921"/>
          <a:ext cx="10651674" cy="2978763"/>
        </p:xfrm>
        <a:graphic>
          <a:graphicData uri="http://schemas.openxmlformats.org/drawingml/2006/table">
            <a:tbl>
              <a:tblPr/>
              <a:tblGrid>
                <a:gridCol w="1281505">
                  <a:extLst>
                    <a:ext uri="{9D8B030D-6E8A-4147-A177-3AD203B41FA5}">
                      <a16:colId xmlns:a16="http://schemas.microsoft.com/office/drawing/2014/main" val="20000"/>
                    </a:ext>
                  </a:extLst>
                </a:gridCol>
                <a:gridCol w="7799088">
                  <a:extLst>
                    <a:ext uri="{9D8B030D-6E8A-4147-A177-3AD203B41FA5}">
                      <a16:colId xmlns:a16="http://schemas.microsoft.com/office/drawing/2014/main" val="20001"/>
                    </a:ext>
                  </a:extLst>
                </a:gridCol>
                <a:gridCol w="1571081">
                  <a:extLst>
                    <a:ext uri="{9D8B030D-6E8A-4147-A177-3AD203B41FA5}">
                      <a16:colId xmlns:a16="http://schemas.microsoft.com/office/drawing/2014/main" val="1307580657"/>
                    </a:ext>
                  </a:extLst>
                </a:gridCol>
              </a:tblGrid>
              <a:tr h="4631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rPr>
                        <a:t>Number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rPr>
                        <a:t>For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6137">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SP-230931</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900"/>
                        </a:spcAft>
                      </a:pPr>
                      <a:r>
                        <a:rPr lang="en-GB" sz="1400" kern="1200" dirty="0">
                          <a:solidFill>
                            <a:schemeClr val="tx1"/>
                          </a:solidFill>
                          <a:effectLst/>
                          <a:latin typeface="+mn-lt"/>
                          <a:ea typeface="+mn-ea"/>
                          <a:cs typeface="+mn-cs"/>
                        </a:rPr>
                        <a:t>Presentation of TS 28.203 Network Slice Admission Control charging in the 5G System (5GS)</a:t>
                      </a:r>
                      <a:endParaRPr lang="fr-FR" sz="140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lang="fr-FR" sz="1400" kern="1200" dirty="0">
                          <a:solidFill>
                            <a:schemeClr val="tx1"/>
                          </a:solidFill>
                          <a:effectLst/>
                          <a:latin typeface="+mn-lt"/>
                          <a:ea typeface="+mn-ea"/>
                          <a:cs typeface="+mn-cs"/>
                        </a:rPr>
                        <a:t>Information</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4807358"/>
                  </a:ext>
                </a:extLst>
              </a:tr>
              <a:tr h="486137">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SP-230933</a:t>
                      </a:r>
                    </a:p>
                    <a:p>
                      <a:pPr marL="0" marR="0" algn="ctr" defTabSz="1219170" rtl="0" eaLnBrk="1" latinLnBrk="0" hangingPunct="1">
                        <a:spcBef>
                          <a:spcPts val="0"/>
                        </a:spcBef>
                        <a:spcAft>
                          <a:spcPts val="0"/>
                        </a:spcAft>
                      </a:pPr>
                      <a:endParaRPr lang="en-US" sz="140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900"/>
                        </a:spcAft>
                      </a:pPr>
                      <a:r>
                        <a:rPr lang="en-GB" sz="1400" kern="1200" dirty="0">
                          <a:solidFill>
                            <a:schemeClr val="tx1"/>
                          </a:solidFill>
                          <a:effectLst/>
                          <a:latin typeface="+mn-lt"/>
                          <a:ea typeface="+mn-ea"/>
                          <a:cs typeface="+mn-cs"/>
                        </a:rPr>
                        <a:t>Presentation of TR 28.827 Study on 5G charging for additional roaming scenarios and actors</a:t>
                      </a:r>
                      <a:endParaRPr lang="fr-FR" sz="140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lang="fr-FR" sz="1400" kern="1200" dirty="0">
                          <a:solidFill>
                            <a:schemeClr val="tx1"/>
                          </a:solidFill>
                          <a:effectLst/>
                          <a:latin typeface="+mn-lt"/>
                          <a:ea typeface="+mn-ea"/>
                          <a:cs typeface="+mn-cs"/>
                        </a:rPr>
                        <a:t>Approval</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9391194"/>
                  </a:ext>
                </a:extLst>
              </a:tr>
              <a:tr h="486137">
                <a:tc>
                  <a:txBody>
                    <a:bodyPr/>
                    <a:lstStyle/>
                    <a:p>
                      <a:pPr marL="0" marR="0" algn="ctr" defTabSz="1219170" rtl="0" eaLnBrk="1" latinLnBrk="0" hangingPunct="1">
                        <a:spcBef>
                          <a:spcPts val="0"/>
                        </a:spcBef>
                        <a:spcAft>
                          <a:spcPts val="0"/>
                        </a:spcAft>
                      </a:pPr>
                      <a:r>
                        <a:rPr lang="en-US" sz="1400" kern="1200" dirty="0">
                          <a:solidFill>
                            <a:schemeClr val="tx1"/>
                          </a:solidFill>
                          <a:effectLst/>
                          <a:latin typeface="+mn-lt"/>
                          <a:ea typeface="+mn-ea"/>
                          <a:cs typeface="+mn-cs"/>
                        </a:rPr>
                        <a:t>SP-230932</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900"/>
                        </a:spcAft>
                      </a:pPr>
                      <a:r>
                        <a:rPr lang="en-US" sz="1400" kern="1200" dirty="0">
                          <a:solidFill>
                            <a:schemeClr val="tx1"/>
                          </a:solidFill>
                          <a:effectLst/>
                          <a:latin typeface="+mn-lt"/>
                          <a:ea typeface="+mn-ea"/>
                          <a:cs typeface="+mn-cs"/>
                        </a:rPr>
                        <a:t>Presentation of TR 28.839 </a:t>
                      </a:r>
                      <a:r>
                        <a:rPr lang="en-GB" sz="1400" kern="1200" dirty="0">
                          <a:solidFill>
                            <a:schemeClr val="tx1"/>
                          </a:solidFill>
                          <a:effectLst/>
                          <a:latin typeface="+mn-lt"/>
                          <a:ea typeface="+mn-ea"/>
                          <a:cs typeface="+mn-cs"/>
                        </a:rPr>
                        <a:t>Study on charging aspects for time sensitive networking</a:t>
                      </a:r>
                      <a:endParaRPr lang="fr-FR" sz="140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lang="fr-FR" sz="1400" kern="1200" dirty="0">
                          <a:solidFill>
                            <a:schemeClr val="tx1"/>
                          </a:solidFill>
                          <a:effectLst/>
                          <a:latin typeface="+mn-lt"/>
                          <a:ea typeface="+mn-ea"/>
                          <a:cs typeface="+mn-cs"/>
                        </a:rPr>
                        <a:t>Approval</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43823583"/>
                  </a:ext>
                </a:extLst>
              </a:tr>
              <a:tr h="571093">
                <a:tc>
                  <a:txBody>
                    <a:bodyPr/>
                    <a:lstStyle/>
                    <a:p>
                      <a:pPr marL="0" marR="0" algn="ctr" defTabSz="1219170" rtl="0" eaLnBrk="1" latinLnBrk="0" hangingPunct="1">
                        <a:spcBef>
                          <a:spcPts val="0"/>
                        </a:spcBef>
                        <a:spcAft>
                          <a:spcPts val="0"/>
                        </a:spcAft>
                      </a:pPr>
                      <a:r>
                        <a:rPr lang="en-US" sz="1400" kern="1200" dirty="0">
                          <a:solidFill>
                            <a:schemeClr val="tx1"/>
                          </a:solidFill>
                          <a:effectLst/>
                          <a:latin typeface="+mn-lt"/>
                          <a:ea typeface="+mn-ea"/>
                          <a:cs typeface="+mn-cs"/>
                        </a:rPr>
                        <a:t>SP-230934</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900"/>
                        </a:spcAft>
                      </a:pPr>
                      <a:r>
                        <a:rPr lang="en-GB" sz="1400" kern="1200" dirty="0">
                          <a:solidFill>
                            <a:schemeClr val="tx1"/>
                          </a:solidFill>
                          <a:effectLst/>
                          <a:latin typeface="+mn-lt"/>
                          <a:ea typeface="+mn-ea"/>
                          <a:cs typeface="+mn-cs"/>
                        </a:rPr>
                        <a:t>Presentation of TR 28.843 Study on Structure of Charging for Verticals</a:t>
                      </a:r>
                      <a:endParaRPr lang="fr-FR" sz="140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lang="fr-FR" sz="1400" kern="1200" dirty="0">
                          <a:solidFill>
                            <a:schemeClr val="tx1"/>
                          </a:solidFill>
                          <a:effectLst/>
                          <a:latin typeface="+mn-lt"/>
                          <a:ea typeface="+mn-ea"/>
                          <a:cs typeface="+mn-cs"/>
                        </a:rPr>
                        <a:t>Approval</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9241134"/>
                  </a:ext>
                </a:extLst>
              </a:tr>
              <a:tr h="486137">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SP-230935</a:t>
                      </a:r>
                    </a:p>
                    <a:p>
                      <a:pPr marL="0" marR="0" algn="ctr" defTabSz="1219170" rtl="0" eaLnBrk="1" latinLnBrk="0" hangingPunct="1">
                        <a:spcBef>
                          <a:spcPts val="0"/>
                        </a:spcBef>
                        <a:spcAft>
                          <a:spcPts val="0"/>
                        </a:spcAft>
                      </a:pPr>
                      <a:endParaRPr lang="en-US" sz="140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900"/>
                        </a:spcAft>
                      </a:pPr>
                      <a:r>
                        <a:rPr lang="en-GB" sz="1400" kern="1200" dirty="0">
                          <a:solidFill>
                            <a:schemeClr val="tx1"/>
                          </a:solidFill>
                          <a:effectLst/>
                          <a:latin typeface="+mn-lt"/>
                          <a:ea typeface="+mn-ea"/>
                          <a:cs typeface="+mn-cs"/>
                        </a:rPr>
                        <a:t>Presentation of TR 28.844 Study on charging aspects of satellite in 5GS</a:t>
                      </a:r>
                      <a:endParaRPr lang="fr-FR" sz="140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lang="fr-FR" sz="1400" kern="1200" dirty="0">
                          <a:solidFill>
                            <a:schemeClr val="tx1"/>
                          </a:solidFill>
                          <a:effectLst/>
                          <a:latin typeface="+mn-lt"/>
                          <a:ea typeface="+mn-ea"/>
                          <a:cs typeface="+mn-cs"/>
                        </a:rPr>
                        <a:t>Information</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077151"/>
                  </a:ext>
                </a:extLst>
              </a:tr>
            </a:tbl>
          </a:graphicData>
        </a:graphic>
      </p:graphicFrame>
    </p:spTree>
    <p:extLst>
      <p:ext uri="{BB962C8B-B14F-4D97-AF65-F5344CB8AC3E}">
        <p14:creationId xmlns:p14="http://schemas.microsoft.com/office/powerpoint/2010/main" val="331648792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C1BF-313B-4838-85C8-7573D7717EE7}"/>
              </a:ext>
            </a:extLst>
          </p:cNvPr>
          <p:cNvSpPr>
            <a:spLocks noGrp="1"/>
          </p:cNvSpPr>
          <p:nvPr>
            <p:ph type="title"/>
          </p:nvPr>
        </p:nvSpPr>
        <p:spPr>
          <a:xfrm>
            <a:off x="1206001" y="2454388"/>
            <a:ext cx="9102725" cy="1143000"/>
          </a:xfrm>
        </p:spPr>
        <p:txBody>
          <a:bodyPr/>
          <a:lstStyle/>
          <a:p>
            <a:r>
              <a:rPr lang="sv-SE" dirty="0"/>
              <a:t>OAM WIs/SIs</a:t>
            </a:r>
            <a:endParaRPr lang="en-GB" dirty="0"/>
          </a:p>
        </p:txBody>
      </p:sp>
    </p:spTree>
    <p:extLst>
      <p:ext uri="{BB962C8B-B14F-4D97-AF65-F5344CB8AC3E}">
        <p14:creationId xmlns:p14="http://schemas.microsoft.com/office/powerpoint/2010/main" val="290658489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Revised Rel-18 Study / Work Items</a:t>
            </a:r>
          </a:p>
        </p:txBody>
      </p:sp>
      <p:graphicFrame>
        <p:nvGraphicFramePr>
          <p:cNvPr id="3" name="表格 2"/>
          <p:cNvGraphicFramePr>
            <a:graphicFrameLocks noGrp="1"/>
          </p:cNvGraphicFramePr>
          <p:nvPr>
            <p:extLst>
              <p:ext uri="{D42A27DB-BD31-4B8C-83A1-F6EECF244321}">
                <p14:modId xmlns:p14="http://schemas.microsoft.com/office/powerpoint/2010/main" val="751443204"/>
              </p:ext>
            </p:extLst>
          </p:nvPr>
        </p:nvGraphicFramePr>
        <p:xfrm>
          <a:off x="1187873" y="1849744"/>
          <a:ext cx="8375513" cy="1470972"/>
        </p:xfrm>
        <a:graphic>
          <a:graphicData uri="http://schemas.openxmlformats.org/drawingml/2006/table">
            <a:tbl>
              <a:tblPr/>
              <a:tblGrid>
                <a:gridCol w="1414119">
                  <a:extLst>
                    <a:ext uri="{9D8B030D-6E8A-4147-A177-3AD203B41FA5}">
                      <a16:colId xmlns:a16="http://schemas.microsoft.com/office/drawing/2014/main" val="20000"/>
                    </a:ext>
                  </a:extLst>
                </a:gridCol>
                <a:gridCol w="1383308">
                  <a:extLst>
                    <a:ext uri="{9D8B030D-6E8A-4147-A177-3AD203B41FA5}">
                      <a16:colId xmlns:a16="http://schemas.microsoft.com/office/drawing/2014/main" val="20001"/>
                    </a:ext>
                  </a:extLst>
                </a:gridCol>
                <a:gridCol w="1252461">
                  <a:extLst>
                    <a:ext uri="{9D8B030D-6E8A-4147-A177-3AD203B41FA5}">
                      <a16:colId xmlns:a16="http://schemas.microsoft.com/office/drawing/2014/main" val="20002"/>
                    </a:ext>
                  </a:extLst>
                </a:gridCol>
                <a:gridCol w="4325625">
                  <a:extLst>
                    <a:ext uri="{9D8B030D-6E8A-4147-A177-3AD203B41FA5}">
                      <a16:colId xmlns:a16="http://schemas.microsoft.com/office/drawing/2014/main" val="20003"/>
                    </a:ext>
                  </a:extLst>
                </a:gridCol>
              </a:tblGrid>
              <a:tr h="646831">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600" b="1" i="0" u="none" strike="noStrike" kern="1200" dirty="0" err="1">
                          <a:solidFill>
                            <a:srgbClr val="000000"/>
                          </a:solidFill>
                          <a:effectLst/>
                          <a:latin typeface="+mj-lt"/>
                          <a:ea typeface="+mn-ea"/>
                          <a:cs typeface="Arial" panose="020B0604020202020204" pitchFamily="34" charset="0"/>
                        </a:rPr>
                        <a:t>Tdoc</a:t>
                      </a:r>
                      <a:endParaRPr lang="en-GB" altLang="zh-CN" sz="1600" b="1" i="0" u="none" strike="noStrike" kern="1200" dirty="0">
                        <a:solidFill>
                          <a:srgbClr val="000000"/>
                        </a:solidFill>
                        <a:effectLst/>
                        <a:latin typeface="+mj-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tx1"/>
                          </a:solidFill>
                          <a:effectLst/>
                          <a:latin typeface="+mj-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tx1"/>
                          </a:solidFill>
                          <a:effectLst/>
                          <a:latin typeface="+mj-lt"/>
                          <a:ea typeface="宋体" pitchFamily="2" charset="-122"/>
                          <a:cs typeface="Arial" panose="020B0604020202020204" pitchFamily="34"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tx1"/>
                          </a:solidFill>
                          <a:effectLst/>
                          <a:latin typeface="+mj-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824141">
                <a:tc>
                  <a:txBody>
                    <a:bodyPr/>
                    <a:lstStyle/>
                    <a:p>
                      <a:pPr marL="53975" indent="0" algn="l" fontAlgn="b"/>
                      <a:r>
                        <a:rPr lang="fr-FR" sz="1400" b="0" i="0" u="none" strike="noStrike" dirty="0">
                          <a:solidFill>
                            <a:srgbClr val="000000"/>
                          </a:solidFill>
                          <a:effectLst/>
                          <a:latin typeface="+mj-lt"/>
                          <a:cs typeface="Arial" panose="020B0604020202020204" pitchFamily="34" charset="0"/>
                        </a:rPr>
                        <a:t>SP-230928</a:t>
                      </a:r>
                      <a:endParaRPr lang="en-US" sz="1400" b="0" i="0" u="none" strike="noStrike" dirty="0">
                        <a:solidFill>
                          <a:srgbClr val="000000"/>
                        </a:solidFill>
                        <a:effectLst/>
                        <a:latin typeface="+mj-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altLang="zh-CN" sz="1400" kern="1200" dirty="0">
                          <a:solidFill>
                            <a:schemeClr val="tx1"/>
                          </a:solidFill>
                          <a:effectLst/>
                          <a:latin typeface="+mj-lt"/>
                          <a:ea typeface="+mn-ea"/>
                          <a:cs typeface="Arial" panose="020B0604020202020204" pitchFamily="34" charset="0"/>
                        </a:rPr>
                        <a:t>WID </a:t>
                      </a:r>
                      <a:r>
                        <a:rPr lang="fr-FR" altLang="zh-CN" sz="1400" kern="1200" dirty="0" err="1">
                          <a:solidFill>
                            <a:schemeClr val="tx1"/>
                          </a:solidFill>
                          <a:effectLst/>
                          <a:latin typeface="+mj-lt"/>
                          <a:ea typeface="+mn-ea"/>
                          <a:cs typeface="Arial" panose="020B0604020202020204" pitchFamily="34" charset="0"/>
                        </a:rPr>
                        <a:t>Revised</a:t>
                      </a:r>
                      <a:endParaRPr lang="en-US" altLang="zh-CN" sz="1400" kern="1200" dirty="0">
                        <a:solidFill>
                          <a:schemeClr val="tx1"/>
                        </a:solidFill>
                        <a:effectLst/>
                        <a:latin typeface="+mj-lt"/>
                        <a:ea typeface="+mn-ea"/>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400" kern="1200" dirty="0">
                          <a:solidFill>
                            <a:schemeClr val="tx1"/>
                          </a:solidFill>
                          <a:effectLst/>
                          <a:latin typeface="+mj-lt"/>
                          <a:ea typeface="+mn-ea"/>
                          <a:cs typeface="Arial" panose="020B0604020202020204" pitchFamily="34" charset="0"/>
                        </a:rPr>
                        <a:t>Rel-18</a:t>
                      </a:r>
                      <a:endParaRPr lang="en-US" sz="1400" kern="1200" dirty="0">
                        <a:solidFill>
                          <a:schemeClr val="tx1"/>
                        </a:solidFill>
                        <a:effectLst/>
                        <a:latin typeface="+mj-lt"/>
                        <a:ea typeface="+mn-ea"/>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400" b="0" i="0" u="none" strike="noStrike" dirty="0">
                          <a:solidFill>
                            <a:srgbClr val="000000"/>
                          </a:solidFill>
                          <a:effectLst/>
                          <a:latin typeface="+mj-lt"/>
                          <a:cs typeface="Arial" panose="020B0604020202020204" pitchFamily="34" charset="0"/>
                        </a:rPr>
                        <a:t>Revised WID on Service Based Management Architecture (SBMA)</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7413575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178ABB1F-846B-44CB-A8B9-058F2501BA60}"/>
              </a:ext>
            </a:extLst>
          </p:cNvPr>
          <p:cNvSpPr>
            <a:spLocks noGrp="1"/>
          </p:cNvSpPr>
          <p:nvPr>
            <p:ph type="title"/>
          </p:nvPr>
        </p:nvSpPr>
        <p:spPr>
          <a:xfrm>
            <a:off x="120651" y="0"/>
            <a:ext cx="9759950" cy="1016000"/>
          </a:xfrm>
        </p:spPr>
        <p:txBody>
          <a:bodyPr/>
          <a:lstStyle/>
          <a:p>
            <a:pPr algn="l"/>
            <a:r>
              <a:rPr lang="en-US" sz="3600" dirty="0"/>
              <a:t>Overview of </a:t>
            </a:r>
            <a:r>
              <a:rPr lang="en-US" altLang="zh-CN" sz="3600" dirty="0"/>
              <a:t>Rel-18 </a:t>
            </a:r>
            <a:r>
              <a:rPr lang="en-US" sz="3600" dirty="0"/>
              <a:t>SA5 OAM ongoing WIs/SIs</a:t>
            </a:r>
          </a:p>
        </p:txBody>
      </p:sp>
      <p:sp>
        <p:nvSpPr>
          <p:cNvPr id="4" name="矩形 8">
            <a:extLst>
              <a:ext uri="{FF2B5EF4-FFF2-40B4-BE49-F238E27FC236}">
                <a16:creationId xmlns:a16="http://schemas.microsoft.com/office/drawing/2014/main" id="{D578F57F-97D6-46B3-A92C-6FAA29F27237}"/>
              </a:ext>
            </a:extLst>
          </p:cNvPr>
          <p:cNvSpPr/>
          <p:nvPr/>
        </p:nvSpPr>
        <p:spPr>
          <a:xfrm>
            <a:off x="0" y="671965"/>
            <a:ext cx="10247086" cy="276999"/>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FF"/>
                </a:solidFill>
                <a:effectLst/>
                <a:uLnTx/>
                <a:uFillTx/>
                <a:latin typeface="Calibri"/>
                <a:ea typeface="宋体" panose="02010600030101010101" pitchFamily="2" charset="-122"/>
                <a:cs typeface="Arial" panose="020B0604020202020204" pitchFamily="34" charset="0"/>
              </a:rPr>
              <a:t>Altogether </a:t>
            </a:r>
            <a:r>
              <a:rPr kumimoji="0" lang="en-US" altLang="zh-CN" sz="1200" b="1" i="0" u="none" strike="noStrike" kern="1200" cap="none" spc="0" normalizeH="0" baseline="0" noProof="0" dirty="0">
                <a:ln>
                  <a:noFill/>
                </a:ln>
                <a:solidFill>
                  <a:srgbClr val="FF0000"/>
                </a:solidFill>
                <a:effectLst/>
                <a:uLnTx/>
                <a:uFillTx/>
                <a:latin typeface="Calibri"/>
                <a:ea typeface="宋体" panose="02010600030101010101" pitchFamily="2" charset="-122"/>
                <a:cs typeface="Arial" panose="020B0604020202020204" pitchFamily="34" charset="0"/>
              </a:rPr>
              <a:t>49</a:t>
            </a:r>
            <a:r>
              <a:rPr kumimoji="0" lang="en-US" altLang="zh-CN" sz="1200" b="1" i="0" u="none" strike="noStrike" kern="1200" cap="none" spc="0" normalizeH="0" baseline="0" noProof="0" dirty="0">
                <a:ln>
                  <a:noFill/>
                </a:ln>
                <a:solidFill>
                  <a:srgbClr val="0000FF"/>
                </a:solidFill>
                <a:effectLst/>
                <a:uLnTx/>
                <a:uFillTx/>
                <a:latin typeface="Calibri"/>
                <a:ea typeface="宋体" panose="02010600030101010101" pitchFamily="2" charset="-122"/>
                <a:cs typeface="Arial" panose="020B0604020202020204" pitchFamily="34" charset="0"/>
              </a:rPr>
              <a:t> WIs/SIs, including </a:t>
            </a:r>
            <a:r>
              <a:rPr kumimoji="0" lang="en-US" altLang="zh-CN" sz="1200" b="1" i="0" u="none" strike="noStrike" kern="1200" cap="none" spc="0" normalizeH="0" baseline="0" noProof="0" dirty="0">
                <a:ln>
                  <a:noFill/>
                </a:ln>
                <a:solidFill>
                  <a:srgbClr val="FF3300"/>
                </a:solidFill>
                <a:effectLst/>
                <a:uLnTx/>
                <a:uFillTx/>
                <a:latin typeface="Calibri"/>
                <a:ea typeface="宋体" panose="02010600030101010101" pitchFamily="2" charset="-122"/>
                <a:cs typeface="Arial" panose="020B0604020202020204" pitchFamily="34" charset="0"/>
              </a:rPr>
              <a:t>7</a:t>
            </a:r>
            <a:r>
              <a:rPr kumimoji="0" lang="en-US" altLang="zh-CN" sz="1200" b="1" i="0" u="none" strike="noStrike" kern="1200" cap="none" spc="0" normalizeH="0" baseline="0" noProof="0" dirty="0">
                <a:ln>
                  <a:noFill/>
                </a:ln>
                <a:solidFill>
                  <a:srgbClr val="0000FF"/>
                </a:solidFill>
                <a:effectLst/>
                <a:uLnTx/>
                <a:uFillTx/>
                <a:latin typeface="Calibri"/>
                <a:ea typeface="宋体" panose="02010600030101010101" pitchFamily="2" charset="-122"/>
                <a:cs typeface="Arial" panose="020B0604020202020204" pitchFamily="34" charset="0"/>
              </a:rPr>
              <a:t> ongoing SIs and </a:t>
            </a:r>
            <a:r>
              <a:rPr lang="en-US" altLang="zh-CN" sz="1200" b="1" dirty="0">
                <a:solidFill>
                  <a:srgbClr val="FF0000"/>
                </a:solidFill>
                <a:latin typeface="Calibri"/>
                <a:ea typeface="宋体" panose="02010600030101010101" pitchFamily="2" charset="-122"/>
              </a:rPr>
              <a:t>21</a:t>
            </a:r>
            <a:r>
              <a:rPr kumimoji="0" lang="en-US" altLang="zh-CN" sz="1200" b="1" i="0" u="none" strike="noStrike" kern="1200" cap="none" spc="0" normalizeH="0" baseline="0" noProof="0" dirty="0">
                <a:ln>
                  <a:noFill/>
                </a:ln>
                <a:solidFill>
                  <a:srgbClr val="0000FF"/>
                </a:solidFill>
                <a:effectLst/>
                <a:uLnTx/>
                <a:uFillTx/>
                <a:latin typeface="Calibri"/>
                <a:ea typeface="宋体" panose="02010600030101010101" pitchFamily="2" charset="-122"/>
                <a:cs typeface="Arial" panose="020B0604020202020204" pitchFamily="34" charset="0"/>
              </a:rPr>
              <a:t> ongoing WIs, </a:t>
            </a:r>
            <a:r>
              <a:rPr kumimoji="0" lang="en-US" altLang="zh-CN" sz="1200" b="1" i="0" u="none" strike="noStrike" kern="1200" cap="none" spc="0" normalizeH="0" baseline="0" noProof="0" dirty="0">
                <a:ln>
                  <a:noFill/>
                </a:ln>
                <a:solidFill>
                  <a:srgbClr val="FF0000"/>
                </a:solidFill>
                <a:effectLst/>
                <a:uLnTx/>
                <a:uFillTx/>
                <a:latin typeface="Calibri"/>
                <a:ea typeface="宋体" panose="02010600030101010101" pitchFamily="2" charset="-122"/>
                <a:cs typeface="Arial" panose="020B0604020202020204" pitchFamily="34" charset="0"/>
              </a:rPr>
              <a:t>19</a:t>
            </a:r>
            <a:r>
              <a:rPr kumimoji="0" lang="en-US" altLang="zh-CN" sz="1200" b="1" i="0" u="none" strike="noStrike" kern="1200" cap="none" spc="0" normalizeH="0" baseline="0" noProof="0" dirty="0">
                <a:ln>
                  <a:noFill/>
                </a:ln>
                <a:solidFill>
                  <a:srgbClr val="0000FF"/>
                </a:solidFill>
                <a:effectLst/>
                <a:uLnTx/>
                <a:uFillTx/>
                <a:latin typeface="Calibri"/>
                <a:ea typeface="宋体" panose="02010600030101010101" pitchFamily="2" charset="-122"/>
                <a:cs typeface="Arial" panose="020B0604020202020204" pitchFamily="34" charset="0"/>
              </a:rPr>
              <a:t> studies are finished, </a:t>
            </a:r>
            <a:r>
              <a:rPr kumimoji="0" lang="en-US" altLang="zh-CN" sz="1200" b="1" i="0" u="none" strike="noStrike" kern="1200" cap="none" spc="0" normalizeH="0" baseline="0" noProof="0" dirty="0">
                <a:ln>
                  <a:noFill/>
                </a:ln>
                <a:solidFill>
                  <a:srgbClr val="FF0000"/>
                </a:solidFill>
                <a:effectLst/>
                <a:uLnTx/>
                <a:uFillTx/>
                <a:latin typeface="Calibri"/>
                <a:ea typeface="宋体" panose="02010600030101010101" pitchFamily="2" charset="-122"/>
                <a:cs typeface="Arial" panose="020B0604020202020204" pitchFamily="34" charset="0"/>
              </a:rPr>
              <a:t>2</a:t>
            </a:r>
            <a:r>
              <a:rPr kumimoji="0" lang="en-US" altLang="zh-CN" sz="1200" b="1" i="0" u="none" strike="noStrike" kern="1200" cap="none" spc="0" normalizeH="0" baseline="0" noProof="0" dirty="0">
                <a:ln>
                  <a:noFill/>
                </a:ln>
                <a:solidFill>
                  <a:srgbClr val="0000FF"/>
                </a:solidFill>
                <a:effectLst/>
                <a:uLnTx/>
                <a:uFillTx/>
                <a:latin typeface="Calibri"/>
                <a:ea typeface="宋体" panose="02010600030101010101" pitchFamily="2" charset="-122"/>
                <a:cs typeface="Arial" panose="020B0604020202020204" pitchFamily="34" charset="0"/>
              </a:rPr>
              <a:t> work items are finished. </a:t>
            </a:r>
          </a:p>
        </p:txBody>
      </p:sp>
      <p:graphicFrame>
        <p:nvGraphicFramePr>
          <p:cNvPr id="5" name="表格 6">
            <a:extLst>
              <a:ext uri="{FF2B5EF4-FFF2-40B4-BE49-F238E27FC236}">
                <a16:creationId xmlns:a16="http://schemas.microsoft.com/office/drawing/2014/main" id="{88B72763-B63E-4A6C-A4D8-F959E662BD5C}"/>
              </a:ext>
            </a:extLst>
          </p:cNvPr>
          <p:cNvGraphicFramePr>
            <a:graphicFrameLocks noGrp="1"/>
          </p:cNvGraphicFramePr>
          <p:nvPr/>
        </p:nvGraphicFramePr>
        <p:xfrm>
          <a:off x="120652" y="961356"/>
          <a:ext cx="5518148" cy="4116706"/>
        </p:xfrm>
        <a:graphic>
          <a:graphicData uri="http://schemas.openxmlformats.org/drawingml/2006/table">
            <a:tbl>
              <a:tblPr>
                <a:tableStyleId>{5C22544A-7EE6-4342-B048-85BDC9FD1C3A}</a:tableStyleId>
              </a:tblPr>
              <a:tblGrid>
                <a:gridCol w="274822">
                  <a:extLst>
                    <a:ext uri="{9D8B030D-6E8A-4147-A177-3AD203B41FA5}">
                      <a16:colId xmlns:a16="http://schemas.microsoft.com/office/drawing/2014/main" val="20000"/>
                    </a:ext>
                  </a:extLst>
                </a:gridCol>
                <a:gridCol w="2691782">
                  <a:extLst>
                    <a:ext uri="{9D8B030D-6E8A-4147-A177-3AD203B41FA5}">
                      <a16:colId xmlns:a16="http://schemas.microsoft.com/office/drawing/2014/main" val="20001"/>
                    </a:ext>
                  </a:extLst>
                </a:gridCol>
                <a:gridCol w="901778">
                  <a:extLst>
                    <a:ext uri="{9D8B030D-6E8A-4147-A177-3AD203B41FA5}">
                      <a16:colId xmlns:a16="http://schemas.microsoft.com/office/drawing/2014/main" val="3110116580"/>
                    </a:ext>
                  </a:extLst>
                </a:gridCol>
                <a:gridCol w="873816">
                  <a:extLst>
                    <a:ext uri="{9D8B030D-6E8A-4147-A177-3AD203B41FA5}">
                      <a16:colId xmlns:a16="http://schemas.microsoft.com/office/drawing/2014/main" val="3609828058"/>
                    </a:ext>
                  </a:extLst>
                </a:gridCol>
                <a:gridCol w="775950">
                  <a:extLst>
                    <a:ext uri="{9D8B030D-6E8A-4147-A177-3AD203B41FA5}">
                      <a16:colId xmlns:a16="http://schemas.microsoft.com/office/drawing/2014/main" val="2153679179"/>
                    </a:ext>
                  </a:extLst>
                </a:gridCol>
              </a:tblGrid>
              <a:tr h="172427">
                <a:tc gridSpan="5">
                  <a:txBody>
                    <a:bodyPr/>
                    <a:lstStyle/>
                    <a:p>
                      <a:pPr marL="0" algn="l" defTabSz="1219170" rtl="0" eaLnBrk="1" latinLnBrk="0" hangingPunct="1">
                        <a:spcAft>
                          <a:spcPts val="0"/>
                        </a:spcAft>
                      </a:pPr>
                      <a:r>
                        <a:rPr lang="en-US" altLang="zh-CN" sz="105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05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marL="0" algn="l" defTabSz="1219170" rtl="0" eaLnBrk="1" latinLnBrk="0" hangingPunct="1">
                        <a:spcAft>
                          <a:spcPts val="0"/>
                        </a:spcAft>
                      </a:pP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135741">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b="1" dirty="0">
                          <a:solidFill>
                            <a:schemeClr val="bg1"/>
                          </a:solidFill>
                          <a:effectLst/>
                          <a:latin typeface="Arial" panose="020B0604020202020204" pitchFamily="34" charset="0"/>
                          <a:ea typeface="+mn-ea"/>
                          <a:cs typeface="Arial" panose="020B0604020202020204" pitchFamily="34" charset="0"/>
                        </a:rPr>
                        <a:t>Intelligence and Automation</a:t>
                      </a:r>
                      <a:endParaRPr lang="zh-CN" sz="800" b="1" dirty="0">
                        <a:solidFill>
                          <a:schemeClr val="bg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4"/>
                    </a:solidFill>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198402">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1</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enhancement of autonomous network levels</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700" kern="1200" dirty="0">
                          <a:solidFill>
                            <a:srgbClr val="000000"/>
                          </a:solidFill>
                          <a:effectLst/>
                          <a:latin typeface="Arial" panose="020B0604020202020204" pitchFamily="34" charset="0"/>
                          <a:ea typeface="+mn-ea"/>
                          <a:cs typeface="Arial" panose="020B0604020202020204" pitchFamily="34" charset="0"/>
                        </a:rPr>
                        <a:t>China Mobile, Huawei</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a:latin typeface="Arial" panose="020B0604020202020204" pitchFamily="34" charset="0"/>
                          <a:cs typeface="Arial" panose="020B0604020202020204" pitchFamily="34" charset="0"/>
                        </a:rPr>
                        <a:t>FS_eANL</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a:solidFill>
                            <a:srgbClr val="000000"/>
                          </a:solidFill>
                          <a:effectLst/>
                          <a:latin typeface="Arial" panose="020B0604020202020204" pitchFamily="34" charset="0"/>
                          <a:ea typeface="宋体" panose="02010600030101010101" pitchFamily="2" charset="-122"/>
                          <a:cs typeface="Arial" panose="020B0604020202020204" pitchFamily="34" charset="0"/>
                        </a:rPr>
                        <a:t>SP-211446</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2"/>
                  </a:ext>
                </a:extLst>
              </a:tr>
              <a:tr h="198402">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2</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evaluation of autonomous network levels</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700" kern="1200" dirty="0">
                          <a:solidFill>
                            <a:srgbClr val="000000"/>
                          </a:solidFill>
                          <a:effectLst/>
                          <a:latin typeface="Arial" panose="020B0604020202020204" pitchFamily="34" charset="0"/>
                          <a:ea typeface="+mn-ea"/>
                          <a:cs typeface="Arial" panose="020B0604020202020204" pitchFamily="34" charset="0"/>
                        </a:rPr>
                        <a:t>China Mobile, Huawei</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a:latin typeface="Arial" panose="020B0604020202020204" pitchFamily="34" charset="0"/>
                          <a:cs typeface="Arial" panose="020B0604020202020204" pitchFamily="34" charset="0"/>
                        </a:rPr>
                        <a:t>FS_ANLEVA</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kern="1200">
                          <a:solidFill>
                            <a:schemeClr val="dk1"/>
                          </a:solidFill>
                          <a:latin typeface="Arial" panose="020B0604020202020204" pitchFamily="34" charset="0"/>
                          <a:ea typeface="+mn-ea"/>
                          <a:cs typeface="Arial" panose="020B0604020202020204" pitchFamily="34" charset="0"/>
                        </a:rPr>
                        <a:t>SP-211445</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3"/>
                  </a:ext>
                </a:extLst>
              </a:tr>
              <a:tr h="223789">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3</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(finished) </a:t>
                      </a:r>
                      <a:r>
                        <a:rPr lang="en-US" altLang="zh-CN" sz="700" kern="1200" dirty="0">
                          <a:solidFill>
                            <a:srgbClr val="000000"/>
                          </a:solidFill>
                          <a:effectLst/>
                          <a:latin typeface="Arial" panose="020B0604020202020204" pitchFamily="34" charset="0"/>
                          <a:ea typeface="+mn-ea"/>
                          <a:cs typeface="Arial" panose="020B0604020202020204" pitchFamily="34" charset="0"/>
                        </a:rPr>
                        <a:t>Study on enhanced intent driven management services for mobile networks</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700" kern="1200">
                          <a:solidFill>
                            <a:srgbClr val="000000"/>
                          </a:solidFill>
                          <a:effectLst/>
                          <a:latin typeface="Arial" panose="020B0604020202020204" pitchFamily="34" charset="0"/>
                          <a:ea typeface="+mn-ea"/>
                          <a:cs typeface="Arial" panose="020B0604020202020204" pitchFamily="34" charset="0"/>
                        </a:rPr>
                        <a:t>Huawei, Ericsson</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err="1">
                          <a:solidFill>
                            <a:schemeClr val="dk1"/>
                          </a:solidFill>
                          <a:latin typeface="Arial" panose="020B0604020202020204" pitchFamily="34" charset="0"/>
                          <a:ea typeface="+mn-ea"/>
                          <a:cs typeface="Arial" panose="020B0604020202020204" pitchFamily="34" charset="0"/>
                        </a:rPr>
                        <a:t>FS_eIDMS_MN</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latin typeface="Arial" panose="020B0604020202020204" pitchFamily="34" charset="0"/>
                          <a:ea typeface="+mn-ea"/>
                          <a:cs typeface="Arial" panose="020B0604020202020204" pitchFamily="34" charset="0"/>
                        </a:rPr>
                        <a:t>SP-211450</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extLst>
                  <a:ext uri="{0D108BD9-81ED-4DB2-BD59-A6C34878D82A}">
                    <a16:rowId xmlns:a16="http://schemas.microsoft.com/office/drawing/2014/main" val="10004"/>
                  </a:ext>
                </a:extLst>
              </a:tr>
              <a:tr h="198402">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4</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effectLst/>
                          <a:latin typeface="Arial" panose="020B0604020202020204" pitchFamily="34" charset="0"/>
                          <a:ea typeface="+mn-ea"/>
                          <a:cs typeface="Arial" panose="020B0604020202020204" pitchFamily="34" charset="0"/>
                        </a:rPr>
                        <a:t>Study</a:t>
                      </a:r>
                      <a:r>
                        <a:rPr lang="en-US" altLang="zh-CN" sz="700" baseline="0" dirty="0">
                          <a:effectLst/>
                          <a:latin typeface="Arial" panose="020B0604020202020204" pitchFamily="34" charset="0"/>
                          <a:ea typeface="+mn-ea"/>
                          <a:cs typeface="Arial" panose="020B0604020202020204" pitchFamily="34" charset="0"/>
                        </a:rPr>
                        <a:t> </a:t>
                      </a:r>
                      <a:r>
                        <a:rPr lang="en-US" altLang="zh-CN" sz="700" dirty="0">
                          <a:effectLst/>
                          <a:latin typeface="Arial" panose="020B0604020202020204" pitchFamily="34" charset="0"/>
                          <a:ea typeface="+mn-ea"/>
                          <a:cs typeface="Arial" panose="020B0604020202020204" pitchFamily="34" charset="0"/>
                        </a:rPr>
                        <a:t>on intent-driven management for network slicing</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a:latin typeface="Arial" panose="020B0604020202020204" pitchFamily="34" charset="0"/>
                          <a:cs typeface="Arial" panose="020B0604020202020204" pitchFamily="34" charset="0"/>
                        </a:rPr>
                        <a:t>Ericsson, Huawei</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dk1"/>
                          </a:solidFill>
                          <a:latin typeface="Arial" panose="020B0604020202020204" pitchFamily="34" charset="0"/>
                          <a:ea typeface="+mn-ea"/>
                          <a:cs typeface="Arial" panose="020B0604020202020204" pitchFamily="34" charset="0"/>
                        </a:rPr>
                        <a:t>FS_NETSLICE_IDMS</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a:solidFill>
                            <a:schemeClr val="dk1"/>
                          </a:solidFill>
                          <a:latin typeface="Arial" panose="020B0604020202020204" pitchFamily="34" charset="0"/>
                          <a:ea typeface="+mn-ea"/>
                          <a:cs typeface="Arial" panose="020B0604020202020204" pitchFamily="34" charset="0"/>
                        </a:rPr>
                        <a:t>SP-220278</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5"/>
                  </a:ext>
                </a:extLst>
              </a:tr>
              <a:tr h="121066">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5</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(finished) </a:t>
                      </a:r>
                      <a:r>
                        <a:rPr lang="en-US" altLang="zh-CN" sz="700" kern="1200" dirty="0">
                          <a:solidFill>
                            <a:srgbClr val="000000"/>
                          </a:solidFill>
                          <a:effectLst/>
                          <a:latin typeface="Arial" panose="020B0604020202020204" pitchFamily="34" charset="0"/>
                          <a:ea typeface="+mn-ea"/>
                          <a:cs typeface="Arial" panose="020B0604020202020204" pitchFamily="34" charset="0"/>
                        </a:rPr>
                        <a:t>Study on AI/ ML management</a:t>
                      </a: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a:solidFill>
                            <a:srgbClr val="000000"/>
                          </a:solidFill>
                          <a:effectLst/>
                          <a:latin typeface="Arial" panose="020B0604020202020204" pitchFamily="34" charset="0"/>
                          <a:ea typeface="+mn-ea"/>
                          <a:cs typeface="Arial" panose="020B0604020202020204" pitchFamily="34" charset="0"/>
                        </a:rPr>
                        <a:t>Intel, NEC</a:t>
                      </a:r>
                      <a:endParaRPr lang="en-US" alt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Arial" panose="020B0604020202020204" pitchFamily="34" charset="0"/>
                          <a:cs typeface="Arial" panose="020B0604020202020204" pitchFamily="34" charset="0"/>
                        </a:rPr>
                        <a:t>FS_AIML_MGMT</a:t>
                      </a:r>
                      <a:endParaRPr lang="en-US" alt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a:solidFill>
                            <a:schemeClr val="dk1"/>
                          </a:solidFill>
                          <a:latin typeface="Arial" panose="020B0604020202020204" pitchFamily="34" charset="0"/>
                          <a:ea typeface="+mn-ea"/>
                          <a:cs typeface="Arial" panose="020B0604020202020204" pitchFamily="34" charset="0"/>
                        </a:rPr>
                        <a:t>SP-211443</a:t>
                      </a:r>
                      <a:endParaRPr lang="en-US" alt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extLst>
                  <a:ext uri="{0D108BD9-81ED-4DB2-BD59-A6C34878D82A}">
                    <a16:rowId xmlns:a16="http://schemas.microsoft.com/office/drawing/2014/main" val="10006"/>
                  </a:ext>
                </a:extLst>
              </a:tr>
              <a:tr h="198402">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6</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(finished) Study on Enhancement of the management aspects related to NWDAF</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Telecom</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FS_MANWDAF</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dk1"/>
                          </a:solidFill>
                          <a:latin typeface="Arial" panose="020B0604020202020204" pitchFamily="34" charset="0"/>
                          <a:ea typeface="+mn-ea"/>
                          <a:cs typeface="Arial" panose="020B0604020202020204" pitchFamily="34" charset="0"/>
                        </a:rPr>
                        <a:t>SP-211435</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extLst>
                  <a:ext uri="{0D108BD9-81ED-4DB2-BD59-A6C34878D82A}">
                    <a16:rowId xmlns:a16="http://schemas.microsoft.com/office/drawing/2014/main" val="10007"/>
                  </a:ext>
                </a:extLst>
              </a:tr>
              <a:tr h="198402">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7</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Study</a:t>
                      </a:r>
                      <a:r>
                        <a:rPr lang="en-US" altLang="zh-CN" sz="700" kern="1200" baseline="0" dirty="0">
                          <a:solidFill>
                            <a:schemeClr val="tx1"/>
                          </a:solidFill>
                          <a:effectLst/>
                          <a:latin typeface="Arial" panose="020B0604020202020204" pitchFamily="34" charset="0"/>
                          <a:ea typeface="+mn-ea"/>
                          <a:cs typeface="Arial" panose="020B0604020202020204" pitchFamily="34" charset="0"/>
                        </a:rPr>
                        <a:t> </a:t>
                      </a:r>
                      <a:r>
                        <a:rPr lang="en-US" altLang="zh-CN" sz="700" kern="1200" dirty="0">
                          <a:solidFill>
                            <a:schemeClr val="tx1"/>
                          </a:solidFill>
                          <a:effectLst/>
                          <a:latin typeface="Arial" panose="020B0604020202020204" pitchFamily="34" charset="0"/>
                          <a:ea typeface="+mn-ea"/>
                          <a:cs typeface="Arial" panose="020B0604020202020204" pitchFamily="34" charset="0"/>
                        </a:rPr>
                        <a:t>on Fault Supervision Evolution </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Mobile, Huawei</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FS_FSEV</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dk1"/>
                          </a:solidFill>
                          <a:latin typeface="Arial" panose="020B0604020202020204" pitchFamily="34" charset="0"/>
                          <a:ea typeface="+mn-ea"/>
                          <a:cs typeface="Arial" panose="020B0604020202020204" pitchFamily="34" charset="0"/>
                        </a:rPr>
                        <a:t>SP-220153</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8"/>
                  </a:ext>
                </a:extLst>
              </a:tr>
              <a:tr h="22378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8</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(finished)Study on measurement data collection to support RAN intelligence</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Intel,</a:t>
                      </a:r>
                      <a:r>
                        <a:rPr lang="en-US" altLang="zh-CN" sz="700" kern="1200" baseline="0" dirty="0">
                          <a:solidFill>
                            <a:schemeClr val="tx1"/>
                          </a:solidFill>
                          <a:effectLst/>
                          <a:latin typeface="Arial" panose="020B0604020202020204" pitchFamily="34" charset="0"/>
                          <a:ea typeface="+mn-ea"/>
                          <a:cs typeface="Arial" panose="020B0604020202020204" pitchFamily="34" charset="0"/>
                        </a:rPr>
                        <a:t> China Mobile</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FS_MEDACO_RAN</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SP-220488</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extLst>
                  <a:ext uri="{0D108BD9-81ED-4DB2-BD59-A6C34878D82A}">
                    <a16:rowId xmlns:a16="http://schemas.microsoft.com/office/drawing/2014/main" val="10019"/>
                  </a:ext>
                </a:extLst>
              </a:tr>
              <a:tr h="135741">
                <a:tc gridSpan="5">
                  <a:txBody>
                    <a:bodyPr/>
                    <a:lstStyle/>
                    <a:p>
                      <a:pPr algn="l">
                        <a:spcAft>
                          <a:spcPts val="0"/>
                        </a:spcAft>
                      </a:pPr>
                      <a:r>
                        <a:rPr lang="en-US" altLang="zh-CN" sz="900" b="1" dirty="0">
                          <a:solidFill>
                            <a:schemeClr val="bg1"/>
                          </a:solidFill>
                          <a:effectLst/>
                          <a:latin typeface="Arial" panose="020B0604020202020204" pitchFamily="34" charset="0"/>
                          <a:ea typeface="+mn-ea"/>
                          <a:cs typeface="Arial" panose="020B0604020202020204" pitchFamily="34" charset="0"/>
                        </a:rPr>
                        <a:t>Management Architecture and Mechanisms</a:t>
                      </a:r>
                      <a:endParaRPr lang="zh-CN" sz="900" b="1" dirty="0">
                        <a:solidFill>
                          <a:schemeClr val="bg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4"/>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r h="135618">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9</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(finished) Study on Enhancement of service based management architecture</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Huawei, Ericsson</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FS_eSBMA</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SP-211451</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extLst>
                  <a:ext uri="{0D108BD9-81ED-4DB2-BD59-A6C34878D82A}">
                    <a16:rowId xmlns:a16="http://schemas.microsoft.com/office/drawing/2014/main" val="10010"/>
                  </a:ext>
                </a:extLst>
              </a:tr>
              <a:tr h="121066">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10</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(finished) Study on Basic SBMA enabler enhancements</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Nokia</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FS_eSBMAe</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S5-221506</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extLst>
                  <a:ext uri="{0D108BD9-81ED-4DB2-BD59-A6C34878D82A}">
                    <a16:rowId xmlns:a16="http://schemas.microsoft.com/office/drawing/2014/main" val="10011"/>
                  </a:ext>
                </a:extLst>
              </a:tr>
              <a:tr h="121066">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11</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(finished) Study on Management Aspects of URLLC</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China Unicom</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FS_URLLC_Mgt</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SP-220146</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extLst>
                  <a:ext uri="{0D108BD9-81ED-4DB2-BD59-A6C34878D82A}">
                    <a16:rowId xmlns:a16="http://schemas.microsoft.com/office/drawing/2014/main" val="10012"/>
                  </a:ext>
                </a:extLst>
              </a:tr>
              <a:tr h="121066">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12</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(finished) Study on Management Aspects of 5GLAN</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China Mobile</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FS_5GLAN_Mgt</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SP-220324</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extLst>
                  <a:ext uri="{0D108BD9-81ED-4DB2-BD59-A6C34878D82A}">
                    <a16:rowId xmlns:a16="http://schemas.microsoft.com/office/drawing/2014/main" val="10013"/>
                  </a:ext>
                </a:extLst>
              </a:tr>
              <a:tr h="14413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13</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(finished) Study on Management of Cloud Native Virtualized Network Function</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China</a:t>
                      </a:r>
                      <a:r>
                        <a:rPr lang="en-US" altLang="zh-CN" sz="700" kern="1200" baseline="0">
                          <a:solidFill>
                            <a:schemeClr val="tx1"/>
                          </a:solidFill>
                          <a:effectLst/>
                          <a:latin typeface="Arial" panose="020B0604020202020204" pitchFamily="34" charset="0"/>
                          <a:ea typeface="+mn-ea"/>
                          <a:cs typeface="Arial" panose="020B0604020202020204" pitchFamily="34" charset="0"/>
                        </a:rPr>
                        <a:t> Mobile</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FS_MCVNF</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SP-220150</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extLst>
                  <a:ext uri="{0D108BD9-81ED-4DB2-BD59-A6C34878D82A}">
                    <a16:rowId xmlns:a16="http://schemas.microsoft.com/office/drawing/2014/main" val="10014"/>
                  </a:ext>
                </a:extLst>
              </a:tr>
              <a:tr h="14229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14</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(finished) Study on Management Aspects of 5G MOCN Network Sharing Phase2</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China Unicom</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FS_MANS_ph2</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SP-220151</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extLst>
                  <a:ext uri="{0D108BD9-81ED-4DB2-BD59-A6C34878D82A}">
                    <a16:rowId xmlns:a16="http://schemas.microsoft.com/office/drawing/2014/main" val="10015"/>
                  </a:ext>
                </a:extLst>
              </a:tr>
              <a:tr h="22378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15</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altLang="zh-CN" sz="700" kern="1200" baseline="0" dirty="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alt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Study on continuous integration continuous delivery support for 3GPP NFs</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宋体" panose="02010600030101010101" pitchFamily="2" charset="-122"/>
                          <a:cs typeface="Arial" panose="020B0604020202020204" pitchFamily="34" charset="0"/>
                        </a:rPr>
                        <a:t>Lenovo</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宋体" panose="02010600030101010101" pitchFamily="2" charset="-122"/>
                          <a:cs typeface="Arial" panose="020B0604020202020204" pitchFamily="34" charset="0"/>
                        </a:rPr>
                        <a:t>FS_CICDNS</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SP-211427</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extLst>
                  <a:ext uri="{0D108BD9-81ED-4DB2-BD59-A6C34878D82A}">
                    <a16:rowId xmlns:a16="http://schemas.microsoft.com/office/drawing/2014/main" val="10016"/>
                  </a:ext>
                </a:extLst>
              </a:tr>
              <a:tr h="121066">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16</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(finished) Study on Management of Trace/MDT phase 2 </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宋体" panose="02010600030101010101" pitchFamily="2" charset="-122"/>
                          <a:cs typeface="Arial" panose="020B0604020202020204" pitchFamily="34" charset="0"/>
                        </a:rPr>
                        <a:t>Nokia</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FS_5GMDT_Ph2</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SP-220152</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extLst>
                  <a:ext uri="{0D108BD9-81ED-4DB2-BD59-A6C34878D82A}">
                    <a16:rowId xmlns:a16="http://schemas.microsoft.com/office/drawing/2014/main" val="10017"/>
                  </a:ext>
                </a:extLst>
              </a:tr>
              <a:tr h="19840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17</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algn="l">
                        <a:spcAft>
                          <a:spcPts val="0"/>
                        </a:spcAft>
                      </a:pPr>
                      <a:r>
                        <a:rPr lang="en-US" sz="700" dirty="0">
                          <a:effectLst/>
                          <a:latin typeface="Arial" panose="020B0604020202020204" pitchFamily="34" charset="0"/>
                          <a:ea typeface="宋体" panose="02010600030101010101" pitchFamily="2" charset="-122"/>
                        </a:rPr>
                        <a:t>(finished)Study on YANG P</a:t>
                      </a:r>
                      <a:r>
                        <a:rPr lang="en-US" sz="700" dirty="0">
                          <a:solidFill>
                            <a:schemeClr val="tx1"/>
                          </a:solidFill>
                          <a:effectLst/>
                          <a:latin typeface="Arial" panose="020B0604020202020204" pitchFamily="34" charset="0"/>
                          <a:ea typeface="宋体" panose="02010600030101010101" pitchFamily="2" charset="-122"/>
                        </a:rPr>
                        <a:t>USH (stopped at SA5#144e)</a:t>
                      </a:r>
                      <a:endParaRPr lang="zh-CN" sz="1050" dirty="0">
                        <a:solidFill>
                          <a:schemeClr val="tx1"/>
                        </a:solidFill>
                        <a:effectLst/>
                        <a:latin typeface="Times New Roman" panose="02020603050405020304" pitchFamily="18" charset="0"/>
                        <a:ea typeface="宋体" panose="02010600030101010101" pitchFamily="2" charset="-122"/>
                      </a:endParaRPr>
                    </a:p>
                  </a:txBody>
                  <a:tcPr marL="9525" marR="9525" marT="9525" marB="9525">
                    <a:solidFill>
                      <a:schemeClr val="accent3">
                        <a:lumMod val="40000"/>
                        <a:lumOff val="60000"/>
                      </a:schemeClr>
                    </a:solidFill>
                  </a:tcPr>
                </a:tc>
                <a:tc>
                  <a:txBody>
                    <a:bodyPr/>
                    <a:lstStyle/>
                    <a:p>
                      <a:pPr algn="l">
                        <a:spcAft>
                          <a:spcPts val="0"/>
                        </a:spcAft>
                      </a:pPr>
                      <a:r>
                        <a:rPr lang="en-US" altLang="zh-CN" sz="700" kern="1200">
                          <a:solidFill>
                            <a:schemeClr val="tx1"/>
                          </a:solidFill>
                          <a:effectLst/>
                          <a:latin typeface="Arial" panose="020B0604020202020204" pitchFamily="34" charset="0"/>
                          <a:ea typeface="宋体" panose="02010600030101010101" pitchFamily="2" charset="-122"/>
                          <a:cs typeface="Arial" panose="020B0604020202020204" pitchFamily="34" charset="0"/>
                        </a:rPr>
                        <a:t>Ericsson</a:t>
                      </a:r>
                      <a:endParaRPr lang="zh-CN" sz="1050" dirty="0">
                        <a:solidFill>
                          <a:schemeClr val="tx1"/>
                        </a:solidFill>
                        <a:effectLst/>
                        <a:latin typeface="Times New Roman" panose="02020603050405020304" pitchFamily="18" charset="0"/>
                        <a:ea typeface="宋体" panose="02010600030101010101" pitchFamily="2" charset="-122"/>
                      </a:endParaRPr>
                    </a:p>
                  </a:txBody>
                  <a:tcPr marL="9525" marR="9525" marT="9525" marB="9525">
                    <a:solidFill>
                      <a:schemeClr val="accent3">
                        <a:lumMod val="40000"/>
                        <a:lumOff val="60000"/>
                      </a:schemeClr>
                    </a:solidFill>
                  </a:tcPr>
                </a:tc>
                <a:tc>
                  <a:txBody>
                    <a:bodyPr/>
                    <a:lstStyle/>
                    <a:p>
                      <a:pPr algn="l">
                        <a:spcAft>
                          <a:spcPts val="0"/>
                        </a:spcAft>
                      </a:pPr>
                      <a:r>
                        <a:rPr lang="en-US" altLang="zh-CN" sz="700" kern="1200">
                          <a:solidFill>
                            <a:schemeClr val="tx1"/>
                          </a:solidFill>
                          <a:effectLst/>
                          <a:latin typeface="Arial" panose="020B0604020202020204" pitchFamily="34" charset="0"/>
                          <a:ea typeface="+mn-ea"/>
                          <a:cs typeface="Arial" panose="020B0604020202020204" pitchFamily="34" charset="0"/>
                        </a:rPr>
                        <a:t>FS_YANG</a:t>
                      </a:r>
                      <a:endParaRPr lang="zh-CN" sz="1050" dirty="0">
                        <a:solidFill>
                          <a:schemeClr val="tx1"/>
                        </a:solidFill>
                        <a:effectLst/>
                        <a:latin typeface="Times New Roman" panose="02020603050405020304" pitchFamily="18" charset="0"/>
                        <a:ea typeface="宋体" panose="02010600030101010101" pitchFamily="2" charset="-122"/>
                      </a:endParaRPr>
                    </a:p>
                  </a:txBody>
                  <a:tcPr marL="9525" marR="9525" marT="9525" marB="9525">
                    <a:solidFill>
                      <a:schemeClr val="accent3">
                        <a:lumMod val="40000"/>
                        <a:lumOff val="60000"/>
                      </a:schemeClr>
                    </a:solidFill>
                  </a:tcPr>
                </a:tc>
                <a:tc>
                  <a:txBody>
                    <a:bodyPr/>
                    <a:lstStyle/>
                    <a:p>
                      <a:pPr algn="l">
                        <a:spcAft>
                          <a:spcPts val="0"/>
                        </a:spcAft>
                      </a:pPr>
                      <a:r>
                        <a:rPr lang="en-US" altLang="zh-CN" sz="700" kern="1200">
                          <a:solidFill>
                            <a:schemeClr val="tx1"/>
                          </a:solidFill>
                          <a:effectLst/>
                          <a:latin typeface="Arial" panose="020B0604020202020204" pitchFamily="34" charset="0"/>
                          <a:ea typeface="+mn-ea"/>
                          <a:cs typeface="Arial" panose="020B0604020202020204" pitchFamily="34" charset="0"/>
                        </a:rPr>
                        <a:t>SP-200765</a:t>
                      </a:r>
                      <a:endParaRPr lang="zh-CN" sz="1050" dirty="0">
                        <a:solidFill>
                          <a:schemeClr val="tx1"/>
                        </a:solidFill>
                        <a:effectLst/>
                        <a:latin typeface="Times New Roman" panose="02020603050405020304" pitchFamily="18" charset="0"/>
                        <a:ea typeface="宋体" panose="02010600030101010101" pitchFamily="2" charset="-122"/>
                      </a:endParaRPr>
                    </a:p>
                  </a:txBody>
                  <a:tcPr marL="9525" marR="9525" marT="9525" marB="9525">
                    <a:solidFill>
                      <a:schemeClr val="accent3">
                        <a:lumMod val="40000"/>
                        <a:lumOff val="60000"/>
                      </a:schemeClr>
                    </a:solidFill>
                  </a:tcPr>
                </a:tc>
                <a:extLst>
                  <a:ext uri="{0D108BD9-81ED-4DB2-BD59-A6C34878D82A}">
                    <a16:rowId xmlns:a16="http://schemas.microsoft.com/office/drawing/2014/main" val="10018"/>
                  </a:ext>
                </a:extLst>
              </a:tr>
              <a:tr h="19840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18</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mn-cs"/>
                        </a:rPr>
                        <a:t>Study on Management Aspects of IoT NTN Enhancements</a:t>
                      </a:r>
                      <a:endParaRPr 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China Unicom</a:t>
                      </a:r>
                      <a:endParaRPr 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FS_IOT_NTN</a:t>
                      </a:r>
                      <a:endParaRPr 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mn-cs"/>
                        </a:rPr>
                        <a:t>SP-220490</a:t>
                      </a:r>
                      <a:endParaRPr 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3">
                        <a:lumMod val="40000"/>
                        <a:lumOff val="60000"/>
                      </a:schemeClr>
                    </a:solidFill>
                  </a:tcPr>
                </a:tc>
                <a:extLst>
                  <a:ext uri="{0D108BD9-81ED-4DB2-BD59-A6C34878D82A}">
                    <a16:rowId xmlns:a16="http://schemas.microsoft.com/office/drawing/2014/main" val="10020"/>
                  </a:ext>
                </a:extLst>
              </a:tr>
              <a:tr h="14527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mn-cs"/>
                        </a:rPr>
                        <a:t>19</a:t>
                      </a:r>
                      <a:endParaRPr 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Study on Data management phase 2</a:t>
                      </a:r>
                      <a:endParaRPr 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Nokia</a:t>
                      </a:r>
                      <a:endParaRPr 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FS_MADCOL_ph2</a:t>
                      </a:r>
                      <a:endParaRPr 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SP-220842</a:t>
                      </a:r>
                      <a:endParaRPr 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1">
                        <a:lumMod val="40000"/>
                        <a:lumOff val="60000"/>
                      </a:schemeClr>
                    </a:solidFill>
                  </a:tcPr>
                </a:tc>
                <a:extLst>
                  <a:ext uri="{0D108BD9-81ED-4DB2-BD59-A6C34878D82A}">
                    <a16:rowId xmlns:a16="http://schemas.microsoft.com/office/drawing/2014/main" val="10022"/>
                  </a:ext>
                </a:extLst>
              </a:tr>
            </a:tbl>
          </a:graphicData>
        </a:graphic>
      </p:graphicFrame>
      <p:graphicFrame>
        <p:nvGraphicFramePr>
          <p:cNvPr id="6" name="表格 7">
            <a:extLst>
              <a:ext uri="{FF2B5EF4-FFF2-40B4-BE49-F238E27FC236}">
                <a16:creationId xmlns:a16="http://schemas.microsoft.com/office/drawing/2014/main" id="{0559C7EF-AA8B-4B7D-A44A-DF378FCCA6F2}"/>
              </a:ext>
            </a:extLst>
          </p:cNvPr>
          <p:cNvGraphicFramePr>
            <a:graphicFrameLocks noGrp="1"/>
          </p:cNvGraphicFramePr>
          <p:nvPr/>
        </p:nvGraphicFramePr>
        <p:xfrm>
          <a:off x="120652" y="5047582"/>
          <a:ext cx="5518148" cy="1463040"/>
        </p:xfrm>
        <a:graphic>
          <a:graphicData uri="http://schemas.openxmlformats.org/drawingml/2006/table">
            <a:tbl>
              <a:tblPr>
                <a:tableStyleId>{5C22544A-7EE6-4342-B048-85BDC9FD1C3A}</a:tableStyleId>
              </a:tblPr>
              <a:tblGrid>
                <a:gridCol w="265010">
                  <a:extLst>
                    <a:ext uri="{9D8B030D-6E8A-4147-A177-3AD203B41FA5}">
                      <a16:colId xmlns:a16="http://schemas.microsoft.com/office/drawing/2014/main" val="20000"/>
                    </a:ext>
                  </a:extLst>
                </a:gridCol>
                <a:gridCol w="2699384">
                  <a:extLst>
                    <a:ext uri="{9D8B030D-6E8A-4147-A177-3AD203B41FA5}">
                      <a16:colId xmlns:a16="http://schemas.microsoft.com/office/drawing/2014/main" val="20001"/>
                    </a:ext>
                  </a:extLst>
                </a:gridCol>
                <a:gridCol w="913640">
                  <a:extLst>
                    <a:ext uri="{9D8B030D-6E8A-4147-A177-3AD203B41FA5}">
                      <a16:colId xmlns:a16="http://schemas.microsoft.com/office/drawing/2014/main" val="20002"/>
                    </a:ext>
                  </a:extLst>
                </a:gridCol>
                <a:gridCol w="856343">
                  <a:extLst>
                    <a:ext uri="{9D8B030D-6E8A-4147-A177-3AD203B41FA5}">
                      <a16:colId xmlns:a16="http://schemas.microsoft.com/office/drawing/2014/main" val="20003"/>
                    </a:ext>
                  </a:extLst>
                </a:gridCol>
                <a:gridCol w="783771">
                  <a:extLst>
                    <a:ext uri="{9D8B030D-6E8A-4147-A177-3AD203B41FA5}">
                      <a16:colId xmlns:a16="http://schemas.microsoft.com/office/drawing/2014/main" val="20005"/>
                    </a:ext>
                  </a:extLst>
                </a:gridCol>
              </a:tblGrid>
              <a:tr h="119748">
                <a:tc gridSpan="5">
                  <a:txBody>
                    <a:bodyPr/>
                    <a:lstStyle/>
                    <a:p>
                      <a:pPr marL="0" algn="l" defTabSz="1219170" rtl="0" eaLnBrk="1" latinLnBrk="0" hangingPunct="1">
                        <a:spcAft>
                          <a:spcPts val="0"/>
                        </a:spcAft>
                      </a:pPr>
                      <a:r>
                        <a:rPr lang="en-US" altLang="zh-CN" sz="900" b="1" kern="1200" dirty="0">
                          <a:solidFill>
                            <a:schemeClr val="bg1"/>
                          </a:solidFill>
                          <a:effectLst/>
                          <a:latin typeface="Arial" panose="020B0604020202020204" pitchFamily="34" charset="0"/>
                          <a:ea typeface="+mn-ea"/>
                          <a:cs typeface="Arial" panose="020B0604020202020204" pitchFamily="34" charset="0"/>
                        </a:rPr>
                        <a:t>Support of New Services</a:t>
                      </a:r>
                      <a:endParaRPr lang="zh-CN" sz="900" b="1"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9525">
                    <a:solidFill>
                      <a:schemeClr val="accent4"/>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19742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20</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algn="l">
                        <a:spcAft>
                          <a:spcPts val="0"/>
                        </a:spcAft>
                      </a:pPr>
                      <a:r>
                        <a:rPr lang="en-US" sz="700" kern="1200" dirty="0">
                          <a:solidFill>
                            <a:schemeClr val="tx1"/>
                          </a:solidFill>
                          <a:effectLst/>
                          <a:latin typeface="Arial" panose="020B0604020202020204" pitchFamily="34" charset="0"/>
                          <a:ea typeface="+mn-ea"/>
                          <a:cs typeface="Arial" panose="020B0604020202020204" pitchFamily="34" charset="0"/>
                        </a:rPr>
                        <a:t>(finished)Study on enhancement of management of non-public networks</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r>
                        <a:rPr lang="en-US" altLang="zh-CN" sz="700" kern="1200" dirty="0">
                          <a:solidFill>
                            <a:schemeClr val="tx1"/>
                          </a:solidFill>
                          <a:effectLst/>
                          <a:latin typeface="Arial" panose="020B0604020202020204" pitchFamily="34" charset="0"/>
                          <a:ea typeface="+mn-ea"/>
                          <a:cs typeface="Arial" panose="020B0604020202020204" pitchFamily="34" charset="0"/>
                        </a:rPr>
                        <a:t>Huawei</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algn="l" defTabSz="1219170" rtl="0" eaLnBrk="1" latinLnBrk="0" hangingPunct="1">
                        <a:spcAft>
                          <a:spcPts val="0"/>
                        </a:spcAft>
                      </a:pPr>
                      <a:r>
                        <a:rPr lang="en-GB" sz="700" kern="1200" dirty="0" err="1">
                          <a:solidFill>
                            <a:schemeClr val="tx1"/>
                          </a:solidFill>
                          <a:effectLst/>
                          <a:latin typeface="Arial" panose="020B0604020202020204" pitchFamily="34" charset="0"/>
                          <a:ea typeface="+mn-ea"/>
                          <a:cs typeface="Arial" panose="020B0604020202020204" pitchFamily="34" charset="0"/>
                        </a:rPr>
                        <a:t>FS_OAM_eNPN</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algn="l" defTabSz="1219170" rtl="0" eaLnBrk="1" latinLnBrk="0" hangingPunct="1">
                        <a:spcAft>
                          <a:spcPts val="0"/>
                        </a:spcAft>
                      </a:pPr>
                      <a:r>
                        <a:rPr lang="en-US" altLang="zh-CN" sz="700" kern="1200" dirty="0">
                          <a:solidFill>
                            <a:schemeClr val="tx1"/>
                          </a:solidFill>
                          <a:effectLst/>
                          <a:latin typeface="Arial" panose="020B0604020202020204" pitchFamily="34" charset="0"/>
                          <a:ea typeface="+mn-ea"/>
                          <a:cs typeface="Arial" panose="020B0604020202020204" pitchFamily="34" charset="0"/>
                        </a:rPr>
                        <a:t>SP-211436</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extLst>
                  <a:ext uri="{0D108BD9-81ED-4DB2-BD59-A6C34878D82A}">
                    <a16:rowId xmlns:a16="http://schemas.microsoft.com/office/drawing/2014/main" val="10002"/>
                  </a:ext>
                </a:extLst>
              </a:tr>
              <a:tr h="10680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21</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(finished) </a:t>
                      </a:r>
                      <a:r>
                        <a:rPr lang="en-US" altLang="zh-CN" sz="700" kern="1200" dirty="0">
                          <a:solidFill>
                            <a:srgbClr val="000000"/>
                          </a:solidFill>
                          <a:effectLst/>
                          <a:latin typeface="Arial" panose="020B0604020202020204" pitchFamily="34" charset="0"/>
                          <a:ea typeface="+mn-ea"/>
                          <a:cs typeface="Arial" panose="020B0604020202020204" pitchFamily="34" charset="0"/>
                        </a:rPr>
                        <a:t>Study on new aspects of EE for 5G networks Phase 2</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Huawei</a:t>
                      </a: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Arial" panose="020B0604020202020204" pitchFamily="34" charset="0"/>
                          <a:cs typeface="Arial" panose="020B0604020202020204" pitchFamily="34" charset="0"/>
                        </a:rPr>
                        <a:t>FS_EE5G_Ph2</a:t>
                      </a:r>
                    </a:p>
                  </a:txBody>
                  <a:tcPr marL="9525" marR="9525" marT="9525" marB="9525">
                    <a:solidFill>
                      <a:schemeClr val="accent3">
                        <a:lumMod val="40000"/>
                        <a:lumOff val="60000"/>
                      </a:schemeClr>
                    </a:solidFill>
                  </a:tcPr>
                </a:tc>
                <a:tc>
                  <a:txBody>
                    <a:bodyPr/>
                    <a:lstStyle/>
                    <a:p>
                      <a:pPr marL="0" algn="l" defTabSz="1219170" rtl="0" eaLnBrk="1" latinLnBrk="0" hangingPunct="1">
                        <a:spcAft>
                          <a:spcPts val="0"/>
                        </a:spcAft>
                      </a:pPr>
                      <a:r>
                        <a:rPr lang="en-US" altLang="zh-CN"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SP-211440</a:t>
                      </a:r>
                      <a:endParaRPr lang="zh-CN" altLang="en-US"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extLst>
                  <a:ext uri="{0D108BD9-81ED-4DB2-BD59-A6C34878D82A}">
                    <a16:rowId xmlns:a16="http://schemas.microsoft.com/office/drawing/2014/main" val="10003"/>
                  </a:ext>
                </a:extLst>
              </a:tr>
              <a:tr h="19742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22</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(finished) </a:t>
                      </a:r>
                      <a:r>
                        <a:rPr lang="en-US" altLang="zh-CN" sz="700" kern="1200" dirty="0">
                          <a:solidFill>
                            <a:srgbClr val="000000"/>
                          </a:solidFill>
                          <a:effectLst/>
                          <a:latin typeface="Arial" panose="020B0604020202020204" pitchFamily="34" charset="0"/>
                          <a:ea typeface="+mn-ea"/>
                          <a:cs typeface="Arial" panose="020B0604020202020204" pitchFamily="34" charset="0"/>
                        </a:rPr>
                        <a:t>Study on Network and Service Operations for Energy Utilities</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a:solidFill>
                            <a:srgbClr val="000000"/>
                          </a:solidFill>
                          <a:effectLst/>
                          <a:latin typeface="Arial" panose="020B0604020202020204" pitchFamily="34" charset="0"/>
                          <a:ea typeface="+mn-ea"/>
                          <a:cs typeface="Arial" panose="020B0604020202020204" pitchFamily="34" charset="0"/>
                        </a:rPr>
                        <a:t>Samsung</a:t>
                      </a:r>
                    </a:p>
                    <a:p>
                      <a:endParaRPr lang="zh-CN" altLang="en-US" sz="700" dirty="0">
                        <a:latin typeface="Arial" panose="020B0604020202020204" pitchFamily="34" charset="0"/>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Arial" panose="020B0604020202020204" pitchFamily="34" charset="0"/>
                          <a:cs typeface="Arial" panose="020B0604020202020204" pitchFamily="34" charset="0"/>
                        </a:rPr>
                        <a:t>FS_NSOEU</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tc>
                  <a:txBody>
                    <a:bodyPr/>
                    <a:lstStyle/>
                    <a:p>
                      <a:pPr marL="0" algn="l" defTabSz="1219170" rtl="0" eaLnBrk="1" latinLnBrk="0" hangingPunct="1">
                        <a:spcAft>
                          <a:spcPts val="0"/>
                        </a:spcAft>
                      </a:pPr>
                      <a:r>
                        <a:rPr lang="en-US" altLang="zh-CN"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SP-211622</a:t>
                      </a:r>
                      <a:endParaRPr lang="zh-CN" altLang="en-US"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extLst>
                  <a:ext uri="{0D108BD9-81ED-4DB2-BD59-A6C34878D82A}">
                    <a16:rowId xmlns:a16="http://schemas.microsoft.com/office/drawing/2014/main" val="10004"/>
                  </a:ext>
                </a:extLst>
              </a:tr>
              <a:tr h="10680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23</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fontAlgn="t" latinLnBrk="0" hangingPunct="1">
                        <a:spcAft>
                          <a:spcPts val="0"/>
                        </a:spcAft>
                      </a:pPr>
                      <a:r>
                        <a:rPr lang="en-US" altLang="zh-CN" sz="7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7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on Key Quality Indicators(KQIs)for 5G service experience </a:t>
                      </a:r>
                    </a:p>
                  </a:txBody>
                  <a:tcPr marL="4763" marR="4763" marT="4763" marB="0">
                    <a:solidFill>
                      <a:schemeClr val="accent3">
                        <a:lumMod val="20000"/>
                        <a:lumOff val="80000"/>
                      </a:schemeClr>
                    </a:solidFill>
                  </a:tcPr>
                </a:tc>
                <a:tc>
                  <a:txBody>
                    <a:bodyPr/>
                    <a:lstStyle/>
                    <a:p>
                      <a:r>
                        <a:rPr lang="en-US" altLang="zh-CN" sz="700">
                          <a:latin typeface="Arial" panose="020B0604020202020204" pitchFamily="34" charset="0"/>
                          <a:cs typeface="Arial" panose="020B0604020202020204" pitchFamily="34" charset="0"/>
                        </a:rPr>
                        <a:t>Huawei</a:t>
                      </a:r>
                      <a:endParaRPr lang="zh-CN" altLang="en-US" sz="700">
                        <a:latin typeface="Arial" panose="020B0604020202020204" pitchFamily="34" charset="0"/>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fontAlgn="t" latinLnBrk="0" hangingPunct="1">
                        <a:spcAft>
                          <a:spcPts val="0"/>
                        </a:spcAft>
                      </a:pPr>
                      <a:r>
                        <a:rPr lang="en-US" sz="7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FS_KQI_5G</a:t>
                      </a: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SP-211433</a:t>
                      </a:r>
                      <a:endParaRPr lang="zh-CN" altLang="en-US"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5"/>
                  </a:ext>
                </a:extLst>
              </a:tr>
              <a:tr h="10680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24</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Deterministic Communication Service Assurance</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700" kern="1200">
                          <a:solidFill>
                            <a:srgbClr val="000000"/>
                          </a:solidFill>
                          <a:effectLst/>
                          <a:latin typeface="Arial" panose="020B0604020202020204" pitchFamily="34" charset="0"/>
                          <a:ea typeface="+mn-ea"/>
                          <a:cs typeface="Arial" panose="020B0604020202020204" pitchFamily="34" charset="0"/>
                        </a:rPr>
                        <a:t>Huawei</a:t>
                      </a:r>
                      <a:endParaRPr lang="zh-CN" altLang="en-US" sz="7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Arial" panose="020B0604020202020204" pitchFamily="34" charset="0"/>
                          <a:cs typeface="Arial" panose="020B0604020202020204" pitchFamily="34" charset="0"/>
                        </a:rPr>
                        <a:t>FS_DCSA</a:t>
                      </a:r>
                      <a:endParaRPr lang="zh-CN" altLang="en-US" sz="7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SP-211442</a:t>
                      </a:r>
                      <a:endParaRPr lang="zh-CN" altLang="en-US"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6"/>
                  </a:ext>
                </a:extLst>
              </a:tr>
              <a:tr h="19742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25</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(finished) Study on management aspects of network slice management capability exposure</a:t>
                      </a:r>
                      <a:endParaRPr 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Alibaba</a:t>
                      </a:r>
                      <a:endParaRPr lang="zh-CN" altLang="en-US"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FS_NSCE</a:t>
                      </a:r>
                      <a:endParaRPr 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SP-220142</a:t>
                      </a:r>
                      <a:endParaRPr lang="zh-CN" altLang="en-US"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extLst>
                  <a:ext uri="{0D108BD9-81ED-4DB2-BD59-A6C34878D82A}">
                    <a16:rowId xmlns:a16="http://schemas.microsoft.com/office/drawing/2014/main" val="10007"/>
                  </a:ext>
                </a:extLst>
              </a:tr>
              <a:tr h="19742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26</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(finished) </a:t>
                      </a:r>
                      <a:r>
                        <a:rPr lang="en-US" altLang="zh-CN" sz="700" kern="1200" dirty="0">
                          <a:solidFill>
                            <a:srgbClr val="000000"/>
                          </a:solidFill>
                          <a:effectLst/>
                          <a:latin typeface="Arial" panose="020B0604020202020204" pitchFamily="34" charset="0"/>
                          <a:ea typeface="+mn-ea"/>
                          <a:cs typeface="Arial" panose="020B0604020202020204" pitchFamily="34" charset="0"/>
                        </a:rPr>
                        <a:t>Study on alignment with ETSI MEC for Edge computing management</a:t>
                      </a:r>
                      <a:endParaRPr 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Huawei</a:t>
                      </a:r>
                      <a:endParaRPr lang="zh-CN" altLang="en-US"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FS_MEC_ECM</a:t>
                      </a:r>
                      <a:endParaRPr 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SP-220147</a:t>
                      </a:r>
                      <a:endParaRPr lang="zh-CN" altLang="en-US"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extLst>
                  <a:ext uri="{0D108BD9-81ED-4DB2-BD59-A6C34878D82A}">
                    <a16:rowId xmlns:a16="http://schemas.microsoft.com/office/drawing/2014/main" val="10008"/>
                  </a:ext>
                </a:extLst>
              </a:tr>
            </a:tbl>
          </a:graphicData>
        </a:graphic>
      </p:graphicFrame>
      <p:graphicFrame>
        <p:nvGraphicFramePr>
          <p:cNvPr id="7" name="表格 5">
            <a:extLst>
              <a:ext uri="{FF2B5EF4-FFF2-40B4-BE49-F238E27FC236}">
                <a16:creationId xmlns:a16="http://schemas.microsoft.com/office/drawing/2014/main" id="{56FFBA36-1DB3-45A5-B734-57A231250EAF}"/>
              </a:ext>
            </a:extLst>
          </p:cNvPr>
          <p:cNvGraphicFramePr>
            <a:graphicFrameLocks noGrp="1"/>
          </p:cNvGraphicFramePr>
          <p:nvPr/>
        </p:nvGraphicFramePr>
        <p:xfrm>
          <a:off x="6052278" y="961356"/>
          <a:ext cx="5949224" cy="4467624"/>
        </p:xfrm>
        <a:graphic>
          <a:graphicData uri="http://schemas.openxmlformats.org/drawingml/2006/table">
            <a:tbl>
              <a:tblPr>
                <a:tableStyleId>{5C22544A-7EE6-4342-B048-85BDC9FD1C3A}</a:tableStyleId>
              </a:tblPr>
              <a:tblGrid>
                <a:gridCol w="327426">
                  <a:extLst>
                    <a:ext uri="{9D8B030D-6E8A-4147-A177-3AD203B41FA5}">
                      <a16:colId xmlns:a16="http://schemas.microsoft.com/office/drawing/2014/main" val="20000"/>
                    </a:ext>
                  </a:extLst>
                </a:gridCol>
                <a:gridCol w="2595433">
                  <a:extLst>
                    <a:ext uri="{9D8B030D-6E8A-4147-A177-3AD203B41FA5}">
                      <a16:colId xmlns:a16="http://schemas.microsoft.com/office/drawing/2014/main" val="20001"/>
                    </a:ext>
                  </a:extLst>
                </a:gridCol>
                <a:gridCol w="1140823">
                  <a:extLst>
                    <a:ext uri="{9D8B030D-6E8A-4147-A177-3AD203B41FA5}">
                      <a16:colId xmlns:a16="http://schemas.microsoft.com/office/drawing/2014/main" val="47629550"/>
                    </a:ext>
                  </a:extLst>
                </a:gridCol>
                <a:gridCol w="975845">
                  <a:extLst>
                    <a:ext uri="{9D8B030D-6E8A-4147-A177-3AD203B41FA5}">
                      <a16:colId xmlns:a16="http://schemas.microsoft.com/office/drawing/2014/main" val="3406308894"/>
                    </a:ext>
                  </a:extLst>
                </a:gridCol>
                <a:gridCol w="909697">
                  <a:extLst>
                    <a:ext uri="{9D8B030D-6E8A-4147-A177-3AD203B41FA5}">
                      <a16:colId xmlns:a16="http://schemas.microsoft.com/office/drawing/2014/main" val="20004"/>
                    </a:ext>
                  </a:extLst>
                </a:gridCol>
              </a:tblGrid>
              <a:tr h="168804">
                <a:tc gridSpan="5">
                  <a:txBody>
                    <a:bodyPr/>
                    <a:lstStyle/>
                    <a:p>
                      <a:pPr algn="l">
                        <a:spcAft>
                          <a:spcPts val="0"/>
                        </a:spcAft>
                      </a:pPr>
                      <a:r>
                        <a:rPr lang="en-GB" sz="1100" b="1" dirty="0">
                          <a:effectLst/>
                          <a:latin typeface="Arial" panose="020B0604020202020204" pitchFamily="34" charset="0"/>
                          <a:cs typeface="Arial" panose="020B0604020202020204" pitchFamily="34" charset="0"/>
                        </a:rPr>
                        <a:t> </a:t>
                      </a:r>
                      <a:r>
                        <a:rPr lang="en-GB" sz="1100" b="1" kern="1200" dirty="0">
                          <a:solidFill>
                            <a:schemeClr val="dk1"/>
                          </a:solidFill>
                          <a:effectLst/>
                          <a:latin typeface="Arial" panose="020B0604020202020204" pitchFamily="34" charset="0"/>
                          <a:ea typeface="+mn-ea"/>
                          <a:cs typeface="Arial" panose="020B0604020202020204" pitchFamily="34" charset="0"/>
                        </a:rPr>
                        <a:t>Rel-18 Operations, Administration, Maintenance and Provisioning (OAM&amp;P)</a:t>
                      </a:r>
                      <a:r>
                        <a:rPr lang="en-GB" sz="1050" b="1" dirty="0">
                          <a:effectLst/>
                          <a:latin typeface="Arial" panose="020B0604020202020204" pitchFamily="34" charset="0"/>
                          <a:cs typeface="Arial" panose="020B0604020202020204" pitchFamily="34" charset="0"/>
                        </a:rPr>
                        <a:t> </a:t>
                      </a:r>
                      <a:endParaRPr lang="zh-CN" sz="16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155024">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b="1" dirty="0">
                          <a:solidFill>
                            <a:schemeClr val="bg1"/>
                          </a:solidFill>
                          <a:effectLst/>
                          <a:latin typeface="Arial" panose="020B0604020202020204" pitchFamily="34" charset="0"/>
                          <a:ea typeface="+mn-ea"/>
                          <a:cs typeface="Arial" panose="020B0604020202020204" pitchFamily="34" charset="0"/>
                        </a:rPr>
                        <a:t>Intelligence and Automation</a:t>
                      </a:r>
                      <a:endParaRPr lang="zh-CN" sz="900" kern="1200" dirty="0">
                        <a:solidFill>
                          <a:schemeClr val="bg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4"/>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159695">
                <a:tc>
                  <a:txBody>
                    <a:bodyPr/>
                    <a:lstStyle/>
                    <a:p>
                      <a:pPr marL="0" algn="l" defTabSz="1219170" rtl="0" eaLnBrk="1" latinLnBrk="0" hangingPunct="1">
                        <a:spcAft>
                          <a:spcPts val="0"/>
                        </a:spcAft>
                      </a:pPr>
                      <a:r>
                        <a:rPr lang="en-US" alt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1</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Self-Configuration of RAN NEs</a:t>
                      </a:r>
                    </a:p>
                  </a:txBody>
                  <a:tcPr marL="9525" marR="9525" marT="9525" marB="9525">
                    <a:solidFill>
                      <a:schemeClr val="tx2">
                        <a:lumMod val="20000"/>
                        <a:lumOff val="80000"/>
                      </a:schemeClr>
                    </a:solidFill>
                  </a:tcPr>
                </a:tc>
                <a:tc>
                  <a:txBody>
                    <a:bodyPr/>
                    <a:lstStyle/>
                    <a:p>
                      <a:r>
                        <a:rPr lang="en-US" altLang="zh-CN" sz="800" kern="1200">
                          <a:solidFill>
                            <a:srgbClr val="000000"/>
                          </a:solidFill>
                          <a:effectLst/>
                          <a:latin typeface="Arial" panose="020B0604020202020204" pitchFamily="34" charset="0"/>
                          <a:ea typeface="宋体" panose="02010600030101010101" pitchFamily="2" charset="-122"/>
                          <a:cs typeface="Arial" panose="020B0604020202020204" pitchFamily="34" charset="0"/>
                        </a:rPr>
                        <a:t>China Mobile, Huawei</a:t>
                      </a:r>
                      <a:endParaRPr lang="zh-CN" altLang="en-US" sz="2000"/>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RANSC</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SP-211431</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2"/>
                  </a:ext>
                </a:extLst>
              </a:tr>
              <a:tr h="127464">
                <a:tc>
                  <a:txBody>
                    <a:bodyPr/>
                    <a:lstStyle/>
                    <a:p>
                      <a:pPr marL="0" algn="l" defTabSz="1219170" rtl="0" eaLnBrk="1" latinLnBrk="0" hangingPunct="1">
                        <a:spcAft>
                          <a:spcPts val="0"/>
                        </a:spcAft>
                      </a:pPr>
                      <a:r>
                        <a:rPr lang="en-US" alt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2</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fontAlgn="t"/>
                      <a:r>
                        <a:rPr lang="en-US" altLang="zh-CN" sz="800" b="0" i="0" u="none" strike="noStrike" dirty="0">
                          <a:solidFill>
                            <a:schemeClr val="tx1"/>
                          </a:solidFill>
                          <a:effectLst/>
                          <a:latin typeface="+mn-lt"/>
                          <a:ea typeface="等线" panose="02010600030101010101" pitchFamily="2" charset="-122"/>
                        </a:rPr>
                        <a:t>Management Data Analytics phase 2 </a:t>
                      </a:r>
                    </a:p>
                  </a:txBody>
                  <a:tcPr marL="9525" marR="9525" marT="9525" marB="9525">
                    <a:solidFill>
                      <a:schemeClr val="tx2">
                        <a:lumMod val="20000"/>
                        <a:lumOff val="80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Intel, NEC</a:t>
                      </a:r>
                      <a:endParaRPr lang="zh-CN" altLang="en-US" sz="2000"/>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eMDAS_Ph2</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Arial" panose="020B0604020202020204" pitchFamily="34" charset="0"/>
                          <a:ea typeface="+mn-ea"/>
                          <a:cs typeface="Arial" panose="020B0604020202020204" pitchFamily="34" charset="0"/>
                        </a:rPr>
                        <a:t>SP-220981</a:t>
                      </a:r>
                      <a:endParaRPr lang="zh-CN" altLang="en-US" sz="800" kern="1200" dirty="0">
                        <a:solidFill>
                          <a:schemeClr val="tx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543939380"/>
                  </a:ext>
                </a:extLst>
              </a:tr>
              <a:tr h="127464">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3</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AI/ML management</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r>
                        <a:rPr lang="en-US" altLang="zh-CN" sz="800" kern="1200">
                          <a:solidFill>
                            <a:schemeClr val="tx1"/>
                          </a:solidFill>
                          <a:effectLst/>
                          <a:latin typeface="Arial" panose="020B0604020202020204" pitchFamily="34" charset="0"/>
                          <a:ea typeface="微软雅黑" panose="020B0503020204020204" pitchFamily="34" charset="-122"/>
                          <a:cs typeface="Arial" panose="020B0604020202020204" pitchFamily="34" charset="0"/>
                        </a:rPr>
                        <a:t>Intel, NEC</a:t>
                      </a:r>
                      <a:endParaRPr lang="zh-CN" altLang="en-US" sz="2000">
                        <a:solidFill>
                          <a:schemeClr val="tx1"/>
                        </a:solidFill>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AIML_MGT</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altLang="zh-CN" sz="800" dirty="0">
                          <a:solidFill>
                            <a:schemeClr val="tx1"/>
                          </a:solidFill>
                          <a:effectLst/>
                          <a:latin typeface="Arial" panose="020B0604020202020204" pitchFamily="34" charset="0"/>
                          <a:cs typeface="Arial" panose="020B0604020202020204" pitchFamily="34" charset="0"/>
                        </a:rPr>
                        <a:t>SP-230335</a:t>
                      </a:r>
                      <a:endParaRPr lang="zh-CN" altLang="en-US" sz="800" kern="1200" dirty="0">
                        <a:solidFill>
                          <a:schemeClr val="tx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61879106"/>
                  </a:ext>
                </a:extLst>
              </a:tr>
              <a:tr h="226220">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4</a:t>
                      </a:r>
                      <a:endParaRPr lang="zh-CN" alt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Intent driven Management Service for Mobile Network phase 2 </a:t>
                      </a:r>
                    </a:p>
                  </a:txBody>
                  <a:tcPr marL="6350" marR="6350" marT="6350" marB="0" anchor="b">
                    <a:solidFill>
                      <a:schemeClr val="tx2">
                        <a:lumMod val="20000"/>
                        <a:lumOff val="80000"/>
                      </a:schemeClr>
                    </a:solidFill>
                  </a:tcPr>
                </a:tc>
                <a:tc>
                  <a:txBody>
                    <a:bodyPr/>
                    <a:lstStyle/>
                    <a:p>
                      <a:r>
                        <a:rPr lang="en-US" sz="800" kern="1200">
                          <a:solidFill>
                            <a:schemeClr val="tx1"/>
                          </a:solidFill>
                          <a:effectLst/>
                          <a:latin typeface="Arial" panose="020B0604020202020204" pitchFamily="34" charset="0"/>
                          <a:ea typeface="宋体" panose="02010600030101010101" pitchFamily="2" charset="-122"/>
                          <a:cs typeface="Arial" panose="020B0604020202020204" pitchFamily="34" charset="0"/>
                        </a:rPr>
                        <a:t>Huawei, Ericsson</a:t>
                      </a:r>
                      <a:endParaRPr lang="zh-CN" altLang="en-US" sz="2000">
                        <a:solidFill>
                          <a:schemeClr val="tx1"/>
                        </a:solidFill>
                      </a:endParaRPr>
                    </a:p>
                  </a:txBody>
                  <a:tcPr marL="6350" marR="6350" marT="6350" marB="0" anchor="b">
                    <a:solidFill>
                      <a:schemeClr val="tx2">
                        <a:lumMod val="20000"/>
                        <a:lumOff val="8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IDMS_MN_ph2</a:t>
                      </a:r>
                      <a:endParaRPr lang="zh-CN" alt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6350" marR="6350" marT="6350" marB="0" anchor="b">
                    <a:solidFill>
                      <a:schemeClr val="tx2">
                        <a:lumMod val="20000"/>
                        <a:lumOff val="8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SP-230180</a:t>
                      </a:r>
                    </a:p>
                  </a:txBody>
                  <a:tcPr marL="6350" marR="6350" marT="6350" marB="0" anchor="b">
                    <a:solidFill>
                      <a:schemeClr val="tx2">
                        <a:lumMod val="20000"/>
                        <a:lumOff val="80000"/>
                      </a:schemeClr>
                    </a:solidFill>
                  </a:tcPr>
                </a:tc>
                <a:extLst>
                  <a:ext uri="{0D108BD9-81ED-4DB2-BD59-A6C34878D82A}">
                    <a16:rowId xmlns:a16="http://schemas.microsoft.com/office/drawing/2014/main" val="1334937300"/>
                  </a:ext>
                </a:extLst>
              </a:tr>
              <a:tr h="155024">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b="1" dirty="0">
                          <a:solidFill>
                            <a:schemeClr val="bg1"/>
                          </a:solidFill>
                          <a:effectLst/>
                          <a:latin typeface="Arial" panose="020B0604020202020204" pitchFamily="34" charset="0"/>
                          <a:ea typeface="+mn-ea"/>
                          <a:cs typeface="Arial" panose="020B0604020202020204" pitchFamily="34" charset="0"/>
                        </a:rPr>
                        <a:t>Management Architecture and Mechanisms</a:t>
                      </a:r>
                      <a:endParaRPr lang="zh-CN" sz="900" kern="1200" dirty="0">
                        <a:solidFill>
                          <a:schemeClr val="bg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4"/>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22622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5</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Service based management architecture </a:t>
                      </a:r>
                    </a:p>
                  </a:txBody>
                  <a:tcPr marL="6350" marR="6350" marT="6350" marB="0" anchor="b">
                    <a:solidFill>
                      <a:schemeClr val="accent1">
                        <a:lumMod val="40000"/>
                        <a:lumOff val="60000"/>
                      </a:schemeClr>
                    </a:solidFill>
                  </a:tcPr>
                </a:tc>
                <a:tc>
                  <a:txBody>
                    <a:bodyPr/>
                    <a:lstStyle/>
                    <a:p>
                      <a:r>
                        <a:rPr lang="en-US" sz="800" kern="1200">
                          <a:solidFill>
                            <a:schemeClr val="tx1"/>
                          </a:solidFill>
                          <a:effectLst/>
                          <a:latin typeface="Arial" panose="020B0604020202020204" pitchFamily="34" charset="0"/>
                          <a:ea typeface="+mn-ea"/>
                          <a:cs typeface="Arial" panose="020B0604020202020204" pitchFamily="34" charset="0"/>
                        </a:rPr>
                        <a:t>Huawei,</a:t>
                      </a:r>
                      <a:r>
                        <a:rPr lang="zh-CN" altLang="en-US" sz="800" kern="1200">
                          <a:solidFill>
                            <a:schemeClr val="tx1"/>
                          </a:solidFill>
                          <a:effectLst/>
                          <a:latin typeface="Arial" panose="020B0604020202020204" pitchFamily="34" charset="0"/>
                          <a:ea typeface="+mn-ea"/>
                          <a:cs typeface="Arial" panose="020B0604020202020204" pitchFamily="34" charset="0"/>
                        </a:rPr>
                        <a:t> </a:t>
                      </a:r>
                      <a:r>
                        <a:rPr lang="en-US" altLang="zh-CN" sz="800" kern="1200">
                          <a:solidFill>
                            <a:schemeClr val="tx1"/>
                          </a:solidFill>
                          <a:effectLst/>
                          <a:latin typeface="Arial" panose="020B0604020202020204" pitchFamily="34" charset="0"/>
                          <a:ea typeface="+mn-ea"/>
                          <a:cs typeface="Arial" panose="020B0604020202020204" pitchFamily="34" charset="0"/>
                        </a:rPr>
                        <a:t>Ericsson,</a:t>
                      </a:r>
                      <a:r>
                        <a:rPr lang="zh-CN" altLang="en-US" sz="800" kern="1200">
                          <a:solidFill>
                            <a:schemeClr val="tx1"/>
                          </a:solidFill>
                          <a:effectLst/>
                          <a:latin typeface="Arial" panose="020B0604020202020204" pitchFamily="34" charset="0"/>
                          <a:ea typeface="+mn-ea"/>
                          <a:cs typeface="Arial" panose="020B0604020202020204" pitchFamily="34" charset="0"/>
                        </a:rPr>
                        <a:t> </a:t>
                      </a:r>
                      <a:r>
                        <a:rPr lang="en-US" altLang="zh-CN" sz="800" kern="1200">
                          <a:solidFill>
                            <a:schemeClr val="tx1"/>
                          </a:solidFill>
                          <a:effectLst/>
                          <a:latin typeface="Arial" panose="020B0604020202020204" pitchFamily="34" charset="0"/>
                          <a:ea typeface="+mn-ea"/>
                          <a:cs typeface="Arial" panose="020B0604020202020204" pitchFamily="34" charset="0"/>
                        </a:rPr>
                        <a:t>Nokia</a:t>
                      </a:r>
                      <a:endParaRPr lang="zh-CN" altLang="en-US" sz="2000">
                        <a:solidFill>
                          <a:schemeClr val="tx1"/>
                        </a:solidFill>
                      </a:endParaRPr>
                    </a:p>
                  </a:txBody>
                  <a:tcPr marL="6350" marR="6350" marT="6350" marB="0" anchor="b">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err="1">
                          <a:solidFill>
                            <a:schemeClr val="tx1"/>
                          </a:solidFill>
                          <a:effectLst/>
                          <a:latin typeface="Arial" panose="020B0604020202020204" pitchFamily="34" charset="0"/>
                          <a:ea typeface="+mn-ea"/>
                          <a:cs typeface="Arial" panose="020B0604020202020204" pitchFamily="34" charset="0"/>
                        </a:rPr>
                        <a:t>eSBMA</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SP-230174</a:t>
                      </a:r>
                    </a:p>
                  </a:txBody>
                  <a:tcPr marL="6350" marR="6350" marT="6350" marB="0" anchor="b">
                    <a:solidFill>
                      <a:schemeClr val="accent1">
                        <a:lumMod val="40000"/>
                        <a:lumOff val="60000"/>
                      </a:schemeClr>
                    </a:solidFill>
                  </a:tcPr>
                </a:tc>
                <a:extLst>
                  <a:ext uri="{0D108BD9-81ED-4DB2-BD59-A6C34878D82A}">
                    <a16:rowId xmlns:a16="http://schemas.microsoft.com/office/drawing/2014/main" val="1159492382"/>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6</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Network slicing provisioning rules</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r>
                        <a:rPr lang="en-US" altLang="zh-CN" sz="800" kern="1200">
                          <a:solidFill>
                            <a:srgbClr val="000000"/>
                          </a:solidFill>
                          <a:effectLst/>
                          <a:latin typeface="Arial" panose="020B0604020202020204" pitchFamily="34" charset="0"/>
                          <a:ea typeface="+mn-ea"/>
                          <a:cs typeface="Arial" panose="020B0604020202020204" pitchFamily="34" charset="0"/>
                        </a:rPr>
                        <a:t>Ericsson </a:t>
                      </a:r>
                      <a:endParaRPr lang="zh-CN" altLang="en-US" sz="2000"/>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NSRULE</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algn="l" defTabSz="1219170" rtl="0" eaLnBrk="1" latinLnBrk="0" hangingPunct="1">
                        <a:spcAft>
                          <a:spcPts val="0"/>
                        </a:spcAft>
                      </a:pPr>
                      <a:r>
                        <a:rPr lang="en-US" altLang="zh-CN" sz="800" kern="1200" dirty="0">
                          <a:solidFill>
                            <a:srgbClr val="000000"/>
                          </a:solidFill>
                          <a:effectLst/>
                          <a:latin typeface="Arial" panose="020B0604020202020204" pitchFamily="34" charset="0"/>
                          <a:ea typeface="+mn-ea"/>
                          <a:cs typeface="Arial" panose="020B0604020202020204" pitchFamily="34" charset="0"/>
                        </a:rPr>
                        <a:t>SP-211449</a:t>
                      </a:r>
                      <a:endParaRPr lang="zh-CN" alt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40000"/>
                        <a:lumOff val="60000"/>
                      </a:schemeClr>
                    </a:solidFill>
                  </a:tcPr>
                </a:tc>
                <a:extLst>
                  <a:ext uri="{0D108BD9-81ED-4DB2-BD59-A6C34878D82A}">
                    <a16:rowId xmlns:a16="http://schemas.microsoft.com/office/drawing/2014/main" val="10004"/>
                  </a:ext>
                </a:extLst>
              </a:tr>
              <a:tr h="127464">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Network slice provisioning enhancement</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Samsung</a:t>
                      </a:r>
                      <a:endParaRPr lang="zh-CN" altLang="en-US" sz="2000"/>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err="1">
                          <a:solidFill>
                            <a:schemeClr val="tx1"/>
                          </a:solidFill>
                          <a:effectLst/>
                          <a:latin typeface="Arial" panose="020B0604020202020204" pitchFamily="34" charset="0"/>
                          <a:ea typeface="+mn-ea"/>
                          <a:cs typeface="Arial" panose="020B0604020202020204" pitchFamily="34" charset="0"/>
                        </a:rPr>
                        <a:t>eNETSLICE_PRO</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SP-211434</a:t>
                      </a:r>
                      <a:endParaRPr lang="zh-CN"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40000"/>
                        <a:lumOff val="60000"/>
                      </a:schemeClr>
                    </a:solidFill>
                  </a:tcPr>
                </a:tc>
                <a:extLst>
                  <a:ext uri="{0D108BD9-81ED-4DB2-BD59-A6C34878D82A}">
                    <a16:rowId xmlns:a16="http://schemas.microsoft.com/office/drawing/2014/main" val="2308453416"/>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8</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Management of Trace/MDT phase 2 </a:t>
                      </a:r>
                    </a:p>
                  </a:txBody>
                  <a:tcPr marL="9525" marR="9525" marT="9525" marB="9525">
                    <a:solidFill>
                      <a:schemeClr val="accent1">
                        <a:lumMod val="40000"/>
                        <a:lumOff val="60000"/>
                      </a:schemeClr>
                    </a:solidFill>
                  </a:tcPr>
                </a:tc>
                <a:tc>
                  <a:txBody>
                    <a:bodyPr/>
                    <a:lstStyle/>
                    <a:p>
                      <a:r>
                        <a:rPr lang="en-US" altLang="zh-CN" sz="800" kern="1200">
                          <a:solidFill>
                            <a:srgbClr val="000000"/>
                          </a:solidFill>
                          <a:effectLst/>
                          <a:latin typeface="Arial" panose="020B0604020202020204" pitchFamily="34" charset="0"/>
                          <a:ea typeface="+mn-ea"/>
                          <a:cs typeface="Arial" panose="020B0604020202020204" pitchFamily="34" charset="0"/>
                        </a:rPr>
                        <a:t>Nokia</a:t>
                      </a:r>
                      <a:endParaRPr lang="zh-CN" altLang="en-US" sz="2000"/>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5GMDT_Ph2</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SP-221163</a:t>
                      </a:r>
                      <a:endParaRPr lang="zh-CN" alt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extLst>
                  <a:ext uri="{0D108BD9-81ED-4DB2-BD59-A6C34878D82A}">
                    <a16:rowId xmlns:a16="http://schemas.microsoft.com/office/drawing/2014/main" val="303857364"/>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9</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5G performance measurements and KPIs phase 3</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China Telecom, Intel</a:t>
                      </a:r>
                      <a:endParaRPr lang="zh-CN" altLang="en-US" sz="2000"/>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PM_KPI_5G_Ph3</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SP-220489</a:t>
                      </a:r>
                      <a:endParaRPr lang="zh-CN" alt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extLst>
                  <a:ext uri="{0D108BD9-81ED-4DB2-BD59-A6C34878D82A}">
                    <a16:rowId xmlns:a16="http://schemas.microsoft.com/office/drawing/2014/main" val="2349257668"/>
                  </a:ext>
                </a:extLst>
              </a:tr>
              <a:tr h="127464">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10</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800" dirty="0">
                          <a:solidFill>
                            <a:schemeClr val="tx1"/>
                          </a:solidFill>
                          <a:effectLst/>
                          <a:latin typeface="Arial" panose="020B0604020202020204" pitchFamily="34" charset="0"/>
                          <a:ea typeface="+mn-ea"/>
                          <a:cs typeface="Arial" panose="020B0604020202020204" pitchFamily="34" charset="0"/>
                        </a:rPr>
                        <a:t>(finished) Enhancement of </a:t>
                      </a:r>
                      <a:r>
                        <a:rPr lang="en-GB" altLang="zh-CN" sz="800" dirty="0" err="1">
                          <a:solidFill>
                            <a:schemeClr val="tx1"/>
                          </a:solidFill>
                          <a:effectLst/>
                          <a:latin typeface="Arial" panose="020B0604020202020204" pitchFamily="34" charset="0"/>
                          <a:ea typeface="+mn-ea"/>
                          <a:cs typeface="Arial" panose="020B0604020202020204" pitchFamily="34" charset="0"/>
                        </a:rPr>
                        <a:t>QoE</a:t>
                      </a:r>
                      <a:r>
                        <a:rPr lang="en-GB" altLang="zh-CN" sz="800" dirty="0">
                          <a:solidFill>
                            <a:schemeClr val="tx1"/>
                          </a:solidFill>
                          <a:effectLst/>
                          <a:latin typeface="Arial" panose="020B0604020202020204" pitchFamily="34" charset="0"/>
                          <a:ea typeface="+mn-ea"/>
                          <a:cs typeface="Arial" panose="020B0604020202020204" pitchFamily="34" charset="0"/>
                        </a:rPr>
                        <a:t> Measurement Collection</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Ericsson</a:t>
                      </a:r>
                      <a:endParaRPr lang="zh-CN" altLang="en-US" sz="2000"/>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chemeClr val="tx1"/>
                          </a:solidFill>
                          <a:effectLst/>
                          <a:latin typeface="Arial" panose="020B0604020202020204" pitchFamily="34" charset="0"/>
                          <a:ea typeface="+mn-ea"/>
                          <a:cs typeface="Arial" panose="020B0604020202020204" pitchFamily="34" charset="0"/>
                        </a:rPr>
                        <a:t>eQoE</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SP-200193</a:t>
                      </a:r>
                      <a:endParaRPr lang="zh-CN" alt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extLst>
                  <a:ext uri="{0D108BD9-81ED-4DB2-BD59-A6C34878D82A}">
                    <a16:rowId xmlns:a16="http://schemas.microsoft.com/office/drawing/2014/main" val="4117441265"/>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11</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Additional NRM features phase 2 </a:t>
                      </a:r>
                    </a:p>
                  </a:txBody>
                  <a:tcPr marL="9525" marR="9525" marT="9525" marB="9525">
                    <a:solidFill>
                      <a:schemeClr val="accent1">
                        <a:lumMod val="40000"/>
                        <a:lumOff val="60000"/>
                      </a:schemeClr>
                    </a:solidFill>
                  </a:tcPr>
                </a:tc>
                <a:tc>
                  <a:txBody>
                    <a:bodyPr/>
                    <a:lstStyle/>
                    <a:p>
                      <a:r>
                        <a:rPr lang="en-US" altLang="zh-CN" sz="800" kern="1200">
                          <a:solidFill>
                            <a:srgbClr val="000000"/>
                          </a:solidFill>
                          <a:effectLst/>
                          <a:latin typeface="Arial" panose="020B0604020202020204" pitchFamily="34" charset="0"/>
                          <a:ea typeface="+mn-ea"/>
                          <a:cs typeface="Arial" panose="020B0604020202020204" pitchFamily="34" charset="0"/>
                        </a:rPr>
                        <a:t>Nokia</a:t>
                      </a:r>
                      <a:endParaRPr lang="zh-CN" altLang="en-US" sz="2000"/>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AdNRM_ph2</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SP-220351</a:t>
                      </a:r>
                      <a:endParaRPr lang="zh-CN"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40000"/>
                        <a:lumOff val="60000"/>
                      </a:schemeClr>
                    </a:solidFill>
                  </a:tcPr>
                </a:tc>
                <a:extLst>
                  <a:ext uri="{0D108BD9-81ED-4DB2-BD59-A6C34878D82A}">
                    <a16:rowId xmlns:a16="http://schemas.microsoft.com/office/drawing/2014/main" val="10005"/>
                  </a:ext>
                </a:extLst>
              </a:tr>
              <a:tr h="226220">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12</a:t>
                      </a:r>
                      <a:endParaRPr lang="zh-CN" alt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40000"/>
                        <a:lumOff val="6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Management Aspects related to NWDAF </a:t>
                      </a:r>
                    </a:p>
                  </a:txBody>
                  <a:tcPr marL="6350" marR="6350" marT="6350" marB="0" anchor="b">
                    <a:solidFill>
                      <a:schemeClr val="accent1">
                        <a:lumMod val="40000"/>
                        <a:lumOff val="60000"/>
                      </a:schemeClr>
                    </a:solidFill>
                  </a:tcPr>
                </a:tc>
                <a:tc>
                  <a:txBody>
                    <a:bodyPr/>
                    <a:lstStyle/>
                    <a:p>
                      <a:r>
                        <a:rPr 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China telecom</a:t>
                      </a:r>
                      <a:endParaRPr lang="zh-CN" altLang="en-US" sz="2000" dirty="0">
                        <a:solidFill>
                          <a:schemeClr val="tx1"/>
                        </a:solidFill>
                      </a:endParaRPr>
                    </a:p>
                  </a:txBody>
                  <a:tcPr marL="6350" marR="6350" marT="6350" marB="0" anchor="b">
                    <a:solidFill>
                      <a:schemeClr val="accent1">
                        <a:lumMod val="40000"/>
                        <a:lumOff val="6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MANWDAF</a:t>
                      </a:r>
                      <a:endParaRPr lang="zh-CN" alt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6350" marR="6350" marT="6350" marB="0" anchor="b">
                    <a:solidFill>
                      <a:schemeClr val="accent1">
                        <a:lumMod val="40000"/>
                        <a:lumOff val="6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SP-230181</a:t>
                      </a:r>
                    </a:p>
                  </a:txBody>
                  <a:tcPr marL="6350" marR="6350" marT="6350" marB="0" anchor="b">
                    <a:solidFill>
                      <a:schemeClr val="accent1">
                        <a:lumMod val="40000"/>
                        <a:lumOff val="60000"/>
                      </a:schemeClr>
                    </a:solidFill>
                  </a:tcPr>
                </a:tc>
                <a:extLst>
                  <a:ext uri="{0D108BD9-81ED-4DB2-BD59-A6C34878D82A}">
                    <a16:rowId xmlns:a16="http://schemas.microsoft.com/office/drawing/2014/main" val="2707155363"/>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13</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Enhanced Edge Computing Management</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r>
                        <a:rPr lang="en-US" altLang="zh-CN" sz="800" kern="1200">
                          <a:solidFill>
                            <a:srgbClr val="000000"/>
                          </a:solidFill>
                          <a:effectLst/>
                          <a:latin typeface="Arial" panose="020B0604020202020204" pitchFamily="34" charset="0"/>
                          <a:ea typeface="+mn-ea"/>
                          <a:cs typeface="Arial" panose="020B0604020202020204" pitchFamily="34" charset="0"/>
                        </a:rPr>
                        <a:t>Samsung,</a:t>
                      </a:r>
                      <a:r>
                        <a:rPr lang="en-US" altLang="zh-CN" sz="800" kern="1200" baseline="0">
                          <a:solidFill>
                            <a:srgbClr val="000000"/>
                          </a:solidFill>
                          <a:effectLst/>
                          <a:latin typeface="Arial" panose="020B0604020202020204" pitchFamily="34" charset="0"/>
                          <a:ea typeface="+mn-ea"/>
                          <a:cs typeface="Arial" panose="020B0604020202020204" pitchFamily="34" charset="0"/>
                        </a:rPr>
                        <a:t> Intel</a:t>
                      </a:r>
                      <a:endParaRPr lang="zh-CN" altLang="en-US" sz="2000"/>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err="1">
                          <a:solidFill>
                            <a:srgbClr val="000000"/>
                          </a:solidFill>
                          <a:effectLst/>
                          <a:latin typeface="Arial" panose="020B0604020202020204" pitchFamily="34" charset="0"/>
                          <a:ea typeface="+mn-ea"/>
                          <a:cs typeface="Arial" panose="020B0604020202020204" pitchFamily="34" charset="0"/>
                        </a:rPr>
                        <a:t>eECM</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SP-220154</a:t>
                      </a:r>
                      <a:endParaRPr lang="zh-CN"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40000"/>
                        <a:lumOff val="60000"/>
                      </a:schemeClr>
                    </a:solidFill>
                  </a:tcPr>
                </a:tc>
                <a:extLst>
                  <a:ext uri="{0D108BD9-81ED-4DB2-BD59-A6C34878D82A}">
                    <a16:rowId xmlns:a16="http://schemas.microsoft.com/office/drawing/2014/main" val="10006"/>
                  </a:ext>
                </a:extLst>
              </a:tr>
              <a:tr h="22622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14</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Management Aspect of 5GLAN</a:t>
                      </a:r>
                    </a:p>
                  </a:txBody>
                  <a:tcPr marL="6350" marR="6350" marT="6350" marB="0" anchor="b">
                    <a:solidFill>
                      <a:schemeClr val="accent1">
                        <a:lumMod val="40000"/>
                        <a:lumOff val="60000"/>
                      </a:schemeClr>
                    </a:solidFill>
                  </a:tcPr>
                </a:tc>
                <a:tc>
                  <a:txBody>
                    <a:bodyPr/>
                    <a:lstStyle/>
                    <a:p>
                      <a:r>
                        <a:rPr lang="en-US" sz="800" kern="1200" dirty="0">
                          <a:solidFill>
                            <a:schemeClr val="tx1"/>
                          </a:solidFill>
                          <a:effectLst/>
                          <a:latin typeface="Arial" panose="020B0604020202020204" pitchFamily="34" charset="0"/>
                          <a:ea typeface="+mn-ea"/>
                          <a:cs typeface="Arial" panose="020B0604020202020204" pitchFamily="34" charset="0"/>
                        </a:rPr>
                        <a:t>China Mobile Com. Corporation</a:t>
                      </a:r>
                      <a:endParaRPr lang="zh-CN" altLang="en-US" sz="2000" dirty="0">
                        <a:solidFill>
                          <a:schemeClr val="tx1"/>
                        </a:solidFill>
                      </a:endParaRPr>
                    </a:p>
                  </a:txBody>
                  <a:tcPr marL="6350" marR="6350" marT="6350" marB="0" anchor="b">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5GLAN_Mgt</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SP-230175</a:t>
                      </a:r>
                    </a:p>
                  </a:txBody>
                  <a:tcPr marL="6350" marR="6350" marT="6350" marB="0" anchor="b">
                    <a:solidFill>
                      <a:schemeClr val="accent1">
                        <a:lumMod val="40000"/>
                        <a:lumOff val="60000"/>
                      </a:schemeClr>
                    </a:solidFill>
                  </a:tcPr>
                </a:tc>
                <a:extLst>
                  <a:ext uri="{0D108BD9-81ED-4DB2-BD59-A6C34878D82A}">
                    <a16:rowId xmlns:a16="http://schemas.microsoft.com/office/drawing/2014/main" val="2230201879"/>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15</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Management Aspects of NTN</a:t>
                      </a:r>
                    </a:p>
                  </a:txBody>
                  <a:tcPr marL="6350" marR="6350" marT="6350" marB="0" anchor="b">
                    <a:solidFill>
                      <a:schemeClr val="accent1">
                        <a:lumMod val="40000"/>
                        <a:lumOff val="60000"/>
                      </a:schemeClr>
                    </a:solidFill>
                  </a:tcPr>
                </a:tc>
                <a:tc>
                  <a:txBody>
                    <a:bodyPr/>
                    <a:lstStyle/>
                    <a:p>
                      <a:r>
                        <a:rPr lang="en-US" sz="800" kern="1200" dirty="0">
                          <a:solidFill>
                            <a:schemeClr val="tx1"/>
                          </a:solidFill>
                          <a:effectLst/>
                          <a:latin typeface="Arial" panose="020B0604020202020204" pitchFamily="34" charset="0"/>
                          <a:ea typeface="+mn-ea"/>
                          <a:cs typeface="Arial" panose="020B0604020202020204" pitchFamily="34" charset="0"/>
                        </a:rPr>
                        <a:t>China </a:t>
                      </a:r>
                      <a:r>
                        <a:rPr lang="en-US" sz="800" kern="1200" dirty="0" err="1">
                          <a:solidFill>
                            <a:schemeClr val="tx1"/>
                          </a:solidFill>
                          <a:effectLst/>
                          <a:latin typeface="Arial" panose="020B0604020202020204" pitchFamily="34" charset="0"/>
                          <a:ea typeface="+mn-ea"/>
                          <a:cs typeface="Arial" panose="020B0604020202020204" pitchFamily="34" charset="0"/>
                        </a:rPr>
                        <a:t>Unicom,CATT</a:t>
                      </a:r>
                      <a:endParaRPr lang="zh-CN" altLang="en-US" sz="2000" dirty="0">
                        <a:solidFill>
                          <a:schemeClr val="tx1"/>
                        </a:solidFill>
                      </a:endParaRPr>
                    </a:p>
                  </a:txBody>
                  <a:tcPr marL="6350" marR="6350" marT="6350" marB="0" anchor="b">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OAM_NTN</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SP-230183</a:t>
                      </a:r>
                    </a:p>
                  </a:txBody>
                  <a:tcPr marL="6350" marR="6350" marT="6350" marB="0" anchor="b">
                    <a:solidFill>
                      <a:schemeClr val="accent1">
                        <a:lumMod val="40000"/>
                        <a:lumOff val="60000"/>
                      </a:schemeClr>
                    </a:solidFill>
                  </a:tcPr>
                </a:tc>
                <a:extLst>
                  <a:ext uri="{0D108BD9-81ED-4DB2-BD59-A6C34878D82A}">
                    <a16:rowId xmlns:a16="http://schemas.microsoft.com/office/drawing/2014/main" val="2223995143"/>
                  </a:ext>
                </a:extLst>
              </a:tr>
              <a:tr h="127464">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16</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dirty="0">
                          <a:solidFill>
                            <a:schemeClr val="tx1"/>
                          </a:solidFill>
                          <a:latin typeface="Arial" panose="020B0604020202020204" pitchFamily="34" charset="0"/>
                          <a:cs typeface="Arial" panose="020B0604020202020204" pitchFamily="34" charset="0"/>
                        </a:rPr>
                        <a:t>(finished) methodology for deprecation</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Ericsson</a:t>
                      </a:r>
                      <a:endParaRPr lang="zh-CN" altLang="en-US" sz="2000"/>
                    </a:p>
                  </a:txBody>
                  <a:tcPr marL="9525" marR="9525" marT="9525" marB="9525">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chemeClr val="tx1"/>
                          </a:solidFill>
                          <a:effectLst/>
                          <a:latin typeface="Arial" panose="020B0604020202020204" pitchFamily="34" charset="0"/>
                          <a:ea typeface="+mn-ea"/>
                          <a:cs typeface="Arial" panose="020B0604020202020204" pitchFamily="34" charset="0"/>
                        </a:rPr>
                        <a:t>OAM_MetDep</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40000"/>
                        <a:lumOff val="6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SP-220843</a:t>
                      </a:r>
                      <a:endParaRPr lang="zh-CN"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40000"/>
                        <a:lumOff val="60000"/>
                      </a:schemeClr>
                    </a:solidFill>
                  </a:tcPr>
                </a:tc>
                <a:extLst>
                  <a:ext uri="{0D108BD9-81ED-4DB2-BD59-A6C34878D82A}">
                    <a16:rowId xmlns:a16="http://schemas.microsoft.com/office/drawing/2014/main" val="10013"/>
                  </a:ext>
                </a:extLst>
              </a:tr>
              <a:tr h="22622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17</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Management of cloud-native Virtualized Network Functions</a:t>
                      </a:r>
                    </a:p>
                  </a:txBody>
                  <a:tcPr marL="6350" marR="6350" marT="6350" marB="0" anchor="b">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China </a:t>
                      </a:r>
                      <a:r>
                        <a:rPr lang="en-US" altLang="zh-CN" sz="800" kern="1200" dirty="0" err="1">
                          <a:solidFill>
                            <a:schemeClr val="tx1"/>
                          </a:solidFill>
                          <a:effectLst/>
                          <a:latin typeface="Arial" panose="020B0604020202020204" pitchFamily="34" charset="0"/>
                          <a:ea typeface="+mn-ea"/>
                          <a:cs typeface="Arial" panose="020B0604020202020204" pitchFamily="34" charset="0"/>
                        </a:rPr>
                        <a:t>Mobile,Huawei,AsiaInfo</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b">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MCVNF</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SP-230764</a:t>
                      </a:r>
                      <a:endParaRPr lang="en-US" sz="800"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b">
                    <a:solidFill>
                      <a:schemeClr val="accent1">
                        <a:lumMod val="40000"/>
                        <a:lumOff val="60000"/>
                      </a:schemeClr>
                    </a:solidFill>
                  </a:tcPr>
                </a:tc>
                <a:extLst>
                  <a:ext uri="{0D108BD9-81ED-4DB2-BD59-A6C34878D82A}">
                    <a16:rowId xmlns:a16="http://schemas.microsoft.com/office/drawing/2014/main" val="224291887"/>
                  </a:ext>
                </a:extLst>
              </a:tr>
              <a:tr h="12707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18</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Management Aspect of 5G Network Sharing Phase2</a:t>
                      </a:r>
                    </a:p>
                  </a:txBody>
                  <a:tcPr marL="6350" marR="6350" marT="6350" marB="0" anchor="b">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China Unicom, Ericsson</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b">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MANS_ph2</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SP-230629</a:t>
                      </a:r>
                    </a:p>
                  </a:txBody>
                  <a:tcPr marL="6350" marR="6350" marT="6350" marB="0" anchor="b">
                    <a:solidFill>
                      <a:schemeClr val="accent1">
                        <a:lumMod val="40000"/>
                        <a:lumOff val="60000"/>
                      </a:schemeClr>
                    </a:solidFill>
                  </a:tcPr>
                </a:tc>
                <a:extLst>
                  <a:ext uri="{0D108BD9-81ED-4DB2-BD59-A6C34878D82A}">
                    <a16:rowId xmlns:a16="http://schemas.microsoft.com/office/drawing/2014/main" val="3382796383"/>
                  </a:ext>
                </a:extLst>
              </a:tr>
              <a:tr h="15521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19</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Management Aspects of URLLC</a:t>
                      </a:r>
                    </a:p>
                  </a:txBody>
                  <a:tcPr marL="6350" marR="6350" marT="6350" marB="0" anchor="b">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China Unicom</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b">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err="1">
                          <a:solidFill>
                            <a:schemeClr val="tx1"/>
                          </a:solidFill>
                          <a:effectLst/>
                          <a:latin typeface="Arial" panose="020B0604020202020204" pitchFamily="34" charset="0"/>
                          <a:ea typeface="+mn-ea"/>
                          <a:cs typeface="Arial" panose="020B0604020202020204" pitchFamily="34" charset="0"/>
                        </a:rPr>
                        <a:t>URLLC_Mgt</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SP-230631</a:t>
                      </a:r>
                    </a:p>
                  </a:txBody>
                  <a:tcPr marL="6350" marR="6350" marT="6350" marB="0" anchor="b">
                    <a:solidFill>
                      <a:schemeClr val="accent1">
                        <a:lumMod val="40000"/>
                        <a:lumOff val="60000"/>
                      </a:schemeClr>
                    </a:solidFill>
                  </a:tcPr>
                </a:tc>
                <a:extLst>
                  <a:ext uri="{0D108BD9-81ED-4DB2-BD59-A6C34878D82A}">
                    <a16:rowId xmlns:a16="http://schemas.microsoft.com/office/drawing/2014/main" val="3347114006"/>
                  </a:ext>
                </a:extLst>
              </a:tr>
              <a:tr h="155024">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kern="1200" dirty="0">
                          <a:solidFill>
                            <a:schemeClr val="bg1"/>
                          </a:solidFill>
                          <a:effectLst/>
                          <a:latin typeface="Arial" panose="020B0604020202020204" pitchFamily="34" charset="0"/>
                          <a:ea typeface="+mn-ea"/>
                          <a:cs typeface="Arial" panose="020B0604020202020204" pitchFamily="34" charset="0"/>
                        </a:rPr>
                        <a:t>Support of New Services</a:t>
                      </a:r>
                      <a:endParaRPr lang="zh-CN" sz="1000" kern="1200" dirty="0">
                        <a:solidFill>
                          <a:schemeClr val="bg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4"/>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20</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Access control for management service </a:t>
                      </a:r>
                    </a:p>
                  </a:txBody>
                  <a:tcPr marL="9525" marR="9525" marT="9525" marB="9525">
                    <a:solidFill>
                      <a:schemeClr val="accent1">
                        <a:lumMod val="40000"/>
                        <a:lumOff val="60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Nokia</a:t>
                      </a:r>
                      <a:endParaRPr lang="zh-CN" altLang="en-US" sz="2000"/>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MSAC</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SP-210859</a:t>
                      </a:r>
                      <a:endParaRPr lang="zh-CN" alt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extLst>
                  <a:ext uri="{0D108BD9-81ED-4DB2-BD59-A6C34878D82A}">
                    <a16:rowId xmlns:a16="http://schemas.microsoft.com/office/drawing/2014/main" val="3937838449"/>
                  </a:ext>
                </a:extLst>
              </a:tr>
              <a:tr h="127464">
                <a:tc>
                  <a:txBody>
                    <a:bodyPr/>
                    <a:lstStyle/>
                    <a:p>
                      <a:pPr marL="0" algn="l" defTabSz="1219170" rtl="0" eaLnBrk="1" latinLnBrk="0" hangingPunct="1">
                        <a:spcAft>
                          <a:spcPts val="0"/>
                        </a:spcAft>
                      </a:pPr>
                      <a:r>
                        <a:rPr lang="en-US" alt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21</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Enhancements of EE for 5G Phase 2</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algn="l" defTabSz="1219170" rtl="0" eaLnBrk="1" latinLnBrk="0" hangingPunct="1">
                        <a:spcAft>
                          <a:spcPts val="0"/>
                        </a:spcAft>
                      </a:pPr>
                      <a:r>
                        <a:rPr lang="en-US" altLang="zh-CN" sz="800" kern="1200">
                          <a:solidFill>
                            <a:srgbClr val="000000"/>
                          </a:solidFill>
                          <a:effectLst/>
                          <a:latin typeface="Arial" panose="020B0604020202020204" pitchFamily="34" charset="0"/>
                          <a:ea typeface="+mn-ea"/>
                          <a:cs typeface="Arial" panose="020B0604020202020204" pitchFamily="34" charset="0"/>
                        </a:rPr>
                        <a:t>Huawei</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EE5GPLUS_Ph2</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algn="l" defTabSz="1219170" rtl="0" eaLnBrk="1" latinLnBrk="0" hangingPunct="1">
                        <a:spcAft>
                          <a:spcPts val="0"/>
                        </a:spcAft>
                      </a:pPr>
                      <a:r>
                        <a:rPr lang="en-US" altLang="zh-CN" sz="800" kern="1200" dirty="0">
                          <a:solidFill>
                            <a:srgbClr val="000000"/>
                          </a:solidFill>
                          <a:effectLst/>
                          <a:latin typeface="Arial" panose="020B0604020202020204" pitchFamily="34" charset="0"/>
                          <a:ea typeface="+mn-ea"/>
                          <a:cs typeface="Arial" panose="020B0604020202020204" pitchFamily="34" charset="0"/>
                        </a:rPr>
                        <a:t>SP-211441</a:t>
                      </a:r>
                      <a:endParaRPr lang="zh-CN" alt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40000"/>
                        <a:lumOff val="60000"/>
                      </a:schemeClr>
                    </a:solidFill>
                  </a:tcPr>
                </a:tc>
                <a:extLst>
                  <a:ext uri="{0D108BD9-81ED-4DB2-BD59-A6C34878D82A}">
                    <a16:rowId xmlns:a16="http://schemas.microsoft.com/office/drawing/2014/main" val="10008"/>
                  </a:ext>
                </a:extLst>
              </a:tr>
              <a:tr h="152782">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22</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mn-ea"/>
                          <a:cs typeface="Arial" panose="020B0604020202020204" pitchFamily="34" charset="0"/>
                        </a:rPr>
                        <a:t>Management of non-public networks phase 2</a:t>
                      </a:r>
                    </a:p>
                  </a:txBody>
                  <a:tcPr marL="6350" marR="6350" marT="6350" marB="0" anchor="b">
                    <a:solidFill>
                      <a:schemeClr val="accent1">
                        <a:lumMod val="40000"/>
                        <a:lumOff val="6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mn-ea"/>
                          <a:cs typeface="Arial" panose="020B0604020202020204" pitchFamily="34" charset="0"/>
                        </a:rPr>
                        <a:t>Huawei</a:t>
                      </a:r>
                    </a:p>
                  </a:txBody>
                  <a:tcPr marL="6350" marR="6350" marT="6350" marB="0" anchor="b">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OAM_NPN_Ph2</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SP-230184</a:t>
                      </a:r>
                      <a:endParaRPr lang="zh-CN"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40000"/>
                        <a:lumOff val="60000"/>
                      </a:schemeClr>
                    </a:solidFill>
                  </a:tcPr>
                </a:tc>
                <a:extLst>
                  <a:ext uri="{0D108BD9-81ED-4DB2-BD59-A6C34878D82A}">
                    <a16:rowId xmlns:a16="http://schemas.microsoft.com/office/drawing/2014/main" val="3700419553"/>
                  </a:ext>
                </a:extLst>
              </a:tr>
              <a:tr h="15278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23</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Network and Service Operations for Energy Utilities</a:t>
                      </a:r>
                    </a:p>
                  </a:txBody>
                  <a:tcPr marL="6350" marR="6350" marT="6350" marB="0" anchor="b">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Samsung</a:t>
                      </a:r>
                    </a:p>
                  </a:txBody>
                  <a:tcPr marL="6350" marR="6350" marT="6350" marB="0" anchor="b">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NSOEU</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SP-230632</a:t>
                      </a:r>
                      <a:endParaRPr lang="zh-CN" alt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40000"/>
                        <a:lumOff val="60000"/>
                      </a:schemeClr>
                    </a:solidFill>
                  </a:tcPr>
                </a:tc>
                <a:extLst>
                  <a:ext uri="{0D108BD9-81ED-4DB2-BD59-A6C34878D82A}">
                    <a16:rowId xmlns:a16="http://schemas.microsoft.com/office/drawing/2014/main" val="2877023117"/>
                  </a:ext>
                </a:extLst>
              </a:tr>
            </a:tbl>
          </a:graphicData>
        </a:graphic>
      </p:graphicFrame>
    </p:spTree>
    <p:extLst>
      <p:ext uri="{BB962C8B-B14F-4D97-AF65-F5344CB8AC3E}">
        <p14:creationId xmlns:p14="http://schemas.microsoft.com/office/powerpoint/2010/main" val="256515507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52463" y="0"/>
            <a:ext cx="9102725" cy="1143000"/>
          </a:xfrm>
        </p:spPr>
        <p:txBody>
          <a:bodyPr/>
          <a:lstStyle/>
          <a:p>
            <a:r>
              <a:rPr lang="en-GB" altLang="en-US" sz="2800" dirty="0"/>
              <a:t>Summary - SA5 </a:t>
            </a:r>
            <a:r>
              <a:rPr lang="en-US" altLang="zh-CN" sz="2800" dirty="0"/>
              <a:t>Rel-18 WI </a:t>
            </a:r>
            <a:r>
              <a:rPr lang="en-GB" altLang="en-US" sz="2800" dirty="0"/>
              <a:t>progress (1/2)</a:t>
            </a:r>
            <a:endParaRPr lang="en-US" altLang="en-US" sz="2800" dirty="0"/>
          </a:p>
        </p:txBody>
      </p:sp>
      <p:graphicFrame>
        <p:nvGraphicFramePr>
          <p:cNvPr id="6" name="Table 5">
            <a:extLst>
              <a:ext uri="{FF2B5EF4-FFF2-40B4-BE49-F238E27FC236}">
                <a16:creationId xmlns:a16="http://schemas.microsoft.com/office/drawing/2014/main" id="{D8F42FF3-0490-47F9-A60A-62E42DC88CAC}"/>
              </a:ext>
            </a:extLst>
          </p:cNvPr>
          <p:cNvGraphicFramePr>
            <a:graphicFrameLocks noGrp="1"/>
          </p:cNvGraphicFramePr>
          <p:nvPr/>
        </p:nvGraphicFramePr>
        <p:xfrm>
          <a:off x="195383" y="1027207"/>
          <a:ext cx="11801232" cy="5243217"/>
        </p:xfrm>
        <a:graphic>
          <a:graphicData uri="http://schemas.openxmlformats.org/drawingml/2006/table">
            <a:tbl>
              <a:tblPr firstRow="1" firstCol="1" bandRow="1">
                <a:tableStyleId>{F5AB1C69-6EDB-4FF4-983F-18BD219EF322}</a:tableStyleId>
              </a:tblPr>
              <a:tblGrid>
                <a:gridCol w="518771">
                  <a:extLst>
                    <a:ext uri="{9D8B030D-6E8A-4147-A177-3AD203B41FA5}">
                      <a16:colId xmlns:a16="http://schemas.microsoft.com/office/drawing/2014/main" val="20000"/>
                    </a:ext>
                  </a:extLst>
                </a:gridCol>
                <a:gridCol w="2583190">
                  <a:extLst>
                    <a:ext uri="{9D8B030D-6E8A-4147-A177-3AD203B41FA5}">
                      <a16:colId xmlns:a16="http://schemas.microsoft.com/office/drawing/2014/main" val="20001"/>
                    </a:ext>
                  </a:extLst>
                </a:gridCol>
                <a:gridCol w="774746">
                  <a:extLst>
                    <a:ext uri="{9D8B030D-6E8A-4147-A177-3AD203B41FA5}">
                      <a16:colId xmlns:a16="http://schemas.microsoft.com/office/drawing/2014/main" val="20002"/>
                    </a:ext>
                  </a:extLst>
                </a:gridCol>
                <a:gridCol w="1004974">
                  <a:extLst>
                    <a:ext uri="{9D8B030D-6E8A-4147-A177-3AD203B41FA5}">
                      <a16:colId xmlns:a16="http://schemas.microsoft.com/office/drawing/2014/main" val="20005"/>
                    </a:ext>
                  </a:extLst>
                </a:gridCol>
                <a:gridCol w="605048">
                  <a:extLst>
                    <a:ext uri="{9D8B030D-6E8A-4147-A177-3AD203B41FA5}">
                      <a16:colId xmlns:a16="http://schemas.microsoft.com/office/drawing/2014/main" val="20006"/>
                    </a:ext>
                  </a:extLst>
                </a:gridCol>
                <a:gridCol w="586714">
                  <a:extLst>
                    <a:ext uri="{9D8B030D-6E8A-4147-A177-3AD203B41FA5}">
                      <a16:colId xmlns:a16="http://schemas.microsoft.com/office/drawing/2014/main" val="2750818335"/>
                    </a:ext>
                  </a:extLst>
                </a:gridCol>
                <a:gridCol w="512973">
                  <a:extLst>
                    <a:ext uri="{9D8B030D-6E8A-4147-A177-3AD203B41FA5}">
                      <a16:colId xmlns:a16="http://schemas.microsoft.com/office/drawing/2014/main" val="20007"/>
                    </a:ext>
                  </a:extLst>
                </a:gridCol>
                <a:gridCol w="469900">
                  <a:extLst>
                    <a:ext uri="{9D8B030D-6E8A-4147-A177-3AD203B41FA5}">
                      <a16:colId xmlns:a16="http://schemas.microsoft.com/office/drawing/2014/main" val="20008"/>
                    </a:ext>
                  </a:extLst>
                </a:gridCol>
                <a:gridCol w="919177">
                  <a:extLst>
                    <a:ext uri="{9D8B030D-6E8A-4147-A177-3AD203B41FA5}">
                      <a16:colId xmlns:a16="http://schemas.microsoft.com/office/drawing/2014/main" val="20009"/>
                    </a:ext>
                  </a:extLst>
                </a:gridCol>
                <a:gridCol w="1431830">
                  <a:extLst>
                    <a:ext uri="{9D8B030D-6E8A-4147-A177-3AD203B41FA5}">
                      <a16:colId xmlns:a16="http://schemas.microsoft.com/office/drawing/2014/main" val="20010"/>
                    </a:ext>
                  </a:extLst>
                </a:gridCol>
                <a:gridCol w="1390046">
                  <a:extLst>
                    <a:ext uri="{9D8B030D-6E8A-4147-A177-3AD203B41FA5}">
                      <a16:colId xmlns:a16="http://schemas.microsoft.com/office/drawing/2014/main" val="20012"/>
                    </a:ext>
                  </a:extLst>
                </a:gridCol>
                <a:gridCol w="1003863">
                  <a:extLst>
                    <a:ext uri="{9D8B030D-6E8A-4147-A177-3AD203B41FA5}">
                      <a16:colId xmlns:a16="http://schemas.microsoft.com/office/drawing/2014/main" val="20013"/>
                    </a:ext>
                  </a:extLst>
                </a:gridCol>
              </a:tblGrid>
              <a:tr h="112527">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6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TS</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0">
                <a:tc>
                  <a:txBody>
                    <a:bodyPr/>
                    <a:lstStyle/>
                    <a:p>
                      <a:pPr algn="l" fontAlgn="t"/>
                      <a:r>
                        <a:rPr lang="en-US" altLang="zh-CN" sz="800" b="0" i="0" u="none" strike="noStrike" dirty="0">
                          <a:solidFill>
                            <a:srgbClr val="000000"/>
                          </a:solidFill>
                          <a:effectLst/>
                          <a:latin typeface="+mn-lt"/>
                          <a:ea typeface="等线" panose="02010600030101010101" pitchFamily="2" charset="-122"/>
                        </a:rPr>
                        <a:t>990119</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AI/ML management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AIML_MGT</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20%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SP-230335</a:t>
                      </a:r>
                    </a:p>
                  </a:txBody>
                  <a:tcPr marL="9525" marR="9525" marT="9525"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35%</a:t>
                      </a:r>
                    </a:p>
                  </a:txBody>
                  <a:tcPr marL="36002" marR="36002" marT="0" marB="0" anchor="ctr"/>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800" kern="1200" dirty="0">
                          <a:solidFill>
                            <a:srgbClr val="000000"/>
                          </a:solidFill>
                          <a:effectLst/>
                          <a:latin typeface="+mn-lt"/>
                          <a:ea typeface="+mn-ea"/>
                          <a:cs typeface="Arial" panose="020B0604020202020204" pitchFamily="34" charset="0"/>
                        </a:rPr>
                        <a:t>SA2, RAN3</a:t>
                      </a:r>
                      <a:endParaRPr lang="zh-CN" altLang="en-US" sz="800" kern="1200" dirty="0">
                        <a:solidFill>
                          <a:srgbClr val="000000"/>
                        </a:solidFill>
                        <a:effectLst/>
                        <a:latin typeface="+mn-lt"/>
                        <a:ea typeface="+mn-ea"/>
                        <a:cs typeface="Arial" panose="020B0604020202020204" pitchFamily="34" charset="0"/>
                      </a:endParaRPr>
                    </a:p>
                  </a:txBody>
                  <a:tcPr marL="9525" marR="9525" marT="9525" marB="9525"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800" kern="1200" dirty="0">
                          <a:solidFill>
                            <a:srgbClr val="000000"/>
                          </a:solidFill>
                          <a:effectLst/>
                          <a:latin typeface="+mn-lt"/>
                          <a:ea typeface="+mn-ea"/>
                          <a:cs typeface="Arial" panose="020B0604020202020204" pitchFamily="34" charset="0"/>
                        </a:rPr>
                        <a:t>0-&gt;20-&gt;35%</a:t>
                      </a:r>
                      <a:endParaRPr lang="zh-CN" altLang="en-US" sz="800" kern="1200" dirty="0">
                        <a:solidFill>
                          <a:srgbClr val="000000"/>
                        </a:solidFill>
                        <a:effectLst/>
                        <a:latin typeface="+mn-lt"/>
                        <a:ea typeface="+mn-ea"/>
                        <a:cs typeface="Arial" panose="020B0604020202020204" pitchFamily="34" charset="0"/>
                      </a:endParaRPr>
                    </a:p>
                  </a:txBody>
                  <a:tcPr marL="114300" marR="114300"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800" kern="1200" dirty="0">
                          <a:solidFill>
                            <a:srgbClr val="000000"/>
                          </a:solidFill>
                          <a:effectLst/>
                          <a:latin typeface="+mn-lt"/>
                          <a:ea typeface="+mn-ea"/>
                          <a:cs typeface="Arial" panose="020B0604020202020204" pitchFamily="34" charset="0"/>
                        </a:rPr>
                        <a:t>28.105; 28.552; 32.425; 28.554; 28.541 </a:t>
                      </a:r>
                    </a:p>
                  </a:txBody>
                  <a:tcPr marL="9525" marR="9525" marT="9525" marB="9525" anchor="ctr"/>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Yao, Yizhi, Intel </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b="0" i="0" u="none" strike="noStrike" dirty="0">
                          <a:solidFill>
                            <a:schemeClr val="tx1"/>
                          </a:solidFill>
                          <a:effectLst/>
                          <a:latin typeface="Arial" panose="020B0604020202020204" pitchFamily="34" charset="0"/>
                          <a:ea typeface="等线" panose="02010600030101010101" pitchFamily="2" charset="-122"/>
                        </a:rPr>
                        <a:t>Hassan Al-kanani, NEC</a:t>
                      </a:r>
                      <a:endParaRPr lang="en-US" sz="700" b="0" i="0" u="none" strike="noStrike" dirty="0">
                        <a:solidFill>
                          <a:schemeClr val="tx1"/>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3324002326"/>
                  </a:ext>
                </a:extLst>
              </a:tr>
              <a:tr h="0">
                <a:tc>
                  <a:txBody>
                    <a:bodyPr/>
                    <a:lstStyle/>
                    <a:p>
                      <a:pPr algn="l" fontAlgn="t"/>
                      <a:r>
                        <a:rPr lang="en-US" altLang="zh-CN" sz="800" b="0" i="0" u="none" strike="noStrike">
                          <a:solidFill>
                            <a:srgbClr val="000000"/>
                          </a:solidFill>
                          <a:effectLst/>
                          <a:latin typeface="+mn-lt"/>
                          <a:ea typeface="等线" panose="02010600030101010101" pitchFamily="2" charset="-122"/>
                        </a:rPr>
                        <a:t>940045</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Network slicing provisioning rules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NSRULE</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2023/6/9</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b="1" i="0" u="none" strike="noStrike" dirty="0">
                          <a:solidFill>
                            <a:srgbClr val="0000FF"/>
                          </a:solidFill>
                          <a:effectLst/>
                          <a:latin typeface="+mn-lt"/>
                          <a:ea typeface="等线" panose="02010600030101010101" pitchFamily="2" charset="-122"/>
                        </a:rPr>
                        <a:t>-&gt;SA#102 (Dec 2023)</a:t>
                      </a:r>
                      <a:endParaRPr lang="en-US" altLang="zh-CN" sz="8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60%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SP-211449</a:t>
                      </a:r>
                    </a:p>
                  </a:txBody>
                  <a:tcPr marL="9525" marR="9525" marT="9525" marB="0"/>
                </a:tc>
                <a:tc>
                  <a:txBody>
                    <a:bodyPr/>
                    <a:lstStyle/>
                    <a:p>
                      <a:pPr marL="0" algn="ctr" defTabSz="1219170" rtl="0" eaLnBrk="1" fontAlgn="t" latinLnBrk="0" hangingPunct="1">
                        <a:lnSpc>
                          <a:spcPct val="100000"/>
                        </a:lnSpc>
                        <a:spcAft>
                          <a:spcPts val="0"/>
                        </a:spcAft>
                      </a:pPr>
                      <a:r>
                        <a:rPr lang="en-GB" sz="900" b="0" i="0" u="none" strike="noStrike" kern="1200" dirty="0">
                          <a:solidFill>
                            <a:srgbClr val="0000FF"/>
                          </a:solidFill>
                          <a:effectLst/>
                          <a:latin typeface="+mn-lt"/>
                          <a:ea typeface="+mn-ea"/>
                          <a:cs typeface="+mn-cs"/>
                        </a:rPr>
                        <a:t>70%</a:t>
                      </a:r>
                    </a:p>
                  </a:txBody>
                  <a:tcPr marL="36002" marR="36002" marT="0" marB="0" anchor="ctr"/>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800" kern="1200" dirty="0">
                        <a:solidFill>
                          <a:srgbClr val="000000"/>
                        </a:solidFill>
                        <a:effectLst/>
                        <a:latin typeface="+mn-lt"/>
                        <a:ea typeface="+mn-ea"/>
                        <a:cs typeface="Arial" panose="020B0604020202020204" pitchFamily="34" charset="0"/>
                      </a:endParaRPr>
                    </a:p>
                  </a:txBody>
                  <a:tcPr marL="9525" marR="9525" marT="9525" marB="9525"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0-&gt;15-&gt;35-&gt;45-&gt;55-&gt;60-&gt;60-&gt;70%</a:t>
                      </a:r>
                      <a:endParaRPr lang="zh-CN" altLang="en-US" sz="800" kern="1200" dirty="0">
                        <a:solidFill>
                          <a:srgbClr val="000000"/>
                        </a:solidFill>
                        <a:effectLst/>
                        <a:latin typeface="+mn-lt"/>
                        <a:ea typeface="+mn-ea"/>
                        <a:cs typeface="Arial" panose="020B0604020202020204" pitchFamily="34" charset="0"/>
                      </a:endParaRPr>
                    </a:p>
                  </a:txBody>
                  <a:tcPr marL="114300" marR="114300"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28.531; 28.541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Robert Petersen, Ericsson </a:t>
                      </a:r>
                    </a:p>
                  </a:txBody>
                  <a:tcPr marL="9525" marR="9525" marT="9525" marB="0"/>
                </a:tc>
                <a:extLst>
                  <a:ext uri="{0D108BD9-81ED-4DB2-BD59-A6C34878D82A}">
                    <a16:rowId xmlns:a16="http://schemas.microsoft.com/office/drawing/2014/main" val="2055227842"/>
                  </a:ext>
                </a:extLst>
              </a:tr>
              <a:tr h="143019">
                <a:tc>
                  <a:txBody>
                    <a:bodyPr/>
                    <a:lstStyle/>
                    <a:p>
                      <a:pPr algn="l" fontAlgn="t"/>
                      <a:r>
                        <a:rPr lang="en-US" altLang="zh-CN" sz="800" b="0" i="0" u="none" strike="noStrike">
                          <a:solidFill>
                            <a:srgbClr val="000000"/>
                          </a:solidFill>
                          <a:effectLst/>
                          <a:latin typeface="+mn-lt"/>
                          <a:ea typeface="等线" panose="02010600030101010101" pitchFamily="2" charset="-122"/>
                        </a:rPr>
                        <a:t>990030</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Intent driven Management Service for Mobile Network phase 2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IDMS_MN_ph2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40%</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SP-230180</a:t>
                      </a:r>
                    </a:p>
                  </a:txBody>
                  <a:tcPr marL="9525" marR="9525" marT="9525"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75%</a:t>
                      </a:r>
                    </a:p>
                  </a:txBody>
                  <a:tcPr marL="36002" marR="36002" marT="0" marB="0" anchor="ctr"/>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SA2, RAN3, ETSI ZSM, TM Forum </a:t>
                      </a:r>
                      <a:endParaRPr lang="zh-CN" altLang="en-US" sz="800" kern="1200" dirty="0">
                        <a:solidFill>
                          <a:srgbClr val="000000"/>
                        </a:solidFill>
                        <a:effectLst/>
                        <a:latin typeface="+mn-lt"/>
                        <a:ea typeface="+mn-ea"/>
                        <a:cs typeface="Arial" panose="020B0604020202020204" pitchFamily="34" charset="0"/>
                      </a:endParaRPr>
                    </a:p>
                  </a:txBody>
                  <a:tcPr marL="9525" marR="9525" marT="9525" marB="9525"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800" kern="1200" dirty="0">
                          <a:solidFill>
                            <a:srgbClr val="000000"/>
                          </a:solidFill>
                          <a:effectLst/>
                          <a:latin typeface="+mn-lt"/>
                          <a:ea typeface="+mn-ea"/>
                          <a:cs typeface="Arial" panose="020B0604020202020204" pitchFamily="34" charset="0"/>
                        </a:rPr>
                        <a:t>0-&gt;40-&gt;75%</a:t>
                      </a:r>
                      <a:endParaRPr lang="zh-CN" altLang="en-US" sz="800" kern="1200" dirty="0">
                        <a:solidFill>
                          <a:srgbClr val="000000"/>
                        </a:solidFill>
                        <a:effectLst/>
                        <a:latin typeface="+mn-lt"/>
                        <a:ea typeface="+mn-ea"/>
                        <a:cs typeface="Arial" panose="020B0604020202020204" pitchFamily="34" charset="0"/>
                      </a:endParaRPr>
                    </a:p>
                  </a:txBody>
                  <a:tcPr marL="114300" marR="114300" marT="0" marB="0" anchor="ctr"/>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28.312</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Xu </a:t>
                      </a:r>
                      <a:r>
                        <a:rPr lang="en-US" sz="700" b="0" i="0" u="none" strike="noStrike" dirty="0" err="1">
                          <a:solidFill>
                            <a:schemeClr val="tx1"/>
                          </a:solidFill>
                          <a:effectLst/>
                          <a:latin typeface="Arial" panose="020B0604020202020204" pitchFamily="34" charset="0"/>
                          <a:ea typeface="等线" panose="02010600030101010101" pitchFamily="2" charset="-122"/>
                        </a:rPr>
                        <a:t>Ruiyue</a:t>
                      </a:r>
                      <a:r>
                        <a:rPr lang="en-US" sz="700" b="0" i="0" u="none" strike="noStrike" dirty="0">
                          <a:solidFill>
                            <a:schemeClr val="tx1"/>
                          </a:solidFill>
                          <a:effectLst/>
                          <a:latin typeface="Arial" panose="020B0604020202020204" pitchFamily="34" charset="0"/>
                          <a:ea typeface="等线" panose="02010600030101010101" pitchFamily="2" charset="-122"/>
                        </a:rPr>
                        <a:t>, Huawei </a:t>
                      </a:r>
                    </a:p>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Mark Scott, Ericsson</a:t>
                      </a:r>
                    </a:p>
                  </a:txBody>
                  <a:tcPr marL="9525" marR="9525" marT="9525" marB="0"/>
                </a:tc>
                <a:extLst>
                  <a:ext uri="{0D108BD9-81ED-4DB2-BD59-A6C34878D82A}">
                    <a16:rowId xmlns:a16="http://schemas.microsoft.com/office/drawing/2014/main" val="10002"/>
                  </a:ext>
                </a:extLst>
              </a:tr>
              <a:tr h="382482">
                <a:tc>
                  <a:txBody>
                    <a:bodyPr/>
                    <a:lstStyle/>
                    <a:p>
                      <a:pPr algn="l" fontAlgn="t"/>
                      <a:r>
                        <a:rPr lang="en-US" altLang="zh-CN" sz="800" b="0" i="0" u="none" strike="noStrike">
                          <a:solidFill>
                            <a:srgbClr val="000000"/>
                          </a:solidFill>
                          <a:effectLst/>
                          <a:latin typeface="+mn-lt"/>
                          <a:ea typeface="等线" panose="02010600030101010101" pitchFamily="2" charset="-122"/>
                        </a:rPr>
                        <a:t>970031</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Data Analytics phase 2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eMDAS_Ph2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25%</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SP-220981</a:t>
                      </a:r>
                    </a:p>
                  </a:txBody>
                  <a:tcPr marL="9525" marR="9525" marT="9525"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50</a:t>
                      </a:r>
                      <a:r>
                        <a:rPr lang="en-US" altLang="zh-CN" sz="900" b="0" i="0" u="none" strike="noStrike" kern="1200" dirty="0">
                          <a:solidFill>
                            <a:srgbClr val="0000FF"/>
                          </a:solidFill>
                          <a:effectLst/>
                          <a:latin typeface="+mn-lt"/>
                          <a:ea typeface="+mn-ea"/>
                          <a:cs typeface="+mn-cs"/>
                        </a:rPr>
                        <a:t>%</a:t>
                      </a:r>
                      <a:endParaRPr lang="en-GB" sz="900" b="0" i="0" u="none" strike="noStrike" kern="1200" dirty="0">
                        <a:solidFill>
                          <a:srgbClr val="0000FF"/>
                        </a:solidFill>
                        <a:effectLst/>
                        <a:latin typeface="+mn-lt"/>
                        <a:ea typeface="+mn-ea"/>
                        <a:cs typeface="+mn-cs"/>
                      </a:endParaRPr>
                    </a:p>
                  </a:txBody>
                  <a:tcPr marL="36002" marR="36002" marT="0" marB="0" anchor="ctr"/>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SA2,RAN3,RAN2</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800" kern="1200" dirty="0">
                          <a:solidFill>
                            <a:srgbClr val="000000"/>
                          </a:solidFill>
                          <a:effectLst/>
                          <a:latin typeface="+mn-lt"/>
                          <a:ea typeface="宋体" panose="02010600030101010101" pitchFamily="2" charset="-122"/>
                          <a:cs typeface="Arial" panose="020B0604020202020204" pitchFamily="34" charset="0"/>
                        </a:rPr>
                        <a:t>0-&gt;5-&gt;15-&gt;25-&gt;50%</a:t>
                      </a:r>
                      <a:endParaRPr lang="zh-CN" sz="8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28.104; 28.552; 32.425; 28.554; 28.541; 28.622; 28.623; 28.533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Yao, Yizhi, Intel </a:t>
                      </a:r>
                    </a:p>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Hassan, NEC</a:t>
                      </a:r>
                    </a:p>
                  </a:txBody>
                  <a:tcPr marL="9525" marR="9525" marT="9525" marB="0"/>
                </a:tc>
                <a:extLst>
                  <a:ext uri="{0D108BD9-81ED-4DB2-BD59-A6C34878D82A}">
                    <a16:rowId xmlns:a16="http://schemas.microsoft.com/office/drawing/2014/main" val="10003"/>
                  </a:ext>
                </a:extLst>
              </a:tr>
              <a:tr h="138219">
                <a:tc>
                  <a:txBody>
                    <a:bodyPr/>
                    <a:lstStyle/>
                    <a:p>
                      <a:pPr algn="l" fontAlgn="t"/>
                      <a:r>
                        <a:rPr lang="en-US" altLang="zh-CN" sz="800" b="0" i="0" u="none" strike="noStrike">
                          <a:solidFill>
                            <a:srgbClr val="000000"/>
                          </a:solidFill>
                          <a:effectLst/>
                          <a:latin typeface="+mn-lt"/>
                          <a:ea typeface="等线" panose="02010600030101010101" pitchFamily="2" charset="-122"/>
                        </a:rPr>
                        <a:t>950031</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Additional NRM features phase 2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AdNRM_ph2</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2023/3/3</a:t>
                      </a:r>
                    </a:p>
                    <a:p>
                      <a:pPr algn="l" fontAlgn="t"/>
                      <a:r>
                        <a:rPr lang="en-US" altLang="zh-CN" sz="800" b="1" i="0" u="none" strike="noStrike" dirty="0">
                          <a:solidFill>
                            <a:srgbClr val="0000FF"/>
                          </a:solidFill>
                          <a:effectLst/>
                          <a:latin typeface="+mn-lt"/>
                          <a:ea typeface="等线" panose="02010600030101010101" pitchFamily="2" charset="-122"/>
                        </a:rPr>
                        <a:t>-&gt;SA#103(Mar 2024)</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80%</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SP-220351</a:t>
                      </a:r>
                    </a:p>
                  </a:txBody>
                  <a:tcPr marL="9525" marR="9525" marT="9525" marB="0"/>
                </a:tc>
                <a:tc>
                  <a:txBody>
                    <a:bodyPr/>
                    <a:lstStyle/>
                    <a:p>
                      <a:pPr marL="0" algn="ctr" defTabSz="1219170" rtl="0" eaLnBrk="1" latinLnBrk="0" hangingPunct="1">
                        <a:lnSpc>
                          <a:spcPct val="107000"/>
                        </a:lnSpc>
                        <a:spcAft>
                          <a:spcPts val="800"/>
                        </a:spcAft>
                      </a:pPr>
                      <a:r>
                        <a:rPr lang="en-GB" sz="900" b="0" i="0" u="none" strike="noStrike" kern="1200" dirty="0">
                          <a:solidFill>
                            <a:srgbClr val="0000FF"/>
                          </a:solidFill>
                          <a:effectLst/>
                          <a:latin typeface="+mn-lt"/>
                          <a:ea typeface="+mn-ea"/>
                          <a:cs typeface="+mn-cs"/>
                        </a:rPr>
                        <a:t>88%</a:t>
                      </a:r>
                    </a:p>
                  </a:txBody>
                  <a:tcPr marL="36002" marR="36002" marT="0" marB="0" anchor="ctr"/>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0-&gt;5-&gt;7-&gt;10 -&gt; 30-&gt;55-&gt;65-&gt;80-&gt;88%</a:t>
                      </a:r>
                      <a:endParaRPr lang="zh-CN" altLang="en-US" sz="800" kern="1200" dirty="0">
                        <a:solidFill>
                          <a:srgbClr val="000000"/>
                        </a:solidFill>
                        <a:effectLst/>
                        <a:latin typeface="+mn-lt"/>
                        <a:ea typeface="+mn-ea"/>
                        <a:cs typeface="Arial" panose="020B0604020202020204" pitchFamily="34" charset="0"/>
                      </a:endParaRPr>
                    </a:p>
                  </a:txBody>
                  <a:tcPr marL="114300" marR="114300" marT="0" marB="0" anchor="ctr"/>
                </a:tc>
                <a:tc>
                  <a:txBody>
                    <a:bodyPr/>
                    <a:lstStyle/>
                    <a:p>
                      <a:pPr algn="l" fontAlgn="t"/>
                      <a:r>
                        <a:rPr lang="zh-CN" altLang="en-US" sz="700" b="0" i="0" u="none" strike="noStrike">
                          <a:solidFill>
                            <a:srgbClr val="000000"/>
                          </a:solidFill>
                          <a:effectLst/>
                          <a:latin typeface="Arial" panose="020B0604020202020204" pitchFamily="34" charset="0"/>
                          <a:ea typeface="等线" panose="02010600030101010101" pitchFamily="2" charset="-122"/>
                        </a:rPr>
                        <a:t>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Sean Sun, Nokia </a:t>
                      </a:r>
                    </a:p>
                  </a:txBody>
                  <a:tcPr marL="9525" marR="9525" marT="9525" marB="0"/>
                </a:tc>
                <a:extLst>
                  <a:ext uri="{0D108BD9-81ED-4DB2-BD59-A6C34878D82A}">
                    <a16:rowId xmlns:a16="http://schemas.microsoft.com/office/drawing/2014/main" val="10004"/>
                  </a:ext>
                </a:extLst>
              </a:tr>
              <a:tr h="189092">
                <a:tc>
                  <a:txBody>
                    <a:bodyPr/>
                    <a:lstStyle/>
                    <a:p>
                      <a:pPr algn="l" fontAlgn="t"/>
                      <a:r>
                        <a:rPr lang="en-US" altLang="zh-CN" sz="800" b="0" i="0" u="none" strike="noStrike">
                          <a:solidFill>
                            <a:srgbClr val="000000"/>
                          </a:solidFill>
                          <a:effectLst/>
                          <a:latin typeface="+mn-lt"/>
                          <a:ea typeface="等线" panose="02010600030101010101" pitchFamily="2" charset="-122"/>
                        </a:rPr>
                        <a:t>940030</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Self-Configuration of RAN NEs</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RANSC</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55%</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SP-211431</a:t>
                      </a:r>
                    </a:p>
                  </a:txBody>
                  <a:tcPr marL="9525" marR="9525" marT="9525"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b="0" i="0" u="none" strike="noStrike" kern="1200" dirty="0">
                          <a:solidFill>
                            <a:srgbClr val="0000FF"/>
                          </a:solidFill>
                          <a:effectLst/>
                          <a:latin typeface="+mn-lt"/>
                          <a:ea typeface="+mn-ea"/>
                          <a:cs typeface="+mn-cs"/>
                        </a:rPr>
                        <a:t>65%</a:t>
                      </a:r>
                    </a:p>
                  </a:txBody>
                  <a:tcPr marL="36002" marR="36002" marT="0" marB="0" anchor="ctr"/>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algn="ctr">
                        <a:lnSpc>
                          <a:spcPct val="150000"/>
                        </a:lnSpc>
                        <a:spcAft>
                          <a:spcPts val="0"/>
                        </a:spcAft>
                      </a:pP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800" kern="1200" dirty="0">
                          <a:solidFill>
                            <a:schemeClr val="tx1"/>
                          </a:solidFill>
                          <a:effectLst/>
                          <a:latin typeface="+mn-lt"/>
                          <a:ea typeface="+mn-ea"/>
                          <a:cs typeface="Arial" panose="020B0604020202020204" pitchFamily="34" charset="0"/>
                        </a:rPr>
                        <a:t>0-&gt;</a:t>
                      </a:r>
                      <a:r>
                        <a:rPr lang="en-US" altLang="zh-CN" sz="800" kern="1200" dirty="0">
                          <a:solidFill>
                            <a:srgbClr val="FF3300"/>
                          </a:solidFill>
                          <a:effectLst/>
                          <a:latin typeface="+mn-lt"/>
                          <a:ea typeface="+mn-ea"/>
                          <a:cs typeface="Arial" panose="020B0604020202020204" pitchFamily="34" charset="0"/>
                        </a:rPr>
                        <a:t>5-&gt;5-&gt;5-</a:t>
                      </a:r>
                      <a:r>
                        <a:rPr lang="en-US" altLang="zh-CN" sz="800" kern="1200" dirty="0">
                          <a:solidFill>
                            <a:schemeClr val="tx1"/>
                          </a:solidFill>
                          <a:effectLst/>
                          <a:latin typeface="+mn-lt"/>
                          <a:ea typeface="+mn-ea"/>
                          <a:cs typeface="Arial" panose="020B0604020202020204" pitchFamily="34" charset="0"/>
                        </a:rPr>
                        <a:t>&gt;45-&gt;50-&gt;55-&gt;65%</a:t>
                      </a:r>
                      <a:endParaRPr lang="zh-CN" altLang="zh-CN" sz="800" kern="1200" dirty="0">
                        <a:solidFill>
                          <a:schemeClr val="tx1"/>
                        </a:solidFill>
                        <a:effectLst/>
                        <a:latin typeface="+mn-lt"/>
                        <a:ea typeface="+mn-ea"/>
                        <a:cs typeface="Arial" panose="020B0604020202020204" pitchFamily="34" charset="0"/>
                      </a:endParaRPr>
                    </a:p>
                  </a:txBody>
                  <a:tcPr marL="36002" marR="36002" marT="0" marB="0" anchor="ctr"/>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28.313; ; 28.317</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Hu, </a:t>
                      </a:r>
                      <a:r>
                        <a:rPr lang="en-US" sz="700" b="0" i="0" u="none" strike="noStrike" dirty="0" err="1">
                          <a:solidFill>
                            <a:schemeClr val="tx1"/>
                          </a:solidFill>
                          <a:effectLst/>
                          <a:latin typeface="Arial" panose="020B0604020202020204" pitchFamily="34" charset="0"/>
                          <a:ea typeface="等线" panose="02010600030101010101" pitchFamily="2" charset="-122"/>
                        </a:rPr>
                        <a:t>Yaxi</a:t>
                      </a:r>
                      <a:r>
                        <a:rPr lang="en-US" sz="700" b="0" i="0" u="none" strike="noStrike" dirty="0">
                          <a:solidFill>
                            <a:schemeClr val="tx1"/>
                          </a:solidFill>
                          <a:effectLst/>
                          <a:latin typeface="Arial" panose="020B0604020202020204" pitchFamily="34" charset="0"/>
                          <a:ea typeface="等线" panose="02010600030101010101" pitchFamily="2" charset="-122"/>
                        </a:rPr>
                        <a:t>, China Mobile </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b="0" i="0" u="none" strike="noStrike" dirty="0">
                          <a:solidFill>
                            <a:schemeClr val="tx1"/>
                          </a:solidFill>
                          <a:effectLst/>
                          <a:latin typeface="Arial" panose="020B0604020202020204" pitchFamily="34" charset="0"/>
                          <a:ea typeface="等线" panose="02010600030101010101" pitchFamily="2" charset="-122"/>
                        </a:rPr>
                        <a:t>Xu </a:t>
                      </a:r>
                      <a:r>
                        <a:rPr lang="en-US" altLang="zh-CN" sz="700" b="0" i="0" u="none" strike="noStrike" dirty="0" err="1">
                          <a:solidFill>
                            <a:schemeClr val="tx1"/>
                          </a:solidFill>
                          <a:effectLst/>
                          <a:latin typeface="Arial" panose="020B0604020202020204" pitchFamily="34" charset="0"/>
                          <a:ea typeface="等线" panose="02010600030101010101" pitchFamily="2" charset="-122"/>
                        </a:rPr>
                        <a:t>Ruiyue</a:t>
                      </a:r>
                      <a:r>
                        <a:rPr lang="en-US" altLang="zh-CN" sz="700" b="0" i="0" u="none" strike="noStrike" dirty="0">
                          <a:solidFill>
                            <a:schemeClr val="tx1"/>
                          </a:solidFill>
                          <a:effectLst/>
                          <a:latin typeface="Arial" panose="020B0604020202020204" pitchFamily="34" charset="0"/>
                          <a:ea typeface="等线" panose="02010600030101010101" pitchFamily="2" charset="-122"/>
                        </a:rPr>
                        <a:t>, Huawei </a:t>
                      </a:r>
                      <a:endParaRPr lang="en-US" sz="700" b="0" i="0" u="none" strike="noStrike" dirty="0">
                        <a:solidFill>
                          <a:schemeClr val="tx1"/>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10005"/>
                  </a:ext>
                </a:extLst>
              </a:tr>
              <a:tr h="189092">
                <a:tc>
                  <a:txBody>
                    <a:bodyPr/>
                    <a:lstStyle/>
                    <a:p>
                      <a:pPr algn="l" fontAlgn="t"/>
                      <a:r>
                        <a:rPr lang="en-US" altLang="zh-CN" sz="800" b="0" i="0" u="none" strike="noStrike">
                          <a:solidFill>
                            <a:srgbClr val="000000"/>
                          </a:solidFill>
                          <a:effectLst/>
                          <a:latin typeface="+mn-lt"/>
                          <a:ea typeface="等线" panose="02010600030101010101" pitchFamily="2" charset="-122"/>
                        </a:rPr>
                        <a:t>980029</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of Trace/MDT phase 2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5GMDT_Ph2</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2023/12/12</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b="1" i="0" u="none" strike="noStrike" dirty="0">
                          <a:solidFill>
                            <a:srgbClr val="0000FF"/>
                          </a:solidFill>
                          <a:effectLst/>
                          <a:latin typeface="+mn-lt"/>
                          <a:ea typeface="等线" panose="02010600030101010101" pitchFamily="2" charset="-122"/>
                        </a:rPr>
                        <a:t>-&gt;SA#103(Mar 2024)</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SP-221163</a:t>
                      </a:r>
                    </a:p>
                  </a:txBody>
                  <a:tcPr marL="9525" marR="9525" marT="9525"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b="0" i="0" u="none" strike="noStrike" kern="1200" dirty="0">
                          <a:solidFill>
                            <a:srgbClr val="0000FF"/>
                          </a:solidFill>
                          <a:effectLst/>
                          <a:latin typeface="+mn-lt"/>
                          <a:ea typeface="+mn-ea"/>
                          <a:cs typeface="+mn-cs"/>
                        </a:rPr>
                        <a:t>40%</a:t>
                      </a: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b="0" i="0" u="none" strike="noStrike" kern="1200" dirty="0">
                          <a:solidFill>
                            <a:srgbClr val="000000"/>
                          </a:solidFill>
                          <a:effectLst/>
                          <a:latin typeface="+mn-lt"/>
                          <a:ea typeface="+mn-ea"/>
                          <a:cs typeface="+mn-cs"/>
                        </a:rPr>
                        <a:t>SA2,RAN2,RAN3</a:t>
                      </a:r>
                      <a:endParaRPr lang="sv-SE" sz="800" b="0" i="0" u="none" strike="noStrike" kern="1200" dirty="0">
                        <a:solidFill>
                          <a:srgbClr val="000000"/>
                        </a:solidFill>
                        <a:effectLst/>
                        <a:latin typeface="+mn-lt"/>
                        <a:ea typeface="+mn-ea"/>
                        <a:cs typeface="+mn-cs"/>
                      </a:endParaRP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0-&gt;40%</a:t>
                      </a:r>
                      <a:endParaRPr lang="en-GB" sz="800" b="0" kern="1200" dirty="0">
                        <a:solidFill>
                          <a:schemeClr val="dk1"/>
                        </a:solidFill>
                        <a:effectLst/>
                        <a:latin typeface="+mn-lt"/>
                        <a:ea typeface="+mn-ea"/>
                        <a:cs typeface="Arial" panose="020B0604020202020204" pitchFamily="34" charset="0"/>
                      </a:endParaRPr>
                    </a:p>
                  </a:txBody>
                  <a:tcPr marL="36002" marR="36002"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28.621; 28.622; 28.623; 32.421; 32.422; 32.423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Swaminathan, Sivaramakrishnan, Nokia </a:t>
                      </a:r>
                    </a:p>
                  </a:txBody>
                  <a:tcPr marL="9525" marR="9525" marT="9525" marB="0"/>
                </a:tc>
                <a:extLst>
                  <a:ext uri="{0D108BD9-81ED-4DB2-BD59-A6C34878D82A}">
                    <a16:rowId xmlns:a16="http://schemas.microsoft.com/office/drawing/2014/main" val="10006"/>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940037</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Enhancements of EE for 5G Phase 2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EE5GPLUS_Ph2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35%</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SP-211441</a:t>
                      </a:r>
                    </a:p>
                  </a:txBody>
                  <a:tcPr marL="9525" marR="9525" marT="9525"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55%</a:t>
                      </a:r>
                    </a:p>
                  </a:txBody>
                  <a:tcPr marL="36002" marR="36002" marT="0" marB="0" anchor="ctr"/>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en-US" altLang="zh-CN" sz="800" b="0" i="0" u="none" strike="noStrike" kern="1200" dirty="0">
                          <a:solidFill>
                            <a:srgbClr val="000000"/>
                          </a:solidFill>
                          <a:effectLst/>
                          <a:latin typeface="+mn-lt"/>
                          <a:ea typeface="+mn-ea"/>
                          <a:cs typeface="+mn-cs"/>
                        </a:rPr>
                        <a:t>SA2,RAN2,RAN3</a:t>
                      </a:r>
                      <a:endParaRPr lang="zh-CN" altLang="en-US" sz="800" b="0" i="0" u="none" strike="noStrike" kern="1200" dirty="0">
                        <a:solidFill>
                          <a:srgbClr val="000000"/>
                        </a:solidFill>
                        <a:effectLst/>
                        <a:latin typeface="+mn-lt"/>
                        <a:ea typeface="+mn-ea"/>
                        <a:cs typeface="+mn-cs"/>
                      </a:endParaRPr>
                    </a:p>
                  </a:txBody>
                  <a:tcPr marL="9525" marR="9525" marT="9525" marB="9525"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0-&gt;0-&gt;0-&gt;10-&gt;25-&gt;30-&gt;35-&gt;55%</a:t>
                      </a:r>
                      <a:endParaRPr lang="zh-CN" altLang="en-US" sz="800" kern="1200" dirty="0">
                        <a:solidFill>
                          <a:srgbClr val="000000"/>
                        </a:solidFill>
                        <a:effectLst/>
                        <a:latin typeface="+mn-lt"/>
                        <a:ea typeface="+mn-ea"/>
                        <a:cs typeface="Arial" panose="020B0604020202020204" pitchFamily="34" charset="0"/>
                      </a:endParaRPr>
                    </a:p>
                  </a:txBody>
                  <a:tcPr marL="114300" marR="114300" marT="0" marB="0" anchor="ctr"/>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28.310; 28.552; 28.554; 28.541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Cornily Jean-Michel, Orange </a:t>
                      </a:r>
                    </a:p>
                  </a:txBody>
                  <a:tcPr marL="9525" marR="9525" marT="9525" marB="0"/>
                </a:tc>
                <a:extLst>
                  <a:ext uri="{0D108BD9-81ED-4DB2-BD59-A6C34878D82A}">
                    <a16:rowId xmlns:a16="http://schemas.microsoft.com/office/drawing/2014/main" val="10007"/>
                  </a:ext>
                </a:extLst>
              </a:tr>
              <a:tr h="0">
                <a:tc>
                  <a:txBody>
                    <a:bodyPr/>
                    <a:lstStyle/>
                    <a:p>
                      <a:pPr algn="l" fontAlgn="t"/>
                      <a:r>
                        <a:rPr lang="en-US" altLang="zh-CN" sz="800" b="0" i="0" u="none" strike="noStrike">
                          <a:solidFill>
                            <a:srgbClr val="000000"/>
                          </a:solidFill>
                          <a:effectLst/>
                          <a:latin typeface="+mn-lt"/>
                          <a:ea typeface="等线" panose="02010600030101010101" pitchFamily="2" charset="-122"/>
                        </a:rPr>
                        <a:t>960025</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5G performance measurements and KPIs phase 3</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PM_KPI_5G_Ph3</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70%</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SP-220690</a:t>
                      </a:r>
                    </a:p>
                  </a:txBody>
                  <a:tcPr marL="9525" marR="9525" marT="9525"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80%</a:t>
                      </a: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800" b="0" i="0" u="none" strike="noStrike" kern="1200" dirty="0">
                          <a:solidFill>
                            <a:srgbClr val="000000"/>
                          </a:solidFill>
                          <a:effectLst/>
                          <a:latin typeface="+mn-lt"/>
                          <a:ea typeface="+mn-ea"/>
                          <a:cs typeface="+mn-cs"/>
                        </a:rPr>
                        <a:t>RAN2/RAN3/SA4/CT1/CT4</a:t>
                      </a: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sv-SE" altLang="zh-CN" sz="800" b="0" kern="1200" dirty="0">
                          <a:solidFill>
                            <a:schemeClr val="dk1"/>
                          </a:solidFill>
                          <a:effectLst/>
                          <a:latin typeface="+mn-lt"/>
                          <a:ea typeface="+mn-ea"/>
                          <a:cs typeface="Arial" panose="020B0604020202020204" pitchFamily="34" charset="0"/>
                        </a:rPr>
                        <a:t>0 -&gt; 5</a:t>
                      </a:r>
                      <a:r>
                        <a:rPr lang="en-US" altLang="zh-CN" sz="800" b="0" kern="1200" dirty="0">
                          <a:solidFill>
                            <a:schemeClr val="dk1"/>
                          </a:solidFill>
                          <a:effectLst/>
                          <a:latin typeface="+mn-lt"/>
                          <a:ea typeface="+mn-ea"/>
                          <a:cs typeface="Arial" panose="020B0604020202020204" pitchFamily="34" charset="0"/>
                        </a:rPr>
                        <a:t>-&gt;15</a:t>
                      </a:r>
                      <a:r>
                        <a:rPr lang="sv-SE" altLang="zh-CN" sz="800" b="0" kern="1200" dirty="0">
                          <a:solidFill>
                            <a:schemeClr val="dk1"/>
                          </a:solidFill>
                          <a:effectLst/>
                          <a:latin typeface="+mn-lt"/>
                          <a:ea typeface="+mn-ea"/>
                          <a:cs typeface="Arial" panose="020B0604020202020204" pitchFamily="34" charset="0"/>
                        </a:rPr>
                        <a:t>-&gt;50-&gt;60-&gt;70-&gt;80%</a:t>
                      </a:r>
                      <a:endParaRPr lang="en-GB" sz="800" kern="1200" dirty="0">
                        <a:solidFill>
                          <a:srgbClr val="000000"/>
                        </a:solidFill>
                        <a:effectLst/>
                        <a:latin typeface="+mn-lt"/>
                        <a:ea typeface="+mn-ea"/>
                        <a:cs typeface="Arial" panose="020B0604020202020204" pitchFamily="34" charset="0"/>
                      </a:endParaRPr>
                    </a:p>
                  </a:txBody>
                  <a:tcPr marL="36002" marR="36002"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28.552; 32.425; 28.554; 28.550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Chen, </a:t>
                      </a:r>
                      <a:r>
                        <a:rPr lang="en-US" sz="700" b="0" i="0" u="none" strike="noStrike" dirty="0" err="1">
                          <a:solidFill>
                            <a:schemeClr val="tx1"/>
                          </a:solidFill>
                          <a:effectLst/>
                          <a:latin typeface="Arial" panose="020B0604020202020204" pitchFamily="34" charset="0"/>
                          <a:ea typeface="等线" panose="02010600030101010101" pitchFamily="2" charset="-122"/>
                        </a:rPr>
                        <a:t>Xiumin</a:t>
                      </a:r>
                      <a:r>
                        <a:rPr lang="en-US" sz="700" b="0" i="0" u="none" strike="noStrike" dirty="0">
                          <a:solidFill>
                            <a:schemeClr val="tx1"/>
                          </a:solidFill>
                          <a:effectLst/>
                          <a:latin typeface="Arial" panose="020B0604020202020204" pitchFamily="34" charset="0"/>
                          <a:ea typeface="等线" panose="02010600030101010101" pitchFamily="2" charset="-122"/>
                        </a:rPr>
                        <a:t>, China Telecom </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b="0" i="0" u="none" strike="noStrike" dirty="0">
                          <a:solidFill>
                            <a:schemeClr val="tx1"/>
                          </a:solidFill>
                          <a:effectLst/>
                          <a:latin typeface="Arial" panose="020B0604020202020204" pitchFamily="34" charset="0"/>
                          <a:ea typeface="等线" panose="02010600030101010101" pitchFamily="2" charset="-122"/>
                        </a:rPr>
                        <a:t>Yao, Yizhi, Intel </a:t>
                      </a:r>
                      <a:endParaRPr lang="en-US" sz="700" b="0" i="0" u="none" strike="noStrike" dirty="0">
                        <a:solidFill>
                          <a:schemeClr val="tx1"/>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10008"/>
                  </a:ext>
                </a:extLst>
              </a:tr>
              <a:tr h="189092">
                <a:tc>
                  <a:txBody>
                    <a:bodyPr/>
                    <a:lstStyle/>
                    <a:p>
                      <a:pPr algn="l" fontAlgn="t"/>
                      <a:r>
                        <a:rPr lang="en-US" altLang="zh-CN" sz="800" b="0" i="0" u="none" strike="noStrike">
                          <a:solidFill>
                            <a:srgbClr val="000000"/>
                          </a:solidFill>
                          <a:effectLst/>
                          <a:latin typeface="+mn-lt"/>
                          <a:ea typeface="等线" panose="02010600030101010101" pitchFamily="2" charset="-122"/>
                        </a:rPr>
                        <a:t>870027</a:t>
                      </a:r>
                    </a:p>
                  </a:txBody>
                  <a:tcPr marL="9525" marR="9525" marT="9525" marB="0">
                    <a:solidFill>
                      <a:schemeClr val="bg1">
                        <a:lumMod val="65000"/>
                      </a:schemeClr>
                    </a:solidFill>
                  </a:tcPr>
                </a:tc>
                <a:tc>
                  <a:txBody>
                    <a:bodyPr/>
                    <a:lstStyle/>
                    <a:p>
                      <a:pPr algn="l" fontAlgn="t"/>
                      <a:r>
                        <a:rPr lang="en-US" sz="800" b="0" i="0" u="none" strike="noStrike" dirty="0">
                          <a:solidFill>
                            <a:schemeClr val="tx1"/>
                          </a:solidFill>
                          <a:effectLst/>
                          <a:latin typeface="+mn-lt"/>
                          <a:ea typeface="等线" panose="02010600030101010101" pitchFamily="2" charset="-122"/>
                        </a:rPr>
                        <a:t>Enhancement of </a:t>
                      </a:r>
                      <a:r>
                        <a:rPr lang="en-US" sz="800" b="0" i="0" u="none" strike="noStrike" dirty="0" err="1">
                          <a:solidFill>
                            <a:schemeClr val="tx1"/>
                          </a:solidFill>
                          <a:effectLst/>
                          <a:latin typeface="+mn-lt"/>
                          <a:ea typeface="等线" panose="02010600030101010101" pitchFamily="2" charset="-122"/>
                        </a:rPr>
                        <a:t>QoE</a:t>
                      </a:r>
                      <a:r>
                        <a:rPr lang="en-US" sz="800" b="0" i="0" u="none" strike="noStrike" dirty="0">
                          <a:solidFill>
                            <a:schemeClr val="tx1"/>
                          </a:solidFill>
                          <a:effectLst/>
                          <a:latin typeface="+mn-lt"/>
                          <a:ea typeface="等线" panose="02010600030101010101" pitchFamily="2" charset="-122"/>
                        </a:rPr>
                        <a:t> Measurement Collection </a:t>
                      </a:r>
                    </a:p>
                  </a:txBody>
                  <a:tcPr marL="9525" marR="9525" marT="9525" marB="0">
                    <a:solidFill>
                      <a:schemeClr val="bg1">
                        <a:lumMod val="65000"/>
                      </a:schemeClr>
                    </a:solidFill>
                  </a:tcPr>
                </a:tc>
                <a:tc>
                  <a:txBody>
                    <a:bodyPr/>
                    <a:lstStyle/>
                    <a:p>
                      <a:pPr algn="l" fontAlgn="t"/>
                      <a:r>
                        <a:rPr lang="en-US" sz="800" b="0" i="0" u="none" strike="noStrike" dirty="0" err="1">
                          <a:solidFill>
                            <a:srgbClr val="000000"/>
                          </a:solidFill>
                          <a:effectLst/>
                          <a:latin typeface="+mn-lt"/>
                          <a:ea typeface="等线" panose="02010600030101010101" pitchFamily="2" charset="-122"/>
                        </a:rPr>
                        <a:t>eQoE</a:t>
                      </a:r>
                      <a:endParaRPr lang="en-US" sz="800" b="0" i="0" u="none" strike="noStrike" dirty="0">
                        <a:solidFill>
                          <a:srgbClr val="000000"/>
                        </a:solidFill>
                        <a:effectLst/>
                        <a:latin typeface="+mn-lt"/>
                        <a:ea typeface="等线" panose="02010600030101010101" pitchFamily="2" charset="-122"/>
                      </a:endParaRPr>
                    </a:p>
                  </a:txBody>
                  <a:tcPr marL="9525" marR="9525" marT="9525" marB="0">
                    <a:solidFill>
                      <a:schemeClr val="bg1">
                        <a:lumMod val="65000"/>
                      </a:schemeClr>
                    </a:solidFill>
                  </a:tcPr>
                </a:tc>
                <a:tc>
                  <a:txBody>
                    <a:bodyPr/>
                    <a:lstStyle/>
                    <a:p>
                      <a:pPr algn="l" fontAlgn="t"/>
                      <a:r>
                        <a:rPr lang="en-US" altLang="zh-CN" sz="800" b="0" i="0" u="none" strike="noStrike" dirty="0">
                          <a:solidFill>
                            <a:srgbClr val="000000"/>
                          </a:solidFill>
                          <a:effectLst/>
                          <a:latin typeface="+mn-lt"/>
                          <a:ea typeface="等线" panose="02010600030101010101" pitchFamily="2" charset="-122"/>
                        </a:rPr>
                        <a:t>2023/12/12</a:t>
                      </a:r>
                    </a:p>
                  </a:txBody>
                  <a:tcPr marL="9525" marR="9525" marT="9525" marB="0">
                    <a:solidFill>
                      <a:schemeClr val="bg1">
                        <a:lumMod val="65000"/>
                      </a:schemeClr>
                    </a:solidFill>
                  </a:tcPr>
                </a:tc>
                <a:tc>
                  <a:txBody>
                    <a:bodyPr/>
                    <a:lstStyle/>
                    <a:p>
                      <a:pPr algn="l" fontAlgn="t"/>
                      <a:r>
                        <a:rPr lang="en-US" altLang="zh-CN" sz="800" b="0" i="0" u="none" strike="noStrike" dirty="0">
                          <a:solidFill>
                            <a:srgbClr val="000000"/>
                          </a:solidFill>
                          <a:effectLst/>
                          <a:highlight>
                            <a:srgbClr val="00FF00"/>
                          </a:highlight>
                          <a:latin typeface="+mn-lt"/>
                          <a:ea typeface="等线" panose="02010600030101010101" pitchFamily="2" charset="-122"/>
                        </a:rPr>
                        <a:t>100%</a:t>
                      </a:r>
                    </a:p>
                  </a:txBody>
                  <a:tcPr marL="9525" marR="9525" marT="9525" marB="0">
                    <a:solidFill>
                      <a:schemeClr val="bg1">
                        <a:lumMod val="65000"/>
                      </a:schemeClr>
                    </a:solidFill>
                  </a:tcPr>
                </a:tc>
                <a:tc>
                  <a:txBody>
                    <a:bodyPr/>
                    <a:lstStyle/>
                    <a:p>
                      <a:pPr algn="l" fontAlgn="t"/>
                      <a:r>
                        <a:rPr lang="en-US" sz="800" b="0" i="0" u="none" strike="noStrike">
                          <a:solidFill>
                            <a:srgbClr val="000000"/>
                          </a:solidFill>
                          <a:effectLst/>
                          <a:latin typeface="+mn-lt"/>
                          <a:ea typeface="等线" panose="02010600030101010101" pitchFamily="2" charset="-122"/>
                        </a:rPr>
                        <a:t>SP-200193</a:t>
                      </a:r>
                    </a:p>
                  </a:txBody>
                  <a:tcPr marL="9525" marR="9525" marT="9525" marB="0">
                    <a:solidFill>
                      <a:schemeClr val="bg1">
                        <a:lumMod val="65000"/>
                      </a:schemeClr>
                    </a:solidFill>
                  </a:tcPr>
                </a:tc>
                <a:tc>
                  <a:txBody>
                    <a:bodyPr/>
                    <a:lstStyle/>
                    <a:p>
                      <a:pPr algn="ct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solidFill>
                      <a:schemeClr val="bg1">
                        <a:lumMod val="65000"/>
                      </a:schemeClr>
                    </a:solidFill>
                  </a:tcPr>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solidFill>
                      <a:schemeClr val="bg1">
                        <a:lumMod val="65000"/>
                      </a:schemeClr>
                    </a:solidFill>
                  </a:tcP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altLang="zh-CN" sz="800" b="0" kern="1200" dirty="0">
                          <a:solidFill>
                            <a:schemeClr val="dk1"/>
                          </a:solidFill>
                          <a:effectLst/>
                          <a:latin typeface="+mn-lt"/>
                          <a:ea typeface="+mn-ea"/>
                          <a:cs typeface="Arial" panose="020B0604020202020204" pitchFamily="34" charset="0"/>
                        </a:rPr>
                        <a:t>95-&gt;95-&gt;</a:t>
                      </a:r>
                      <a:r>
                        <a:rPr lang="en-US" altLang="zh-CN" sz="800" b="0" kern="1200" dirty="0">
                          <a:solidFill>
                            <a:schemeClr val="dk1"/>
                          </a:solidFill>
                          <a:effectLst/>
                          <a:latin typeface="+mn-lt"/>
                          <a:ea typeface="+mn-ea"/>
                          <a:cs typeface="Arial" panose="020B0604020202020204" pitchFamily="34" charset="0"/>
                        </a:rPr>
                        <a:t>70-&gt;95</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800" b="0" kern="1200" dirty="0">
                          <a:solidFill>
                            <a:schemeClr val="dk1"/>
                          </a:solidFill>
                          <a:effectLst/>
                          <a:latin typeface="+mn-lt"/>
                          <a:ea typeface="+mn-ea"/>
                          <a:cs typeface="Arial" panose="020B0604020202020204" pitchFamily="34" charset="0"/>
                        </a:rPr>
                        <a:t>-&gt;100%</a:t>
                      </a:r>
                      <a:endParaRPr lang="zh-CN" sz="8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solidFill>
                      <a:schemeClr val="bg1">
                        <a:lumMod val="65000"/>
                      </a:schemeClr>
                    </a:solidFill>
                  </a:tcPr>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28.307; 28.308; 28.309; 28.404; 28.405; 28.406; 28.622; 28.623; 28.533 </a:t>
                      </a:r>
                    </a:p>
                  </a:txBody>
                  <a:tcPr marL="9525" marR="9525" marT="9525" marB="0">
                    <a:solidFill>
                      <a:schemeClr val="bg1">
                        <a:lumMod val="65000"/>
                      </a:schemeClr>
                    </a:solidFill>
                  </a:tcPr>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Bagher Zadeh, Ericsson </a:t>
                      </a:r>
                    </a:p>
                  </a:txBody>
                  <a:tcPr marL="9525" marR="9525" marT="9525" marB="0">
                    <a:solidFill>
                      <a:schemeClr val="bg1">
                        <a:lumMod val="65000"/>
                      </a:schemeClr>
                    </a:solidFill>
                  </a:tcPr>
                </a:tc>
                <a:extLst>
                  <a:ext uri="{0D108BD9-81ED-4DB2-BD59-A6C34878D82A}">
                    <a16:rowId xmlns:a16="http://schemas.microsoft.com/office/drawing/2014/main" val="10009"/>
                  </a:ext>
                </a:extLst>
              </a:tr>
              <a:tr h="138219">
                <a:tc>
                  <a:txBody>
                    <a:bodyPr/>
                    <a:lstStyle/>
                    <a:p>
                      <a:pPr algn="l" fontAlgn="t"/>
                      <a:r>
                        <a:rPr lang="en-US" altLang="zh-CN" sz="800" b="0" i="0" u="none" strike="noStrike">
                          <a:solidFill>
                            <a:srgbClr val="000000"/>
                          </a:solidFill>
                          <a:effectLst/>
                          <a:latin typeface="+mn-lt"/>
                          <a:ea typeface="等线" panose="02010600030101010101" pitchFamily="2" charset="-122"/>
                        </a:rPr>
                        <a:t>950036</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Enhanced Edge Computing Management </a:t>
                      </a:r>
                    </a:p>
                  </a:txBody>
                  <a:tcPr marL="9525" marR="9525" marT="9525" marB="0"/>
                </a:tc>
                <a:tc>
                  <a:txBody>
                    <a:bodyPr/>
                    <a:lstStyle/>
                    <a:p>
                      <a:pPr algn="l" fontAlgn="t"/>
                      <a:r>
                        <a:rPr lang="en-US" sz="800" b="0" i="0" u="none" strike="noStrike" dirty="0" err="1">
                          <a:solidFill>
                            <a:srgbClr val="000000"/>
                          </a:solidFill>
                          <a:effectLst/>
                          <a:latin typeface="+mn-lt"/>
                          <a:ea typeface="等线" panose="02010600030101010101" pitchFamily="2" charset="-122"/>
                        </a:rPr>
                        <a:t>eECM</a:t>
                      </a:r>
                      <a:endParaRPr lang="en-US" sz="8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50%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SP-220154</a:t>
                      </a:r>
                    </a:p>
                  </a:txBody>
                  <a:tcPr marL="9525" marR="9525" marT="9525"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50%</a:t>
                      </a: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800" b="0" kern="1200" dirty="0">
                          <a:solidFill>
                            <a:schemeClr val="dk1"/>
                          </a:solidFill>
                          <a:effectLst/>
                          <a:latin typeface="+mn-lt"/>
                          <a:ea typeface="+mn-ea"/>
                          <a:cs typeface="Arial" panose="020B0604020202020204" pitchFamily="34" charset="0"/>
                        </a:rPr>
                        <a:t>0-&gt;5-&gt;10-&gt;20-&gt; 35-&gt;50-&gt;50%</a:t>
                      </a:r>
                      <a:endParaRPr lang="zh-CN" altLang="en-US" sz="800" b="0" kern="1200" dirty="0">
                        <a:solidFill>
                          <a:schemeClr val="dk1"/>
                        </a:solidFill>
                        <a:effectLst/>
                        <a:latin typeface="+mn-lt"/>
                        <a:ea typeface="+mn-ea"/>
                        <a:cs typeface="Arial" panose="020B0604020202020204" pitchFamily="34" charset="0"/>
                      </a:endParaRPr>
                    </a:p>
                  </a:txBody>
                  <a:tcPr marL="114300" marR="114300" marT="0" marB="0"/>
                </a:tc>
                <a:tc>
                  <a:txBody>
                    <a:bodyPr/>
                    <a:lstStyle/>
                    <a:p>
                      <a:pPr algn="l" fontAlgn="t"/>
                      <a:r>
                        <a:rPr lang="en-US" altLang="zh-CN" sz="700" b="1" i="0" u="none" strike="noStrike" dirty="0">
                          <a:solidFill>
                            <a:srgbClr val="000000"/>
                          </a:solidFill>
                          <a:effectLst/>
                          <a:latin typeface="Arial" panose="020B0604020202020204" pitchFamily="34" charset="0"/>
                          <a:ea typeface="等线" panose="02010600030101010101" pitchFamily="2" charset="-122"/>
                        </a:rPr>
                        <a:t>28.541; 28.538; 28.552; 28.554; 28.531; 28.532 </a:t>
                      </a:r>
                    </a:p>
                  </a:txBody>
                  <a:tcPr marL="9525" marR="9525" marT="9525" marB="0"/>
                </a:tc>
                <a:tc>
                  <a:txBody>
                    <a:bodyPr/>
                    <a:lstStyle/>
                    <a:p>
                      <a:pPr algn="l" fontAlgn="t"/>
                      <a:r>
                        <a:rPr lang="en-US" altLang="zh-CN" sz="700" b="0" i="0" u="none" strike="noStrike" dirty="0">
                          <a:solidFill>
                            <a:schemeClr val="tx1"/>
                          </a:solidFill>
                          <a:effectLst/>
                          <a:latin typeface="Arial" panose="020B0604020202020204" pitchFamily="34" charset="0"/>
                          <a:ea typeface="等线" panose="02010600030101010101" pitchFamily="2" charset="-122"/>
                        </a:rPr>
                        <a:t>Deepanshu Gautam , Samsung </a:t>
                      </a:r>
                    </a:p>
                  </a:txBody>
                  <a:tcPr marL="9525" marR="9525" marT="9525" marB="0"/>
                </a:tc>
                <a:extLst>
                  <a:ext uri="{0D108BD9-81ED-4DB2-BD59-A6C34878D82A}">
                    <a16:rowId xmlns:a16="http://schemas.microsoft.com/office/drawing/2014/main" val="3939318273"/>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930010</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Access control for management service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MSAC</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72%</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SP-210859</a:t>
                      </a:r>
                    </a:p>
                  </a:txBody>
                  <a:tcPr marL="9525" marR="9525" marT="9525"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73%</a:t>
                      </a:r>
                    </a:p>
                  </a:txBody>
                  <a:tcPr marL="36002" marR="36002" marT="0" marB="0" anchor="ctr"/>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sz="800" b="0" i="0" u="none" strike="noStrike" kern="1200" dirty="0">
                          <a:solidFill>
                            <a:srgbClr val="000000"/>
                          </a:solidFill>
                          <a:effectLst/>
                          <a:latin typeface="+mn-lt"/>
                          <a:ea typeface="+mn-ea"/>
                          <a:cs typeface="+mn-cs"/>
                        </a:rPr>
                        <a:t>SA3</a:t>
                      </a:r>
                    </a:p>
                  </a:txBody>
                  <a:tcPr marL="68580" marR="68580"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800" kern="1200" dirty="0">
                          <a:solidFill>
                            <a:srgbClr val="FF0000"/>
                          </a:solidFill>
                          <a:effectLst/>
                          <a:latin typeface="+mn-lt"/>
                          <a:ea typeface="+mn-ea"/>
                          <a:cs typeface="Arial" panose="020B0604020202020204" pitchFamily="34" charset="0"/>
                        </a:rPr>
                        <a:t>67-&gt;67-&gt;67%-</a:t>
                      </a:r>
                      <a:r>
                        <a:rPr lang="en-US" altLang="zh-CN" sz="800" kern="1200" dirty="0">
                          <a:solidFill>
                            <a:srgbClr val="000000"/>
                          </a:solidFill>
                          <a:effectLst/>
                          <a:latin typeface="+mn-lt"/>
                          <a:ea typeface="+mn-ea"/>
                          <a:cs typeface="Arial" panose="020B0604020202020204" pitchFamily="34" charset="0"/>
                        </a:rPr>
                        <a:t>&gt;68-&gt;69-&gt;72-&gt;73%</a:t>
                      </a:r>
                      <a:r>
                        <a:rPr lang="fr-FR" altLang="zh-CN" sz="800" kern="1200" dirty="0">
                          <a:solidFill>
                            <a:srgbClr val="000000"/>
                          </a:solidFill>
                          <a:effectLst/>
                          <a:latin typeface="+mn-lt"/>
                          <a:ea typeface="+mn-ea"/>
                          <a:cs typeface="Arial" panose="020B0604020202020204" pitchFamily="34" charset="0"/>
                        </a:rPr>
                        <a:t> </a:t>
                      </a:r>
                      <a:endParaRPr lang="en-GB" sz="8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28.533; 28.540; 28.622; 28.623; 28.532;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Jing Ping, Nokia </a:t>
                      </a:r>
                    </a:p>
                  </a:txBody>
                  <a:tcPr marL="9525" marR="9525" marT="9525" marB="0"/>
                </a:tc>
                <a:extLst>
                  <a:ext uri="{0D108BD9-81ED-4DB2-BD59-A6C34878D82A}">
                    <a16:rowId xmlns:a16="http://schemas.microsoft.com/office/drawing/2014/main" val="311141217"/>
                  </a:ext>
                </a:extLst>
              </a:tr>
              <a:tr h="138219">
                <a:tc>
                  <a:txBody>
                    <a:bodyPr/>
                    <a:lstStyle/>
                    <a:p>
                      <a:pPr algn="l" fontAlgn="t"/>
                      <a:r>
                        <a:rPr lang="en-US" altLang="zh-CN" sz="800" b="0" i="0" u="none" strike="noStrike">
                          <a:solidFill>
                            <a:srgbClr val="000000"/>
                          </a:solidFill>
                          <a:effectLst/>
                          <a:latin typeface="+mn-lt"/>
                          <a:ea typeface="等线" panose="02010600030101010101" pitchFamily="2" charset="-122"/>
                        </a:rPr>
                        <a:t>940033</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Network slice provisioning enhancement </a:t>
                      </a:r>
                    </a:p>
                  </a:txBody>
                  <a:tcPr marL="9525" marR="9525" marT="9525" marB="0"/>
                </a:tc>
                <a:tc>
                  <a:txBody>
                    <a:bodyPr/>
                    <a:lstStyle/>
                    <a:p>
                      <a:pPr algn="l" fontAlgn="t"/>
                      <a:r>
                        <a:rPr lang="en-US" sz="800" b="0" i="0" u="none" strike="noStrike" dirty="0" err="1">
                          <a:solidFill>
                            <a:srgbClr val="000000"/>
                          </a:solidFill>
                          <a:effectLst/>
                          <a:latin typeface="+mn-lt"/>
                          <a:ea typeface="等线" panose="02010600030101010101" pitchFamily="2" charset="-122"/>
                        </a:rPr>
                        <a:t>eNETSLICE_PRO</a:t>
                      </a:r>
                      <a:endParaRPr lang="en-US" sz="8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90%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SP-211434</a:t>
                      </a:r>
                    </a:p>
                  </a:txBody>
                  <a:tcPr marL="9525" marR="9525" marT="9525" marB="0"/>
                </a:tc>
                <a:tc>
                  <a:txBody>
                    <a:bodyPr/>
                    <a:lstStyle/>
                    <a:p>
                      <a:pPr algn="ctr">
                        <a:lnSpc>
                          <a:spcPct val="107000"/>
                        </a:lnSpc>
                        <a:spcAft>
                          <a:spcPts val="800"/>
                        </a:spcAft>
                      </a:pPr>
                      <a:r>
                        <a:rPr lang="en-GB" sz="900" b="0" i="0" u="none" strike="noStrike" kern="1200" dirty="0">
                          <a:solidFill>
                            <a:srgbClr val="0000FF"/>
                          </a:solidFill>
                          <a:effectLst/>
                          <a:highlight>
                            <a:srgbClr val="00FF00"/>
                          </a:highlight>
                          <a:latin typeface="+mn-lt"/>
                          <a:ea typeface="+mn-ea"/>
                          <a:cs typeface="+mn-cs"/>
                        </a:rPr>
                        <a:t>100%</a:t>
                      </a: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00000"/>
                        </a:lnSpc>
                        <a:spcAft>
                          <a:spcPts val="0"/>
                        </a:spcAft>
                      </a:pPr>
                      <a:r>
                        <a:rPr lang="fr-FR" altLang="zh-CN" sz="800" kern="1200" dirty="0">
                          <a:solidFill>
                            <a:srgbClr val="FF0000"/>
                          </a:solidFill>
                          <a:effectLst/>
                          <a:latin typeface="+mn-lt"/>
                          <a:ea typeface="+mn-ea"/>
                          <a:cs typeface="Arial" panose="020B0604020202020204" pitchFamily="34" charset="0"/>
                        </a:rPr>
                        <a:t>85-&gt;85</a:t>
                      </a:r>
                    </a:p>
                    <a:p>
                      <a:pPr marL="0" algn="ctr" defTabSz="1219170" rtl="0" eaLnBrk="1" latinLnBrk="0" hangingPunct="1">
                        <a:lnSpc>
                          <a:spcPct val="100000"/>
                        </a:lnSpc>
                        <a:spcAft>
                          <a:spcPts val="0"/>
                        </a:spcAft>
                      </a:pPr>
                      <a:r>
                        <a:rPr lang="en-US" altLang="zh-CN" sz="800" kern="1200" dirty="0">
                          <a:solidFill>
                            <a:srgbClr val="FF0000"/>
                          </a:solidFill>
                          <a:effectLst/>
                          <a:latin typeface="+mn-lt"/>
                          <a:ea typeface="+mn-ea"/>
                          <a:cs typeface="Arial" panose="020B0604020202020204" pitchFamily="34" charset="0"/>
                        </a:rPr>
                        <a:t>-&gt;85</a:t>
                      </a:r>
                      <a:r>
                        <a:rPr lang="fr-FR" altLang="zh-CN" sz="800" kern="1200" dirty="0">
                          <a:solidFill>
                            <a:srgbClr val="FF0000"/>
                          </a:solidFill>
                          <a:effectLst/>
                          <a:latin typeface="+mn-lt"/>
                          <a:ea typeface="+mn-ea"/>
                          <a:cs typeface="Arial" panose="020B0604020202020204" pitchFamily="34" charset="0"/>
                        </a:rPr>
                        <a:t>%-&gt;90-&gt;100%</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28.531; 28.541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Deepanshu Gautam , Samsung </a:t>
                      </a:r>
                    </a:p>
                  </a:txBody>
                  <a:tcPr marL="9525" marR="9525" marT="9525" marB="0"/>
                </a:tc>
                <a:extLst>
                  <a:ext uri="{0D108BD9-81ED-4DB2-BD59-A6C34878D82A}">
                    <a16:rowId xmlns:a16="http://schemas.microsoft.com/office/drawing/2014/main" val="2238587088"/>
                  </a:ext>
                </a:extLst>
              </a:tr>
              <a:tr h="250523">
                <a:tc>
                  <a:txBody>
                    <a:bodyPr/>
                    <a:lstStyle/>
                    <a:p>
                      <a:pPr algn="l" fontAlgn="t"/>
                      <a:r>
                        <a:rPr lang="en-US" altLang="zh-CN" sz="800" b="0" i="0" u="none" strike="noStrike">
                          <a:solidFill>
                            <a:srgbClr val="000000"/>
                          </a:solidFill>
                          <a:effectLst/>
                          <a:latin typeface="+mn-lt"/>
                          <a:ea typeface="等线" panose="02010600030101010101" pitchFamily="2" charset="-122"/>
                        </a:rPr>
                        <a:t>990026</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Service based management architecture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eSBMA</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SP-230174</a:t>
                      </a:r>
                    </a:p>
                  </a:txBody>
                  <a:tcPr marL="9525" marR="9525" marT="9525"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10%</a:t>
                      </a: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800" kern="1200" dirty="0">
                          <a:solidFill>
                            <a:schemeClr val="tx1"/>
                          </a:solidFill>
                          <a:effectLst/>
                          <a:latin typeface="+mn-lt"/>
                          <a:ea typeface="宋体" panose="02010600030101010101" pitchFamily="2" charset="-122"/>
                          <a:cs typeface="Arial" panose="020B0604020202020204" pitchFamily="34" charset="0"/>
                        </a:rPr>
                        <a:t>0-&gt;10%</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32.404; 28.622; 28.623; 32.300; 28.532; 28.545; 28.158; 28.111</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Lan Zou, Huawei</a:t>
                      </a:r>
                    </a:p>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Robert Peterson, Ericsson</a:t>
                      </a:r>
                    </a:p>
                    <a:p>
                      <a:pPr algn="l" fontAlgn="t"/>
                      <a:r>
                        <a:rPr lang="en-US" sz="700" b="0" i="0" u="none" strike="noStrike" dirty="0" err="1">
                          <a:solidFill>
                            <a:schemeClr val="tx1"/>
                          </a:solidFill>
                          <a:effectLst/>
                          <a:latin typeface="Arial" panose="020B0604020202020204" pitchFamily="34" charset="0"/>
                          <a:ea typeface="等线" panose="02010600030101010101" pitchFamily="2" charset="-122"/>
                        </a:rPr>
                        <a:t>Pollakowski,Nokia</a:t>
                      </a:r>
                      <a:endParaRPr lang="en-US" sz="700" b="0" i="0" u="none" strike="noStrike" dirty="0">
                        <a:solidFill>
                          <a:schemeClr val="tx1"/>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1401175213"/>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990031</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Aspects related to NWDAF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MANWDAF</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50%</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SP-230181</a:t>
                      </a:r>
                    </a:p>
                  </a:txBody>
                  <a:tcPr marL="9525" marR="9525" marT="9525"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75%</a:t>
                      </a:r>
                    </a:p>
                  </a:txBody>
                  <a:tcPr marL="36002" marR="36002" marT="0" marB="0" anchor="ctr"/>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nchor="ctr"/>
                </a:tc>
                <a:tc>
                  <a:txBody>
                    <a:bodyPr/>
                    <a:lstStyle/>
                    <a:p>
                      <a:pPr marL="0" algn="ctr" defTabSz="1219170" rtl="0" eaLnBrk="1" latinLnBrk="0" hangingPunct="1">
                        <a:lnSpc>
                          <a:spcPct val="150000"/>
                        </a:lnSpc>
                        <a:spcAft>
                          <a:spcPts val="0"/>
                        </a:spcAft>
                      </a:pPr>
                      <a:r>
                        <a:rPr lang="fr-FR" altLang="zh-CN" sz="800" kern="1200" dirty="0">
                          <a:solidFill>
                            <a:schemeClr val="tx1"/>
                          </a:solidFill>
                          <a:effectLst/>
                          <a:latin typeface="+mn-lt"/>
                          <a:ea typeface="宋体" panose="02010600030101010101" pitchFamily="2" charset="-122"/>
                          <a:cs typeface="Arial" panose="020B0604020202020204" pitchFamily="34" charset="0"/>
                        </a:rPr>
                        <a:t>0-&gt;50-&gt;75%</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nchor="ctr"/>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28.541; 28.552; 28.554 </a:t>
                      </a:r>
                    </a:p>
                  </a:txBody>
                  <a:tcPr marL="9525" marR="9525" marT="9525" marB="0"/>
                </a:tc>
                <a:tc>
                  <a:txBody>
                    <a:bodyPr/>
                    <a:lstStyle/>
                    <a:p>
                      <a:pPr algn="l" fontAlgn="t"/>
                      <a:r>
                        <a:rPr lang="en-US" sz="700" b="0" i="0" u="none" strike="noStrike" dirty="0" err="1">
                          <a:solidFill>
                            <a:srgbClr val="000000"/>
                          </a:solidFill>
                          <a:effectLst/>
                          <a:latin typeface="Arial" panose="020B0604020202020204" pitchFamily="34" charset="0"/>
                          <a:ea typeface="等线" panose="02010600030101010101" pitchFamily="2" charset="-122"/>
                        </a:rPr>
                        <a:t>Niu</a:t>
                      </a:r>
                      <a:r>
                        <a:rPr lang="en-US" sz="700" b="0" i="0" u="none" strike="noStrike" dirty="0">
                          <a:solidFill>
                            <a:srgbClr val="000000"/>
                          </a:solidFill>
                          <a:effectLst/>
                          <a:latin typeface="Arial" panose="020B0604020202020204" pitchFamily="34" charset="0"/>
                          <a:ea typeface="等线" panose="02010600030101010101" pitchFamily="2" charset="-122"/>
                        </a:rPr>
                        <a:t>, </a:t>
                      </a:r>
                      <a:r>
                        <a:rPr lang="en-US" sz="700" b="0" i="0" u="none" strike="noStrike" dirty="0" err="1">
                          <a:solidFill>
                            <a:srgbClr val="000000"/>
                          </a:solidFill>
                          <a:effectLst/>
                          <a:latin typeface="Arial" panose="020B0604020202020204" pitchFamily="34" charset="0"/>
                          <a:ea typeface="等线" panose="02010600030101010101" pitchFamily="2" charset="-122"/>
                        </a:rPr>
                        <a:t>Yuxia</a:t>
                      </a:r>
                      <a:r>
                        <a:rPr lang="en-US" sz="700" b="0" i="0" u="none" strike="noStrike" dirty="0">
                          <a:solidFill>
                            <a:srgbClr val="000000"/>
                          </a:solidFill>
                          <a:effectLst/>
                          <a:latin typeface="Arial" panose="020B0604020202020204" pitchFamily="34" charset="0"/>
                          <a:ea typeface="等线" panose="02010600030101010101" pitchFamily="2" charset="-122"/>
                        </a:rPr>
                        <a:t>, China Telecom </a:t>
                      </a:r>
                    </a:p>
                  </a:txBody>
                  <a:tcPr marL="9525" marR="9525" marT="9525" marB="0"/>
                </a:tc>
                <a:extLst>
                  <a:ext uri="{0D108BD9-81ED-4DB2-BD59-A6C34878D82A}">
                    <a16:rowId xmlns:a16="http://schemas.microsoft.com/office/drawing/2014/main" val="1936462661"/>
                  </a:ext>
                </a:extLst>
              </a:tr>
              <a:tr h="92946">
                <a:tc>
                  <a:txBody>
                    <a:bodyPr/>
                    <a:lstStyle/>
                    <a:p>
                      <a:pPr algn="l" fontAlgn="t"/>
                      <a:r>
                        <a:rPr lang="en-US" altLang="zh-CN" sz="800" b="0" i="0" u="none" strike="noStrike">
                          <a:solidFill>
                            <a:srgbClr val="000000"/>
                          </a:solidFill>
                          <a:effectLst/>
                          <a:latin typeface="+mn-lt"/>
                          <a:ea typeface="等线" panose="02010600030101010101" pitchFamily="2" charset="-122"/>
                        </a:rPr>
                        <a:t>990027</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Aspect of 5GLAN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5GLAN_Mgt</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45%</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SP-230175</a:t>
                      </a:r>
                    </a:p>
                  </a:txBody>
                  <a:tcPr marL="9525" marR="9525" marT="9525"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90%</a:t>
                      </a:r>
                    </a:p>
                  </a:txBody>
                  <a:tcPr marL="36002" marR="36002" marT="0" marB="0" anchor="ctr"/>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fr-FR" altLang="zh-CN" sz="800" b="0" i="0" u="none" strike="noStrike" kern="1200" dirty="0">
                          <a:solidFill>
                            <a:srgbClr val="000000"/>
                          </a:solidFill>
                          <a:effectLst/>
                          <a:latin typeface="+mn-lt"/>
                          <a:ea typeface="+mn-ea"/>
                          <a:cs typeface="+mn-cs"/>
                        </a:rPr>
                        <a:t>SA2</a:t>
                      </a:r>
                      <a:endParaRPr lang="zh-CN" altLang="en-US" sz="800" b="0" i="0" u="none" strike="noStrike" kern="1200" dirty="0">
                        <a:solidFill>
                          <a:srgbClr val="000000"/>
                        </a:solidFill>
                        <a:effectLst/>
                        <a:latin typeface="+mn-lt"/>
                        <a:ea typeface="+mn-ea"/>
                        <a:cs typeface="+mn-cs"/>
                      </a:endParaRPr>
                    </a:p>
                  </a:txBody>
                  <a:tcPr marL="9525" marR="9525" marT="9525" marB="9525" anchor="ctr"/>
                </a:tc>
                <a:tc>
                  <a:txBody>
                    <a:bodyPr/>
                    <a:lstStyle/>
                    <a:p>
                      <a:pPr marL="0" algn="ctr" defTabSz="1219170" rtl="0" eaLnBrk="1" latinLnBrk="0" hangingPunct="1">
                        <a:lnSpc>
                          <a:spcPct val="150000"/>
                        </a:lnSpc>
                        <a:spcAft>
                          <a:spcPts val="0"/>
                        </a:spcAft>
                      </a:pPr>
                      <a:r>
                        <a:rPr lang="fr-FR" altLang="zh-CN" sz="800" kern="1200" dirty="0">
                          <a:solidFill>
                            <a:schemeClr val="tx1"/>
                          </a:solidFill>
                          <a:effectLst/>
                          <a:latin typeface="+mn-lt"/>
                          <a:ea typeface="宋体" panose="02010600030101010101" pitchFamily="2" charset="-122"/>
                          <a:cs typeface="Arial" panose="020B0604020202020204" pitchFamily="34" charset="0"/>
                        </a:rPr>
                        <a:t>0-&gt;45-&gt;90%</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nchor="ctr"/>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28.541; 28.552; 28.554 </a:t>
                      </a:r>
                    </a:p>
                  </a:txBody>
                  <a:tcPr marL="9525" marR="9525" marT="9525" marB="0"/>
                </a:tc>
                <a:tc>
                  <a:txBody>
                    <a:bodyPr/>
                    <a:lstStyle/>
                    <a:p>
                      <a:pPr algn="l" fontAlgn="t"/>
                      <a:r>
                        <a:rPr lang="en-US" sz="700" b="0" i="0" u="none" strike="noStrike" dirty="0">
                          <a:solidFill>
                            <a:srgbClr val="000000"/>
                          </a:solidFill>
                          <a:effectLst/>
                          <a:latin typeface="Arial" panose="020B0604020202020204" pitchFamily="34" charset="0"/>
                          <a:ea typeface="等线" panose="02010600030101010101" pitchFamily="2" charset="-122"/>
                        </a:rPr>
                        <a:t>Yushuang Hu, CMCC</a:t>
                      </a:r>
                    </a:p>
                  </a:txBody>
                  <a:tcPr marL="9525" marR="9525" marT="9525" marB="0"/>
                </a:tc>
                <a:extLst>
                  <a:ext uri="{0D108BD9-81ED-4DB2-BD59-A6C34878D82A}">
                    <a16:rowId xmlns:a16="http://schemas.microsoft.com/office/drawing/2014/main" val="2165583142"/>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970030</a:t>
                      </a:r>
                    </a:p>
                  </a:txBody>
                  <a:tcPr marL="9525" marR="9525" marT="9525" marB="0">
                    <a:solidFill>
                      <a:schemeClr val="bg1">
                        <a:lumMod val="65000"/>
                      </a:schemeClr>
                    </a:solidFill>
                  </a:tcPr>
                </a:tc>
                <a:tc>
                  <a:txBody>
                    <a:bodyPr/>
                    <a:lstStyle/>
                    <a:p>
                      <a:pPr algn="l" fontAlgn="t"/>
                      <a:r>
                        <a:rPr lang="en-US" sz="800" b="0" i="0" u="none" strike="noStrike" dirty="0">
                          <a:solidFill>
                            <a:schemeClr val="tx1"/>
                          </a:solidFill>
                          <a:effectLst/>
                          <a:latin typeface="+mn-lt"/>
                          <a:ea typeface="等线" panose="02010600030101010101" pitchFamily="2" charset="-122"/>
                        </a:rPr>
                        <a:t>Methodology for deprecation </a:t>
                      </a:r>
                    </a:p>
                  </a:txBody>
                  <a:tcPr marL="9525" marR="9525" marT="9525" marB="0">
                    <a:solidFill>
                      <a:schemeClr val="bg1">
                        <a:lumMod val="65000"/>
                      </a:schemeClr>
                    </a:solidFill>
                  </a:tcPr>
                </a:tc>
                <a:tc>
                  <a:txBody>
                    <a:bodyPr/>
                    <a:lstStyle/>
                    <a:p>
                      <a:pPr algn="l" fontAlgn="t"/>
                      <a:r>
                        <a:rPr lang="en-US" sz="800" b="0" i="0" u="none" strike="noStrike">
                          <a:solidFill>
                            <a:srgbClr val="000000"/>
                          </a:solidFill>
                          <a:effectLst/>
                          <a:latin typeface="+mn-lt"/>
                          <a:ea typeface="等线" panose="02010600030101010101" pitchFamily="2" charset="-122"/>
                        </a:rPr>
                        <a:t>OAM_MetDep</a:t>
                      </a:r>
                    </a:p>
                  </a:txBody>
                  <a:tcPr marL="9525" marR="9525" marT="9525" marB="0">
                    <a:solidFill>
                      <a:schemeClr val="bg1">
                        <a:lumMod val="65000"/>
                      </a:schemeClr>
                    </a:solidFill>
                  </a:tcPr>
                </a:tc>
                <a:tc>
                  <a:txBody>
                    <a:bodyPr/>
                    <a:lstStyle/>
                    <a:p>
                      <a:pPr algn="l" fontAlgn="t"/>
                      <a:r>
                        <a:rPr lang="en-US" altLang="zh-CN" sz="800" b="0" i="0" u="none" strike="noStrike">
                          <a:solidFill>
                            <a:srgbClr val="000000"/>
                          </a:solidFill>
                          <a:effectLst/>
                          <a:latin typeface="+mn-lt"/>
                          <a:ea typeface="等线" panose="02010600030101010101" pitchFamily="2" charset="-122"/>
                        </a:rPr>
                        <a:t>2023/3/10</a:t>
                      </a:r>
                    </a:p>
                  </a:txBody>
                  <a:tcPr marL="9525" marR="9525" marT="9525" marB="0">
                    <a:solidFill>
                      <a:schemeClr val="bg1">
                        <a:lumMod val="65000"/>
                      </a:schemeClr>
                    </a:solidFill>
                  </a:tcPr>
                </a:tc>
                <a:tc>
                  <a:txBody>
                    <a:bodyPr/>
                    <a:lstStyle/>
                    <a:p>
                      <a:pPr algn="l" fontAlgn="t"/>
                      <a:r>
                        <a:rPr lang="en-US" altLang="zh-CN" sz="800" b="0" i="0" u="none" strike="noStrike" dirty="0">
                          <a:solidFill>
                            <a:srgbClr val="000000"/>
                          </a:solidFill>
                          <a:effectLst/>
                          <a:highlight>
                            <a:srgbClr val="00FF00"/>
                          </a:highlight>
                          <a:latin typeface="+mn-lt"/>
                          <a:ea typeface="等线" panose="02010600030101010101" pitchFamily="2" charset="-122"/>
                        </a:rPr>
                        <a:t>100%</a:t>
                      </a:r>
                    </a:p>
                  </a:txBody>
                  <a:tcPr marL="9525" marR="9525" marT="9525" marB="0">
                    <a:solidFill>
                      <a:schemeClr val="bg1">
                        <a:lumMod val="65000"/>
                      </a:schemeClr>
                    </a:solidFill>
                  </a:tcPr>
                </a:tc>
                <a:tc>
                  <a:txBody>
                    <a:bodyPr/>
                    <a:lstStyle/>
                    <a:p>
                      <a:pPr algn="l" fontAlgn="t"/>
                      <a:r>
                        <a:rPr lang="en-US" sz="800" b="0" i="0" u="none" strike="noStrike">
                          <a:solidFill>
                            <a:srgbClr val="000000"/>
                          </a:solidFill>
                          <a:effectLst/>
                          <a:latin typeface="+mn-lt"/>
                          <a:ea typeface="等线" panose="02010600030101010101" pitchFamily="2" charset="-122"/>
                        </a:rPr>
                        <a:t>SP-220843</a:t>
                      </a:r>
                    </a:p>
                  </a:txBody>
                  <a:tcPr marL="9525" marR="9525" marT="9525" marB="0">
                    <a:solidFill>
                      <a:schemeClr val="bg1">
                        <a:lumMod val="65000"/>
                      </a:schemeClr>
                    </a:solidFill>
                  </a:tcPr>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solidFill>
                      <a:schemeClr val="bg1">
                        <a:lumMod val="65000"/>
                      </a:schemeClr>
                    </a:solidFill>
                  </a:tcPr>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solidFill>
                      <a:schemeClr val="bg1">
                        <a:lumMod val="65000"/>
                      </a:schemeClr>
                    </a:solidFill>
                  </a:tcP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800" kern="1200" dirty="0">
                          <a:solidFill>
                            <a:schemeClr val="tx1"/>
                          </a:solidFill>
                          <a:effectLst/>
                          <a:latin typeface="+mn-lt"/>
                          <a:ea typeface="+mn-ea"/>
                          <a:cs typeface="Arial" panose="020B0604020202020204" pitchFamily="34" charset="0"/>
                        </a:rPr>
                        <a:t>95-&gt;100%</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solidFill>
                      <a:schemeClr val="bg1">
                        <a:lumMod val="65000"/>
                      </a:schemeClr>
                    </a:solidFill>
                  </a:tcPr>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32.156; 32.160 </a:t>
                      </a:r>
                    </a:p>
                  </a:txBody>
                  <a:tcPr marL="9525" marR="9525" marT="9525" marB="0">
                    <a:solidFill>
                      <a:schemeClr val="bg1">
                        <a:lumMod val="65000"/>
                      </a:schemeClr>
                    </a:solidFill>
                  </a:tcPr>
                </a:tc>
                <a:tc>
                  <a:txBody>
                    <a:bodyPr/>
                    <a:lstStyle/>
                    <a:p>
                      <a:pPr algn="l" fontAlgn="t"/>
                      <a:r>
                        <a:rPr lang="en-US" sz="700" b="0" i="0" u="none" strike="noStrike" dirty="0">
                          <a:solidFill>
                            <a:srgbClr val="000000"/>
                          </a:solidFill>
                          <a:effectLst/>
                          <a:latin typeface="Arial" panose="020B0604020202020204" pitchFamily="34" charset="0"/>
                          <a:ea typeface="等线" panose="02010600030101010101" pitchFamily="2" charset="-122"/>
                        </a:rPr>
                        <a:t>Lengyel, Balázs, Ericsson </a:t>
                      </a:r>
                    </a:p>
                  </a:txBody>
                  <a:tcPr marL="9525" marR="9525" marT="9525" marB="0">
                    <a:solidFill>
                      <a:schemeClr val="bg1">
                        <a:lumMod val="65000"/>
                      </a:schemeClr>
                    </a:solidFill>
                  </a:tcPr>
                </a:tc>
                <a:extLst>
                  <a:ext uri="{0D108BD9-81ED-4DB2-BD59-A6C34878D82A}">
                    <a16:rowId xmlns:a16="http://schemas.microsoft.com/office/drawing/2014/main" val="3388986984"/>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990033</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Aspects of NTN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OAM_NTN</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SP-230183</a:t>
                      </a:r>
                    </a:p>
                  </a:txBody>
                  <a:tcPr marL="9525" marR="9525" marT="9525" marB="0"/>
                </a:tc>
                <a:tc>
                  <a:txBody>
                    <a:bodyPr/>
                    <a:lstStyle/>
                    <a:p>
                      <a:pPr algn="ctr">
                        <a:lnSpc>
                          <a:spcPct val="107000"/>
                        </a:lnSpc>
                        <a:spcAft>
                          <a:spcPts val="800"/>
                        </a:spcAft>
                      </a:pPr>
                      <a:r>
                        <a:rPr kumimoji="0" lang="en-GB" sz="900" b="0" i="0" u="none" strike="noStrike" kern="1200" cap="none" spc="0" normalizeH="0" baseline="0" noProof="0" dirty="0">
                          <a:ln>
                            <a:noFill/>
                          </a:ln>
                          <a:solidFill>
                            <a:srgbClr val="0000FF"/>
                          </a:solidFill>
                          <a:effectLst/>
                          <a:uLnTx/>
                          <a:uFillTx/>
                          <a:latin typeface="+mn-lt"/>
                          <a:ea typeface="+mn-ea"/>
                          <a:cs typeface="+mn-cs"/>
                        </a:rPr>
                        <a:t>30%</a:t>
                      </a: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900" b="0" kern="1200" dirty="0">
                          <a:solidFill>
                            <a:schemeClr val="tx1"/>
                          </a:solidFill>
                          <a:effectLst/>
                          <a:latin typeface="+mn-lt"/>
                          <a:ea typeface="+mn-ea"/>
                          <a:cs typeface="Arial" panose="020B0604020202020204" pitchFamily="34" charset="0"/>
                        </a:rPr>
                        <a:t>0</a:t>
                      </a:r>
                      <a:r>
                        <a:rPr lang="en-US" altLang="zh-CN" sz="900" b="0" kern="1200" dirty="0">
                          <a:solidFill>
                            <a:schemeClr val="tx1"/>
                          </a:solidFill>
                          <a:effectLst/>
                          <a:latin typeface="+mn-lt"/>
                          <a:ea typeface="+mn-ea"/>
                          <a:cs typeface="Arial" panose="020B0604020202020204" pitchFamily="34" charset="0"/>
                        </a:rPr>
                        <a:t>-&gt;30%</a:t>
                      </a:r>
                      <a:endParaRPr lang="zh-CN" sz="900" b="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28.541; 28.552; 28.554; 28.658 </a:t>
                      </a:r>
                    </a:p>
                  </a:txBody>
                  <a:tcPr marL="9525" marR="9525" marT="9525" marB="0"/>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Sun Mingrui, China Unicom </a:t>
                      </a:r>
                    </a:p>
                  </a:txBody>
                  <a:tcPr marL="9525" marR="9525" marT="9525" marB="0"/>
                </a:tc>
                <a:extLst>
                  <a:ext uri="{0D108BD9-81ED-4DB2-BD59-A6C34878D82A}">
                    <a16:rowId xmlns:a16="http://schemas.microsoft.com/office/drawing/2014/main" val="2892912761"/>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990034</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of non-public networks phase 2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OAM_NPN_Ph2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SP-230184</a:t>
                      </a:r>
                    </a:p>
                  </a:txBody>
                  <a:tcPr marL="9525" marR="9525" marT="9525"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40%</a:t>
                      </a:r>
                    </a:p>
                  </a:txBody>
                  <a:tcPr marL="36002" marR="36002" marT="0" marB="0" anchor="ctr"/>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mn-ea"/>
                          <a:cs typeface="+mn-cs"/>
                        </a:rPr>
                        <a:t>SA1, SA2, RAN3</a:t>
                      </a:r>
                      <a:endParaRPr lang="zh-CN" altLang="en-US" sz="1000" b="0" i="0" u="none" strike="noStrike" kern="1200" dirty="0">
                        <a:solidFill>
                          <a:srgbClr val="000000"/>
                        </a:solidFill>
                        <a:effectLst/>
                        <a:latin typeface="+mn-lt"/>
                        <a:ea typeface="+mn-ea"/>
                        <a:cs typeface="+mn-cs"/>
                      </a:endParaRPr>
                    </a:p>
                  </a:txBody>
                  <a:tcPr marL="9525" marR="9525" marT="9525" marB="9525" anchor="ctr"/>
                </a:tc>
                <a:tc>
                  <a:txBody>
                    <a:bodyPr/>
                    <a:lstStyle/>
                    <a:p>
                      <a:pPr marL="0" algn="ctr" defTabSz="1219170" rtl="0" eaLnBrk="1" latinLnBrk="0" hangingPunct="1">
                        <a:lnSpc>
                          <a:spcPct val="150000"/>
                        </a:lnSpc>
                        <a:spcAft>
                          <a:spcPts val="0"/>
                        </a:spcAft>
                      </a:pPr>
                      <a:r>
                        <a:rPr lang="fr-FR" altLang="zh-CN" sz="900" kern="1200" dirty="0">
                          <a:solidFill>
                            <a:schemeClr val="tx1"/>
                          </a:solidFill>
                          <a:effectLst/>
                          <a:latin typeface="+mn-lt"/>
                          <a:ea typeface="宋体" panose="02010600030101010101" pitchFamily="2" charset="-122"/>
                          <a:cs typeface="Arial" panose="020B0604020202020204" pitchFamily="34" charset="0"/>
                        </a:rPr>
                        <a:t>0-&gt;10-&gt;40%</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nchor="ctr"/>
                </a:tc>
                <a:tc>
                  <a:txBody>
                    <a:bodyPr/>
                    <a:lstStyle/>
                    <a:p>
                      <a:pPr algn="l"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28.557; 28.541; 28.531; 28.533; 28.552 </a:t>
                      </a:r>
                    </a:p>
                  </a:txBody>
                  <a:tcPr marL="9525" marR="9525" marT="9525" marB="0"/>
                </a:tc>
                <a:tc>
                  <a:txBody>
                    <a:bodyPr/>
                    <a:lstStyle/>
                    <a:p>
                      <a:pPr algn="l" fontAlgn="t"/>
                      <a:r>
                        <a:rPr lang="en-US" sz="700" b="0" i="0" u="none" strike="noStrike" dirty="0">
                          <a:solidFill>
                            <a:srgbClr val="000000"/>
                          </a:solidFill>
                          <a:effectLst/>
                          <a:latin typeface="Arial" panose="020B0604020202020204" pitchFamily="34" charset="0"/>
                          <a:ea typeface="等线" panose="02010600030101010101" pitchFamily="2" charset="-122"/>
                        </a:rPr>
                        <a:t>ZHANG, Kai, Huawei </a:t>
                      </a:r>
                    </a:p>
                  </a:txBody>
                  <a:tcPr marL="9525" marR="9525" marT="9525" marB="0"/>
                </a:tc>
                <a:extLst>
                  <a:ext uri="{0D108BD9-81ED-4DB2-BD59-A6C34878D82A}">
                    <a16:rowId xmlns:a16="http://schemas.microsoft.com/office/drawing/2014/main" val="1482531068"/>
                  </a:ext>
                </a:extLst>
              </a:tr>
            </a:tbl>
          </a:graphicData>
        </a:graphic>
      </p:graphicFrame>
    </p:spTree>
    <p:extLst>
      <p:ext uri="{BB962C8B-B14F-4D97-AF65-F5344CB8AC3E}">
        <p14:creationId xmlns:p14="http://schemas.microsoft.com/office/powerpoint/2010/main" val="419962845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52463" y="0"/>
            <a:ext cx="9102725" cy="1143000"/>
          </a:xfrm>
        </p:spPr>
        <p:txBody>
          <a:bodyPr/>
          <a:lstStyle/>
          <a:p>
            <a:r>
              <a:rPr lang="en-GB" altLang="en-US" sz="2800" dirty="0"/>
              <a:t>Summary - SA5 </a:t>
            </a:r>
            <a:r>
              <a:rPr lang="en-US" altLang="zh-CN" sz="2800" dirty="0"/>
              <a:t>Rel-18 WI </a:t>
            </a:r>
            <a:r>
              <a:rPr lang="en-GB" altLang="en-US" sz="2800" dirty="0"/>
              <a:t>progress (2/2)</a:t>
            </a:r>
            <a:endParaRPr lang="en-US" altLang="en-US" sz="2800" dirty="0"/>
          </a:p>
        </p:txBody>
      </p:sp>
      <p:graphicFrame>
        <p:nvGraphicFramePr>
          <p:cNvPr id="6" name="Table 5">
            <a:extLst>
              <a:ext uri="{FF2B5EF4-FFF2-40B4-BE49-F238E27FC236}">
                <a16:creationId xmlns:a16="http://schemas.microsoft.com/office/drawing/2014/main" id="{D8F42FF3-0490-47F9-A60A-62E42DC88CAC}"/>
              </a:ext>
            </a:extLst>
          </p:cNvPr>
          <p:cNvGraphicFramePr>
            <a:graphicFrameLocks noGrp="1"/>
          </p:cNvGraphicFramePr>
          <p:nvPr/>
        </p:nvGraphicFramePr>
        <p:xfrm>
          <a:off x="195383" y="1027209"/>
          <a:ext cx="11801232" cy="1172464"/>
        </p:xfrm>
        <a:graphic>
          <a:graphicData uri="http://schemas.openxmlformats.org/drawingml/2006/table">
            <a:tbl>
              <a:tblPr firstRow="1" firstCol="1" bandRow="1">
                <a:tableStyleId>{F5AB1C69-6EDB-4FF4-983F-18BD219EF322}</a:tableStyleId>
              </a:tblPr>
              <a:tblGrid>
                <a:gridCol w="518771">
                  <a:extLst>
                    <a:ext uri="{9D8B030D-6E8A-4147-A177-3AD203B41FA5}">
                      <a16:colId xmlns:a16="http://schemas.microsoft.com/office/drawing/2014/main" val="20000"/>
                    </a:ext>
                  </a:extLst>
                </a:gridCol>
                <a:gridCol w="2583190">
                  <a:extLst>
                    <a:ext uri="{9D8B030D-6E8A-4147-A177-3AD203B41FA5}">
                      <a16:colId xmlns:a16="http://schemas.microsoft.com/office/drawing/2014/main" val="20001"/>
                    </a:ext>
                  </a:extLst>
                </a:gridCol>
                <a:gridCol w="774746">
                  <a:extLst>
                    <a:ext uri="{9D8B030D-6E8A-4147-A177-3AD203B41FA5}">
                      <a16:colId xmlns:a16="http://schemas.microsoft.com/office/drawing/2014/main" val="20002"/>
                    </a:ext>
                  </a:extLst>
                </a:gridCol>
                <a:gridCol w="1004974">
                  <a:extLst>
                    <a:ext uri="{9D8B030D-6E8A-4147-A177-3AD203B41FA5}">
                      <a16:colId xmlns:a16="http://schemas.microsoft.com/office/drawing/2014/main" val="20005"/>
                    </a:ext>
                  </a:extLst>
                </a:gridCol>
                <a:gridCol w="605048">
                  <a:extLst>
                    <a:ext uri="{9D8B030D-6E8A-4147-A177-3AD203B41FA5}">
                      <a16:colId xmlns:a16="http://schemas.microsoft.com/office/drawing/2014/main" val="20006"/>
                    </a:ext>
                  </a:extLst>
                </a:gridCol>
                <a:gridCol w="586714">
                  <a:extLst>
                    <a:ext uri="{9D8B030D-6E8A-4147-A177-3AD203B41FA5}">
                      <a16:colId xmlns:a16="http://schemas.microsoft.com/office/drawing/2014/main" val="2750818335"/>
                    </a:ext>
                  </a:extLst>
                </a:gridCol>
                <a:gridCol w="512973">
                  <a:extLst>
                    <a:ext uri="{9D8B030D-6E8A-4147-A177-3AD203B41FA5}">
                      <a16:colId xmlns:a16="http://schemas.microsoft.com/office/drawing/2014/main" val="20007"/>
                    </a:ext>
                  </a:extLst>
                </a:gridCol>
                <a:gridCol w="469900">
                  <a:extLst>
                    <a:ext uri="{9D8B030D-6E8A-4147-A177-3AD203B41FA5}">
                      <a16:colId xmlns:a16="http://schemas.microsoft.com/office/drawing/2014/main" val="20008"/>
                    </a:ext>
                  </a:extLst>
                </a:gridCol>
                <a:gridCol w="919177">
                  <a:extLst>
                    <a:ext uri="{9D8B030D-6E8A-4147-A177-3AD203B41FA5}">
                      <a16:colId xmlns:a16="http://schemas.microsoft.com/office/drawing/2014/main" val="20009"/>
                    </a:ext>
                  </a:extLst>
                </a:gridCol>
                <a:gridCol w="1431830">
                  <a:extLst>
                    <a:ext uri="{9D8B030D-6E8A-4147-A177-3AD203B41FA5}">
                      <a16:colId xmlns:a16="http://schemas.microsoft.com/office/drawing/2014/main" val="20010"/>
                    </a:ext>
                  </a:extLst>
                </a:gridCol>
                <a:gridCol w="1390046">
                  <a:extLst>
                    <a:ext uri="{9D8B030D-6E8A-4147-A177-3AD203B41FA5}">
                      <a16:colId xmlns:a16="http://schemas.microsoft.com/office/drawing/2014/main" val="20012"/>
                    </a:ext>
                  </a:extLst>
                </a:gridCol>
                <a:gridCol w="1003863">
                  <a:extLst>
                    <a:ext uri="{9D8B030D-6E8A-4147-A177-3AD203B41FA5}">
                      <a16:colId xmlns:a16="http://schemas.microsoft.com/office/drawing/2014/main" val="20013"/>
                    </a:ext>
                  </a:extLst>
                </a:gridCol>
              </a:tblGrid>
              <a:tr h="145881">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6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TS</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191668">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1000007</a:t>
                      </a:r>
                    </a:p>
                  </a:txBody>
                  <a:tcPr marL="7620" marR="7620" marT="7620" marB="0"/>
                </a:tc>
                <a:tc>
                  <a:txBody>
                    <a:bodyPr/>
                    <a:lstStyle/>
                    <a:p>
                      <a:pPr marL="0" algn="l" defTabSz="1219170" rtl="0" eaLnBrk="1" fontAlgn="t" latinLnBrk="0" hangingPunct="1"/>
                      <a:r>
                        <a:rPr lang="en-US" sz="800" b="0" i="0" u="none" strike="noStrike" kern="1200">
                          <a:solidFill>
                            <a:srgbClr val="000000"/>
                          </a:solidFill>
                          <a:effectLst/>
                          <a:latin typeface="Arial" panose="020B0604020202020204" pitchFamily="34" charset="0"/>
                          <a:ea typeface="等线" panose="02010600030101010101" pitchFamily="2" charset="-122"/>
                          <a:cs typeface="+mn-cs"/>
                        </a:rPr>
                        <a:t>Management of cloud-native Virtualized Network Functions </a:t>
                      </a:r>
                    </a:p>
                  </a:txBody>
                  <a:tcPr marL="7620" marR="7620" marT="7620"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MCVNF </a:t>
                      </a:r>
                    </a:p>
                  </a:txBody>
                  <a:tcPr marL="7620" marR="7620" marT="762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2024/3/3</a:t>
                      </a:r>
                    </a:p>
                  </a:txBody>
                  <a:tcPr marL="7620" marR="7620" marT="762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0%</a:t>
                      </a:r>
                    </a:p>
                  </a:txBody>
                  <a:tcPr marL="7620" marR="7620" marT="7620"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SP-230764</a:t>
                      </a:r>
                    </a:p>
                  </a:txBody>
                  <a:tcPr marL="7620" marR="7620" marT="7620"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30%</a:t>
                      </a:r>
                    </a:p>
                  </a:txBody>
                  <a:tcPr marL="36002" marR="36002" marT="0" marB="0" anchor="ctr"/>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en-US" altLang="zh-CN" sz="900" b="0" i="0" u="none" strike="noStrike" kern="1200" dirty="0">
                          <a:solidFill>
                            <a:srgbClr val="000000"/>
                          </a:solidFill>
                          <a:effectLst/>
                          <a:latin typeface="+mn-lt"/>
                          <a:ea typeface="+mn-ea"/>
                          <a:cs typeface="+mn-cs"/>
                        </a:rPr>
                        <a:t>ETSI NFV</a:t>
                      </a:r>
                      <a:endParaRPr lang="zh-CN" altLang="en-US" sz="900" b="0" i="0" u="none" strike="noStrike" kern="1200" dirty="0">
                        <a:solidFill>
                          <a:srgbClr val="000000"/>
                        </a:solidFill>
                        <a:effectLst/>
                        <a:latin typeface="+mn-lt"/>
                        <a:ea typeface="+mn-ea"/>
                        <a:cs typeface="+mn-cs"/>
                      </a:endParaRPr>
                    </a:p>
                  </a:txBody>
                  <a:tcPr marL="9525" marR="9525" marT="9525" marB="9525" anchor="ctr"/>
                </a:tc>
                <a:tc>
                  <a:txBody>
                    <a:bodyPr/>
                    <a:lstStyle/>
                    <a:p>
                      <a:pPr marL="0" algn="ctr" defTabSz="1219170" rtl="0" eaLnBrk="1" latinLnBrk="0" hangingPunct="1">
                        <a:lnSpc>
                          <a:spcPct val="150000"/>
                        </a:lnSpc>
                        <a:spcAft>
                          <a:spcPts val="0"/>
                        </a:spcAft>
                      </a:pPr>
                      <a:r>
                        <a:rPr lang="en-US" altLang="zh-CN" sz="900" b="0" kern="1200" dirty="0">
                          <a:solidFill>
                            <a:schemeClr val="tx1"/>
                          </a:solidFill>
                          <a:effectLst/>
                          <a:latin typeface="+mn-lt"/>
                          <a:ea typeface="宋体" panose="02010600030101010101" pitchFamily="2" charset="-122"/>
                          <a:cs typeface="Arial" panose="020B0604020202020204" pitchFamily="34" charset="0"/>
                        </a:rPr>
                        <a:t>0-&gt;30%</a:t>
                      </a:r>
                      <a:endParaRPr lang="zh-CN" sz="900" b="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nchor="ctr"/>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China Mobile </a:t>
                      </a:r>
                      <a:r>
                        <a:rPr lang="en-US" sz="700" b="0" i="0" u="none" strike="noStrike" dirty="0" err="1">
                          <a:solidFill>
                            <a:schemeClr val="tx1"/>
                          </a:solidFill>
                          <a:effectLst/>
                          <a:latin typeface="Arial" panose="020B0604020202020204" pitchFamily="34" charset="0"/>
                          <a:ea typeface="等线" panose="02010600030101010101" pitchFamily="2" charset="-122"/>
                        </a:rPr>
                        <a:t>Guangjing</a:t>
                      </a:r>
                      <a:r>
                        <a:rPr lang="en-US" sz="700" b="0" i="0" u="none" strike="noStrike" dirty="0">
                          <a:solidFill>
                            <a:schemeClr val="tx1"/>
                          </a:solidFill>
                          <a:effectLst/>
                          <a:latin typeface="Arial" panose="020B0604020202020204" pitchFamily="34" charset="0"/>
                          <a:ea typeface="等线" panose="02010600030101010101" pitchFamily="2" charset="-122"/>
                        </a:rPr>
                        <a:t> Cao </a:t>
                      </a:r>
                    </a:p>
                  </a:txBody>
                  <a:tcPr marL="9525" marR="9525" marT="9525" marB="0"/>
                </a:tc>
                <a:extLst>
                  <a:ext uri="{0D108BD9-81ED-4DB2-BD59-A6C34878D82A}">
                    <a16:rowId xmlns:a16="http://schemas.microsoft.com/office/drawing/2014/main" val="3324002326"/>
                  </a:ext>
                </a:extLst>
              </a:tr>
              <a:tr h="169887">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1000012</a:t>
                      </a:r>
                    </a:p>
                  </a:txBody>
                  <a:tcPr marL="7620" marR="7620" marT="7620" marB="0"/>
                </a:tc>
                <a:tc>
                  <a:txBody>
                    <a:bodyPr/>
                    <a:lstStyle/>
                    <a:p>
                      <a:pPr marL="0" algn="l" defTabSz="1219170" rtl="0" eaLnBrk="1" fontAlgn="t" latinLnBrk="0" hangingPunct="1"/>
                      <a:r>
                        <a:rPr lang="en-US" sz="800" b="0" i="0" u="none" strike="noStrike" kern="1200">
                          <a:solidFill>
                            <a:srgbClr val="000000"/>
                          </a:solidFill>
                          <a:effectLst/>
                          <a:latin typeface="Arial" panose="020B0604020202020204" pitchFamily="34" charset="0"/>
                          <a:ea typeface="等线" panose="02010600030101010101" pitchFamily="2" charset="-122"/>
                          <a:cs typeface="+mn-cs"/>
                        </a:rPr>
                        <a:t>Management Aspects of 5G Network Sharing Phase2 </a:t>
                      </a:r>
                    </a:p>
                  </a:txBody>
                  <a:tcPr marL="7620" marR="7620" marT="7620"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MANS_ph2</a:t>
                      </a:r>
                    </a:p>
                  </a:txBody>
                  <a:tcPr marL="7620" marR="7620" marT="762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2024/3/3</a:t>
                      </a:r>
                    </a:p>
                  </a:txBody>
                  <a:tcPr marL="7620" marR="7620" marT="7620" marB="0"/>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0%</a:t>
                      </a:r>
                    </a:p>
                  </a:txBody>
                  <a:tcPr marL="7620" marR="7620" marT="7620"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SP-230629</a:t>
                      </a:r>
                    </a:p>
                  </a:txBody>
                  <a:tcPr marL="7620" marR="7620" marT="7620" marB="0"/>
                </a:tc>
                <a:tc>
                  <a:txBody>
                    <a:bodyPr/>
                    <a:lstStyle/>
                    <a:p>
                      <a:pPr marL="0" algn="ctr" defTabSz="1219170" rtl="0" eaLnBrk="1" fontAlgn="t" latinLnBrk="0" hangingPunct="1">
                        <a:lnSpc>
                          <a:spcPct val="100000"/>
                        </a:lnSpc>
                        <a:spcAft>
                          <a:spcPts val="0"/>
                        </a:spcAft>
                      </a:pPr>
                      <a:r>
                        <a:rPr lang="en-GB" sz="900" b="0" i="0" u="none" strike="noStrike" kern="1200" dirty="0">
                          <a:solidFill>
                            <a:srgbClr val="0000FF"/>
                          </a:solidFill>
                          <a:effectLst/>
                          <a:latin typeface="+mn-lt"/>
                          <a:ea typeface="+mn-ea"/>
                          <a:cs typeface="+mn-cs"/>
                        </a:rPr>
                        <a:t>30%</a:t>
                      </a:r>
                    </a:p>
                  </a:txBody>
                  <a:tcPr marL="36002" marR="36002" marT="0" marB="0" anchor="ctr"/>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mn-ea"/>
                          <a:cs typeface="+mn-cs"/>
                        </a:rPr>
                        <a:t>RAN3</a:t>
                      </a:r>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kern="1200" dirty="0">
                          <a:solidFill>
                            <a:schemeClr val="tx1"/>
                          </a:solidFill>
                          <a:effectLst/>
                          <a:latin typeface="+mn-lt"/>
                          <a:ea typeface="+mn-ea"/>
                          <a:cs typeface="Arial" panose="020B0604020202020204" pitchFamily="34" charset="0"/>
                        </a:rPr>
                        <a:t>0-&gt;30%</a:t>
                      </a:r>
                      <a:endParaRPr lang="zh-CN" altLang="en-US" sz="900" b="0" kern="1200" dirty="0">
                        <a:solidFill>
                          <a:schemeClr val="dk1"/>
                        </a:solidFill>
                        <a:effectLst/>
                        <a:latin typeface="+mn-lt"/>
                        <a:ea typeface="+mn-ea"/>
                        <a:cs typeface="Arial" panose="020B0604020202020204" pitchFamily="34" charset="0"/>
                      </a:endParaRPr>
                    </a:p>
                  </a:txBody>
                  <a:tcPr marL="114300" marR="114300" marT="0"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Wang </a:t>
                      </a:r>
                      <a:r>
                        <a:rPr lang="en-US" sz="700" b="0" i="0" u="none" strike="noStrike" dirty="0" err="1">
                          <a:solidFill>
                            <a:schemeClr val="tx1"/>
                          </a:solidFill>
                          <a:effectLst/>
                          <a:latin typeface="Arial" panose="020B0604020202020204" pitchFamily="34" charset="0"/>
                          <a:ea typeface="等线" panose="02010600030101010101" pitchFamily="2" charset="-122"/>
                        </a:rPr>
                        <a:t>Zhaoning</a:t>
                      </a:r>
                      <a:r>
                        <a:rPr lang="en-US" sz="700" b="0" i="0" u="none" strike="noStrike" dirty="0">
                          <a:solidFill>
                            <a:schemeClr val="tx1"/>
                          </a:solidFill>
                          <a:effectLst/>
                          <a:latin typeface="Arial" panose="020B0604020202020204" pitchFamily="34" charset="0"/>
                          <a:ea typeface="等线" panose="02010600030101010101" pitchFamily="2" charset="-122"/>
                        </a:rPr>
                        <a:t>, China Unicom, </a:t>
                      </a:r>
                    </a:p>
                  </a:txBody>
                  <a:tcPr marL="9525" marR="9525" marT="9525" marB="0"/>
                </a:tc>
                <a:extLst>
                  <a:ext uri="{0D108BD9-81ED-4DB2-BD59-A6C34878D82A}">
                    <a16:rowId xmlns:a16="http://schemas.microsoft.com/office/drawing/2014/main" val="2055227842"/>
                  </a:ext>
                </a:extLst>
              </a:tr>
              <a:tr h="169887">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1000013</a:t>
                      </a:r>
                    </a:p>
                  </a:txBody>
                  <a:tcPr marL="7620" marR="7620" marT="7620" marB="0"/>
                </a:tc>
                <a:tc>
                  <a:txBody>
                    <a:bodyPr/>
                    <a:lstStyle/>
                    <a:p>
                      <a:pPr marL="0" algn="l" defTabSz="1219170" rtl="0" eaLnBrk="1" fontAlgn="t" latinLnBrk="0" hangingPunct="1"/>
                      <a:r>
                        <a:rPr lang="en-US" sz="800" b="0" i="0" u="none" strike="noStrike" kern="1200" dirty="0">
                          <a:solidFill>
                            <a:srgbClr val="000000"/>
                          </a:solidFill>
                          <a:effectLst/>
                          <a:latin typeface="Arial" panose="020B0604020202020204" pitchFamily="34" charset="0"/>
                          <a:ea typeface="等线" panose="02010600030101010101" pitchFamily="2" charset="-122"/>
                          <a:cs typeface="+mn-cs"/>
                        </a:rPr>
                        <a:t>Management Aspects of URLLC </a:t>
                      </a:r>
                    </a:p>
                  </a:txBody>
                  <a:tcPr marL="7620" marR="7620" marT="7620" marB="0"/>
                </a:tc>
                <a:tc>
                  <a:txBody>
                    <a:bodyPr/>
                    <a:lstStyle/>
                    <a:p>
                      <a:pPr algn="l" fontAlgn="t"/>
                      <a:r>
                        <a:rPr lang="en-US" sz="800" b="0" i="0" u="none" strike="noStrike" dirty="0" err="1">
                          <a:solidFill>
                            <a:srgbClr val="000000"/>
                          </a:solidFill>
                          <a:effectLst/>
                          <a:latin typeface="Arial" panose="020B0604020202020204" pitchFamily="34" charset="0"/>
                          <a:ea typeface="等线" panose="02010600030101010101" pitchFamily="2" charset="-122"/>
                        </a:rPr>
                        <a:t>URLLC_Mgt</a:t>
                      </a:r>
                      <a:endParaRPr lang="en-US" sz="8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2024/3/3</a:t>
                      </a:r>
                    </a:p>
                  </a:txBody>
                  <a:tcPr marL="7620" marR="7620" marT="762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0%</a:t>
                      </a:r>
                    </a:p>
                  </a:txBody>
                  <a:tcPr marL="7620" marR="7620" marT="7620"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SP-230631</a:t>
                      </a:r>
                    </a:p>
                  </a:txBody>
                  <a:tcPr marL="7620" marR="7620" marT="7620"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10%</a:t>
                      </a:r>
                    </a:p>
                  </a:txBody>
                  <a:tcPr marL="36002" marR="36002" marT="0" marB="0" anchor="ctr"/>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en-US" altLang="zh-CN" sz="900" b="0" i="0" u="none" strike="noStrike" kern="1200" dirty="0">
                          <a:solidFill>
                            <a:srgbClr val="000000"/>
                          </a:solidFill>
                          <a:effectLst/>
                          <a:latin typeface="+mn-lt"/>
                          <a:ea typeface="+mn-ea"/>
                          <a:cs typeface="+mn-cs"/>
                        </a:rPr>
                        <a:t>RAN3</a:t>
                      </a:r>
                      <a:endParaRPr lang="zh-CN" altLang="en-US" sz="900" b="0" i="0" u="none" strike="noStrike" kern="1200" dirty="0">
                        <a:solidFill>
                          <a:srgbClr val="000000"/>
                        </a:solidFill>
                        <a:effectLst/>
                        <a:latin typeface="+mn-lt"/>
                        <a:ea typeface="+mn-ea"/>
                        <a:cs typeface="+mn-cs"/>
                      </a:endParaRPr>
                    </a:p>
                  </a:txBody>
                  <a:tcPr marL="9525" marR="9525" marT="9525" marB="9525" anchor="ctr"/>
                </a:tc>
                <a:tc>
                  <a:txBody>
                    <a:bodyPr/>
                    <a:lstStyle/>
                    <a:p>
                      <a:pPr marL="0" algn="ctr" defTabSz="1219170" rtl="0" eaLnBrk="1" latinLnBrk="0" hangingPunct="1">
                        <a:lnSpc>
                          <a:spcPct val="150000"/>
                        </a:lnSpc>
                        <a:spcAft>
                          <a:spcPts val="0"/>
                        </a:spcAft>
                      </a:pPr>
                      <a:r>
                        <a:rPr lang="en-US" altLang="zh-CN" sz="900" b="0" kern="1200" dirty="0">
                          <a:solidFill>
                            <a:schemeClr val="tx1"/>
                          </a:solidFill>
                          <a:effectLst/>
                          <a:latin typeface="+mn-lt"/>
                          <a:ea typeface="+mn-ea"/>
                          <a:cs typeface="Arial" panose="020B0604020202020204" pitchFamily="34" charset="0"/>
                        </a:rPr>
                        <a:t>0-&gt;10%</a:t>
                      </a:r>
                      <a:endParaRPr lang="zh-CN" sz="900" b="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nchor="ctr"/>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Wang </a:t>
                      </a:r>
                      <a:r>
                        <a:rPr lang="en-US" sz="700" b="0" i="0" u="none" strike="noStrike" dirty="0" err="1">
                          <a:solidFill>
                            <a:schemeClr val="tx1"/>
                          </a:solidFill>
                          <a:effectLst/>
                          <a:latin typeface="Arial" panose="020B0604020202020204" pitchFamily="34" charset="0"/>
                          <a:ea typeface="等线" panose="02010600030101010101" pitchFamily="2" charset="-122"/>
                        </a:rPr>
                        <a:t>Zhaoning</a:t>
                      </a:r>
                      <a:r>
                        <a:rPr lang="en-US" sz="700" b="0" i="0" u="none" strike="noStrike" dirty="0">
                          <a:solidFill>
                            <a:schemeClr val="tx1"/>
                          </a:solidFill>
                          <a:effectLst/>
                          <a:latin typeface="Arial" panose="020B0604020202020204" pitchFamily="34" charset="0"/>
                          <a:ea typeface="等线" panose="02010600030101010101" pitchFamily="2" charset="-122"/>
                        </a:rPr>
                        <a:t>, China Unicom, </a:t>
                      </a:r>
                    </a:p>
                  </a:txBody>
                  <a:tcPr marL="9525" marR="9525" marT="9525" marB="0"/>
                </a:tc>
                <a:extLst>
                  <a:ext uri="{0D108BD9-81ED-4DB2-BD59-A6C34878D82A}">
                    <a16:rowId xmlns:a16="http://schemas.microsoft.com/office/drawing/2014/main" val="10002"/>
                  </a:ext>
                </a:extLst>
              </a:tr>
              <a:tr h="262155">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1000014</a:t>
                      </a:r>
                    </a:p>
                  </a:txBody>
                  <a:tcPr marL="7620" marR="7620" marT="7620" marB="0"/>
                </a:tc>
                <a:tc>
                  <a:txBody>
                    <a:bodyPr/>
                    <a:lstStyle/>
                    <a:p>
                      <a:pPr marL="0" algn="l" defTabSz="1219170" rtl="0" eaLnBrk="1" fontAlgn="t" latinLnBrk="0" hangingPunct="1"/>
                      <a:r>
                        <a:rPr lang="en-US" sz="800" b="0" i="0" u="none" strike="noStrike" kern="1200" dirty="0">
                          <a:solidFill>
                            <a:srgbClr val="000000"/>
                          </a:solidFill>
                          <a:effectLst/>
                          <a:latin typeface="Arial" panose="020B0604020202020204" pitchFamily="34" charset="0"/>
                          <a:ea typeface="等线" panose="02010600030101010101" pitchFamily="2" charset="-122"/>
                          <a:cs typeface="+mn-cs"/>
                        </a:rPr>
                        <a:t>Network and Service Operations for Energy Utilities </a:t>
                      </a:r>
                    </a:p>
                  </a:txBody>
                  <a:tcPr marL="7620" marR="7620" marT="7620"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NSOEU</a:t>
                      </a:r>
                    </a:p>
                  </a:txBody>
                  <a:tcPr marL="7620" marR="7620" marT="762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2024/3/3</a:t>
                      </a:r>
                    </a:p>
                  </a:txBody>
                  <a:tcPr marL="7620" marR="7620" marT="762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0%</a:t>
                      </a:r>
                    </a:p>
                  </a:txBody>
                  <a:tcPr marL="7620" marR="7620" marT="7620"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SP-230632</a:t>
                      </a:r>
                    </a:p>
                  </a:txBody>
                  <a:tcPr marL="7620" marR="7620" marT="7620"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30%</a:t>
                      </a:r>
                    </a:p>
                  </a:txBody>
                  <a:tcPr marL="36002" marR="36002" marT="0" marB="0" anchor="ctr"/>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lnSpc>
                          <a:spcPct val="150000"/>
                        </a:lnSpc>
                        <a:spcAft>
                          <a:spcPts val="0"/>
                        </a:spcAft>
                      </a:pPr>
                      <a:r>
                        <a:rPr lang="fr-FR" altLang="zh-CN" sz="900" b="0" kern="1200" dirty="0">
                          <a:solidFill>
                            <a:schemeClr val="tx1"/>
                          </a:solidFill>
                          <a:effectLst/>
                          <a:latin typeface="+mn-lt"/>
                          <a:ea typeface="+mn-ea"/>
                          <a:cs typeface="Arial" panose="020B0604020202020204" pitchFamily="34" charset="0"/>
                        </a:rPr>
                        <a:t>SA1</a:t>
                      </a:r>
                      <a:endParaRPr lang="zh-CN" altLang="en-US" sz="900" b="0" kern="1200" dirty="0">
                        <a:solidFill>
                          <a:schemeClr val="tx1"/>
                        </a:solidFill>
                        <a:effectLst/>
                        <a:latin typeface="+mn-lt"/>
                        <a:ea typeface="+mn-ea"/>
                        <a:cs typeface="Arial" panose="020B0604020202020204" pitchFamily="34" charset="0"/>
                      </a:endParaRPr>
                    </a:p>
                  </a:txBody>
                  <a:tcPr marL="9525" marR="9525" marT="9525" marB="9525" anchor="ctr"/>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fr-FR" altLang="zh-CN" sz="900" b="0" kern="1200" dirty="0">
                          <a:solidFill>
                            <a:schemeClr val="tx1"/>
                          </a:solidFill>
                          <a:effectLst/>
                          <a:latin typeface="+mn-lt"/>
                          <a:ea typeface="+mn-ea"/>
                          <a:cs typeface="Arial" panose="020B0604020202020204" pitchFamily="34" charset="0"/>
                        </a:rPr>
                        <a:t>0-&gt;30%</a:t>
                      </a:r>
                      <a:endParaRPr lang="zh-CN" altLang="en-US" sz="900" b="0" kern="1200" dirty="0">
                        <a:solidFill>
                          <a:schemeClr val="tx1"/>
                        </a:solidFill>
                        <a:effectLst/>
                        <a:latin typeface="+mn-lt"/>
                        <a:ea typeface="+mn-ea"/>
                        <a:cs typeface="Arial" panose="020B0604020202020204" pitchFamily="34" charset="0"/>
                      </a:endParaRPr>
                    </a:p>
                  </a:txBody>
                  <a:tcPr marL="114300" marR="114300" marT="0" marB="0" anchor="ctr"/>
                </a:tc>
                <a:tc>
                  <a:txBody>
                    <a:bodyPr/>
                    <a:lstStyle/>
                    <a:p>
                      <a:pPr marL="0" algn="ctr" defTabSz="1219170" rtl="0" eaLnBrk="1" fontAlgn="t" latinLnBrk="0" hangingPunct="1">
                        <a:lnSpc>
                          <a:spcPct val="100000"/>
                        </a:lnSpc>
                        <a:spcAft>
                          <a:spcPts val="0"/>
                        </a:spcAft>
                      </a:pPr>
                      <a:r>
                        <a:rPr lang="fr-FR" altLang="zh-CN" sz="900" b="0" kern="1200" dirty="0">
                          <a:solidFill>
                            <a:schemeClr val="tx1"/>
                          </a:solidFill>
                          <a:effectLst/>
                          <a:latin typeface="+mn-lt"/>
                          <a:ea typeface="+mn-ea"/>
                          <a:cs typeface="Arial" panose="020B0604020202020204" pitchFamily="34" charset="0"/>
                        </a:rPr>
                        <a:t>28.318, 28.522, 28.554, 28.622</a:t>
                      </a:r>
                      <a:endParaRPr lang="en-US" altLang="zh-CN" sz="900" b="0" kern="1200" dirty="0">
                        <a:solidFill>
                          <a:schemeClr val="tx1"/>
                        </a:solidFill>
                        <a:effectLst/>
                        <a:latin typeface="+mn-lt"/>
                        <a:ea typeface="+mn-ea"/>
                        <a:cs typeface="Arial" panose="020B0604020202020204" pitchFamily="34" charset="0"/>
                      </a:endParaRPr>
                    </a:p>
                  </a:txBody>
                  <a:tcPr marL="9525" marR="9525" marT="9525" marB="0"/>
                </a:tc>
                <a:tc>
                  <a:txBody>
                    <a:bodyPr/>
                    <a:lstStyle/>
                    <a:p>
                      <a:pPr marL="0" algn="ctr" defTabSz="1219170" rtl="0" eaLnBrk="1" fontAlgn="t" latinLnBrk="0" hangingPunct="1">
                        <a:lnSpc>
                          <a:spcPct val="100000"/>
                        </a:lnSpc>
                        <a:spcAft>
                          <a:spcPts val="0"/>
                        </a:spcAft>
                      </a:pPr>
                      <a:r>
                        <a:rPr lang="fr-FR" sz="900" b="0" kern="1200" dirty="0">
                          <a:solidFill>
                            <a:schemeClr val="tx1"/>
                          </a:solidFill>
                          <a:effectLst/>
                          <a:latin typeface="+mn-lt"/>
                          <a:ea typeface="+mn-ea"/>
                          <a:cs typeface="Arial" panose="020B0604020202020204" pitchFamily="34" charset="0"/>
                        </a:rPr>
                        <a:t>Erik Guttman, Samsung</a:t>
                      </a:r>
                      <a:endParaRPr lang="en-US" sz="900" b="0" kern="1200" dirty="0">
                        <a:solidFill>
                          <a:schemeClr val="tx1"/>
                        </a:solidFill>
                        <a:effectLst/>
                        <a:latin typeface="+mn-lt"/>
                        <a:ea typeface="+mn-ea"/>
                        <a:cs typeface="Arial" panose="020B0604020202020204" pitchFamily="34" charset="0"/>
                      </a:endParaRPr>
                    </a:p>
                  </a:txBody>
                  <a:tcPr marL="9525" marR="9525" marT="9525"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4614146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22B8879-F89A-42B9-AB3F-0B7F31675DD7}"/>
              </a:ext>
            </a:extLst>
          </p:cNvPr>
          <p:cNvSpPr>
            <a:spLocks noGrp="1"/>
          </p:cNvSpPr>
          <p:nvPr>
            <p:ph type="title"/>
          </p:nvPr>
        </p:nvSpPr>
        <p:spPr>
          <a:xfrm>
            <a:off x="669089"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2800" dirty="0"/>
              <a:t>Rel-18 WI - Intelligence and Automation</a:t>
            </a:r>
          </a:p>
        </p:txBody>
      </p:sp>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18243" y="2351650"/>
            <a:ext cx="2575260" cy="3963425"/>
          </a:xfrm>
          <a:prstGeom prst="rect">
            <a:avLst/>
          </a:prstGeom>
          <a:ln>
            <a:no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marR="0" lvl="0" indent="0" algn="l" defTabSz="1219170" rtl="0" eaLnBrk="0" fontAlgn="base" latinLnBrk="0" hangingPunct="0">
              <a:lnSpc>
                <a:spcPct val="100000"/>
              </a:lnSpc>
              <a:spcBef>
                <a:spcPts val="0"/>
              </a:spcBef>
              <a:spcAft>
                <a:spcPts val="0"/>
              </a:spcAft>
              <a:buClrTx/>
              <a:buSzTx/>
              <a:buNone/>
              <a:tabLst/>
              <a:defRPr/>
            </a:pPr>
            <a:r>
              <a:rPr kumimoji="0" lang="de-DE" altLang="de-DE" sz="1600" b="1" i="0" u="none" strike="noStrike" kern="0" cap="none" spc="0" normalizeH="0" baseline="0" noProof="0" dirty="0">
                <a:ln>
                  <a:noFill/>
                </a:ln>
                <a:solidFill>
                  <a:srgbClr val="0000FF"/>
                </a:solidFill>
                <a:effectLst/>
                <a:uLnTx/>
                <a:uFillTx/>
                <a:latin typeface="Calibri"/>
                <a:ea typeface="MS PGothic" panose="020B0600070205080204" pitchFamily="34" charset="-128"/>
              </a:rPr>
              <a:t>RANSC:</a:t>
            </a:r>
          </a:p>
          <a:p>
            <a:pPr marL="455073" lvl="0" indent="-455073" defTabSz="1219170">
              <a:spcBef>
                <a:spcPts val="0"/>
              </a:spcBef>
              <a:spcAft>
                <a:spcPts val="0"/>
              </a:spcAft>
              <a:defRPr/>
            </a:pPr>
            <a:r>
              <a:rPr lang="de-DE" altLang="de-DE" sz="1100" kern="0" dirty="0">
                <a:solidFill>
                  <a:prstClr val="black"/>
                </a:solidFill>
              </a:rPr>
              <a:t>Progress at SA5#150:</a:t>
            </a:r>
          </a:p>
          <a:p>
            <a:pPr marL="588409" indent="-378875" defTabSz="1219170">
              <a:spcBef>
                <a:spcPts val="0"/>
              </a:spcBef>
              <a:spcAft>
                <a:spcPts val="600"/>
              </a:spcAft>
              <a:buFont typeface="Wingdings" panose="05000000000000000000" pitchFamily="2" charset="2"/>
              <a:buChar char="Ø"/>
              <a:defRPr/>
            </a:pPr>
            <a:r>
              <a:rPr lang="en-US" altLang="zh-CN" sz="1050" kern="0" dirty="0">
                <a:solidFill>
                  <a:prstClr val="black"/>
                </a:solidFill>
              </a:rPr>
              <a:t>The </a:t>
            </a:r>
            <a:r>
              <a:rPr lang="en-US" altLang="zh-CN" sz="1050" kern="0" dirty="0" err="1">
                <a:solidFill>
                  <a:prstClr val="black"/>
                </a:solidFill>
              </a:rPr>
              <a:t>MnS</a:t>
            </a:r>
            <a:r>
              <a:rPr lang="en-US" altLang="zh-CN" sz="1050" kern="0" dirty="0">
                <a:solidFill>
                  <a:prstClr val="black"/>
                </a:solidFill>
              </a:rPr>
              <a:t> model (Type B) and procedure for self-configuration</a:t>
            </a:r>
          </a:p>
          <a:p>
            <a:pPr marL="588409" indent="-378875" defTabSz="1219170">
              <a:spcBef>
                <a:spcPts val="0"/>
              </a:spcBef>
              <a:spcAft>
                <a:spcPts val="600"/>
              </a:spcAft>
              <a:buFont typeface="Wingdings" panose="05000000000000000000" pitchFamily="2" charset="2"/>
              <a:buChar char="Ø"/>
              <a:defRPr/>
            </a:pPr>
            <a:r>
              <a:rPr lang="en-US" altLang="zh-CN" sz="1050" kern="0" dirty="0">
                <a:solidFill>
                  <a:prstClr val="black"/>
                </a:solidFill>
              </a:rPr>
              <a:t>management have been discussed, only procedure has been agreed. The topic for configuration data handling is discussed again but no agreement achieved due to Nokia’s objection, which need further discussion. </a:t>
            </a:r>
          </a:p>
          <a:p>
            <a:pPr marL="455073" indent="-455073" defTabSz="1219170">
              <a:spcBef>
                <a:spcPts val="0"/>
              </a:spcBef>
              <a:spcAft>
                <a:spcPts val="0"/>
              </a:spcAft>
              <a:defRPr/>
            </a:pPr>
            <a:r>
              <a:rPr lang="en-US" altLang="zh-CN" sz="1100" kern="0" dirty="0">
                <a:solidFill>
                  <a:prstClr val="black"/>
                </a:solidFill>
              </a:rPr>
              <a:t>Impacts and dependencies on other WGs: </a:t>
            </a:r>
            <a:r>
              <a:rPr lang="en-US" altLang="zh-CN" sz="1050" kern="0" dirty="0">
                <a:solidFill>
                  <a:prstClr val="black"/>
                </a:solidFill>
              </a:rPr>
              <a:t>none identified</a:t>
            </a:r>
            <a:endParaRPr lang="en-US" altLang="zh-CN" sz="1500" kern="0" dirty="0">
              <a:solidFill>
                <a:prstClr val="black"/>
              </a:solidFill>
            </a:endParaRPr>
          </a:p>
          <a:p>
            <a:pPr marL="455073" lvl="0" indent="-455073" defTabSz="1219170">
              <a:spcBef>
                <a:spcPts val="0"/>
              </a:spcBef>
              <a:spcAft>
                <a:spcPts val="0"/>
              </a:spcAft>
              <a:defRPr/>
            </a:pPr>
            <a:r>
              <a:rPr lang="de-DE" altLang="zh-CN" sz="1100" kern="0" dirty="0">
                <a:solidFill>
                  <a:prstClr val="black"/>
                </a:solidFill>
              </a:rPr>
              <a:t>Next steps:</a:t>
            </a:r>
          </a:p>
          <a:p>
            <a:pPr marL="588409" indent="-378875" defTabSz="1219170">
              <a:spcBef>
                <a:spcPts val="0"/>
              </a:spcBef>
              <a:spcAft>
                <a:spcPts val="600"/>
              </a:spcAft>
              <a:buFont typeface="Wingdings" panose="05000000000000000000" pitchFamily="2" charset="2"/>
              <a:buChar char="Ø"/>
              <a:defRPr/>
            </a:pPr>
            <a:r>
              <a:rPr lang="en-US" altLang="zh-CN" sz="1100" kern="0" dirty="0">
                <a:solidFill>
                  <a:prstClr val="black"/>
                </a:solidFill>
              </a:rPr>
              <a:t>The </a:t>
            </a:r>
            <a:r>
              <a:rPr lang="en-US" altLang="zh-CN" sz="1100" kern="0" dirty="0" err="1">
                <a:solidFill>
                  <a:prstClr val="black"/>
                </a:solidFill>
              </a:rPr>
              <a:t>MnS</a:t>
            </a:r>
            <a:r>
              <a:rPr lang="en-US" altLang="zh-CN" sz="1100" kern="0" dirty="0">
                <a:solidFill>
                  <a:prstClr val="black"/>
                </a:solidFill>
              </a:rPr>
              <a:t> definition (type A and type B) of self-configuration management;</a:t>
            </a:r>
          </a:p>
          <a:p>
            <a:pPr marL="588409" indent="-378875" defTabSz="1219170">
              <a:spcBef>
                <a:spcPts val="0"/>
              </a:spcBef>
              <a:spcAft>
                <a:spcPts val="600"/>
              </a:spcAft>
              <a:buFont typeface="Wingdings" panose="05000000000000000000" pitchFamily="2" charset="2"/>
              <a:buChar char="Ø"/>
              <a:defRPr/>
            </a:pPr>
            <a:r>
              <a:rPr lang="en-US" altLang="zh-CN" sz="1100" kern="0" dirty="0">
                <a:solidFill>
                  <a:prstClr val="black"/>
                </a:solidFill>
              </a:rPr>
              <a:t>The concept, use case and requirement for configuration data handling</a:t>
            </a:r>
            <a:endParaRPr lang="de-DE" sz="1100" kern="0" dirty="0">
              <a:solidFill>
                <a:prstClr val="black"/>
              </a:solidFill>
              <a:latin typeface="Calibri"/>
            </a:endParaRPr>
          </a:p>
        </p:txBody>
      </p:sp>
      <p:graphicFrame>
        <p:nvGraphicFramePr>
          <p:cNvPr id="9" name="Table 5">
            <a:extLst>
              <a:ext uri="{FF2B5EF4-FFF2-40B4-BE49-F238E27FC236}">
                <a16:creationId xmlns:a16="http://schemas.microsoft.com/office/drawing/2014/main" id="{D8F42FF3-0490-47F9-A60A-62E42DC88CAC}"/>
              </a:ext>
            </a:extLst>
          </p:cNvPr>
          <p:cNvGraphicFramePr>
            <a:graphicFrameLocks noGrp="1"/>
          </p:cNvGraphicFramePr>
          <p:nvPr/>
        </p:nvGraphicFramePr>
        <p:xfrm>
          <a:off x="296221" y="838200"/>
          <a:ext cx="11669225" cy="1506460"/>
        </p:xfrm>
        <a:graphic>
          <a:graphicData uri="http://schemas.openxmlformats.org/drawingml/2006/table">
            <a:tbl>
              <a:tblPr firstRow="1" firstCol="1" bandRow="1">
                <a:tableStyleId>{F5AB1C69-6EDB-4FF4-983F-18BD219EF322}</a:tableStyleId>
              </a:tblPr>
              <a:tblGrid>
                <a:gridCol w="603429">
                  <a:extLst>
                    <a:ext uri="{9D8B030D-6E8A-4147-A177-3AD203B41FA5}">
                      <a16:colId xmlns:a16="http://schemas.microsoft.com/office/drawing/2014/main" val="20000"/>
                    </a:ext>
                  </a:extLst>
                </a:gridCol>
                <a:gridCol w="2560494">
                  <a:extLst>
                    <a:ext uri="{9D8B030D-6E8A-4147-A177-3AD203B41FA5}">
                      <a16:colId xmlns:a16="http://schemas.microsoft.com/office/drawing/2014/main" val="20001"/>
                    </a:ext>
                  </a:extLst>
                </a:gridCol>
                <a:gridCol w="685035">
                  <a:extLst>
                    <a:ext uri="{9D8B030D-6E8A-4147-A177-3AD203B41FA5}">
                      <a16:colId xmlns:a16="http://schemas.microsoft.com/office/drawing/2014/main" val="20002"/>
                    </a:ext>
                  </a:extLst>
                </a:gridCol>
                <a:gridCol w="799019">
                  <a:extLst>
                    <a:ext uri="{9D8B030D-6E8A-4147-A177-3AD203B41FA5}">
                      <a16:colId xmlns:a16="http://schemas.microsoft.com/office/drawing/2014/main" val="20005"/>
                    </a:ext>
                  </a:extLst>
                </a:gridCol>
                <a:gridCol w="506615">
                  <a:extLst>
                    <a:ext uri="{9D8B030D-6E8A-4147-A177-3AD203B41FA5}">
                      <a16:colId xmlns:a16="http://schemas.microsoft.com/office/drawing/2014/main" val="20006"/>
                    </a:ext>
                  </a:extLst>
                </a:gridCol>
                <a:gridCol w="711503">
                  <a:extLst>
                    <a:ext uri="{9D8B030D-6E8A-4147-A177-3AD203B41FA5}">
                      <a16:colId xmlns:a16="http://schemas.microsoft.com/office/drawing/2014/main" val="1440325282"/>
                    </a:ext>
                  </a:extLst>
                </a:gridCol>
                <a:gridCol w="711503">
                  <a:extLst>
                    <a:ext uri="{9D8B030D-6E8A-4147-A177-3AD203B41FA5}">
                      <a16:colId xmlns:a16="http://schemas.microsoft.com/office/drawing/2014/main" val="20007"/>
                    </a:ext>
                  </a:extLst>
                </a:gridCol>
                <a:gridCol w="1021160">
                  <a:extLst>
                    <a:ext uri="{9D8B030D-6E8A-4147-A177-3AD203B41FA5}">
                      <a16:colId xmlns:a16="http://schemas.microsoft.com/office/drawing/2014/main" val="20008"/>
                    </a:ext>
                  </a:extLst>
                </a:gridCol>
                <a:gridCol w="1080433">
                  <a:extLst>
                    <a:ext uri="{9D8B030D-6E8A-4147-A177-3AD203B41FA5}">
                      <a16:colId xmlns:a16="http://schemas.microsoft.com/office/drawing/2014/main" val="20009"/>
                    </a:ext>
                  </a:extLst>
                </a:gridCol>
                <a:gridCol w="996678">
                  <a:extLst>
                    <a:ext uri="{9D8B030D-6E8A-4147-A177-3AD203B41FA5}">
                      <a16:colId xmlns:a16="http://schemas.microsoft.com/office/drawing/2014/main" val="20010"/>
                    </a:ext>
                  </a:extLst>
                </a:gridCol>
                <a:gridCol w="996678">
                  <a:extLst>
                    <a:ext uri="{9D8B030D-6E8A-4147-A177-3AD203B41FA5}">
                      <a16:colId xmlns:a16="http://schemas.microsoft.com/office/drawing/2014/main" val="20012"/>
                    </a:ext>
                  </a:extLst>
                </a:gridCol>
                <a:gridCol w="996678">
                  <a:extLst>
                    <a:ext uri="{9D8B030D-6E8A-4147-A177-3AD203B41FA5}">
                      <a16:colId xmlns:a16="http://schemas.microsoft.com/office/drawing/2014/main" val="20013"/>
                    </a:ext>
                  </a:extLst>
                </a:gridCol>
              </a:tblGrid>
              <a:tr h="250975">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TS</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268337">
                <a:tc>
                  <a:txBody>
                    <a:bodyPr/>
                    <a:lstStyle/>
                    <a:p>
                      <a:pPr algn="l" fontAlgn="t"/>
                      <a:r>
                        <a:rPr lang="en-US" altLang="zh-CN" sz="800" b="0" i="0" u="none" strike="noStrike">
                          <a:solidFill>
                            <a:srgbClr val="000000"/>
                          </a:solidFill>
                          <a:effectLst/>
                          <a:latin typeface="+mn-lt"/>
                          <a:ea typeface="等线" panose="02010600030101010101" pitchFamily="2" charset="-122"/>
                        </a:rPr>
                        <a:t>940030</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Self-Configuration of RAN NEs</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RANSC</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55%</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SP-211431</a:t>
                      </a:r>
                    </a:p>
                  </a:txBody>
                  <a:tcPr marL="9525" marR="9525" marT="9525"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b="0" i="0" u="none" strike="noStrike" kern="1200" dirty="0">
                          <a:solidFill>
                            <a:srgbClr val="0000FF"/>
                          </a:solidFill>
                          <a:effectLst/>
                          <a:latin typeface="+mn-lt"/>
                          <a:ea typeface="+mn-ea"/>
                          <a:cs typeface="+mn-cs"/>
                        </a:rPr>
                        <a:t>65%</a:t>
                      </a:r>
                    </a:p>
                  </a:txBody>
                  <a:tcPr marL="36002" marR="36002" marT="0" marB="0" anchor="ctr"/>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algn="ctr">
                        <a:lnSpc>
                          <a:spcPct val="150000"/>
                        </a:lnSpc>
                        <a:spcAft>
                          <a:spcPts val="0"/>
                        </a:spcAft>
                      </a:pP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800" kern="1200" dirty="0">
                          <a:solidFill>
                            <a:schemeClr val="tx1"/>
                          </a:solidFill>
                          <a:effectLst/>
                          <a:latin typeface="+mn-lt"/>
                          <a:ea typeface="+mn-ea"/>
                          <a:cs typeface="Arial" panose="020B0604020202020204" pitchFamily="34" charset="0"/>
                        </a:rPr>
                        <a:t>0-&gt;</a:t>
                      </a:r>
                      <a:r>
                        <a:rPr lang="en-US" altLang="zh-CN" sz="800" kern="1200" dirty="0">
                          <a:solidFill>
                            <a:srgbClr val="FF3300"/>
                          </a:solidFill>
                          <a:effectLst/>
                          <a:latin typeface="+mn-lt"/>
                          <a:ea typeface="+mn-ea"/>
                          <a:cs typeface="Arial" panose="020B0604020202020204" pitchFamily="34" charset="0"/>
                        </a:rPr>
                        <a:t>5-&gt;5-&gt;5-</a:t>
                      </a:r>
                      <a:r>
                        <a:rPr lang="en-US" altLang="zh-CN" sz="800" kern="1200" dirty="0">
                          <a:solidFill>
                            <a:schemeClr val="tx1"/>
                          </a:solidFill>
                          <a:effectLst/>
                          <a:latin typeface="+mn-lt"/>
                          <a:ea typeface="+mn-ea"/>
                          <a:cs typeface="Arial" panose="020B0604020202020204" pitchFamily="34" charset="0"/>
                        </a:rPr>
                        <a:t>&gt;45-&gt;50-&gt;55-&gt;65%</a:t>
                      </a:r>
                      <a:endParaRPr lang="zh-CN" altLang="zh-CN" sz="800" kern="1200" dirty="0">
                        <a:solidFill>
                          <a:schemeClr val="tx1"/>
                        </a:solidFill>
                        <a:effectLst/>
                        <a:latin typeface="+mn-lt"/>
                        <a:ea typeface="+mn-ea"/>
                        <a:cs typeface="Arial" panose="020B0604020202020204" pitchFamily="34" charset="0"/>
                      </a:endParaRPr>
                    </a:p>
                  </a:txBody>
                  <a:tcPr marL="36002" marR="36002" marT="0" marB="0" anchor="ctr"/>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28.313; ; 28.317</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Hu, </a:t>
                      </a:r>
                      <a:r>
                        <a:rPr lang="en-US" sz="700" b="0" i="0" u="none" strike="noStrike" dirty="0" err="1">
                          <a:solidFill>
                            <a:schemeClr val="tx1"/>
                          </a:solidFill>
                          <a:effectLst/>
                          <a:latin typeface="Arial" panose="020B0604020202020204" pitchFamily="34" charset="0"/>
                          <a:ea typeface="等线" panose="02010600030101010101" pitchFamily="2" charset="-122"/>
                        </a:rPr>
                        <a:t>Yaxi</a:t>
                      </a:r>
                      <a:r>
                        <a:rPr lang="en-US" sz="700" b="0" i="0" u="none" strike="noStrike" dirty="0">
                          <a:solidFill>
                            <a:schemeClr val="tx1"/>
                          </a:solidFill>
                          <a:effectLst/>
                          <a:latin typeface="Arial" panose="020B0604020202020204" pitchFamily="34" charset="0"/>
                          <a:ea typeface="等线" panose="02010600030101010101" pitchFamily="2" charset="-122"/>
                        </a:rPr>
                        <a:t>, China Mobile </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b="0" i="0" u="none" strike="noStrike" dirty="0">
                          <a:solidFill>
                            <a:schemeClr val="tx1"/>
                          </a:solidFill>
                          <a:effectLst/>
                          <a:latin typeface="Arial" panose="020B0604020202020204" pitchFamily="34" charset="0"/>
                          <a:ea typeface="等线" panose="02010600030101010101" pitchFamily="2" charset="-122"/>
                        </a:rPr>
                        <a:t>Xu </a:t>
                      </a:r>
                      <a:r>
                        <a:rPr lang="en-US" altLang="zh-CN" sz="700" b="0" i="0" u="none" strike="noStrike" dirty="0" err="1">
                          <a:solidFill>
                            <a:schemeClr val="tx1"/>
                          </a:solidFill>
                          <a:effectLst/>
                          <a:latin typeface="Arial" panose="020B0604020202020204" pitchFamily="34" charset="0"/>
                          <a:ea typeface="等线" panose="02010600030101010101" pitchFamily="2" charset="-122"/>
                        </a:rPr>
                        <a:t>Ruiyue</a:t>
                      </a:r>
                      <a:r>
                        <a:rPr lang="en-US" altLang="zh-CN" sz="700" b="0" i="0" u="none" strike="noStrike" dirty="0">
                          <a:solidFill>
                            <a:schemeClr val="tx1"/>
                          </a:solidFill>
                          <a:effectLst/>
                          <a:latin typeface="Arial" panose="020B0604020202020204" pitchFamily="34" charset="0"/>
                          <a:ea typeface="等线" panose="02010600030101010101" pitchFamily="2" charset="-122"/>
                        </a:rPr>
                        <a:t>, Huawei </a:t>
                      </a:r>
                      <a:endParaRPr lang="en-US" sz="700" b="0" i="0" u="none" strike="noStrike" dirty="0">
                        <a:solidFill>
                          <a:schemeClr val="tx1"/>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3324002326"/>
                  </a:ext>
                </a:extLst>
              </a:tr>
              <a:tr h="326001">
                <a:tc>
                  <a:txBody>
                    <a:bodyPr/>
                    <a:lstStyle/>
                    <a:p>
                      <a:pPr algn="l" fontAlgn="t"/>
                      <a:r>
                        <a:rPr lang="en-US" altLang="zh-CN" sz="800" b="0" i="0" u="none" strike="noStrike">
                          <a:solidFill>
                            <a:srgbClr val="000000"/>
                          </a:solidFill>
                          <a:effectLst/>
                          <a:latin typeface="+mn-lt"/>
                          <a:ea typeface="等线" panose="02010600030101010101" pitchFamily="2" charset="-122"/>
                        </a:rPr>
                        <a:t>970031</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Data Analytics phase 2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eMDAS_Ph2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25%</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SP-220981</a:t>
                      </a:r>
                    </a:p>
                  </a:txBody>
                  <a:tcPr marL="9525" marR="9525" marT="9525"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50</a:t>
                      </a:r>
                      <a:r>
                        <a:rPr lang="en-US" altLang="zh-CN" sz="900" b="0" i="0" u="none" strike="noStrike" kern="1200" dirty="0">
                          <a:solidFill>
                            <a:srgbClr val="0000FF"/>
                          </a:solidFill>
                          <a:effectLst/>
                          <a:latin typeface="+mn-lt"/>
                          <a:ea typeface="+mn-ea"/>
                          <a:cs typeface="+mn-cs"/>
                        </a:rPr>
                        <a:t>%</a:t>
                      </a:r>
                      <a:endParaRPr lang="en-GB" sz="900" b="0" i="0" u="none" strike="noStrike" kern="1200" dirty="0">
                        <a:solidFill>
                          <a:srgbClr val="0000FF"/>
                        </a:solidFill>
                        <a:effectLst/>
                        <a:latin typeface="+mn-lt"/>
                        <a:ea typeface="+mn-ea"/>
                        <a:cs typeface="+mn-cs"/>
                      </a:endParaRPr>
                    </a:p>
                  </a:txBody>
                  <a:tcPr marL="36002" marR="36002" marT="0" marB="0" anchor="ctr"/>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SA2,RAN3,RAN2</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800" kern="1200" dirty="0">
                          <a:solidFill>
                            <a:srgbClr val="000000"/>
                          </a:solidFill>
                          <a:effectLst/>
                          <a:latin typeface="+mn-lt"/>
                          <a:ea typeface="宋体" panose="02010600030101010101" pitchFamily="2" charset="-122"/>
                          <a:cs typeface="Arial" panose="020B0604020202020204" pitchFamily="34" charset="0"/>
                        </a:rPr>
                        <a:t>0-&gt;5-&gt;15-&gt;25-&gt;50%</a:t>
                      </a:r>
                      <a:endParaRPr lang="zh-CN" sz="8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28.104; 28.552; 32.425; 28.554; 28.541; 28.622; 28.623; 28.533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Yao, Yizhi, Intel </a:t>
                      </a:r>
                    </a:p>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Hassan, NEC</a:t>
                      </a:r>
                    </a:p>
                  </a:txBody>
                  <a:tcPr marL="9525" marR="9525" marT="9525" marB="0"/>
                </a:tc>
                <a:extLst>
                  <a:ext uri="{0D108BD9-81ED-4DB2-BD59-A6C34878D82A}">
                    <a16:rowId xmlns:a16="http://schemas.microsoft.com/office/drawing/2014/main" val="1491513699"/>
                  </a:ext>
                </a:extLst>
              </a:tr>
              <a:tr h="246062">
                <a:tc>
                  <a:txBody>
                    <a:bodyPr/>
                    <a:lstStyle/>
                    <a:p>
                      <a:pPr algn="l" fontAlgn="t"/>
                      <a:r>
                        <a:rPr lang="en-US" altLang="zh-CN" sz="800" b="0" i="0" u="none" strike="noStrike" dirty="0">
                          <a:solidFill>
                            <a:srgbClr val="000000"/>
                          </a:solidFill>
                          <a:effectLst/>
                          <a:latin typeface="+mn-lt"/>
                          <a:ea typeface="等线" panose="02010600030101010101" pitchFamily="2" charset="-122"/>
                        </a:rPr>
                        <a:t>990119</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AI/ML management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AIML_MGT</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20%</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SP-230335</a:t>
                      </a:r>
                    </a:p>
                  </a:txBody>
                  <a:tcPr marL="9525" marR="9525" marT="9525"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35%</a:t>
                      </a:r>
                    </a:p>
                  </a:txBody>
                  <a:tcPr marL="36002" marR="36002" marT="0" marB="0" anchor="ctr"/>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800" kern="1200" dirty="0">
                          <a:solidFill>
                            <a:srgbClr val="000000"/>
                          </a:solidFill>
                          <a:effectLst/>
                          <a:latin typeface="+mn-lt"/>
                          <a:ea typeface="+mn-ea"/>
                          <a:cs typeface="Arial" panose="020B0604020202020204" pitchFamily="34" charset="0"/>
                        </a:rPr>
                        <a:t>SA2, RAN3</a:t>
                      </a:r>
                      <a:endParaRPr lang="zh-CN" altLang="en-US" sz="800" kern="1200" dirty="0">
                        <a:solidFill>
                          <a:srgbClr val="000000"/>
                        </a:solidFill>
                        <a:effectLst/>
                        <a:latin typeface="+mn-lt"/>
                        <a:ea typeface="+mn-ea"/>
                        <a:cs typeface="Arial" panose="020B0604020202020204" pitchFamily="34" charset="0"/>
                      </a:endParaRPr>
                    </a:p>
                  </a:txBody>
                  <a:tcPr marL="9525" marR="9525" marT="9525" marB="9525"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800" kern="1200" dirty="0">
                          <a:solidFill>
                            <a:srgbClr val="000000"/>
                          </a:solidFill>
                          <a:effectLst/>
                          <a:latin typeface="+mn-lt"/>
                          <a:ea typeface="+mn-ea"/>
                          <a:cs typeface="Arial" panose="020B0604020202020204" pitchFamily="34" charset="0"/>
                        </a:rPr>
                        <a:t>0-&gt;20-&gt;35%</a:t>
                      </a:r>
                      <a:endParaRPr lang="zh-CN" altLang="en-US" sz="800" kern="1200" dirty="0">
                        <a:solidFill>
                          <a:srgbClr val="000000"/>
                        </a:solidFill>
                        <a:effectLst/>
                        <a:latin typeface="+mn-lt"/>
                        <a:ea typeface="+mn-ea"/>
                        <a:cs typeface="Arial" panose="020B0604020202020204" pitchFamily="34" charset="0"/>
                      </a:endParaRPr>
                    </a:p>
                  </a:txBody>
                  <a:tcPr marL="114300" marR="114300"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800" kern="1200" dirty="0">
                          <a:solidFill>
                            <a:srgbClr val="000000"/>
                          </a:solidFill>
                          <a:effectLst/>
                          <a:latin typeface="+mn-lt"/>
                          <a:ea typeface="+mn-ea"/>
                          <a:cs typeface="Arial" panose="020B0604020202020204" pitchFamily="34" charset="0"/>
                        </a:rPr>
                        <a:t>28.105; 28.552; 32.425; 28.554; 28.541 </a:t>
                      </a:r>
                    </a:p>
                  </a:txBody>
                  <a:tcPr marL="9525" marR="9525" marT="9525" marB="9525" anchor="ctr"/>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Yao, Yizhi, Intel </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b="0" i="0" u="none" strike="noStrike" dirty="0">
                          <a:solidFill>
                            <a:schemeClr val="tx1"/>
                          </a:solidFill>
                          <a:effectLst/>
                          <a:latin typeface="Arial" panose="020B0604020202020204" pitchFamily="34" charset="0"/>
                          <a:ea typeface="等线" panose="02010600030101010101" pitchFamily="2" charset="-122"/>
                        </a:rPr>
                        <a:t>Hassan Al-kanani, NEC</a:t>
                      </a:r>
                      <a:endParaRPr lang="en-US" sz="700" b="0" i="0" u="none" strike="noStrike" dirty="0">
                        <a:solidFill>
                          <a:schemeClr val="tx1"/>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2038846232"/>
                  </a:ext>
                </a:extLst>
              </a:tr>
              <a:tr h="186108">
                <a:tc>
                  <a:txBody>
                    <a:bodyPr/>
                    <a:lstStyle/>
                    <a:p>
                      <a:pPr algn="l" fontAlgn="t"/>
                      <a:r>
                        <a:rPr lang="en-US" altLang="zh-CN" sz="800" b="0" i="0" u="none" strike="noStrike">
                          <a:solidFill>
                            <a:srgbClr val="000000"/>
                          </a:solidFill>
                          <a:effectLst/>
                          <a:latin typeface="+mn-lt"/>
                          <a:ea typeface="等线" panose="02010600030101010101" pitchFamily="2" charset="-122"/>
                        </a:rPr>
                        <a:t>990030</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Intent driven Management Service for Mobile Network phase 2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IDMS_MN_ph2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40%</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SP-230180</a:t>
                      </a:r>
                    </a:p>
                  </a:txBody>
                  <a:tcPr marL="9525" marR="9525" marT="9525"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75%</a:t>
                      </a:r>
                    </a:p>
                  </a:txBody>
                  <a:tcPr marL="36002" marR="36002" marT="0" marB="0" anchor="ctr"/>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SA2, RAN3, ETSI ZSM, TM Forum </a:t>
                      </a:r>
                      <a:endParaRPr lang="zh-CN" altLang="en-US" sz="800" kern="1200" dirty="0">
                        <a:solidFill>
                          <a:srgbClr val="000000"/>
                        </a:solidFill>
                        <a:effectLst/>
                        <a:latin typeface="+mn-lt"/>
                        <a:ea typeface="+mn-ea"/>
                        <a:cs typeface="Arial" panose="020B0604020202020204" pitchFamily="34" charset="0"/>
                      </a:endParaRPr>
                    </a:p>
                  </a:txBody>
                  <a:tcPr marL="9525" marR="9525" marT="9525" marB="9525"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800" kern="1200" dirty="0">
                          <a:solidFill>
                            <a:srgbClr val="000000"/>
                          </a:solidFill>
                          <a:effectLst/>
                          <a:latin typeface="+mn-lt"/>
                          <a:ea typeface="+mn-ea"/>
                          <a:cs typeface="Arial" panose="020B0604020202020204" pitchFamily="34" charset="0"/>
                        </a:rPr>
                        <a:t>0-&gt;40-&gt;75%</a:t>
                      </a:r>
                      <a:endParaRPr lang="zh-CN" altLang="en-US" sz="800" kern="1200" dirty="0">
                        <a:solidFill>
                          <a:srgbClr val="000000"/>
                        </a:solidFill>
                        <a:effectLst/>
                        <a:latin typeface="+mn-lt"/>
                        <a:ea typeface="+mn-ea"/>
                        <a:cs typeface="Arial" panose="020B0604020202020204" pitchFamily="34" charset="0"/>
                      </a:endParaRPr>
                    </a:p>
                  </a:txBody>
                  <a:tcPr marL="114300" marR="114300" marT="0" marB="0" anchor="ctr"/>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28.312</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Xu </a:t>
                      </a:r>
                      <a:r>
                        <a:rPr lang="en-US" sz="700" b="0" i="0" u="none" strike="noStrike" dirty="0" err="1">
                          <a:solidFill>
                            <a:schemeClr val="tx1"/>
                          </a:solidFill>
                          <a:effectLst/>
                          <a:latin typeface="Arial" panose="020B0604020202020204" pitchFamily="34" charset="0"/>
                          <a:ea typeface="等线" panose="02010600030101010101" pitchFamily="2" charset="-122"/>
                        </a:rPr>
                        <a:t>Ruiyue</a:t>
                      </a:r>
                      <a:r>
                        <a:rPr lang="en-US" sz="700" b="0" i="0" u="none" strike="noStrike" dirty="0">
                          <a:solidFill>
                            <a:schemeClr val="tx1"/>
                          </a:solidFill>
                          <a:effectLst/>
                          <a:latin typeface="Arial" panose="020B0604020202020204" pitchFamily="34" charset="0"/>
                          <a:ea typeface="等线" panose="02010600030101010101" pitchFamily="2" charset="-122"/>
                        </a:rPr>
                        <a:t>, Huawei </a:t>
                      </a:r>
                    </a:p>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Mark Scott, Ericsson</a:t>
                      </a:r>
                    </a:p>
                  </a:txBody>
                  <a:tcPr marL="9525" marR="9525" marT="9525" marB="0"/>
                </a:tc>
                <a:extLst>
                  <a:ext uri="{0D108BD9-81ED-4DB2-BD59-A6C34878D82A}">
                    <a16:rowId xmlns:a16="http://schemas.microsoft.com/office/drawing/2014/main" val="2225474388"/>
                  </a:ext>
                </a:extLst>
              </a:tr>
            </a:tbl>
          </a:graphicData>
        </a:graphic>
      </p:graphicFrame>
      <p:sp>
        <p:nvSpPr>
          <p:cNvPr id="5" name="Content Placeholder 7">
            <a:extLst>
              <a:ext uri="{FF2B5EF4-FFF2-40B4-BE49-F238E27FC236}">
                <a16:creationId xmlns:a16="http://schemas.microsoft.com/office/drawing/2014/main" id="{549A787E-1B60-4B3D-A538-B8939CE93A79}"/>
              </a:ext>
            </a:extLst>
          </p:cNvPr>
          <p:cNvSpPr txBox="1">
            <a:spLocks/>
          </p:cNvSpPr>
          <p:nvPr/>
        </p:nvSpPr>
        <p:spPr>
          <a:xfrm>
            <a:off x="2593503" y="2351650"/>
            <a:ext cx="3853313" cy="3963424"/>
          </a:xfrm>
          <a:prstGeom prst="rect">
            <a:avLst/>
          </a:prstGeom>
          <a:solidFill>
            <a:schemeClr val="bg1"/>
          </a:solidFill>
          <a:ln>
            <a:no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a:solidFill>
                  <a:srgbClr val="0000FF"/>
                </a:solidFill>
                <a:latin typeface="Calibri"/>
              </a:rPr>
              <a:t>eMDAS_Ph2</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indent="-455073" defTabSz="1219170">
              <a:spcBef>
                <a:spcPts val="0"/>
              </a:spcBef>
              <a:spcAft>
                <a:spcPts val="0"/>
              </a:spcAft>
              <a:defRPr/>
            </a:pPr>
            <a:r>
              <a:rPr lang="de-DE" altLang="de-DE" sz="1100" kern="0" dirty="0">
                <a:solidFill>
                  <a:prstClr val="black"/>
                </a:solidFill>
              </a:rPr>
              <a:t>Progress at SA5#150:</a:t>
            </a:r>
            <a:r>
              <a:rPr lang="en-US" altLang="zh-CN" sz="900" kern="0" dirty="0">
                <a:solidFill>
                  <a:prstClr val="black"/>
                </a:solidFill>
              </a:rPr>
              <a:t> </a:t>
            </a:r>
          </a:p>
          <a:p>
            <a:pPr indent="-171450" defTabSz="1219170">
              <a:spcBef>
                <a:spcPts val="0"/>
              </a:spcBef>
              <a:spcAft>
                <a:spcPts val="0"/>
              </a:spcAft>
              <a:buFont typeface="Wingdings" panose="05000000000000000000" pitchFamily="2" charset="2"/>
              <a:buChar char="Ø"/>
              <a:defRPr/>
            </a:pPr>
            <a:r>
              <a:rPr lang="en-US" altLang="zh-CN" sz="1100" kern="0" dirty="0">
                <a:solidFill>
                  <a:prstClr val="black"/>
                </a:solidFill>
              </a:rPr>
              <a:t>Discussion at SA5#150 evolved around several documents including the following: Adding enabling data for Coverage and SLS use cases for PM </a:t>
            </a:r>
            <a:r>
              <a:rPr lang="en-US" altLang="zh-CN" sz="1100" kern="0" dirty="0" err="1">
                <a:solidFill>
                  <a:prstClr val="black"/>
                </a:solidFill>
              </a:rPr>
              <a:t>predictionsresource</a:t>
            </a:r>
            <a:r>
              <a:rPr lang="en-US" altLang="zh-CN" sz="1100" kern="0" dirty="0">
                <a:solidFill>
                  <a:prstClr val="black"/>
                </a:solidFill>
              </a:rPr>
              <a:t> analytics use case with correlation across </a:t>
            </a:r>
            <a:r>
              <a:rPr lang="en-US" altLang="zh-CN" sz="1100" kern="0" dirty="0" err="1">
                <a:solidFill>
                  <a:prstClr val="black"/>
                </a:solidFill>
              </a:rPr>
              <a:t>NFsMDA</a:t>
            </a:r>
            <a:r>
              <a:rPr lang="en-US" altLang="zh-CN" sz="1100" kern="0" dirty="0">
                <a:solidFill>
                  <a:prstClr val="black"/>
                </a:solidFill>
              </a:rPr>
              <a:t> </a:t>
            </a:r>
            <a:r>
              <a:rPr lang="en-US" altLang="zh-CN" sz="1100" kern="0" dirty="0" err="1">
                <a:solidFill>
                  <a:prstClr val="black"/>
                </a:solidFill>
              </a:rPr>
              <a:t>RecommendationsSupport</a:t>
            </a:r>
            <a:r>
              <a:rPr lang="en-US" altLang="zh-CN" sz="1100" kern="0" dirty="0">
                <a:solidFill>
                  <a:prstClr val="black"/>
                </a:solidFill>
              </a:rPr>
              <a:t> in stage 2 for cross domain </a:t>
            </a:r>
            <a:r>
              <a:rPr lang="en-US" altLang="zh-CN" sz="1100" kern="0" dirty="0" err="1">
                <a:solidFill>
                  <a:prstClr val="black"/>
                </a:solidFill>
              </a:rPr>
              <a:t>MDAAdd</a:t>
            </a:r>
            <a:r>
              <a:rPr lang="en-US" altLang="zh-CN" sz="1100" kern="0" dirty="0">
                <a:solidFill>
                  <a:prstClr val="black"/>
                </a:solidFill>
              </a:rPr>
              <a:t> recommended actions for non-3GPP </a:t>
            </a:r>
            <a:r>
              <a:rPr lang="en-US" altLang="zh-CN" sz="1100" kern="0" dirty="0" err="1">
                <a:solidFill>
                  <a:prstClr val="black"/>
                </a:solidFill>
              </a:rPr>
              <a:t>operationsAdd</a:t>
            </a:r>
            <a:r>
              <a:rPr lang="en-US" altLang="zh-CN" sz="1100" kern="0" dirty="0">
                <a:solidFill>
                  <a:prstClr val="black"/>
                </a:solidFill>
              </a:rPr>
              <a:t> MDA capability for resource utilization </a:t>
            </a:r>
            <a:r>
              <a:rPr lang="en-US" altLang="zh-CN" sz="1100" kern="0" dirty="0" err="1">
                <a:solidFill>
                  <a:prstClr val="black"/>
                </a:solidFill>
              </a:rPr>
              <a:t>analysisAdd</a:t>
            </a:r>
            <a:r>
              <a:rPr lang="en-US" altLang="zh-CN" sz="1100" kern="0" dirty="0">
                <a:solidFill>
                  <a:prstClr val="black"/>
                </a:solidFill>
              </a:rPr>
              <a:t> use case of MDA assisted control plane congestion analysis.</a:t>
            </a:r>
          </a:p>
          <a:p>
            <a:pPr indent="-171450" defTabSz="1219170">
              <a:spcBef>
                <a:spcPts val="0"/>
              </a:spcBef>
              <a:spcAft>
                <a:spcPts val="0"/>
              </a:spcAft>
              <a:buFont typeface="Wingdings" panose="05000000000000000000" pitchFamily="2" charset="2"/>
              <a:buChar char="Ø"/>
              <a:defRPr/>
            </a:pPr>
            <a:r>
              <a:rPr lang="en-US" altLang="zh-CN" sz="1100" kern="0" dirty="0">
                <a:solidFill>
                  <a:prstClr val="black"/>
                </a:solidFill>
              </a:rPr>
              <a:t>The discussion led to the approval of the following documents as input to the Draft CR: Adding enabling data for Coverage and SLS use cases for PM </a:t>
            </a:r>
            <a:r>
              <a:rPr lang="en-US" altLang="zh-CN" sz="1100" kern="0" dirty="0" err="1">
                <a:solidFill>
                  <a:prstClr val="black"/>
                </a:solidFill>
              </a:rPr>
              <a:t>predictions.Filtering</a:t>
            </a:r>
            <a:r>
              <a:rPr lang="en-US" altLang="zh-CN" sz="1100" kern="0" dirty="0">
                <a:solidFill>
                  <a:prstClr val="black"/>
                </a:solidFill>
              </a:rPr>
              <a:t> MDA </a:t>
            </a:r>
            <a:r>
              <a:rPr lang="en-US" altLang="zh-CN" sz="1100" kern="0" dirty="0" err="1">
                <a:solidFill>
                  <a:prstClr val="black"/>
                </a:solidFill>
              </a:rPr>
              <a:t>Recommendations.Enhancing</a:t>
            </a:r>
            <a:r>
              <a:rPr lang="en-US" altLang="zh-CN" sz="1100" kern="0" dirty="0">
                <a:solidFill>
                  <a:prstClr val="black"/>
                </a:solidFill>
              </a:rPr>
              <a:t> resource analytics use case with correlation across </a:t>
            </a:r>
            <a:r>
              <a:rPr lang="en-US" altLang="zh-CN" sz="1100" kern="0" dirty="0" err="1">
                <a:solidFill>
                  <a:prstClr val="black"/>
                </a:solidFill>
              </a:rPr>
              <a:t>NFs.Add</a:t>
            </a:r>
            <a:r>
              <a:rPr lang="en-US" altLang="zh-CN" sz="1100" kern="0" dirty="0">
                <a:solidFill>
                  <a:prstClr val="black"/>
                </a:solidFill>
              </a:rPr>
              <a:t> recommended actions for non-3GPP </a:t>
            </a:r>
            <a:r>
              <a:rPr lang="en-US" altLang="zh-CN" sz="1100" kern="0" dirty="0" err="1">
                <a:solidFill>
                  <a:prstClr val="black"/>
                </a:solidFill>
              </a:rPr>
              <a:t>operations.Add</a:t>
            </a:r>
            <a:r>
              <a:rPr lang="en-US" altLang="zh-CN" sz="1100" kern="0" dirty="0">
                <a:solidFill>
                  <a:prstClr val="black"/>
                </a:solidFill>
              </a:rPr>
              <a:t> MDA capability for resource utilization </a:t>
            </a:r>
            <a:r>
              <a:rPr lang="en-US" altLang="zh-CN" sz="1100" kern="0" dirty="0" err="1">
                <a:solidFill>
                  <a:prstClr val="black"/>
                </a:solidFill>
              </a:rPr>
              <a:t>analysis.Add</a:t>
            </a:r>
            <a:r>
              <a:rPr lang="en-US" altLang="zh-CN" sz="1100" kern="0" dirty="0">
                <a:solidFill>
                  <a:prstClr val="black"/>
                </a:solidFill>
              </a:rPr>
              <a:t> use case of MDA assisted control plane congestion analysis.</a:t>
            </a:r>
            <a:endParaRPr lang="en-US" altLang="zh-CN" sz="400" kern="0" dirty="0">
              <a:solidFill>
                <a:prstClr val="black"/>
              </a:solidFill>
            </a:endParaRPr>
          </a:p>
          <a:p>
            <a:pPr marL="455073" indent="-455073" defTabSz="1219170">
              <a:spcBef>
                <a:spcPts val="0"/>
              </a:spcBef>
              <a:spcAft>
                <a:spcPts val="0"/>
              </a:spcAft>
              <a:defRPr/>
            </a:pPr>
            <a:r>
              <a:rPr lang="en-US" altLang="zh-CN" sz="1100" kern="0" dirty="0">
                <a:solidFill>
                  <a:prstClr val="black"/>
                </a:solidFill>
              </a:rPr>
              <a:t>Impacts and dependencies on other WGs: SA2</a:t>
            </a:r>
          </a:p>
          <a:p>
            <a:pPr marL="455073" indent="-455073" defTabSz="1219170">
              <a:spcBef>
                <a:spcPts val="0"/>
              </a:spcBef>
              <a:spcAft>
                <a:spcPts val="0"/>
              </a:spcAft>
              <a:defRPr/>
            </a:pPr>
            <a:r>
              <a:rPr lang="de-DE" altLang="zh-CN" sz="1100" kern="0" dirty="0">
                <a:solidFill>
                  <a:prstClr val="black"/>
                </a:solidFill>
              </a:rPr>
              <a:t>Next steps: </a:t>
            </a:r>
            <a:r>
              <a:rPr lang="en-US" altLang="zh-CN" sz="1000" kern="0" dirty="0">
                <a:solidFill>
                  <a:prstClr val="black"/>
                </a:solidFill>
              </a:rPr>
              <a:t>Continue the work according to the objectives</a:t>
            </a:r>
          </a:p>
        </p:txBody>
      </p:sp>
      <p:sp>
        <p:nvSpPr>
          <p:cNvPr id="6" name="Content Placeholder 7">
            <a:extLst>
              <a:ext uri="{FF2B5EF4-FFF2-40B4-BE49-F238E27FC236}">
                <a16:creationId xmlns:a16="http://schemas.microsoft.com/office/drawing/2014/main" id="{19729A1D-3FB9-430D-8578-6C3DB12F875A}"/>
              </a:ext>
            </a:extLst>
          </p:cNvPr>
          <p:cNvSpPr txBox="1">
            <a:spLocks/>
          </p:cNvSpPr>
          <p:nvPr/>
        </p:nvSpPr>
        <p:spPr>
          <a:xfrm>
            <a:off x="6554609" y="2351649"/>
            <a:ext cx="2643595" cy="3963423"/>
          </a:xfrm>
          <a:prstGeom prst="rect">
            <a:avLst/>
          </a:prstGeom>
          <a:solidFill>
            <a:schemeClr val="bg1"/>
          </a:solidFill>
          <a:ln>
            <a:no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a:solidFill>
                  <a:srgbClr val="0000FF"/>
                </a:solidFill>
                <a:latin typeface="Calibri"/>
              </a:rPr>
              <a:t>AI/ML</a:t>
            </a:r>
            <a:r>
              <a:rPr lang="zh-CN" altLang="en-US" sz="1600" b="1" kern="0" dirty="0">
                <a:solidFill>
                  <a:srgbClr val="0000FF"/>
                </a:solidFill>
                <a:latin typeface="Calibri"/>
              </a:rPr>
              <a:t> </a:t>
            </a:r>
            <a:r>
              <a:rPr lang="en-US" altLang="zh-CN" sz="1600" b="1" kern="0" dirty="0">
                <a:solidFill>
                  <a:srgbClr val="0000FF"/>
                </a:solidFill>
                <a:latin typeface="Calibri"/>
              </a:rPr>
              <a:t>management</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indent="-455073" defTabSz="1219170">
              <a:spcBef>
                <a:spcPts val="0"/>
              </a:spcBef>
              <a:spcAft>
                <a:spcPts val="0"/>
              </a:spcAft>
              <a:defRPr/>
            </a:pPr>
            <a:r>
              <a:rPr lang="de-DE" altLang="de-DE" sz="1100" kern="0" dirty="0">
                <a:solidFill>
                  <a:prstClr val="black"/>
                </a:solidFill>
              </a:rPr>
              <a:t>Progress at SA5#150: </a:t>
            </a:r>
          </a:p>
          <a:p>
            <a:pPr marL="0" indent="0" defTabSz="1219170">
              <a:spcBef>
                <a:spcPts val="0"/>
              </a:spcBef>
              <a:spcAft>
                <a:spcPts val="0"/>
              </a:spcAft>
              <a:buNone/>
              <a:defRPr/>
            </a:pPr>
            <a:r>
              <a:rPr lang="en-US" altLang="zh-CN" sz="1100" kern="0" dirty="0">
                <a:solidFill>
                  <a:prstClr val="black"/>
                </a:solidFill>
              </a:rPr>
              <a:t>With the discussions focused on AI/ML management for ML training phase, AI/ML emulation phase, and ML deployment phase in SA5#150, the contributions related to the following topics were agreed as inputs to the Draft CR:</a:t>
            </a:r>
          </a:p>
          <a:p>
            <a:pPr marL="0" indent="0" defTabSz="1219170">
              <a:spcBef>
                <a:spcPts val="0"/>
              </a:spcBef>
              <a:spcAft>
                <a:spcPts val="0"/>
              </a:spcAft>
              <a:buNone/>
              <a:defRPr/>
            </a:pPr>
            <a:r>
              <a:rPr lang="en-US" altLang="zh-CN" sz="1100" kern="0" dirty="0">
                <a:solidFill>
                  <a:prstClr val="black"/>
                </a:solidFill>
              </a:rPr>
              <a:t>- Use case, requirements and NRMs for ML training and testing performance management</a:t>
            </a:r>
          </a:p>
          <a:p>
            <a:pPr marL="0" indent="0" defTabSz="1219170">
              <a:spcBef>
                <a:spcPts val="0"/>
              </a:spcBef>
              <a:spcAft>
                <a:spcPts val="0"/>
              </a:spcAft>
              <a:buNone/>
              <a:defRPr/>
            </a:pPr>
            <a:r>
              <a:rPr lang="en-US" altLang="zh-CN" sz="1100" kern="0" dirty="0">
                <a:solidFill>
                  <a:prstClr val="black"/>
                </a:solidFill>
              </a:rPr>
              <a:t>- Modelling of ML Entity</a:t>
            </a:r>
          </a:p>
          <a:p>
            <a:pPr marL="0" indent="0" defTabSz="1219170">
              <a:spcBef>
                <a:spcPts val="0"/>
              </a:spcBef>
              <a:spcAft>
                <a:spcPts val="0"/>
              </a:spcAft>
              <a:buNone/>
              <a:defRPr/>
            </a:pPr>
            <a:r>
              <a:rPr lang="en-US" altLang="zh-CN" sz="1100" kern="0" dirty="0">
                <a:solidFill>
                  <a:prstClr val="black"/>
                </a:solidFill>
              </a:rPr>
              <a:t>- NRM for ML entities grouping</a:t>
            </a:r>
          </a:p>
          <a:p>
            <a:pPr marL="0" indent="0" defTabSz="1219170">
              <a:spcBef>
                <a:spcPts val="0"/>
              </a:spcBef>
              <a:spcAft>
                <a:spcPts val="0"/>
              </a:spcAft>
              <a:buNone/>
              <a:defRPr/>
            </a:pPr>
            <a:r>
              <a:rPr lang="en-US" altLang="zh-CN" sz="1100" kern="0" dirty="0">
                <a:solidFill>
                  <a:prstClr val="black"/>
                </a:solidFill>
              </a:rPr>
              <a:t>- NRMs for ML entities joint training</a:t>
            </a:r>
          </a:p>
          <a:p>
            <a:pPr marL="0" indent="0" defTabSz="1219170">
              <a:spcBef>
                <a:spcPts val="0"/>
              </a:spcBef>
              <a:spcAft>
                <a:spcPts val="0"/>
              </a:spcAft>
              <a:buNone/>
              <a:defRPr/>
            </a:pPr>
            <a:r>
              <a:rPr lang="en-US" altLang="zh-CN" sz="1100" kern="0" dirty="0">
                <a:solidFill>
                  <a:prstClr val="black"/>
                </a:solidFill>
              </a:rPr>
              <a:t>- NRMs for ML entities joint testing</a:t>
            </a:r>
          </a:p>
          <a:p>
            <a:pPr marL="0" indent="0" defTabSz="1219170">
              <a:spcBef>
                <a:spcPts val="0"/>
              </a:spcBef>
              <a:spcAft>
                <a:spcPts val="0"/>
              </a:spcAft>
              <a:buNone/>
              <a:defRPr/>
            </a:pPr>
            <a:r>
              <a:rPr lang="en-US" altLang="zh-CN" sz="1100" kern="0" dirty="0">
                <a:solidFill>
                  <a:prstClr val="black"/>
                </a:solidFill>
              </a:rPr>
              <a:t>- NRMs for ML entity update</a:t>
            </a:r>
          </a:p>
          <a:p>
            <a:pPr marL="0" indent="0" defTabSz="1219170">
              <a:spcBef>
                <a:spcPts val="0"/>
              </a:spcBef>
              <a:spcAft>
                <a:spcPts val="0"/>
              </a:spcAft>
              <a:buNone/>
              <a:defRPr/>
            </a:pPr>
            <a:r>
              <a:rPr lang="en-US" altLang="zh-CN" sz="1100" kern="0" dirty="0">
                <a:solidFill>
                  <a:prstClr val="black"/>
                </a:solidFill>
              </a:rPr>
              <a:t>- AI/ML management capabilities</a:t>
            </a:r>
          </a:p>
          <a:p>
            <a:pPr marL="0" indent="0" defTabSz="1219170">
              <a:spcBef>
                <a:spcPts val="0"/>
              </a:spcBef>
              <a:spcAft>
                <a:spcPts val="0"/>
              </a:spcAft>
              <a:buNone/>
              <a:defRPr/>
            </a:pPr>
            <a:r>
              <a:rPr lang="en-US" altLang="zh-CN" sz="1100" kern="0" dirty="0">
                <a:solidFill>
                  <a:prstClr val="black"/>
                </a:solidFill>
              </a:rPr>
              <a:t>- Rapporteur clean-up</a:t>
            </a:r>
          </a:p>
          <a:p>
            <a:pPr marL="455073" indent="-455073" defTabSz="1219170">
              <a:spcBef>
                <a:spcPts val="0"/>
              </a:spcBef>
              <a:spcAft>
                <a:spcPts val="0"/>
              </a:spcAft>
              <a:defRPr/>
            </a:pPr>
            <a:r>
              <a:rPr lang="en-US" altLang="zh-CN" sz="1100" kern="0" dirty="0">
                <a:solidFill>
                  <a:prstClr val="black"/>
                </a:solidFill>
              </a:rPr>
              <a:t>Impacts and dependencies on other WGs: </a:t>
            </a:r>
            <a:r>
              <a:rPr lang="en-US" altLang="zh-CN" sz="1000" kern="0" dirty="0">
                <a:solidFill>
                  <a:prstClr val="black"/>
                </a:solidFill>
              </a:rPr>
              <a:t>SA2, RAN3</a:t>
            </a:r>
          </a:p>
          <a:p>
            <a:pPr marL="455073" indent="-455073" defTabSz="1219170">
              <a:spcBef>
                <a:spcPts val="0"/>
              </a:spcBef>
              <a:spcAft>
                <a:spcPts val="0"/>
              </a:spcAft>
              <a:defRPr/>
            </a:pPr>
            <a:r>
              <a:rPr lang="de-DE" altLang="zh-CN" sz="1050" kern="0" dirty="0">
                <a:solidFill>
                  <a:prstClr val="black"/>
                </a:solidFill>
              </a:rPr>
              <a:t>Next steps: </a:t>
            </a:r>
            <a:r>
              <a:rPr lang="en-US" altLang="zh-CN" sz="900" kern="0" dirty="0">
                <a:solidFill>
                  <a:prstClr val="black"/>
                </a:solidFill>
              </a:rPr>
              <a:t>Continue the work according to the objectives</a:t>
            </a:r>
            <a:endParaRPr lang="de-DE" altLang="zh-CN" sz="1100" kern="0" dirty="0">
              <a:solidFill>
                <a:prstClr val="black"/>
              </a:solidFill>
            </a:endParaRPr>
          </a:p>
        </p:txBody>
      </p:sp>
      <p:sp>
        <p:nvSpPr>
          <p:cNvPr id="7" name="Content Placeholder 7">
            <a:extLst>
              <a:ext uri="{FF2B5EF4-FFF2-40B4-BE49-F238E27FC236}">
                <a16:creationId xmlns:a16="http://schemas.microsoft.com/office/drawing/2014/main" id="{A9FE1378-31CB-4D54-B13D-7CE18192E044}"/>
              </a:ext>
            </a:extLst>
          </p:cNvPr>
          <p:cNvSpPr txBox="1">
            <a:spLocks/>
          </p:cNvSpPr>
          <p:nvPr/>
        </p:nvSpPr>
        <p:spPr>
          <a:xfrm>
            <a:off x="9305998" y="2370960"/>
            <a:ext cx="2643595" cy="3648840"/>
          </a:xfrm>
          <a:prstGeom prst="rect">
            <a:avLst/>
          </a:prstGeom>
          <a:solidFill>
            <a:schemeClr val="bg1"/>
          </a:solidFill>
          <a:ln>
            <a:no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a:solidFill>
                  <a:srgbClr val="0000FF"/>
                </a:solidFill>
              </a:rPr>
              <a:t>IDMS_MN_ph2</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lvl="0" indent="-455073" defTabSz="1219170">
              <a:spcBef>
                <a:spcPts val="0"/>
              </a:spcBef>
              <a:spcAft>
                <a:spcPts val="0"/>
              </a:spcAft>
              <a:defRPr/>
            </a:pPr>
            <a:r>
              <a:rPr lang="de-DE" altLang="de-DE" sz="1100" kern="0" dirty="0">
                <a:solidFill>
                  <a:prstClr val="black"/>
                </a:solidFill>
              </a:rPr>
              <a:t>Progress at SA5#150: </a:t>
            </a:r>
          </a:p>
          <a:p>
            <a:pPr marL="284163" lvl="1" indent="-53975" defTabSz="1219170">
              <a:spcBef>
                <a:spcPts val="0"/>
              </a:spcBef>
              <a:spcAft>
                <a:spcPts val="0"/>
              </a:spcAft>
              <a:buClrTx/>
              <a:buFont typeface="Wingdings" panose="05000000000000000000" pitchFamily="2" charset="2"/>
              <a:buChar char="Ø"/>
              <a:defRPr/>
            </a:pPr>
            <a:r>
              <a:rPr lang="en-US" altLang="zh-CN" sz="1100" kern="0" dirty="0">
                <a:solidFill>
                  <a:prstClr val="black"/>
                </a:solidFill>
              </a:rPr>
              <a:t>Following solutions for new scenarios are discussed and agreed: Intent driven approach for RAN energy saving, Intent driven approach for radio capacity assurance, intent driven approach for 5GC network delivering and intent driven approach for E2E network optimization; </a:t>
            </a:r>
          </a:p>
          <a:p>
            <a:pPr marL="284163" lvl="1" indent="-53975" defTabSz="1219170">
              <a:spcBef>
                <a:spcPts val="0"/>
              </a:spcBef>
              <a:spcAft>
                <a:spcPts val="0"/>
              </a:spcAft>
              <a:buClrTx/>
              <a:buFont typeface="Wingdings" panose="05000000000000000000" pitchFamily="2" charset="2"/>
              <a:buChar char="Ø"/>
              <a:defRPr/>
            </a:pPr>
            <a:r>
              <a:rPr lang="en-US" altLang="zh-CN" sz="1100" kern="0" dirty="0">
                <a:solidFill>
                  <a:prstClr val="black"/>
                </a:solidFill>
              </a:rPr>
              <a:t>Following solutions for generic intent capabilities are discussed and agreed: Intent report, intent handling capability obtaining, intent feasibility check, intent conflict</a:t>
            </a:r>
          </a:p>
          <a:p>
            <a:pPr marL="455073" lvl="0" indent="-455073" defTabSz="1219170">
              <a:spcBef>
                <a:spcPts val="0"/>
              </a:spcBef>
              <a:spcAft>
                <a:spcPts val="0"/>
              </a:spcAft>
              <a:defRPr/>
            </a:pPr>
            <a:r>
              <a:rPr lang="en-US" altLang="zh-CN" sz="1100" kern="0" dirty="0">
                <a:solidFill>
                  <a:prstClr val="black"/>
                </a:solidFill>
              </a:rPr>
              <a:t>Impacts and dependencies on other WGs; SA2, RAN3</a:t>
            </a:r>
            <a:endParaRPr lang="de-DE" altLang="zh-CN" sz="1100" kern="0" dirty="0">
              <a:solidFill>
                <a:prstClr val="black"/>
              </a:solidFill>
            </a:endParaRPr>
          </a:p>
          <a:p>
            <a:pPr marL="455073" lvl="0" indent="-455073" defTabSz="1219170">
              <a:spcBef>
                <a:spcPts val="0"/>
              </a:spcBef>
              <a:spcAft>
                <a:spcPts val="0"/>
              </a:spcAft>
              <a:defRPr/>
            </a:pPr>
            <a:r>
              <a:rPr lang="de-DE" altLang="zh-CN" sz="1050" kern="0" dirty="0">
                <a:solidFill>
                  <a:prstClr val="black"/>
                </a:solidFill>
              </a:rPr>
              <a:t>Next </a:t>
            </a:r>
            <a:r>
              <a:rPr lang="de-DE" altLang="zh-CN" sz="1050" kern="0">
                <a:solidFill>
                  <a:prstClr val="black"/>
                </a:solidFill>
              </a:rPr>
              <a:t>steps: </a:t>
            </a:r>
            <a:r>
              <a:rPr lang="en-US" altLang="zh-CN" sz="1100" kern="0">
                <a:solidFill>
                  <a:prstClr val="black"/>
                </a:solidFill>
              </a:rPr>
              <a:t>deployment </a:t>
            </a:r>
            <a:r>
              <a:rPr lang="en-US" altLang="zh-CN" sz="1100" kern="0" dirty="0">
                <a:solidFill>
                  <a:prstClr val="black"/>
                </a:solidFill>
              </a:rPr>
              <a:t>scenarios for intent interface</a:t>
            </a:r>
            <a:endParaRPr lang="de-DE" altLang="zh-CN" sz="1100" kern="0" dirty="0">
              <a:solidFill>
                <a:prstClr val="black"/>
              </a:solidFill>
            </a:endParaRPr>
          </a:p>
        </p:txBody>
      </p:sp>
    </p:spTree>
    <p:extLst>
      <p:ext uri="{BB962C8B-B14F-4D97-AF65-F5344CB8AC3E}">
        <p14:creationId xmlns:p14="http://schemas.microsoft.com/office/powerpoint/2010/main" val="8671615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48" name="Group 76"/>
          <p:cNvGraphicFramePr>
            <a:graphicFrameLocks noGrp="1"/>
          </p:cNvGraphicFramePr>
          <p:nvPr>
            <p:ph idx="1"/>
            <p:extLst>
              <p:ext uri="{D42A27DB-BD31-4B8C-83A1-F6EECF244321}">
                <p14:modId xmlns:p14="http://schemas.microsoft.com/office/powerpoint/2010/main" val="1842488651"/>
              </p:ext>
            </p:extLst>
          </p:nvPr>
        </p:nvGraphicFramePr>
        <p:xfrm>
          <a:off x="1215189" y="1398741"/>
          <a:ext cx="9955574" cy="4844609"/>
        </p:xfrm>
        <a:graphic>
          <a:graphicData uri="http://schemas.openxmlformats.org/drawingml/2006/table">
            <a:tbl>
              <a:tblPr/>
              <a:tblGrid>
                <a:gridCol w="1698052">
                  <a:extLst>
                    <a:ext uri="{9D8B030D-6E8A-4147-A177-3AD203B41FA5}">
                      <a16:colId xmlns:a16="http://schemas.microsoft.com/office/drawing/2014/main" val="20000"/>
                    </a:ext>
                  </a:extLst>
                </a:gridCol>
                <a:gridCol w="2812396">
                  <a:extLst>
                    <a:ext uri="{9D8B030D-6E8A-4147-A177-3AD203B41FA5}">
                      <a16:colId xmlns:a16="http://schemas.microsoft.com/office/drawing/2014/main" val="20001"/>
                    </a:ext>
                  </a:extLst>
                </a:gridCol>
                <a:gridCol w="1485391">
                  <a:extLst>
                    <a:ext uri="{9D8B030D-6E8A-4147-A177-3AD203B41FA5}">
                      <a16:colId xmlns:a16="http://schemas.microsoft.com/office/drawing/2014/main" val="20002"/>
                    </a:ext>
                  </a:extLst>
                </a:gridCol>
                <a:gridCol w="1458410">
                  <a:extLst>
                    <a:ext uri="{9D8B030D-6E8A-4147-A177-3AD203B41FA5}">
                      <a16:colId xmlns:a16="http://schemas.microsoft.com/office/drawing/2014/main" val="20003"/>
                    </a:ext>
                  </a:extLst>
                </a:gridCol>
                <a:gridCol w="1420493">
                  <a:extLst>
                    <a:ext uri="{9D8B030D-6E8A-4147-A177-3AD203B41FA5}">
                      <a16:colId xmlns:a16="http://schemas.microsoft.com/office/drawing/2014/main" val="20004"/>
                    </a:ext>
                  </a:extLst>
                </a:gridCol>
                <a:gridCol w="1080832">
                  <a:extLst>
                    <a:ext uri="{9D8B030D-6E8A-4147-A177-3AD203B41FA5}">
                      <a16:colId xmlns:a16="http://schemas.microsoft.com/office/drawing/2014/main" val="20005"/>
                    </a:ext>
                  </a:extLst>
                </a:gridCol>
              </a:tblGrid>
              <a:tr h="6005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Meeting</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Date</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City </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Country </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mn-ea"/>
                          <a:cs typeface="Arial" charset="0"/>
                        </a:rPr>
                        <a:t>Host/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mn-ea"/>
                          <a:cs typeface="Arial" charset="0"/>
                        </a:rPr>
                        <a:t>Region  </a:t>
                      </a:r>
                      <a:endPar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Co-location</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552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SA5#146-bis-e</a:t>
                      </a:r>
                      <a:endParaRPr kumimoji="0" lang="en-GB"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zh-CN" sz="1800" b="0" i="1"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rPr>
                        <a:t>16 - 19 Jan</a:t>
                      </a:r>
                      <a:endParaRPr kumimoji="0" lang="en-GB" altLang="zh-CN" sz="1800" b="0" i="1"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E-meeting</a:t>
                      </a:r>
                      <a:endParaRPr kumimoji="0" lang="en-GB" altLang="zh-CN" sz="1800" b="0" i="1"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E-meeting</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E-meeting</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zh-CN" sz="1800" b="0" i="1"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81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SA5#147</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27 Feb – 3 Mar</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Athens</a:t>
                      </a:r>
                      <a:endParaRPr kumimoji="0" lang="en-GB" altLang="zh-CN" sz="1800" b="0" i="1"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Greece</a:t>
                      </a:r>
                      <a:endParaRPr kumimoji="0" lang="en-GB" altLang="zh-CN" sz="1800" b="0" i="1"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ETSI</a:t>
                      </a:r>
                      <a:endParaRPr kumimoji="0" lang="en-GB" altLang="zh-CN" sz="1800" b="0" i="1"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CT, SA6</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07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SA5#148-e</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17 - 25 Apr</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E-meeting</a:t>
                      </a:r>
                      <a:endParaRPr kumimoji="0" lang="en-GB" altLang="zh-CN" sz="1800" b="0" i="1"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E-meeting</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E-meeting</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zh-CN" sz="1800" b="0" i="1"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42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SA5#149</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22 - 26 May</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Berlin</a:t>
                      </a:r>
                      <a:endParaRPr kumimoji="0" lang="en-GB" altLang="zh-CN" sz="1800" b="0" i="1"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Germany</a:t>
                      </a:r>
                      <a:endParaRPr kumimoji="0" lang="en-GB" altLang="zh-CN" sz="1800" b="0" i="1"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ETSI</a:t>
                      </a:r>
                      <a:endParaRPr kumimoji="0" lang="en-GB" altLang="zh-CN" sz="1800" b="0" i="1"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CT, SA</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07645974"/>
                  </a:ext>
                </a:extLst>
              </a:tr>
              <a:tr h="6395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SA5#150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21 - 25 Aug</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Gothenburg</a:t>
                      </a:r>
                      <a:endParaRPr kumimoji="0" lang="en-GB" altLang="zh-CN" sz="1800" b="0" i="1"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Sweden</a:t>
                      </a:r>
                      <a:endParaRPr kumimoji="0" lang="en-GB" altLang="zh-CN" sz="1800" b="0" i="1"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ETSI</a:t>
                      </a:r>
                      <a:endParaRPr kumimoji="0" lang="en-GB" altLang="zh-CN" sz="1800" b="0" i="1"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1"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CT, SA</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95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SA5#151-e</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9 - 13 Oct</a:t>
                      </a:r>
                      <a:endParaRPr kumimoji="0" lang="en-GB" altLang="zh-CN" sz="180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Xiamen</a:t>
                      </a:r>
                      <a:endPar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China</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CCSA</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zh-CN"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5226401"/>
                  </a:ext>
                </a:extLst>
              </a:tr>
              <a:tr h="6395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SA5#152</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13 - 17 Nov</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Chicago</a:t>
                      </a:r>
                      <a:endPar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US</a:t>
                      </a:r>
                      <a:endPar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ATIS</a:t>
                      </a:r>
                      <a:endPar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Mega meeting</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1430683"/>
                  </a:ext>
                </a:extLst>
              </a:tr>
            </a:tbl>
          </a:graphicData>
        </a:graphic>
      </p:graphicFrame>
      <p:sp>
        <p:nvSpPr>
          <p:cNvPr id="44092" name="Rectangle 64"/>
          <p:cNvSpPr>
            <a:spLocks noGrp="1"/>
          </p:cNvSpPr>
          <p:nvPr>
            <p:ph type="title"/>
          </p:nvPr>
        </p:nvSpPr>
        <p:spPr>
          <a:xfrm>
            <a:off x="1920379" y="421303"/>
            <a:ext cx="6834188" cy="628650"/>
          </a:xfrm>
        </p:spPr>
        <p:txBody>
          <a:bodyPr/>
          <a:lstStyle/>
          <a:p>
            <a:r>
              <a:rPr lang="en-GB" dirty="0"/>
              <a:t>2023 meeting calendar</a:t>
            </a:r>
            <a:endParaRPr lang="en-GB" sz="3600" dirty="0"/>
          </a:p>
        </p:txBody>
      </p:sp>
    </p:spTree>
    <p:extLst>
      <p:ext uri="{BB962C8B-B14F-4D97-AF65-F5344CB8AC3E}">
        <p14:creationId xmlns:p14="http://schemas.microsoft.com/office/powerpoint/2010/main" val="136951272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0776"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dirty="0"/>
              <a:t>Rel-18 WI - Management Architecture and Mechanisms (1/4)</a:t>
            </a:r>
          </a:p>
        </p:txBody>
      </p:sp>
      <p:graphicFrame>
        <p:nvGraphicFramePr>
          <p:cNvPr id="8" name="Table 5">
            <a:extLst>
              <a:ext uri="{FF2B5EF4-FFF2-40B4-BE49-F238E27FC236}">
                <a16:creationId xmlns:a16="http://schemas.microsoft.com/office/drawing/2014/main" id="{D8F42FF3-0490-47F9-A60A-62E42DC88CAC}"/>
              </a:ext>
            </a:extLst>
          </p:cNvPr>
          <p:cNvGraphicFramePr>
            <a:graphicFrameLocks noGrp="1"/>
          </p:cNvGraphicFramePr>
          <p:nvPr/>
        </p:nvGraphicFramePr>
        <p:xfrm>
          <a:off x="297513" y="801774"/>
          <a:ext cx="11596973" cy="2090156"/>
        </p:xfrm>
        <a:graphic>
          <a:graphicData uri="http://schemas.openxmlformats.org/drawingml/2006/table">
            <a:tbl>
              <a:tblPr firstRow="1" firstCol="1" bandRow="1">
                <a:tableStyleId>{F5AB1C69-6EDB-4FF4-983F-18BD219EF322}</a:tableStyleId>
              </a:tblPr>
              <a:tblGrid>
                <a:gridCol w="515315">
                  <a:extLst>
                    <a:ext uri="{9D8B030D-6E8A-4147-A177-3AD203B41FA5}">
                      <a16:colId xmlns:a16="http://schemas.microsoft.com/office/drawing/2014/main" val="20000"/>
                    </a:ext>
                  </a:extLst>
                </a:gridCol>
                <a:gridCol w="2403796">
                  <a:extLst>
                    <a:ext uri="{9D8B030D-6E8A-4147-A177-3AD203B41FA5}">
                      <a16:colId xmlns:a16="http://schemas.microsoft.com/office/drawing/2014/main" val="20001"/>
                    </a:ext>
                  </a:extLst>
                </a:gridCol>
                <a:gridCol w="931776">
                  <a:extLst>
                    <a:ext uri="{9D8B030D-6E8A-4147-A177-3AD203B41FA5}">
                      <a16:colId xmlns:a16="http://schemas.microsoft.com/office/drawing/2014/main" val="20002"/>
                    </a:ext>
                  </a:extLst>
                </a:gridCol>
                <a:gridCol w="799420">
                  <a:extLst>
                    <a:ext uri="{9D8B030D-6E8A-4147-A177-3AD203B41FA5}">
                      <a16:colId xmlns:a16="http://schemas.microsoft.com/office/drawing/2014/main" val="20005"/>
                    </a:ext>
                  </a:extLst>
                </a:gridCol>
                <a:gridCol w="560066">
                  <a:extLst>
                    <a:ext uri="{9D8B030D-6E8A-4147-A177-3AD203B41FA5}">
                      <a16:colId xmlns:a16="http://schemas.microsoft.com/office/drawing/2014/main" val="20006"/>
                    </a:ext>
                  </a:extLst>
                </a:gridCol>
                <a:gridCol w="724821">
                  <a:extLst>
                    <a:ext uri="{9D8B030D-6E8A-4147-A177-3AD203B41FA5}">
                      <a16:colId xmlns:a16="http://schemas.microsoft.com/office/drawing/2014/main" val="2511190918"/>
                    </a:ext>
                  </a:extLst>
                </a:gridCol>
                <a:gridCol w="724821">
                  <a:extLst>
                    <a:ext uri="{9D8B030D-6E8A-4147-A177-3AD203B41FA5}">
                      <a16:colId xmlns:a16="http://schemas.microsoft.com/office/drawing/2014/main" val="20007"/>
                    </a:ext>
                  </a:extLst>
                </a:gridCol>
                <a:gridCol w="955514">
                  <a:extLst>
                    <a:ext uri="{9D8B030D-6E8A-4147-A177-3AD203B41FA5}">
                      <a16:colId xmlns:a16="http://schemas.microsoft.com/office/drawing/2014/main" val="20008"/>
                    </a:ext>
                  </a:extLst>
                </a:gridCol>
                <a:gridCol w="1080974">
                  <a:extLst>
                    <a:ext uri="{9D8B030D-6E8A-4147-A177-3AD203B41FA5}">
                      <a16:colId xmlns:a16="http://schemas.microsoft.com/office/drawing/2014/main" val="20009"/>
                    </a:ext>
                  </a:extLst>
                </a:gridCol>
                <a:gridCol w="997177">
                  <a:extLst>
                    <a:ext uri="{9D8B030D-6E8A-4147-A177-3AD203B41FA5}">
                      <a16:colId xmlns:a16="http://schemas.microsoft.com/office/drawing/2014/main" val="20010"/>
                    </a:ext>
                  </a:extLst>
                </a:gridCol>
                <a:gridCol w="997177">
                  <a:extLst>
                    <a:ext uri="{9D8B030D-6E8A-4147-A177-3AD203B41FA5}">
                      <a16:colId xmlns:a16="http://schemas.microsoft.com/office/drawing/2014/main" val="20012"/>
                    </a:ext>
                  </a:extLst>
                </a:gridCol>
                <a:gridCol w="906116">
                  <a:extLst>
                    <a:ext uri="{9D8B030D-6E8A-4147-A177-3AD203B41FA5}">
                      <a16:colId xmlns:a16="http://schemas.microsoft.com/office/drawing/2014/main" val="20013"/>
                    </a:ext>
                  </a:extLst>
                </a:gridCol>
              </a:tblGrid>
              <a:tr h="285287">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000" b="1" kern="1200" dirty="0">
                          <a:solidFill>
                            <a:schemeClr val="lt1"/>
                          </a:solidFill>
                          <a:latin typeface="+mn-lt"/>
                          <a:ea typeface="+mn-ea"/>
                          <a:cs typeface="+mn-cs"/>
                        </a:rPr>
                        <a:t>WID</a:t>
                      </a:r>
                      <a:endParaRPr lang="en-GB" sz="10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7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TS</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612781">
                <a:tc>
                  <a:txBody>
                    <a:bodyPr/>
                    <a:lstStyle/>
                    <a:p>
                      <a:pPr algn="l" fontAlgn="t"/>
                      <a:r>
                        <a:rPr lang="en-US" altLang="zh-CN" sz="900" b="0" i="0" u="none" strike="noStrike" dirty="0">
                          <a:solidFill>
                            <a:srgbClr val="000000"/>
                          </a:solidFill>
                          <a:effectLst/>
                          <a:latin typeface="+mn-lt"/>
                          <a:ea typeface="等线" panose="02010600030101010101" pitchFamily="2" charset="-122"/>
                        </a:rPr>
                        <a:t>990026</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Service based management architecture </a:t>
                      </a: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eSBMA</a:t>
                      </a:r>
                      <a:endParaRPr lang="en-US"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SP-230174</a:t>
                      </a:r>
                    </a:p>
                  </a:txBody>
                  <a:tcPr marL="9525" marR="9525" marT="9525" marB="0"/>
                </a:tc>
                <a:tc>
                  <a:txBody>
                    <a:bodyPr/>
                    <a:lstStyle/>
                    <a:p>
                      <a:pPr marL="0" algn="ctr" defTabSz="1219170" rtl="0" eaLnBrk="1" fontAlgn="t" latinLnBrk="0" hangingPunct="1">
                        <a:lnSpc>
                          <a:spcPct val="100000"/>
                        </a:lnSpc>
                        <a:spcAft>
                          <a:spcPts val="0"/>
                        </a:spcAft>
                      </a:pPr>
                      <a:r>
                        <a:rPr lang="en-GB" sz="900" b="0" i="0" u="none" strike="noStrike" kern="1200" dirty="0">
                          <a:solidFill>
                            <a:srgbClr val="0000FF"/>
                          </a:solidFill>
                          <a:effectLst/>
                          <a:latin typeface="+mn-lt"/>
                          <a:ea typeface="+mn-ea"/>
                          <a:cs typeface="+mn-cs"/>
                        </a:rPr>
                        <a:t>10%</a:t>
                      </a: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900" kern="1200" dirty="0">
                          <a:solidFill>
                            <a:schemeClr val="tx1"/>
                          </a:solidFill>
                          <a:effectLst/>
                          <a:latin typeface="+mn-lt"/>
                          <a:ea typeface="宋体" panose="02010600030101010101" pitchFamily="2" charset="-122"/>
                          <a:cs typeface="Arial" panose="020B0604020202020204" pitchFamily="34" charset="0"/>
                        </a:rPr>
                        <a:t>0-&gt;10%</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32.404; 28.622; 28.623; 32.300; 28.532; 28.545; 28.532; 28.532; 28.532; 28.158; 28.532 ; 28.111</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Lan Zou, Huawei</a:t>
                      </a:r>
                    </a:p>
                    <a:p>
                      <a:pPr algn="l" fontAlgn="t"/>
                      <a:r>
                        <a:rPr lang="en-US" sz="800" b="0" i="0" u="none" strike="noStrike" dirty="0">
                          <a:solidFill>
                            <a:schemeClr val="tx1"/>
                          </a:solidFill>
                          <a:effectLst/>
                          <a:latin typeface="Arial" panose="020B0604020202020204" pitchFamily="34" charset="0"/>
                          <a:ea typeface="等线" panose="02010600030101010101" pitchFamily="2" charset="-122"/>
                        </a:rPr>
                        <a:t>Robert Peterson, Ericsson</a:t>
                      </a:r>
                    </a:p>
                    <a:p>
                      <a:pPr algn="l" fontAlgn="t"/>
                      <a:r>
                        <a:rPr lang="en-US" sz="800" b="0" i="0" u="none" strike="noStrike" dirty="0" err="1">
                          <a:solidFill>
                            <a:schemeClr val="tx1"/>
                          </a:solidFill>
                          <a:effectLst/>
                          <a:latin typeface="Arial" panose="020B0604020202020204" pitchFamily="34" charset="0"/>
                          <a:ea typeface="等线" panose="02010600030101010101" pitchFamily="2" charset="-122"/>
                        </a:rPr>
                        <a:t>Pollakowski,Nokia</a:t>
                      </a:r>
                      <a:endParaRPr lang="en-US" sz="800" b="0" i="0" u="none" strike="noStrike" dirty="0">
                        <a:solidFill>
                          <a:schemeClr val="tx1"/>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325094925"/>
                  </a:ext>
                </a:extLst>
              </a:tr>
              <a:tr h="612781">
                <a:tc>
                  <a:txBody>
                    <a:bodyPr/>
                    <a:lstStyle/>
                    <a:p>
                      <a:pPr algn="l" fontAlgn="t"/>
                      <a:r>
                        <a:rPr lang="en-US" altLang="zh-CN" sz="800" b="0" i="0" u="none" strike="noStrike">
                          <a:solidFill>
                            <a:srgbClr val="000000"/>
                          </a:solidFill>
                          <a:effectLst/>
                          <a:latin typeface="+mn-lt"/>
                          <a:ea typeface="等线" panose="02010600030101010101" pitchFamily="2" charset="-122"/>
                        </a:rPr>
                        <a:t>940045</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Network slicing provisioning rules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NSRULE</a:t>
                      </a:r>
                    </a:p>
                  </a:txBody>
                  <a:tcPr marL="9525" marR="9525" marT="9525"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b="0" i="0" u="none" strike="noStrike" dirty="0">
                          <a:solidFill>
                            <a:srgbClr val="000000"/>
                          </a:solidFill>
                          <a:effectLst/>
                          <a:latin typeface="+mn-lt"/>
                          <a:ea typeface="等线" panose="02010600030101010101" pitchFamily="2" charset="-122"/>
                        </a:rPr>
                        <a:t>2023/6/9</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b="1" i="0" u="none" strike="noStrike" dirty="0">
                          <a:solidFill>
                            <a:srgbClr val="0000FF"/>
                          </a:solidFill>
                          <a:effectLst/>
                          <a:latin typeface="+mn-lt"/>
                          <a:ea typeface="等线" panose="02010600030101010101" pitchFamily="2" charset="-122"/>
                        </a:rPr>
                        <a:t>-&gt;SA#102 (Dec 2023)</a:t>
                      </a:r>
                      <a:endParaRPr lang="en-US" altLang="zh-CN" sz="800" b="0" i="0" u="none" strike="noStrike" dirty="0">
                        <a:solidFill>
                          <a:srgbClr val="000000"/>
                        </a:solidFill>
                        <a:effectLst/>
                        <a:latin typeface="+mn-lt"/>
                        <a:ea typeface="等线" panose="02010600030101010101" pitchFamily="2" charset="-122"/>
                      </a:endParaRPr>
                    </a:p>
                    <a:p>
                      <a:pPr algn="l" fontAlgn="t"/>
                      <a:endParaRPr lang="en-US" altLang="zh-CN" sz="8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60%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SP-211449</a:t>
                      </a:r>
                    </a:p>
                  </a:txBody>
                  <a:tcPr marL="9525" marR="9525" marT="9525" marB="0"/>
                </a:tc>
                <a:tc>
                  <a:txBody>
                    <a:bodyPr/>
                    <a:lstStyle/>
                    <a:p>
                      <a:pPr marL="0" algn="ctr" defTabSz="1219170" rtl="0" eaLnBrk="1" fontAlgn="t" latinLnBrk="0" hangingPunct="1">
                        <a:lnSpc>
                          <a:spcPct val="100000"/>
                        </a:lnSpc>
                        <a:spcAft>
                          <a:spcPts val="0"/>
                        </a:spcAft>
                      </a:pPr>
                      <a:r>
                        <a:rPr lang="en-GB" sz="900" b="0" i="0" u="none" strike="noStrike" kern="1200" dirty="0">
                          <a:solidFill>
                            <a:srgbClr val="0000FF"/>
                          </a:solidFill>
                          <a:effectLst/>
                          <a:latin typeface="+mn-lt"/>
                          <a:ea typeface="+mn-ea"/>
                          <a:cs typeface="+mn-cs"/>
                        </a:rPr>
                        <a:t>70%</a:t>
                      </a:r>
                    </a:p>
                  </a:txBody>
                  <a:tcPr marL="36002" marR="36002" marT="0" marB="0" anchor="ctr"/>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800" kern="1200" dirty="0">
                        <a:solidFill>
                          <a:srgbClr val="000000"/>
                        </a:solidFill>
                        <a:effectLst/>
                        <a:latin typeface="+mn-lt"/>
                        <a:ea typeface="+mn-ea"/>
                        <a:cs typeface="Arial" panose="020B0604020202020204" pitchFamily="34" charset="0"/>
                      </a:endParaRPr>
                    </a:p>
                  </a:txBody>
                  <a:tcPr marL="9525" marR="9525" marT="9525" marB="9525"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0-&gt;15-&gt;35-&gt;45-&gt;55-&gt;60-&gt;60-&gt;70%</a:t>
                      </a:r>
                      <a:endParaRPr lang="zh-CN" altLang="en-US" sz="800" kern="1200" dirty="0">
                        <a:solidFill>
                          <a:srgbClr val="000000"/>
                        </a:solidFill>
                        <a:effectLst/>
                        <a:latin typeface="+mn-lt"/>
                        <a:ea typeface="+mn-ea"/>
                        <a:cs typeface="Arial" panose="020B0604020202020204" pitchFamily="34" charset="0"/>
                      </a:endParaRPr>
                    </a:p>
                  </a:txBody>
                  <a:tcPr marL="114300" marR="114300"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28.531; 28.541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Robert Petersen, Ericsson </a:t>
                      </a:r>
                    </a:p>
                  </a:txBody>
                  <a:tcPr marL="9525" marR="9525" marT="9525" marB="0"/>
                </a:tc>
                <a:extLst>
                  <a:ext uri="{0D108BD9-81ED-4DB2-BD59-A6C34878D82A}">
                    <a16:rowId xmlns:a16="http://schemas.microsoft.com/office/drawing/2014/main" val="3324002326"/>
                  </a:ext>
                </a:extLst>
              </a:tr>
              <a:tr h="451043">
                <a:tc>
                  <a:txBody>
                    <a:bodyPr/>
                    <a:lstStyle/>
                    <a:p>
                      <a:pPr algn="l" fontAlgn="t"/>
                      <a:r>
                        <a:rPr lang="en-US" altLang="zh-CN" sz="900" b="0" i="0" u="none" strike="noStrike" dirty="0">
                          <a:solidFill>
                            <a:srgbClr val="000000"/>
                          </a:solidFill>
                          <a:effectLst/>
                          <a:latin typeface="+mn-lt"/>
                          <a:ea typeface="等线" panose="02010600030101010101" pitchFamily="2" charset="-122"/>
                        </a:rPr>
                        <a:t>940033</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Network slice provisioning enhancement </a:t>
                      </a: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eNETSLICE_PRO</a:t>
                      </a:r>
                      <a:endParaRPr lang="en-US"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90%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SP-211434</a:t>
                      </a:r>
                    </a:p>
                  </a:txBody>
                  <a:tcPr marL="9525" marR="9525" marT="9525" marB="0"/>
                </a:tc>
                <a:tc>
                  <a:txBody>
                    <a:bodyPr/>
                    <a:lstStyle/>
                    <a:p>
                      <a:pPr algn="ctr">
                        <a:lnSpc>
                          <a:spcPct val="107000"/>
                        </a:lnSpc>
                        <a:spcAft>
                          <a:spcPts val="800"/>
                        </a:spcAft>
                      </a:pPr>
                      <a:r>
                        <a:rPr lang="en-GB" sz="900" b="0" i="0" u="none" strike="noStrike" kern="1200" dirty="0">
                          <a:solidFill>
                            <a:srgbClr val="0000FF"/>
                          </a:solidFill>
                          <a:effectLst/>
                          <a:highlight>
                            <a:srgbClr val="00FF00"/>
                          </a:highlight>
                          <a:latin typeface="+mn-lt"/>
                          <a:ea typeface="+mn-ea"/>
                          <a:cs typeface="+mn-cs"/>
                        </a:rPr>
                        <a:t>100%</a:t>
                      </a: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00000"/>
                        </a:lnSpc>
                        <a:spcAft>
                          <a:spcPts val="0"/>
                        </a:spcAft>
                      </a:pPr>
                      <a:r>
                        <a:rPr lang="fr-FR" altLang="zh-CN" sz="900" kern="1200" dirty="0">
                          <a:solidFill>
                            <a:schemeClr val="tx1"/>
                          </a:solidFill>
                          <a:effectLst/>
                          <a:latin typeface="+mn-lt"/>
                          <a:ea typeface="+mn-ea"/>
                          <a:cs typeface="Arial" panose="020B0604020202020204" pitchFamily="34" charset="0"/>
                        </a:rPr>
                        <a:t>85-&gt;85</a:t>
                      </a:r>
                    </a:p>
                    <a:p>
                      <a:pPr marL="0" algn="ctr" defTabSz="1219170" rtl="0" eaLnBrk="1" latinLnBrk="0" hangingPunct="1">
                        <a:lnSpc>
                          <a:spcPct val="100000"/>
                        </a:lnSpc>
                        <a:spcAft>
                          <a:spcPts val="0"/>
                        </a:spcAft>
                      </a:pPr>
                      <a:r>
                        <a:rPr lang="en-US" altLang="zh-CN" sz="900" kern="1200" dirty="0">
                          <a:solidFill>
                            <a:schemeClr val="tx1"/>
                          </a:solidFill>
                          <a:effectLst/>
                          <a:latin typeface="+mn-lt"/>
                          <a:ea typeface="+mn-ea"/>
                          <a:cs typeface="Arial" panose="020B0604020202020204" pitchFamily="34" charset="0"/>
                        </a:rPr>
                        <a:t>-&gt;85</a:t>
                      </a:r>
                      <a:r>
                        <a:rPr lang="fr-FR" altLang="zh-CN" sz="900" kern="1200" dirty="0">
                          <a:solidFill>
                            <a:schemeClr val="tx1"/>
                          </a:solidFill>
                          <a:effectLst/>
                          <a:latin typeface="+mn-lt"/>
                          <a:ea typeface="+mn-ea"/>
                          <a:cs typeface="Arial" panose="020B0604020202020204" pitchFamily="34" charset="0"/>
                        </a:rPr>
                        <a:t>%-&gt;90%-&gt;100%</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28.531; 28.541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Deepanshu Gautam , Samsung </a:t>
                      </a:r>
                    </a:p>
                  </a:txBody>
                  <a:tcPr marL="9525" marR="9525" marT="9525" marB="0"/>
                </a:tc>
                <a:extLst>
                  <a:ext uri="{0D108BD9-81ED-4DB2-BD59-A6C34878D82A}">
                    <a16:rowId xmlns:a16="http://schemas.microsoft.com/office/drawing/2014/main" val="10002"/>
                  </a:ext>
                </a:extLst>
              </a:tr>
            </a:tbl>
          </a:graphicData>
        </a:graphic>
      </p:graphicFrame>
      <p:sp>
        <p:nvSpPr>
          <p:cNvPr id="10" name="Content Placeholder 7">
            <a:extLst>
              <a:ext uri="{FF2B5EF4-FFF2-40B4-BE49-F238E27FC236}">
                <a16:creationId xmlns:a16="http://schemas.microsoft.com/office/drawing/2014/main" id="{8BD5C979-D8DC-4CED-ACCC-CF8CEC732D7C}"/>
              </a:ext>
            </a:extLst>
          </p:cNvPr>
          <p:cNvSpPr txBox="1">
            <a:spLocks/>
          </p:cNvSpPr>
          <p:nvPr/>
        </p:nvSpPr>
        <p:spPr>
          <a:xfrm>
            <a:off x="7808181" y="3087669"/>
            <a:ext cx="4086305" cy="2576166"/>
          </a:xfrm>
          <a:prstGeom prst="rect">
            <a:avLst/>
          </a:prstGeom>
          <a:ln>
            <a:no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dirty="0" err="1">
                <a:solidFill>
                  <a:srgbClr val="0000FF"/>
                </a:solidFill>
              </a:rPr>
              <a:t>eNETSLICE_PRO</a:t>
            </a:r>
            <a:r>
              <a:rPr lang="en-US" altLang="zh-CN" sz="1400" b="1"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400" kern="0" dirty="0">
                <a:solidFill>
                  <a:prstClr val="black"/>
                </a:solidFill>
              </a:rPr>
              <a:t>Progress at SA5#150:</a:t>
            </a:r>
          </a:p>
          <a:p>
            <a:pPr marL="855123" lvl="1" indent="-455073" defTabSz="1219170">
              <a:spcBef>
                <a:spcPts val="0"/>
              </a:spcBef>
              <a:spcAft>
                <a:spcPts val="0"/>
              </a:spcAft>
              <a:defRPr/>
            </a:pPr>
            <a:r>
              <a:rPr lang="en-US" altLang="zh-CN" sz="1100" kern="0" dirty="0">
                <a:solidFill>
                  <a:prstClr val="black"/>
                </a:solidFill>
              </a:rPr>
              <a:t>This WID is completed.</a:t>
            </a:r>
            <a:endParaRPr lang="en-US" altLang="zh-CN" sz="1400" kern="0" dirty="0">
              <a:solidFill>
                <a:prstClr val="black"/>
              </a:solidFill>
            </a:endParaRPr>
          </a:p>
          <a:p>
            <a:pPr marL="455073" indent="-455073" defTabSz="1219170">
              <a:spcBef>
                <a:spcPts val="0"/>
              </a:spcBef>
              <a:spcAft>
                <a:spcPts val="0"/>
              </a:spcAft>
              <a:defRPr/>
            </a:pPr>
            <a:r>
              <a:rPr lang="en-US" altLang="zh-CN" sz="1400" kern="0" dirty="0">
                <a:solidFill>
                  <a:prstClr val="black"/>
                </a:solidFill>
              </a:rPr>
              <a:t>Impacts and dependencies on other WGs:</a:t>
            </a:r>
            <a:endParaRPr lang="de-DE" altLang="zh-CN" sz="1400" kern="0" dirty="0">
              <a:solidFill>
                <a:prstClr val="black"/>
              </a:solidFill>
            </a:endParaRPr>
          </a:p>
          <a:p>
            <a:pPr marL="855123" lvl="1" indent="-455073" defTabSz="1219170">
              <a:spcBef>
                <a:spcPts val="0"/>
              </a:spcBef>
              <a:spcAft>
                <a:spcPts val="0"/>
              </a:spcAft>
              <a:defRPr/>
            </a:pPr>
            <a:r>
              <a:rPr lang="en-US" altLang="zh-CN" sz="1100" kern="0" dirty="0">
                <a:solidFill>
                  <a:prstClr val="black"/>
                </a:solidFill>
              </a:rPr>
              <a:t>None identified</a:t>
            </a:r>
          </a:p>
          <a:p>
            <a:pPr marL="455073" indent="-455073" defTabSz="1219170">
              <a:spcBef>
                <a:spcPts val="0"/>
              </a:spcBef>
              <a:spcAft>
                <a:spcPts val="0"/>
              </a:spcAft>
              <a:defRPr/>
            </a:pPr>
            <a:r>
              <a:rPr lang="de-DE" altLang="zh-CN" sz="1400" kern="0" dirty="0">
                <a:solidFill>
                  <a:prstClr val="black"/>
                </a:solidFill>
              </a:rPr>
              <a:t>Next steps:</a:t>
            </a:r>
          </a:p>
          <a:p>
            <a:pPr marL="855123" lvl="1" indent="-455073" defTabSz="1219170">
              <a:spcBef>
                <a:spcPts val="0"/>
              </a:spcBef>
              <a:spcAft>
                <a:spcPts val="0"/>
              </a:spcAft>
              <a:defRPr/>
            </a:pPr>
            <a:r>
              <a:rPr lang="de-DE" altLang="zh-CN" sz="1100" kern="0" dirty="0">
                <a:solidFill>
                  <a:prstClr val="black"/>
                </a:solidFill>
              </a:rPr>
              <a:t>None</a:t>
            </a:r>
            <a:endParaRPr lang="en-US" altLang="de-DE" sz="1400" kern="0" dirty="0">
              <a:solidFill>
                <a:prstClr val="black"/>
              </a:solidFill>
            </a:endParaRPr>
          </a:p>
          <a:p>
            <a:pPr marL="455073" lvl="0" indent="-455073" defTabSz="1219170">
              <a:spcBef>
                <a:spcPts val="0"/>
              </a:spcBef>
              <a:spcAft>
                <a:spcPts val="0"/>
              </a:spcAft>
              <a:defRPr/>
            </a:pPr>
            <a:endParaRPr lang="en-US" altLang="de-DE" sz="1400" kern="0" dirty="0">
              <a:solidFill>
                <a:prstClr val="black"/>
              </a:solidFill>
            </a:endParaRPr>
          </a:p>
        </p:txBody>
      </p:sp>
      <p:sp>
        <p:nvSpPr>
          <p:cNvPr id="13" name="Content Placeholder 7">
            <a:extLst>
              <a:ext uri="{FF2B5EF4-FFF2-40B4-BE49-F238E27FC236}">
                <a16:creationId xmlns:a16="http://schemas.microsoft.com/office/drawing/2014/main" id="{7C80AF45-1D0B-4300-8A96-12AB5A1438B5}"/>
              </a:ext>
            </a:extLst>
          </p:cNvPr>
          <p:cNvSpPr txBox="1">
            <a:spLocks/>
          </p:cNvSpPr>
          <p:nvPr/>
        </p:nvSpPr>
        <p:spPr>
          <a:xfrm>
            <a:off x="-10418" y="2936600"/>
            <a:ext cx="3342015" cy="3440346"/>
          </a:xfrm>
          <a:prstGeom prst="rect">
            <a:avLst/>
          </a:prstGeom>
          <a:solidFill>
            <a:schemeClr val="bg1"/>
          </a:solidFill>
          <a:ln>
            <a:no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dirty="0" err="1">
                <a:solidFill>
                  <a:srgbClr val="0000FF"/>
                </a:solidFill>
              </a:rPr>
              <a:t>eSBMA</a:t>
            </a:r>
            <a:r>
              <a:rPr lang="zh-CN" altLang="en-US" sz="1400" b="1" dirty="0">
                <a:solidFill>
                  <a:srgbClr val="0000FF"/>
                </a:solidFill>
              </a:rPr>
              <a:t>：</a:t>
            </a:r>
            <a:endParaRPr lang="de-DE" altLang="de-DE" sz="1400" b="1" dirty="0">
              <a:solidFill>
                <a:srgbClr val="0000FF"/>
              </a:solidFill>
            </a:endParaRPr>
          </a:p>
          <a:p>
            <a:pPr marL="455073" lvl="0" indent="-455073" defTabSz="1219170">
              <a:spcBef>
                <a:spcPts val="0"/>
              </a:spcBef>
              <a:spcAft>
                <a:spcPts val="0"/>
              </a:spcAft>
              <a:defRPr/>
            </a:pPr>
            <a:r>
              <a:rPr lang="de-DE" altLang="de-DE" sz="1400" kern="0" dirty="0">
                <a:solidFill>
                  <a:prstClr val="black"/>
                </a:solidFill>
              </a:rPr>
              <a:t>Progress at SA5#150: </a:t>
            </a:r>
            <a:r>
              <a:rPr lang="en-US" altLang="zh-CN" sz="1100" kern="0" dirty="0">
                <a:solidFill>
                  <a:prstClr val="black"/>
                </a:solidFill>
              </a:rPr>
              <a:t>The following topics were agreed:</a:t>
            </a:r>
          </a:p>
          <a:p>
            <a:pPr marL="855123" lvl="1" indent="-455073" defTabSz="1219170">
              <a:spcBef>
                <a:spcPts val="0"/>
              </a:spcBef>
              <a:spcAft>
                <a:spcPts val="0"/>
              </a:spcAft>
              <a:defRPr/>
            </a:pPr>
            <a:r>
              <a:rPr lang="en-US" altLang="zh-CN" sz="1100" kern="0" dirty="0">
                <a:solidFill>
                  <a:prstClr val="black"/>
                </a:solidFill>
              </a:rPr>
              <a:t>28.111 skeleton</a:t>
            </a:r>
          </a:p>
          <a:p>
            <a:pPr marL="855123" lvl="1" indent="-455073" defTabSz="1219170">
              <a:spcBef>
                <a:spcPts val="0"/>
              </a:spcBef>
              <a:spcAft>
                <a:spcPts val="0"/>
              </a:spcAft>
              <a:defRPr/>
            </a:pPr>
            <a:r>
              <a:rPr lang="en-US" altLang="zh-CN" sz="1100" kern="0" dirty="0">
                <a:solidFill>
                  <a:prstClr val="black"/>
                </a:solidFill>
              </a:rPr>
              <a:t>Rel-18 </a:t>
            </a:r>
            <a:r>
              <a:rPr lang="en-US" altLang="zh-CN" sz="1100" kern="0" dirty="0" err="1">
                <a:solidFill>
                  <a:prstClr val="black"/>
                </a:solidFill>
              </a:rPr>
              <a:t>pCR</a:t>
            </a:r>
            <a:r>
              <a:rPr lang="en-US" altLang="zh-CN" sz="1100" kern="0" dirty="0">
                <a:solidFill>
                  <a:prstClr val="black"/>
                </a:solidFill>
              </a:rPr>
              <a:t> 28.111 FM service first draft</a:t>
            </a:r>
          </a:p>
          <a:p>
            <a:pPr marL="855123" lvl="1" indent="-455073" defTabSz="1219170">
              <a:spcBef>
                <a:spcPts val="0"/>
              </a:spcBef>
              <a:spcAft>
                <a:spcPts val="0"/>
              </a:spcAft>
              <a:defRPr/>
            </a:pPr>
            <a:r>
              <a:rPr lang="en-US" altLang="zh-CN" sz="1100" kern="0" dirty="0">
                <a:solidFill>
                  <a:prstClr val="black"/>
                </a:solidFill>
              </a:rPr>
              <a:t>Rel-18 </a:t>
            </a:r>
            <a:r>
              <a:rPr lang="en-US" altLang="zh-CN" sz="1100" kern="0" dirty="0" err="1">
                <a:solidFill>
                  <a:prstClr val="black"/>
                </a:solidFill>
              </a:rPr>
              <a:t>pCR</a:t>
            </a:r>
            <a:r>
              <a:rPr lang="en-US" altLang="zh-CN" sz="1100" kern="0" dirty="0">
                <a:solidFill>
                  <a:prstClr val="black"/>
                </a:solidFill>
              </a:rPr>
              <a:t> 28.111 FM service, definition updates</a:t>
            </a:r>
          </a:p>
          <a:p>
            <a:pPr marL="855123" lvl="1" indent="-455073" defTabSz="1219170">
              <a:spcBef>
                <a:spcPts val="0"/>
              </a:spcBef>
              <a:spcAft>
                <a:spcPts val="0"/>
              </a:spcAft>
              <a:defRPr/>
            </a:pPr>
            <a:r>
              <a:rPr lang="en-US" altLang="zh-CN" sz="1100" kern="0" dirty="0">
                <a:solidFill>
                  <a:prstClr val="black"/>
                </a:solidFill>
              </a:rPr>
              <a:t>Introduction of SBMA in 32.300</a:t>
            </a:r>
          </a:p>
          <a:p>
            <a:pPr marL="855123" lvl="1" indent="-455073" defTabSz="1219170">
              <a:spcBef>
                <a:spcPts val="0"/>
              </a:spcBef>
              <a:spcAft>
                <a:spcPts val="0"/>
              </a:spcAft>
              <a:defRPr/>
            </a:pPr>
            <a:r>
              <a:rPr lang="en-US" altLang="zh-CN" sz="1100" kern="0" dirty="0">
                <a:solidFill>
                  <a:prstClr val="black"/>
                </a:solidFill>
              </a:rPr>
              <a:t>Introduction of SBMA in 32.404</a:t>
            </a:r>
          </a:p>
          <a:p>
            <a:pPr marL="855123" lvl="1" indent="-455073" defTabSz="1219170">
              <a:spcBef>
                <a:spcPts val="0"/>
              </a:spcBef>
              <a:spcAft>
                <a:spcPts val="0"/>
              </a:spcAft>
              <a:defRPr/>
            </a:pPr>
            <a:r>
              <a:rPr lang="en-US" altLang="zh-CN" sz="1100" kern="0" dirty="0">
                <a:solidFill>
                  <a:prstClr val="black"/>
                </a:solidFill>
              </a:rPr>
              <a:t>Rel-18 Input to DraftCR,32.158 Add design pattern for error </a:t>
            </a:r>
            <a:r>
              <a:rPr lang="en-US" altLang="zh-CN" sz="1100" kern="0" dirty="0" err="1">
                <a:solidFill>
                  <a:prstClr val="black"/>
                </a:solidFill>
              </a:rPr>
              <a:t>responses,Deprecate</a:t>
            </a:r>
            <a:r>
              <a:rPr lang="en-US" altLang="zh-CN" sz="1100" kern="0" dirty="0">
                <a:solidFill>
                  <a:prstClr val="black"/>
                </a:solidFill>
              </a:rPr>
              <a:t> FM subscribe-</a:t>
            </a:r>
            <a:r>
              <a:rPr lang="en-US" altLang="zh-CN" sz="1100" kern="0" dirty="0" err="1">
                <a:solidFill>
                  <a:prstClr val="black"/>
                </a:solidFill>
              </a:rPr>
              <a:t>unsubscribe,Introduce</a:t>
            </a:r>
            <a:r>
              <a:rPr lang="en-US" altLang="zh-CN" sz="1100" kern="0" dirty="0">
                <a:solidFill>
                  <a:prstClr val="black"/>
                </a:solidFill>
              </a:rPr>
              <a:t> </a:t>
            </a:r>
            <a:r>
              <a:rPr lang="en-US" altLang="zh-CN" sz="1100" kern="0" dirty="0" err="1">
                <a:solidFill>
                  <a:prstClr val="black"/>
                </a:solidFill>
              </a:rPr>
              <a:t>MnS</a:t>
            </a:r>
            <a:r>
              <a:rPr lang="en-US" altLang="zh-CN" sz="1100" kern="0" dirty="0">
                <a:solidFill>
                  <a:prstClr val="black"/>
                </a:solidFill>
              </a:rPr>
              <a:t> Producer Notification </a:t>
            </a:r>
            <a:r>
              <a:rPr lang="en-US" altLang="zh-CN" sz="1100" kern="0" dirty="0" err="1">
                <a:solidFill>
                  <a:prstClr val="black"/>
                </a:solidFill>
              </a:rPr>
              <a:t>Capabilility</a:t>
            </a:r>
            <a:endParaRPr lang="en-US" altLang="zh-CN" sz="1100" kern="0" dirty="0">
              <a:solidFill>
                <a:prstClr val="black"/>
              </a:solidFill>
            </a:endParaRPr>
          </a:p>
          <a:p>
            <a:pPr marL="455073" indent="-455073" defTabSz="1219170">
              <a:spcBef>
                <a:spcPts val="0"/>
              </a:spcBef>
              <a:spcAft>
                <a:spcPts val="0"/>
              </a:spcAft>
              <a:defRPr/>
            </a:pPr>
            <a:r>
              <a:rPr lang="en-US" sz="1400" kern="0" dirty="0">
                <a:solidFill>
                  <a:prstClr val="black"/>
                </a:solidFill>
              </a:rPr>
              <a:t>Impacts and dependencies on other WGs: </a:t>
            </a:r>
            <a:r>
              <a:rPr lang="en-US" sz="1100" kern="0" dirty="0">
                <a:solidFill>
                  <a:prstClr val="black"/>
                </a:solidFill>
              </a:rPr>
              <a:t>N/A</a:t>
            </a:r>
          </a:p>
          <a:p>
            <a:pPr marL="455073" indent="-455073" defTabSz="1219170">
              <a:spcBef>
                <a:spcPts val="0"/>
              </a:spcBef>
              <a:spcAft>
                <a:spcPts val="0"/>
              </a:spcAft>
              <a:defRPr/>
            </a:pPr>
            <a:r>
              <a:rPr lang="de-DE" sz="1400" kern="0" dirty="0">
                <a:solidFill>
                  <a:prstClr val="black"/>
                </a:solidFill>
              </a:rPr>
              <a:t>Next steps:</a:t>
            </a:r>
            <a:r>
              <a:rPr lang="en-US" sz="1100" kern="0" dirty="0">
                <a:solidFill>
                  <a:prstClr val="black"/>
                </a:solidFill>
              </a:rPr>
              <a:t>examples of using SBMA for deployment needs further discussion</a:t>
            </a:r>
            <a:r>
              <a:rPr lang="en-US" sz="1400" kern="0" dirty="0">
                <a:solidFill>
                  <a:prstClr val="black"/>
                </a:solidFill>
              </a:rPr>
              <a:t>. </a:t>
            </a:r>
            <a:endParaRPr lang="de-DE" sz="1400" kern="0" dirty="0">
              <a:solidFill>
                <a:prstClr val="black"/>
              </a:solidFill>
            </a:endParaRPr>
          </a:p>
        </p:txBody>
      </p:sp>
      <p:sp>
        <p:nvSpPr>
          <p:cNvPr id="11" name="Content Placeholder 7">
            <a:extLst>
              <a:ext uri="{FF2B5EF4-FFF2-40B4-BE49-F238E27FC236}">
                <a16:creationId xmlns:a16="http://schemas.microsoft.com/office/drawing/2014/main" id="{ACC73497-8BDC-4FB9-B359-EA0ED4CDFF19}"/>
              </a:ext>
            </a:extLst>
          </p:cNvPr>
          <p:cNvSpPr txBox="1">
            <a:spLocks/>
          </p:cNvSpPr>
          <p:nvPr/>
        </p:nvSpPr>
        <p:spPr>
          <a:xfrm>
            <a:off x="3701013" y="2993326"/>
            <a:ext cx="3404775" cy="2576166"/>
          </a:xfrm>
          <a:prstGeom prst="rect">
            <a:avLst/>
          </a:prstGeom>
          <a:ln>
            <a:noFill/>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NSRULE</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400" kern="0" dirty="0">
                <a:solidFill>
                  <a:prstClr val="black"/>
                </a:solidFill>
                <a:latin typeface="Calibri"/>
              </a:rPr>
              <a:t>Progress at SA5#150:</a:t>
            </a:r>
          </a:p>
          <a:p>
            <a:pPr marL="855123" lvl="1" indent="-455073" defTabSz="1219170">
              <a:spcBef>
                <a:spcPts val="0"/>
              </a:spcBef>
              <a:spcAft>
                <a:spcPts val="0"/>
              </a:spcAft>
              <a:defRPr/>
            </a:pPr>
            <a:r>
              <a:rPr lang="en-US" altLang="zh-CN" sz="1100" kern="0" dirty="0">
                <a:solidFill>
                  <a:prstClr val="black"/>
                </a:solidFill>
              </a:rPr>
              <a:t>The solution description has been discussed however more discussion is needed to further align the solution described the technical specifications</a:t>
            </a:r>
            <a:endParaRPr lang="en-US" sz="1400" kern="0" dirty="0">
              <a:solidFill>
                <a:prstClr val="black"/>
              </a:solidFill>
              <a:latin typeface="Calibri"/>
            </a:endParaRPr>
          </a:p>
          <a:p>
            <a:pPr marL="455073" indent="-455073" defTabSz="1219170">
              <a:spcBef>
                <a:spcPts val="0"/>
              </a:spcBef>
              <a:spcAft>
                <a:spcPts val="0"/>
              </a:spcAft>
              <a:defRPr/>
            </a:pPr>
            <a:r>
              <a:rPr lang="en-US" sz="1400" kern="0" dirty="0">
                <a:solidFill>
                  <a:prstClr val="black"/>
                </a:solidFill>
                <a:latin typeface="Calibri"/>
              </a:rPr>
              <a:t>Impacts and dependencies on other WGs:</a:t>
            </a:r>
            <a:endParaRPr lang="de-DE" sz="1400" kern="0" dirty="0">
              <a:solidFill>
                <a:prstClr val="black"/>
              </a:solidFill>
              <a:latin typeface="Calibri"/>
            </a:endParaRPr>
          </a:p>
          <a:p>
            <a:pPr marL="855123" lvl="1" indent="-455073" defTabSz="1219170">
              <a:spcBef>
                <a:spcPts val="0"/>
              </a:spcBef>
              <a:spcAft>
                <a:spcPts val="0"/>
              </a:spcAft>
              <a:defRPr/>
            </a:pPr>
            <a:r>
              <a:rPr lang="en-US" sz="1100" kern="0" dirty="0">
                <a:solidFill>
                  <a:prstClr val="black"/>
                </a:solidFill>
                <a:cs typeface="+mn-cs"/>
              </a:rPr>
              <a:t>None identified</a:t>
            </a:r>
            <a:endParaRPr lang="en-US" sz="1100" kern="0" dirty="0">
              <a:solidFill>
                <a:prstClr val="black"/>
              </a:solidFill>
              <a:latin typeface="Calibri"/>
              <a:cs typeface="+mn-cs"/>
            </a:endParaRPr>
          </a:p>
          <a:p>
            <a:pPr marL="455073" indent="-455073" defTabSz="1219170">
              <a:spcBef>
                <a:spcPts val="0"/>
              </a:spcBef>
              <a:spcAft>
                <a:spcPts val="0"/>
              </a:spcAft>
              <a:defRPr/>
            </a:pPr>
            <a:r>
              <a:rPr lang="de-DE" sz="1400" kern="0" dirty="0">
                <a:solidFill>
                  <a:prstClr val="black"/>
                </a:solidFill>
                <a:latin typeface="Calibri"/>
              </a:rPr>
              <a:t>Next steps:</a:t>
            </a:r>
          </a:p>
          <a:p>
            <a:pPr marL="855123" lvl="1" indent="-455073" defTabSz="1219170">
              <a:spcBef>
                <a:spcPts val="0"/>
              </a:spcBef>
              <a:spcAft>
                <a:spcPts val="0"/>
              </a:spcAft>
              <a:defRPr/>
            </a:pPr>
            <a:r>
              <a:rPr lang="de-DE" sz="1100" kern="0" dirty="0">
                <a:solidFill>
                  <a:prstClr val="black"/>
                </a:solidFill>
              </a:rPr>
              <a:t>Explore alternative solutions</a:t>
            </a:r>
            <a:endParaRPr lang="de-DE" sz="1100" kern="0" dirty="0">
              <a:solidFill>
                <a:prstClr val="black"/>
              </a:solidFill>
              <a:latin typeface="Calibri"/>
            </a:endParaRPr>
          </a:p>
        </p:txBody>
      </p:sp>
    </p:spTree>
    <p:extLst>
      <p:ext uri="{BB962C8B-B14F-4D97-AF65-F5344CB8AC3E}">
        <p14:creationId xmlns:p14="http://schemas.microsoft.com/office/powerpoint/2010/main" val="239792021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9088"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dirty="0"/>
              <a:t>Rel-18 WI - Management Architecture and Mechanisms (2/4)</a:t>
            </a:r>
          </a:p>
        </p:txBody>
      </p:sp>
      <p:graphicFrame>
        <p:nvGraphicFramePr>
          <p:cNvPr id="8" name="Table 5">
            <a:extLst>
              <a:ext uri="{FF2B5EF4-FFF2-40B4-BE49-F238E27FC236}">
                <a16:creationId xmlns:a16="http://schemas.microsoft.com/office/drawing/2014/main" id="{D8F42FF3-0490-47F9-A60A-62E42DC88CAC}"/>
              </a:ext>
            </a:extLst>
          </p:cNvPr>
          <p:cNvGraphicFramePr>
            <a:graphicFrameLocks noGrp="1"/>
          </p:cNvGraphicFramePr>
          <p:nvPr/>
        </p:nvGraphicFramePr>
        <p:xfrm>
          <a:off x="206942" y="827796"/>
          <a:ext cx="11722866" cy="2112080"/>
        </p:xfrm>
        <a:graphic>
          <a:graphicData uri="http://schemas.openxmlformats.org/drawingml/2006/table">
            <a:tbl>
              <a:tblPr firstRow="1" firstCol="1" bandRow="1">
                <a:tableStyleId>{F5AB1C69-6EDB-4FF4-983F-18BD219EF322}</a:tableStyleId>
              </a:tblPr>
              <a:tblGrid>
                <a:gridCol w="526392">
                  <a:extLst>
                    <a:ext uri="{9D8B030D-6E8A-4147-A177-3AD203B41FA5}">
                      <a16:colId xmlns:a16="http://schemas.microsoft.com/office/drawing/2014/main" val="20000"/>
                    </a:ext>
                  </a:extLst>
                </a:gridCol>
                <a:gridCol w="2707160">
                  <a:extLst>
                    <a:ext uri="{9D8B030D-6E8A-4147-A177-3AD203B41FA5}">
                      <a16:colId xmlns:a16="http://schemas.microsoft.com/office/drawing/2014/main" val="20001"/>
                    </a:ext>
                  </a:extLst>
                </a:gridCol>
                <a:gridCol w="700110">
                  <a:extLst>
                    <a:ext uri="{9D8B030D-6E8A-4147-A177-3AD203B41FA5}">
                      <a16:colId xmlns:a16="http://schemas.microsoft.com/office/drawing/2014/main" val="20002"/>
                    </a:ext>
                  </a:extLst>
                </a:gridCol>
                <a:gridCol w="816604">
                  <a:extLst>
                    <a:ext uri="{9D8B030D-6E8A-4147-A177-3AD203B41FA5}">
                      <a16:colId xmlns:a16="http://schemas.microsoft.com/office/drawing/2014/main" val="20005"/>
                    </a:ext>
                  </a:extLst>
                </a:gridCol>
                <a:gridCol w="412937">
                  <a:extLst>
                    <a:ext uri="{9D8B030D-6E8A-4147-A177-3AD203B41FA5}">
                      <a16:colId xmlns:a16="http://schemas.microsoft.com/office/drawing/2014/main" val="20006"/>
                    </a:ext>
                  </a:extLst>
                </a:gridCol>
                <a:gridCol w="617014">
                  <a:extLst>
                    <a:ext uri="{9D8B030D-6E8A-4147-A177-3AD203B41FA5}">
                      <a16:colId xmlns:a16="http://schemas.microsoft.com/office/drawing/2014/main" val="3102338106"/>
                    </a:ext>
                  </a:extLst>
                </a:gridCol>
                <a:gridCol w="617014">
                  <a:extLst>
                    <a:ext uri="{9D8B030D-6E8A-4147-A177-3AD203B41FA5}">
                      <a16:colId xmlns:a16="http://schemas.microsoft.com/office/drawing/2014/main" val="20007"/>
                    </a:ext>
                  </a:extLst>
                </a:gridCol>
                <a:gridCol w="1258608">
                  <a:extLst>
                    <a:ext uri="{9D8B030D-6E8A-4147-A177-3AD203B41FA5}">
                      <a16:colId xmlns:a16="http://schemas.microsoft.com/office/drawing/2014/main" val="20008"/>
                    </a:ext>
                  </a:extLst>
                </a:gridCol>
                <a:gridCol w="1104210">
                  <a:extLst>
                    <a:ext uri="{9D8B030D-6E8A-4147-A177-3AD203B41FA5}">
                      <a16:colId xmlns:a16="http://schemas.microsoft.com/office/drawing/2014/main" val="20009"/>
                    </a:ext>
                  </a:extLst>
                </a:gridCol>
                <a:gridCol w="1018612">
                  <a:extLst>
                    <a:ext uri="{9D8B030D-6E8A-4147-A177-3AD203B41FA5}">
                      <a16:colId xmlns:a16="http://schemas.microsoft.com/office/drawing/2014/main" val="20010"/>
                    </a:ext>
                  </a:extLst>
                </a:gridCol>
                <a:gridCol w="1018612">
                  <a:extLst>
                    <a:ext uri="{9D8B030D-6E8A-4147-A177-3AD203B41FA5}">
                      <a16:colId xmlns:a16="http://schemas.microsoft.com/office/drawing/2014/main" val="20012"/>
                    </a:ext>
                  </a:extLst>
                </a:gridCol>
                <a:gridCol w="925593">
                  <a:extLst>
                    <a:ext uri="{9D8B030D-6E8A-4147-A177-3AD203B41FA5}">
                      <a16:colId xmlns:a16="http://schemas.microsoft.com/office/drawing/2014/main" val="20013"/>
                    </a:ext>
                  </a:extLst>
                </a:gridCol>
              </a:tblGrid>
              <a:tr h="324196">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TS</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812674">
                <a:tc>
                  <a:txBody>
                    <a:bodyPr/>
                    <a:lstStyle/>
                    <a:p>
                      <a:pPr algn="l" fontAlgn="t"/>
                      <a:r>
                        <a:rPr lang="en-US" altLang="zh-CN" sz="900" b="0" i="0" u="none" strike="noStrike" dirty="0">
                          <a:solidFill>
                            <a:srgbClr val="000000"/>
                          </a:solidFill>
                          <a:effectLst/>
                          <a:latin typeface="+mn-lt"/>
                          <a:ea typeface="等线" panose="02010600030101010101" pitchFamily="2" charset="-122"/>
                        </a:rPr>
                        <a:t>980029</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of Trace/MDT phase 2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5GMDT_Ph2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b="1" i="0" u="none" strike="noStrike" dirty="0">
                          <a:solidFill>
                            <a:srgbClr val="0000FF"/>
                          </a:solidFill>
                          <a:effectLst/>
                          <a:latin typeface="+mn-lt"/>
                          <a:ea typeface="等线" panose="02010600030101010101" pitchFamily="2" charset="-122"/>
                        </a:rPr>
                        <a:t>-&gt;SA#103(Mar 2024)</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SP-221163</a:t>
                      </a:r>
                    </a:p>
                  </a:txBody>
                  <a:tcPr marL="9525" marR="9525" marT="9525"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40%</a:t>
                      </a:r>
                    </a:p>
                  </a:txBody>
                  <a:tcPr marL="36002" marR="36002" marT="0" marB="0"/>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SA2,RAN2,RAN3</a:t>
                      </a:r>
                      <a:endParaRPr lang="sv-SE" sz="1000" b="0" i="0" u="none" strike="noStrike" kern="1200" dirty="0">
                        <a:solidFill>
                          <a:srgbClr val="000000"/>
                        </a:solidFill>
                        <a:effectLst/>
                        <a:latin typeface="+mn-lt"/>
                        <a:ea typeface="+mn-ea"/>
                        <a:cs typeface="+mn-cs"/>
                      </a:endParaRP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sz="900" b="0" kern="1200" dirty="0">
                          <a:solidFill>
                            <a:srgbClr val="000000"/>
                          </a:solidFill>
                          <a:effectLst/>
                          <a:latin typeface="+mn-lt"/>
                          <a:ea typeface="+mn-ea"/>
                          <a:cs typeface="Arial" panose="020B0604020202020204" pitchFamily="34" charset="0"/>
                        </a:rPr>
                        <a:t>0</a:t>
                      </a:r>
                      <a:r>
                        <a:rPr lang="en-US" sz="900" b="0" kern="1200" dirty="0">
                          <a:solidFill>
                            <a:srgbClr val="000000"/>
                          </a:solidFill>
                          <a:effectLst/>
                          <a:latin typeface="+mn-lt"/>
                          <a:ea typeface="+mn-ea"/>
                          <a:cs typeface="Arial" panose="020B0604020202020204" pitchFamily="34" charset="0"/>
                        </a:rPr>
                        <a:t>-&gt;40%</a:t>
                      </a:r>
                      <a:endParaRPr lang="en-GB" sz="900" b="0" kern="1200" dirty="0">
                        <a:solidFill>
                          <a:schemeClr val="dk1"/>
                        </a:solidFill>
                        <a:effectLst/>
                        <a:latin typeface="+mn-lt"/>
                        <a:ea typeface="+mn-ea"/>
                        <a:cs typeface="Arial" panose="020B0604020202020204" pitchFamily="34" charset="0"/>
                      </a:endParaRPr>
                    </a:p>
                  </a:txBody>
                  <a:tcPr marL="36002" marR="36002" marT="0" marB="0"/>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28.621; 28.622; 28.623; 32.421; 32.422; 32.423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Swaminathan, Sivaramakrishnan, Nokia </a:t>
                      </a:r>
                    </a:p>
                  </a:txBody>
                  <a:tcPr marL="9525" marR="9525" marT="9525" marB="0"/>
                </a:tc>
                <a:extLst>
                  <a:ext uri="{0D108BD9-81ED-4DB2-BD59-A6C34878D82A}">
                    <a16:rowId xmlns:a16="http://schemas.microsoft.com/office/drawing/2014/main" val="10001"/>
                  </a:ext>
                </a:extLst>
              </a:tr>
              <a:tr h="487605">
                <a:tc>
                  <a:txBody>
                    <a:bodyPr/>
                    <a:lstStyle/>
                    <a:p>
                      <a:pPr algn="l" fontAlgn="t"/>
                      <a:r>
                        <a:rPr lang="en-US" altLang="zh-CN" sz="900" b="0" i="0" u="none" strike="noStrike" dirty="0">
                          <a:solidFill>
                            <a:srgbClr val="000000"/>
                          </a:solidFill>
                          <a:effectLst/>
                          <a:latin typeface="+mn-lt"/>
                          <a:ea typeface="等线" panose="02010600030101010101" pitchFamily="2" charset="-122"/>
                        </a:rPr>
                        <a:t>960025</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5G performance measurements and KPIs phase 3</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PM_KPI_5G_Ph3</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70%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SP-220690</a:t>
                      </a:r>
                    </a:p>
                  </a:txBody>
                  <a:tcPr marL="9525" marR="9525" marT="9525"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80%</a:t>
                      </a: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900" b="0" i="0" u="none" strike="noStrike" kern="1200" dirty="0">
                          <a:solidFill>
                            <a:srgbClr val="000000"/>
                          </a:solidFill>
                          <a:effectLst/>
                          <a:latin typeface="+mn-lt"/>
                          <a:ea typeface="+mn-ea"/>
                          <a:cs typeface="+mn-cs"/>
                        </a:rPr>
                        <a:t>RAN2/RAN3/SA4/CT1/CT4</a:t>
                      </a: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sv-SE" altLang="zh-CN" sz="900" b="0" kern="1200" dirty="0">
                          <a:solidFill>
                            <a:schemeClr val="dk1"/>
                          </a:solidFill>
                          <a:effectLst/>
                          <a:latin typeface="+mn-lt"/>
                          <a:ea typeface="+mn-ea"/>
                          <a:cs typeface="Arial" panose="020B0604020202020204" pitchFamily="34" charset="0"/>
                        </a:rPr>
                        <a:t>0 -&gt; 5</a:t>
                      </a:r>
                      <a:r>
                        <a:rPr lang="en-US" altLang="zh-CN" sz="900" b="0" kern="1200" dirty="0">
                          <a:solidFill>
                            <a:schemeClr val="dk1"/>
                          </a:solidFill>
                          <a:effectLst/>
                          <a:latin typeface="+mn-lt"/>
                          <a:ea typeface="+mn-ea"/>
                          <a:cs typeface="Arial" panose="020B0604020202020204" pitchFamily="34" charset="0"/>
                        </a:rPr>
                        <a:t>-&gt;15</a:t>
                      </a:r>
                      <a:r>
                        <a:rPr lang="sv-SE" altLang="zh-CN" sz="900" b="0" kern="1200" dirty="0">
                          <a:solidFill>
                            <a:schemeClr val="dk1"/>
                          </a:solidFill>
                          <a:effectLst/>
                          <a:latin typeface="+mn-lt"/>
                          <a:ea typeface="+mn-ea"/>
                          <a:cs typeface="Arial" panose="020B0604020202020204" pitchFamily="34" charset="0"/>
                        </a:rPr>
                        <a:t>-&gt;50-&gt;60-&gt;70-&gt;80%</a:t>
                      </a:r>
                      <a:endParaRPr lang="en-GB" sz="900" kern="1200" dirty="0">
                        <a:solidFill>
                          <a:srgbClr val="000000"/>
                        </a:solidFill>
                        <a:effectLst/>
                        <a:latin typeface="+mn-lt"/>
                        <a:ea typeface="+mn-ea"/>
                        <a:cs typeface="Arial" panose="020B0604020202020204" pitchFamily="34" charset="0"/>
                      </a:endParaRPr>
                    </a:p>
                  </a:txBody>
                  <a:tcPr marL="36002" marR="36002"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28.552; 32.425; 28.554; 28.550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Chen, </a:t>
                      </a:r>
                      <a:r>
                        <a:rPr lang="en-US" sz="800" b="0" i="0" u="none" strike="noStrike" dirty="0" err="1">
                          <a:solidFill>
                            <a:srgbClr val="000000"/>
                          </a:solidFill>
                          <a:effectLst/>
                          <a:latin typeface="Arial" panose="020B0604020202020204" pitchFamily="34" charset="0"/>
                          <a:ea typeface="等线" panose="02010600030101010101" pitchFamily="2" charset="-122"/>
                        </a:rPr>
                        <a:t>Xiumin</a:t>
                      </a:r>
                      <a:r>
                        <a:rPr lang="en-US" sz="800" b="0" i="0" u="none" strike="noStrike" dirty="0">
                          <a:solidFill>
                            <a:srgbClr val="000000"/>
                          </a:solidFill>
                          <a:effectLst/>
                          <a:latin typeface="Arial" panose="020B0604020202020204" pitchFamily="34" charset="0"/>
                          <a:ea typeface="等线" panose="02010600030101010101" pitchFamily="2" charset="-122"/>
                        </a:rPr>
                        <a:t>, China Telecom </a:t>
                      </a:r>
                    </a:p>
                  </a:txBody>
                  <a:tcPr marL="9525" marR="9525" marT="9525" marB="0"/>
                </a:tc>
                <a:extLst>
                  <a:ext uri="{0D108BD9-81ED-4DB2-BD59-A6C34878D82A}">
                    <a16:rowId xmlns:a16="http://schemas.microsoft.com/office/drawing/2014/main" val="10002"/>
                  </a:ext>
                </a:extLst>
              </a:tr>
              <a:tr h="487605">
                <a:tc>
                  <a:txBody>
                    <a:bodyPr/>
                    <a:lstStyle/>
                    <a:p>
                      <a:pPr algn="l" fontAlgn="t"/>
                      <a:r>
                        <a:rPr lang="en-US" altLang="zh-CN" sz="800" b="0" i="0" u="none" strike="noStrike" dirty="0">
                          <a:solidFill>
                            <a:srgbClr val="000000"/>
                          </a:solidFill>
                          <a:effectLst/>
                          <a:latin typeface="+mn-lt"/>
                          <a:ea typeface="等线" panose="02010600030101010101" pitchFamily="2" charset="-122"/>
                        </a:rPr>
                        <a:t>950031</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Additional NRM features phase 2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AdNRM_ph2</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2023/3/3</a:t>
                      </a:r>
                    </a:p>
                    <a:p>
                      <a:pPr algn="l" fontAlgn="t"/>
                      <a:r>
                        <a:rPr lang="en-US" altLang="zh-CN" sz="800" b="1" i="0" u="none" strike="noStrike" dirty="0">
                          <a:solidFill>
                            <a:srgbClr val="0000FF"/>
                          </a:solidFill>
                          <a:effectLst/>
                          <a:latin typeface="+mn-lt"/>
                          <a:ea typeface="等线" panose="02010600030101010101" pitchFamily="2" charset="-122"/>
                        </a:rPr>
                        <a:t>-&gt;SA#103(Mar 2024)</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80%</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SP-220351</a:t>
                      </a:r>
                    </a:p>
                  </a:txBody>
                  <a:tcPr marL="9525" marR="9525" marT="9525" marB="0"/>
                </a:tc>
                <a:tc>
                  <a:txBody>
                    <a:bodyPr/>
                    <a:lstStyle/>
                    <a:p>
                      <a:pPr marL="0" algn="ctr" defTabSz="1219170" rtl="0" eaLnBrk="1" latinLnBrk="0" hangingPunct="1">
                        <a:lnSpc>
                          <a:spcPct val="107000"/>
                        </a:lnSpc>
                        <a:spcAft>
                          <a:spcPts val="800"/>
                        </a:spcAft>
                      </a:pPr>
                      <a:r>
                        <a:rPr lang="en-GB" sz="900" b="0" i="0" u="none" strike="noStrike" kern="1200" dirty="0">
                          <a:solidFill>
                            <a:srgbClr val="0000FF"/>
                          </a:solidFill>
                          <a:effectLst/>
                          <a:latin typeface="+mn-lt"/>
                          <a:ea typeface="+mn-ea"/>
                          <a:cs typeface="+mn-cs"/>
                        </a:rPr>
                        <a:t>88%</a:t>
                      </a:r>
                    </a:p>
                  </a:txBody>
                  <a:tcPr marL="36002" marR="36002" marT="0" marB="0" anchor="ctr"/>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b="0" kern="1200" dirty="0">
                          <a:solidFill>
                            <a:srgbClr val="000000"/>
                          </a:solidFill>
                          <a:effectLst/>
                          <a:latin typeface="+mn-lt"/>
                          <a:ea typeface="+mn-ea"/>
                          <a:cs typeface="Arial" panose="020B0604020202020204" pitchFamily="34" charset="0"/>
                        </a:rPr>
                        <a:t>0-&gt;5-&gt;7-&gt;10 -&gt; 30-&gt;55-&gt;65-&gt;80-&gt;88%</a:t>
                      </a:r>
                      <a:endParaRPr lang="zh-CN" altLang="en-US" sz="800" b="0" kern="1200" dirty="0">
                        <a:solidFill>
                          <a:srgbClr val="000000"/>
                        </a:solidFill>
                        <a:effectLst/>
                        <a:latin typeface="+mn-lt"/>
                        <a:ea typeface="+mn-ea"/>
                        <a:cs typeface="Arial" panose="020B0604020202020204" pitchFamily="34" charset="0"/>
                      </a:endParaRPr>
                    </a:p>
                  </a:txBody>
                  <a:tcPr marL="114300" marR="114300" marT="0" marB="0" anchor="ctr"/>
                </a:tc>
                <a:tc>
                  <a:txBody>
                    <a:bodyPr/>
                    <a:lstStyle/>
                    <a:p>
                      <a:pPr algn="l" fontAlgn="t"/>
                      <a:r>
                        <a:rPr lang="zh-CN" altLang="en-US" sz="800" b="0" i="0" u="none" strike="noStrike">
                          <a:solidFill>
                            <a:srgbClr val="000000"/>
                          </a:solidFill>
                          <a:effectLst/>
                          <a:latin typeface="+mn-lt"/>
                          <a:ea typeface="等线" panose="02010600030101010101" pitchFamily="2" charset="-122"/>
                        </a:rPr>
                        <a:t>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Sean Sun, Nokia </a:t>
                      </a:r>
                    </a:p>
                  </a:txBody>
                  <a:tcPr marL="9525" marR="9525" marT="9525" marB="0"/>
                </a:tc>
                <a:extLst>
                  <a:ext uri="{0D108BD9-81ED-4DB2-BD59-A6C34878D82A}">
                    <a16:rowId xmlns:a16="http://schemas.microsoft.com/office/drawing/2014/main" val="2951818594"/>
                  </a:ext>
                </a:extLst>
              </a:tr>
            </a:tbl>
          </a:graphicData>
        </a:graphic>
      </p:graphicFrame>
      <p:sp>
        <p:nvSpPr>
          <p:cNvPr id="6" name="Content Placeholder 7">
            <a:extLst>
              <a:ext uri="{FF2B5EF4-FFF2-40B4-BE49-F238E27FC236}">
                <a16:creationId xmlns:a16="http://schemas.microsoft.com/office/drawing/2014/main" id="{B4F8F5CC-9B36-4C4A-96C2-095377087992}"/>
              </a:ext>
            </a:extLst>
          </p:cNvPr>
          <p:cNvSpPr txBox="1">
            <a:spLocks/>
          </p:cNvSpPr>
          <p:nvPr/>
        </p:nvSpPr>
        <p:spPr>
          <a:xfrm>
            <a:off x="3603979" y="3074193"/>
            <a:ext cx="4413364" cy="3042639"/>
          </a:xfrm>
          <a:prstGeom prst="rect">
            <a:avLst/>
          </a:prstGeom>
          <a:ln>
            <a:no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a:solidFill>
                  <a:srgbClr val="0000FF"/>
                </a:solidFill>
              </a:rPr>
              <a:t>PM_KPI_5G_Ph3</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indent="-455073" defTabSz="1219170">
              <a:spcBef>
                <a:spcPts val="0"/>
              </a:spcBef>
              <a:spcAft>
                <a:spcPts val="0"/>
              </a:spcAft>
              <a:defRPr/>
            </a:pPr>
            <a:r>
              <a:rPr lang="de-DE" altLang="de-DE" sz="1400" kern="0" dirty="0">
                <a:solidFill>
                  <a:prstClr val="black"/>
                </a:solidFill>
                <a:latin typeface="Calibri"/>
              </a:rPr>
              <a:t>Progress at SA5#150:</a:t>
            </a:r>
          </a:p>
          <a:p>
            <a:pPr marL="400050" lvl="1" indent="0" defTabSz="1219170">
              <a:spcBef>
                <a:spcPts val="0"/>
              </a:spcBef>
              <a:spcAft>
                <a:spcPts val="0"/>
              </a:spcAft>
              <a:buNone/>
              <a:defRPr/>
            </a:pPr>
            <a:r>
              <a:rPr lang="en-US" altLang="zh-CN" sz="1100" kern="0" dirty="0">
                <a:solidFill>
                  <a:prstClr val="black"/>
                </a:solidFill>
              </a:rPr>
              <a:t>Total of 14 contributions regarding to PM&amp;KPI new measurement and streaming format enhancing were discussed at this meeting, eight of which (CRs focus on TS 28.552 and TS 28.554) were agreed. And one LS out may potentially involve this WID.</a:t>
            </a:r>
          </a:p>
          <a:p>
            <a:pPr marL="400050" lvl="1" indent="0" defTabSz="1219170">
              <a:spcBef>
                <a:spcPts val="0"/>
              </a:spcBef>
              <a:spcAft>
                <a:spcPts val="0"/>
              </a:spcAft>
              <a:buNone/>
              <a:defRPr/>
            </a:pPr>
            <a:endParaRPr lang="en-US" altLang="zh-CN" sz="1100" kern="0" dirty="0">
              <a:solidFill>
                <a:prstClr val="black"/>
              </a:solidFill>
            </a:endParaRPr>
          </a:p>
          <a:p>
            <a:pPr marL="455073" indent="-455073" defTabSz="1219170">
              <a:spcBef>
                <a:spcPts val="0"/>
              </a:spcBef>
              <a:spcAft>
                <a:spcPts val="0"/>
              </a:spcAft>
              <a:defRPr/>
            </a:pPr>
            <a:r>
              <a:rPr lang="en-US" sz="1400" kern="0" dirty="0">
                <a:solidFill>
                  <a:prstClr val="black"/>
                </a:solidFill>
                <a:latin typeface="Calibri"/>
              </a:rPr>
              <a:t>Impacts and dependencies on other WGs</a:t>
            </a:r>
            <a:r>
              <a:rPr lang="en-US" sz="1400" kern="0" dirty="0">
                <a:solidFill>
                  <a:prstClr val="black"/>
                </a:solidFill>
              </a:rPr>
              <a:t>:</a:t>
            </a:r>
            <a:r>
              <a:rPr lang="en-US" sz="1600" kern="0" dirty="0">
                <a:solidFill>
                  <a:prstClr val="black"/>
                </a:solidFill>
              </a:rPr>
              <a:t> </a:t>
            </a:r>
            <a:r>
              <a:rPr lang="en-US" sz="1100" kern="0" dirty="0">
                <a:solidFill>
                  <a:prstClr val="black"/>
                </a:solidFill>
              </a:rPr>
              <a:t>Measurements for RAN depends on the progress in RAN WGs. Some LSs may be involved.</a:t>
            </a:r>
            <a:endParaRPr lang="de-DE" sz="1100" kern="0" dirty="0">
              <a:solidFill>
                <a:prstClr val="black"/>
              </a:solidFill>
              <a:latin typeface="Calibri"/>
            </a:endParaRPr>
          </a:p>
          <a:p>
            <a:pPr marL="455073" indent="-455073" defTabSz="1219170">
              <a:spcBef>
                <a:spcPts val="0"/>
              </a:spcBef>
              <a:spcAft>
                <a:spcPts val="0"/>
              </a:spcAft>
              <a:defRPr/>
            </a:pPr>
            <a:r>
              <a:rPr lang="de-DE" sz="1400" kern="0" dirty="0">
                <a:solidFill>
                  <a:prstClr val="black"/>
                </a:solidFill>
                <a:latin typeface="Calibri"/>
              </a:rPr>
              <a:t>Next steps:</a:t>
            </a:r>
          </a:p>
          <a:p>
            <a:pPr marL="855123" lvl="1" indent="-455073" defTabSz="1219170">
              <a:spcBef>
                <a:spcPts val="0"/>
              </a:spcBef>
              <a:spcAft>
                <a:spcPts val="0"/>
              </a:spcAft>
              <a:defRPr/>
            </a:pPr>
            <a:r>
              <a:rPr lang="en-US" sz="1100" kern="0" dirty="0">
                <a:solidFill>
                  <a:prstClr val="black"/>
                </a:solidFill>
              </a:rPr>
              <a:t> Continue the WID per the </a:t>
            </a:r>
            <a:r>
              <a:rPr lang="en-US" sz="1100" kern="0" dirty="0" err="1">
                <a:solidFill>
                  <a:prstClr val="black"/>
                </a:solidFill>
              </a:rPr>
              <a:t>WoPs</a:t>
            </a:r>
            <a:r>
              <a:rPr lang="en-US" sz="1100" kern="0" dirty="0">
                <a:solidFill>
                  <a:prstClr val="black"/>
                </a:solidFill>
              </a:rPr>
              <a:t>.</a:t>
            </a:r>
          </a:p>
        </p:txBody>
      </p:sp>
      <p:sp>
        <p:nvSpPr>
          <p:cNvPr id="7" name="Content Placeholder 7">
            <a:extLst>
              <a:ext uri="{FF2B5EF4-FFF2-40B4-BE49-F238E27FC236}">
                <a16:creationId xmlns:a16="http://schemas.microsoft.com/office/drawing/2014/main" id="{E5E7BB41-D4CA-4E36-91EF-C4BA9B2CC4EC}"/>
              </a:ext>
            </a:extLst>
          </p:cNvPr>
          <p:cNvSpPr txBox="1">
            <a:spLocks/>
          </p:cNvSpPr>
          <p:nvPr/>
        </p:nvSpPr>
        <p:spPr>
          <a:xfrm>
            <a:off x="60638" y="3074193"/>
            <a:ext cx="3501080" cy="3042639"/>
          </a:xfrm>
          <a:prstGeom prst="rect">
            <a:avLst/>
          </a:prstGeom>
          <a:ln>
            <a:no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a:solidFill>
                  <a:srgbClr val="0000FF"/>
                </a:solidFill>
              </a:rPr>
              <a:t>5GMDT_Ph2</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lvl="0" indent="-455073" defTabSz="1219170">
              <a:spcBef>
                <a:spcPts val="0"/>
              </a:spcBef>
              <a:spcAft>
                <a:spcPts val="0"/>
              </a:spcAft>
              <a:defRPr/>
            </a:pPr>
            <a:r>
              <a:rPr lang="de-DE" altLang="de-DE" sz="1400" kern="0" dirty="0">
                <a:solidFill>
                  <a:prstClr val="black"/>
                </a:solidFill>
                <a:latin typeface="Calibri"/>
              </a:rPr>
              <a:t>Progress at SA5#150: </a:t>
            </a:r>
            <a:r>
              <a:rPr lang="en-US" altLang="zh-CN" sz="1100" kern="0" dirty="0">
                <a:solidFill>
                  <a:prstClr val="black"/>
                </a:solidFill>
              </a:rPr>
              <a:t>The discussion at SA5#150 was focused on the below topics:</a:t>
            </a:r>
          </a:p>
          <a:p>
            <a:pPr marL="855123" lvl="1" indent="-455073" defTabSz="1219170">
              <a:spcBef>
                <a:spcPts val="0"/>
              </a:spcBef>
              <a:spcAft>
                <a:spcPts val="0"/>
              </a:spcAft>
              <a:defRPr/>
            </a:pPr>
            <a:r>
              <a:rPr lang="en-US" altLang="zh-CN" sz="1100" kern="0" dirty="0">
                <a:solidFill>
                  <a:prstClr val="black"/>
                </a:solidFill>
              </a:rPr>
              <a:t>Report Amount in LTE.</a:t>
            </a:r>
          </a:p>
          <a:p>
            <a:pPr marL="855123" lvl="1" indent="-455073" defTabSz="1219170">
              <a:spcBef>
                <a:spcPts val="0"/>
              </a:spcBef>
              <a:spcAft>
                <a:spcPts val="0"/>
              </a:spcAft>
              <a:defRPr/>
            </a:pPr>
            <a:r>
              <a:rPr lang="en-US" altLang="zh-CN" sz="1100" kern="0" dirty="0">
                <a:solidFill>
                  <a:prstClr val="black"/>
                </a:solidFill>
              </a:rPr>
              <a:t>Name containment of Trace job in signaling based activation.</a:t>
            </a:r>
          </a:p>
          <a:p>
            <a:pPr marL="855123" lvl="1" indent="-455073" defTabSz="1219170">
              <a:spcBef>
                <a:spcPts val="0"/>
              </a:spcBef>
              <a:spcAft>
                <a:spcPts val="0"/>
              </a:spcAft>
              <a:defRPr/>
            </a:pPr>
            <a:r>
              <a:rPr lang="en-US" altLang="zh-CN" sz="1100" kern="0" dirty="0">
                <a:solidFill>
                  <a:prstClr val="black"/>
                </a:solidFill>
              </a:rPr>
              <a:t>Stage 1 requirements for </a:t>
            </a:r>
            <a:r>
              <a:rPr lang="en-US" altLang="zh-CN" sz="1100" kern="0" dirty="0" err="1">
                <a:solidFill>
                  <a:prstClr val="black"/>
                </a:solidFill>
              </a:rPr>
              <a:t>TraceMDT</a:t>
            </a:r>
            <a:r>
              <a:rPr lang="en-US" altLang="zh-CN" sz="1100" kern="0" dirty="0">
                <a:solidFill>
                  <a:prstClr val="black"/>
                </a:solidFill>
              </a:rPr>
              <a:t> in NPN networks.</a:t>
            </a:r>
          </a:p>
          <a:p>
            <a:pPr marL="855123" lvl="1" indent="-455073" defTabSz="1219170">
              <a:spcBef>
                <a:spcPts val="0"/>
              </a:spcBef>
              <a:spcAft>
                <a:spcPts val="0"/>
              </a:spcAft>
              <a:defRPr/>
            </a:pPr>
            <a:r>
              <a:rPr lang="en-US" altLang="zh-CN" sz="1100" kern="0" dirty="0">
                <a:solidFill>
                  <a:prstClr val="black"/>
                </a:solidFill>
              </a:rPr>
              <a:t>Per </a:t>
            </a:r>
            <a:r>
              <a:rPr lang="en-US" altLang="zh-CN" sz="1100" kern="0" dirty="0" err="1">
                <a:solidFill>
                  <a:prstClr val="black"/>
                </a:solidFill>
              </a:rPr>
              <a:t>drb</a:t>
            </a:r>
            <a:r>
              <a:rPr lang="en-US" altLang="zh-CN" sz="1100" kern="0" dirty="0">
                <a:solidFill>
                  <a:prstClr val="black"/>
                </a:solidFill>
              </a:rPr>
              <a:t> measurements in stage 3 schema.</a:t>
            </a:r>
          </a:p>
          <a:p>
            <a:pPr marL="855123" lvl="1" indent="-455073" defTabSz="1219170">
              <a:spcBef>
                <a:spcPts val="0"/>
              </a:spcBef>
              <a:spcAft>
                <a:spcPts val="0"/>
              </a:spcAft>
              <a:defRPr/>
            </a:pPr>
            <a:r>
              <a:rPr lang="en-US" altLang="zh-CN" sz="1100" kern="0" dirty="0">
                <a:solidFill>
                  <a:prstClr val="black"/>
                </a:solidFill>
              </a:rPr>
              <a:t>Trace job restructuring</a:t>
            </a:r>
            <a:endParaRPr lang="en-US" altLang="zh-CN" sz="1100" kern="0" dirty="0">
              <a:solidFill>
                <a:prstClr val="black"/>
              </a:solidFill>
              <a:latin typeface="Calibri"/>
              <a:cs typeface="+mn-cs"/>
            </a:endParaRPr>
          </a:p>
          <a:p>
            <a:pPr marL="455073" indent="-455073" defTabSz="1219170">
              <a:spcBef>
                <a:spcPts val="0"/>
              </a:spcBef>
              <a:spcAft>
                <a:spcPts val="0"/>
              </a:spcAft>
              <a:defRPr/>
            </a:pPr>
            <a:r>
              <a:rPr lang="en-US" sz="1400" kern="0" dirty="0">
                <a:solidFill>
                  <a:prstClr val="black"/>
                </a:solidFill>
                <a:latin typeface="Calibri"/>
              </a:rPr>
              <a:t>Impacts and dependencies on other WGs: </a:t>
            </a:r>
            <a:r>
              <a:rPr lang="en-US" sz="1100" kern="0" dirty="0">
                <a:solidFill>
                  <a:prstClr val="black"/>
                </a:solidFill>
                <a:latin typeface="Calibri"/>
              </a:rPr>
              <a:t>N/A</a:t>
            </a:r>
            <a:endParaRPr lang="de-DE" sz="1100" kern="0" dirty="0">
              <a:solidFill>
                <a:prstClr val="black"/>
              </a:solidFill>
              <a:latin typeface="Calibri"/>
            </a:endParaRPr>
          </a:p>
          <a:p>
            <a:pPr marL="455073" indent="-455073" defTabSz="1219170">
              <a:spcBef>
                <a:spcPts val="0"/>
              </a:spcBef>
              <a:spcAft>
                <a:spcPts val="0"/>
              </a:spcAft>
              <a:defRPr/>
            </a:pPr>
            <a:r>
              <a:rPr lang="de-DE" sz="1400" kern="0" dirty="0">
                <a:solidFill>
                  <a:prstClr val="black"/>
                </a:solidFill>
                <a:latin typeface="Calibri"/>
              </a:rPr>
              <a:t>Next steps: </a:t>
            </a:r>
            <a:r>
              <a:rPr lang="en-US" sz="1100" kern="0" dirty="0">
                <a:solidFill>
                  <a:prstClr val="black"/>
                </a:solidFill>
              </a:rPr>
              <a:t>Continue the work according to the objectives.</a:t>
            </a:r>
            <a:endParaRPr lang="de-DE" sz="1600" kern="0" dirty="0">
              <a:solidFill>
                <a:prstClr val="black"/>
              </a:solidFill>
              <a:latin typeface="Calibri"/>
            </a:endParaRPr>
          </a:p>
          <a:p>
            <a:pPr marL="855123" lvl="1" indent="-455073" defTabSz="1219170">
              <a:spcBef>
                <a:spcPts val="0"/>
              </a:spcBef>
              <a:spcAft>
                <a:spcPts val="0"/>
              </a:spcAft>
              <a:defRPr/>
            </a:pPr>
            <a:endParaRPr lang="en-US" sz="1100" kern="0" dirty="0">
              <a:solidFill>
                <a:prstClr val="black"/>
              </a:solidFill>
            </a:endParaRPr>
          </a:p>
        </p:txBody>
      </p:sp>
      <p:sp>
        <p:nvSpPr>
          <p:cNvPr id="9" name="Content Placeholder 7">
            <a:extLst>
              <a:ext uri="{FF2B5EF4-FFF2-40B4-BE49-F238E27FC236}">
                <a16:creationId xmlns:a16="http://schemas.microsoft.com/office/drawing/2014/main" id="{B48BCAE6-9CB6-485E-9C85-83DDC2CAD92B}"/>
              </a:ext>
            </a:extLst>
          </p:cNvPr>
          <p:cNvSpPr txBox="1">
            <a:spLocks/>
          </p:cNvSpPr>
          <p:nvPr/>
        </p:nvSpPr>
        <p:spPr>
          <a:xfrm>
            <a:off x="8017343" y="3074193"/>
            <a:ext cx="4114019" cy="2956012"/>
          </a:xfrm>
          <a:prstGeom prst="rect">
            <a:avLst/>
          </a:prstGeom>
          <a:solidFill>
            <a:schemeClr val="bg1"/>
          </a:solidFill>
          <a:ln>
            <a:noFill/>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dirty="0">
                <a:solidFill>
                  <a:srgbClr val="0000FF"/>
                </a:solidFill>
              </a:rPr>
              <a:t>AdNRM_ph2</a:t>
            </a:r>
            <a:r>
              <a:rPr lang="zh-CN" altLang="en-US" sz="1600" b="1" dirty="0">
                <a:solidFill>
                  <a:srgbClr val="0000FF"/>
                </a:solidFill>
              </a:rPr>
              <a:t>：</a:t>
            </a:r>
            <a:endParaRPr lang="de-DE" altLang="de-DE" sz="1600" b="1" kern="0" dirty="0">
              <a:solidFill>
                <a:srgbClr val="0000FF"/>
              </a:solidFill>
            </a:endParaRPr>
          </a:p>
          <a:p>
            <a:pPr marL="455073" indent="-455073" defTabSz="1219170">
              <a:spcBef>
                <a:spcPts val="0"/>
              </a:spcBef>
              <a:spcAft>
                <a:spcPts val="0"/>
              </a:spcAft>
              <a:defRPr/>
            </a:pPr>
            <a:r>
              <a:rPr lang="de-DE" altLang="de-DE" sz="1400" kern="0" dirty="0">
                <a:solidFill>
                  <a:prstClr val="black"/>
                </a:solidFill>
              </a:rPr>
              <a:t>Progress at SA5#150:</a:t>
            </a:r>
          </a:p>
          <a:p>
            <a:pPr indent="-171450" defTabSz="1219170">
              <a:spcBef>
                <a:spcPts val="0"/>
              </a:spcBef>
              <a:spcAft>
                <a:spcPts val="0"/>
              </a:spcAft>
              <a:buFont typeface="Wingdings" panose="05000000000000000000" pitchFamily="2" charset="2"/>
              <a:buChar char="Ø"/>
              <a:defRPr/>
            </a:pPr>
            <a:r>
              <a:rPr lang="en-US" altLang="de-DE" sz="1100" kern="0" dirty="0">
                <a:solidFill>
                  <a:prstClr val="black"/>
                </a:solidFill>
              </a:rPr>
              <a:t>Second phase of NRM enhancement for NRF agreed. NRM enhancement for BSF, AANF, TSCTSF, 5G GMLC agreed.</a:t>
            </a:r>
          </a:p>
          <a:p>
            <a:pPr indent="-171450" defTabSz="1219170">
              <a:spcBef>
                <a:spcPts val="0"/>
              </a:spcBef>
              <a:spcAft>
                <a:spcPts val="0"/>
              </a:spcAft>
              <a:buFont typeface="Wingdings" panose="05000000000000000000" pitchFamily="2" charset="2"/>
              <a:buChar char="Ø"/>
              <a:defRPr/>
            </a:pPr>
            <a:r>
              <a:rPr lang="en-US" altLang="de-DE" sz="1100" kern="0" dirty="0" err="1">
                <a:solidFill>
                  <a:prstClr val="black"/>
                </a:solidFill>
              </a:rPr>
              <a:t>Improvments</a:t>
            </a:r>
            <a:r>
              <a:rPr lang="en-US" altLang="de-DE" sz="1100" kern="0" dirty="0">
                <a:solidFill>
                  <a:prstClr val="black"/>
                </a:solidFill>
              </a:rPr>
              <a:t> to </a:t>
            </a:r>
            <a:r>
              <a:rPr lang="en-US" altLang="de-DE" sz="1100" kern="0" dirty="0" err="1">
                <a:solidFill>
                  <a:prstClr val="black"/>
                </a:solidFill>
              </a:rPr>
              <a:t>LogicalInterfaceInfo</a:t>
            </a:r>
            <a:r>
              <a:rPr lang="en-US" altLang="de-DE" sz="1100" kern="0" dirty="0">
                <a:solidFill>
                  <a:prstClr val="black"/>
                </a:solidFill>
              </a:rPr>
              <a:t> model , Non IP Support stage2/3 agreed.</a:t>
            </a:r>
          </a:p>
          <a:p>
            <a:pPr indent="-171450" defTabSz="1219170">
              <a:spcBef>
                <a:spcPts val="0"/>
              </a:spcBef>
              <a:spcAft>
                <a:spcPts val="0"/>
              </a:spcAft>
              <a:buFont typeface="Wingdings" panose="05000000000000000000" pitchFamily="2" charset="2"/>
              <a:buChar char="Ø"/>
              <a:defRPr/>
            </a:pPr>
            <a:r>
              <a:rPr lang="en-US" altLang="de-DE" sz="1100" kern="0" dirty="0">
                <a:solidFill>
                  <a:prstClr val="black"/>
                </a:solidFill>
              </a:rPr>
              <a:t>TS structure proposal for generic NRM Fragment discussed but not agreed, alternative solution discussed</a:t>
            </a:r>
          </a:p>
          <a:p>
            <a:pPr indent="-171450" defTabSz="1219170">
              <a:spcBef>
                <a:spcPts val="0"/>
              </a:spcBef>
              <a:spcAft>
                <a:spcPts val="0"/>
              </a:spcAft>
              <a:buFont typeface="Wingdings" panose="05000000000000000000" pitchFamily="2" charset="2"/>
              <a:buChar char="Ø"/>
              <a:defRPr/>
            </a:pPr>
            <a:r>
              <a:rPr lang="en-US" altLang="de-DE" sz="1100" kern="0" dirty="0">
                <a:solidFill>
                  <a:prstClr val="black"/>
                </a:solidFill>
              </a:rPr>
              <a:t>A few CR related to </a:t>
            </a:r>
            <a:r>
              <a:rPr lang="en-US" altLang="de-DE" sz="1100" kern="0" dirty="0" err="1">
                <a:solidFill>
                  <a:prstClr val="black"/>
                </a:solidFill>
              </a:rPr>
              <a:t>NROperatorCellDU</a:t>
            </a:r>
            <a:r>
              <a:rPr lang="en-US" altLang="de-DE" sz="1100" kern="0" dirty="0">
                <a:solidFill>
                  <a:prstClr val="black"/>
                </a:solidFill>
              </a:rPr>
              <a:t>, feasibility check, BWP configuration agreed.</a:t>
            </a:r>
          </a:p>
          <a:p>
            <a:pPr indent="-171450" defTabSz="1219170">
              <a:spcBef>
                <a:spcPts val="0"/>
              </a:spcBef>
              <a:spcAft>
                <a:spcPts val="0"/>
              </a:spcAft>
              <a:buFont typeface="Wingdings" panose="05000000000000000000" pitchFamily="2" charset="2"/>
              <a:buChar char="Ø"/>
              <a:defRPr/>
            </a:pPr>
            <a:r>
              <a:rPr lang="en-US" altLang="de-DE" sz="1100" kern="0" dirty="0">
                <a:solidFill>
                  <a:prstClr val="black"/>
                </a:solidFill>
              </a:rPr>
              <a:t>User Data Access stage2/3 and adding slice validity info to </a:t>
            </a:r>
            <a:r>
              <a:rPr lang="en-US" altLang="de-DE" sz="1100" kern="0" dirty="0" err="1">
                <a:solidFill>
                  <a:prstClr val="black"/>
                </a:solidFill>
              </a:rPr>
              <a:t>ServiceProfile</a:t>
            </a:r>
            <a:r>
              <a:rPr lang="en-US" altLang="de-DE" sz="1100" kern="0" dirty="0">
                <a:solidFill>
                  <a:prstClr val="black"/>
                </a:solidFill>
              </a:rPr>
              <a:t> discussed but not</a:t>
            </a:r>
          </a:p>
          <a:p>
            <a:pPr indent="-171450" defTabSz="1219170">
              <a:spcBef>
                <a:spcPts val="0"/>
              </a:spcBef>
              <a:spcAft>
                <a:spcPts val="0"/>
              </a:spcAft>
              <a:buFont typeface="Wingdings" panose="05000000000000000000" pitchFamily="2" charset="2"/>
              <a:buChar char="Ø"/>
              <a:defRPr/>
            </a:pPr>
            <a:r>
              <a:rPr lang="en-US" altLang="de-DE" sz="1100" kern="0" dirty="0">
                <a:solidFill>
                  <a:prstClr val="black"/>
                </a:solidFill>
              </a:rPr>
              <a:t>pursued.</a:t>
            </a:r>
            <a:endParaRPr lang="de-DE" altLang="de-DE" sz="1100" kern="0" dirty="0">
              <a:solidFill>
                <a:prstClr val="black"/>
              </a:solidFill>
            </a:endParaRPr>
          </a:p>
          <a:p>
            <a:pPr marL="455073" lvl="1" indent="-455073" defTabSz="1219170">
              <a:spcBef>
                <a:spcPts val="0"/>
              </a:spcBef>
              <a:spcAft>
                <a:spcPts val="0"/>
              </a:spcAft>
              <a:buBlip>
                <a:blip r:embed="rId2"/>
              </a:buBlip>
              <a:defRPr/>
            </a:pPr>
            <a:r>
              <a:rPr lang="en-US" sz="1400" kern="0" dirty="0">
                <a:solidFill>
                  <a:prstClr val="black"/>
                </a:solidFill>
              </a:rPr>
              <a:t>Impacts and dependencies on other WGs: </a:t>
            </a:r>
            <a:r>
              <a:rPr lang="de-DE" sz="1100" kern="0" dirty="0">
                <a:solidFill>
                  <a:prstClr val="black"/>
                </a:solidFill>
              </a:rPr>
              <a:t>Yes</a:t>
            </a:r>
            <a:endParaRPr lang="de-DE" sz="900" kern="0" dirty="0">
              <a:solidFill>
                <a:prstClr val="black"/>
              </a:solidFill>
            </a:endParaRPr>
          </a:p>
          <a:p>
            <a:pPr marL="455073" indent="-455073" defTabSz="1219170">
              <a:spcBef>
                <a:spcPts val="0"/>
              </a:spcBef>
              <a:spcAft>
                <a:spcPts val="0"/>
              </a:spcAft>
              <a:defRPr/>
            </a:pPr>
            <a:r>
              <a:rPr lang="de-DE" sz="1400" kern="0" dirty="0">
                <a:solidFill>
                  <a:prstClr val="black"/>
                </a:solidFill>
              </a:rPr>
              <a:t>Next steps: </a:t>
            </a:r>
            <a:r>
              <a:rPr lang="en-US" sz="1100" kern="0" dirty="0">
                <a:solidFill>
                  <a:prstClr val="black"/>
                </a:solidFill>
              </a:rPr>
              <a:t>Next step is for phase 3 of NRF enhancement, and remaining Core NF NRM enhancement</a:t>
            </a:r>
          </a:p>
        </p:txBody>
      </p:sp>
    </p:spTree>
    <p:extLst>
      <p:ext uri="{BB962C8B-B14F-4D97-AF65-F5344CB8AC3E}">
        <p14:creationId xmlns:p14="http://schemas.microsoft.com/office/powerpoint/2010/main" val="159882255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9088"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dirty="0"/>
              <a:t>Rel-18 WI - Management Architecture and Mechanisms (3/4)</a:t>
            </a:r>
          </a:p>
        </p:txBody>
      </p:sp>
      <p:graphicFrame>
        <p:nvGraphicFramePr>
          <p:cNvPr id="8" name="Table 5">
            <a:extLst>
              <a:ext uri="{FF2B5EF4-FFF2-40B4-BE49-F238E27FC236}">
                <a16:creationId xmlns:a16="http://schemas.microsoft.com/office/drawing/2014/main" id="{D8F42FF3-0490-47F9-A60A-62E42DC88CAC}"/>
              </a:ext>
            </a:extLst>
          </p:cNvPr>
          <p:cNvGraphicFramePr>
            <a:graphicFrameLocks noGrp="1"/>
          </p:cNvGraphicFramePr>
          <p:nvPr/>
        </p:nvGraphicFramePr>
        <p:xfrm>
          <a:off x="156519" y="980196"/>
          <a:ext cx="11722866" cy="1454346"/>
        </p:xfrm>
        <a:graphic>
          <a:graphicData uri="http://schemas.openxmlformats.org/drawingml/2006/table">
            <a:tbl>
              <a:tblPr firstRow="1" firstCol="1" bandRow="1">
                <a:tableStyleId>{F5AB1C69-6EDB-4FF4-983F-18BD219EF322}</a:tableStyleId>
              </a:tblPr>
              <a:tblGrid>
                <a:gridCol w="526392">
                  <a:extLst>
                    <a:ext uri="{9D8B030D-6E8A-4147-A177-3AD203B41FA5}">
                      <a16:colId xmlns:a16="http://schemas.microsoft.com/office/drawing/2014/main" val="20000"/>
                    </a:ext>
                  </a:extLst>
                </a:gridCol>
                <a:gridCol w="2707160">
                  <a:extLst>
                    <a:ext uri="{9D8B030D-6E8A-4147-A177-3AD203B41FA5}">
                      <a16:colId xmlns:a16="http://schemas.microsoft.com/office/drawing/2014/main" val="20001"/>
                    </a:ext>
                  </a:extLst>
                </a:gridCol>
                <a:gridCol w="700110">
                  <a:extLst>
                    <a:ext uri="{9D8B030D-6E8A-4147-A177-3AD203B41FA5}">
                      <a16:colId xmlns:a16="http://schemas.microsoft.com/office/drawing/2014/main" val="20002"/>
                    </a:ext>
                  </a:extLst>
                </a:gridCol>
                <a:gridCol w="816604">
                  <a:extLst>
                    <a:ext uri="{9D8B030D-6E8A-4147-A177-3AD203B41FA5}">
                      <a16:colId xmlns:a16="http://schemas.microsoft.com/office/drawing/2014/main" val="20005"/>
                    </a:ext>
                  </a:extLst>
                </a:gridCol>
                <a:gridCol w="412937">
                  <a:extLst>
                    <a:ext uri="{9D8B030D-6E8A-4147-A177-3AD203B41FA5}">
                      <a16:colId xmlns:a16="http://schemas.microsoft.com/office/drawing/2014/main" val="20006"/>
                    </a:ext>
                  </a:extLst>
                </a:gridCol>
                <a:gridCol w="617014">
                  <a:extLst>
                    <a:ext uri="{9D8B030D-6E8A-4147-A177-3AD203B41FA5}">
                      <a16:colId xmlns:a16="http://schemas.microsoft.com/office/drawing/2014/main" val="3102338106"/>
                    </a:ext>
                  </a:extLst>
                </a:gridCol>
                <a:gridCol w="617014">
                  <a:extLst>
                    <a:ext uri="{9D8B030D-6E8A-4147-A177-3AD203B41FA5}">
                      <a16:colId xmlns:a16="http://schemas.microsoft.com/office/drawing/2014/main" val="20007"/>
                    </a:ext>
                  </a:extLst>
                </a:gridCol>
                <a:gridCol w="1258608">
                  <a:extLst>
                    <a:ext uri="{9D8B030D-6E8A-4147-A177-3AD203B41FA5}">
                      <a16:colId xmlns:a16="http://schemas.microsoft.com/office/drawing/2014/main" val="20008"/>
                    </a:ext>
                  </a:extLst>
                </a:gridCol>
                <a:gridCol w="1104210">
                  <a:extLst>
                    <a:ext uri="{9D8B030D-6E8A-4147-A177-3AD203B41FA5}">
                      <a16:colId xmlns:a16="http://schemas.microsoft.com/office/drawing/2014/main" val="20009"/>
                    </a:ext>
                  </a:extLst>
                </a:gridCol>
                <a:gridCol w="1018612">
                  <a:extLst>
                    <a:ext uri="{9D8B030D-6E8A-4147-A177-3AD203B41FA5}">
                      <a16:colId xmlns:a16="http://schemas.microsoft.com/office/drawing/2014/main" val="20010"/>
                    </a:ext>
                  </a:extLst>
                </a:gridCol>
                <a:gridCol w="1018612">
                  <a:extLst>
                    <a:ext uri="{9D8B030D-6E8A-4147-A177-3AD203B41FA5}">
                      <a16:colId xmlns:a16="http://schemas.microsoft.com/office/drawing/2014/main" val="20012"/>
                    </a:ext>
                  </a:extLst>
                </a:gridCol>
                <a:gridCol w="925593">
                  <a:extLst>
                    <a:ext uri="{9D8B030D-6E8A-4147-A177-3AD203B41FA5}">
                      <a16:colId xmlns:a16="http://schemas.microsoft.com/office/drawing/2014/main" val="20013"/>
                    </a:ext>
                  </a:extLst>
                </a:gridCol>
              </a:tblGrid>
              <a:tr h="178480">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TS</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268441">
                <a:tc>
                  <a:txBody>
                    <a:bodyPr/>
                    <a:lstStyle/>
                    <a:p>
                      <a:pPr algn="l" fontAlgn="t"/>
                      <a:r>
                        <a:rPr lang="en-US" altLang="zh-CN" sz="800" b="0" i="0" u="none" strike="noStrike" dirty="0">
                          <a:solidFill>
                            <a:srgbClr val="000000"/>
                          </a:solidFill>
                          <a:effectLst/>
                          <a:latin typeface="+mn-lt"/>
                          <a:ea typeface="等线" panose="02010600030101010101" pitchFamily="2" charset="-122"/>
                        </a:rPr>
                        <a:t>990031</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Aspects related to NWDAF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MANWDAF</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50%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SP-230181</a:t>
                      </a:r>
                    </a:p>
                  </a:txBody>
                  <a:tcPr marL="9525" marR="9525" marT="9525"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75%</a:t>
                      </a:r>
                    </a:p>
                  </a:txBody>
                  <a:tcPr marL="36002" marR="36002" marT="0" marB="0" anchor="ctr"/>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nchor="ctr"/>
                </a:tc>
                <a:tc>
                  <a:txBody>
                    <a:bodyPr/>
                    <a:lstStyle/>
                    <a:p>
                      <a:pPr marL="0" algn="ctr" defTabSz="1219170" rtl="0" eaLnBrk="1" latinLnBrk="0" hangingPunct="1">
                        <a:lnSpc>
                          <a:spcPct val="150000"/>
                        </a:lnSpc>
                        <a:spcAft>
                          <a:spcPts val="0"/>
                        </a:spcAft>
                      </a:pPr>
                      <a:r>
                        <a:rPr lang="fr-FR" altLang="zh-CN" sz="900" b="0" kern="1200" dirty="0">
                          <a:solidFill>
                            <a:schemeClr val="tx1"/>
                          </a:solidFill>
                          <a:effectLst/>
                          <a:latin typeface="+mn-lt"/>
                          <a:ea typeface="宋体" panose="02010600030101010101" pitchFamily="2" charset="-122"/>
                          <a:cs typeface="Arial" panose="020B0604020202020204" pitchFamily="34" charset="0"/>
                        </a:rPr>
                        <a:t>0-&gt;50-&gt;75%</a:t>
                      </a:r>
                      <a:endParaRPr lang="zh-CN" sz="900" b="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nchor="ctr"/>
                </a:tc>
                <a:tc>
                  <a:txBody>
                    <a:bodyPr/>
                    <a:lstStyle/>
                    <a:p>
                      <a:pPr algn="l" fontAlgn="t"/>
                      <a:r>
                        <a:rPr lang="en-US" altLang="zh-CN" sz="900" b="0" i="0" u="none" strike="noStrike">
                          <a:solidFill>
                            <a:srgbClr val="000000"/>
                          </a:solidFill>
                          <a:effectLst/>
                          <a:latin typeface="+mn-lt"/>
                          <a:ea typeface="等线" panose="02010600030101010101" pitchFamily="2" charset="-122"/>
                        </a:rPr>
                        <a:t>28.541; 28.552; 28.554 </a:t>
                      </a: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Niu</a:t>
                      </a:r>
                      <a:r>
                        <a:rPr lang="en-US" sz="900" b="0" i="0" u="none" strike="noStrike" dirty="0">
                          <a:solidFill>
                            <a:srgbClr val="000000"/>
                          </a:solidFill>
                          <a:effectLst/>
                          <a:latin typeface="+mn-lt"/>
                          <a:ea typeface="等线" panose="02010600030101010101" pitchFamily="2" charset="-122"/>
                        </a:rPr>
                        <a:t>, </a:t>
                      </a:r>
                      <a:r>
                        <a:rPr lang="en-US" sz="900" b="0" i="0" u="none" strike="noStrike" dirty="0" err="1">
                          <a:solidFill>
                            <a:srgbClr val="000000"/>
                          </a:solidFill>
                          <a:effectLst/>
                          <a:latin typeface="+mn-lt"/>
                          <a:ea typeface="等线" panose="02010600030101010101" pitchFamily="2" charset="-122"/>
                        </a:rPr>
                        <a:t>Yuxia</a:t>
                      </a:r>
                      <a:r>
                        <a:rPr lang="en-US" sz="900" b="0" i="0" u="none" strike="noStrike" dirty="0">
                          <a:solidFill>
                            <a:srgbClr val="000000"/>
                          </a:solidFill>
                          <a:effectLst/>
                          <a:latin typeface="+mn-lt"/>
                          <a:ea typeface="等线" panose="02010600030101010101" pitchFamily="2" charset="-122"/>
                        </a:rPr>
                        <a:t>, China Telecom </a:t>
                      </a:r>
                    </a:p>
                  </a:txBody>
                  <a:tcPr marL="9525" marR="9525" marT="9525" marB="0"/>
                </a:tc>
                <a:extLst>
                  <a:ext uri="{0D108BD9-81ED-4DB2-BD59-A6C34878D82A}">
                    <a16:rowId xmlns:a16="http://schemas.microsoft.com/office/drawing/2014/main" val="10002"/>
                  </a:ext>
                </a:extLst>
              </a:tr>
              <a:tr h="339329">
                <a:tc>
                  <a:txBody>
                    <a:bodyPr/>
                    <a:lstStyle/>
                    <a:p>
                      <a:pPr algn="l" fontAlgn="t"/>
                      <a:r>
                        <a:rPr lang="en-US" altLang="zh-CN" sz="900" b="0" i="0" u="none" strike="noStrike" dirty="0">
                          <a:solidFill>
                            <a:srgbClr val="000000"/>
                          </a:solidFill>
                          <a:effectLst/>
                          <a:latin typeface="+mn-lt"/>
                          <a:ea typeface="等线" panose="02010600030101010101" pitchFamily="2" charset="-122"/>
                        </a:rPr>
                        <a:t>950036</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Enhanced Edge Computing Management </a:t>
                      </a: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eECM</a:t>
                      </a:r>
                      <a:endParaRPr lang="en-US"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50%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SP-220154</a:t>
                      </a:r>
                    </a:p>
                  </a:txBody>
                  <a:tcPr marL="9525" marR="9525" marT="9525"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50%</a:t>
                      </a: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kern="1200" dirty="0">
                          <a:solidFill>
                            <a:schemeClr val="dk1"/>
                          </a:solidFill>
                          <a:effectLst/>
                          <a:latin typeface="+mn-lt"/>
                          <a:ea typeface="+mn-ea"/>
                          <a:cs typeface="Arial" panose="020B0604020202020204" pitchFamily="34" charset="0"/>
                        </a:rPr>
                        <a:t>0-&gt;5-&gt;10-&gt;20-&gt; 35-&gt;50-&gt;50-&gt;50%</a:t>
                      </a:r>
                      <a:endParaRPr lang="zh-CN" altLang="en-US" sz="900" b="0" kern="1200" dirty="0">
                        <a:solidFill>
                          <a:schemeClr val="dk1"/>
                        </a:solidFill>
                        <a:effectLst/>
                        <a:latin typeface="+mn-lt"/>
                        <a:ea typeface="+mn-ea"/>
                        <a:cs typeface="Arial" panose="020B0604020202020204" pitchFamily="34" charset="0"/>
                      </a:endParaRPr>
                    </a:p>
                  </a:txBody>
                  <a:tcPr marL="114300" marR="114300" marT="0"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28.541; 28.538; 28.552; 28.554; 28.531; 28.532 </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Deepanshu Gautam , Samsung </a:t>
                      </a:r>
                    </a:p>
                  </a:txBody>
                  <a:tcPr marL="9525" marR="9525" marT="9525" marB="0"/>
                </a:tc>
                <a:extLst>
                  <a:ext uri="{0D108BD9-81ED-4DB2-BD59-A6C34878D82A}">
                    <a16:rowId xmlns:a16="http://schemas.microsoft.com/office/drawing/2014/main" val="10003"/>
                  </a:ext>
                </a:extLst>
              </a:tr>
              <a:tr h="285508">
                <a:tc>
                  <a:txBody>
                    <a:bodyPr/>
                    <a:lstStyle/>
                    <a:p>
                      <a:pPr algn="l" fontAlgn="t"/>
                      <a:r>
                        <a:rPr lang="en-US" altLang="zh-CN" sz="900" b="0" i="0" u="none" strike="noStrike">
                          <a:solidFill>
                            <a:srgbClr val="000000"/>
                          </a:solidFill>
                          <a:effectLst/>
                          <a:latin typeface="+mn-lt"/>
                          <a:ea typeface="等线" panose="02010600030101010101" pitchFamily="2" charset="-122"/>
                        </a:rPr>
                        <a:t>990027</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Aspect of 5GLAN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5GLAN_Mgt</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45%</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SP-230175</a:t>
                      </a:r>
                    </a:p>
                  </a:txBody>
                  <a:tcPr marL="9525" marR="9525" marT="9525"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90%</a:t>
                      </a:r>
                    </a:p>
                  </a:txBody>
                  <a:tcPr marL="36002" marR="36002" marT="0" marB="0" anchor="ctr"/>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fr-FR" altLang="zh-CN" sz="900" b="0" i="0" u="none" strike="noStrike" kern="1200" dirty="0">
                          <a:solidFill>
                            <a:srgbClr val="000000"/>
                          </a:solidFill>
                          <a:effectLst/>
                          <a:latin typeface="+mn-lt"/>
                          <a:ea typeface="+mn-ea"/>
                          <a:cs typeface="+mn-cs"/>
                        </a:rPr>
                        <a:t>SA2</a:t>
                      </a:r>
                      <a:endParaRPr lang="zh-CN" altLang="en-US" sz="900" b="0" i="0" u="none" strike="noStrike" kern="1200" dirty="0">
                        <a:solidFill>
                          <a:srgbClr val="000000"/>
                        </a:solidFill>
                        <a:effectLst/>
                        <a:latin typeface="+mn-lt"/>
                        <a:ea typeface="+mn-ea"/>
                        <a:cs typeface="+mn-cs"/>
                      </a:endParaRPr>
                    </a:p>
                  </a:txBody>
                  <a:tcPr marL="9525" marR="9525" marT="9525" marB="9525" anchor="ctr"/>
                </a:tc>
                <a:tc>
                  <a:txBody>
                    <a:bodyPr/>
                    <a:lstStyle/>
                    <a:p>
                      <a:pPr marL="0" algn="ctr" defTabSz="1219170" rtl="0" eaLnBrk="1" latinLnBrk="0" hangingPunct="1">
                        <a:lnSpc>
                          <a:spcPct val="150000"/>
                        </a:lnSpc>
                        <a:spcAft>
                          <a:spcPts val="0"/>
                        </a:spcAft>
                      </a:pPr>
                      <a:r>
                        <a:rPr lang="fr-FR" altLang="zh-CN" sz="900" b="0" kern="1200" dirty="0">
                          <a:solidFill>
                            <a:schemeClr val="tx1"/>
                          </a:solidFill>
                          <a:effectLst/>
                          <a:latin typeface="+mn-lt"/>
                          <a:ea typeface="宋体" panose="02010600030101010101" pitchFamily="2" charset="-122"/>
                          <a:cs typeface="Arial" panose="020B0604020202020204" pitchFamily="34" charset="0"/>
                        </a:rPr>
                        <a:t>0-&gt;45-&gt;90%</a:t>
                      </a:r>
                      <a:endParaRPr lang="zh-CN" sz="900" b="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nchor="ctr"/>
                </a:tc>
                <a:tc>
                  <a:txBody>
                    <a:bodyPr/>
                    <a:lstStyle/>
                    <a:p>
                      <a:pPr algn="l" fontAlgn="t"/>
                      <a:r>
                        <a:rPr lang="en-US" altLang="zh-CN" sz="900" b="0" i="0" u="none" strike="noStrike">
                          <a:solidFill>
                            <a:srgbClr val="000000"/>
                          </a:solidFill>
                          <a:effectLst/>
                          <a:latin typeface="+mn-lt"/>
                          <a:ea typeface="等线" panose="02010600030101010101" pitchFamily="2" charset="-122"/>
                        </a:rPr>
                        <a:t>28.541; 28.552; 28.554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Yushuang Hu, CMCC</a:t>
                      </a:r>
                    </a:p>
                  </a:txBody>
                  <a:tcPr marL="9525" marR="9525" marT="9525" marB="0"/>
                </a:tc>
                <a:extLst>
                  <a:ext uri="{0D108BD9-81ED-4DB2-BD59-A6C34878D82A}">
                    <a16:rowId xmlns:a16="http://schemas.microsoft.com/office/drawing/2014/main" val="3596495204"/>
                  </a:ext>
                </a:extLst>
              </a:tr>
              <a:tr h="285508">
                <a:tc>
                  <a:txBody>
                    <a:bodyPr/>
                    <a:lstStyle/>
                    <a:p>
                      <a:pPr algn="l" fontAlgn="t"/>
                      <a:r>
                        <a:rPr lang="en-US" altLang="zh-CN" sz="900" b="0" i="0" u="none" strike="noStrike" dirty="0">
                          <a:solidFill>
                            <a:srgbClr val="000000"/>
                          </a:solidFill>
                          <a:effectLst/>
                          <a:latin typeface="+mn-lt"/>
                          <a:ea typeface="等线" panose="02010600030101010101" pitchFamily="2" charset="-122"/>
                        </a:rPr>
                        <a:t>990033</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Aspects of NTN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OAM_NTN</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SP-230183</a:t>
                      </a:r>
                    </a:p>
                  </a:txBody>
                  <a:tcPr marL="9525" marR="9525" marT="9525" marB="0"/>
                </a:tc>
                <a:tc>
                  <a:txBody>
                    <a:bodyPr/>
                    <a:lstStyle/>
                    <a:p>
                      <a:pPr algn="ctr">
                        <a:lnSpc>
                          <a:spcPct val="107000"/>
                        </a:lnSpc>
                        <a:spcAft>
                          <a:spcPts val="800"/>
                        </a:spcAft>
                      </a:pPr>
                      <a:r>
                        <a:rPr kumimoji="0" lang="en-GB" sz="900" b="0" i="0" u="none" strike="noStrike" kern="1200" cap="none" spc="0" normalizeH="0" baseline="0" noProof="0" dirty="0">
                          <a:ln>
                            <a:noFill/>
                          </a:ln>
                          <a:solidFill>
                            <a:srgbClr val="0000FF"/>
                          </a:solidFill>
                          <a:effectLst/>
                          <a:uLnTx/>
                          <a:uFillTx/>
                          <a:latin typeface="+mn-lt"/>
                          <a:ea typeface="+mn-ea"/>
                          <a:cs typeface="+mn-cs"/>
                        </a:rPr>
                        <a:t>30%</a:t>
                      </a: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900" b="0" kern="1200" dirty="0">
                          <a:solidFill>
                            <a:schemeClr val="tx1"/>
                          </a:solidFill>
                          <a:effectLst/>
                          <a:latin typeface="+mn-lt"/>
                          <a:ea typeface="+mn-ea"/>
                          <a:cs typeface="Arial" panose="020B0604020202020204" pitchFamily="34" charset="0"/>
                        </a:rPr>
                        <a:t>0</a:t>
                      </a:r>
                      <a:r>
                        <a:rPr lang="en-US" altLang="zh-CN" sz="900" b="0" kern="1200" dirty="0">
                          <a:solidFill>
                            <a:schemeClr val="tx1"/>
                          </a:solidFill>
                          <a:effectLst/>
                          <a:latin typeface="+mn-lt"/>
                          <a:ea typeface="+mn-ea"/>
                          <a:cs typeface="Arial" panose="020B0604020202020204" pitchFamily="34" charset="0"/>
                        </a:rPr>
                        <a:t>-&gt;30%</a:t>
                      </a:r>
                      <a:endParaRPr lang="zh-CN" sz="900" b="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28.541; 28.552; 28.554; 28.658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Sun </a:t>
                      </a:r>
                      <a:r>
                        <a:rPr lang="en-US" sz="900" b="0" i="0" u="none" strike="noStrike" dirty="0" err="1">
                          <a:solidFill>
                            <a:srgbClr val="000000"/>
                          </a:solidFill>
                          <a:effectLst/>
                          <a:latin typeface="+mn-lt"/>
                          <a:ea typeface="等线" panose="02010600030101010101" pitchFamily="2" charset="-122"/>
                        </a:rPr>
                        <a:t>Mingrui</a:t>
                      </a:r>
                      <a:r>
                        <a:rPr lang="en-US" sz="900" b="0" i="0" u="none" strike="noStrike" dirty="0">
                          <a:solidFill>
                            <a:srgbClr val="000000"/>
                          </a:solidFill>
                          <a:effectLst/>
                          <a:latin typeface="+mn-lt"/>
                          <a:ea typeface="等线" panose="02010600030101010101" pitchFamily="2" charset="-122"/>
                        </a:rPr>
                        <a:t>, China Unicom </a:t>
                      </a:r>
                    </a:p>
                  </a:txBody>
                  <a:tcPr marL="9525" marR="9525" marT="9525" marB="0"/>
                </a:tc>
                <a:extLst>
                  <a:ext uri="{0D108BD9-81ED-4DB2-BD59-A6C34878D82A}">
                    <a16:rowId xmlns:a16="http://schemas.microsoft.com/office/drawing/2014/main" val="1810529861"/>
                  </a:ext>
                </a:extLst>
              </a:tr>
            </a:tbl>
          </a:graphicData>
        </a:graphic>
      </p:graphicFrame>
      <p:sp>
        <p:nvSpPr>
          <p:cNvPr id="7" name="Content Placeholder 7">
            <a:extLst>
              <a:ext uri="{FF2B5EF4-FFF2-40B4-BE49-F238E27FC236}">
                <a16:creationId xmlns:a16="http://schemas.microsoft.com/office/drawing/2014/main" id="{6F6CA238-B963-43E8-A5F1-DE3DD4551581}"/>
              </a:ext>
            </a:extLst>
          </p:cNvPr>
          <p:cNvSpPr txBox="1">
            <a:spLocks/>
          </p:cNvSpPr>
          <p:nvPr/>
        </p:nvSpPr>
        <p:spPr>
          <a:xfrm>
            <a:off x="3312380" y="2425864"/>
            <a:ext cx="2414953" cy="2559232"/>
          </a:xfrm>
          <a:prstGeom prst="rect">
            <a:avLst/>
          </a:prstGeom>
          <a:solidFill>
            <a:schemeClr val="bg1"/>
          </a:solidFill>
          <a:ln>
            <a:no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err="1">
                <a:solidFill>
                  <a:srgbClr val="0000FF"/>
                </a:solidFill>
                <a:latin typeface="Calibri"/>
              </a:rPr>
              <a:t>eECM</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lvl="1" indent="-455073" defTabSz="1219170">
              <a:spcBef>
                <a:spcPts val="0"/>
              </a:spcBef>
              <a:spcAft>
                <a:spcPts val="0"/>
              </a:spcAft>
              <a:buBlip>
                <a:blip r:embed="rId2"/>
              </a:buBlip>
              <a:defRPr/>
            </a:pPr>
            <a:r>
              <a:rPr lang="de-DE" altLang="de-DE" sz="1400" kern="0" dirty="0">
                <a:solidFill>
                  <a:prstClr val="black"/>
                </a:solidFill>
              </a:rPr>
              <a:t>Progress since SA5#150:</a:t>
            </a:r>
          </a:p>
          <a:p>
            <a:pPr marL="512763" lvl="1" indent="-228600" defTabSz="1219170">
              <a:spcBef>
                <a:spcPts val="0"/>
              </a:spcBef>
              <a:spcAft>
                <a:spcPts val="0"/>
              </a:spcAft>
              <a:defRPr/>
            </a:pPr>
            <a:r>
              <a:rPr lang="en-US" sz="1100" kern="0" dirty="0">
                <a:solidFill>
                  <a:prstClr val="black"/>
                </a:solidFill>
              </a:rPr>
              <a:t>Requirement for Federation Management got agreed. Solution for EAS Relocation got agreed</a:t>
            </a:r>
          </a:p>
          <a:p>
            <a:pPr marL="455073" lvl="1" indent="-455073" defTabSz="1219170">
              <a:spcBef>
                <a:spcPts val="0"/>
              </a:spcBef>
              <a:spcAft>
                <a:spcPts val="0"/>
              </a:spcAft>
              <a:buBlip>
                <a:blip r:embed="rId2"/>
              </a:buBlip>
              <a:defRPr/>
            </a:pPr>
            <a:r>
              <a:rPr lang="en-US" sz="1400" kern="0" dirty="0">
                <a:solidFill>
                  <a:prstClr val="black"/>
                </a:solidFill>
              </a:rPr>
              <a:t>Impacts and dependencies on other WGs:</a:t>
            </a:r>
            <a:endParaRPr lang="en-US" sz="1100" kern="0" dirty="0">
              <a:solidFill>
                <a:prstClr val="black"/>
              </a:solidFill>
              <a:highlight>
                <a:srgbClr val="FFFF00"/>
              </a:highlight>
              <a:latin typeface="Calibri"/>
              <a:cs typeface="+mn-cs"/>
            </a:endParaRPr>
          </a:p>
          <a:p>
            <a:pPr marL="512763" lvl="1" indent="-228600" defTabSz="1219170">
              <a:spcBef>
                <a:spcPts val="0"/>
              </a:spcBef>
              <a:spcAft>
                <a:spcPts val="0"/>
              </a:spcAft>
              <a:defRPr/>
            </a:pPr>
            <a:r>
              <a:rPr lang="en-US" altLang="zh-CN" sz="1100" kern="0" dirty="0">
                <a:solidFill>
                  <a:prstClr val="black"/>
                </a:solidFill>
              </a:rPr>
              <a:t>No Impact</a:t>
            </a:r>
          </a:p>
          <a:p>
            <a:pPr marL="455073" indent="-455073" defTabSz="1219170">
              <a:spcBef>
                <a:spcPts val="0"/>
              </a:spcBef>
              <a:spcAft>
                <a:spcPts val="0"/>
              </a:spcAft>
              <a:defRPr/>
            </a:pPr>
            <a:endParaRPr lang="de-DE" sz="1100" kern="0" dirty="0">
              <a:solidFill>
                <a:prstClr val="black"/>
              </a:solidFill>
              <a:highlight>
                <a:srgbClr val="FFFF00"/>
              </a:highlight>
              <a:latin typeface="Calibri"/>
            </a:endParaRPr>
          </a:p>
        </p:txBody>
      </p:sp>
      <p:sp>
        <p:nvSpPr>
          <p:cNvPr id="10" name="Content Placeholder 7">
            <a:extLst>
              <a:ext uri="{FF2B5EF4-FFF2-40B4-BE49-F238E27FC236}">
                <a16:creationId xmlns:a16="http://schemas.microsoft.com/office/drawing/2014/main" id="{E0C246EC-BDAB-405B-ADA4-33E1F1F9F622}"/>
              </a:ext>
            </a:extLst>
          </p:cNvPr>
          <p:cNvSpPr txBox="1">
            <a:spLocks/>
          </p:cNvSpPr>
          <p:nvPr/>
        </p:nvSpPr>
        <p:spPr>
          <a:xfrm>
            <a:off x="246369" y="2425864"/>
            <a:ext cx="2716916" cy="3602277"/>
          </a:xfrm>
          <a:prstGeom prst="rect">
            <a:avLst/>
          </a:prstGeom>
          <a:ln>
            <a:no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dirty="0">
                <a:solidFill>
                  <a:srgbClr val="0000FF"/>
                </a:solidFill>
              </a:rPr>
              <a:t>MANWDAF</a:t>
            </a:r>
            <a:r>
              <a:rPr lang="zh-CN" altLang="en-US" sz="1600" b="1" dirty="0">
                <a:solidFill>
                  <a:srgbClr val="0000FF"/>
                </a:solidFill>
              </a:rPr>
              <a:t>：</a:t>
            </a:r>
            <a:endParaRPr lang="de-DE" altLang="de-DE" sz="1600" b="1" dirty="0">
              <a:solidFill>
                <a:srgbClr val="0000FF"/>
              </a:solidFill>
            </a:endParaRPr>
          </a:p>
          <a:p>
            <a:pPr marL="455073" lvl="0" indent="-455073" defTabSz="1219170">
              <a:spcBef>
                <a:spcPts val="0"/>
              </a:spcBef>
              <a:spcAft>
                <a:spcPts val="0"/>
              </a:spcAft>
              <a:defRPr/>
            </a:pPr>
            <a:r>
              <a:rPr lang="de-DE" altLang="de-DE" sz="1400" kern="0" dirty="0">
                <a:solidFill>
                  <a:prstClr val="black"/>
                </a:solidFill>
              </a:rPr>
              <a:t>Progress at SA5#150: </a:t>
            </a:r>
            <a:r>
              <a:rPr lang="de-DE" altLang="de-DE" sz="1100" kern="0" dirty="0">
                <a:solidFill>
                  <a:prstClr val="black"/>
                </a:solidFill>
              </a:rPr>
              <a:t>f</a:t>
            </a:r>
            <a:r>
              <a:rPr lang="en-US" altLang="de-DE" sz="1100" kern="0" dirty="0" err="1">
                <a:solidFill>
                  <a:prstClr val="black"/>
                </a:solidFill>
                <a:latin typeface="Arial" panose="020B0604020202020204" pitchFamily="34" charset="0"/>
                <a:ea typeface="+mn-ea"/>
              </a:rPr>
              <a:t>ollowing</a:t>
            </a:r>
            <a:r>
              <a:rPr lang="en-US" altLang="de-DE" sz="1100" kern="0" dirty="0">
                <a:solidFill>
                  <a:prstClr val="black"/>
                </a:solidFill>
                <a:latin typeface="Arial" panose="020B0604020202020204" pitchFamily="34" charset="0"/>
                <a:ea typeface="+mn-ea"/>
              </a:rPr>
              <a:t> CRs were agreed:</a:t>
            </a:r>
          </a:p>
          <a:p>
            <a:pPr marL="855123" lvl="1" indent="-455073" defTabSz="1219170">
              <a:spcBef>
                <a:spcPts val="0"/>
              </a:spcBef>
              <a:spcAft>
                <a:spcPts val="0"/>
              </a:spcAft>
              <a:defRPr/>
            </a:pPr>
            <a:r>
              <a:rPr lang="en-US" altLang="de-DE" sz="1100" kern="0" dirty="0">
                <a:solidFill>
                  <a:prstClr val="black"/>
                </a:solidFill>
                <a:ea typeface="+mn-ea"/>
              </a:rPr>
              <a:t>S5-235566 Rel-18 CR 28.552 Add use case on monitoring of machine learning model provisioning at NWDAF</a:t>
            </a:r>
          </a:p>
          <a:p>
            <a:pPr marL="855123" lvl="1" indent="-455073" defTabSz="1219170">
              <a:spcBef>
                <a:spcPts val="0"/>
              </a:spcBef>
              <a:spcAft>
                <a:spcPts val="0"/>
              </a:spcAft>
              <a:defRPr/>
            </a:pPr>
            <a:r>
              <a:rPr lang="en-US" altLang="de-DE" sz="1100" kern="0" dirty="0">
                <a:solidFill>
                  <a:prstClr val="black"/>
                </a:solidFill>
                <a:ea typeface="+mn-ea"/>
              </a:rPr>
              <a:t> S5-235644 Rel-18 CR 28.552 Add measurements related to NWDAF ML model provision service; S5</a:t>
            </a:r>
          </a:p>
          <a:p>
            <a:pPr marL="455073" indent="-455073" defTabSz="1219170">
              <a:spcBef>
                <a:spcPts val="0"/>
              </a:spcBef>
              <a:spcAft>
                <a:spcPts val="0"/>
              </a:spcAft>
              <a:defRPr/>
            </a:pPr>
            <a:r>
              <a:rPr lang="en-US" sz="1400" kern="0" dirty="0">
                <a:solidFill>
                  <a:prstClr val="black"/>
                </a:solidFill>
              </a:rPr>
              <a:t>Impacts and dependencies on other WGs:</a:t>
            </a:r>
          </a:p>
          <a:p>
            <a:pPr marL="855123" lvl="1" indent="-455073" defTabSz="1219170">
              <a:spcBef>
                <a:spcPts val="0"/>
              </a:spcBef>
              <a:spcAft>
                <a:spcPts val="0"/>
              </a:spcAft>
              <a:defRPr/>
            </a:pPr>
            <a:r>
              <a:rPr lang="de-DE" sz="1100" kern="0" dirty="0">
                <a:solidFill>
                  <a:prstClr val="black"/>
                </a:solidFill>
              </a:rPr>
              <a:t>No</a:t>
            </a:r>
            <a:endParaRPr lang="de-DE" sz="900" kern="0" dirty="0">
              <a:solidFill>
                <a:prstClr val="black"/>
              </a:solidFill>
            </a:endParaRPr>
          </a:p>
          <a:p>
            <a:pPr marL="455073" indent="-455073" defTabSz="1219170">
              <a:spcBef>
                <a:spcPts val="0"/>
              </a:spcBef>
              <a:spcAft>
                <a:spcPts val="0"/>
              </a:spcAft>
              <a:defRPr/>
            </a:pPr>
            <a:r>
              <a:rPr lang="de-DE" sz="1400" kern="0" dirty="0">
                <a:solidFill>
                  <a:prstClr val="black"/>
                </a:solidFill>
              </a:rPr>
              <a:t>Next steps:</a:t>
            </a:r>
          </a:p>
          <a:p>
            <a:pPr marL="855123" lvl="1" indent="-455073" defTabSz="1219170">
              <a:spcBef>
                <a:spcPts val="0"/>
              </a:spcBef>
              <a:spcAft>
                <a:spcPts val="0"/>
              </a:spcAft>
              <a:defRPr/>
            </a:pPr>
            <a:r>
              <a:rPr lang="en-US" sz="1100" kern="0" dirty="0">
                <a:solidFill>
                  <a:prstClr val="black"/>
                </a:solidFill>
              </a:rPr>
              <a:t>Continue the work per </a:t>
            </a:r>
            <a:r>
              <a:rPr lang="en-US" sz="1100" kern="0" dirty="0" err="1">
                <a:solidFill>
                  <a:prstClr val="black"/>
                </a:solidFill>
              </a:rPr>
              <a:t>WoP</a:t>
            </a:r>
            <a:r>
              <a:rPr lang="en-US" sz="1100" kern="0" dirty="0">
                <a:solidFill>
                  <a:prstClr val="black"/>
                </a:solidFill>
              </a:rPr>
              <a:t> and update the wording in TS.</a:t>
            </a:r>
          </a:p>
        </p:txBody>
      </p:sp>
      <p:sp>
        <p:nvSpPr>
          <p:cNvPr id="11" name="Content Placeholder 7">
            <a:extLst>
              <a:ext uri="{FF2B5EF4-FFF2-40B4-BE49-F238E27FC236}">
                <a16:creationId xmlns:a16="http://schemas.microsoft.com/office/drawing/2014/main" id="{C981FFB0-AEE3-483A-A4ED-A9011DF586D6}"/>
              </a:ext>
            </a:extLst>
          </p:cNvPr>
          <p:cNvSpPr txBox="1">
            <a:spLocks/>
          </p:cNvSpPr>
          <p:nvPr/>
        </p:nvSpPr>
        <p:spPr>
          <a:xfrm>
            <a:off x="5642345" y="2425864"/>
            <a:ext cx="3090530" cy="3417995"/>
          </a:xfrm>
          <a:prstGeom prst="rect">
            <a:avLst/>
          </a:prstGeom>
          <a:ln>
            <a:no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a:solidFill>
                  <a:srgbClr val="0000FF"/>
                </a:solidFill>
              </a:rPr>
              <a:t>5GLAN_Mgt</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indent="-455073" defTabSz="1219170">
              <a:spcBef>
                <a:spcPts val="0"/>
              </a:spcBef>
              <a:spcAft>
                <a:spcPts val="0"/>
              </a:spcAft>
              <a:defRPr/>
            </a:pPr>
            <a:r>
              <a:rPr lang="de-DE" altLang="de-DE" sz="1400" kern="0" dirty="0">
                <a:solidFill>
                  <a:prstClr val="black"/>
                </a:solidFill>
              </a:rPr>
              <a:t>Progress at SA5#150: </a:t>
            </a:r>
            <a:r>
              <a:rPr lang="en-US" altLang="de-DE" sz="1100" kern="0" dirty="0">
                <a:solidFill>
                  <a:prstClr val="black"/>
                </a:solidFill>
              </a:rPr>
              <a:t>following CRs were agreed:</a:t>
            </a:r>
          </a:p>
          <a:p>
            <a:pPr marL="574675" lvl="1" indent="-454025" defTabSz="1219170">
              <a:spcBef>
                <a:spcPts val="0"/>
              </a:spcBef>
              <a:spcAft>
                <a:spcPts val="0"/>
              </a:spcAft>
              <a:defRPr/>
            </a:pPr>
            <a:r>
              <a:rPr lang="en-US" altLang="de-DE" sz="1100" kern="0" dirty="0">
                <a:solidFill>
                  <a:prstClr val="black"/>
                </a:solidFill>
              </a:rPr>
              <a:t>S5-235936 (revision of S5-235667) Rel-18 CR 28.554 Add Accessibility KPIs for 5G VN group measurements</a:t>
            </a:r>
          </a:p>
          <a:p>
            <a:pPr marL="574675" lvl="1" indent="-454025" defTabSz="1219170">
              <a:spcBef>
                <a:spcPts val="0"/>
              </a:spcBef>
              <a:spcAft>
                <a:spcPts val="0"/>
              </a:spcAft>
              <a:defRPr/>
            </a:pPr>
            <a:r>
              <a:rPr lang="en-US" altLang="de-DE" sz="1100" kern="0" dirty="0">
                <a:solidFill>
                  <a:prstClr val="black"/>
                </a:solidFill>
              </a:rPr>
              <a:t>S5-235937(revision of S5-235669) Rel-18 CR 28.554 Add Integrity KPIs for 5G VN group measurements</a:t>
            </a:r>
          </a:p>
          <a:p>
            <a:pPr marL="574675" lvl="1" indent="-454025" defTabSz="1219170">
              <a:spcBef>
                <a:spcPts val="0"/>
              </a:spcBef>
              <a:spcAft>
                <a:spcPts val="0"/>
              </a:spcAft>
              <a:defRPr/>
            </a:pPr>
            <a:r>
              <a:rPr lang="en-US" altLang="de-DE" sz="1100" kern="0" dirty="0">
                <a:solidFill>
                  <a:prstClr val="black"/>
                </a:solidFill>
              </a:rPr>
              <a:t>S5-235938 (revision of S5-235670) Rel-18 CR 28.554 Add Utilization KPIs for 5G VN group measurements</a:t>
            </a:r>
          </a:p>
          <a:p>
            <a:pPr marL="574675" lvl="1" indent="-454025" defTabSz="1219170">
              <a:spcBef>
                <a:spcPts val="0"/>
              </a:spcBef>
              <a:spcAft>
                <a:spcPts val="0"/>
              </a:spcAft>
              <a:defRPr/>
            </a:pPr>
            <a:r>
              <a:rPr lang="en-US" altLang="de-DE" sz="1100" kern="0" dirty="0">
                <a:solidFill>
                  <a:prstClr val="black"/>
                </a:solidFill>
              </a:rPr>
              <a:t>And one LS out to CT4 and SA2 for aligning: S5-235780 LS on Enhancement on the attribute for 5GLAN management</a:t>
            </a:r>
          </a:p>
          <a:p>
            <a:pPr marL="455073" indent="-455073" defTabSz="1219170">
              <a:spcBef>
                <a:spcPts val="0"/>
              </a:spcBef>
              <a:spcAft>
                <a:spcPts val="0"/>
              </a:spcAft>
              <a:defRPr/>
            </a:pPr>
            <a:r>
              <a:rPr lang="en-US" altLang="zh-CN" sz="1400" kern="0" dirty="0">
                <a:solidFill>
                  <a:prstClr val="black"/>
                </a:solidFill>
              </a:rPr>
              <a:t>Impacts and dependencies on other WGs:</a:t>
            </a:r>
            <a:r>
              <a:rPr lang="en-US" altLang="zh-CN" sz="1100" kern="0" dirty="0">
                <a:solidFill>
                  <a:prstClr val="black"/>
                </a:solidFill>
              </a:rPr>
              <a:t> SA2,CT4</a:t>
            </a:r>
            <a:endParaRPr lang="de-DE" altLang="zh-CN" sz="1400" kern="0" dirty="0">
              <a:solidFill>
                <a:prstClr val="black"/>
              </a:solidFill>
            </a:endParaRPr>
          </a:p>
          <a:p>
            <a:pPr marL="455073" indent="-455073" defTabSz="1219170">
              <a:spcBef>
                <a:spcPts val="0"/>
              </a:spcBef>
              <a:spcAft>
                <a:spcPts val="0"/>
              </a:spcAft>
              <a:defRPr/>
            </a:pPr>
            <a:r>
              <a:rPr lang="de-DE" altLang="zh-CN" sz="1400" kern="0" dirty="0">
                <a:solidFill>
                  <a:prstClr val="black"/>
                </a:solidFill>
              </a:rPr>
              <a:t>Next steps: </a:t>
            </a:r>
            <a:r>
              <a:rPr lang="en-US" altLang="zh-CN" sz="1400" kern="0" dirty="0">
                <a:solidFill>
                  <a:prstClr val="black"/>
                </a:solidFill>
              </a:rPr>
              <a:t> </a:t>
            </a:r>
            <a:r>
              <a:rPr lang="en-US" altLang="zh-CN" sz="1100" kern="0" dirty="0">
                <a:solidFill>
                  <a:prstClr val="black"/>
                </a:solidFill>
              </a:rPr>
              <a:t>waiting the feedback from SA2/CT4 and continue to finish this WID.</a:t>
            </a:r>
          </a:p>
        </p:txBody>
      </p:sp>
      <p:sp>
        <p:nvSpPr>
          <p:cNvPr id="12" name="Content Placeholder 7">
            <a:extLst>
              <a:ext uri="{FF2B5EF4-FFF2-40B4-BE49-F238E27FC236}">
                <a16:creationId xmlns:a16="http://schemas.microsoft.com/office/drawing/2014/main" id="{99B1E659-95C3-4D80-8D6D-10F4DE702E57}"/>
              </a:ext>
            </a:extLst>
          </p:cNvPr>
          <p:cNvSpPr txBox="1">
            <a:spLocks/>
          </p:cNvSpPr>
          <p:nvPr/>
        </p:nvSpPr>
        <p:spPr>
          <a:xfrm>
            <a:off x="9117328" y="2425864"/>
            <a:ext cx="2374273" cy="3293112"/>
          </a:xfrm>
          <a:prstGeom prst="rect">
            <a:avLst/>
          </a:prstGeom>
          <a:ln>
            <a:no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a:solidFill>
                  <a:srgbClr val="0000FF"/>
                </a:solidFill>
              </a:rPr>
              <a:t>OAM_NTN</a:t>
            </a:r>
            <a:r>
              <a:rPr lang="zh-CN" altLang="en-US" sz="1200" b="1" kern="0" dirty="0">
                <a:solidFill>
                  <a:srgbClr val="0000FF"/>
                </a:solidFill>
                <a:latin typeface="Calibri"/>
              </a:rPr>
              <a:t>：</a:t>
            </a:r>
            <a:endParaRPr lang="de-DE" altLang="de-DE" sz="1200" b="1" kern="0" dirty="0">
              <a:solidFill>
                <a:srgbClr val="0000FF"/>
              </a:solidFill>
              <a:latin typeface="Calibri"/>
            </a:endParaRPr>
          </a:p>
          <a:p>
            <a:pPr marL="455073" lvl="0" indent="-455073" defTabSz="1219170">
              <a:spcBef>
                <a:spcPts val="0"/>
              </a:spcBef>
              <a:spcAft>
                <a:spcPts val="0"/>
              </a:spcAft>
              <a:defRPr/>
            </a:pPr>
            <a:r>
              <a:rPr lang="de-DE" altLang="de-DE" sz="1200" kern="0" dirty="0">
                <a:solidFill>
                  <a:prstClr val="black"/>
                </a:solidFill>
              </a:rPr>
              <a:t>Progress at SA5#150: </a:t>
            </a:r>
            <a:r>
              <a:rPr lang="en-US" altLang="zh-CN" sz="1100" kern="0" dirty="0">
                <a:solidFill>
                  <a:prstClr val="black"/>
                </a:solidFill>
              </a:rPr>
              <a:t>The following topics were agreed</a:t>
            </a:r>
          </a:p>
          <a:p>
            <a:pPr marL="855123" lvl="1" indent="-455073" defTabSz="1219170">
              <a:spcBef>
                <a:spcPts val="0"/>
              </a:spcBef>
              <a:spcAft>
                <a:spcPts val="0"/>
              </a:spcAft>
              <a:defRPr/>
            </a:pPr>
            <a:r>
              <a:rPr lang="en-US" altLang="zh-CN" sz="1000" kern="0" dirty="0">
                <a:solidFill>
                  <a:prstClr val="black"/>
                </a:solidFill>
              </a:rPr>
              <a:t>Rel-18 CR 28.541 NTN Location Restriction Stage-2&amp;Stage3</a:t>
            </a:r>
          </a:p>
          <a:p>
            <a:pPr marL="855123" lvl="1" indent="-455073" defTabSz="1219170">
              <a:spcBef>
                <a:spcPts val="0"/>
              </a:spcBef>
              <a:spcAft>
                <a:spcPts val="0"/>
              </a:spcAft>
              <a:defRPr/>
            </a:pPr>
            <a:r>
              <a:rPr lang="en-US" altLang="zh-CN" sz="1000" kern="0" dirty="0">
                <a:solidFill>
                  <a:prstClr val="black"/>
                </a:solidFill>
              </a:rPr>
              <a:t>Rel-18 CR TS 28.541 Add NRM Info Model definitions for NTN management(stage2)&amp;(stage3)Rel-18 CR 28.541 NTN Coverage Availability Information Configuration Stage 2&amp;Stage3</a:t>
            </a:r>
            <a:endParaRPr lang="en-US" altLang="zh-CN" sz="1000" kern="0" dirty="0">
              <a:solidFill>
                <a:prstClr val="black"/>
              </a:solidFill>
              <a:latin typeface="Calibri"/>
              <a:cs typeface="+mn-cs"/>
            </a:endParaRPr>
          </a:p>
          <a:p>
            <a:pPr marL="455073" indent="-455073" defTabSz="1219170">
              <a:spcBef>
                <a:spcPts val="0"/>
              </a:spcBef>
              <a:spcAft>
                <a:spcPts val="0"/>
              </a:spcAft>
              <a:defRPr/>
            </a:pPr>
            <a:r>
              <a:rPr lang="en-US" sz="1200" kern="0" dirty="0">
                <a:solidFill>
                  <a:prstClr val="black"/>
                </a:solidFill>
                <a:latin typeface="Calibri"/>
              </a:rPr>
              <a:t>Impacts and dependencies on other WGs:</a:t>
            </a:r>
            <a:r>
              <a:rPr lang="de-DE" sz="1200" kern="0" dirty="0">
                <a:solidFill>
                  <a:prstClr val="black"/>
                </a:solidFill>
                <a:latin typeface="Calibri"/>
              </a:rPr>
              <a:t> N/A</a:t>
            </a:r>
            <a:endParaRPr lang="en-US" sz="1000" kern="0" dirty="0">
              <a:solidFill>
                <a:prstClr val="black"/>
              </a:solidFill>
            </a:endParaRPr>
          </a:p>
          <a:p>
            <a:pPr marL="455073" indent="-455073" defTabSz="1219170">
              <a:spcBef>
                <a:spcPts val="0"/>
              </a:spcBef>
              <a:spcAft>
                <a:spcPts val="0"/>
              </a:spcAft>
              <a:defRPr/>
            </a:pPr>
            <a:r>
              <a:rPr lang="de-DE" sz="1200" kern="0" dirty="0">
                <a:solidFill>
                  <a:prstClr val="black"/>
                </a:solidFill>
                <a:latin typeface="Calibri"/>
              </a:rPr>
              <a:t>Next steps: s</a:t>
            </a:r>
            <a:r>
              <a:rPr lang="en-US" sz="1000" kern="0" dirty="0" err="1">
                <a:solidFill>
                  <a:prstClr val="black"/>
                </a:solidFill>
              </a:rPr>
              <a:t>pecify</a:t>
            </a:r>
            <a:r>
              <a:rPr lang="en-US" sz="1000" kern="0" dirty="0">
                <a:solidFill>
                  <a:prstClr val="black"/>
                </a:solidFill>
              </a:rPr>
              <a:t> appropriate performance measurements and KPIs for NTN</a:t>
            </a:r>
            <a:endParaRPr lang="de-DE" sz="1000" kern="0" dirty="0">
              <a:solidFill>
                <a:prstClr val="black"/>
              </a:solidFill>
              <a:latin typeface="Calibri"/>
            </a:endParaRPr>
          </a:p>
          <a:p>
            <a:pPr marL="855123" lvl="1" indent="-455073" defTabSz="1219170">
              <a:spcBef>
                <a:spcPts val="0"/>
              </a:spcBef>
              <a:spcAft>
                <a:spcPts val="0"/>
              </a:spcAft>
              <a:defRPr/>
            </a:pPr>
            <a:endParaRPr lang="en-US" sz="1050" kern="0" dirty="0">
              <a:solidFill>
                <a:prstClr val="black"/>
              </a:solidFill>
            </a:endParaRPr>
          </a:p>
        </p:txBody>
      </p:sp>
    </p:spTree>
    <p:extLst>
      <p:ext uri="{BB962C8B-B14F-4D97-AF65-F5344CB8AC3E}">
        <p14:creationId xmlns:p14="http://schemas.microsoft.com/office/powerpoint/2010/main" val="367548324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9088"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dirty="0"/>
              <a:t>Rel-18 WI - Management Architecture and Mechanisms (4/4)</a:t>
            </a:r>
          </a:p>
        </p:txBody>
      </p:sp>
      <p:graphicFrame>
        <p:nvGraphicFramePr>
          <p:cNvPr id="8" name="Table 5">
            <a:extLst>
              <a:ext uri="{FF2B5EF4-FFF2-40B4-BE49-F238E27FC236}">
                <a16:creationId xmlns:a16="http://schemas.microsoft.com/office/drawing/2014/main" id="{D8F42FF3-0490-47F9-A60A-62E42DC88CAC}"/>
              </a:ext>
            </a:extLst>
          </p:cNvPr>
          <p:cNvGraphicFramePr>
            <a:graphicFrameLocks noGrp="1"/>
          </p:cNvGraphicFramePr>
          <p:nvPr/>
        </p:nvGraphicFramePr>
        <p:xfrm>
          <a:off x="156519" y="980196"/>
          <a:ext cx="11722866" cy="1085499"/>
        </p:xfrm>
        <a:graphic>
          <a:graphicData uri="http://schemas.openxmlformats.org/drawingml/2006/table">
            <a:tbl>
              <a:tblPr firstRow="1" firstCol="1" bandRow="1">
                <a:tableStyleId>{F5AB1C69-6EDB-4FF4-983F-18BD219EF322}</a:tableStyleId>
              </a:tblPr>
              <a:tblGrid>
                <a:gridCol w="526392">
                  <a:extLst>
                    <a:ext uri="{9D8B030D-6E8A-4147-A177-3AD203B41FA5}">
                      <a16:colId xmlns:a16="http://schemas.microsoft.com/office/drawing/2014/main" val="20000"/>
                    </a:ext>
                  </a:extLst>
                </a:gridCol>
                <a:gridCol w="2707160">
                  <a:extLst>
                    <a:ext uri="{9D8B030D-6E8A-4147-A177-3AD203B41FA5}">
                      <a16:colId xmlns:a16="http://schemas.microsoft.com/office/drawing/2014/main" val="20001"/>
                    </a:ext>
                  </a:extLst>
                </a:gridCol>
                <a:gridCol w="700110">
                  <a:extLst>
                    <a:ext uri="{9D8B030D-6E8A-4147-A177-3AD203B41FA5}">
                      <a16:colId xmlns:a16="http://schemas.microsoft.com/office/drawing/2014/main" val="20002"/>
                    </a:ext>
                  </a:extLst>
                </a:gridCol>
                <a:gridCol w="816604">
                  <a:extLst>
                    <a:ext uri="{9D8B030D-6E8A-4147-A177-3AD203B41FA5}">
                      <a16:colId xmlns:a16="http://schemas.microsoft.com/office/drawing/2014/main" val="20005"/>
                    </a:ext>
                  </a:extLst>
                </a:gridCol>
                <a:gridCol w="412937">
                  <a:extLst>
                    <a:ext uri="{9D8B030D-6E8A-4147-A177-3AD203B41FA5}">
                      <a16:colId xmlns:a16="http://schemas.microsoft.com/office/drawing/2014/main" val="20006"/>
                    </a:ext>
                  </a:extLst>
                </a:gridCol>
                <a:gridCol w="617014">
                  <a:extLst>
                    <a:ext uri="{9D8B030D-6E8A-4147-A177-3AD203B41FA5}">
                      <a16:colId xmlns:a16="http://schemas.microsoft.com/office/drawing/2014/main" val="3102338106"/>
                    </a:ext>
                  </a:extLst>
                </a:gridCol>
                <a:gridCol w="617014">
                  <a:extLst>
                    <a:ext uri="{9D8B030D-6E8A-4147-A177-3AD203B41FA5}">
                      <a16:colId xmlns:a16="http://schemas.microsoft.com/office/drawing/2014/main" val="20007"/>
                    </a:ext>
                  </a:extLst>
                </a:gridCol>
                <a:gridCol w="1258608">
                  <a:extLst>
                    <a:ext uri="{9D8B030D-6E8A-4147-A177-3AD203B41FA5}">
                      <a16:colId xmlns:a16="http://schemas.microsoft.com/office/drawing/2014/main" val="20008"/>
                    </a:ext>
                  </a:extLst>
                </a:gridCol>
                <a:gridCol w="1104210">
                  <a:extLst>
                    <a:ext uri="{9D8B030D-6E8A-4147-A177-3AD203B41FA5}">
                      <a16:colId xmlns:a16="http://schemas.microsoft.com/office/drawing/2014/main" val="20009"/>
                    </a:ext>
                  </a:extLst>
                </a:gridCol>
                <a:gridCol w="1018612">
                  <a:extLst>
                    <a:ext uri="{9D8B030D-6E8A-4147-A177-3AD203B41FA5}">
                      <a16:colId xmlns:a16="http://schemas.microsoft.com/office/drawing/2014/main" val="20010"/>
                    </a:ext>
                  </a:extLst>
                </a:gridCol>
                <a:gridCol w="1018612">
                  <a:extLst>
                    <a:ext uri="{9D8B030D-6E8A-4147-A177-3AD203B41FA5}">
                      <a16:colId xmlns:a16="http://schemas.microsoft.com/office/drawing/2014/main" val="20012"/>
                    </a:ext>
                  </a:extLst>
                </a:gridCol>
                <a:gridCol w="925593">
                  <a:extLst>
                    <a:ext uri="{9D8B030D-6E8A-4147-A177-3AD203B41FA5}">
                      <a16:colId xmlns:a16="http://schemas.microsoft.com/office/drawing/2014/main" val="20013"/>
                    </a:ext>
                  </a:extLst>
                </a:gridCol>
              </a:tblGrid>
              <a:tr h="178480">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TS</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268441">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1000007</a:t>
                      </a:r>
                    </a:p>
                  </a:txBody>
                  <a:tcPr marL="7620" marR="7620" marT="7620"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of cloud-native Virtualized Network Functions</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MCVNF</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2024/3/3</a:t>
                      </a:r>
                    </a:p>
                  </a:txBody>
                  <a:tcPr marL="7620" marR="7620" marT="7620"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0%</a:t>
                      </a:r>
                    </a:p>
                  </a:txBody>
                  <a:tcPr marL="7620" marR="7620" marT="7620" marB="0"/>
                </a:tc>
                <a:tc>
                  <a:txBody>
                    <a:bodyPr/>
                    <a:lstStyle/>
                    <a:p>
                      <a:pPr algn="l" fontAlgn="t"/>
                      <a:r>
                        <a:rPr lang="en-US" sz="900" b="0" i="0" u="none" strike="noStrike" dirty="0">
                          <a:solidFill>
                            <a:srgbClr val="000000"/>
                          </a:solidFill>
                          <a:effectLst/>
                          <a:latin typeface="+mn-lt"/>
                          <a:ea typeface="等线" panose="02010600030101010101" pitchFamily="2" charset="-122"/>
                        </a:rPr>
                        <a:t>SP-230764</a:t>
                      </a:r>
                    </a:p>
                  </a:txBody>
                  <a:tcPr marL="7620" marR="7620" marT="7620"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30</a:t>
                      </a:r>
                      <a:r>
                        <a:rPr lang="en-US" altLang="zh-CN" sz="900" b="0" i="0" u="none" strike="noStrike" kern="1200" dirty="0">
                          <a:solidFill>
                            <a:srgbClr val="0000FF"/>
                          </a:solidFill>
                          <a:effectLst/>
                          <a:latin typeface="+mn-lt"/>
                          <a:ea typeface="+mn-ea"/>
                          <a:cs typeface="+mn-cs"/>
                        </a:rPr>
                        <a:t>%</a:t>
                      </a:r>
                      <a:endParaRPr lang="en-GB" sz="900" b="0" i="0" u="none" strike="noStrike" kern="1200" dirty="0">
                        <a:solidFill>
                          <a:srgbClr val="0000FF"/>
                        </a:solidFill>
                        <a:effectLst/>
                        <a:latin typeface="+mn-lt"/>
                        <a:ea typeface="+mn-ea"/>
                        <a:cs typeface="+mn-cs"/>
                      </a:endParaRPr>
                    </a:p>
                  </a:txBody>
                  <a:tcPr marL="36002" marR="36002" marT="0" marB="0" anchor="ctr"/>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en-US" altLang="zh-CN" sz="900" b="0" i="0" u="none" strike="noStrike" kern="1200" dirty="0">
                          <a:solidFill>
                            <a:srgbClr val="000000"/>
                          </a:solidFill>
                          <a:effectLst/>
                          <a:latin typeface="+mn-lt"/>
                          <a:ea typeface="+mn-ea"/>
                          <a:cs typeface="+mn-cs"/>
                        </a:rPr>
                        <a:t>ETSI NFV</a:t>
                      </a:r>
                      <a:endParaRPr lang="zh-CN" altLang="en-US" sz="900" b="0" i="0" u="none" strike="noStrike" kern="1200" dirty="0">
                        <a:solidFill>
                          <a:srgbClr val="000000"/>
                        </a:solidFill>
                        <a:effectLst/>
                        <a:latin typeface="+mn-lt"/>
                        <a:ea typeface="+mn-ea"/>
                        <a:cs typeface="+mn-cs"/>
                      </a:endParaRPr>
                    </a:p>
                  </a:txBody>
                  <a:tcPr marL="9525" marR="9525" marT="9525" marB="9525" anchor="ctr"/>
                </a:tc>
                <a:tc>
                  <a:txBody>
                    <a:bodyPr/>
                    <a:lstStyle/>
                    <a:p>
                      <a:pPr marL="0" algn="ctr" defTabSz="1219170" rtl="0" eaLnBrk="1" latinLnBrk="0" hangingPunct="1">
                        <a:lnSpc>
                          <a:spcPct val="150000"/>
                        </a:lnSpc>
                        <a:spcAft>
                          <a:spcPts val="0"/>
                        </a:spcAft>
                      </a:pPr>
                      <a:r>
                        <a:rPr lang="en-US" altLang="zh-CN" sz="900" b="0" kern="1200" dirty="0">
                          <a:solidFill>
                            <a:schemeClr val="tx1"/>
                          </a:solidFill>
                          <a:effectLst/>
                          <a:latin typeface="+mn-lt"/>
                          <a:ea typeface="宋体" panose="02010600030101010101" pitchFamily="2" charset="-122"/>
                          <a:cs typeface="Arial" panose="020B0604020202020204" pitchFamily="34" charset="0"/>
                        </a:rPr>
                        <a:t>0-&gt;30%</a:t>
                      </a:r>
                      <a:endParaRPr lang="zh-CN" sz="900" b="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nchor="ctr"/>
                </a:tc>
                <a:tc>
                  <a:txBody>
                    <a:bodyPr/>
                    <a:lstStyle/>
                    <a:p>
                      <a:pPr algn="l" fontAlgn="t"/>
                      <a:endParaRPr lang="en-US" altLang="zh-CN"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endParaRPr lang="en-US" sz="900" b="0" i="0" u="none" strike="noStrike" dirty="0">
                        <a:solidFill>
                          <a:srgbClr val="000000"/>
                        </a:solidFill>
                        <a:effectLst/>
                        <a:latin typeface="+mn-lt"/>
                        <a:ea typeface="等线" panose="02010600030101010101" pitchFamily="2" charset="-122"/>
                      </a:endParaRPr>
                    </a:p>
                  </a:txBody>
                  <a:tcPr marL="9525" marR="9525" marT="9525" marB="0"/>
                </a:tc>
                <a:extLst>
                  <a:ext uri="{0D108BD9-81ED-4DB2-BD59-A6C34878D82A}">
                    <a16:rowId xmlns:a16="http://schemas.microsoft.com/office/drawing/2014/main" val="10002"/>
                  </a:ext>
                </a:extLst>
              </a:tr>
              <a:tr h="339329">
                <a:tc>
                  <a:txBody>
                    <a:bodyPr/>
                    <a:lstStyle/>
                    <a:p>
                      <a:pPr algn="l" fontAlgn="t"/>
                      <a:r>
                        <a:rPr lang="en-US" altLang="zh-CN" sz="900" b="0" i="0" u="none" strike="noStrike" dirty="0">
                          <a:solidFill>
                            <a:srgbClr val="000000"/>
                          </a:solidFill>
                          <a:effectLst/>
                          <a:latin typeface="+mn-lt"/>
                          <a:ea typeface="等线" panose="02010600030101010101" pitchFamily="2" charset="-122"/>
                        </a:rPr>
                        <a:t>1000012</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Aspects of 5G Network Sharing Phase2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MANS_ph2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2024/3/3</a:t>
                      </a:r>
                    </a:p>
                  </a:txBody>
                  <a:tcPr marL="7620" marR="7620" marT="7620" marB="0"/>
                </a:tc>
                <a:tc>
                  <a:txBody>
                    <a:bodyPr/>
                    <a:lstStyle/>
                    <a:p>
                      <a:pPr algn="l" fontAlgn="t"/>
                      <a:r>
                        <a:rPr lang="en-US" altLang="zh-CN" sz="900" b="0" i="0" u="none" strike="noStrike">
                          <a:solidFill>
                            <a:srgbClr val="000000"/>
                          </a:solidFill>
                          <a:effectLst/>
                          <a:latin typeface="+mn-lt"/>
                          <a:ea typeface="等线" panose="02010600030101010101" pitchFamily="2" charset="-122"/>
                        </a:rPr>
                        <a:t>0%</a:t>
                      </a:r>
                    </a:p>
                  </a:txBody>
                  <a:tcPr marL="7620" marR="7620" marT="7620" marB="0"/>
                </a:tc>
                <a:tc>
                  <a:txBody>
                    <a:bodyPr/>
                    <a:lstStyle/>
                    <a:p>
                      <a:pPr marL="0" algn="l" defTabSz="1219170" rtl="0" eaLnBrk="1" fontAlgn="t" latinLnBrk="0" hangingPunct="1"/>
                      <a:r>
                        <a:rPr lang="en-US" sz="900" b="0" i="0" u="none" strike="noStrike" kern="1200" dirty="0">
                          <a:solidFill>
                            <a:srgbClr val="000000"/>
                          </a:solidFill>
                          <a:effectLst/>
                          <a:latin typeface="+mn-lt"/>
                          <a:ea typeface="等线" panose="02010600030101010101" pitchFamily="2" charset="-122"/>
                          <a:cs typeface="+mn-cs"/>
                        </a:rPr>
                        <a:t>SP-230629</a:t>
                      </a:r>
                    </a:p>
                  </a:txBody>
                  <a:tcPr marL="7620" marR="7620" marT="7620"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30</a:t>
                      </a:r>
                      <a:r>
                        <a:rPr lang="en-US" altLang="zh-CN" sz="900" b="0" i="0" u="none" strike="noStrike" kern="1200" dirty="0">
                          <a:solidFill>
                            <a:srgbClr val="0000FF"/>
                          </a:solidFill>
                          <a:effectLst/>
                          <a:latin typeface="+mn-lt"/>
                          <a:ea typeface="+mn-ea"/>
                          <a:cs typeface="+mn-cs"/>
                        </a:rPr>
                        <a:t>%</a:t>
                      </a: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mn-ea"/>
                          <a:cs typeface="+mn-cs"/>
                        </a:rPr>
                        <a:t>RAN3</a:t>
                      </a:r>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kern="1200" dirty="0">
                          <a:solidFill>
                            <a:schemeClr val="tx1"/>
                          </a:solidFill>
                          <a:effectLst/>
                          <a:latin typeface="+mn-lt"/>
                          <a:ea typeface="+mn-ea"/>
                          <a:cs typeface="Arial" panose="020B0604020202020204" pitchFamily="34" charset="0"/>
                        </a:rPr>
                        <a:t>0-&gt;30%</a:t>
                      </a:r>
                      <a:endParaRPr lang="zh-CN" altLang="en-US" sz="900" b="0" kern="1200" dirty="0">
                        <a:solidFill>
                          <a:schemeClr val="dk1"/>
                        </a:solidFill>
                        <a:effectLst/>
                        <a:latin typeface="+mn-lt"/>
                        <a:ea typeface="+mn-ea"/>
                        <a:cs typeface="Arial" panose="020B0604020202020204" pitchFamily="34" charset="0"/>
                      </a:endParaRPr>
                    </a:p>
                  </a:txBody>
                  <a:tcPr marL="114300" marR="114300" marT="0" marB="0"/>
                </a:tc>
                <a:tc>
                  <a:txBody>
                    <a:bodyPr/>
                    <a:lstStyle/>
                    <a:p>
                      <a:pPr algn="l" fontAlgn="t"/>
                      <a:endParaRPr lang="en-US" altLang="zh-CN"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900" b="0" i="0" u="none" strike="noStrike" dirty="0" err="1">
                          <a:solidFill>
                            <a:srgbClr val="000000"/>
                          </a:solidFill>
                          <a:effectLst/>
                          <a:latin typeface="+mn-lt"/>
                          <a:ea typeface="等线" panose="02010600030101010101" pitchFamily="2" charset="-122"/>
                        </a:rPr>
                        <a:t>Mingrui,sun</a:t>
                      </a:r>
                      <a:r>
                        <a:rPr lang="en-US" altLang="zh-CN" sz="900" b="0" i="0" u="none" strike="noStrike" dirty="0">
                          <a:solidFill>
                            <a:srgbClr val="000000"/>
                          </a:solidFill>
                          <a:effectLst/>
                          <a:latin typeface="+mn-lt"/>
                          <a:ea typeface="等线" panose="02010600030101010101" pitchFamily="2" charset="-122"/>
                        </a:rPr>
                        <a:t>, China Unicom</a:t>
                      </a:r>
                    </a:p>
                  </a:txBody>
                  <a:tcPr marL="9525" marR="9525" marT="9525" marB="0"/>
                </a:tc>
                <a:extLst>
                  <a:ext uri="{0D108BD9-81ED-4DB2-BD59-A6C34878D82A}">
                    <a16:rowId xmlns:a16="http://schemas.microsoft.com/office/drawing/2014/main" val="10003"/>
                  </a:ext>
                </a:extLst>
              </a:tr>
              <a:tr h="0">
                <a:tc>
                  <a:txBody>
                    <a:bodyPr/>
                    <a:lstStyle/>
                    <a:p>
                      <a:pPr algn="l" fontAlgn="t"/>
                      <a:r>
                        <a:rPr lang="en-US" altLang="zh-CN" sz="900" b="0" i="0" u="none" strike="noStrike">
                          <a:solidFill>
                            <a:srgbClr val="000000"/>
                          </a:solidFill>
                          <a:effectLst/>
                          <a:latin typeface="+mn-lt"/>
                          <a:ea typeface="等线" panose="02010600030101010101" pitchFamily="2" charset="-122"/>
                        </a:rPr>
                        <a:t>1000013</a:t>
                      </a:r>
                      <a:endParaRPr lang="en-US" altLang="zh-CN"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Aspects of URLLC</a:t>
                      </a: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URLLC_Mgt</a:t>
                      </a:r>
                      <a:endParaRPr lang="en-US"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2024/3/3</a:t>
                      </a:r>
                    </a:p>
                  </a:txBody>
                  <a:tcPr marL="7620" marR="7620" marT="7620"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0%</a:t>
                      </a:r>
                    </a:p>
                  </a:txBody>
                  <a:tcPr marL="7620" marR="7620" marT="7620" marB="0"/>
                </a:tc>
                <a:tc>
                  <a:txBody>
                    <a:bodyPr/>
                    <a:lstStyle/>
                    <a:p>
                      <a:pPr algn="l" fontAlgn="t"/>
                      <a:r>
                        <a:rPr lang="en-US" sz="900" b="0" i="0" u="none" strike="noStrike" dirty="0">
                          <a:solidFill>
                            <a:srgbClr val="000000"/>
                          </a:solidFill>
                          <a:effectLst/>
                          <a:latin typeface="+mn-lt"/>
                          <a:ea typeface="等线" panose="02010600030101010101" pitchFamily="2" charset="-122"/>
                        </a:rPr>
                        <a:t>SP-230631</a:t>
                      </a:r>
                    </a:p>
                  </a:txBody>
                  <a:tcPr marL="7620" marR="7620" marT="7620"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10</a:t>
                      </a:r>
                      <a:r>
                        <a:rPr lang="en-US" altLang="zh-CN" sz="900" b="0" i="0" u="none" strike="noStrike" kern="1200" dirty="0">
                          <a:solidFill>
                            <a:srgbClr val="0000FF"/>
                          </a:solidFill>
                          <a:effectLst/>
                          <a:latin typeface="+mn-lt"/>
                          <a:ea typeface="+mn-ea"/>
                          <a:cs typeface="+mn-cs"/>
                        </a:rPr>
                        <a:t>%</a:t>
                      </a:r>
                      <a:endParaRPr lang="en-GB" sz="900" b="0" i="0" u="none" strike="noStrike" kern="1200" dirty="0">
                        <a:solidFill>
                          <a:srgbClr val="0000FF"/>
                        </a:solidFill>
                        <a:effectLst/>
                        <a:latin typeface="+mn-lt"/>
                        <a:ea typeface="+mn-ea"/>
                        <a:cs typeface="+mn-cs"/>
                      </a:endParaRPr>
                    </a:p>
                  </a:txBody>
                  <a:tcPr marL="36002" marR="36002" marT="0" marB="0" anchor="ctr"/>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en-US" altLang="zh-CN" sz="900" b="0" i="0" u="none" strike="noStrike" kern="1200" dirty="0">
                          <a:solidFill>
                            <a:srgbClr val="000000"/>
                          </a:solidFill>
                          <a:effectLst/>
                          <a:latin typeface="+mn-lt"/>
                          <a:ea typeface="+mn-ea"/>
                          <a:cs typeface="+mn-cs"/>
                        </a:rPr>
                        <a:t>RAN3</a:t>
                      </a:r>
                      <a:endParaRPr lang="zh-CN" altLang="en-US" sz="900" b="0" i="0" u="none" strike="noStrike" kern="1200" dirty="0">
                        <a:solidFill>
                          <a:srgbClr val="000000"/>
                        </a:solidFill>
                        <a:effectLst/>
                        <a:latin typeface="+mn-lt"/>
                        <a:ea typeface="+mn-ea"/>
                        <a:cs typeface="+mn-cs"/>
                      </a:endParaRPr>
                    </a:p>
                  </a:txBody>
                  <a:tcPr marL="9525" marR="9525" marT="9525" marB="9525" anchor="ctr"/>
                </a:tc>
                <a:tc>
                  <a:txBody>
                    <a:bodyPr/>
                    <a:lstStyle/>
                    <a:p>
                      <a:pPr marL="0" algn="ctr" defTabSz="1219170" rtl="0" eaLnBrk="1" latinLnBrk="0" hangingPunct="1">
                        <a:lnSpc>
                          <a:spcPct val="150000"/>
                        </a:lnSpc>
                        <a:spcAft>
                          <a:spcPts val="0"/>
                        </a:spcAft>
                      </a:pPr>
                      <a:r>
                        <a:rPr lang="en-US" altLang="zh-CN" sz="900" b="0" kern="1200" dirty="0">
                          <a:solidFill>
                            <a:schemeClr val="tx1"/>
                          </a:solidFill>
                          <a:effectLst/>
                          <a:latin typeface="+mn-lt"/>
                          <a:ea typeface="+mn-ea"/>
                          <a:cs typeface="Arial" panose="020B0604020202020204" pitchFamily="34" charset="0"/>
                        </a:rPr>
                        <a:t>0-&gt;10%</a:t>
                      </a:r>
                      <a:endParaRPr lang="zh-CN" sz="900" b="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nchor="ctr"/>
                </a:tc>
                <a:tc>
                  <a:txBody>
                    <a:bodyPr/>
                    <a:lstStyle/>
                    <a:p>
                      <a:pPr algn="l" fontAlgn="t"/>
                      <a:endParaRPr lang="en-US" altLang="zh-CN"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Mingrui,sun</a:t>
                      </a:r>
                      <a:r>
                        <a:rPr lang="en-US" sz="900" b="0" i="0" u="none" strike="noStrike" dirty="0">
                          <a:solidFill>
                            <a:srgbClr val="000000"/>
                          </a:solidFill>
                          <a:effectLst/>
                          <a:latin typeface="+mn-lt"/>
                          <a:ea typeface="等线" panose="02010600030101010101" pitchFamily="2" charset="-122"/>
                        </a:rPr>
                        <a:t>, China Unicom</a:t>
                      </a:r>
                    </a:p>
                  </a:txBody>
                  <a:tcPr marL="9525" marR="9525" marT="9525" marB="0"/>
                </a:tc>
                <a:extLst>
                  <a:ext uri="{0D108BD9-81ED-4DB2-BD59-A6C34878D82A}">
                    <a16:rowId xmlns:a16="http://schemas.microsoft.com/office/drawing/2014/main" val="3596495204"/>
                  </a:ext>
                </a:extLst>
              </a:tr>
            </a:tbl>
          </a:graphicData>
        </a:graphic>
      </p:graphicFrame>
      <p:sp>
        <p:nvSpPr>
          <p:cNvPr id="10" name="Content Placeholder 7">
            <a:extLst>
              <a:ext uri="{FF2B5EF4-FFF2-40B4-BE49-F238E27FC236}">
                <a16:creationId xmlns:a16="http://schemas.microsoft.com/office/drawing/2014/main" id="{E0C246EC-BDAB-405B-ADA4-33E1F1F9F622}"/>
              </a:ext>
            </a:extLst>
          </p:cNvPr>
          <p:cNvSpPr txBox="1">
            <a:spLocks/>
          </p:cNvSpPr>
          <p:nvPr/>
        </p:nvSpPr>
        <p:spPr>
          <a:xfrm>
            <a:off x="246369" y="2226438"/>
            <a:ext cx="3269692" cy="1836679"/>
          </a:xfrm>
          <a:prstGeom prst="rect">
            <a:avLst/>
          </a:prstGeom>
          <a:ln>
            <a:no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lvl="0" indent="0" defTabSz="1219170">
              <a:spcBef>
                <a:spcPts val="0"/>
              </a:spcBef>
              <a:spcAft>
                <a:spcPts val="0"/>
              </a:spcAft>
              <a:buNone/>
              <a:defRPr/>
            </a:pPr>
            <a:r>
              <a:rPr lang="en-US" altLang="zh-CN" sz="1600" b="1" dirty="0">
                <a:solidFill>
                  <a:srgbClr val="0000FF"/>
                </a:solidFill>
              </a:rPr>
              <a:t>MCVNF</a:t>
            </a:r>
            <a:r>
              <a:rPr kumimoji="0" lang="zh-CN" altLang="en-US" sz="1600" b="1" i="0" u="none" strike="noStrike" kern="1200" cap="none" spc="0" normalizeH="0" baseline="0" noProof="0" dirty="0">
                <a:ln>
                  <a:noFill/>
                </a:ln>
                <a:solidFill>
                  <a:srgbClr val="0000FF"/>
                </a:solidFill>
                <a:effectLst/>
                <a:uLnTx/>
                <a:uFillTx/>
                <a:latin typeface="Calibri"/>
                <a:ea typeface="MS PGothic" panose="020B0600070205080204" pitchFamily="34" charset="-128"/>
              </a:rPr>
              <a:t>：</a:t>
            </a:r>
            <a:endParaRPr kumimoji="0" lang="de-DE" altLang="de-DE" sz="1600" b="1" i="0" u="none" strike="noStrike" kern="1200" cap="none" spc="0" normalizeH="0" baseline="0" noProof="0" dirty="0">
              <a:ln>
                <a:noFill/>
              </a:ln>
              <a:solidFill>
                <a:srgbClr val="0000FF"/>
              </a:solidFill>
              <a:effectLst/>
              <a:uLnTx/>
              <a:uFillTx/>
              <a:latin typeface="Calibri"/>
              <a:ea typeface="MS PGothic" panose="020B0600070205080204" pitchFamily="34" charset="-128"/>
            </a:endParaRPr>
          </a:p>
          <a:p>
            <a:pPr marL="455073" lvl="0" indent="-455073" defTabSz="1219170">
              <a:spcBef>
                <a:spcPts val="0"/>
              </a:spcBef>
              <a:spcAft>
                <a:spcPts val="0"/>
              </a:spcAft>
              <a:defRPr/>
            </a:pPr>
            <a:r>
              <a:rPr kumimoji="0" lang="de-DE" alt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at SA5#150: </a:t>
            </a:r>
            <a:r>
              <a:rPr lang="en-US" altLang="de-DE" sz="1100" kern="0" dirty="0">
                <a:solidFill>
                  <a:prstClr val="black"/>
                </a:solidFill>
              </a:rPr>
              <a:t> Adding the interactions with NFV-MANO in NF instance creation and deletion procedure on TS 28.531</a:t>
            </a:r>
            <a:endParaRPr kumimoji="0" lang="en-US" altLang="de-DE"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rPr>
              <a:t>Impacts and dependencies on other WGs: </a:t>
            </a:r>
            <a:r>
              <a:rPr kumimoji="0" lang="de-DE"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a:t>
            </a:r>
            <a:endParaRPr kumimoji="0" lang="de-DE" sz="9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 </a:t>
            </a:r>
            <a:r>
              <a:rPr lang="en-US" sz="1100" kern="0" dirty="0">
                <a:solidFill>
                  <a:prstClr val="black"/>
                </a:solidFill>
              </a:rPr>
              <a:t>Based on the conclusions of 28.834, we continue to enhance TS 28.531 and 28.533</a:t>
            </a:r>
            <a:endPar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11" name="Content Placeholder 7">
            <a:extLst>
              <a:ext uri="{FF2B5EF4-FFF2-40B4-BE49-F238E27FC236}">
                <a16:creationId xmlns:a16="http://schemas.microsoft.com/office/drawing/2014/main" id="{C981FFB0-AEE3-483A-A4ED-A9011DF586D6}"/>
              </a:ext>
            </a:extLst>
          </p:cNvPr>
          <p:cNvSpPr txBox="1">
            <a:spLocks/>
          </p:cNvSpPr>
          <p:nvPr/>
        </p:nvSpPr>
        <p:spPr>
          <a:xfrm>
            <a:off x="3953244" y="2226438"/>
            <a:ext cx="3719321" cy="2353513"/>
          </a:xfrm>
          <a:prstGeom prst="rect">
            <a:avLst/>
          </a:prstGeom>
          <a:ln>
            <a:no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lvl="0" indent="0" defTabSz="1219170">
              <a:spcBef>
                <a:spcPts val="0"/>
              </a:spcBef>
              <a:spcAft>
                <a:spcPts val="0"/>
              </a:spcAft>
              <a:buNone/>
              <a:defRPr/>
            </a:pPr>
            <a:r>
              <a:rPr lang="en-US" altLang="zh-CN" sz="1600" b="1" kern="0" dirty="0">
                <a:solidFill>
                  <a:srgbClr val="0000FF"/>
                </a:solidFill>
              </a:rPr>
              <a:t>MANS_ph2</a:t>
            </a:r>
            <a:r>
              <a:rPr kumimoji="0" lang="zh-CN" altLang="en-US" sz="1600" b="1" i="0" u="none" strike="noStrike" kern="0" cap="none" spc="0" normalizeH="0" baseline="0" noProof="0" dirty="0">
                <a:ln>
                  <a:noFill/>
                </a:ln>
                <a:solidFill>
                  <a:srgbClr val="0000FF"/>
                </a:solidFill>
                <a:effectLst/>
                <a:uLnTx/>
                <a:uFillTx/>
                <a:latin typeface="Calibri"/>
                <a:ea typeface="MS PGothic" panose="020B0600070205080204" pitchFamily="34" charset="-128"/>
              </a:rPr>
              <a:t>：</a:t>
            </a:r>
            <a:endParaRPr kumimoji="0" lang="de-DE" altLang="de-DE" sz="1600" b="1" i="0" u="none" strike="noStrike" kern="0" cap="none" spc="0" normalizeH="0" baseline="0" noProof="0" dirty="0">
              <a:ln>
                <a:noFill/>
              </a:ln>
              <a:solidFill>
                <a:srgbClr val="0000FF"/>
              </a:solidFill>
              <a:effectLst/>
              <a:uLnTx/>
              <a:uFillTx/>
              <a:latin typeface="Calibri"/>
              <a:ea typeface="MS PGothic" panose="020B0600070205080204" pitchFamily="34" charset="-128"/>
            </a:endParaRPr>
          </a:p>
          <a:p>
            <a:pPr marL="455073" indent="-455073" defTabSz="1219170">
              <a:spcBef>
                <a:spcPts val="0"/>
              </a:spcBef>
              <a:spcAft>
                <a:spcPts val="0"/>
              </a:spcAft>
              <a:defRPr/>
            </a:pPr>
            <a:r>
              <a:rPr lang="de-DE" altLang="de-DE" sz="1400" kern="0" dirty="0">
                <a:solidFill>
                  <a:prstClr val="black"/>
                </a:solidFill>
                <a:latin typeface="Calibri"/>
              </a:rPr>
              <a:t>Progress at SA5#150: </a:t>
            </a:r>
            <a:r>
              <a:rPr lang="en-US" altLang="de-DE" sz="1100" kern="0" dirty="0">
                <a:solidFill>
                  <a:prstClr val="black"/>
                </a:solidFill>
              </a:rPr>
              <a:t>The following three CRs were agreed on this meeting: Add new requirements for management support for NG-RAN MOCN network sharing scenario; Update recommended QoS model usage for Shared RAN; Update NRM for operator specific QoS model for RAN Sharing.</a:t>
            </a: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en-US" altLang="zh-CN" sz="1400" b="0" i="0" u="none" strike="noStrike" kern="0" cap="none" spc="0" normalizeH="0" baseline="0" noProof="0" dirty="0">
                <a:ln>
                  <a:noFill/>
                </a:ln>
                <a:solidFill>
                  <a:prstClr val="black"/>
                </a:solidFill>
                <a:effectLst/>
                <a:uLnTx/>
                <a:uFillTx/>
                <a:latin typeface="Calibri"/>
                <a:ea typeface="MS PGothic" panose="020B0600070205080204" pitchFamily="34" charset="-128"/>
              </a:rPr>
              <a:t>Impacts and dependencies on other WGs:</a:t>
            </a:r>
            <a:r>
              <a:rPr kumimoji="0" lang="en-US" altLang="zh-CN" sz="1100" b="0" i="0" u="none" strike="noStrike" kern="0" cap="none" spc="0" normalizeH="0" baseline="0" noProof="0" dirty="0">
                <a:ln>
                  <a:noFill/>
                </a:ln>
                <a:solidFill>
                  <a:prstClr val="black"/>
                </a:solidFill>
                <a:effectLst/>
                <a:uLnTx/>
                <a:uFillTx/>
                <a:latin typeface="Calibri"/>
                <a:ea typeface="MS PGothic" panose="020B0600070205080204" pitchFamily="34" charset="-128"/>
              </a:rPr>
              <a:t> no changes</a:t>
            </a:r>
            <a:endParaRPr kumimoji="0" lang="de-DE" altLang="zh-CN" sz="14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455073" lvl="0" indent="-455073" defTabSz="1219170">
              <a:spcBef>
                <a:spcPts val="0"/>
              </a:spcBef>
              <a:spcAft>
                <a:spcPts val="0"/>
              </a:spcAft>
              <a:defRPr/>
            </a:pPr>
            <a:r>
              <a:rPr kumimoji="0" lang="de-DE" altLang="zh-CN" sz="14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r>
              <a:rPr lang="en-US" altLang="zh-CN" sz="1400" kern="0" dirty="0">
                <a:solidFill>
                  <a:prstClr val="black"/>
                </a:solidFill>
              </a:rPr>
              <a:t> </a:t>
            </a:r>
            <a:r>
              <a:rPr lang="en-US" altLang="zh-CN" sz="1100" kern="0" dirty="0">
                <a:solidFill>
                  <a:prstClr val="black"/>
                </a:solidFill>
              </a:rPr>
              <a:t>Continue to update requirements, IOC and </a:t>
            </a:r>
            <a:r>
              <a:rPr lang="en-US" altLang="zh-CN" sz="1100" kern="0" dirty="0" err="1">
                <a:solidFill>
                  <a:prstClr val="black"/>
                </a:solidFill>
              </a:rPr>
              <a:t>measuremnets</a:t>
            </a:r>
            <a:r>
              <a:rPr lang="en-US" altLang="zh-CN" sz="1100" kern="0" dirty="0">
                <a:solidFill>
                  <a:prstClr val="black"/>
                </a:solidFill>
              </a:rPr>
              <a:t> for MOCN.</a:t>
            </a:r>
            <a:r>
              <a:rPr kumimoji="0" lang="en-US" altLang="zh-CN" sz="1100" b="0" i="0" u="none" strike="noStrike" kern="0" cap="none" spc="0" normalizeH="0" baseline="0" noProof="0" dirty="0">
                <a:ln>
                  <a:noFill/>
                </a:ln>
                <a:solidFill>
                  <a:prstClr val="black"/>
                </a:solidFill>
                <a:effectLst/>
                <a:uLnTx/>
                <a:uFillTx/>
                <a:latin typeface="Calibri"/>
                <a:ea typeface="MS PGothic" panose="020B0600070205080204" pitchFamily="34" charset="-128"/>
              </a:rPr>
              <a:t>.</a:t>
            </a:r>
          </a:p>
        </p:txBody>
      </p:sp>
      <p:sp>
        <p:nvSpPr>
          <p:cNvPr id="12" name="Content Placeholder 7">
            <a:extLst>
              <a:ext uri="{FF2B5EF4-FFF2-40B4-BE49-F238E27FC236}">
                <a16:creationId xmlns:a16="http://schemas.microsoft.com/office/drawing/2014/main" id="{99B1E659-95C3-4D80-8D6D-10F4DE702E57}"/>
              </a:ext>
            </a:extLst>
          </p:cNvPr>
          <p:cNvSpPr txBox="1">
            <a:spLocks/>
          </p:cNvSpPr>
          <p:nvPr/>
        </p:nvSpPr>
        <p:spPr>
          <a:xfrm>
            <a:off x="8255343" y="2226438"/>
            <a:ext cx="3719321" cy="2579609"/>
          </a:xfrm>
          <a:prstGeom prst="rect">
            <a:avLst/>
          </a:prstGeom>
          <a:ln>
            <a:no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lvl="0" indent="0" defTabSz="1219170">
              <a:spcBef>
                <a:spcPts val="0"/>
              </a:spcBef>
              <a:spcAft>
                <a:spcPts val="0"/>
              </a:spcAft>
              <a:buNone/>
              <a:defRPr/>
            </a:pPr>
            <a:r>
              <a:rPr lang="en-US" altLang="zh-CN" sz="1600" b="1" kern="0" dirty="0" err="1">
                <a:solidFill>
                  <a:srgbClr val="0000FF"/>
                </a:solidFill>
              </a:rPr>
              <a:t>URLLC_Mgt</a:t>
            </a:r>
            <a:r>
              <a:rPr kumimoji="0" lang="zh-CN" altLang="en-US" sz="1600" b="1" i="0" u="none" strike="noStrike" kern="0" cap="none" spc="0" normalizeH="0" baseline="0" noProof="0" dirty="0">
                <a:ln>
                  <a:noFill/>
                </a:ln>
                <a:solidFill>
                  <a:srgbClr val="0000FF"/>
                </a:solidFill>
                <a:effectLst/>
                <a:uLnTx/>
                <a:uFillTx/>
                <a:latin typeface="Calibri"/>
                <a:ea typeface="MS PGothic" panose="020B0600070205080204" pitchFamily="34" charset="-128"/>
              </a:rPr>
              <a:t>：</a:t>
            </a:r>
            <a:endParaRPr kumimoji="0" lang="de-DE" altLang="de-DE" sz="1600" b="1" i="0" u="none" strike="noStrike" kern="0" cap="none" spc="0" normalizeH="0" baseline="0" noProof="0" dirty="0">
              <a:ln>
                <a:noFill/>
              </a:ln>
              <a:solidFill>
                <a:srgbClr val="0000FF"/>
              </a:solidFill>
              <a:effectLst/>
              <a:uLnTx/>
              <a:uFillTx/>
              <a:latin typeface="Calibri"/>
              <a:ea typeface="MS PGothic" panose="020B0600070205080204" pitchFamily="34" charset="-128"/>
            </a:endParaRPr>
          </a:p>
          <a:p>
            <a:pPr marL="455073" lvl="0" indent="-455073" defTabSz="1219170">
              <a:spcBef>
                <a:spcPts val="0"/>
              </a:spcBef>
              <a:spcAft>
                <a:spcPts val="0"/>
              </a:spcAft>
              <a:defRPr/>
            </a:pPr>
            <a:r>
              <a:rPr kumimoji="0" lang="de-DE" alt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at SA5#150: </a:t>
            </a:r>
            <a:r>
              <a:rPr lang="en-US" altLang="zh-CN" sz="1400" kern="0" dirty="0">
                <a:solidFill>
                  <a:prstClr val="black"/>
                </a:solidFill>
              </a:rPr>
              <a:t> </a:t>
            </a:r>
            <a:r>
              <a:rPr lang="en-US" altLang="zh-CN" sz="1100" kern="0" dirty="0">
                <a:solidFill>
                  <a:prstClr val="black"/>
                </a:solidFill>
              </a:rPr>
              <a:t>Two CRs are submitted and one CR of UL and DL reliability configuration in slice and subnet profiles has approved on this meeting. The other CR adding new KPI on DL reliability with delay threshold in RAN will be discussed on the next meeting </a:t>
            </a:r>
            <a:endParaRPr kumimoji="0" lang="en-US" altLang="zh-CN" sz="10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rPr>
              <a:t>Impacts and dependencies on other WGs</a:t>
            </a:r>
            <a:r>
              <a:rPr kumimoji="0" lang="en-US" sz="1200" b="0" i="0" u="none" strike="noStrike" kern="0" cap="none" spc="0" normalizeH="0" baseline="0" noProof="0" dirty="0">
                <a:ln>
                  <a:noFill/>
                </a:ln>
                <a:solidFill>
                  <a:prstClr val="black"/>
                </a:solidFill>
                <a:effectLst/>
                <a:uLnTx/>
                <a:uFillTx/>
                <a:latin typeface="Calibri"/>
                <a:ea typeface="MS PGothic" panose="020B0600070205080204" pitchFamily="34" charset="-128"/>
              </a:rPr>
              <a:t>:</a:t>
            </a:r>
            <a:r>
              <a:rPr kumimoji="0" lang="de-DE" sz="1200" b="0" i="0" u="none" strike="noStrike" kern="0" cap="none" spc="0" normalizeH="0" baseline="0" noProof="0" dirty="0">
                <a:ln>
                  <a:noFill/>
                </a:ln>
                <a:solidFill>
                  <a:prstClr val="black"/>
                </a:solidFill>
                <a:effectLst/>
                <a:uLnTx/>
                <a:uFillTx/>
                <a:latin typeface="Calibri"/>
                <a:ea typeface="MS PGothic" panose="020B0600070205080204" pitchFamily="34" charset="-128"/>
              </a:rPr>
              <a:t> N/A</a:t>
            </a:r>
            <a:endParaRPr kumimoji="0" lang="en-US" sz="1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455073" lvl="0" indent="-455073" defTabSz="1219170">
              <a:spcBef>
                <a:spcPts val="0"/>
              </a:spcBef>
              <a:spcAft>
                <a:spcPts val="0"/>
              </a:spcAft>
              <a:defRPr/>
            </a:pPr>
            <a:r>
              <a:rPr kumimoji="0" 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 </a:t>
            </a:r>
            <a:r>
              <a:rPr lang="en-US" sz="1400" kern="0" dirty="0">
                <a:solidFill>
                  <a:prstClr val="black"/>
                </a:solidFill>
              </a:rPr>
              <a:t> </a:t>
            </a:r>
            <a:r>
              <a:rPr lang="en-US" sz="1200" kern="0" dirty="0">
                <a:solidFill>
                  <a:prstClr val="black"/>
                </a:solidFill>
              </a:rPr>
              <a:t>Continue to way forward the performance and configuration management of URLLC</a:t>
            </a:r>
            <a:endParaRPr kumimoji="0" lang="en-US" sz="105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5052184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77401" y="0"/>
            <a:ext cx="9102725" cy="1143000"/>
          </a:xfrm>
        </p:spPr>
        <p:txBody>
          <a:bodyPr/>
          <a:lstStyle/>
          <a:p>
            <a:r>
              <a:rPr lang="en-US" altLang="zh-CN" sz="2800" kern="0" dirty="0"/>
              <a:t>Rel-18 WI - Support of New Services</a:t>
            </a:r>
            <a:endParaRPr lang="en-US" altLang="en-US" sz="2800" dirty="0"/>
          </a:p>
        </p:txBody>
      </p:sp>
      <p:graphicFrame>
        <p:nvGraphicFramePr>
          <p:cNvPr id="7"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1062566527"/>
              </p:ext>
            </p:extLst>
          </p:nvPr>
        </p:nvGraphicFramePr>
        <p:xfrm>
          <a:off x="237685" y="1084472"/>
          <a:ext cx="11587848" cy="2014743"/>
        </p:xfrm>
        <a:graphic>
          <a:graphicData uri="http://schemas.openxmlformats.org/drawingml/2006/table">
            <a:tbl>
              <a:tblPr firstRow="1" firstCol="1" bandRow="1">
                <a:tableStyleId>{F5AB1C69-6EDB-4FF4-983F-18BD219EF322}</a:tableStyleId>
              </a:tblPr>
              <a:tblGrid>
                <a:gridCol w="519783">
                  <a:extLst>
                    <a:ext uri="{9D8B030D-6E8A-4147-A177-3AD203B41FA5}">
                      <a16:colId xmlns:a16="http://schemas.microsoft.com/office/drawing/2014/main" val="20000"/>
                    </a:ext>
                  </a:extLst>
                </a:gridCol>
                <a:gridCol w="2673169">
                  <a:extLst>
                    <a:ext uri="{9D8B030D-6E8A-4147-A177-3AD203B41FA5}">
                      <a16:colId xmlns:a16="http://schemas.microsoft.com/office/drawing/2014/main" val="20001"/>
                    </a:ext>
                  </a:extLst>
                </a:gridCol>
                <a:gridCol w="691320">
                  <a:extLst>
                    <a:ext uri="{9D8B030D-6E8A-4147-A177-3AD203B41FA5}">
                      <a16:colId xmlns:a16="http://schemas.microsoft.com/office/drawing/2014/main" val="20002"/>
                    </a:ext>
                  </a:extLst>
                </a:gridCol>
                <a:gridCol w="806350">
                  <a:extLst>
                    <a:ext uri="{9D8B030D-6E8A-4147-A177-3AD203B41FA5}">
                      <a16:colId xmlns:a16="http://schemas.microsoft.com/office/drawing/2014/main" val="20005"/>
                    </a:ext>
                  </a:extLst>
                </a:gridCol>
                <a:gridCol w="594331">
                  <a:extLst>
                    <a:ext uri="{9D8B030D-6E8A-4147-A177-3AD203B41FA5}">
                      <a16:colId xmlns:a16="http://schemas.microsoft.com/office/drawing/2014/main" val="20006"/>
                    </a:ext>
                  </a:extLst>
                </a:gridCol>
                <a:gridCol w="621439">
                  <a:extLst>
                    <a:ext uri="{9D8B030D-6E8A-4147-A177-3AD203B41FA5}">
                      <a16:colId xmlns:a16="http://schemas.microsoft.com/office/drawing/2014/main" val="497328363"/>
                    </a:ext>
                  </a:extLst>
                </a:gridCol>
                <a:gridCol w="621439">
                  <a:extLst>
                    <a:ext uri="{9D8B030D-6E8A-4147-A177-3AD203B41FA5}">
                      <a16:colId xmlns:a16="http://schemas.microsoft.com/office/drawing/2014/main" val="20007"/>
                    </a:ext>
                  </a:extLst>
                </a:gridCol>
                <a:gridCol w="1044055">
                  <a:extLst>
                    <a:ext uri="{9D8B030D-6E8A-4147-A177-3AD203B41FA5}">
                      <a16:colId xmlns:a16="http://schemas.microsoft.com/office/drawing/2014/main" val="20008"/>
                    </a:ext>
                  </a:extLst>
                </a:gridCol>
                <a:gridCol w="1090346">
                  <a:extLst>
                    <a:ext uri="{9D8B030D-6E8A-4147-A177-3AD203B41FA5}">
                      <a16:colId xmlns:a16="http://schemas.microsoft.com/office/drawing/2014/main" val="20009"/>
                    </a:ext>
                  </a:extLst>
                </a:gridCol>
                <a:gridCol w="1005823">
                  <a:extLst>
                    <a:ext uri="{9D8B030D-6E8A-4147-A177-3AD203B41FA5}">
                      <a16:colId xmlns:a16="http://schemas.microsoft.com/office/drawing/2014/main" val="20010"/>
                    </a:ext>
                  </a:extLst>
                </a:gridCol>
                <a:gridCol w="1005823">
                  <a:extLst>
                    <a:ext uri="{9D8B030D-6E8A-4147-A177-3AD203B41FA5}">
                      <a16:colId xmlns:a16="http://schemas.microsoft.com/office/drawing/2014/main" val="20012"/>
                    </a:ext>
                  </a:extLst>
                </a:gridCol>
                <a:gridCol w="913970">
                  <a:extLst>
                    <a:ext uri="{9D8B030D-6E8A-4147-A177-3AD203B41FA5}">
                      <a16:colId xmlns:a16="http://schemas.microsoft.com/office/drawing/2014/main" val="20013"/>
                    </a:ext>
                  </a:extLst>
                </a:gridCol>
              </a:tblGrid>
              <a:tr h="192026">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000" b="1" kern="1200" dirty="0">
                          <a:solidFill>
                            <a:schemeClr val="lt1"/>
                          </a:solidFill>
                          <a:latin typeface="+mn-lt"/>
                          <a:ea typeface="+mn-ea"/>
                          <a:cs typeface="+mn-cs"/>
                        </a:rPr>
                        <a:t>WID</a:t>
                      </a:r>
                      <a:endParaRPr lang="en-GB" sz="10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TS</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50087">
                <a:tc>
                  <a:txBody>
                    <a:bodyPr/>
                    <a:lstStyle/>
                    <a:p>
                      <a:pPr algn="l" fontAlgn="t"/>
                      <a:r>
                        <a:rPr lang="en-US" altLang="zh-CN" sz="900" b="0" i="0" u="none" strike="noStrike">
                          <a:solidFill>
                            <a:srgbClr val="000000"/>
                          </a:solidFill>
                          <a:effectLst/>
                          <a:latin typeface="+mn-lt"/>
                          <a:ea typeface="等线" panose="02010600030101010101" pitchFamily="2" charset="-122"/>
                        </a:rPr>
                        <a:t>930010</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Access control for management service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MSAC</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72%</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SP-210859</a:t>
                      </a:r>
                    </a:p>
                  </a:txBody>
                  <a:tcPr marL="9525" marR="9525" marT="9525"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73%</a:t>
                      </a:r>
                    </a:p>
                  </a:txBody>
                  <a:tcPr marL="36002" marR="36002" marT="0" marB="0" anchor="ctr"/>
                </a:tc>
                <a:tc>
                  <a:txBody>
                    <a:bodyPr/>
                    <a:lstStyle/>
                    <a:p>
                      <a:pPr>
                        <a:lnSpc>
                          <a:spcPct val="107000"/>
                        </a:lnSpc>
                        <a:spcAft>
                          <a:spcPts val="800"/>
                        </a:spcAft>
                      </a:pPr>
                      <a:endParaRPr lang="en-GB" sz="105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sz="1050" b="0" i="0" u="none" strike="noStrike" kern="1200" dirty="0">
                          <a:solidFill>
                            <a:srgbClr val="000000"/>
                          </a:solidFill>
                          <a:effectLst/>
                          <a:latin typeface="+mn-lt"/>
                          <a:ea typeface="+mn-ea"/>
                          <a:cs typeface="+mn-cs"/>
                        </a:rPr>
                        <a:t>SA3</a:t>
                      </a:r>
                    </a:p>
                  </a:txBody>
                  <a:tcPr marL="68580" marR="68580"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900" kern="1200" dirty="0">
                          <a:solidFill>
                            <a:srgbClr val="FF0000"/>
                          </a:solidFill>
                          <a:effectLst/>
                          <a:latin typeface="+mn-lt"/>
                          <a:ea typeface="+mn-ea"/>
                          <a:cs typeface="Arial" panose="020B0604020202020204" pitchFamily="34" charset="0"/>
                        </a:rPr>
                        <a:t>67-&gt;67-&gt;67%-</a:t>
                      </a:r>
                      <a:r>
                        <a:rPr lang="en-US" altLang="zh-CN" sz="900" kern="1200" dirty="0">
                          <a:solidFill>
                            <a:srgbClr val="000000"/>
                          </a:solidFill>
                          <a:effectLst/>
                          <a:latin typeface="+mn-lt"/>
                          <a:ea typeface="+mn-ea"/>
                          <a:cs typeface="Arial" panose="020B0604020202020204" pitchFamily="34" charset="0"/>
                        </a:rPr>
                        <a:t>&gt;68-&gt;69-&gt;72-&gt;73%</a:t>
                      </a:r>
                      <a:r>
                        <a:rPr lang="fr-FR" altLang="zh-CN" sz="900" kern="1200" dirty="0">
                          <a:solidFill>
                            <a:srgbClr val="000000"/>
                          </a:solidFill>
                          <a:effectLst/>
                          <a:latin typeface="+mn-lt"/>
                          <a:ea typeface="+mn-ea"/>
                          <a:cs typeface="Arial" panose="020B0604020202020204" pitchFamily="34" charset="0"/>
                        </a:rPr>
                        <a:t> </a:t>
                      </a:r>
                      <a:endParaRPr lang="en-GB" sz="9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28.533; 28.540; 28.622; 28.623; 28.532; </a:t>
                      </a:r>
                    </a:p>
                  </a:txBody>
                  <a:tcPr marL="9525" marR="9525" marT="9525" marB="0"/>
                </a:tc>
                <a:tc>
                  <a:txBody>
                    <a:bodyPr/>
                    <a:lstStyle/>
                    <a:p>
                      <a:pPr algn="l" fontAlgn="t"/>
                      <a:r>
                        <a:rPr lang="en-US" sz="800" b="0" i="0" u="none" strike="noStrike" dirty="0">
                          <a:solidFill>
                            <a:schemeClr val="tx1"/>
                          </a:solidFill>
                          <a:effectLst/>
                          <a:latin typeface="Arial" panose="020B0604020202020204" pitchFamily="34" charset="0"/>
                          <a:ea typeface="等线" panose="02010600030101010101" pitchFamily="2" charset="-122"/>
                        </a:rPr>
                        <a:t>Jing Ping, Nokia </a:t>
                      </a:r>
                    </a:p>
                  </a:txBody>
                  <a:tcPr marL="9525" marR="9525" marT="9525" marB="0"/>
                </a:tc>
                <a:extLst>
                  <a:ext uri="{0D108BD9-81ED-4DB2-BD59-A6C34878D82A}">
                    <a16:rowId xmlns:a16="http://schemas.microsoft.com/office/drawing/2014/main" val="10001"/>
                  </a:ext>
                </a:extLst>
              </a:tr>
              <a:tr h="415253">
                <a:tc>
                  <a:txBody>
                    <a:bodyPr/>
                    <a:lstStyle/>
                    <a:p>
                      <a:pPr algn="l" fontAlgn="t"/>
                      <a:r>
                        <a:rPr lang="en-US" altLang="zh-CN" sz="900" b="0" i="0" u="none" strike="noStrike">
                          <a:solidFill>
                            <a:srgbClr val="000000"/>
                          </a:solidFill>
                          <a:effectLst/>
                          <a:latin typeface="+mn-lt"/>
                          <a:ea typeface="等线" panose="02010600030101010101" pitchFamily="2" charset="-122"/>
                        </a:rPr>
                        <a:t>990034</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of non-public networks phase 2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OAM_NPN_Ph2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10%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SP-230184</a:t>
                      </a:r>
                    </a:p>
                  </a:txBody>
                  <a:tcPr marL="9525" marR="9525" marT="9525"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40%</a:t>
                      </a:r>
                    </a:p>
                  </a:txBody>
                  <a:tcPr marL="36002" marR="36002" marT="0" marB="0" anchor="ctr"/>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mn-ea"/>
                          <a:cs typeface="+mn-cs"/>
                        </a:rPr>
                        <a:t>SA1, SA2, RAN3</a:t>
                      </a:r>
                      <a:endParaRPr lang="zh-CN" altLang="en-US" sz="1000" b="0" i="0" u="none" strike="noStrike" kern="1200" dirty="0">
                        <a:solidFill>
                          <a:srgbClr val="000000"/>
                        </a:solidFill>
                        <a:effectLst/>
                        <a:latin typeface="+mn-lt"/>
                        <a:ea typeface="+mn-ea"/>
                        <a:cs typeface="+mn-cs"/>
                      </a:endParaRPr>
                    </a:p>
                  </a:txBody>
                  <a:tcPr marL="9525" marR="9525" marT="9525" marB="9525" anchor="ctr"/>
                </a:tc>
                <a:tc>
                  <a:txBody>
                    <a:bodyPr/>
                    <a:lstStyle/>
                    <a:p>
                      <a:pPr marL="0" algn="ctr" defTabSz="1219170" rtl="0" eaLnBrk="1" latinLnBrk="0" hangingPunct="1">
                        <a:lnSpc>
                          <a:spcPct val="150000"/>
                        </a:lnSpc>
                        <a:spcAft>
                          <a:spcPts val="0"/>
                        </a:spcAft>
                      </a:pPr>
                      <a:r>
                        <a:rPr lang="fr-FR" altLang="zh-CN" sz="900" kern="1200" dirty="0">
                          <a:solidFill>
                            <a:schemeClr val="tx1"/>
                          </a:solidFill>
                          <a:effectLst/>
                          <a:latin typeface="+mn-lt"/>
                          <a:ea typeface="宋体" panose="02010600030101010101" pitchFamily="2" charset="-122"/>
                          <a:cs typeface="Arial" panose="020B0604020202020204" pitchFamily="34" charset="0"/>
                        </a:rPr>
                        <a:t>0-&gt;10-&gt;40%</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nchor="ctr"/>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28.557; 28.541; 28.531; 28.533; 28.552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ZHANG, Kai, Huawei </a:t>
                      </a:r>
                    </a:p>
                  </a:txBody>
                  <a:tcPr marL="9525" marR="9525" marT="9525" marB="0"/>
                </a:tc>
                <a:extLst>
                  <a:ext uri="{0D108BD9-81ED-4DB2-BD59-A6C34878D82A}">
                    <a16:rowId xmlns:a16="http://schemas.microsoft.com/office/drawing/2014/main" val="10002"/>
                  </a:ext>
                </a:extLst>
              </a:tr>
              <a:tr h="415253">
                <a:tc>
                  <a:txBody>
                    <a:bodyPr/>
                    <a:lstStyle/>
                    <a:p>
                      <a:pPr algn="l" fontAlgn="t"/>
                      <a:r>
                        <a:rPr lang="en-US" altLang="zh-CN" sz="900" b="0" i="0" u="none" strike="noStrike">
                          <a:solidFill>
                            <a:srgbClr val="000000"/>
                          </a:solidFill>
                          <a:effectLst/>
                          <a:latin typeface="+mn-lt"/>
                          <a:ea typeface="等线" panose="02010600030101010101" pitchFamily="2" charset="-122"/>
                        </a:rPr>
                        <a:t>940037</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Enhancements of EE for 5G Phase 2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EE5GPLUS_Ph2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35%</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SP-211441</a:t>
                      </a:r>
                    </a:p>
                  </a:txBody>
                  <a:tcPr marL="9525" marR="9525" marT="9525"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55%</a:t>
                      </a:r>
                    </a:p>
                  </a:txBody>
                  <a:tcPr marL="36002" marR="36002" marT="0" marB="0" anchor="ctr"/>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mn-ea"/>
                          <a:cs typeface="+mn-cs"/>
                        </a:rPr>
                        <a:t>SA2,RAN2,RAN3</a:t>
                      </a:r>
                      <a:endParaRPr lang="zh-CN" altLang="en-US" sz="1000" b="0" i="0" u="none" strike="noStrike" kern="1200" dirty="0">
                        <a:solidFill>
                          <a:srgbClr val="000000"/>
                        </a:solidFill>
                        <a:effectLst/>
                        <a:latin typeface="+mn-lt"/>
                        <a:ea typeface="+mn-ea"/>
                        <a:cs typeface="+mn-cs"/>
                      </a:endParaRPr>
                    </a:p>
                  </a:txBody>
                  <a:tcPr marL="9525" marR="9525" marT="9525" marB="9525"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0-&gt;0-&gt;0-&gt;10-&gt;25-&gt;30-&gt;35-&gt;55%</a:t>
                      </a:r>
                      <a:endParaRPr lang="zh-CN" altLang="en-US" sz="900" kern="1200" dirty="0">
                        <a:solidFill>
                          <a:srgbClr val="000000"/>
                        </a:solidFill>
                        <a:effectLst/>
                        <a:latin typeface="+mn-lt"/>
                        <a:ea typeface="+mn-ea"/>
                        <a:cs typeface="Arial" panose="020B0604020202020204" pitchFamily="34" charset="0"/>
                      </a:endParaRPr>
                    </a:p>
                  </a:txBody>
                  <a:tcPr marL="114300" marR="114300" marT="0" marB="0" anchor="ctr"/>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28.310; 28.552; 28.554; 28.541 </a:t>
                      </a:r>
                    </a:p>
                  </a:txBody>
                  <a:tcPr marL="9525" marR="9525" marT="9525" marB="0"/>
                </a:tc>
                <a:tc>
                  <a:txBody>
                    <a:bodyPr/>
                    <a:lstStyle/>
                    <a:p>
                      <a:pPr algn="l" fontAlgn="t"/>
                      <a:r>
                        <a:rPr lang="en-US" sz="800" b="0" i="0" u="none" strike="noStrike" dirty="0">
                          <a:solidFill>
                            <a:schemeClr val="tx1"/>
                          </a:solidFill>
                          <a:effectLst/>
                          <a:latin typeface="Arial" panose="020B0604020202020204" pitchFamily="34" charset="0"/>
                          <a:ea typeface="等线" panose="02010600030101010101" pitchFamily="2" charset="-122"/>
                        </a:rPr>
                        <a:t>Cornily Jean-Michel, Huawei </a:t>
                      </a:r>
                    </a:p>
                  </a:txBody>
                  <a:tcPr marL="9525" marR="9525" marT="9525" marB="0"/>
                </a:tc>
                <a:extLst>
                  <a:ext uri="{0D108BD9-81ED-4DB2-BD59-A6C34878D82A}">
                    <a16:rowId xmlns:a16="http://schemas.microsoft.com/office/drawing/2014/main" val="1451949589"/>
                  </a:ext>
                </a:extLst>
              </a:tr>
              <a:tr h="415253">
                <a:tc>
                  <a:txBody>
                    <a:bodyPr/>
                    <a:lstStyle/>
                    <a:p>
                      <a:pPr algn="l" fontAlgn="t"/>
                      <a:r>
                        <a:rPr lang="en-US" altLang="zh-CN" sz="900" b="0" i="0" u="none" strike="noStrike" dirty="0">
                          <a:solidFill>
                            <a:srgbClr val="000000"/>
                          </a:solidFill>
                          <a:effectLst/>
                          <a:latin typeface="+mn-lt"/>
                          <a:ea typeface="等线" panose="02010600030101010101" pitchFamily="2" charset="-122"/>
                        </a:rPr>
                        <a:t>1000014</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Network and Service Operations for Energy Utilities</a:t>
                      </a:r>
                    </a:p>
                  </a:txBody>
                  <a:tcPr marL="9525" marR="9525" marT="9525" marB="0"/>
                </a:tc>
                <a:tc>
                  <a:txBody>
                    <a:bodyPr/>
                    <a:lstStyle/>
                    <a:p>
                      <a:pPr algn="l" fontAlgn="t"/>
                      <a:r>
                        <a:rPr lang="fr-FR" sz="900" b="0" i="0" u="none" strike="noStrike" dirty="0">
                          <a:solidFill>
                            <a:srgbClr val="000000"/>
                          </a:solidFill>
                          <a:effectLst/>
                          <a:latin typeface="+mn-lt"/>
                          <a:ea typeface="等线" panose="02010600030101010101" pitchFamily="2" charset="-122"/>
                        </a:rPr>
                        <a:t>NSOEU</a:t>
                      </a:r>
                      <a:endParaRPr lang="en-US"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fr-FR" altLang="zh-CN" sz="900" b="0" i="0" u="none" strike="noStrike" dirty="0">
                          <a:solidFill>
                            <a:srgbClr val="000000"/>
                          </a:solidFill>
                          <a:effectLst/>
                          <a:latin typeface="+mn-lt"/>
                          <a:ea typeface="等线" panose="02010600030101010101" pitchFamily="2" charset="-122"/>
                        </a:rPr>
                        <a:t>2023/12/12</a:t>
                      </a:r>
                      <a:endParaRPr lang="en-US" altLang="zh-CN"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fr-FR" altLang="zh-CN" sz="900" b="0" i="0" u="none" strike="noStrike" dirty="0">
                          <a:solidFill>
                            <a:srgbClr val="000000"/>
                          </a:solidFill>
                          <a:effectLst/>
                          <a:latin typeface="+mn-lt"/>
                          <a:ea typeface="等线" panose="02010600030101010101" pitchFamily="2" charset="-122"/>
                        </a:rPr>
                        <a:t>0%</a:t>
                      </a:r>
                      <a:endParaRPr lang="en-US" altLang="zh-CN"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SP-230632</a:t>
                      </a:r>
                    </a:p>
                  </a:txBody>
                  <a:tcPr marL="9525" marR="9525" marT="9525"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30%</a:t>
                      </a:r>
                    </a:p>
                  </a:txBody>
                  <a:tcPr marL="36002" marR="36002" marT="0" marB="0" anchor="ctr"/>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fr-FR" altLang="zh-CN" sz="1000" b="0" i="0" u="none" strike="noStrike" kern="1200" dirty="0">
                          <a:solidFill>
                            <a:srgbClr val="000000"/>
                          </a:solidFill>
                          <a:effectLst/>
                          <a:latin typeface="+mn-lt"/>
                          <a:ea typeface="+mn-ea"/>
                          <a:cs typeface="+mn-cs"/>
                        </a:rPr>
                        <a:t>SA1</a:t>
                      </a:r>
                      <a:endParaRPr lang="zh-CN" altLang="en-US" sz="1000" b="0" i="0" u="none" strike="noStrike" kern="1200" dirty="0">
                        <a:solidFill>
                          <a:srgbClr val="000000"/>
                        </a:solidFill>
                        <a:effectLst/>
                        <a:latin typeface="+mn-lt"/>
                        <a:ea typeface="+mn-ea"/>
                        <a:cs typeface="+mn-cs"/>
                      </a:endParaRPr>
                    </a:p>
                  </a:txBody>
                  <a:tcPr marL="9525" marR="9525" marT="9525" marB="9525"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900" kern="1200" dirty="0">
                          <a:solidFill>
                            <a:srgbClr val="000000"/>
                          </a:solidFill>
                          <a:effectLst/>
                          <a:latin typeface="+mn-lt"/>
                          <a:ea typeface="+mn-ea"/>
                          <a:cs typeface="Arial" panose="020B0604020202020204" pitchFamily="34" charset="0"/>
                        </a:rPr>
                        <a:t>0-&gt;30%</a:t>
                      </a:r>
                      <a:endParaRPr lang="zh-CN" altLang="en-US" sz="900" kern="1200" dirty="0">
                        <a:solidFill>
                          <a:srgbClr val="000000"/>
                        </a:solidFill>
                        <a:effectLst/>
                        <a:latin typeface="+mn-lt"/>
                        <a:ea typeface="+mn-ea"/>
                        <a:cs typeface="Arial" panose="020B0604020202020204" pitchFamily="34" charset="0"/>
                      </a:endParaRPr>
                    </a:p>
                  </a:txBody>
                  <a:tcPr marL="114300" marR="114300" marT="0" marB="0" anchor="ctr"/>
                </a:tc>
                <a:tc>
                  <a:txBody>
                    <a:bodyPr/>
                    <a:lstStyle/>
                    <a:p>
                      <a:pPr algn="l" fontAlgn="t"/>
                      <a:r>
                        <a:rPr lang="fr-FR" altLang="zh-CN" sz="800" b="0" i="0" u="none" strike="noStrike" dirty="0">
                          <a:solidFill>
                            <a:srgbClr val="000000"/>
                          </a:solidFill>
                          <a:effectLst/>
                          <a:latin typeface="Arial" panose="020B0604020202020204" pitchFamily="34" charset="0"/>
                          <a:ea typeface="等线" panose="02010600030101010101" pitchFamily="2" charset="-122"/>
                        </a:rPr>
                        <a:t>28.318, 28.522, 28.554, 28.622</a:t>
                      </a:r>
                      <a:endParaRPr lang="en-US" altLang="zh-CN" sz="80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tc>
                <a:tc>
                  <a:txBody>
                    <a:bodyPr/>
                    <a:lstStyle/>
                    <a:p>
                      <a:pPr algn="l" fontAlgn="t"/>
                      <a:r>
                        <a:rPr lang="fr-FR" sz="800" b="0" i="0" u="none" strike="noStrike" dirty="0">
                          <a:solidFill>
                            <a:schemeClr val="tx1"/>
                          </a:solidFill>
                          <a:effectLst/>
                          <a:latin typeface="Arial" panose="020B0604020202020204" pitchFamily="34" charset="0"/>
                          <a:ea typeface="等线" panose="02010600030101010101" pitchFamily="2" charset="-122"/>
                        </a:rPr>
                        <a:t>Erik Guttman, Samsung</a:t>
                      </a:r>
                      <a:endParaRPr lang="en-US" sz="800" b="0" i="0" u="none" strike="noStrike" dirty="0">
                        <a:solidFill>
                          <a:schemeClr val="tx1"/>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4006537558"/>
                  </a:ext>
                </a:extLst>
              </a:tr>
            </a:tbl>
          </a:graphicData>
        </a:graphic>
      </p:graphicFrame>
      <p:sp>
        <p:nvSpPr>
          <p:cNvPr id="11" name="Content Placeholder 7">
            <a:extLst>
              <a:ext uri="{FF2B5EF4-FFF2-40B4-BE49-F238E27FC236}">
                <a16:creationId xmlns:a16="http://schemas.microsoft.com/office/drawing/2014/main" id="{73BD48FE-BB41-46B0-8DA8-D3A292E80E90}"/>
              </a:ext>
            </a:extLst>
          </p:cNvPr>
          <p:cNvSpPr txBox="1">
            <a:spLocks/>
          </p:cNvSpPr>
          <p:nvPr/>
        </p:nvSpPr>
        <p:spPr>
          <a:xfrm>
            <a:off x="237685" y="3211040"/>
            <a:ext cx="3595022" cy="2562488"/>
          </a:xfrm>
          <a:prstGeom prst="rect">
            <a:avLst/>
          </a:prstGeom>
          <a:ln>
            <a:noFill/>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a:solidFill>
                  <a:srgbClr val="0000FF"/>
                </a:solidFill>
                <a:latin typeface="Calibri"/>
              </a:rPr>
              <a:t>MSAC</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indent="-455073" defTabSz="1219170">
              <a:spcBef>
                <a:spcPts val="0"/>
              </a:spcBef>
              <a:spcAft>
                <a:spcPts val="0"/>
              </a:spcAft>
              <a:defRPr/>
            </a:pPr>
            <a:r>
              <a:rPr lang="de-DE" altLang="de-DE" sz="1100" kern="0" dirty="0">
                <a:solidFill>
                  <a:prstClr val="black"/>
                </a:solidFill>
              </a:rPr>
              <a:t>Progress at SA5#150:</a:t>
            </a:r>
          </a:p>
          <a:p>
            <a:pPr marL="855123" lvl="1" indent="-455073" defTabSz="1219170">
              <a:spcBef>
                <a:spcPts val="0"/>
              </a:spcBef>
              <a:spcAft>
                <a:spcPts val="0"/>
              </a:spcAft>
              <a:defRPr/>
            </a:pPr>
            <a:r>
              <a:rPr lang="en-US" altLang="de-DE" sz="1100" kern="0" dirty="0">
                <a:solidFill>
                  <a:prstClr val="black"/>
                </a:solidFill>
              </a:rPr>
              <a:t>Approved Input to Draft CR(S5-235947) co-signed with Deutsche Telekom, Telefonica New Baseline Draft CR – S5-235998 approval ongoing with consolidation of previously approved baseline Draft CRs(S5-234845)·  </a:t>
            </a:r>
          </a:p>
          <a:p>
            <a:pPr marL="455073" indent="-455073" defTabSz="1219170">
              <a:spcBef>
                <a:spcPts val="0"/>
              </a:spcBef>
              <a:spcAft>
                <a:spcPts val="0"/>
              </a:spcAft>
              <a:defRPr/>
            </a:pPr>
            <a:r>
              <a:rPr lang="en-US" altLang="zh-CN" sz="1100" dirty="0"/>
              <a:t>SA/RAN/CT impacts and dependencies: yes</a:t>
            </a:r>
            <a:endParaRPr lang="en-US" altLang="de-DE" sz="1100" kern="0" dirty="0">
              <a:solidFill>
                <a:prstClr val="black"/>
              </a:solidFill>
            </a:endParaRPr>
          </a:p>
          <a:p>
            <a:pPr marL="455073" indent="-455073" defTabSz="1219170">
              <a:spcBef>
                <a:spcPts val="0"/>
              </a:spcBef>
              <a:spcAft>
                <a:spcPts val="0"/>
              </a:spcAft>
              <a:defRPr/>
            </a:pPr>
            <a:r>
              <a:rPr lang="en-US" altLang="de-DE" sz="1100" kern="0" dirty="0">
                <a:solidFill>
                  <a:prstClr val="black"/>
                </a:solidFill>
              </a:rPr>
              <a:t>Next steps:</a:t>
            </a:r>
            <a:r>
              <a:rPr lang="zh-CN" altLang="en-US" sz="1100" kern="0" dirty="0">
                <a:solidFill>
                  <a:prstClr val="black"/>
                </a:solidFill>
              </a:rPr>
              <a:t> </a:t>
            </a:r>
            <a:endParaRPr lang="en-US" altLang="zh-CN" sz="1100" kern="0" dirty="0">
              <a:solidFill>
                <a:prstClr val="black"/>
              </a:solidFill>
            </a:endParaRPr>
          </a:p>
          <a:p>
            <a:pPr marL="855123" lvl="1" indent="-455073" defTabSz="1219170">
              <a:spcBef>
                <a:spcPts val="0"/>
              </a:spcBef>
              <a:spcAft>
                <a:spcPts val="0"/>
              </a:spcAft>
              <a:defRPr/>
            </a:pPr>
            <a:r>
              <a:rPr lang="en-US" altLang="de-DE" sz="1100" kern="0" dirty="0">
                <a:solidFill>
                  <a:prstClr val="black"/>
                </a:solidFill>
              </a:rPr>
              <a:t>Complete Stage 2 and Stage 3 of Management Service Access </a:t>
            </a:r>
            <a:r>
              <a:rPr lang="en-US" altLang="de-DE" sz="1100" kern="0" dirty="0" err="1">
                <a:solidFill>
                  <a:prstClr val="black"/>
                </a:solidFill>
              </a:rPr>
              <a:t>controlAdd</a:t>
            </a:r>
            <a:r>
              <a:rPr lang="en-US" altLang="de-DE" sz="1100" kern="0" dirty="0">
                <a:solidFill>
                  <a:prstClr val="black"/>
                </a:solidFill>
              </a:rPr>
              <a:t> use cases and requirements for management service access control if required</a:t>
            </a:r>
            <a:endParaRPr lang="en-US" sz="1100" kern="0" dirty="0">
              <a:solidFill>
                <a:prstClr val="black"/>
              </a:solidFill>
            </a:endParaRPr>
          </a:p>
        </p:txBody>
      </p:sp>
      <p:sp>
        <p:nvSpPr>
          <p:cNvPr id="12" name="Content Placeholder 7">
            <a:extLst>
              <a:ext uri="{FF2B5EF4-FFF2-40B4-BE49-F238E27FC236}">
                <a16:creationId xmlns:a16="http://schemas.microsoft.com/office/drawing/2014/main" id="{431B2FA2-9890-4570-80A5-32C2E81269F2}"/>
              </a:ext>
            </a:extLst>
          </p:cNvPr>
          <p:cNvSpPr txBox="1">
            <a:spLocks/>
          </p:cNvSpPr>
          <p:nvPr/>
        </p:nvSpPr>
        <p:spPr>
          <a:xfrm>
            <a:off x="4171188" y="3199907"/>
            <a:ext cx="3316328" cy="166182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dirty="0">
                <a:solidFill>
                  <a:srgbClr val="0000FF"/>
                </a:solidFill>
              </a:rPr>
              <a:t>OAM_NPN_Ph2:</a:t>
            </a:r>
            <a:endParaRPr lang="de-DE" altLang="de-DE" sz="1600" b="1" kern="0" dirty="0">
              <a:solidFill>
                <a:srgbClr val="0000FF"/>
              </a:solidFill>
            </a:endParaRPr>
          </a:p>
          <a:p>
            <a:pPr marL="455073" lvl="0" indent="-455073" defTabSz="1219170">
              <a:spcBef>
                <a:spcPts val="0"/>
              </a:spcBef>
              <a:spcAft>
                <a:spcPts val="0"/>
              </a:spcAft>
              <a:defRPr/>
            </a:pPr>
            <a:r>
              <a:rPr lang="de-DE" altLang="de-DE" sz="1100" kern="0" dirty="0">
                <a:solidFill>
                  <a:prstClr val="black"/>
                </a:solidFill>
              </a:rPr>
              <a:t>Progress at SA5#150:</a:t>
            </a:r>
          </a:p>
          <a:p>
            <a:pPr marL="855123" lvl="1" indent="-455073" defTabSz="1219170">
              <a:spcBef>
                <a:spcPts val="0"/>
              </a:spcBef>
              <a:spcAft>
                <a:spcPts val="0"/>
              </a:spcAft>
              <a:defRPr/>
            </a:pPr>
            <a:r>
              <a:rPr lang="en-US" altLang="de-DE" sz="1100" kern="0" dirty="0">
                <a:solidFill>
                  <a:prstClr val="black"/>
                </a:solidFill>
              </a:rPr>
              <a:t>The group agreed the solution for management of NPN service customer and the solution for NPN fault management.</a:t>
            </a:r>
          </a:p>
          <a:p>
            <a:pPr marL="455073" indent="-455073" defTabSz="1219170">
              <a:spcBef>
                <a:spcPts val="0"/>
              </a:spcBef>
              <a:spcAft>
                <a:spcPts val="0"/>
              </a:spcAft>
              <a:defRPr/>
            </a:pPr>
            <a:r>
              <a:rPr lang="en-US" sz="1100" kern="0" dirty="0">
                <a:solidFill>
                  <a:prstClr val="black"/>
                </a:solidFill>
              </a:rPr>
              <a:t>Impacts and dependencies on other WGs</a:t>
            </a:r>
          </a:p>
          <a:p>
            <a:pPr marL="455073" indent="-455073" defTabSz="1219170">
              <a:spcBef>
                <a:spcPts val="0"/>
              </a:spcBef>
              <a:spcAft>
                <a:spcPts val="0"/>
              </a:spcAft>
              <a:defRPr/>
            </a:pPr>
            <a:r>
              <a:rPr lang="de-DE" sz="1100" kern="0" dirty="0">
                <a:solidFill>
                  <a:prstClr val="black"/>
                </a:solidFill>
              </a:rPr>
              <a:t>Next steps:</a:t>
            </a:r>
          </a:p>
          <a:p>
            <a:pPr marL="855123" lvl="1" indent="-455073" defTabSz="1219170">
              <a:spcBef>
                <a:spcPts val="0"/>
              </a:spcBef>
              <a:spcAft>
                <a:spcPts val="0"/>
              </a:spcAft>
              <a:defRPr/>
            </a:pPr>
            <a:r>
              <a:rPr lang="de-DE" sz="1100" kern="0" dirty="0">
                <a:solidFill>
                  <a:prstClr val="black"/>
                </a:solidFill>
                <a:cs typeface="Arial" panose="020B0604020202020204" pitchFamily="34" charset="0"/>
              </a:rPr>
              <a:t>continue discussion</a:t>
            </a:r>
          </a:p>
        </p:txBody>
      </p:sp>
      <p:sp>
        <p:nvSpPr>
          <p:cNvPr id="13" name="Content Placeholder 7">
            <a:extLst>
              <a:ext uri="{FF2B5EF4-FFF2-40B4-BE49-F238E27FC236}">
                <a16:creationId xmlns:a16="http://schemas.microsoft.com/office/drawing/2014/main" id="{4CCCA1DD-DF7C-4D0A-A3AE-82F69CBEEB0A}"/>
              </a:ext>
            </a:extLst>
          </p:cNvPr>
          <p:cNvSpPr txBox="1">
            <a:spLocks/>
          </p:cNvSpPr>
          <p:nvPr/>
        </p:nvSpPr>
        <p:spPr>
          <a:xfrm>
            <a:off x="8104691" y="3211039"/>
            <a:ext cx="3849624" cy="282598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dirty="0">
                <a:solidFill>
                  <a:srgbClr val="0000FF"/>
                </a:solidFill>
              </a:rPr>
              <a:t>EE5GPLUS_Ph2:</a:t>
            </a:r>
            <a:endParaRPr lang="de-DE" altLang="de-DE" sz="1600" b="1" kern="0" dirty="0">
              <a:solidFill>
                <a:srgbClr val="0000FF"/>
              </a:solidFill>
            </a:endParaRPr>
          </a:p>
          <a:p>
            <a:pPr marL="455073" indent="-455073" defTabSz="1219170">
              <a:spcBef>
                <a:spcPts val="0"/>
              </a:spcBef>
              <a:spcAft>
                <a:spcPts val="0"/>
              </a:spcAft>
              <a:defRPr/>
            </a:pPr>
            <a:r>
              <a:rPr lang="de-DE" altLang="de-DE" sz="1100" kern="0" dirty="0">
                <a:solidFill>
                  <a:prstClr val="black"/>
                </a:solidFill>
              </a:rPr>
              <a:t>Progress at SA5#150:</a:t>
            </a:r>
          </a:p>
          <a:p>
            <a:pPr marL="855123" lvl="1" indent="-455073" defTabSz="1219170">
              <a:spcBef>
                <a:spcPts val="0"/>
              </a:spcBef>
              <a:spcAft>
                <a:spcPts val="0"/>
              </a:spcAft>
              <a:defRPr/>
            </a:pPr>
            <a:r>
              <a:rPr lang="en-US" altLang="de-DE" sz="1100" kern="0" dirty="0">
                <a:solidFill>
                  <a:prstClr val="black"/>
                </a:solidFill>
              </a:rPr>
              <a:t>Two CRs have been agreed (one (for TS 28.554) introducing new metrics for estimating the energy consumption of VNF/VNFCs, and one (for TS 28.310) introducing roles involved in EE KPI building). Two CR proposals for a EE KPI definition of URLLC network slice based on reliability have been discussed but not agreed. The two contributing companies will try to converge for the next meeting.</a:t>
            </a:r>
          </a:p>
          <a:p>
            <a:pPr marL="455073" indent="-455073" defTabSz="1219170">
              <a:spcBef>
                <a:spcPts val="0"/>
              </a:spcBef>
              <a:spcAft>
                <a:spcPts val="0"/>
              </a:spcAft>
              <a:defRPr/>
            </a:pPr>
            <a:r>
              <a:rPr lang="en-US" sz="1100" kern="0" dirty="0">
                <a:solidFill>
                  <a:prstClr val="black"/>
                </a:solidFill>
              </a:rPr>
              <a:t>Impacts and dependencies on other WGs:</a:t>
            </a:r>
            <a:endParaRPr lang="de-DE" sz="1100" kern="0" dirty="0">
              <a:solidFill>
                <a:prstClr val="black"/>
              </a:solidFill>
            </a:endParaRPr>
          </a:p>
          <a:p>
            <a:pPr marL="855123" lvl="1" indent="-455073" defTabSz="1219170">
              <a:spcBef>
                <a:spcPts val="0"/>
              </a:spcBef>
              <a:spcAft>
                <a:spcPts val="0"/>
              </a:spcAft>
              <a:defRPr/>
            </a:pPr>
            <a:r>
              <a:rPr lang="en-US" sz="1100" kern="0" dirty="0">
                <a:solidFill>
                  <a:prstClr val="black"/>
                </a:solidFill>
              </a:rPr>
              <a:t>SA2, RAN WGs</a:t>
            </a:r>
          </a:p>
          <a:p>
            <a:pPr marL="455073" indent="-455073" defTabSz="1219170">
              <a:spcBef>
                <a:spcPts val="0"/>
              </a:spcBef>
              <a:spcAft>
                <a:spcPts val="0"/>
              </a:spcAft>
              <a:defRPr/>
            </a:pPr>
            <a:r>
              <a:rPr lang="de-DE" sz="1100" kern="0" dirty="0">
                <a:solidFill>
                  <a:prstClr val="black"/>
                </a:solidFill>
              </a:rPr>
              <a:t>Next steps:</a:t>
            </a:r>
          </a:p>
          <a:p>
            <a:pPr marL="855123" lvl="1" indent="-455073" defTabSz="1219170">
              <a:spcBef>
                <a:spcPts val="0"/>
              </a:spcBef>
              <a:spcAft>
                <a:spcPts val="0"/>
              </a:spcAft>
              <a:defRPr/>
            </a:pPr>
            <a:r>
              <a:rPr lang="en-US" sz="1100" kern="0" dirty="0">
                <a:solidFill>
                  <a:prstClr val="black"/>
                </a:solidFill>
              </a:rPr>
              <a:t>Try to converge for the definition of a unique URLLC network slice EE KPI based on reliability.</a:t>
            </a:r>
            <a:endParaRPr lang="de-DE" sz="1100" kern="0" dirty="0">
              <a:solidFill>
                <a:prstClr val="black"/>
              </a:solidFill>
            </a:endParaRPr>
          </a:p>
          <a:p>
            <a:pPr marL="400050" lvl="1" indent="0" defTabSz="1219170">
              <a:spcBef>
                <a:spcPts val="0"/>
              </a:spcBef>
              <a:spcAft>
                <a:spcPts val="0"/>
              </a:spcAft>
              <a:buNone/>
              <a:defRPr/>
            </a:pPr>
            <a:endParaRPr lang="de-DE" sz="1200" kern="0" dirty="0">
              <a:solidFill>
                <a:prstClr val="black"/>
              </a:solidFill>
            </a:endParaRPr>
          </a:p>
        </p:txBody>
      </p:sp>
      <p:sp>
        <p:nvSpPr>
          <p:cNvPr id="8" name="Content Placeholder 7">
            <a:extLst>
              <a:ext uri="{FF2B5EF4-FFF2-40B4-BE49-F238E27FC236}">
                <a16:creationId xmlns:a16="http://schemas.microsoft.com/office/drawing/2014/main" id="{AEE81C20-E5AA-4436-A513-D1A4E7E4AC5D}"/>
              </a:ext>
            </a:extLst>
          </p:cNvPr>
          <p:cNvSpPr txBox="1">
            <a:spLocks/>
          </p:cNvSpPr>
          <p:nvPr/>
        </p:nvSpPr>
        <p:spPr>
          <a:xfrm>
            <a:off x="4171188" y="4766527"/>
            <a:ext cx="3595022" cy="1661823"/>
          </a:xfrm>
          <a:prstGeom prst="rect">
            <a:avLst/>
          </a:prstGeom>
          <a:ln>
            <a:noFill/>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a:solidFill>
                  <a:srgbClr val="0000FF"/>
                </a:solidFill>
                <a:latin typeface="Calibri"/>
              </a:rPr>
              <a:t>NSOEU</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indent="-455073" defTabSz="1219170">
              <a:spcBef>
                <a:spcPts val="0"/>
              </a:spcBef>
              <a:spcAft>
                <a:spcPts val="0"/>
              </a:spcAft>
              <a:defRPr/>
            </a:pPr>
            <a:r>
              <a:rPr lang="de-DE" altLang="de-DE" sz="1100" kern="0" dirty="0">
                <a:solidFill>
                  <a:prstClr val="black"/>
                </a:solidFill>
                <a:latin typeface="Calibri"/>
              </a:rPr>
              <a:t>Progress at SA5#150:</a:t>
            </a:r>
          </a:p>
          <a:p>
            <a:pPr marL="512763" lvl="1" indent="-228600" defTabSz="1219170">
              <a:spcBef>
                <a:spcPts val="0"/>
              </a:spcBef>
              <a:spcAft>
                <a:spcPts val="0"/>
              </a:spcAft>
              <a:defRPr/>
            </a:pPr>
            <a:r>
              <a:rPr lang="en-US" altLang="de-DE" sz="1000" kern="0" dirty="0">
                <a:solidFill>
                  <a:prstClr val="black"/>
                </a:solidFill>
              </a:rPr>
              <a:t>Began TS, added general information</a:t>
            </a:r>
          </a:p>
          <a:p>
            <a:pPr marL="512763" lvl="1" indent="-228600" defTabSz="1219170">
              <a:spcBef>
                <a:spcPts val="0"/>
              </a:spcBef>
              <a:spcAft>
                <a:spcPts val="0"/>
              </a:spcAft>
              <a:defRPr/>
            </a:pPr>
            <a:r>
              <a:rPr lang="en-US" altLang="de-DE" sz="1000" kern="0" dirty="0">
                <a:solidFill>
                  <a:prstClr val="black"/>
                </a:solidFill>
              </a:rPr>
              <a:t>Progress on specifying requirements and procedures for performance measurement exposure</a:t>
            </a:r>
          </a:p>
          <a:p>
            <a:pPr marL="455073" indent="-455073" defTabSz="1219170">
              <a:spcBef>
                <a:spcPts val="0"/>
              </a:spcBef>
              <a:spcAft>
                <a:spcPts val="0"/>
              </a:spcAft>
              <a:defRPr/>
            </a:pPr>
            <a:r>
              <a:rPr lang="en-US" altLang="de-DE" sz="1100" kern="0" dirty="0">
                <a:solidFill>
                  <a:prstClr val="black"/>
                </a:solidFill>
                <a:latin typeface="Calibri"/>
              </a:rPr>
              <a:t> </a:t>
            </a:r>
            <a:r>
              <a:rPr lang="en-US" sz="1100" kern="0" dirty="0">
                <a:solidFill>
                  <a:prstClr val="black"/>
                </a:solidFill>
                <a:latin typeface="Calibri"/>
              </a:rPr>
              <a:t>Impacts and dependencies on other WGs: </a:t>
            </a:r>
            <a:r>
              <a:rPr lang="en-US" sz="1000" kern="0" dirty="0">
                <a:solidFill>
                  <a:prstClr val="black"/>
                </a:solidFill>
              </a:rPr>
              <a:t>None</a:t>
            </a:r>
          </a:p>
          <a:p>
            <a:pPr marL="455073" indent="-455073" defTabSz="1219170">
              <a:spcBef>
                <a:spcPts val="0"/>
              </a:spcBef>
              <a:spcAft>
                <a:spcPts val="0"/>
              </a:spcAft>
              <a:defRPr/>
            </a:pPr>
            <a:r>
              <a:rPr lang="de-DE" sz="1100" kern="0" dirty="0">
                <a:solidFill>
                  <a:prstClr val="black"/>
                </a:solidFill>
                <a:latin typeface="Calibri"/>
              </a:rPr>
              <a:t>Next steps:</a:t>
            </a:r>
          </a:p>
          <a:p>
            <a:pPr marL="512763" lvl="1" indent="-228600" defTabSz="1219170">
              <a:spcBef>
                <a:spcPts val="0"/>
              </a:spcBef>
              <a:spcAft>
                <a:spcPts val="0"/>
              </a:spcAft>
              <a:defRPr/>
            </a:pPr>
            <a:r>
              <a:rPr lang="en-US" sz="1000" kern="0" dirty="0">
                <a:solidFill>
                  <a:prstClr val="black"/>
                </a:solidFill>
              </a:rPr>
              <a:t>Complete performance measurement exposure and energy recovery coordination exposure functionality</a:t>
            </a:r>
            <a:endParaRPr lang="en-US" sz="1100" kern="0" dirty="0">
              <a:solidFill>
                <a:prstClr val="black"/>
              </a:solidFill>
              <a:cs typeface="+mn-cs"/>
            </a:endParaRPr>
          </a:p>
        </p:txBody>
      </p:sp>
    </p:spTree>
    <p:extLst>
      <p:ext uri="{BB962C8B-B14F-4D97-AF65-F5344CB8AC3E}">
        <p14:creationId xmlns:p14="http://schemas.microsoft.com/office/powerpoint/2010/main" val="352574932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77401" y="0"/>
            <a:ext cx="9102725" cy="1143000"/>
          </a:xfrm>
        </p:spPr>
        <p:txBody>
          <a:bodyPr/>
          <a:lstStyle/>
          <a:p>
            <a:r>
              <a:rPr lang="en-GB" altLang="en-US" sz="2800" dirty="0"/>
              <a:t>Summary - Rel-18 SI - Intelligence and Automation </a:t>
            </a:r>
            <a:endParaRPr lang="en-US" altLang="en-US" sz="2800" dirty="0"/>
          </a:p>
        </p:txBody>
      </p:sp>
      <p:sp>
        <p:nvSpPr>
          <p:cNvPr id="6259" name="TextBox 1">
            <a:extLst>
              <a:ext uri="{FF2B5EF4-FFF2-40B4-BE49-F238E27FC236}">
                <a16:creationId xmlns:a16="http://schemas.microsoft.com/office/drawing/2014/main" id="{069CA535-1391-46F0-8C3F-78AB758814C7}"/>
              </a:ext>
            </a:extLst>
          </p:cNvPr>
          <p:cNvSpPr txBox="1">
            <a:spLocks noChangeArrowheads="1"/>
          </p:cNvSpPr>
          <p:nvPr/>
        </p:nvSpPr>
        <p:spPr bwMode="auto">
          <a:xfrm>
            <a:off x="97470" y="6068418"/>
            <a:ext cx="823383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For more information, see the full Work Plan at: </a:t>
            </a:r>
            <a:r>
              <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hlinkClick r:id="rId2"/>
              </a:rPr>
              <a:t>ftp://ftp.3gpp.org/information/WorkPlan</a:t>
            </a:r>
            <a:endPar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8"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590259145"/>
              </p:ext>
            </p:extLst>
          </p:nvPr>
        </p:nvGraphicFramePr>
        <p:xfrm>
          <a:off x="223086" y="807597"/>
          <a:ext cx="11610073" cy="4679764"/>
        </p:xfrm>
        <a:graphic>
          <a:graphicData uri="http://schemas.openxmlformats.org/drawingml/2006/table">
            <a:tbl>
              <a:tblPr firstRow="1" firstCol="1" bandRow="1">
                <a:tableStyleId>{F5AB1C69-6EDB-4FF4-983F-18BD219EF322}</a:tableStyleId>
              </a:tblPr>
              <a:tblGrid>
                <a:gridCol w="519192">
                  <a:extLst>
                    <a:ext uri="{9D8B030D-6E8A-4147-A177-3AD203B41FA5}">
                      <a16:colId xmlns:a16="http://schemas.microsoft.com/office/drawing/2014/main" val="20000"/>
                    </a:ext>
                  </a:extLst>
                </a:gridCol>
                <a:gridCol w="2409151">
                  <a:extLst>
                    <a:ext uri="{9D8B030D-6E8A-4147-A177-3AD203B41FA5}">
                      <a16:colId xmlns:a16="http://schemas.microsoft.com/office/drawing/2014/main" val="20001"/>
                    </a:ext>
                  </a:extLst>
                </a:gridCol>
                <a:gridCol w="803301">
                  <a:extLst>
                    <a:ext uri="{9D8B030D-6E8A-4147-A177-3AD203B41FA5}">
                      <a16:colId xmlns:a16="http://schemas.microsoft.com/office/drawing/2014/main" val="20002"/>
                    </a:ext>
                  </a:extLst>
                </a:gridCol>
                <a:gridCol w="1001194">
                  <a:extLst>
                    <a:ext uri="{9D8B030D-6E8A-4147-A177-3AD203B41FA5}">
                      <a16:colId xmlns:a16="http://schemas.microsoft.com/office/drawing/2014/main" val="20005"/>
                    </a:ext>
                  </a:extLst>
                </a:gridCol>
                <a:gridCol w="407289">
                  <a:extLst>
                    <a:ext uri="{9D8B030D-6E8A-4147-A177-3AD203B41FA5}">
                      <a16:colId xmlns:a16="http://schemas.microsoft.com/office/drawing/2014/main" val="20006"/>
                    </a:ext>
                  </a:extLst>
                </a:gridCol>
                <a:gridCol w="608575">
                  <a:extLst>
                    <a:ext uri="{9D8B030D-6E8A-4147-A177-3AD203B41FA5}">
                      <a16:colId xmlns:a16="http://schemas.microsoft.com/office/drawing/2014/main" val="2617781970"/>
                    </a:ext>
                  </a:extLst>
                </a:gridCol>
                <a:gridCol w="608575">
                  <a:extLst>
                    <a:ext uri="{9D8B030D-6E8A-4147-A177-3AD203B41FA5}">
                      <a16:colId xmlns:a16="http://schemas.microsoft.com/office/drawing/2014/main" val="20007"/>
                    </a:ext>
                  </a:extLst>
                </a:gridCol>
                <a:gridCol w="1241394">
                  <a:extLst>
                    <a:ext uri="{9D8B030D-6E8A-4147-A177-3AD203B41FA5}">
                      <a16:colId xmlns:a16="http://schemas.microsoft.com/office/drawing/2014/main" val="20008"/>
                    </a:ext>
                  </a:extLst>
                </a:gridCol>
                <a:gridCol w="1089108">
                  <a:extLst>
                    <a:ext uri="{9D8B030D-6E8A-4147-A177-3AD203B41FA5}">
                      <a16:colId xmlns:a16="http://schemas.microsoft.com/office/drawing/2014/main" val="20009"/>
                    </a:ext>
                  </a:extLst>
                </a:gridCol>
                <a:gridCol w="1004680">
                  <a:extLst>
                    <a:ext uri="{9D8B030D-6E8A-4147-A177-3AD203B41FA5}">
                      <a16:colId xmlns:a16="http://schemas.microsoft.com/office/drawing/2014/main" val="20010"/>
                    </a:ext>
                  </a:extLst>
                </a:gridCol>
                <a:gridCol w="1004680">
                  <a:extLst>
                    <a:ext uri="{9D8B030D-6E8A-4147-A177-3AD203B41FA5}">
                      <a16:colId xmlns:a16="http://schemas.microsoft.com/office/drawing/2014/main" val="20012"/>
                    </a:ext>
                  </a:extLst>
                </a:gridCol>
                <a:gridCol w="912934">
                  <a:extLst>
                    <a:ext uri="{9D8B030D-6E8A-4147-A177-3AD203B41FA5}">
                      <a16:colId xmlns:a16="http://schemas.microsoft.com/office/drawing/2014/main" val="20013"/>
                    </a:ext>
                  </a:extLst>
                </a:gridCol>
              </a:tblGrid>
              <a:tr h="217646">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000" b="1" kern="1200" dirty="0">
                          <a:solidFill>
                            <a:schemeClr val="lt1"/>
                          </a:solidFill>
                          <a:latin typeface="+mn-lt"/>
                          <a:ea typeface="+mn-ea"/>
                          <a:cs typeface="+mn-cs"/>
                        </a:rPr>
                        <a:t>WID</a:t>
                      </a:r>
                      <a:endParaRPr lang="en-GB" sz="10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TR</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393982">
                <a:tc>
                  <a:txBody>
                    <a:bodyPr/>
                    <a:lstStyle/>
                    <a:p>
                      <a:pPr algn="ctr" fontAlgn="t"/>
                      <a:r>
                        <a:rPr lang="en-US" sz="900" b="0" i="0" u="none" strike="noStrike" dirty="0">
                          <a:solidFill>
                            <a:srgbClr val="000000"/>
                          </a:solidFill>
                          <a:effectLst/>
                          <a:latin typeface="+mn-lt"/>
                        </a:rPr>
                        <a:t>940042</a:t>
                      </a:r>
                    </a:p>
                  </a:txBody>
                  <a:tcPr marL="6350" marR="6350" marT="6350" marB="0"/>
                </a:tc>
                <a:tc>
                  <a:txBody>
                    <a:bodyPr/>
                    <a:lstStyle/>
                    <a:p>
                      <a:pPr algn="l" fontAlgn="t"/>
                      <a:r>
                        <a:rPr lang="en-US" sz="900" b="0" i="0" u="none" strike="noStrike" dirty="0">
                          <a:solidFill>
                            <a:schemeClr val="tx1"/>
                          </a:solidFill>
                          <a:effectLst/>
                          <a:latin typeface="+mn-lt"/>
                        </a:rPr>
                        <a:t>Study on enhancement of autonomous network levels </a:t>
                      </a:r>
                    </a:p>
                  </a:txBody>
                  <a:tcPr marL="6350" marR="6350" marT="6350" marB="0"/>
                </a:tc>
                <a:tc>
                  <a:txBody>
                    <a:bodyPr/>
                    <a:lstStyle/>
                    <a:p>
                      <a:pPr algn="l" fontAlgn="t"/>
                      <a:r>
                        <a:rPr lang="en-US" sz="900" b="0" i="0" u="none" strike="noStrike" dirty="0" err="1">
                          <a:solidFill>
                            <a:srgbClr val="000000"/>
                          </a:solidFill>
                          <a:effectLst/>
                          <a:latin typeface="+mn-lt"/>
                        </a:rPr>
                        <a:t>FS_eANL</a:t>
                      </a:r>
                      <a:endParaRPr lang="en-US" sz="900" b="0" i="0" u="none" strike="noStrike" dirty="0">
                        <a:solidFill>
                          <a:srgbClr val="000000"/>
                        </a:solidFill>
                        <a:effectLst/>
                        <a:latin typeface="+mn-lt"/>
                      </a:endParaRPr>
                    </a:p>
                  </a:txBody>
                  <a:tcPr marL="6350" marR="6350" marT="635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等线" panose="02010600030101010101" pitchFamily="2" charset="-122"/>
                          <a:cs typeface="+mn-cs"/>
                        </a:rPr>
                        <a:t>SA#100 (Jun.2023</a:t>
                      </a:r>
                      <a:r>
                        <a:rPr lang="en-US" altLang="zh-CN" sz="900" b="1" i="0" u="none" strike="noStrike" kern="1200" dirty="0">
                          <a:solidFill>
                            <a:srgbClr val="0000FF"/>
                          </a:solidFill>
                          <a:effectLst/>
                          <a:latin typeface="+mn-lt"/>
                          <a:ea typeface="等线" panose="02010600030101010101" pitchFamily="2" charset="-122"/>
                          <a:cs typeface="+mn-cs"/>
                        </a:rPr>
                        <a:t>)    -&gt;SA#102(Dec 2023)</a:t>
                      </a:r>
                      <a:endParaRPr lang="zh-CN" altLang="en-US" sz="900" b="1" i="0" u="none" strike="noStrike" kern="1200" dirty="0">
                        <a:solidFill>
                          <a:srgbClr val="0000FF"/>
                        </a:solidFill>
                        <a:effectLst/>
                        <a:latin typeface="+mn-lt"/>
                        <a:ea typeface="等线" panose="02010600030101010101" pitchFamily="2" charset="-122"/>
                        <a:cs typeface="+mn-cs"/>
                      </a:endParaRPr>
                    </a:p>
                  </a:txBody>
                  <a:tcPr marL="9525" marR="9525" marT="9525" marB="9525"/>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75</a:t>
                      </a:r>
                      <a:r>
                        <a:rPr lang="en-US" altLang="zh-CN" sz="900" b="0" i="0" u="none" strike="noStrike" kern="1200" dirty="0">
                          <a:solidFill>
                            <a:srgbClr val="0000FF"/>
                          </a:solidFill>
                          <a:effectLst/>
                          <a:latin typeface="+mn-lt"/>
                          <a:ea typeface="+mn-ea"/>
                          <a:cs typeface="+mn-cs"/>
                        </a:rPr>
                        <a:t>%</a:t>
                      </a: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SP-211446</a:t>
                      </a:r>
                      <a:endParaRPr lang="en-GB" altLang="zh-CN" sz="9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85%</a:t>
                      </a:r>
                    </a:p>
                  </a:txBody>
                  <a:tcPr marL="36002" marR="36002" marT="0" marB="0"/>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kern="1200" dirty="0">
                          <a:solidFill>
                            <a:schemeClr val="dk1"/>
                          </a:solidFill>
                          <a:effectLst/>
                          <a:latin typeface="+mn-lt"/>
                          <a:ea typeface="+mn-ea"/>
                          <a:cs typeface="Arial" panose="020B0604020202020204" pitchFamily="34" charset="0"/>
                        </a:rPr>
                        <a:t>0-&gt;10-&gt;25-&gt;25-&gt;30-&gt;30%-&gt;</a:t>
                      </a:r>
                      <a:r>
                        <a:rPr lang="en-US" altLang="zh-CN" sz="900" b="0" kern="1200" dirty="0">
                          <a:solidFill>
                            <a:srgbClr val="FF0000"/>
                          </a:solidFill>
                          <a:effectLst/>
                          <a:latin typeface="+mn-lt"/>
                          <a:ea typeface="+mn-ea"/>
                          <a:cs typeface="Arial" panose="020B0604020202020204" pitchFamily="34" charset="0"/>
                        </a:rPr>
                        <a:t>70% with WA-&gt;75%-&gt;75-&gt;85%</a:t>
                      </a:r>
                      <a:endParaRPr lang="zh-CN" altLang="en-US" sz="900" b="0" kern="1200" dirty="0">
                        <a:solidFill>
                          <a:srgbClr val="FF0000"/>
                        </a:solidFill>
                        <a:effectLst/>
                        <a:latin typeface="+mn-lt"/>
                        <a:ea typeface="+mn-ea"/>
                        <a:cs typeface="Arial" panose="020B0604020202020204" pitchFamily="34" charset="0"/>
                      </a:endParaRPr>
                    </a:p>
                  </a:txBody>
                  <a:tcPr marL="114300" marR="114300" marT="0" marB="0"/>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28.910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373027">
                <a:tc>
                  <a:txBody>
                    <a:bodyPr/>
                    <a:lstStyle/>
                    <a:p>
                      <a:pPr algn="ctr" fontAlgn="t"/>
                      <a:r>
                        <a:rPr lang="en-US" sz="900" b="0" i="0" u="none" strike="noStrike" dirty="0">
                          <a:solidFill>
                            <a:srgbClr val="000000"/>
                          </a:solidFill>
                          <a:effectLst/>
                          <a:latin typeface="+mn-lt"/>
                        </a:rPr>
                        <a:t>940041</a:t>
                      </a:r>
                    </a:p>
                  </a:txBody>
                  <a:tcPr marL="6350" marR="6350" marT="6350" marB="0"/>
                </a:tc>
                <a:tc>
                  <a:txBody>
                    <a:bodyPr/>
                    <a:lstStyle/>
                    <a:p>
                      <a:pPr algn="l" fontAlgn="t"/>
                      <a:r>
                        <a:rPr lang="en-US" sz="900" b="0" i="0" u="none" strike="noStrike" dirty="0">
                          <a:solidFill>
                            <a:schemeClr val="tx1"/>
                          </a:solidFill>
                          <a:effectLst/>
                          <a:latin typeface="+mn-lt"/>
                        </a:rPr>
                        <a:t>Study on evaluation of autonomous network levels </a:t>
                      </a:r>
                    </a:p>
                  </a:txBody>
                  <a:tcPr marL="6350" marR="6350" marT="6350" marB="0"/>
                </a:tc>
                <a:tc>
                  <a:txBody>
                    <a:bodyPr/>
                    <a:lstStyle/>
                    <a:p>
                      <a:pPr algn="l" fontAlgn="t"/>
                      <a:r>
                        <a:rPr lang="en-US" sz="900" b="0" i="0" u="none" strike="noStrike">
                          <a:solidFill>
                            <a:srgbClr val="000000"/>
                          </a:solidFill>
                          <a:effectLst/>
                          <a:latin typeface="+mn-lt"/>
                        </a:rPr>
                        <a:t>FS_ANLEVA</a:t>
                      </a:r>
                      <a:endParaRPr lang="en-US" sz="900" b="0" i="0" u="none" strike="noStrike" dirty="0">
                        <a:solidFill>
                          <a:srgbClr val="000000"/>
                        </a:solidFill>
                        <a:effectLst/>
                        <a:latin typeface="+mn-lt"/>
                      </a:endParaRPr>
                    </a:p>
                  </a:txBody>
                  <a:tcPr marL="6350" marR="6350" marT="635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等线" panose="02010600030101010101" pitchFamily="2" charset="-122"/>
                          <a:cs typeface="+mn-cs"/>
                        </a:rPr>
                        <a:t>SA#102 (Dec.2023)</a:t>
                      </a:r>
                      <a:r>
                        <a:rPr lang="en-US" altLang="zh-CN" sz="900" b="1" i="0" u="none" strike="noStrike" kern="1200" dirty="0">
                          <a:solidFill>
                            <a:srgbClr val="0000FF"/>
                          </a:solidFill>
                          <a:effectLst/>
                          <a:latin typeface="+mn-lt"/>
                          <a:ea typeface="等线" panose="02010600030101010101" pitchFamily="2" charset="-122"/>
                          <a:cs typeface="+mn-cs"/>
                        </a:rPr>
                        <a:t>   -&gt;SA#103(Mar 2024)</a:t>
                      </a:r>
                    </a:p>
                    <a:p>
                      <a:pPr marL="0" algn="l" defTabSz="1219170" rtl="0" eaLnBrk="1" fontAlgn="t" latinLnBrk="0" hangingPunct="1">
                        <a:lnSpc>
                          <a:spcPct val="150000"/>
                        </a:lnSpc>
                        <a:spcAft>
                          <a:spcPts val="0"/>
                        </a:spcAft>
                      </a:pPr>
                      <a:endParaRPr lang="zh-CN" altLang="en-US" sz="900" b="0" i="0" u="none" strike="noStrike" kern="1200" dirty="0">
                        <a:solidFill>
                          <a:srgbClr val="000000"/>
                        </a:solidFill>
                        <a:effectLst/>
                        <a:latin typeface="+mn-lt"/>
                        <a:ea typeface="等线" panose="02010600030101010101" pitchFamily="2" charset="-122"/>
                        <a:cs typeface="+mn-cs"/>
                      </a:endParaRPr>
                    </a:p>
                  </a:txBody>
                  <a:tcPr marL="9525" marR="9525" marT="9525" marB="9525"/>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60%</a:t>
                      </a: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SP-211445</a:t>
                      </a:r>
                      <a:endParaRPr lang="en-GB" altLang="zh-CN" sz="9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70%</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lang="en-GB" altLang="zh-CN" sz="900" dirty="0">
                          <a:latin typeface="+mn-lt"/>
                        </a:rPr>
                        <a:t>update</a:t>
                      </a:r>
                      <a:r>
                        <a:rPr lang="en-US" altLang="zh-CN" sz="900" dirty="0">
                          <a:latin typeface="+mn-lt"/>
                        </a:rPr>
                        <a:t> TR title to align with SA5 official title</a:t>
                      </a: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kern="1200" dirty="0">
                          <a:solidFill>
                            <a:schemeClr val="dk1"/>
                          </a:solidFill>
                          <a:effectLst/>
                          <a:latin typeface="+mn-lt"/>
                          <a:ea typeface="+mn-ea"/>
                          <a:cs typeface="Arial" panose="020B0604020202020204" pitchFamily="34" charset="0"/>
                        </a:rPr>
                        <a:t>0-&gt;10-&gt;10-&gt;10-&gt;10-&gt;10%-&gt;</a:t>
                      </a:r>
                      <a:r>
                        <a:rPr lang="en-US" altLang="zh-CN" sz="900" b="0" kern="1200" dirty="0">
                          <a:solidFill>
                            <a:srgbClr val="FF0000"/>
                          </a:solidFill>
                          <a:effectLst/>
                          <a:latin typeface="+mn-lt"/>
                          <a:ea typeface="+mn-ea"/>
                          <a:cs typeface="Arial" panose="020B0604020202020204" pitchFamily="34" charset="0"/>
                        </a:rPr>
                        <a:t>60% with WA-&gt;60-&gt;70%</a:t>
                      </a:r>
                      <a:endParaRPr lang="zh-CN" altLang="en-US" sz="900" b="0" kern="1200" dirty="0">
                        <a:solidFill>
                          <a:srgbClr val="FF0000"/>
                        </a:solidFill>
                        <a:effectLst/>
                        <a:latin typeface="+mn-lt"/>
                        <a:ea typeface="+mn-ea"/>
                        <a:cs typeface="Arial" panose="020B0604020202020204" pitchFamily="34" charset="0"/>
                      </a:endParaRPr>
                    </a:p>
                  </a:txBody>
                  <a:tcPr marL="114300" marR="114300" marT="0" marB="0"/>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28.909</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r h="332020">
                <a:tc>
                  <a:txBody>
                    <a:bodyPr/>
                    <a:lstStyle/>
                    <a:p>
                      <a:pPr algn="ctr" fontAlgn="t"/>
                      <a:r>
                        <a:rPr lang="en-US" sz="900" b="0" i="0" u="none" strike="noStrike" dirty="0">
                          <a:solidFill>
                            <a:srgbClr val="000000"/>
                          </a:solidFill>
                          <a:effectLst/>
                          <a:latin typeface="+mn-lt"/>
                        </a:rPr>
                        <a:t>940046</a:t>
                      </a:r>
                    </a:p>
                  </a:txBody>
                  <a:tcPr marL="6350" marR="6350" marT="6350" marB="0">
                    <a:solidFill>
                      <a:schemeClr val="bg1">
                        <a:lumMod val="65000"/>
                      </a:schemeClr>
                    </a:solidFill>
                  </a:tcPr>
                </a:tc>
                <a:tc>
                  <a:txBody>
                    <a:bodyPr/>
                    <a:lstStyle/>
                    <a:p>
                      <a:pPr algn="l" fontAlgn="t"/>
                      <a:r>
                        <a:rPr lang="en-US" sz="900" b="0" i="0" u="none" strike="noStrike" dirty="0">
                          <a:solidFill>
                            <a:schemeClr val="tx1"/>
                          </a:solidFill>
                          <a:effectLst/>
                          <a:latin typeface="+mn-lt"/>
                        </a:rPr>
                        <a:t>Study on enhanced intent driven management services for mobile networks </a:t>
                      </a:r>
                    </a:p>
                  </a:txBody>
                  <a:tcPr marL="6350" marR="6350" marT="6350" marB="0">
                    <a:solidFill>
                      <a:schemeClr val="bg1">
                        <a:lumMod val="65000"/>
                      </a:schemeClr>
                    </a:solidFill>
                  </a:tcPr>
                </a:tc>
                <a:tc>
                  <a:txBody>
                    <a:bodyPr/>
                    <a:lstStyle/>
                    <a:p>
                      <a:pPr algn="l" fontAlgn="t"/>
                      <a:r>
                        <a:rPr lang="en-US" sz="900" b="0" i="0" u="none" strike="noStrike" dirty="0" err="1">
                          <a:solidFill>
                            <a:srgbClr val="000000"/>
                          </a:solidFill>
                          <a:effectLst/>
                          <a:latin typeface="+mn-lt"/>
                        </a:rPr>
                        <a:t>FS_eIDMS_MN</a:t>
                      </a:r>
                      <a:endParaRPr lang="en-US" sz="900" b="0" i="0" u="none" strike="noStrike" dirty="0">
                        <a:solidFill>
                          <a:srgbClr val="000000"/>
                        </a:solidFill>
                        <a:effectLst/>
                        <a:latin typeface="+mn-lt"/>
                      </a:endParaRPr>
                    </a:p>
                  </a:txBody>
                  <a:tcPr marL="6350" marR="6350" marT="6350" marB="0">
                    <a:solidFill>
                      <a:schemeClr val="bg1">
                        <a:lumMod val="65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SA#100(June 2023)</a:t>
                      </a:r>
                      <a:endParaRPr lang="zh-CN" altLang="zh-CN" sz="900" kern="1200" dirty="0">
                        <a:solidFill>
                          <a:srgbClr val="000000"/>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algn="ctr">
                        <a:lnSpc>
                          <a:spcPct val="107000"/>
                        </a:lnSpc>
                        <a:spcAft>
                          <a:spcPts val="800"/>
                        </a:spcAft>
                      </a:pPr>
                      <a:r>
                        <a:rPr lang="en-GB" altLang="zh-CN" sz="900" b="0" i="0" u="none" strike="noStrike" kern="1200" dirty="0">
                          <a:solidFill>
                            <a:srgbClr val="0000FF"/>
                          </a:solidFill>
                          <a:effectLst/>
                          <a:highlight>
                            <a:srgbClr val="00FF00"/>
                          </a:highlight>
                          <a:latin typeface="+mn-lt"/>
                          <a:ea typeface="+mn-ea"/>
                          <a:cs typeface="+mn-cs"/>
                        </a:rPr>
                        <a:t>100%</a:t>
                      </a:r>
                    </a:p>
                  </a:txBody>
                  <a:tcPr marL="6350" marR="6350" marT="6350" marB="0">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SP-211450</a:t>
                      </a:r>
                      <a:endParaRPr lang="en-GB" altLang="zh-CN" sz="900" b="0" kern="1200" dirty="0">
                        <a:solidFill>
                          <a:schemeClr val="dk1"/>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solidFill>
                      <a:schemeClr val="bg1">
                        <a:lumMod val="65000"/>
                      </a:schemeClr>
                    </a:solidFill>
                  </a:tcPr>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SA2, RAN3, ETSI ZSM, TM Forum</a:t>
                      </a: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0-&gt;15-&gt;40-</a:t>
                      </a:r>
                      <a:r>
                        <a:rPr lang="en-US" altLang="zh-CN" sz="900" kern="1200" dirty="0">
                          <a:solidFill>
                            <a:srgbClr val="000000"/>
                          </a:solidFill>
                          <a:effectLst/>
                          <a:latin typeface="+mn-lt"/>
                          <a:ea typeface="宋体" panose="02010600030101010101" pitchFamily="2" charset="-122"/>
                          <a:cs typeface="Arial" panose="020B0604020202020204" pitchFamily="34" charset="0"/>
                        </a:rPr>
                        <a:t>&gt;65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-&gt;80-&gt;90-&gt;98-&gt;100%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28.912</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 Ericsson</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3"/>
                  </a:ext>
                </a:extLst>
              </a:tr>
              <a:tr h="346906">
                <a:tc>
                  <a:txBody>
                    <a:bodyPr/>
                    <a:lstStyle/>
                    <a:p>
                      <a:pPr algn="ctr" fontAlgn="t"/>
                      <a:r>
                        <a:rPr lang="en-US" sz="1000" b="0" i="0" u="none" strike="noStrike" dirty="0">
                          <a:solidFill>
                            <a:srgbClr val="000000"/>
                          </a:solidFill>
                          <a:effectLst/>
                          <a:latin typeface="+mn-lt"/>
                        </a:rPr>
                        <a:t>950039</a:t>
                      </a:r>
                    </a:p>
                  </a:txBody>
                  <a:tcPr marL="6350" marR="6350" marT="6350" marB="0"/>
                </a:tc>
                <a:tc>
                  <a:txBody>
                    <a:bodyPr/>
                    <a:lstStyle/>
                    <a:p>
                      <a:pPr algn="l" fontAlgn="t"/>
                      <a:r>
                        <a:rPr lang="en-US" sz="1000" b="0" i="0" u="none" strike="noStrike" dirty="0">
                          <a:solidFill>
                            <a:schemeClr val="tx1"/>
                          </a:solidFill>
                          <a:effectLst/>
                          <a:latin typeface="+mn-lt"/>
                        </a:rPr>
                        <a:t>Study on intent-driven management for network slicing </a:t>
                      </a:r>
                    </a:p>
                  </a:txBody>
                  <a:tcPr marL="6350" marR="6350" marT="6350" marB="0"/>
                </a:tc>
                <a:tc>
                  <a:txBody>
                    <a:bodyPr/>
                    <a:lstStyle/>
                    <a:p>
                      <a:pPr algn="l" fontAlgn="t"/>
                      <a:r>
                        <a:rPr lang="en-US" sz="1000" b="0" i="0" u="none" strike="noStrike" dirty="0">
                          <a:solidFill>
                            <a:srgbClr val="000000"/>
                          </a:solidFill>
                          <a:effectLst/>
                          <a:latin typeface="+mn-lt"/>
                        </a:rPr>
                        <a:t>FS_NETSLICE_IDMS</a:t>
                      </a:r>
                    </a:p>
                  </a:txBody>
                  <a:tcPr marL="6350" marR="6350" marT="6350" marB="0"/>
                </a:tc>
                <a:tc>
                  <a:txBody>
                    <a:bodyPr/>
                    <a:lstStyle/>
                    <a:p>
                      <a:pPr marL="0" algn="ctr" defTabSz="1219170" rtl="0" eaLnBrk="1" latinLnBrk="0" hangingPunct="1">
                        <a:lnSpc>
                          <a:spcPct val="150000"/>
                        </a:lnSpc>
                        <a:spcAft>
                          <a:spcPts val="0"/>
                        </a:spcAft>
                      </a:pPr>
                      <a:r>
                        <a:rPr lang="fr-FR" altLang="zh-CN" sz="1000" b="0" kern="1200" dirty="0">
                          <a:solidFill>
                            <a:schemeClr val="tx1"/>
                          </a:solidFill>
                          <a:effectLst/>
                          <a:latin typeface="+mn-lt"/>
                          <a:ea typeface="+mn-ea"/>
                          <a:cs typeface="Arial" panose="020B0604020202020204" pitchFamily="34" charset="0"/>
                        </a:rPr>
                        <a:t>SA#101 (Sep 2023)</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1" i="0" u="none" strike="noStrike" kern="1200" dirty="0">
                          <a:solidFill>
                            <a:srgbClr val="0000FF"/>
                          </a:solidFill>
                          <a:effectLst/>
                          <a:latin typeface="+mn-lt"/>
                          <a:ea typeface="等线" panose="02010600030101010101" pitchFamily="2" charset="-122"/>
                          <a:cs typeface="+mn-cs"/>
                        </a:rPr>
                        <a:t>-&gt;SA#102(Dec 2023)</a:t>
                      </a:r>
                      <a:endParaRPr lang="en-US"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70%</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SP-220278</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85%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0-&gt;10-&gt;20-&gt;35-&gt;</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40-&gt;50-&gt;60-&gt;70-&gt;85%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28.836</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 Ericsson</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4"/>
                  </a:ext>
                </a:extLst>
              </a:tr>
              <a:tr h="522111">
                <a:tc>
                  <a:txBody>
                    <a:bodyPr/>
                    <a:lstStyle/>
                    <a:p>
                      <a:pPr algn="ctr" fontAlgn="t"/>
                      <a:r>
                        <a:rPr lang="en-US" sz="900" b="0" i="0" u="none" strike="noStrike" dirty="0">
                          <a:solidFill>
                            <a:srgbClr val="000000"/>
                          </a:solidFill>
                          <a:effectLst/>
                          <a:latin typeface="+mn-lt"/>
                        </a:rPr>
                        <a:t>940039</a:t>
                      </a:r>
                    </a:p>
                  </a:txBody>
                  <a:tcPr marL="6350" marR="6350" marT="6350" marB="0">
                    <a:solidFill>
                      <a:schemeClr val="bg1">
                        <a:lumMod val="65000"/>
                      </a:schemeClr>
                    </a:solidFill>
                  </a:tcPr>
                </a:tc>
                <a:tc>
                  <a:txBody>
                    <a:bodyPr/>
                    <a:lstStyle/>
                    <a:p>
                      <a:pPr algn="l" fontAlgn="t"/>
                      <a:r>
                        <a:rPr lang="en-US" sz="900" b="0" i="0" u="none" strike="noStrike" kern="1200" dirty="0">
                          <a:solidFill>
                            <a:schemeClr val="tx1"/>
                          </a:solidFill>
                          <a:effectLst/>
                          <a:latin typeface="+mn-lt"/>
                          <a:ea typeface="+mn-ea"/>
                          <a:cs typeface="+mn-cs"/>
                        </a:rPr>
                        <a:t>Study on AI/ML management </a:t>
                      </a:r>
                    </a:p>
                  </a:txBody>
                  <a:tcPr marL="6350" marR="6350" marT="6350" marB="0">
                    <a:solidFill>
                      <a:schemeClr val="bg1">
                        <a:lumMod val="65000"/>
                      </a:schemeClr>
                    </a:solidFill>
                  </a:tcPr>
                </a:tc>
                <a:tc>
                  <a:txBody>
                    <a:bodyPr/>
                    <a:lstStyle/>
                    <a:p>
                      <a:pPr algn="l" fontAlgn="t"/>
                      <a:r>
                        <a:rPr lang="en-US" sz="900" b="0" i="0" u="none" strike="noStrike" dirty="0">
                          <a:solidFill>
                            <a:srgbClr val="000000"/>
                          </a:solidFill>
                          <a:effectLst/>
                          <a:latin typeface="+mn-lt"/>
                        </a:rPr>
                        <a:t>FS_AIML_MGMT</a:t>
                      </a:r>
                    </a:p>
                  </a:txBody>
                  <a:tcPr marL="6350" marR="6350" marT="6350" marB="0">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000000"/>
                          </a:solidFill>
                          <a:effectLst/>
                          <a:uLnTx/>
                          <a:uFillTx/>
                          <a:latin typeface="Calibri"/>
                          <a:ea typeface="宋体" panose="02010600030101010101" pitchFamily="2" charset="-122"/>
                          <a:cs typeface="Arial" panose="020B0604020202020204" pitchFamily="34" charset="0"/>
                        </a:rPr>
                        <a:t>SA#100(June 2023)</a:t>
                      </a:r>
                      <a:endParaRPr kumimoji="0" lang="zh-CN" altLang="zh-CN" sz="1000" b="0" i="0" u="none" strike="noStrike" kern="1200" cap="none" spc="0" normalizeH="0" baseline="0" noProof="0" dirty="0">
                        <a:ln>
                          <a:noFill/>
                        </a:ln>
                        <a:solidFill>
                          <a:srgbClr val="000000"/>
                        </a:solidFill>
                        <a:effectLst/>
                        <a:uLnTx/>
                        <a:uFillTx/>
                        <a:latin typeface="Calibri"/>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algn="ctr">
                        <a:lnSpc>
                          <a:spcPct val="107000"/>
                        </a:lnSpc>
                        <a:spcAft>
                          <a:spcPts val="800"/>
                        </a:spcAft>
                      </a:pPr>
                      <a:r>
                        <a:rPr lang="en-GB" sz="900" b="0" i="0" u="none" strike="noStrike" kern="1200" dirty="0">
                          <a:solidFill>
                            <a:srgbClr val="0000FF"/>
                          </a:solidFill>
                          <a:effectLst/>
                          <a:highlight>
                            <a:srgbClr val="00FF00"/>
                          </a:highlight>
                          <a:latin typeface="+mn-lt"/>
                          <a:ea typeface="+mn-ea"/>
                          <a:cs typeface="+mn-cs"/>
                        </a:rPr>
                        <a:t>100%</a:t>
                      </a:r>
                    </a:p>
                  </a:txBody>
                  <a:tcPr marL="36002" marR="36002" marT="0" marB="0">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900" kern="1200" dirty="0">
                          <a:solidFill>
                            <a:srgbClr val="000000"/>
                          </a:solidFill>
                          <a:effectLst/>
                          <a:latin typeface="+mn-lt"/>
                          <a:ea typeface="+mn-ea"/>
                          <a:cs typeface="Arial" panose="020B0604020202020204" pitchFamily="34" charset="0"/>
                        </a:rPr>
                        <a:t>SP-211443</a:t>
                      </a:r>
                      <a:endParaRPr lang="en-GB" altLang="zh-CN" sz="900" b="0" kern="1200" dirty="0">
                        <a:solidFill>
                          <a:schemeClr val="dk1"/>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endParaRPr lang="zh-CN" altLang="en-US"/>
                    </a:p>
                  </a:txBody>
                  <a:tcPr marL="36002" marR="36002" marT="0" marB="0">
                    <a:solidFill>
                      <a:schemeClr val="bg1">
                        <a:lumMod val="65000"/>
                      </a:schemeClr>
                    </a:solidFill>
                  </a:tcPr>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SA1, SA2, RAN3,RAN2 </a:t>
                      </a: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&gt;30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-&gt;55%-&gt;85%-&gt;95-&gt;100%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28.908</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55563" indent="0" algn="l" defTabSz="1219170" rtl="0" eaLnBrk="1" latinLnBrk="0" hangingPunct="1">
                        <a:lnSpc>
                          <a:spcPct val="150000"/>
                        </a:lnSpc>
                        <a:spcAft>
                          <a:spcPts val="0"/>
                        </a:spcAft>
                      </a:pPr>
                      <a:r>
                        <a:rPr lang="fr-FR" altLang="zh-CN" sz="900" kern="1200" dirty="0">
                          <a:solidFill>
                            <a:srgbClr val="000000"/>
                          </a:solidFill>
                          <a:effectLst/>
                          <a:latin typeface="+mn-lt"/>
                          <a:ea typeface="+mn-ea"/>
                          <a:cs typeface="Arial" panose="020B0604020202020204" pitchFamily="34" charset="0"/>
                        </a:rPr>
                        <a:t>Intel, NEC</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5"/>
                  </a:ext>
                </a:extLst>
              </a:tr>
              <a:tr h="547468">
                <a:tc>
                  <a:txBody>
                    <a:bodyPr/>
                    <a:lstStyle/>
                    <a:p>
                      <a:pPr algn="ctr" fontAlgn="t"/>
                      <a:r>
                        <a:rPr lang="en-US" sz="900" b="0" i="0" u="none" strike="noStrike" dirty="0">
                          <a:solidFill>
                            <a:srgbClr val="000000"/>
                          </a:solidFill>
                          <a:effectLst/>
                          <a:latin typeface="+mn-lt"/>
                        </a:rPr>
                        <a:t>940034</a:t>
                      </a:r>
                    </a:p>
                  </a:txBody>
                  <a:tcPr marL="6350" marR="6350" marT="6350" marB="0">
                    <a:solidFill>
                      <a:schemeClr val="bg1">
                        <a:lumMod val="75000"/>
                      </a:schemeClr>
                    </a:solidFill>
                  </a:tcPr>
                </a:tc>
                <a:tc>
                  <a:txBody>
                    <a:bodyPr/>
                    <a:lstStyle/>
                    <a:p>
                      <a:pPr algn="l" fontAlgn="t"/>
                      <a:r>
                        <a:rPr lang="en-US" sz="900" b="0" i="0" u="none" strike="noStrike" dirty="0">
                          <a:solidFill>
                            <a:schemeClr val="tx1"/>
                          </a:solidFill>
                          <a:effectLst/>
                          <a:latin typeface="+mn-lt"/>
                        </a:rPr>
                        <a:t>Study on Enhancement of the management aspects related to NWDAF </a:t>
                      </a:r>
                    </a:p>
                  </a:txBody>
                  <a:tcPr marL="6350" marR="6350" marT="6350" marB="0">
                    <a:solidFill>
                      <a:schemeClr val="bg1">
                        <a:lumMod val="75000"/>
                      </a:schemeClr>
                    </a:solidFill>
                  </a:tcPr>
                </a:tc>
                <a:tc>
                  <a:txBody>
                    <a:bodyPr/>
                    <a:lstStyle/>
                    <a:p>
                      <a:pPr algn="l" fontAlgn="t"/>
                      <a:r>
                        <a:rPr lang="en-US" sz="900" b="0" i="0" u="none" strike="noStrike" dirty="0">
                          <a:solidFill>
                            <a:srgbClr val="000000"/>
                          </a:solidFill>
                          <a:effectLst/>
                          <a:latin typeface="+mn-lt"/>
                        </a:rPr>
                        <a:t>FS_MANWDAF</a:t>
                      </a:r>
                    </a:p>
                  </a:txBody>
                  <a:tcPr marL="6350" marR="6350" marT="6350" marB="0">
                    <a:solidFill>
                      <a:schemeClr val="bg1">
                        <a:lumMod val="7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000000"/>
                          </a:solidFill>
                          <a:effectLst/>
                          <a:uLnTx/>
                          <a:uFillTx/>
                          <a:latin typeface="Calibri"/>
                          <a:ea typeface="宋体" panose="02010600030101010101" pitchFamily="2" charset="-122"/>
                          <a:cs typeface="Arial" panose="020B0604020202020204" pitchFamily="34" charset="0"/>
                        </a:rPr>
                        <a:t>SA#100(June 2023)</a:t>
                      </a:r>
                      <a:endParaRPr kumimoji="0" lang="zh-CN" altLang="zh-CN" sz="1000" b="0" i="0" u="none" strike="noStrike" kern="1200" cap="none" spc="0" normalizeH="0" baseline="0" noProof="0" dirty="0">
                        <a:ln>
                          <a:noFill/>
                        </a:ln>
                        <a:solidFill>
                          <a:srgbClr val="000000"/>
                        </a:solidFill>
                        <a:effectLst/>
                        <a:uLnTx/>
                        <a:uFillTx/>
                        <a:latin typeface="Calibri"/>
                        <a:ea typeface="宋体" panose="02010600030101010101" pitchFamily="2" charset="-122"/>
                        <a:cs typeface="Arial" panose="020B0604020202020204" pitchFamily="34" charset="0"/>
                      </a:endParaRPr>
                    </a:p>
                  </a:txBody>
                  <a:tcPr marL="9525" marR="9525" marT="9525" marB="9525">
                    <a:solidFill>
                      <a:schemeClr val="bg1">
                        <a:lumMod val="75000"/>
                      </a:schemeClr>
                    </a:solidFill>
                  </a:tcPr>
                </a:tc>
                <a:tc>
                  <a:txBody>
                    <a:bodyPr/>
                    <a:lstStyle/>
                    <a:p>
                      <a:pPr algn="ctr">
                        <a:lnSpc>
                          <a:spcPct val="107000"/>
                        </a:lnSpc>
                        <a:spcAft>
                          <a:spcPts val="800"/>
                        </a:spcAft>
                      </a:pPr>
                      <a:r>
                        <a:rPr lang="en-GB" sz="900" b="0" i="0" u="none" strike="noStrike" kern="1200" dirty="0">
                          <a:solidFill>
                            <a:srgbClr val="0000FF"/>
                          </a:solidFill>
                          <a:effectLst/>
                          <a:highlight>
                            <a:srgbClr val="00FF00"/>
                          </a:highlight>
                          <a:latin typeface="+mn-lt"/>
                          <a:ea typeface="+mn-ea"/>
                          <a:cs typeface="+mn-cs"/>
                        </a:rPr>
                        <a:t>100%</a:t>
                      </a:r>
                    </a:p>
                  </a:txBody>
                  <a:tcPr marL="36002" marR="36002" marT="0" marB="0">
                    <a:solidFill>
                      <a:schemeClr val="bg1">
                        <a:lumMod val="7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SP-211435</a:t>
                      </a:r>
                      <a:endParaRPr lang="en-GB" altLang="zh-CN" sz="900" b="0" kern="1200" dirty="0">
                        <a:solidFill>
                          <a:schemeClr val="dk1"/>
                        </a:solidFill>
                        <a:effectLst/>
                        <a:latin typeface="+mn-lt"/>
                        <a:ea typeface="+mn-ea"/>
                        <a:cs typeface="Arial" panose="020B0604020202020204" pitchFamily="34" charset="0"/>
                      </a:endParaRPr>
                    </a:p>
                  </a:txBody>
                  <a:tcPr marL="9525" marR="9525" marT="9525" marB="9525">
                    <a:solidFill>
                      <a:schemeClr val="bg1">
                        <a:lumMod val="75000"/>
                      </a:schemeClr>
                    </a:solidFill>
                  </a:tcPr>
                </a:tc>
                <a:tc>
                  <a:txBody>
                    <a:bodyPr/>
                    <a:lstStyle/>
                    <a:p>
                      <a:endParaRPr lang="zh-CN" altLang="en-US" dirty="0"/>
                    </a:p>
                  </a:txBody>
                  <a:tcPr marL="36002" marR="36002" marT="0" marB="0">
                    <a:solidFill>
                      <a:schemeClr val="bg1">
                        <a:lumMod val="75000"/>
                      </a:schemeClr>
                    </a:solidFill>
                  </a:tcPr>
                </a:tc>
                <a:tc>
                  <a:txBody>
                    <a:bodyPr/>
                    <a:lstStyle/>
                    <a:p>
                      <a:pP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nchor="ctr">
                    <a:solidFill>
                      <a:schemeClr val="bg1">
                        <a:lumMod val="7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SA2</a:t>
                      </a: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0-&gt;5-&gt;</a:t>
                      </a:r>
                      <a:r>
                        <a:rPr lang="en-US" altLang="zh-CN" sz="900" kern="1200" dirty="0">
                          <a:solidFill>
                            <a:srgbClr val="000000"/>
                          </a:solidFill>
                          <a:effectLst/>
                          <a:latin typeface="+mn-lt"/>
                          <a:ea typeface="宋体" panose="02010600030101010101" pitchFamily="2" charset="-122"/>
                          <a:cs typeface="Arial" panose="020B0604020202020204" pitchFamily="34" charset="0"/>
                        </a:rPr>
                        <a:t>30-&gt;60-&gt; 65-&gt;75-&gt;95-&gt;100%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75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28.864</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75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Telecom</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75000"/>
                      </a:schemeClr>
                    </a:solidFill>
                  </a:tcPr>
                </a:tc>
                <a:extLst>
                  <a:ext uri="{0D108BD9-81ED-4DB2-BD59-A6C34878D82A}">
                    <a16:rowId xmlns:a16="http://schemas.microsoft.com/office/drawing/2014/main" val="10006"/>
                  </a:ext>
                </a:extLst>
              </a:tr>
              <a:tr h="471351">
                <a:tc>
                  <a:txBody>
                    <a:bodyPr/>
                    <a:lstStyle/>
                    <a:p>
                      <a:pPr algn="ctr" fontAlgn="t"/>
                      <a:r>
                        <a:rPr lang="en-US" sz="900" b="0" i="0" u="none" strike="noStrike" dirty="0">
                          <a:solidFill>
                            <a:srgbClr val="000000"/>
                          </a:solidFill>
                          <a:effectLst/>
                          <a:latin typeface="+mn-lt"/>
                        </a:rPr>
                        <a:t>950035</a:t>
                      </a:r>
                    </a:p>
                  </a:txBody>
                  <a:tcPr marL="6350" marR="6350" marT="6350" marB="0"/>
                </a:tc>
                <a:tc>
                  <a:txBody>
                    <a:bodyPr/>
                    <a:lstStyle/>
                    <a:p>
                      <a:pPr algn="l" fontAlgn="t"/>
                      <a:r>
                        <a:rPr lang="en-US" sz="900" b="0" i="0" u="none" strike="noStrike" dirty="0">
                          <a:solidFill>
                            <a:schemeClr val="tx1"/>
                          </a:solidFill>
                          <a:effectLst/>
                          <a:latin typeface="+mn-lt"/>
                        </a:rPr>
                        <a:t>Study on Fault Supervision Evolution </a:t>
                      </a:r>
                    </a:p>
                  </a:txBody>
                  <a:tcPr marL="6350" marR="6350" marT="6350" marB="0"/>
                </a:tc>
                <a:tc>
                  <a:txBody>
                    <a:bodyPr/>
                    <a:lstStyle/>
                    <a:p>
                      <a:pPr algn="l" fontAlgn="t"/>
                      <a:r>
                        <a:rPr lang="en-US" sz="900" b="0" i="0" u="none" strike="noStrike" dirty="0">
                          <a:solidFill>
                            <a:schemeClr val="tx1"/>
                          </a:solidFill>
                          <a:effectLst/>
                          <a:latin typeface="+mn-lt"/>
                        </a:rPr>
                        <a:t>FS_FSEV</a:t>
                      </a:r>
                    </a:p>
                  </a:txBody>
                  <a:tcPr marL="6350" marR="6350" marT="6350" marB="0"/>
                </a:tc>
                <a:tc>
                  <a:txBody>
                    <a:bodyPr/>
                    <a:lstStyle/>
                    <a:p>
                      <a:pPr marL="0" algn="ctr" defTabSz="1219170" rtl="0" eaLnBrk="1" latinLnBrk="0" hangingPunct="1">
                        <a:lnSpc>
                          <a:spcPct val="150000"/>
                        </a:lnSpc>
                        <a:spcAft>
                          <a:spcPts val="0"/>
                        </a:spcAft>
                      </a:pPr>
                      <a:r>
                        <a:rPr lang="fr-FR" altLang="zh-CN" sz="900" b="0" kern="1200" dirty="0">
                          <a:solidFill>
                            <a:schemeClr val="tx1"/>
                          </a:solidFill>
                          <a:effectLst/>
                          <a:latin typeface="+mn-lt"/>
                          <a:ea typeface="+mn-ea"/>
                          <a:cs typeface="Arial" panose="020B0604020202020204" pitchFamily="34" charset="0"/>
                        </a:rPr>
                        <a:t>SA#100 (Jun 2023)</a:t>
                      </a:r>
                    </a:p>
                    <a:p>
                      <a:pPr marL="0" algn="ctr" defTabSz="1219170" rtl="0" eaLnBrk="1" latinLnBrk="0" hangingPunct="1">
                        <a:lnSpc>
                          <a:spcPct val="150000"/>
                        </a:lnSpc>
                        <a:spcAft>
                          <a:spcPts val="0"/>
                        </a:spcAft>
                      </a:pPr>
                      <a:r>
                        <a:rPr lang="fr-FR" altLang="zh-CN" sz="900" b="1" kern="1200" dirty="0">
                          <a:solidFill>
                            <a:srgbClr val="0000FF"/>
                          </a:solidFill>
                          <a:effectLst/>
                          <a:latin typeface="+mn-lt"/>
                          <a:ea typeface="+mn-ea"/>
                          <a:cs typeface="Arial" panose="020B0604020202020204" pitchFamily="34" charset="0"/>
                        </a:rPr>
                        <a:t>-&gt;SA#103(Mar 2024)</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900" b="0" i="0" u="none" strike="noStrike" dirty="0">
                          <a:solidFill>
                            <a:srgbClr val="000000"/>
                          </a:solidFill>
                          <a:effectLst/>
                          <a:latin typeface="+mn-lt"/>
                        </a:rPr>
                        <a:t>30%</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SP-220153</a:t>
                      </a:r>
                      <a:endParaRPr lang="en-GB" altLang="zh-CN" sz="9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dirty="0">
                          <a:solidFill>
                            <a:srgbClr val="0000FF"/>
                          </a:solidFill>
                          <a:latin typeface="+mn-lt"/>
                        </a:rPr>
                        <a:t>40%</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0-&gt;10-&gt;10-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a:solidFill>
                            <a:srgbClr val="FF3300"/>
                          </a:solidFill>
                          <a:effectLst/>
                          <a:latin typeface="+mn-lt"/>
                          <a:ea typeface="宋体" panose="02010600030101010101" pitchFamily="2" charset="-122"/>
                          <a:cs typeface="Arial" panose="020B0604020202020204" pitchFamily="34" charset="0"/>
                        </a:rPr>
                        <a:t>15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FF3300"/>
                          </a:solidFill>
                          <a:effectLst/>
                          <a:latin typeface="+mn-lt"/>
                          <a:ea typeface="宋体" panose="02010600030101010101" pitchFamily="2" charset="-122"/>
                          <a:cs typeface="Arial" panose="020B0604020202020204" pitchFamily="34" charset="0"/>
                        </a:rPr>
                        <a:t>-&gt;20%-&gt;20-</a:t>
                      </a:r>
                      <a:r>
                        <a:rPr lang="en-US" altLang="zh-CN" sz="900" kern="1200" dirty="0">
                          <a:solidFill>
                            <a:schemeClr val="tx1"/>
                          </a:solidFill>
                          <a:effectLst/>
                          <a:latin typeface="+mn-lt"/>
                          <a:ea typeface="宋体" panose="02010600030101010101" pitchFamily="2" charset="-122"/>
                          <a:cs typeface="Arial" panose="020B0604020202020204" pitchFamily="34" charset="0"/>
                        </a:rPr>
                        <a:t>&gt;30-&gt;30-&gt;30-&gt;40%</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28.830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7"/>
                  </a:ext>
                </a:extLst>
              </a:tr>
              <a:tr h="346906">
                <a:tc>
                  <a:txBody>
                    <a:bodyPr/>
                    <a:lstStyle/>
                    <a:p>
                      <a:pPr algn="ctr" fontAlgn="t"/>
                      <a:r>
                        <a:rPr lang="en-US" sz="900" b="0" i="0" u="none" strike="noStrike" dirty="0">
                          <a:solidFill>
                            <a:srgbClr val="000000"/>
                          </a:solidFill>
                          <a:effectLst/>
                          <a:latin typeface="+mn-lt"/>
                        </a:rPr>
                        <a:t>960024</a:t>
                      </a:r>
                    </a:p>
                  </a:txBody>
                  <a:tcPr marL="6350" marR="6350" marT="6350" marB="0"/>
                </a:tc>
                <a:tc>
                  <a:txBody>
                    <a:bodyPr/>
                    <a:lstStyle/>
                    <a:p>
                      <a:pPr algn="l" fontAlgn="t"/>
                      <a:r>
                        <a:rPr lang="en-US" sz="900" b="0" i="0" u="none" strike="noStrike" dirty="0">
                          <a:solidFill>
                            <a:schemeClr val="tx1"/>
                          </a:solidFill>
                          <a:effectLst/>
                          <a:latin typeface="+mn-lt"/>
                        </a:rPr>
                        <a:t>Study on measurement data collection to support RAN intelligence </a:t>
                      </a:r>
                    </a:p>
                  </a:txBody>
                  <a:tcPr marL="6350" marR="6350" marT="6350" marB="0">
                    <a:solidFill>
                      <a:schemeClr val="bg1">
                        <a:lumMod val="65000"/>
                      </a:schemeClr>
                    </a:solidFill>
                  </a:tcPr>
                </a:tc>
                <a:tc>
                  <a:txBody>
                    <a:bodyPr/>
                    <a:lstStyle/>
                    <a:p>
                      <a:pPr algn="l" fontAlgn="t"/>
                      <a:r>
                        <a:rPr lang="en-US" sz="900" b="0" i="0" u="none" strike="noStrike" dirty="0">
                          <a:solidFill>
                            <a:srgbClr val="000000"/>
                          </a:solidFill>
                          <a:effectLst/>
                          <a:latin typeface="+mn-lt"/>
                        </a:rPr>
                        <a:t>FS_MEDACO_RAN</a:t>
                      </a:r>
                    </a:p>
                  </a:txBody>
                  <a:tcPr marL="6350" marR="6350" marT="6350" marB="0">
                    <a:solidFill>
                      <a:schemeClr val="bg1">
                        <a:lumMod val="65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algn="ctr">
                        <a:lnSpc>
                          <a:spcPct val="107000"/>
                        </a:lnSpc>
                        <a:spcAft>
                          <a:spcPts val="800"/>
                        </a:spcAft>
                      </a:pPr>
                      <a:r>
                        <a:rPr lang="en-GB" sz="900" dirty="0">
                          <a:solidFill>
                            <a:srgbClr val="0000FF"/>
                          </a:solidFill>
                          <a:highlight>
                            <a:srgbClr val="00FF00"/>
                          </a:highlight>
                          <a:latin typeface="+mn-lt"/>
                        </a:rPr>
                        <a:t>100%</a:t>
                      </a:r>
                    </a:p>
                  </a:txBody>
                  <a:tcPr marL="36002" marR="36002" marT="0" marB="0">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900" kern="1200" dirty="0">
                          <a:solidFill>
                            <a:srgbClr val="000000"/>
                          </a:solidFill>
                          <a:effectLst/>
                          <a:latin typeface="+mn-lt"/>
                          <a:ea typeface="+mn-ea"/>
                          <a:cs typeface="Arial" panose="020B0604020202020204" pitchFamily="34" charset="0"/>
                        </a:rPr>
                        <a:t>SP-220488</a:t>
                      </a:r>
                    </a:p>
                  </a:txBody>
                  <a:tcPr marL="9525" marR="9525" marT="9525" marB="9525">
                    <a:solidFill>
                      <a:schemeClr val="bg1">
                        <a:lumMod val="65000"/>
                      </a:schemeClr>
                    </a:solidFill>
                  </a:tcPr>
                </a:tc>
                <a:tc>
                  <a:txBody>
                    <a:bodyPr/>
                    <a:lstStyle/>
                    <a:p>
                      <a:pPr algn="ctr">
                        <a:lnSpc>
                          <a:spcPct val="107000"/>
                        </a:lnSpc>
                        <a:spcAft>
                          <a:spcPts val="800"/>
                        </a:spcAft>
                      </a:pPr>
                      <a:endParaRPr lang="en-GB" sz="900" dirty="0">
                        <a:solidFill>
                          <a:srgbClr val="0000FF"/>
                        </a:solidFill>
                        <a:latin typeface="+mn-lt"/>
                      </a:endParaRPr>
                    </a:p>
                  </a:txBody>
                  <a:tcPr marL="36002" marR="36002" marT="0" marB="0">
                    <a:solidFill>
                      <a:schemeClr val="bg1">
                        <a:lumMod val="65000"/>
                      </a:schemeClr>
                    </a:solidFill>
                  </a:tcPr>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RAN2,RAN3</a:t>
                      </a: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fr-FR" altLang="zh-CN" sz="900" kern="1200" dirty="0">
                          <a:solidFill>
                            <a:srgbClr val="000000"/>
                          </a:solidFill>
                          <a:effectLst/>
                          <a:latin typeface="+mn-lt"/>
                          <a:ea typeface="宋体" panose="02010600030101010101" pitchFamily="2" charset="-122"/>
                          <a:cs typeface="Arial" panose="020B0604020202020204" pitchFamily="34" charset="0"/>
                        </a:rPr>
                        <a:t>0-&gt;10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-&gt;10</a:t>
                      </a:r>
                      <a:r>
                        <a:rPr lang="en-US" altLang="zh-CN" sz="900" kern="1200" baseline="0" dirty="0">
                          <a:solidFill>
                            <a:srgbClr val="000000"/>
                          </a:solidFill>
                          <a:effectLst/>
                          <a:latin typeface="+mn-lt"/>
                          <a:ea typeface="宋体" panose="02010600030101010101" pitchFamily="2" charset="-122"/>
                          <a:cs typeface="Arial" panose="020B0604020202020204" pitchFamily="34" charset="0"/>
                        </a:rPr>
                        <a:t>-&gt;100 </a:t>
                      </a:r>
                      <a:r>
                        <a:rPr lang="fr-FR" altLang="zh-CN" sz="900" kern="1200" dirty="0">
                          <a:solidFill>
                            <a:srgbClr val="000000"/>
                          </a:solidFill>
                          <a:effectLst/>
                          <a:latin typeface="+mn-lt"/>
                          <a:ea typeface="宋体" panose="02010600030101010101" pitchFamily="2" charset="-122"/>
                          <a:cs typeface="Arial" panose="020B0604020202020204" pitchFamily="34" charset="0"/>
                        </a:rPr>
                        <a:t>%</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900" kern="1200" dirty="0">
                          <a:solidFill>
                            <a:srgbClr val="000000"/>
                          </a:solidFill>
                          <a:effectLst/>
                          <a:latin typeface="+mn-lt"/>
                          <a:ea typeface="+mn-ea"/>
                          <a:cs typeface="Arial" panose="020B0604020202020204" pitchFamily="34" charset="0"/>
                        </a:rPr>
                        <a:t>28.838</a:t>
                      </a:r>
                      <a:endParaRPr lang="zh-CN" sz="900" kern="1200" dirty="0">
                        <a:solidFill>
                          <a:srgbClr val="000000"/>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marL="55563" indent="0" algn="l"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Intel</a:t>
                      </a:r>
                      <a:r>
                        <a:rPr lang="en-US" altLang="zh-CN" sz="900" kern="1200" dirty="0">
                          <a:solidFill>
                            <a:srgbClr val="000000"/>
                          </a:solidFill>
                          <a:effectLst/>
                          <a:latin typeface="+mn-lt"/>
                          <a:ea typeface="宋体" panose="02010600030101010101" pitchFamily="2" charset="-122"/>
                          <a:cs typeface="Arial" panose="020B0604020202020204" pitchFamily="34" charset="0"/>
                        </a:rPr>
                        <a:t>,</a:t>
                      </a:r>
                      <a:r>
                        <a:rPr lang="zh-CN" altLang="en-US"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宋体" panose="02010600030101010101" pitchFamily="2" charset="-122"/>
                          <a:cs typeface="Arial" panose="020B0604020202020204" pitchFamily="34" charset="0"/>
                        </a:rPr>
                        <a:t>China</a:t>
                      </a:r>
                      <a:r>
                        <a:rPr lang="zh-CN" altLang="en-US"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宋体" panose="02010600030101010101" pitchFamily="2" charset="-122"/>
                          <a:cs typeface="Arial" panose="020B0604020202020204" pitchFamily="34" charset="0"/>
                        </a:rPr>
                        <a:t>Mobile</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0078425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0776" y="0"/>
            <a:ext cx="9102725" cy="1143000"/>
          </a:xfrm>
        </p:spPr>
        <p:txBody>
          <a:bodyPr/>
          <a:lstStyle/>
          <a:p>
            <a:r>
              <a:rPr lang="en-GB" altLang="en-US" sz="2800" dirty="0"/>
              <a:t>Rel-18 SI - Intelligence and Automation (1/2) </a:t>
            </a:r>
            <a:endParaRPr lang="en-US" altLang="en-US" sz="2800" dirty="0"/>
          </a:p>
        </p:txBody>
      </p:sp>
      <p:graphicFrame>
        <p:nvGraphicFramePr>
          <p:cNvPr id="2" name="表格 1"/>
          <p:cNvGraphicFramePr>
            <a:graphicFrameLocks noGrp="1"/>
          </p:cNvGraphicFramePr>
          <p:nvPr/>
        </p:nvGraphicFramePr>
        <p:xfrm>
          <a:off x="117861" y="915263"/>
          <a:ext cx="11621056" cy="1558685"/>
        </p:xfrm>
        <a:graphic>
          <a:graphicData uri="http://schemas.openxmlformats.org/drawingml/2006/table">
            <a:tbl>
              <a:tblPr firstRow="1" firstCol="1" bandRow="1">
                <a:tableStyleId>{F5AB1C69-6EDB-4FF4-983F-18BD219EF322}</a:tableStyleId>
              </a:tblPr>
              <a:tblGrid>
                <a:gridCol w="521820">
                  <a:extLst>
                    <a:ext uri="{9D8B030D-6E8A-4147-A177-3AD203B41FA5}">
                      <a16:colId xmlns:a16="http://schemas.microsoft.com/office/drawing/2014/main" val="20000"/>
                    </a:ext>
                  </a:extLst>
                </a:gridCol>
                <a:gridCol w="2683649">
                  <a:extLst>
                    <a:ext uri="{9D8B030D-6E8A-4147-A177-3AD203B41FA5}">
                      <a16:colId xmlns:a16="http://schemas.microsoft.com/office/drawing/2014/main" val="20001"/>
                    </a:ext>
                  </a:extLst>
                </a:gridCol>
                <a:gridCol w="694030">
                  <a:extLst>
                    <a:ext uri="{9D8B030D-6E8A-4147-A177-3AD203B41FA5}">
                      <a16:colId xmlns:a16="http://schemas.microsoft.com/office/drawing/2014/main" val="20002"/>
                    </a:ext>
                  </a:extLst>
                </a:gridCol>
                <a:gridCol w="809512">
                  <a:extLst>
                    <a:ext uri="{9D8B030D-6E8A-4147-A177-3AD203B41FA5}">
                      <a16:colId xmlns:a16="http://schemas.microsoft.com/office/drawing/2014/main" val="20005"/>
                    </a:ext>
                  </a:extLst>
                </a:gridCol>
                <a:gridCol w="409351">
                  <a:extLst>
                    <a:ext uri="{9D8B030D-6E8A-4147-A177-3AD203B41FA5}">
                      <a16:colId xmlns:a16="http://schemas.microsoft.com/office/drawing/2014/main" val="20006"/>
                    </a:ext>
                  </a:extLst>
                </a:gridCol>
                <a:gridCol w="611655">
                  <a:extLst>
                    <a:ext uri="{9D8B030D-6E8A-4147-A177-3AD203B41FA5}">
                      <a16:colId xmlns:a16="http://schemas.microsoft.com/office/drawing/2014/main" val="2339014609"/>
                    </a:ext>
                  </a:extLst>
                </a:gridCol>
                <a:gridCol w="611655">
                  <a:extLst>
                    <a:ext uri="{9D8B030D-6E8A-4147-A177-3AD203B41FA5}">
                      <a16:colId xmlns:a16="http://schemas.microsoft.com/office/drawing/2014/main" val="20007"/>
                    </a:ext>
                  </a:extLst>
                </a:gridCol>
                <a:gridCol w="1247678">
                  <a:extLst>
                    <a:ext uri="{9D8B030D-6E8A-4147-A177-3AD203B41FA5}">
                      <a16:colId xmlns:a16="http://schemas.microsoft.com/office/drawing/2014/main" val="20008"/>
                    </a:ext>
                  </a:extLst>
                </a:gridCol>
                <a:gridCol w="1094620">
                  <a:extLst>
                    <a:ext uri="{9D8B030D-6E8A-4147-A177-3AD203B41FA5}">
                      <a16:colId xmlns:a16="http://schemas.microsoft.com/office/drawing/2014/main" val="20009"/>
                    </a:ext>
                  </a:extLst>
                </a:gridCol>
                <a:gridCol w="1009766">
                  <a:extLst>
                    <a:ext uri="{9D8B030D-6E8A-4147-A177-3AD203B41FA5}">
                      <a16:colId xmlns:a16="http://schemas.microsoft.com/office/drawing/2014/main" val="20010"/>
                    </a:ext>
                  </a:extLst>
                </a:gridCol>
                <a:gridCol w="1009766">
                  <a:extLst>
                    <a:ext uri="{9D8B030D-6E8A-4147-A177-3AD203B41FA5}">
                      <a16:colId xmlns:a16="http://schemas.microsoft.com/office/drawing/2014/main" val="20012"/>
                    </a:ext>
                  </a:extLst>
                </a:gridCol>
                <a:gridCol w="917554">
                  <a:extLst>
                    <a:ext uri="{9D8B030D-6E8A-4147-A177-3AD203B41FA5}">
                      <a16:colId xmlns:a16="http://schemas.microsoft.com/office/drawing/2014/main" val="20013"/>
                    </a:ext>
                  </a:extLst>
                </a:gridCol>
              </a:tblGrid>
              <a:tr h="240425">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000" b="1" kern="1200" dirty="0">
                          <a:solidFill>
                            <a:schemeClr val="lt1"/>
                          </a:solidFill>
                          <a:latin typeface="+mn-lt"/>
                          <a:ea typeface="+mn-ea"/>
                          <a:cs typeface="+mn-cs"/>
                        </a:rPr>
                        <a:t>WID</a:t>
                      </a:r>
                      <a:endParaRPr lang="en-GB" sz="10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TR</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261224">
                <a:tc>
                  <a:txBody>
                    <a:bodyPr/>
                    <a:lstStyle/>
                    <a:p>
                      <a:pPr algn="ctr" fontAlgn="t"/>
                      <a:r>
                        <a:rPr lang="en-US" sz="1000" b="0" i="0" u="none" strike="noStrike" dirty="0">
                          <a:solidFill>
                            <a:srgbClr val="000000"/>
                          </a:solidFill>
                          <a:effectLst/>
                          <a:latin typeface="+mn-lt"/>
                        </a:rPr>
                        <a:t>940042</a:t>
                      </a:r>
                    </a:p>
                  </a:txBody>
                  <a:tcPr marL="6350" marR="6350" marT="6350" marB="0"/>
                </a:tc>
                <a:tc>
                  <a:txBody>
                    <a:bodyPr/>
                    <a:lstStyle/>
                    <a:p>
                      <a:pPr algn="l" fontAlgn="t"/>
                      <a:r>
                        <a:rPr lang="en-US" sz="1000" b="0" i="0" u="none" strike="noStrike" dirty="0">
                          <a:solidFill>
                            <a:schemeClr val="tx1"/>
                          </a:solidFill>
                          <a:effectLst/>
                          <a:latin typeface="+mn-lt"/>
                        </a:rPr>
                        <a:t>Study on enhancement of autonomous network levels </a:t>
                      </a:r>
                    </a:p>
                  </a:txBody>
                  <a:tcPr marL="6350" marR="6350" marT="6350" marB="0"/>
                </a:tc>
                <a:tc>
                  <a:txBody>
                    <a:bodyPr/>
                    <a:lstStyle/>
                    <a:p>
                      <a:pPr algn="l" fontAlgn="t"/>
                      <a:r>
                        <a:rPr lang="en-US" sz="1000" b="0" i="0" u="none" strike="noStrike" dirty="0" err="1">
                          <a:solidFill>
                            <a:srgbClr val="000000"/>
                          </a:solidFill>
                          <a:effectLst/>
                          <a:latin typeface="+mn-lt"/>
                        </a:rPr>
                        <a:t>FS_eANL</a:t>
                      </a:r>
                      <a:endParaRPr lang="en-US" sz="1000" b="0" i="0" u="none" strike="noStrike" dirty="0">
                        <a:solidFill>
                          <a:srgbClr val="000000"/>
                        </a:solidFill>
                        <a:effectLst/>
                        <a:latin typeface="+mn-lt"/>
                      </a:endParaRPr>
                    </a:p>
                  </a:txBody>
                  <a:tcPr marL="6350" marR="6350" marT="635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800" b="0" i="0" u="none" strike="noStrike" kern="1200" dirty="0">
                          <a:solidFill>
                            <a:srgbClr val="000000"/>
                          </a:solidFill>
                          <a:effectLst/>
                          <a:latin typeface="+mn-lt"/>
                          <a:ea typeface="等线" panose="02010600030101010101" pitchFamily="2" charset="-122"/>
                          <a:cs typeface="+mn-cs"/>
                        </a:rPr>
                        <a:t>SA#100 (Jun.</a:t>
                      </a:r>
                      <a:r>
                        <a:rPr lang="en-US" altLang="zh-CN" sz="800" b="0" i="0" u="none" strike="noStrike" kern="1200" dirty="0">
                          <a:solidFill>
                            <a:schemeClr val="tx1"/>
                          </a:solidFill>
                          <a:effectLst/>
                          <a:latin typeface="+mn-lt"/>
                          <a:ea typeface="等线" panose="02010600030101010101" pitchFamily="2" charset="-122"/>
                          <a:cs typeface="+mn-cs"/>
                        </a:rPr>
                        <a:t>2023</a:t>
                      </a:r>
                      <a:r>
                        <a:rPr lang="en-US" altLang="zh-CN" sz="800" b="1" i="0" u="none" strike="noStrike" kern="1200" dirty="0">
                          <a:solidFill>
                            <a:schemeClr val="tx1"/>
                          </a:solidFill>
                          <a:effectLst/>
                          <a:latin typeface="+mn-lt"/>
                          <a:ea typeface="等线" panose="02010600030101010101" pitchFamily="2" charset="-122"/>
                          <a:cs typeface="+mn-cs"/>
                        </a:rPr>
                        <a: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800" b="1" i="0" u="none" strike="noStrike" kern="1200" dirty="0">
                          <a:solidFill>
                            <a:srgbClr val="0000FF"/>
                          </a:solidFill>
                          <a:effectLst/>
                          <a:latin typeface="+mn-lt"/>
                          <a:ea typeface="等线" panose="02010600030101010101" pitchFamily="2" charset="-122"/>
                          <a:cs typeface="+mn-cs"/>
                        </a:rPr>
                        <a:t>-&gt;SA#102(Dec 2023)</a:t>
                      </a:r>
                      <a:endParaRPr lang="zh-CN" altLang="en-US" sz="800" b="1" i="0" u="none" strike="noStrike" kern="1200" dirty="0">
                        <a:solidFill>
                          <a:srgbClr val="0000FF"/>
                        </a:solidFill>
                        <a:effectLst/>
                        <a:latin typeface="+mn-lt"/>
                        <a:ea typeface="等线" panose="02010600030101010101" pitchFamily="2" charset="-122"/>
                        <a:cs typeface="+mn-cs"/>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75</a:t>
                      </a:r>
                      <a:r>
                        <a:rPr lang="en-US" altLang="zh-CN" sz="1000" b="0" i="0" u="none" strike="noStrike" kern="1200" dirty="0">
                          <a:solidFill>
                            <a:srgbClr val="0000FF"/>
                          </a:solidFill>
                          <a:effectLst/>
                          <a:latin typeface="+mn-lt"/>
                          <a:ea typeface="+mn-ea"/>
                          <a:cs typeface="+mn-cs"/>
                        </a:rPr>
                        <a:t>%</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SP-211446</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85%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10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800" b="0" kern="1200" dirty="0">
                          <a:solidFill>
                            <a:schemeClr val="dk1"/>
                          </a:solidFill>
                          <a:effectLst/>
                          <a:latin typeface="+mn-lt"/>
                          <a:ea typeface="+mn-ea"/>
                          <a:cs typeface="Arial" panose="020B0604020202020204" pitchFamily="34" charset="0"/>
                        </a:rPr>
                        <a:t>0-&gt;10-&gt;25-&gt;25-&gt;30-&gt;30%-&gt;</a:t>
                      </a:r>
                      <a:r>
                        <a:rPr lang="en-US" altLang="zh-CN" sz="800" b="0" kern="1200" dirty="0">
                          <a:solidFill>
                            <a:srgbClr val="FF0000"/>
                          </a:solidFill>
                          <a:effectLst/>
                          <a:latin typeface="+mn-lt"/>
                          <a:ea typeface="+mn-ea"/>
                          <a:cs typeface="Arial" panose="020B0604020202020204" pitchFamily="34" charset="0"/>
                        </a:rPr>
                        <a:t>70% with WA-&gt;75%-&gt;75-&gt;85%</a:t>
                      </a:r>
                      <a:endParaRPr lang="zh-CN" altLang="en-US" sz="800" b="0" kern="1200" dirty="0">
                        <a:solidFill>
                          <a:srgbClr val="FF0000"/>
                        </a:solidFill>
                        <a:effectLst/>
                        <a:latin typeface="+mn-lt"/>
                        <a:ea typeface="+mn-ea"/>
                        <a:cs typeface="Arial" panose="020B0604020202020204" pitchFamily="34" charset="0"/>
                      </a:endParaRPr>
                    </a:p>
                  </a:txBody>
                  <a:tcPr marL="114300" marR="114300" marT="0" marB="0"/>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28.910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China Mobile, 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307631">
                <a:tc>
                  <a:txBody>
                    <a:bodyPr/>
                    <a:lstStyle/>
                    <a:p>
                      <a:pPr algn="ctr" fontAlgn="t"/>
                      <a:r>
                        <a:rPr lang="en-US" sz="1000" b="0" i="0" u="none" strike="noStrike" dirty="0">
                          <a:solidFill>
                            <a:srgbClr val="000000"/>
                          </a:solidFill>
                          <a:effectLst/>
                          <a:latin typeface="+mn-lt"/>
                        </a:rPr>
                        <a:t>940041</a:t>
                      </a:r>
                    </a:p>
                  </a:txBody>
                  <a:tcPr marL="6350" marR="6350" marT="6350" marB="0"/>
                </a:tc>
                <a:tc>
                  <a:txBody>
                    <a:bodyPr/>
                    <a:lstStyle/>
                    <a:p>
                      <a:pPr algn="l" fontAlgn="t"/>
                      <a:r>
                        <a:rPr lang="en-US" sz="1000" b="0" i="0" u="none" strike="noStrike" dirty="0">
                          <a:solidFill>
                            <a:schemeClr val="tx1"/>
                          </a:solidFill>
                          <a:effectLst/>
                          <a:latin typeface="+mn-lt"/>
                        </a:rPr>
                        <a:t>Study on evaluation of autonomous network levels </a:t>
                      </a:r>
                    </a:p>
                  </a:txBody>
                  <a:tcPr marL="6350" marR="6350" marT="6350" marB="0"/>
                </a:tc>
                <a:tc>
                  <a:txBody>
                    <a:bodyPr/>
                    <a:lstStyle/>
                    <a:p>
                      <a:pPr algn="l" fontAlgn="t"/>
                      <a:r>
                        <a:rPr lang="en-US" sz="1000" b="0" i="0" u="none" strike="noStrike">
                          <a:solidFill>
                            <a:srgbClr val="000000"/>
                          </a:solidFill>
                          <a:effectLst/>
                          <a:latin typeface="+mn-lt"/>
                        </a:rPr>
                        <a:t>FS_ANLEVA</a:t>
                      </a:r>
                      <a:endParaRPr lang="en-US" sz="1000" b="0" i="0" u="none" strike="noStrike" dirty="0">
                        <a:solidFill>
                          <a:srgbClr val="000000"/>
                        </a:solidFill>
                        <a:effectLst/>
                        <a:latin typeface="+mn-lt"/>
                      </a:endParaRPr>
                    </a:p>
                  </a:txBody>
                  <a:tcPr marL="6350" marR="6350" marT="635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800" b="0" i="0" u="none" strike="noStrike" kern="1200" dirty="0">
                          <a:solidFill>
                            <a:srgbClr val="000000"/>
                          </a:solidFill>
                          <a:effectLst/>
                          <a:latin typeface="+mn-lt"/>
                          <a:ea typeface="等线" panose="02010600030101010101" pitchFamily="2" charset="-122"/>
                          <a:cs typeface="+mn-cs"/>
                        </a:rPr>
                        <a:t>SA#102 (Dec.2023)</a:t>
                      </a:r>
                      <a:r>
                        <a:rPr lang="en-US" altLang="zh-CN" sz="800" b="1" i="0" u="none" strike="noStrike" kern="1200" dirty="0">
                          <a:solidFill>
                            <a:srgbClr val="0000FF"/>
                          </a:solidFill>
                          <a:effectLst/>
                          <a:latin typeface="+mn-lt"/>
                          <a:ea typeface="等线" panose="02010600030101010101" pitchFamily="2" charset="-122"/>
                          <a:cs typeface="+mn-cs"/>
                        </a:rPr>
                        <a:t>-&gt;-&gt;SA#103(Mar 2024)</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60%</a:t>
                      </a: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SP-211445</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70%</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lang="en-GB" altLang="zh-CN" sz="1000" dirty="0">
                          <a:latin typeface="+mn-lt"/>
                        </a:rPr>
                        <a:t>update</a:t>
                      </a:r>
                      <a:r>
                        <a:rPr lang="en-US" altLang="zh-CN" sz="1000" dirty="0">
                          <a:latin typeface="+mn-lt"/>
                        </a:rPr>
                        <a:t> TR title to align with SA5 official title</a:t>
                      </a: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10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800" b="0" kern="1200" dirty="0">
                          <a:solidFill>
                            <a:schemeClr val="dk1"/>
                          </a:solidFill>
                          <a:effectLst/>
                          <a:latin typeface="+mn-lt"/>
                          <a:ea typeface="+mn-ea"/>
                          <a:cs typeface="Arial" panose="020B0604020202020204" pitchFamily="34" charset="0"/>
                        </a:rPr>
                        <a:t>0-&gt;10-&gt;10-&gt;10-&gt;10-&gt;10%-</a:t>
                      </a:r>
                      <a:r>
                        <a:rPr lang="en-US" altLang="zh-CN" sz="800" b="0" kern="1200" dirty="0">
                          <a:solidFill>
                            <a:schemeClr val="tx1"/>
                          </a:solidFill>
                          <a:effectLst/>
                          <a:latin typeface="+mn-lt"/>
                          <a:ea typeface="+mn-ea"/>
                          <a:cs typeface="Arial" panose="020B0604020202020204" pitchFamily="34" charset="0"/>
                        </a:rPr>
                        <a:t>&gt;60%-&gt;70%</a:t>
                      </a:r>
                      <a:endParaRPr lang="zh-CN" altLang="en-US" sz="800" b="0" kern="1200" dirty="0">
                        <a:solidFill>
                          <a:schemeClr val="tx1"/>
                        </a:solidFill>
                        <a:effectLst/>
                        <a:latin typeface="+mn-lt"/>
                        <a:ea typeface="+mn-ea"/>
                        <a:cs typeface="Arial" panose="020B0604020202020204" pitchFamily="34" charset="0"/>
                      </a:endParaRPr>
                    </a:p>
                  </a:txBody>
                  <a:tcPr marL="114300" marR="114300" marT="0" marB="0"/>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28.909</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China Mobile, 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bl>
          </a:graphicData>
        </a:graphic>
      </p:graphicFrame>
      <p:sp>
        <p:nvSpPr>
          <p:cNvPr id="6" name="Content Placeholder 7">
            <a:extLst>
              <a:ext uri="{FF2B5EF4-FFF2-40B4-BE49-F238E27FC236}">
                <a16:creationId xmlns:a16="http://schemas.microsoft.com/office/drawing/2014/main" id="{63AA68DA-3EDD-4D51-9B08-BC0DF15C6314}"/>
              </a:ext>
            </a:extLst>
          </p:cNvPr>
          <p:cNvSpPr txBox="1">
            <a:spLocks/>
          </p:cNvSpPr>
          <p:nvPr/>
        </p:nvSpPr>
        <p:spPr>
          <a:xfrm>
            <a:off x="199197" y="2981065"/>
            <a:ext cx="5577018" cy="2451634"/>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latin typeface="Calibri"/>
              </a:rPr>
              <a:t>FS_eANL</a:t>
            </a:r>
            <a:r>
              <a:rPr lang="zh-CN" altLang="en-US" sz="1400" b="1" kern="0" dirty="0">
                <a:solidFill>
                  <a:srgbClr val="0000FF"/>
                </a:solidFill>
                <a:latin typeface="Calibri"/>
              </a:rPr>
              <a:t>：</a:t>
            </a:r>
            <a:endParaRPr lang="de-DE" altLang="de-DE" sz="1400" b="1" kern="0" dirty="0">
              <a:solidFill>
                <a:srgbClr val="0000FF"/>
              </a:solidFill>
              <a:latin typeface="Calibri"/>
            </a:endParaRPr>
          </a:p>
          <a:p>
            <a:pPr marL="455073" indent="-455073" defTabSz="1219170">
              <a:spcBef>
                <a:spcPts val="0"/>
              </a:spcBef>
              <a:spcAft>
                <a:spcPts val="0"/>
              </a:spcAft>
              <a:defRPr/>
            </a:pPr>
            <a:r>
              <a:rPr lang="de-DE" altLang="de-DE" sz="1400" kern="0" dirty="0">
                <a:solidFill>
                  <a:prstClr val="black"/>
                </a:solidFill>
              </a:rPr>
              <a:t>Progress at SA5#150:</a:t>
            </a:r>
          </a:p>
          <a:p>
            <a:pPr marL="988459" lvl="1" indent="-378875" defTabSz="1219170">
              <a:defRPr/>
            </a:pPr>
            <a:r>
              <a:rPr lang="en-US" altLang="zh-CN" sz="1200" kern="0" dirty="0">
                <a:solidFill>
                  <a:prstClr val="black"/>
                </a:solidFill>
              </a:rPr>
              <a:t>add recommendation for KI#5.1b: RAN UE throughput optimization</a:t>
            </a:r>
            <a:endParaRPr lang="fr-FR" altLang="zh-CN" sz="1200" kern="0" dirty="0">
              <a:solidFill>
                <a:prstClr val="black"/>
              </a:solidFill>
            </a:endParaRPr>
          </a:p>
          <a:p>
            <a:pPr marL="988459" lvl="1" indent="-378875" defTabSz="1219170">
              <a:defRPr/>
            </a:pPr>
            <a:r>
              <a:rPr lang="en-US" altLang="zh-CN" sz="1200" kern="0" dirty="0">
                <a:solidFill>
                  <a:prstClr val="black"/>
                </a:solidFill>
              </a:rPr>
              <a:t>add potential solutions for KI#6-1: RAN energy saving </a:t>
            </a:r>
          </a:p>
          <a:p>
            <a:pPr marL="988459" lvl="1" indent="-378875" defTabSz="1219170">
              <a:defRPr/>
            </a:pPr>
            <a:r>
              <a:rPr lang="en-US" altLang="zh-CN" sz="1200" kern="0" dirty="0">
                <a:solidFill>
                  <a:prstClr val="black"/>
                </a:solidFill>
              </a:rPr>
              <a:t>add use cases and requirements for management of ANL.</a:t>
            </a:r>
            <a:endParaRPr lang="en-US" altLang="zh-CN" sz="1050" kern="0" dirty="0">
              <a:solidFill>
                <a:prstClr val="black"/>
              </a:solidFill>
            </a:endParaRPr>
          </a:p>
          <a:p>
            <a:pPr marL="455073" indent="-455073" defTabSz="1219170">
              <a:spcBef>
                <a:spcPts val="0"/>
              </a:spcBef>
              <a:spcAft>
                <a:spcPts val="0"/>
              </a:spcAft>
              <a:defRPr/>
            </a:pPr>
            <a:r>
              <a:rPr lang="en-US" altLang="zh-CN" sz="1400" kern="0" dirty="0">
                <a:solidFill>
                  <a:prstClr val="black"/>
                </a:solidFill>
              </a:rPr>
              <a:t>Impacts and dependencies on other WGs:</a:t>
            </a:r>
            <a:endParaRPr lang="de-DE" altLang="zh-CN" sz="1400" kern="0" dirty="0">
              <a:solidFill>
                <a:prstClr val="black"/>
              </a:solidFill>
            </a:endParaRPr>
          </a:p>
          <a:p>
            <a:pPr marL="988459" lvl="1" indent="-378875" defTabSz="1219170">
              <a:defRPr/>
            </a:pPr>
            <a:r>
              <a:rPr lang="fr-FR" altLang="zh-CN" sz="1200" kern="0" dirty="0">
                <a:solidFill>
                  <a:prstClr val="black"/>
                </a:solidFill>
              </a:rPr>
              <a:t>N</a:t>
            </a:r>
            <a:r>
              <a:rPr lang="en-US" altLang="zh-CN" sz="1200" kern="0" dirty="0">
                <a:solidFill>
                  <a:prstClr val="black"/>
                </a:solidFill>
              </a:rPr>
              <a:t>one identified</a:t>
            </a:r>
            <a:endParaRPr lang="en-US" altLang="zh-CN" sz="1050" kern="0" dirty="0">
              <a:solidFill>
                <a:prstClr val="black"/>
              </a:solidFill>
            </a:endParaRPr>
          </a:p>
          <a:p>
            <a:pPr marL="455073" indent="-455073" defTabSz="1219170">
              <a:spcBef>
                <a:spcPts val="0"/>
              </a:spcBef>
              <a:spcAft>
                <a:spcPts val="0"/>
              </a:spcAft>
              <a:defRPr/>
            </a:pPr>
            <a:r>
              <a:rPr lang="de-DE" altLang="zh-CN" sz="1400" kern="0" dirty="0">
                <a:solidFill>
                  <a:prstClr val="black"/>
                </a:solidFill>
              </a:rPr>
              <a:t>Next steps:</a:t>
            </a:r>
          </a:p>
          <a:p>
            <a:pPr marL="988459" lvl="1" indent="-378875" defTabSz="1219170">
              <a:defRPr/>
            </a:pPr>
            <a:r>
              <a:rPr lang="en-US" altLang="zh-CN" sz="1200" kern="0" dirty="0">
                <a:solidFill>
                  <a:prstClr val="black"/>
                </a:solidFill>
              </a:rPr>
              <a:t>add potential solution for KI #6.2, discuss management of ANL, make conclusion and recommendation for the rest of the KIs and present Draft TR to SA for approval.</a:t>
            </a:r>
            <a:endParaRPr lang="en-US" sz="1050" kern="0" dirty="0">
              <a:solidFill>
                <a:prstClr val="black"/>
              </a:solidFill>
              <a:latin typeface="Calibri"/>
              <a:cs typeface="+mn-cs"/>
            </a:endParaRPr>
          </a:p>
        </p:txBody>
      </p:sp>
      <p:sp>
        <p:nvSpPr>
          <p:cNvPr id="8" name="Content Placeholder 7">
            <a:extLst>
              <a:ext uri="{FF2B5EF4-FFF2-40B4-BE49-F238E27FC236}">
                <a16:creationId xmlns:a16="http://schemas.microsoft.com/office/drawing/2014/main" id="{5C6D7658-53BB-4FFA-A58A-D2604C00B793}"/>
              </a:ext>
            </a:extLst>
          </p:cNvPr>
          <p:cNvSpPr txBox="1">
            <a:spLocks/>
          </p:cNvSpPr>
          <p:nvPr/>
        </p:nvSpPr>
        <p:spPr>
          <a:xfrm>
            <a:off x="6096000" y="2975344"/>
            <a:ext cx="5654002" cy="278973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FS_ANLEVA</a:t>
            </a:r>
            <a:r>
              <a:rPr lang="zh-CN" altLang="en-US" sz="1400" b="1" kern="0" dirty="0">
                <a:solidFill>
                  <a:srgbClr val="0000FF"/>
                </a:solidFill>
                <a:latin typeface="Calibri"/>
              </a:rPr>
              <a:t>：</a:t>
            </a:r>
            <a:endParaRPr lang="de-DE" altLang="de-DE" sz="1400" b="1" kern="0" dirty="0">
              <a:solidFill>
                <a:srgbClr val="0000FF"/>
              </a:solidFill>
              <a:latin typeface="Calibri"/>
            </a:endParaRPr>
          </a:p>
          <a:p>
            <a:pPr marL="455073" indent="-455073" defTabSz="1219170">
              <a:spcBef>
                <a:spcPts val="0"/>
              </a:spcBef>
              <a:spcAft>
                <a:spcPts val="0"/>
              </a:spcAft>
              <a:defRPr/>
            </a:pPr>
            <a:r>
              <a:rPr lang="de-DE" altLang="de-DE" sz="1400" kern="0" dirty="0">
                <a:solidFill>
                  <a:prstClr val="black"/>
                </a:solidFill>
                <a:latin typeface="Calibri"/>
              </a:rPr>
              <a:t>Progress at SA5#150:</a:t>
            </a:r>
          </a:p>
          <a:p>
            <a:pPr marL="988459" lvl="1" indent="-378875" defTabSz="1219170">
              <a:defRPr/>
            </a:pPr>
            <a:r>
              <a:rPr lang="en-US" altLang="zh-CN" sz="1200" kern="0" dirty="0">
                <a:solidFill>
                  <a:prstClr val="black"/>
                </a:solidFill>
              </a:rPr>
              <a:t>update concept for key effectiveness indicator, add conclusion and recommendation for generic methodology for autonomous network levels evaluation.</a:t>
            </a:r>
            <a:endParaRPr lang="de-DE" altLang="de-DE" sz="1200" kern="0" dirty="0">
              <a:solidFill>
                <a:prstClr val="black"/>
              </a:solidFill>
            </a:endParaRPr>
          </a:p>
          <a:p>
            <a:pPr marL="457189" lvl="1" indent="0" defTabSz="1219170">
              <a:spcBef>
                <a:spcPts val="0"/>
              </a:spcBef>
              <a:spcAft>
                <a:spcPts val="0"/>
              </a:spcAft>
              <a:buNone/>
              <a:defRPr/>
            </a:pPr>
            <a:r>
              <a:rPr lang="en-US" altLang="zh-CN" sz="1200" kern="0" dirty="0">
                <a:solidFill>
                  <a:prstClr val="black"/>
                </a:solidFill>
                <a:latin typeface="Calibri"/>
                <a:cs typeface="+mn-cs"/>
              </a:rPr>
              <a:t> </a:t>
            </a:r>
            <a:r>
              <a:rPr lang="en-US" sz="1400" kern="0" dirty="0">
                <a:solidFill>
                  <a:prstClr val="black"/>
                </a:solidFill>
                <a:latin typeface="Calibri"/>
              </a:rPr>
              <a:t>Impacts and dependencies on other WGs:</a:t>
            </a:r>
            <a:endParaRPr lang="de-DE" sz="1400" kern="0" dirty="0">
              <a:solidFill>
                <a:prstClr val="black"/>
              </a:solidFill>
              <a:latin typeface="Calibri"/>
            </a:endParaRPr>
          </a:p>
          <a:p>
            <a:pPr marL="988459" lvl="1" indent="-378875" defTabSz="1219170">
              <a:defRPr/>
            </a:pPr>
            <a:r>
              <a:rPr lang="en-US" sz="1200" kern="0" dirty="0">
                <a:solidFill>
                  <a:prstClr val="black"/>
                </a:solidFill>
              </a:rPr>
              <a:t>None identified</a:t>
            </a: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r>
              <a:rPr lang="en-US" altLang="zh-CN" sz="1200" kern="0" dirty="0">
                <a:solidFill>
                  <a:prstClr val="black"/>
                </a:solidFill>
              </a:rPr>
              <a:t>add potential solution for KEI of fault management and other use cases defined in Rel-17, </a:t>
            </a:r>
            <a:r>
              <a:rPr lang="en-US" altLang="zh-CN" sz="1200" kern="0" dirty="0" err="1">
                <a:solidFill>
                  <a:prstClr val="black"/>
                </a:solidFill>
              </a:rPr>
              <a:t>analyse</a:t>
            </a:r>
            <a:r>
              <a:rPr lang="en-US" altLang="zh-CN" sz="1200" kern="0" dirty="0">
                <a:solidFill>
                  <a:prstClr val="black"/>
                </a:solidFill>
              </a:rPr>
              <a:t> and discuss the conclusion and recommendation for the KIs without conclusion yet. </a:t>
            </a:r>
            <a:endParaRPr lang="en-US" sz="1200" kern="0" dirty="0">
              <a:solidFill>
                <a:prstClr val="black"/>
              </a:solidFill>
            </a:endParaRPr>
          </a:p>
        </p:txBody>
      </p:sp>
    </p:spTree>
    <p:extLst>
      <p:ext uri="{BB962C8B-B14F-4D97-AF65-F5344CB8AC3E}">
        <p14:creationId xmlns:p14="http://schemas.microsoft.com/office/powerpoint/2010/main" val="288610387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9088" y="0"/>
            <a:ext cx="9102725" cy="1143000"/>
          </a:xfrm>
        </p:spPr>
        <p:txBody>
          <a:bodyPr/>
          <a:lstStyle/>
          <a:p>
            <a:r>
              <a:rPr lang="en-GB" altLang="en-US" sz="2800" dirty="0"/>
              <a:t>Rel-18 SI - Intelligence and Automation (2/2) </a:t>
            </a:r>
            <a:endParaRPr lang="en-US" altLang="en-US" sz="2800" dirty="0"/>
          </a:p>
        </p:txBody>
      </p:sp>
      <p:sp>
        <p:nvSpPr>
          <p:cNvPr id="11" name="Content Placeholder 7">
            <a:extLst>
              <a:ext uri="{FF2B5EF4-FFF2-40B4-BE49-F238E27FC236}">
                <a16:creationId xmlns:a16="http://schemas.microsoft.com/office/drawing/2014/main" id="{B4F8F5CC-9B36-4C4A-96C2-095377087992}"/>
              </a:ext>
            </a:extLst>
          </p:cNvPr>
          <p:cNvSpPr txBox="1">
            <a:spLocks/>
          </p:cNvSpPr>
          <p:nvPr/>
        </p:nvSpPr>
        <p:spPr>
          <a:xfrm>
            <a:off x="183185" y="3078771"/>
            <a:ext cx="5486095" cy="3111094"/>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FS_NETSLICE_IDMS</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latin typeface="Calibri"/>
              </a:rPr>
              <a:t>Progress since SA5#150:</a:t>
            </a:r>
          </a:p>
          <a:p>
            <a:pPr marL="988459" lvl="1" indent="-378875" defTabSz="1219170">
              <a:defRPr/>
            </a:pPr>
            <a:r>
              <a:rPr lang="en-US" altLang="zh-CN" sz="1400" kern="0" dirty="0">
                <a:solidFill>
                  <a:prstClr val="black"/>
                </a:solidFill>
              </a:rPr>
              <a:t>Four of ten contributions where agreed, and good discussions on expectation and expectation object where had, but not yet completed. The main outstanding question is the definition of the object type</a:t>
            </a:r>
            <a:endParaRPr lang="en-US" altLang="zh-CN" sz="110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988459" lvl="1" indent="-378875" defTabSz="1219170">
              <a:spcBef>
                <a:spcPts val="0"/>
              </a:spcBef>
              <a:spcAft>
                <a:spcPts val="600"/>
              </a:spcAft>
              <a:defRPr/>
            </a:pPr>
            <a:r>
              <a:rPr lang="en-US" sz="1050" kern="0" dirty="0">
                <a:solidFill>
                  <a:prstClr val="black"/>
                </a:solidFill>
                <a:cs typeface="+mn-cs"/>
              </a:rPr>
              <a:t>not identified </a:t>
            </a:r>
            <a:endParaRPr lang="en-US" sz="1050" kern="0" dirty="0">
              <a:solidFill>
                <a:prstClr val="black"/>
              </a:solidFill>
              <a:latin typeface="Calibri"/>
              <a:cs typeface="+mn-cs"/>
            </a:endParaRPr>
          </a:p>
          <a:p>
            <a:pPr marL="455073" indent="-455073" defTabSz="1219170">
              <a:spcBef>
                <a:spcPts val="0"/>
              </a:spcBef>
              <a:spcAft>
                <a:spcPts val="0"/>
              </a:spcAft>
              <a:defRPr/>
            </a:pPr>
            <a:r>
              <a:rPr lang="de-DE" sz="1600" kern="0" dirty="0">
                <a:solidFill>
                  <a:prstClr val="black"/>
                </a:solidFill>
                <a:latin typeface="Calibri"/>
              </a:rPr>
              <a:t>Next steps:</a:t>
            </a:r>
          </a:p>
          <a:p>
            <a:pPr marL="988459" lvl="1" indent="-378875" defTabSz="1219170">
              <a:defRPr/>
            </a:pPr>
            <a:r>
              <a:rPr lang="en-US" sz="1050" kern="0" dirty="0">
                <a:solidFill>
                  <a:prstClr val="black"/>
                </a:solidFill>
                <a:cs typeface="+mn-cs"/>
              </a:rPr>
              <a:t> </a:t>
            </a:r>
            <a:r>
              <a:rPr lang="en-US" sz="1100" kern="0" dirty="0">
                <a:solidFill>
                  <a:prstClr val="black"/>
                </a:solidFill>
                <a:cs typeface="+mn-cs"/>
              </a:rPr>
              <a:t>Complete solution descriptions, conclusions and recommendations.</a:t>
            </a:r>
            <a:endParaRPr lang="en-US" sz="1050" kern="0" dirty="0">
              <a:solidFill>
                <a:prstClr val="black"/>
              </a:solidFill>
              <a:latin typeface="Calibri"/>
              <a:cs typeface="+mn-cs"/>
            </a:endParaRPr>
          </a:p>
        </p:txBody>
      </p:sp>
      <p:graphicFrame>
        <p:nvGraphicFramePr>
          <p:cNvPr id="2" name="表格 1"/>
          <p:cNvGraphicFramePr>
            <a:graphicFrameLocks noGrp="1"/>
          </p:cNvGraphicFramePr>
          <p:nvPr/>
        </p:nvGraphicFramePr>
        <p:xfrm>
          <a:off x="256800" y="1048744"/>
          <a:ext cx="11528797" cy="1970991"/>
        </p:xfrm>
        <a:graphic>
          <a:graphicData uri="http://schemas.openxmlformats.org/drawingml/2006/table">
            <a:tbl>
              <a:tblPr firstRow="1" firstCol="1" bandRow="1">
                <a:tableStyleId>{F5AB1C69-6EDB-4FF4-983F-18BD219EF322}</a:tableStyleId>
              </a:tblPr>
              <a:tblGrid>
                <a:gridCol w="517678">
                  <a:extLst>
                    <a:ext uri="{9D8B030D-6E8A-4147-A177-3AD203B41FA5}">
                      <a16:colId xmlns:a16="http://schemas.microsoft.com/office/drawing/2014/main" val="20000"/>
                    </a:ext>
                  </a:extLst>
                </a:gridCol>
                <a:gridCol w="2662344">
                  <a:extLst>
                    <a:ext uri="{9D8B030D-6E8A-4147-A177-3AD203B41FA5}">
                      <a16:colId xmlns:a16="http://schemas.microsoft.com/office/drawing/2014/main" val="20001"/>
                    </a:ext>
                  </a:extLst>
                </a:gridCol>
                <a:gridCol w="688520">
                  <a:extLst>
                    <a:ext uri="{9D8B030D-6E8A-4147-A177-3AD203B41FA5}">
                      <a16:colId xmlns:a16="http://schemas.microsoft.com/office/drawing/2014/main" val="20002"/>
                    </a:ext>
                  </a:extLst>
                </a:gridCol>
                <a:gridCol w="803085">
                  <a:extLst>
                    <a:ext uri="{9D8B030D-6E8A-4147-A177-3AD203B41FA5}">
                      <a16:colId xmlns:a16="http://schemas.microsoft.com/office/drawing/2014/main" val="20005"/>
                    </a:ext>
                  </a:extLst>
                </a:gridCol>
                <a:gridCol w="406101">
                  <a:extLst>
                    <a:ext uri="{9D8B030D-6E8A-4147-A177-3AD203B41FA5}">
                      <a16:colId xmlns:a16="http://schemas.microsoft.com/office/drawing/2014/main" val="20006"/>
                    </a:ext>
                  </a:extLst>
                </a:gridCol>
                <a:gridCol w="606799">
                  <a:extLst>
                    <a:ext uri="{9D8B030D-6E8A-4147-A177-3AD203B41FA5}">
                      <a16:colId xmlns:a16="http://schemas.microsoft.com/office/drawing/2014/main" val="811818362"/>
                    </a:ext>
                  </a:extLst>
                </a:gridCol>
                <a:gridCol w="606799">
                  <a:extLst>
                    <a:ext uri="{9D8B030D-6E8A-4147-A177-3AD203B41FA5}">
                      <a16:colId xmlns:a16="http://schemas.microsoft.com/office/drawing/2014/main" val="20007"/>
                    </a:ext>
                  </a:extLst>
                </a:gridCol>
                <a:gridCol w="1237773">
                  <a:extLst>
                    <a:ext uri="{9D8B030D-6E8A-4147-A177-3AD203B41FA5}">
                      <a16:colId xmlns:a16="http://schemas.microsoft.com/office/drawing/2014/main" val="20008"/>
                    </a:ext>
                  </a:extLst>
                </a:gridCol>
                <a:gridCol w="1085930">
                  <a:extLst>
                    <a:ext uri="{9D8B030D-6E8A-4147-A177-3AD203B41FA5}">
                      <a16:colId xmlns:a16="http://schemas.microsoft.com/office/drawing/2014/main" val="20009"/>
                    </a:ext>
                  </a:extLst>
                </a:gridCol>
                <a:gridCol w="1001749">
                  <a:extLst>
                    <a:ext uri="{9D8B030D-6E8A-4147-A177-3AD203B41FA5}">
                      <a16:colId xmlns:a16="http://schemas.microsoft.com/office/drawing/2014/main" val="20010"/>
                    </a:ext>
                  </a:extLst>
                </a:gridCol>
                <a:gridCol w="1001749">
                  <a:extLst>
                    <a:ext uri="{9D8B030D-6E8A-4147-A177-3AD203B41FA5}">
                      <a16:colId xmlns:a16="http://schemas.microsoft.com/office/drawing/2014/main" val="20012"/>
                    </a:ext>
                  </a:extLst>
                </a:gridCol>
                <a:gridCol w="910270">
                  <a:extLst>
                    <a:ext uri="{9D8B030D-6E8A-4147-A177-3AD203B41FA5}">
                      <a16:colId xmlns:a16="http://schemas.microsoft.com/office/drawing/2014/main" val="20013"/>
                    </a:ext>
                  </a:extLst>
                </a:gridCol>
              </a:tblGrid>
              <a:tr h="240425">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261224">
                <a:tc>
                  <a:txBody>
                    <a:bodyPr/>
                    <a:lstStyle/>
                    <a:p>
                      <a:pPr algn="ctr" fontAlgn="t"/>
                      <a:r>
                        <a:rPr lang="en-US" sz="1000" b="0" i="0" u="none" strike="noStrike" dirty="0">
                          <a:solidFill>
                            <a:srgbClr val="000000"/>
                          </a:solidFill>
                          <a:effectLst/>
                          <a:latin typeface="+mn-lt"/>
                        </a:rPr>
                        <a:t>950039</a:t>
                      </a:r>
                    </a:p>
                  </a:txBody>
                  <a:tcPr marL="6350" marR="6350" marT="6350" marB="0"/>
                </a:tc>
                <a:tc>
                  <a:txBody>
                    <a:bodyPr/>
                    <a:lstStyle/>
                    <a:p>
                      <a:pPr algn="l" fontAlgn="t"/>
                      <a:r>
                        <a:rPr lang="en-US" sz="1000" b="0" i="0" u="none" strike="noStrike" dirty="0">
                          <a:solidFill>
                            <a:schemeClr val="tx1"/>
                          </a:solidFill>
                          <a:effectLst/>
                          <a:latin typeface="+mn-lt"/>
                        </a:rPr>
                        <a:t>Study on intent-driven management for network slicing </a:t>
                      </a:r>
                    </a:p>
                  </a:txBody>
                  <a:tcPr marL="6350" marR="6350" marT="6350" marB="0"/>
                </a:tc>
                <a:tc>
                  <a:txBody>
                    <a:bodyPr/>
                    <a:lstStyle/>
                    <a:p>
                      <a:pPr algn="l" fontAlgn="t"/>
                      <a:r>
                        <a:rPr lang="en-US" sz="1000" b="0" i="0" u="none" strike="noStrike" dirty="0">
                          <a:solidFill>
                            <a:srgbClr val="000000"/>
                          </a:solidFill>
                          <a:effectLst/>
                          <a:latin typeface="+mn-lt"/>
                        </a:rPr>
                        <a:t>FS_NETSLICE_IDMS</a:t>
                      </a:r>
                    </a:p>
                  </a:txBody>
                  <a:tcPr marL="6350" marR="6350" marT="6350" marB="0"/>
                </a:tc>
                <a:tc>
                  <a:txBody>
                    <a:bodyPr/>
                    <a:lstStyle/>
                    <a:p>
                      <a:pPr marL="0" algn="ctr" defTabSz="1219170" rtl="0" eaLnBrk="1" latinLnBrk="0" hangingPunct="1">
                        <a:lnSpc>
                          <a:spcPct val="150000"/>
                        </a:lnSpc>
                        <a:spcAft>
                          <a:spcPts val="0"/>
                        </a:spcAft>
                      </a:pPr>
                      <a:r>
                        <a:rPr lang="fr-FR" altLang="zh-CN" sz="1000" b="0" kern="1200" dirty="0">
                          <a:solidFill>
                            <a:schemeClr val="tx1"/>
                          </a:solidFill>
                          <a:effectLst/>
                          <a:latin typeface="+mn-lt"/>
                          <a:ea typeface="+mn-ea"/>
                          <a:cs typeface="Arial" panose="020B0604020202020204" pitchFamily="34" charset="0"/>
                        </a:rPr>
                        <a:t>SA#100 (Jun 2023)</a:t>
                      </a:r>
                    </a:p>
                    <a:p>
                      <a:pPr marL="0" marR="0" lvl="0" indent="0" algn="ctr" defTabSz="1219170" rtl="0" eaLnBrk="1" fontAlgn="auto" latinLnBrk="0" hangingPunct="1">
                        <a:lnSpc>
                          <a:spcPct val="150000"/>
                        </a:lnSpc>
                        <a:spcBef>
                          <a:spcPts val="0"/>
                        </a:spcBef>
                        <a:spcAft>
                          <a:spcPts val="0"/>
                        </a:spcAft>
                        <a:buClrTx/>
                        <a:buSzTx/>
                        <a:buFontTx/>
                        <a:buNone/>
                        <a:tabLst/>
                        <a:defRPr/>
                      </a:pPr>
                      <a:r>
                        <a:rPr lang="fr-FR" altLang="zh-CN" sz="1000" b="1" kern="1200" dirty="0">
                          <a:solidFill>
                            <a:srgbClr val="0000FF"/>
                          </a:solidFill>
                          <a:effectLst/>
                          <a:latin typeface="+mn-lt"/>
                          <a:ea typeface="+mn-ea"/>
                          <a:cs typeface="Arial" panose="020B0604020202020204" pitchFamily="34" charset="0"/>
                        </a:rPr>
                        <a:t>-&gt; SA#102 (</a:t>
                      </a:r>
                      <a:r>
                        <a:rPr lang="fr-FR" altLang="zh-CN" sz="1000" b="1" kern="1200" dirty="0" err="1">
                          <a:solidFill>
                            <a:srgbClr val="0000FF"/>
                          </a:solidFill>
                          <a:effectLst/>
                          <a:latin typeface="+mn-lt"/>
                          <a:ea typeface="+mn-ea"/>
                          <a:cs typeface="Arial" panose="020B0604020202020204" pitchFamily="34" charset="0"/>
                        </a:rPr>
                        <a:t>Dec</a:t>
                      </a:r>
                      <a:r>
                        <a:rPr lang="fr-FR" altLang="zh-CN" sz="1000" b="1" kern="1200" dirty="0">
                          <a:solidFill>
                            <a:srgbClr val="0000FF"/>
                          </a:solidFill>
                          <a:effectLst/>
                          <a:latin typeface="+mn-lt"/>
                          <a:ea typeface="+mn-ea"/>
                          <a:cs typeface="Arial" panose="020B0604020202020204" pitchFamily="34" charset="0"/>
                        </a:rPr>
                        <a:t> 2023)</a:t>
                      </a:r>
                      <a:endParaRPr lang="en-US" sz="10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70%</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SP-220278</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85%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0-&gt;10-&gt;20-&gt;35-&gt;</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40-&gt;50-&gt;60-&gt;70-&gt;85%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28.836</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 Ericsson</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r h="261224">
                <a:tc>
                  <a:txBody>
                    <a:bodyPr/>
                    <a:lstStyle/>
                    <a:p>
                      <a:pPr algn="ctr" fontAlgn="t"/>
                      <a:r>
                        <a:rPr lang="en-US" sz="1000" b="0" i="0" u="none" strike="noStrike" dirty="0">
                          <a:solidFill>
                            <a:srgbClr val="000000"/>
                          </a:solidFill>
                          <a:effectLst/>
                          <a:latin typeface="+mn-lt"/>
                        </a:rPr>
                        <a:t>950035</a:t>
                      </a:r>
                    </a:p>
                  </a:txBody>
                  <a:tcPr marL="6350" marR="6350" marT="6350" marB="0"/>
                </a:tc>
                <a:tc>
                  <a:txBody>
                    <a:bodyPr/>
                    <a:lstStyle/>
                    <a:p>
                      <a:pPr algn="l" fontAlgn="t"/>
                      <a:r>
                        <a:rPr lang="en-US" sz="1000" b="0" i="0" u="none" strike="noStrike" dirty="0">
                          <a:solidFill>
                            <a:schemeClr val="tx1"/>
                          </a:solidFill>
                          <a:effectLst/>
                          <a:latin typeface="+mn-lt"/>
                        </a:rPr>
                        <a:t>Study on Fault Supervision Evolution </a:t>
                      </a:r>
                    </a:p>
                  </a:txBody>
                  <a:tcPr marL="6350" marR="6350" marT="6350" marB="0"/>
                </a:tc>
                <a:tc>
                  <a:txBody>
                    <a:bodyPr/>
                    <a:lstStyle/>
                    <a:p>
                      <a:pPr algn="l" fontAlgn="t"/>
                      <a:r>
                        <a:rPr lang="en-US" sz="1000" b="0" i="0" u="none" strike="noStrike" dirty="0">
                          <a:solidFill>
                            <a:schemeClr val="tx1"/>
                          </a:solidFill>
                          <a:effectLst/>
                          <a:latin typeface="+mn-lt"/>
                        </a:rPr>
                        <a:t>FS_FSEV</a:t>
                      </a:r>
                    </a:p>
                  </a:txBody>
                  <a:tcPr marL="6350" marR="6350" marT="6350" marB="0"/>
                </a:tc>
                <a:tc>
                  <a:txBody>
                    <a:bodyPr/>
                    <a:lstStyle/>
                    <a:p>
                      <a:pPr marL="0" algn="ctr" defTabSz="1219170" rtl="0" eaLnBrk="1" latinLnBrk="0" hangingPunct="1">
                        <a:lnSpc>
                          <a:spcPct val="150000"/>
                        </a:lnSpc>
                        <a:spcAft>
                          <a:spcPts val="0"/>
                        </a:spcAft>
                      </a:pPr>
                      <a:r>
                        <a:rPr lang="fr-FR" altLang="zh-CN" sz="900" b="0" kern="1200" dirty="0">
                          <a:solidFill>
                            <a:schemeClr val="tx1"/>
                          </a:solidFill>
                          <a:effectLst/>
                          <a:latin typeface="+mn-lt"/>
                          <a:ea typeface="+mn-ea"/>
                          <a:cs typeface="Arial" panose="020B0604020202020204" pitchFamily="34" charset="0"/>
                        </a:rPr>
                        <a:t>SA#100 (Jun 2023)</a:t>
                      </a:r>
                    </a:p>
                    <a:p>
                      <a:pPr marL="0" algn="ctr" defTabSz="1219170" rtl="0" eaLnBrk="1" latinLnBrk="0" hangingPunct="1">
                        <a:lnSpc>
                          <a:spcPct val="150000"/>
                        </a:lnSpc>
                        <a:spcAft>
                          <a:spcPts val="0"/>
                        </a:spcAft>
                      </a:pPr>
                      <a:r>
                        <a:rPr lang="fr-FR" altLang="zh-CN" sz="900" b="1" kern="1200" dirty="0">
                          <a:solidFill>
                            <a:srgbClr val="0000FF"/>
                          </a:solidFill>
                          <a:effectLst/>
                          <a:latin typeface="+mn-lt"/>
                          <a:ea typeface="+mn-ea"/>
                          <a:cs typeface="Arial" panose="020B0604020202020204" pitchFamily="34" charset="0"/>
                        </a:rPr>
                        <a:t>-&gt;SA#103(Mar 2024)</a:t>
                      </a:r>
                      <a:endParaRPr lang="zh-CN" altLang="zh-CN" sz="90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30%</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SP-220153</a:t>
                      </a:r>
                      <a:endParaRPr lang="en-GB" altLang="zh-CN" sz="9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dirty="0">
                          <a:solidFill>
                            <a:srgbClr val="0000FF"/>
                          </a:solidFill>
                          <a:latin typeface="+mn-lt"/>
                        </a:rPr>
                        <a:t>40%</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0-&gt;10-&gt;10-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a:solidFill>
                            <a:srgbClr val="FF3300"/>
                          </a:solidFill>
                          <a:effectLst/>
                          <a:latin typeface="+mn-lt"/>
                          <a:ea typeface="宋体" panose="02010600030101010101" pitchFamily="2" charset="-122"/>
                          <a:cs typeface="Arial" panose="020B0604020202020204" pitchFamily="34" charset="0"/>
                        </a:rPr>
                        <a:t>15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FF3300"/>
                          </a:solidFill>
                          <a:effectLst/>
                          <a:latin typeface="+mn-lt"/>
                          <a:ea typeface="宋体" panose="02010600030101010101" pitchFamily="2" charset="-122"/>
                          <a:cs typeface="Arial" panose="020B0604020202020204" pitchFamily="34" charset="0"/>
                        </a:rPr>
                        <a:t>-&gt;20%-&gt;20-</a:t>
                      </a:r>
                      <a:r>
                        <a:rPr lang="en-US" altLang="zh-CN" sz="900" kern="1200" dirty="0">
                          <a:solidFill>
                            <a:schemeClr val="tx1"/>
                          </a:solidFill>
                          <a:effectLst/>
                          <a:latin typeface="+mn-lt"/>
                          <a:ea typeface="宋体" panose="02010600030101010101" pitchFamily="2" charset="-122"/>
                          <a:cs typeface="Arial" panose="020B0604020202020204" pitchFamily="34" charset="0"/>
                        </a:rPr>
                        <a:t>&gt;30-&gt;30-&gt;30-&gt;40%</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28.830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3232714495"/>
                  </a:ext>
                </a:extLst>
              </a:tr>
            </a:tbl>
          </a:graphicData>
        </a:graphic>
      </p:graphicFrame>
      <p:sp>
        <p:nvSpPr>
          <p:cNvPr id="6" name="Content Placeholder 7">
            <a:extLst>
              <a:ext uri="{FF2B5EF4-FFF2-40B4-BE49-F238E27FC236}">
                <a16:creationId xmlns:a16="http://schemas.microsoft.com/office/drawing/2014/main" id="{74480354-3991-48DE-B9AE-7437A845437E}"/>
              </a:ext>
            </a:extLst>
          </p:cNvPr>
          <p:cNvSpPr txBox="1">
            <a:spLocks/>
          </p:cNvSpPr>
          <p:nvPr/>
        </p:nvSpPr>
        <p:spPr>
          <a:xfrm>
            <a:off x="6177969" y="3078771"/>
            <a:ext cx="5353166" cy="277795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FS_FSEV</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400" kern="0" dirty="0">
                <a:solidFill>
                  <a:prstClr val="black"/>
                </a:solidFill>
              </a:rPr>
              <a:t>Progress at SA5#150:</a:t>
            </a:r>
          </a:p>
          <a:p>
            <a:pPr marL="685800" lvl="1" indent="-285750" defTabSz="1219170">
              <a:spcBef>
                <a:spcPts val="0"/>
              </a:spcBef>
              <a:spcAft>
                <a:spcPts val="0"/>
              </a:spcAft>
              <a:defRPr/>
            </a:pPr>
            <a:r>
              <a:rPr lang="en-US" altLang="de-DE" sz="1200" kern="0" dirty="0">
                <a:solidFill>
                  <a:prstClr val="black"/>
                </a:solidFill>
              </a:rPr>
              <a:t>5 contributions were discussed</a:t>
            </a:r>
          </a:p>
          <a:p>
            <a:pPr marL="685800" lvl="1" indent="-285750" defTabSz="1219170">
              <a:spcBef>
                <a:spcPts val="0"/>
              </a:spcBef>
              <a:spcAft>
                <a:spcPts val="0"/>
              </a:spcAft>
              <a:defRPr/>
            </a:pPr>
            <a:r>
              <a:rPr lang="en-US" altLang="de-DE" sz="1200" kern="0" dirty="0">
                <a:solidFill>
                  <a:prstClr val="black"/>
                </a:solidFill>
              </a:rPr>
              <a:t>1 contribution S5‑236079 about failure prediction was approved</a:t>
            </a:r>
          </a:p>
          <a:p>
            <a:pPr marL="685800" lvl="1" indent="-285750" defTabSz="1219170">
              <a:spcBef>
                <a:spcPts val="0"/>
              </a:spcBef>
              <a:spcAft>
                <a:spcPts val="0"/>
              </a:spcAft>
              <a:defRPr/>
            </a:pPr>
            <a:r>
              <a:rPr lang="en-US" altLang="de-DE" sz="1200" kern="0" dirty="0">
                <a:solidFill>
                  <a:prstClr val="black"/>
                </a:solidFill>
              </a:rPr>
              <a:t>Others were noted, the topics are about performance KPI related analysis, performance related alarm analysis, root cause analysis and description for relation with MDA and close loop control.</a:t>
            </a:r>
          </a:p>
          <a:p>
            <a:pPr marL="455073" lvl="1" indent="-455073" defTabSz="1219170">
              <a:spcBef>
                <a:spcPts val="0"/>
              </a:spcBef>
              <a:spcAft>
                <a:spcPts val="0"/>
              </a:spcAft>
              <a:buBlip>
                <a:blip r:embed="rId2"/>
              </a:buBlip>
              <a:defRPr/>
            </a:pPr>
            <a:r>
              <a:rPr lang="en-US" altLang="zh-CN" sz="1400" kern="0" dirty="0">
                <a:solidFill>
                  <a:prstClr val="black"/>
                </a:solidFill>
              </a:rPr>
              <a:t>Impacts and dependencies on other WGs:</a:t>
            </a:r>
            <a:endParaRPr lang="de-DE" altLang="zh-CN" sz="1400" kern="0" dirty="0">
              <a:solidFill>
                <a:prstClr val="black"/>
              </a:solidFill>
            </a:endParaRPr>
          </a:p>
          <a:p>
            <a:pPr marL="685800" lvl="1" indent="-285750" defTabSz="1219170">
              <a:spcBef>
                <a:spcPts val="0"/>
              </a:spcBef>
              <a:spcAft>
                <a:spcPts val="0"/>
              </a:spcAft>
              <a:defRPr/>
            </a:pPr>
            <a:r>
              <a:rPr lang="en-US" altLang="zh-CN" sz="1200" kern="0" dirty="0">
                <a:solidFill>
                  <a:prstClr val="black"/>
                </a:solidFill>
              </a:rPr>
              <a:t>Not identified yet</a:t>
            </a:r>
          </a:p>
          <a:p>
            <a:pPr marL="455073" indent="-455073" defTabSz="1219170">
              <a:spcBef>
                <a:spcPts val="0"/>
              </a:spcBef>
              <a:spcAft>
                <a:spcPts val="0"/>
              </a:spcAft>
              <a:defRPr/>
            </a:pPr>
            <a:r>
              <a:rPr lang="de-DE" altLang="zh-CN" sz="1400" kern="0" dirty="0">
                <a:solidFill>
                  <a:prstClr val="black"/>
                </a:solidFill>
              </a:rPr>
              <a:t>Next steps:</a:t>
            </a:r>
          </a:p>
          <a:p>
            <a:pPr marL="685800" lvl="1" indent="-285750" defTabSz="1219170">
              <a:spcBef>
                <a:spcPts val="0"/>
              </a:spcBef>
              <a:spcAft>
                <a:spcPts val="0"/>
              </a:spcAft>
              <a:defRPr/>
            </a:pPr>
            <a:r>
              <a:rPr lang="en-US" altLang="zh-CN" sz="1200" kern="0" dirty="0">
                <a:solidFill>
                  <a:prstClr val="black"/>
                </a:solidFill>
              </a:rPr>
              <a:t>To discuss performance related alarm analysis and try to conclude some issues such as concepts, failure prediction, relation with MDA and closed loop control etc.</a:t>
            </a:r>
          </a:p>
        </p:txBody>
      </p:sp>
    </p:spTree>
    <p:extLst>
      <p:ext uri="{BB962C8B-B14F-4D97-AF65-F5344CB8AC3E}">
        <p14:creationId xmlns:p14="http://schemas.microsoft.com/office/powerpoint/2010/main" val="905214271"/>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5B3B67-92CC-4191-BE12-A3B602B968FD}"/>
              </a:ext>
            </a:extLst>
          </p:cNvPr>
          <p:cNvSpPr>
            <a:spLocks noGrp="1"/>
          </p:cNvSpPr>
          <p:nvPr>
            <p:ph type="title"/>
          </p:nvPr>
        </p:nvSpPr>
        <p:spPr>
          <a:xfrm>
            <a:off x="652463" y="0"/>
            <a:ext cx="9102725" cy="711200"/>
          </a:xfrm>
        </p:spPr>
        <p:txBody>
          <a:bodyPr/>
          <a:lstStyle/>
          <a:p>
            <a:r>
              <a:rPr lang="en-GB" altLang="en-US" sz="2400" dirty="0"/>
              <a:t>Summary</a:t>
            </a:r>
            <a:br>
              <a:rPr lang="en-GB" altLang="en-US" sz="2400" dirty="0"/>
            </a:br>
            <a:r>
              <a:rPr lang="en-US" altLang="en-US" sz="2400" dirty="0"/>
              <a:t>Rel-18 SI - Management Architecture and Mechanisms</a:t>
            </a:r>
          </a:p>
        </p:txBody>
      </p:sp>
      <p:graphicFrame>
        <p:nvGraphicFramePr>
          <p:cNvPr id="4" name="Table 5">
            <a:extLst>
              <a:ext uri="{FF2B5EF4-FFF2-40B4-BE49-F238E27FC236}">
                <a16:creationId xmlns:a16="http://schemas.microsoft.com/office/drawing/2014/main" id="{BBAB78A3-2D4C-476B-A3B8-FD82E0FEA8E7}"/>
              </a:ext>
            </a:extLst>
          </p:cNvPr>
          <p:cNvGraphicFramePr>
            <a:graphicFrameLocks noGrp="1"/>
          </p:cNvGraphicFramePr>
          <p:nvPr>
            <p:extLst>
              <p:ext uri="{D42A27DB-BD31-4B8C-83A1-F6EECF244321}">
                <p14:modId xmlns:p14="http://schemas.microsoft.com/office/powerpoint/2010/main" val="426485359"/>
              </p:ext>
            </p:extLst>
          </p:nvPr>
        </p:nvGraphicFramePr>
        <p:xfrm>
          <a:off x="162799" y="698502"/>
          <a:ext cx="11740034" cy="5712193"/>
        </p:xfrm>
        <a:graphic>
          <a:graphicData uri="http://schemas.openxmlformats.org/drawingml/2006/table">
            <a:tbl>
              <a:tblPr firstRow="1" firstCol="1" bandRow="1">
                <a:tableStyleId>{F5AB1C69-6EDB-4FF4-983F-18BD219EF322}</a:tableStyleId>
              </a:tblPr>
              <a:tblGrid>
                <a:gridCol w="527163">
                  <a:extLst>
                    <a:ext uri="{9D8B030D-6E8A-4147-A177-3AD203B41FA5}">
                      <a16:colId xmlns:a16="http://schemas.microsoft.com/office/drawing/2014/main" val="20000"/>
                    </a:ext>
                  </a:extLst>
                </a:gridCol>
                <a:gridCol w="2711124">
                  <a:extLst>
                    <a:ext uri="{9D8B030D-6E8A-4147-A177-3AD203B41FA5}">
                      <a16:colId xmlns:a16="http://schemas.microsoft.com/office/drawing/2014/main" val="20001"/>
                    </a:ext>
                  </a:extLst>
                </a:gridCol>
                <a:gridCol w="701137">
                  <a:extLst>
                    <a:ext uri="{9D8B030D-6E8A-4147-A177-3AD203B41FA5}">
                      <a16:colId xmlns:a16="http://schemas.microsoft.com/office/drawing/2014/main" val="20002"/>
                    </a:ext>
                  </a:extLst>
                </a:gridCol>
                <a:gridCol w="817799">
                  <a:extLst>
                    <a:ext uri="{9D8B030D-6E8A-4147-A177-3AD203B41FA5}">
                      <a16:colId xmlns:a16="http://schemas.microsoft.com/office/drawing/2014/main" val="20005"/>
                    </a:ext>
                  </a:extLst>
                </a:gridCol>
                <a:gridCol w="413542">
                  <a:extLst>
                    <a:ext uri="{9D8B030D-6E8A-4147-A177-3AD203B41FA5}">
                      <a16:colId xmlns:a16="http://schemas.microsoft.com/office/drawing/2014/main" val="20006"/>
                    </a:ext>
                  </a:extLst>
                </a:gridCol>
                <a:gridCol w="617917">
                  <a:extLst>
                    <a:ext uri="{9D8B030D-6E8A-4147-A177-3AD203B41FA5}">
                      <a16:colId xmlns:a16="http://schemas.microsoft.com/office/drawing/2014/main" val="440287312"/>
                    </a:ext>
                  </a:extLst>
                </a:gridCol>
                <a:gridCol w="645262">
                  <a:extLst>
                    <a:ext uri="{9D8B030D-6E8A-4147-A177-3AD203B41FA5}">
                      <a16:colId xmlns:a16="http://schemas.microsoft.com/office/drawing/2014/main" val="20007"/>
                    </a:ext>
                  </a:extLst>
                </a:gridCol>
                <a:gridCol w="1233108">
                  <a:extLst>
                    <a:ext uri="{9D8B030D-6E8A-4147-A177-3AD203B41FA5}">
                      <a16:colId xmlns:a16="http://schemas.microsoft.com/office/drawing/2014/main" val="20008"/>
                    </a:ext>
                  </a:extLst>
                </a:gridCol>
                <a:gridCol w="991932">
                  <a:extLst>
                    <a:ext uri="{9D8B030D-6E8A-4147-A177-3AD203B41FA5}">
                      <a16:colId xmlns:a16="http://schemas.microsoft.com/office/drawing/2014/main" val="20009"/>
                    </a:ext>
                  </a:extLst>
                </a:gridCol>
                <a:gridCol w="1133999">
                  <a:extLst>
                    <a:ext uri="{9D8B030D-6E8A-4147-A177-3AD203B41FA5}">
                      <a16:colId xmlns:a16="http://schemas.microsoft.com/office/drawing/2014/main" val="20010"/>
                    </a:ext>
                  </a:extLst>
                </a:gridCol>
                <a:gridCol w="1020103">
                  <a:extLst>
                    <a:ext uri="{9D8B030D-6E8A-4147-A177-3AD203B41FA5}">
                      <a16:colId xmlns:a16="http://schemas.microsoft.com/office/drawing/2014/main" val="20012"/>
                    </a:ext>
                  </a:extLst>
                </a:gridCol>
                <a:gridCol w="926948">
                  <a:extLst>
                    <a:ext uri="{9D8B030D-6E8A-4147-A177-3AD203B41FA5}">
                      <a16:colId xmlns:a16="http://schemas.microsoft.com/office/drawing/2014/main" val="20013"/>
                    </a:ext>
                  </a:extLst>
                </a:gridCol>
              </a:tblGrid>
              <a:tr h="132495">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000" b="1" kern="1200" dirty="0">
                          <a:solidFill>
                            <a:schemeClr val="lt1"/>
                          </a:solidFill>
                          <a:latin typeface="+mn-lt"/>
                          <a:ea typeface="+mn-ea"/>
                          <a:cs typeface="+mn-cs"/>
                        </a:rPr>
                        <a:t>WID</a:t>
                      </a:r>
                      <a:endParaRPr lang="en-GB" sz="10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TR</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563024">
                <a:tc>
                  <a:txBody>
                    <a:bodyPr/>
                    <a:lstStyle/>
                    <a:p>
                      <a:pPr algn="ctr" fontAlgn="t"/>
                      <a:r>
                        <a:rPr lang="en-US" sz="1000" b="0" i="0" u="none" strike="noStrike" dirty="0">
                          <a:solidFill>
                            <a:srgbClr val="000000"/>
                          </a:solidFill>
                          <a:effectLst/>
                          <a:latin typeface="+mn-lt"/>
                        </a:rPr>
                        <a:t>910031</a:t>
                      </a:r>
                    </a:p>
                  </a:txBody>
                  <a:tcPr marL="6350" marR="6350" marT="6350" marB="0" anchor="ctr">
                    <a:solidFill>
                      <a:schemeClr val="bg1">
                        <a:lumMod val="75000"/>
                      </a:schemeClr>
                    </a:solidFill>
                  </a:tcPr>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Enhancement of service-based management architecture </a:t>
                      </a:r>
                    </a:p>
                  </a:txBody>
                  <a:tcPr marL="6350" marR="6350" marT="6350" marB="0" anchor="ctr">
                    <a:solidFill>
                      <a:schemeClr val="bg1">
                        <a:lumMod val="75000"/>
                      </a:schemeClr>
                    </a:solidFill>
                  </a:tcPr>
                </a:tc>
                <a:tc>
                  <a:txBody>
                    <a:bodyPr/>
                    <a:lstStyle/>
                    <a:p>
                      <a:pPr algn="l" fontAlgn="t"/>
                      <a:r>
                        <a:rPr lang="en-US" sz="1000" b="0" i="0" u="none" strike="noStrike" dirty="0" err="1">
                          <a:solidFill>
                            <a:srgbClr val="000000"/>
                          </a:solidFill>
                          <a:effectLst/>
                          <a:latin typeface="+mn-lt"/>
                        </a:rPr>
                        <a:t>FS_eSBMA</a:t>
                      </a:r>
                      <a:endParaRPr lang="en-US" sz="1000" b="0" i="0" u="none" strike="noStrike" dirty="0">
                        <a:solidFill>
                          <a:srgbClr val="000000"/>
                        </a:solidFill>
                        <a:effectLst/>
                        <a:latin typeface="+mn-lt"/>
                      </a:endParaRPr>
                    </a:p>
                  </a:txBody>
                  <a:tcPr marL="6350" marR="6350" marT="635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SA#100(Jun 2023)</a:t>
                      </a:r>
                      <a:endParaRPr lang="zh-CN"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nchor="ctr">
                    <a:solidFill>
                      <a:schemeClr val="bg1">
                        <a:lumMod val="75000"/>
                      </a:schemeClr>
                    </a:solidFill>
                  </a:tcPr>
                </a:tc>
                <a:tc>
                  <a:txBody>
                    <a:bodyPr/>
                    <a:lstStyle/>
                    <a:p>
                      <a:pPr marL="0" algn="ctr" defTabSz="1219170" rtl="0" eaLnBrk="1" latinLnBrk="0" hangingPunct="1">
                        <a:lnSpc>
                          <a:spcPct val="107000"/>
                        </a:lnSpc>
                        <a:spcAft>
                          <a:spcPts val="800"/>
                        </a:spcAft>
                      </a:pPr>
                      <a:r>
                        <a:rPr lang="en-GB" sz="1000" kern="1200" dirty="0">
                          <a:solidFill>
                            <a:srgbClr val="0000FF"/>
                          </a:solidFill>
                          <a:highlight>
                            <a:srgbClr val="00FF00"/>
                          </a:highlight>
                          <a:latin typeface="+mn-lt"/>
                          <a:ea typeface="+mn-ea"/>
                          <a:cs typeface="+mn-cs"/>
                        </a:rPr>
                        <a:t>100%</a:t>
                      </a:r>
                    </a:p>
                  </a:txBody>
                  <a:tcPr marL="36002" marR="36002" marT="0" marB="0" anchor="ctr">
                    <a:solidFill>
                      <a:schemeClr val="bg1">
                        <a:lumMod val="75000"/>
                      </a:schemeClr>
                    </a:solidFill>
                  </a:tcPr>
                </a:tc>
                <a:tc>
                  <a:txBody>
                    <a:bodyPr/>
                    <a:lstStyle/>
                    <a:p>
                      <a:pPr marL="0" indent="0" algn="ctr"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SP-211451</a:t>
                      </a:r>
                    </a:p>
                  </a:txBody>
                  <a:tcPr marL="9525" marR="9525" marT="9525" marB="9525" anchor="ctr">
                    <a:solidFill>
                      <a:schemeClr val="bg1">
                        <a:lumMod val="75000"/>
                      </a:schemeClr>
                    </a:solidFill>
                  </a:tcPr>
                </a:tc>
                <a:tc>
                  <a:txBody>
                    <a:bodyPr/>
                    <a:lstStyle/>
                    <a:p>
                      <a:pPr marL="0" algn="ctr" defTabSz="1219170" rtl="0" eaLnBrk="1" latinLnBrk="0" hangingPunct="1">
                        <a:lnSpc>
                          <a:spcPct val="107000"/>
                        </a:lnSpc>
                        <a:spcAft>
                          <a:spcPts val="800"/>
                        </a:spcAft>
                      </a:pPr>
                      <a:endParaRPr lang="en-GB" sz="1000" kern="1200" dirty="0">
                        <a:solidFill>
                          <a:srgbClr val="0000FF"/>
                        </a:solidFill>
                        <a:highlight>
                          <a:srgbClr val="00FF00"/>
                        </a:highlight>
                        <a:latin typeface="+mn-lt"/>
                        <a:ea typeface="+mn-ea"/>
                        <a:cs typeface="+mn-cs"/>
                      </a:endParaRPr>
                    </a:p>
                  </a:txBody>
                  <a:tcPr marL="36002" marR="36002" marT="0" marB="0" anchor="ctr">
                    <a:solidFill>
                      <a:schemeClr val="bg1">
                        <a:lumMod val="75000"/>
                      </a:schemeClr>
                    </a:solidFill>
                  </a:tcPr>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solidFill>
                      <a:schemeClr val="bg1">
                        <a:lumMod val="75000"/>
                      </a:schemeClr>
                    </a:solidFill>
                  </a:tcPr>
                </a:tc>
                <a:tc>
                  <a:txBody>
                    <a:bodyPr/>
                    <a:lstStyle/>
                    <a:p>
                      <a:pPr marL="0" algn="l" defTabSz="1219170" rtl="0" eaLnBrk="1" latinLnBrk="0" hangingPunct="1">
                        <a:lnSpc>
                          <a:spcPct val="150000"/>
                        </a:lnSpc>
                        <a:spcAft>
                          <a:spcPts val="0"/>
                        </a:spcAft>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45-&gt;50-&gt;60-&gt;65-&gt;75%-&gt;80%-&gt;85-&gt;100%</a:t>
                      </a:r>
                      <a:endParaRPr lang="zh-CN" sz="1000" kern="1200" dirty="0">
                        <a:solidFill>
                          <a:srgbClr val="000000"/>
                        </a:solidFill>
                        <a:effectLst/>
                        <a:latin typeface="+mn-lt"/>
                        <a:ea typeface="+mn-ea"/>
                        <a:cs typeface="Arial" panose="020B0604020202020204" pitchFamily="34" charset="0"/>
                      </a:endParaRPr>
                    </a:p>
                  </a:txBody>
                  <a:tcPr marL="114300" marR="114300" marT="0" marB="0" anchor="ctr">
                    <a:solidFill>
                      <a:schemeClr val="bg1">
                        <a:lumMod val="75000"/>
                      </a:schemeClr>
                    </a:solidFill>
                  </a:tcPr>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28.925</a:t>
                      </a:r>
                      <a:endParaRPr lang="en-US" sz="1000" b="0" i="0" u="none" strike="noStrike" kern="1200" dirty="0">
                        <a:solidFill>
                          <a:srgbClr val="000000"/>
                        </a:solidFill>
                        <a:effectLst/>
                        <a:latin typeface="+mn-lt"/>
                        <a:ea typeface="+mn-ea"/>
                        <a:cs typeface="+mn-cs"/>
                      </a:endParaRPr>
                    </a:p>
                  </a:txBody>
                  <a:tcPr marL="9525" marR="9525" marT="9525" marB="9525" anchor="ctr">
                    <a:solidFill>
                      <a:schemeClr val="bg1">
                        <a:lumMod val="75000"/>
                      </a:schemeClr>
                    </a:solidFill>
                  </a:tcPr>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Huawei, Ericsson</a:t>
                      </a:r>
                      <a:endParaRPr lang="en-US" sz="1000" b="0" i="0" u="none" strike="noStrike" kern="1200" dirty="0">
                        <a:solidFill>
                          <a:srgbClr val="000000"/>
                        </a:solidFill>
                        <a:effectLst/>
                        <a:latin typeface="+mn-lt"/>
                        <a:ea typeface="+mn-ea"/>
                        <a:cs typeface="+mn-cs"/>
                      </a:endParaRPr>
                    </a:p>
                  </a:txBody>
                  <a:tcPr marL="9525" marR="9525" marT="9525" marB="9525" anchor="ctr">
                    <a:solidFill>
                      <a:schemeClr val="bg1">
                        <a:lumMod val="75000"/>
                      </a:schemeClr>
                    </a:solidFill>
                  </a:tcPr>
                </a:tc>
                <a:extLst>
                  <a:ext uri="{0D108BD9-81ED-4DB2-BD59-A6C34878D82A}">
                    <a16:rowId xmlns:a16="http://schemas.microsoft.com/office/drawing/2014/main" val="10001"/>
                  </a:ext>
                </a:extLst>
              </a:tr>
              <a:tr h="579221">
                <a:tc>
                  <a:txBody>
                    <a:bodyPr/>
                    <a:lstStyle/>
                    <a:p>
                      <a:pPr algn="ctr" fontAlgn="t"/>
                      <a:r>
                        <a:rPr lang="en-US" sz="1000" b="0" i="0" u="none" strike="noStrike" dirty="0">
                          <a:solidFill>
                            <a:srgbClr val="000000"/>
                          </a:solidFill>
                          <a:effectLst/>
                          <a:latin typeface="+mn-lt"/>
                        </a:rPr>
                        <a:t>950027</a:t>
                      </a:r>
                    </a:p>
                  </a:txBody>
                  <a:tcPr marL="6350" marR="6350" marT="6350" marB="0" anchor="ctr">
                    <a:solidFill>
                      <a:schemeClr val="bg1">
                        <a:lumMod val="75000"/>
                      </a:schemeClr>
                    </a:solidFill>
                  </a:tcPr>
                </a:tc>
                <a:tc>
                  <a:txBody>
                    <a:bodyPr/>
                    <a:lstStyle/>
                    <a:p>
                      <a:pPr algn="l" fontAlgn="t"/>
                      <a:r>
                        <a:rPr lang="en-US" sz="1000" b="0" i="0" u="none" strike="noStrike" dirty="0">
                          <a:solidFill>
                            <a:schemeClr val="tx1"/>
                          </a:solidFill>
                          <a:effectLst/>
                          <a:latin typeface="+mn-lt"/>
                        </a:rPr>
                        <a:t>Study on Basic SBMA enabler enhancements </a:t>
                      </a:r>
                    </a:p>
                  </a:txBody>
                  <a:tcPr marL="6350" marR="6350" marT="6350" marB="0" anchor="ctr">
                    <a:solidFill>
                      <a:schemeClr val="bg1">
                        <a:lumMod val="75000"/>
                      </a:schemeClr>
                    </a:solidFill>
                  </a:tcPr>
                </a:tc>
                <a:tc>
                  <a:txBody>
                    <a:bodyPr/>
                    <a:lstStyle/>
                    <a:p>
                      <a:pPr algn="l" fontAlgn="t"/>
                      <a:r>
                        <a:rPr lang="en-US" sz="1000" b="0" i="0" u="none" strike="noStrike" dirty="0" err="1">
                          <a:solidFill>
                            <a:srgbClr val="000000"/>
                          </a:solidFill>
                          <a:effectLst/>
                          <a:latin typeface="+mn-lt"/>
                        </a:rPr>
                        <a:t>FS_eSBMAe</a:t>
                      </a:r>
                      <a:endParaRPr lang="en-US" sz="1000" b="0" i="0" u="none" strike="noStrike" dirty="0">
                        <a:solidFill>
                          <a:srgbClr val="000000"/>
                        </a:solidFill>
                        <a:effectLst/>
                        <a:latin typeface="+mn-lt"/>
                      </a:endParaRPr>
                    </a:p>
                  </a:txBody>
                  <a:tcPr marL="6350" marR="6350" marT="635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SA#100(Jun 2023)</a:t>
                      </a:r>
                      <a:endParaRPr lang="zh-CN" altLang="zh-CN" sz="1000" b="0" kern="1200" dirty="0">
                        <a:solidFill>
                          <a:schemeClr val="tx1"/>
                        </a:solidFill>
                        <a:effectLst/>
                        <a:latin typeface="+mn-lt"/>
                        <a:ea typeface="+mn-ea"/>
                        <a:cs typeface="Arial" panose="020B0604020202020204" pitchFamily="34" charset="0"/>
                      </a:endParaRPr>
                    </a:p>
                  </a:txBody>
                  <a:tcPr marL="9525" marR="9525" marT="9525" marB="9525" anchor="ctr">
                    <a:solidFill>
                      <a:schemeClr val="bg1">
                        <a:lumMod val="75000"/>
                      </a:schemeClr>
                    </a:solidFill>
                  </a:tcPr>
                </a:tc>
                <a:tc>
                  <a:txBody>
                    <a:bodyPr/>
                    <a:lstStyle/>
                    <a:p>
                      <a:pPr marL="0" indent="0" algn="ctr" defTabSz="914296" rtl="0" eaLnBrk="1" latinLnBrk="0" hangingPunct="1">
                        <a:lnSpc>
                          <a:spcPct val="107000"/>
                        </a:lnSpc>
                        <a:spcAft>
                          <a:spcPts val="800"/>
                        </a:spcAft>
                      </a:pPr>
                      <a:r>
                        <a:rPr lang="en-GB" sz="1000" kern="1200" dirty="0">
                          <a:solidFill>
                            <a:srgbClr val="0000FF"/>
                          </a:solidFill>
                          <a:highlight>
                            <a:srgbClr val="00FF00"/>
                          </a:highlight>
                          <a:latin typeface="+mn-lt"/>
                          <a:ea typeface="+mn-ea"/>
                          <a:cs typeface="+mn-cs"/>
                        </a:rPr>
                        <a:t>100%</a:t>
                      </a:r>
                    </a:p>
                  </a:txBody>
                  <a:tcPr marL="36002" marR="36002" marT="0" marB="0" anchor="ctr">
                    <a:solidFill>
                      <a:schemeClr val="bg1">
                        <a:lumMod val="75000"/>
                      </a:schemeClr>
                    </a:solidFill>
                  </a:tcPr>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00" b="0" i="0" u="none" strike="noStrike" kern="1200" dirty="0">
                          <a:solidFill>
                            <a:srgbClr val="000000"/>
                          </a:solidFill>
                          <a:effectLst/>
                          <a:latin typeface="+mn-lt"/>
                          <a:ea typeface="+mn-ea"/>
                          <a:cs typeface="+mn-cs"/>
                        </a:rPr>
                        <a:t>SP-220145</a:t>
                      </a:r>
                      <a:endParaRPr lang="en-GB" altLang="zh-CN" sz="1000" b="0" i="0" u="none" strike="noStrike" kern="1200" dirty="0">
                        <a:solidFill>
                          <a:srgbClr val="000000"/>
                        </a:solidFill>
                        <a:effectLst/>
                        <a:latin typeface="+mn-lt"/>
                        <a:ea typeface="+mn-ea"/>
                        <a:cs typeface="+mn-cs"/>
                      </a:endParaRPr>
                    </a:p>
                  </a:txBody>
                  <a:tcPr marL="9525" marR="9525" marT="9525" marB="9525" anchor="ctr">
                    <a:solidFill>
                      <a:schemeClr val="bg1">
                        <a:lumMod val="75000"/>
                      </a:schemeClr>
                    </a:solidFill>
                  </a:tcPr>
                </a:tc>
                <a:tc>
                  <a:txBody>
                    <a:bodyPr/>
                    <a:lstStyle/>
                    <a:p>
                      <a:pPr marL="0" indent="0" algn="ctr" defTabSz="914296" rtl="0" eaLnBrk="1" latinLnBrk="0" hangingPunct="1">
                        <a:lnSpc>
                          <a:spcPct val="107000"/>
                        </a:lnSpc>
                        <a:spcAft>
                          <a:spcPts val="800"/>
                        </a:spcAft>
                      </a:pPr>
                      <a:endParaRPr lang="en-GB" sz="1000" kern="1200" dirty="0">
                        <a:solidFill>
                          <a:srgbClr val="0000FF"/>
                        </a:solidFill>
                        <a:highlight>
                          <a:srgbClr val="00FF00"/>
                        </a:highlight>
                        <a:latin typeface="+mn-lt"/>
                        <a:ea typeface="+mn-ea"/>
                        <a:cs typeface="+mn-cs"/>
                      </a:endParaRPr>
                    </a:p>
                  </a:txBody>
                  <a:tcPr marL="36002" marR="36002" marT="0" marB="0" anchor="ctr">
                    <a:solidFill>
                      <a:schemeClr val="bg1">
                        <a:lumMod val="75000"/>
                      </a:schemeClr>
                    </a:solidFill>
                  </a:tcPr>
                </a:tc>
                <a:tc>
                  <a:txBody>
                    <a:bodyPr/>
                    <a:lstStyle/>
                    <a:p>
                      <a:pPr marL="0" algn="l" defTabSz="914296" rtl="0" eaLnBrk="1" latinLnBrk="0" hangingPunct="1">
                        <a:lnSpc>
                          <a:spcPct val="107000"/>
                        </a:lnSpc>
                        <a:spcAft>
                          <a:spcPts val="800"/>
                        </a:spcAft>
                      </a:pPr>
                      <a:endParaRPr lang="en-GB" sz="1000" kern="1200" dirty="0">
                        <a:solidFill>
                          <a:srgbClr val="0000FF"/>
                        </a:solidFill>
                        <a:latin typeface="+mn-lt"/>
                        <a:ea typeface="+mn-ea"/>
                        <a:cs typeface="+mn-cs"/>
                      </a:endParaRPr>
                    </a:p>
                  </a:txBody>
                  <a:tcPr marL="36002" marR="36002" marT="0" marB="0" anchor="ctr">
                    <a:solidFill>
                      <a:schemeClr val="bg1">
                        <a:lumMod val="75000"/>
                      </a:schemeClr>
                    </a:solidFill>
                  </a:tcPr>
                </a:tc>
                <a:tc>
                  <a:txBody>
                    <a:bodyPr/>
                    <a:lstStyle/>
                    <a:p>
                      <a:pPr marL="0" algn="l" defTabSz="1219170" rtl="0" eaLnBrk="1" latinLnBrk="0" hangingPunct="1">
                        <a:lnSpc>
                          <a:spcPct val="150000"/>
                        </a:lnSpc>
                        <a:spcAft>
                          <a:spcPts val="0"/>
                        </a:spcAft>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&gt;15-&gt;25-&gt;35 -&gt;70-&gt;100%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nchor="ctr">
                    <a:solidFill>
                      <a:schemeClr val="bg1">
                        <a:lumMod val="75000"/>
                      </a:schemeClr>
                    </a:solidFill>
                  </a:tcPr>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28.831</a:t>
                      </a:r>
                      <a:endParaRPr lang="en-US" sz="1000" b="0" i="0" u="none" strike="noStrike" kern="1200" dirty="0">
                        <a:solidFill>
                          <a:srgbClr val="000000"/>
                        </a:solidFill>
                        <a:effectLst/>
                        <a:latin typeface="+mn-lt"/>
                        <a:ea typeface="+mn-ea"/>
                        <a:cs typeface="+mn-cs"/>
                      </a:endParaRPr>
                    </a:p>
                  </a:txBody>
                  <a:tcPr marL="9525" marR="9525" marT="9525" marB="9525" anchor="ctr">
                    <a:solidFill>
                      <a:schemeClr val="bg1">
                        <a:lumMod val="75000"/>
                      </a:schemeClr>
                    </a:solidFill>
                  </a:tcPr>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Nokia</a:t>
                      </a:r>
                      <a:endParaRPr lang="en-US" sz="1000" b="0" i="0" u="none" strike="noStrike" kern="1200" dirty="0">
                        <a:solidFill>
                          <a:srgbClr val="000000"/>
                        </a:solidFill>
                        <a:effectLst/>
                        <a:latin typeface="+mn-lt"/>
                        <a:ea typeface="+mn-ea"/>
                        <a:cs typeface="+mn-cs"/>
                      </a:endParaRPr>
                    </a:p>
                  </a:txBody>
                  <a:tcPr marL="9525" marR="9525" marT="9525" marB="9525" anchor="ctr">
                    <a:solidFill>
                      <a:schemeClr val="bg1">
                        <a:lumMod val="75000"/>
                      </a:schemeClr>
                    </a:solidFill>
                  </a:tcPr>
                </a:tc>
                <a:extLst>
                  <a:ext uri="{0D108BD9-81ED-4DB2-BD59-A6C34878D82A}">
                    <a16:rowId xmlns:a16="http://schemas.microsoft.com/office/drawing/2014/main" val="10002"/>
                  </a:ext>
                </a:extLst>
              </a:tr>
              <a:tr h="773591">
                <a:tc>
                  <a:txBody>
                    <a:bodyPr/>
                    <a:lstStyle/>
                    <a:p>
                      <a:pPr algn="ctr" fontAlgn="t"/>
                      <a:r>
                        <a:rPr lang="en-US" sz="1000" b="0" i="0" u="none" strike="noStrike" dirty="0">
                          <a:solidFill>
                            <a:srgbClr val="000000"/>
                          </a:solidFill>
                          <a:effectLst/>
                          <a:latin typeface="+mn-lt"/>
                        </a:rPr>
                        <a:t>950028</a:t>
                      </a:r>
                    </a:p>
                  </a:txBody>
                  <a:tcPr marL="6350" marR="6350" marT="6350" marB="0" anchor="ctr">
                    <a:solidFill>
                      <a:schemeClr val="bg1">
                        <a:lumMod val="75000"/>
                      </a:schemeClr>
                    </a:solidFill>
                  </a:tcPr>
                </a:tc>
                <a:tc>
                  <a:txBody>
                    <a:bodyPr/>
                    <a:lstStyle/>
                    <a:p>
                      <a:pPr algn="l" fontAlgn="t"/>
                      <a:r>
                        <a:rPr lang="en-US" sz="1000" b="0" i="0" u="none" strike="noStrike" dirty="0">
                          <a:solidFill>
                            <a:schemeClr val="tx1"/>
                          </a:solidFill>
                          <a:effectLst/>
                          <a:latin typeface="+mn-lt"/>
                        </a:rPr>
                        <a:t>Study on Management Aspects of URLLC </a:t>
                      </a:r>
                    </a:p>
                  </a:txBody>
                  <a:tcPr marL="6350" marR="6350" marT="6350" marB="0" anchor="ctr">
                    <a:solidFill>
                      <a:schemeClr val="bg1">
                        <a:lumMod val="75000"/>
                      </a:schemeClr>
                    </a:solidFill>
                  </a:tcPr>
                </a:tc>
                <a:tc>
                  <a:txBody>
                    <a:bodyPr/>
                    <a:lstStyle/>
                    <a:p>
                      <a:pPr algn="l" fontAlgn="t"/>
                      <a:r>
                        <a:rPr lang="en-US" sz="1000" b="0" i="0" u="none" strike="noStrike" dirty="0" err="1">
                          <a:solidFill>
                            <a:srgbClr val="000000"/>
                          </a:solidFill>
                          <a:effectLst/>
                          <a:latin typeface="+mn-lt"/>
                        </a:rPr>
                        <a:t>FS_URLLC_Mgt</a:t>
                      </a:r>
                      <a:endParaRPr lang="en-US" sz="1000" b="0" i="0" u="none" strike="noStrike" dirty="0">
                        <a:solidFill>
                          <a:srgbClr val="000000"/>
                        </a:solidFill>
                        <a:effectLst/>
                        <a:latin typeface="+mn-lt"/>
                      </a:endParaRPr>
                    </a:p>
                  </a:txBody>
                  <a:tcPr marL="6350" marR="6350" marT="6350" marB="0" anchor="ctr">
                    <a:solidFill>
                      <a:schemeClr val="bg1">
                        <a:lumMod val="75000"/>
                      </a:schemeClr>
                    </a:solidFill>
                  </a:tcPr>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SA#100(June 2023)</a:t>
                      </a:r>
                      <a:endParaRPr lang="zh-CN" altLang="zh-CN" sz="1000" kern="1200" dirty="0">
                        <a:solidFill>
                          <a:srgbClr val="000000"/>
                        </a:solidFill>
                        <a:effectLst/>
                        <a:latin typeface="+mn-lt"/>
                        <a:ea typeface="+mn-ea"/>
                        <a:cs typeface="Arial" panose="020B0604020202020204" pitchFamily="34" charset="0"/>
                      </a:endParaRPr>
                    </a:p>
                  </a:txBody>
                  <a:tcPr marL="9525" marR="9525" marT="9525" marB="9525" anchor="ctr">
                    <a:solidFill>
                      <a:schemeClr val="bg1">
                        <a:lumMod val="75000"/>
                      </a:schemeClr>
                    </a:solidFill>
                  </a:tcPr>
                </a:tc>
                <a:tc>
                  <a:txBody>
                    <a:bodyPr/>
                    <a:lstStyle/>
                    <a:p>
                      <a:pPr algn="ctr">
                        <a:lnSpc>
                          <a:spcPct val="107000"/>
                        </a:lnSpc>
                        <a:spcAft>
                          <a:spcPts val="800"/>
                        </a:spcAft>
                      </a:pPr>
                      <a:r>
                        <a:rPr lang="en-GB" sz="1000" b="0" i="0" u="none" strike="noStrike" kern="1200" dirty="0">
                          <a:solidFill>
                            <a:srgbClr val="0000FF"/>
                          </a:solidFill>
                          <a:effectLst/>
                          <a:highlight>
                            <a:srgbClr val="00FF00"/>
                          </a:highlight>
                          <a:latin typeface="+mn-lt"/>
                          <a:ea typeface="+mn-ea"/>
                          <a:cs typeface="+mn-cs"/>
                        </a:rPr>
                        <a:t>100%</a:t>
                      </a:r>
                    </a:p>
                  </a:txBody>
                  <a:tcPr marL="36002" marR="36002" marT="0" marB="0" anchor="ctr">
                    <a:solidFill>
                      <a:schemeClr val="bg1">
                        <a:lumMod val="75000"/>
                      </a:schemeClr>
                    </a:solidFill>
                  </a:tcPr>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00" b="0" i="0" u="none" strike="noStrike" kern="1200" dirty="0">
                          <a:solidFill>
                            <a:srgbClr val="000000"/>
                          </a:solidFill>
                          <a:effectLst/>
                          <a:latin typeface="+mn-lt"/>
                          <a:ea typeface="+mn-ea"/>
                          <a:cs typeface="+mn-cs"/>
                        </a:rPr>
                        <a:t>SP-220146</a:t>
                      </a:r>
                      <a:endParaRPr lang="en-GB" altLang="zh-CN" sz="1000" b="0" i="0" u="none" strike="noStrike" kern="1200" dirty="0">
                        <a:solidFill>
                          <a:srgbClr val="000000"/>
                        </a:solidFill>
                        <a:effectLst/>
                        <a:latin typeface="+mn-lt"/>
                        <a:ea typeface="+mn-ea"/>
                        <a:cs typeface="+mn-cs"/>
                      </a:endParaRPr>
                    </a:p>
                  </a:txBody>
                  <a:tcPr marL="9525" marR="9525" marT="9525" marB="9525" anchor="ctr">
                    <a:solidFill>
                      <a:schemeClr val="bg1">
                        <a:lumMod val="75000"/>
                      </a:schemeClr>
                    </a:solidFill>
                  </a:tcPr>
                </a:tc>
                <a:tc>
                  <a:txBody>
                    <a:bodyPr/>
                    <a:lstStyle/>
                    <a:p>
                      <a:pPr algn="ctr">
                        <a:lnSpc>
                          <a:spcPct val="107000"/>
                        </a:lnSpc>
                        <a:spcAft>
                          <a:spcPts val="800"/>
                        </a:spcAft>
                      </a:pPr>
                      <a:endParaRPr lang="en-GB" sz="1000" b="0" i="0" u="none" strike="noStrike" kern="1200" dirty="0">
                        <a:solidFill>
                          <a:srgbClr val="0000FF"/>
                        </a:solidFill>
                        <a:effectLst/>
                        <a:highlight>
                          <a:srgbClr val="00FF00"/>
                        </a:highlight>
                        <a:latin typeface="+mn-lt"/>
                        <a:ea typeface="+mn-ea"/>
                        <a:cs typeface="+mn-cs"/>
                      </a:endParaRPr>
                    </a:p>
                  </a:txBody>
                  <a:tcPr marL="36002" marR="36002" marT="0" marB="0" anchor="ctr">
                    <a:solidFill>
                      <a:schemeClr val="bg1">
                        <a:lumMod val="75000"/>
                      </a:schemeClr>
                    </a:solidFill>
                  </a:tcPr>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solidFill>
                      <a:schemeClr val="bg1">
                        <a:lumMod val="7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0-&gt;10-&gt;15-</a:t>
                      </a:r>
                      <a:r>
                        <a:rPr lang="en-US" altLang="zh-CN" sz="1000" kern="1200" dirty="0">
                          <a:solidFill>
                            <a:srgbClr val="000000"/>
                          </a:solidFill>
                          <a:effectLst/>
                          <a:latin typeface="+mn-lt"/>
                          <a:ea typeface="宋体" panose="02010600030101010101" pitchFamily="2" charset="-122"/>
                          <a:cs typeface="Arial" panose="020B0604020202020204" pitchFamily="34" charset="0"/>
                        </a:rPr>
                        <a:t>&gt;15-&gt;40-&gt;60-&gt;62-&gt;80-&gt;100%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solidFill>
                      <a:schemeClr val="bg1">
                        <a:lumMod val="75000"/>
                      </a:schemeClr>
                    </a:solidFill>
                  </a:tcPr>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28.832</a:t>
                      </a:r>
                      <a:endParaRPr lang="en-US" sz="1000" b="0" i="0" u="none" strike="noStrike" kern="1200" dirty="0">
                        <a:solidFill>
                          <a:srgbClr val="000000"/>
                        </a:solidFill>
                        <a:effectLst/>
                        <a:latin typeface="+mn-lt"/>
                        <a:ea typeface="+mn-ea"/>
                        <a:cs typeface="+mn-cs"/>
                      </a:endParaRPr>
                    </a:p>
                  </a:txBody>
                  <a:tcPr marL="9525" marR="9525" marT="9525" marB="9525" anchor="ctr">
                    <a:solidFill>
                      <a:schemeClr val="bg1">
                        <a:lumMod val="75000"/>
                      </a:schemeClr>
                    </a:solidFill>
                  </a:tcPr>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Unicom</a:t>
                      </a:r>
                      <a:endParaRPr lang="en-US" sz="1000" b="0" i="0" u="none" strike="noStrike" kern="1200" dirty="0">
                        <a:solidFill>
                          <a:srgbClr val="000000"/>
                        </a:solidFill>
                        <a:effectLst/>
                        <a:latin typeface="+mn-lt"/>
                        <a:ea typeface="+mn-ea"/>
                        <a:cs typeface="+mn-cs"/>
                      </a:endParaRPr>
                    </a:p>
                  </a:txBody>
                  <a:tcPr marL="9525" marR="9525" marT="9525" marB="9525" anchor="ctr">
                    <a:solidFill>
                      <a:schemeClr val="bg1">
                        <a:lumMod val="75000"/>
                      </a:schemeClr>
                    </a:solidFill>
                  </a:tcPr>
                </a:tc>
                <a:extLst>
                  <a:ext uri="{0D108BD9-81ED-4DB2-BD59-A6C34878D82A}">
                    <a16:rowId xmlns:a16="http://schemas.microsoft.com/office/drawing/2014/main" val="10003"/>
                  </a:ext>
                </a:extLst>
              </a:tr>
              <a:tr h="384852">
                <a:tc>
                  <a:txBody>
                    <a:bodyPr/>
                    <a:lstStyle/>
                    <a:p>
                      <a:pPr algn="ctr" fontAlgn="t"/>
                      <a:r>
                        <a:rPr lang="en-US" sz="1000" b="0" i="0" u="none" strike="noStrike" dirty="0">
                          <a:solidFill>
                            <a:srgbClr val="000000"/>
                          </a:solidFill>
                          <a:effectLst/>
                          <a:latin typeface="+mn-lt"/>
                        </a:rPr>
                        <a:t>950030</a:t>
                      </a:r>
                    </a:p>
                  </a:txBody>
                  <a:tcPr marL="6350" marR="6350" marT="6350" marB="0">
                    <a:solidFill>
                      <a:schemeClr val="bg1">
                        <a:lumMod val="75000"/>
                      </a:schemeClr>
                    </a:solidFill>
                  </a:tcPr>
                </a:tc>
                <a:tc>
                  <a:txBody>
                    <a:bodyPr/>
                    <a:lstStyle/>
                    <a:p>
                      <a:pPr algn="l" fontAlgn="t"/>
                      <a:r>
                        <a:rPr lang="en-US" sz="1000" b="0" i="0" u="none" strike="noStrike" dirty="0">
                          <a:solidFill>
                            <a:schemeClr val="tx1"/>
                          </a:solidFill>
                          <a:effectLst/>
                          <a:latin typeface="+mn-lt"/>
                        </a:rPr>
                        <a:t>Study on Management Aspect of 5GLAN </a:t>
                      </a:r>
                    </a:p>
                  </a:txBody>
                  <a:tcPr marL="6350" marR="6350" marT="6350" marB="0">
                    <a:solidFill>
                      <a:schemeClr val="bg1">
                        <a:lumMod val="75000"/>
                      </a:schemeClr>
                    </a:solidFill>
                  </a:tcPr>
                </a:tc>
                <a:tc>
                  <a:txBody>
                    <a:bodyPr/>
                    <a:lstStyle/>
                    <a:p>
                      <a:pPr algn="l" fontAlgn="t"/>
                      <a:r>
                        <a:rPr lang="en-US" sz="1000" b="0" i="0" u="none" strike="noStrike" dirty="0">
                          <a:solidFill>
                            <a:schemeClr val="tx1"/>
                          </a:solidFill>
                          <a:effectLst/>
                          <a:latin typeface="+mn-lt"/>
                        </a:rPr>
                        <a:t>FS_5GLAN_Mgt</a:t>
                      </a:r>
                    </a:p>
                  </a:txBody>
                  <a:tcPr marL="6350" marR="6350" marT="6350" marB="0">
                    <a:solidFill>
                      <a:schemeClr val="bg1">
                        <a:lumMod val="75000"/>
                      </a:schemeClr>
                    </a:solidFill>
                  </a:tcPr>
                </a:tc>
                <a:tc>
                  <a:txBody>
                    <a:bodyPr/>
                    <a:lstStyle/>
                    <a:p>
                      <a:pPr marL="0" algn="ctr" defTabSz="1219170" rtl="0" eaLnBrk="1" latinLnBrk="0" hangingPunct="1">
                        <a:lnSpc>
                          <a:spcPct val="100000"/>
                        </a:lnSpc>
                        <a:spcAft>
                          <a:spcPts val="0"/>
                        </a:spcAft>
                      </a:pPr>
                      <a:r>
                        <a:rPr lang="en-US" altLang="zh-CN" sz="1000" b="0" kern="1200" dirty="0">
                          <a:solidFill>
                            <a:schemeClr val="tx1"/>
                          </a:solidFill>
                          <a:effectLst/>
                          <a:latin typeface="+mn-lt"/>
                          <a:ea typeface="+mn-ea"/>
                          <a:cs typeface="Arial" panose="020B0604020202020204" pitchFamily="34" charset="0"/>
                        </a:rPr>
                        <a:t>SA#99 (Mar. 2023)</a:t>
                      </a:r>
                    </a:p>
                  </a:txBody>
                  <a:tcPr marL="9525" marR="9525" marT="9525" marB="9525">
                    <a:solidFill>
                      <a:schemeClr val="bg1">
                        <a:lumMod val="75000"/>
                      </a:schemeClr>
                    </a:solidFill>
                  </a:tcPr>
                </a:tc>
                <a:tc>
                  <a:txBody>
                    <a:bodyPr/>
                    <a:lstStyle/>
                    <a:p>
                      <a:pPr algn="ctr">
                        <a:lnSpc>
                          <a:spcPct val="107000"/>
                        </a:lnSpc>
                        <a:spcAft>
                          <a:spcPts val="800"/>
                        </a:spcAft>
                      </a:pPr>
                      <a:r>
                        <a:rPr lang="en-GB" sz="1000" dirty="0">
                          <a:solidFill>
                            <a:srgbClr val="0000FF"/>
                          </a:solidFill>
                          <a:highlight>
                            <a:srgbClr val="00FF00"/>
                          </a:highlight>
                          <a:latin typeface="+mn-lt"/>
                        </a:rPr>
                        <a:t>100%</a:t>
                      </a:r>
                    </a:p>
                  </a:txBody>
                  <a:tcPr marL="36002" marR="36002" marT="0" marB="0">
                    <a:solidFill>
                      <a:schemeClr val="bg1">
                        <a:lumMod val="75000"/>
                      </a:schemeClr>
                    </a:solidFill>
                  </a:tcPr>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00" b="0" i="0" u="none" strike="noStrike" kern="1200" dirty="0">
                          <a:solidFill>
                            <a:srgbClr val="000000"/>
                          </a:solidFill>
                          <a:effectLst/>
                          <a:latin typeface="+mn-lt"/>
                          <a:ea typeface="+mn-ea"/>
                          <a:cs typeface="+mn-cs"/>
                        </a:rPr>
                        <a:t>SP-220324</a:t>
                      </a:r>
                      <a:endParaRPr lang="en-GB" altLang="zh-CN" sz="1000" b="0" i="0" u="none" strike="noStrike" kern="1200" dirty="0">
                        <a:solidFill>
                          <a:srgbClr val="000000"/>
                        </a:solidFill>
                        <a:effectLst/>
                        <a:latin typeface="+mn-lt"/>
                        <a:ea typeface="+mn-ea"/>
                        <a:cs typeface="+mn-cs"/>
                      </a:endParaRPr>
                    </a:p>
                  </a:txBody>
                  <a:tcPr marL="9525" marR="9525" marT="9525" marB="9525">
                    <a:solidFill>
                      <a:schemeClr val="bg1">
                        <a:lumMod val="75000"/>
                      </a:schemeClr>
                    </a:solidFill>
                  </a:tcPr>
                </a:tc>
                <a:tc>
                  <a:txBody>
                    <a:bodyPr/>
                    <a:lstStyle/>
                    <a:p>
                      <a:endParaRPr lang="zh-CN" altLang="en-US"/>
                    </a:p>
                  </a:txBody>
                  <a:tcPr marL="36002" marR="36002" marT="0" marB="0">
                    <a:solidFill>
                      <a:schemeClr val="bg1">
                        <a:lumMod val="75000"/>
                      </a:schemeClr>
                    </a:solidFill>
                  </a:tcPr>
                </a:tc>
                <a:tc>
                  <a:txBody>
                    <a:bodyPr/>
                    <a:lstStyle/>
                    <a:p>
                      <a:pPr>
                        <a:lnSpc>
                          <a:spcPct val="107000"/>
                        </a:lnSpc>
                        <a:spcAft>
                          <a:spcPts val="800"/>
                        </a:spcAft>
                      </a:pPr>
                      <a:endParaRPr lang="en-GB" sz="1000" dirty="0">
                        <a:solidFill>
                          <a:srgbClr val="0000FF"/>
                        </a:solidFill>
                        <a:latin typeface="+mn-lt"/>
                      </a:endParaRPr>
                    </a:p>
                  </a:txBody>
                  <a:tcPr marL="36002" marR="36002" marT="0" marB="0" anchor="ctr">
                    <a:solidFill>
                      <a:schemeClr val="bg1">
                        <a:lumMod val="7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SA2</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0-&gt;10-&gt;25-</a:t>
                      </a:r>
                      <a:r>
                        <a:rPr lang="en-US" altLang="zh-CN" sz="1000" kern="1200" dirty="0">
                          <a:solidFill>
                            <a:srgbClr val="000000"/>
                          </a:solidFill>
                          <a:effectLst/>
                          <a:latin typeface="+mn-lt"/>
                          <a:ea typeface="宋体" panose="02010600030101010101" pitchFamily="2" charset="-122"/>
                          <a:cs typeface="Arial" panose="020B0604020202020204" pitchFamily="34" charset="0"/>
                        </a:rPr>
                        <a:t>&gt;45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-&gt;65%-&gt;98%-&gt;100%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75000"/>
                      </a:schemeClr>
                    </a:solidFill>
                  </a:tcPr>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28.833</a:t>
                      </a:r>
                      <a:endParaRPr lang="en-US" sz="1000" b="0" i="0" u="none" strike="noStrike" kern="1200" dirty="0">
                        <a:solidFill>
                          <a:srgbClr val="000000"/>
                        </a:solidFill>
                        <a:effectLst/>
                        <a:latin typeface="+mn-lt"/>
                        <a:ea typeface="+mn-ea"/>
                        <a:cs typeface="+mn-cs"/>
                      </a:endParaRPr>
                    </a:p>
                  </a:txBody>
                  <a:tcPr marL="9525" marR="9525" marT="9525" marB="9525">
                    <a:solidFill>
                      <a:schemeClr val="bg1">
                        <a:lumMod val="75000"/>
                      </a:schemeClr>
                    </a:solidFill>
                  </a:tcPr>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Mobile</a:t>
                      </a:r>
                      <a:endParaRPr lang="en-US" sz="1000" b="0" i="0" u="none" strike="noStrike" kern="1200" dirty="0">
                        <a:solidFill>
                          <a:srgbClr val="000000"/>
                        </a:solidFill>
                        <a:effectLst/>
                        <a:latin typeface="+mn-lt"/>
                        <a:ea typeface="+mn-ea"/>
                        <a:cs typeface="+mn-cs"/>
                      </a:endParaRPr>
                    </a:p>
                  </a:txBody>
                  <a:tcPr marL="9525" marR="9525" marT="9525" marB="9525">
                    <a:solidFill>
                      <a:schemeClr val="bg1">
                        <a:lumMod val="75000"/>
                      </a:schemeClr>
                    </a:solidFill>
                  </a:tcPr>
                </a:tc>
                <a:extLst>
                  <a:ext uri="{0D108BD9-81ED-4DB2-BD59-A6C34878D82A}">
                    <a16:rowId xmlns:a16="http://schemas.microsoft.com/office/drawing/2014/main" val="10004"/>
                  </a:ext>
                </a:extLst>
              </a:tr>
              <a:tr h="773591">
                <a:tc>
                  <a:txBody>
                    <a:bodyPr/>
                    <a:lstStyle/>
                    <a:p>
                      <a:pPr algn="ctr" fontAlgn="t"/>
                      <a:r>
                        <a:rPr lang="en-US" sz="1000" b="0" i="0" u="none" strike="noStrike" dirty="0">
                          <a:solidFill>
                            <a:srgbClr val="000000"/>
                          </a:solidFill>
                          <a:effectLst/>
                          <a:latin typeface="+mn-lt"/>
                        </a:rPr>
                        <a:t>950032</a:t>
                      </a:r>
                    </a:p>
                  </a:txBody>
                  <a:tcPr marL="6350" marR="6350" marT="6350" marB="0">
                    <a:solidFill>
                      <a:schemeClr val="bg1">
                        <a:lumMod val="75000"/>
                      </a:schemeClr>
                    </a:solidFill>
                  </a:tcPr>
                </a:tc>
                <a:tc>
                  <a:txBody>
                    <a:bodyPr/>
                    <a:lstStyle/>
                    <a:p>
                      <a:pPr algn="l" fontAlgn="t"/>
                      <a:r>
                        <a:rPr lang="en-US" sz="1000" b="0" i="0" u="none" strike="noStrike" dirty="0">
                          <a:solidFill>
                            <a:schemeClr val="tx1"/>
                          </a:solidFill>
                          <a:effectLst/>
                          <a:latin typeface="+mn-lt"/>
                        </a:rPr>
                        <a:t>Study on Management of Cloud Native Virtualized Network Functions </a:t>
                      </a:r>
                    </a:p>
                  </a:txBody>
                  <a:tcPr marL="6350" marR="6350" marT="6350" marB="0">
                    <a:solidFill>
                      <a:schemeClr val="bg1">
                        <a:lumMod val="75000"/>
                      </a:schemeClr>
                    </a:solidFill>
                  </a:tcPr>
                </a:tc>
                <a:tc>
                  <a:txBody>
                    <a:bodyPr/>
                    <a:lstStyle/>
                    <a:p>
                      <a:pPr algn="l" fontAlgn="t"/>
                      <a:r>
                        <a:rPr lang="en-US" sz="1000" b="0" i="0" u="none" strike="noStrike" dirty="0">
                          <a:solidFill>
                            <a:srgbClr val="000000"/>
                          </a:solidFill>
                          <a:effectLst/>
                          <a:latin typeface="+mn-lt"/>
                        </a:rPr>
                        <a:t>FS_MCVNF</a:t>
                      </a:r>
                    </a:p>
                  </a:txBody>
                  <a:tcPr marL="6350" marR="6350" marT="6350" marB="0">
                    <a:solidFill>
                      <a:schemeClr val="bg1">
                        <a:lumMod val="75000"/>
                      </a:schemeClr>
                    </a:solidFill>
                  </a:tcPr>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SA#100(June 2023)</a:t>
                      </a:r>
                      <a:endParaRPr lang="zh-CN" altLang="zh-CN" sz="1000" kern="1200" dirty="0">
                        <a:solidFill>
                          <a:srgbClr val="000000"/>
                        </a:solidFill>
                        <a:effectLst/>
                        <a:latin typeface="+mn-lt"/>
                        <a:ea typeface="+mn-ea"/>
                        <a:cs typeface="Arial" panose="020B0604020202020204" pitchFamily="34" charset="0"/>
                      </a:endParaRPr>
                    </a:p>
                  </a:txBody>
                  <a:tcPr marL="9525" marR="9525" marT="9525" marB="9525">
                    <a:solidFill>
                      <a:schemeClr val="bg1">
                        <a:lumMod val="75000"/>
                      </a:schemeClr>
                    </a:solidFill>
                  </a:tcPr>
                </a:tc>
                <a:tc>
                  <a:txBody>
                    <a:bodyPr/>
                    <a:lstStyle/>
                    <a:p>
                      <a:pPr algn="ctr">
                        <a:lnSpc>
                          <a:spcPct val="107000"/>
                        </a:lnSpc>
                        <a:spcAft>
                          <a:spcPts val="800"/>
                        </a:spcAft>
                      </a:pPr>
                      <a:r>
                        <a:rPr lang="en-GB" sz="1000" dirty="0">
                          <a:solidFill>
                            <a:srgbClr val="0000FF"/>
                          </a:solidFill>
                          <a:highlight>
                            <a:srgbClr val="00FF00"/>
                          </a:highlight>
                          <a:latin typeface="+mn-lt"/>
                        </a:rPr>
                        <a:t>100%</a:t>
                      </a:r>
                    </a:p>
                  </a:txBody>
                  <a:tcPr marL="36002" marR="36002" marT="0" marB="0">
                    <a:solidFill>
                      <a:schemeClr val="bg1">
                        <a:lumMod val="75000"/>
                      </a:schemeClr>
                    </a:solidFill>
                  </a:tcP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SP-220150</a:t>
                      </a:r>
                      <a:endParaRPr lang="zh-CN" altLang="zh-CN" sz="1000" b="0" i="0" u="none" strike="noStrike" kern="1200" dirty="0">
                        <a:solidFill>
                          <a:srgbClr val="000000"/>
                        </a:solidFill>
                        <a:effectLst/>
                        <a:latin typeface="+mn-lt"/>
                        <a:ea typeface="+mn-ea"/>
                        <a:cs typeface="+mn-cs"/>
                      </a:endParaRPr>
                    </a:p>
                  </a:txBody>
                  <a:tcPr marL="9525" marR="9525" marT="9525" marB="9525">
                    <a:solidFill>
                      <a:schemeClr val="bg1">
                        <a:lumMod val="75000"/>
                      </a:schemeClr>
                    </a:solidFill>
                  </a:tcPr>
                </a:tc>
                <a:tc>
                  <a:txBody>
                    <a:bodyPr/>
                    <a:lstStyle/>
                    <a:p>
                      <a:endParaRPr lang="zh-CN" altLang="en-US" dirty="0"/>
                    </a:p>
                  </a:txBody>
                  <a:tcPr marL="36002" marR="36002" marT="0" marB="0">
                    <a:solidFill>
                      <a:schemeClr val="bg1">
                        <a:lumMod val="75000"/>
                      </a:schemeClr>
                    </a:solidFill>
                  </a:tcPr>
                </a:tc>
                <a:tc>
                  <a:txBody>
                    <a:bodyPr/>
                    <a:lstStyle/>
                    <a:p>
                      <a:pPr>
                        <a:lnSpc>
                          <a:spcPct val="107000"/>
                        </a:lnSpc>
                        <a:spcAft>
                          <a:spcPts val="800"/>
                        </a:spcAft>
                      </a:pPr>
                      <a:endParaRPr lang="en-GB" sz="1000" dirty="0">
                        <a:solidFill>
                          <a:srgbClr val="0000FF"/>
                        </a:solidFill>
                        <a:latin typeface="+mn-lt"/>
                      </a:endParaRPr>
                    </a:p>
                  </a:txBody>
                  <a:tcPr marL="36002" marR="36002" marT="0" marB="0" anchor="ctr">
                    <a:solidFill>
                      <a:schemeClr val="bg1">
                        <a:lumMod val="7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75000"/>
                      </a:schemeClr>
                    </a:solidFill>
                  </a:tcP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0-&gt;0-&gt;5-&gt;15-&gt;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30-&gt;70%-&gt;95%</a:t>
                      </a:r>
                      <a:endParaRPr lang="zh-CN" sz="1000" b="0" i="0" u="none" strike="noStrike" kern="1200" dirty="0">
                        <a:solidFill>
                          <a:srgbClr val="000000"/>
                        </a:solidFill>
                        <a:effectLst/>
                        <a:latin typeface="+mn-lt"/>
                        <a:ea typeface="+mn-ea"/>
                        <a:cs typeface="+mn-cs"/>
                      </a:endParaRPr>
                    </a:p>
                  </a:txBody>
                  <a:tcPr marL="9525" marR="9525" marT="9525" marB="9525">
                    <a:solidFill>
                      <a:schemeClr val="bg1">
                        <a:lumMod val="75000"/>
                      </a:schemeClr>
                    </a:solidFill>
                  </a:tcPr>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28.834</a:t>
                      </a:r>
                      <a:endParaRPr lang="zh-CN" sz="1000" b="0" i="0" u="none" strike="noStrike" kern="1200" dirty="0">
                        <a:solidFill>
                          <a:srgbClr val="000000"/>
                        </a:solidFill>
                        <a:effectLst/>
                        <a:latin typeface="+mn-lt"/>
                        <a:ea typeface="+mn-ea"/>
                        <a:cs typeface="+mn-cs"/>
                      </a:endParaRPr>
                    </a:p>
                  </a:txBody>
                  <a:tcPr marL="9525" marR="9525" marT="9525" marB="9525">
                    <a:solidFill>
                      <a:schemeClr val="bg1">
                        <a:lumMod val="75000"/>
                      </a:schemeClr>
                    </a:solidFill>
                  </a:tcPr>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Mobile </a:t>
                      </a:r>
                      <a:endParaRPr lang="zh-CN" sz="1000" b="0" i="0" u="none" strike="noStrike" kern="1200" dirty="0">
                        <a:solidFill>
                          <a:srgbClr val="000000"/>
                        </a:solidFill>
                        <a:effectLst/>
                        <a:latin typeface="+mn-lt"/>
                        <a:ea typeface="+mn-ea"/>
                        <a:cs typeface="+mn-cs"/>
                      </a:endParaRPr>
                    </a:p>
                  </a:txBody>
                  <a:tcPr marL="9525" marR="9525" marT="9525" marB="9525">
                    <a:solidFill>
                      <a:schemeClr val="bg1">
                        <a:lumMod val="75000"/>
                      </a:schemeClr>
                    </a:solidFill>
                  </a:tcPr>
                </a:tc>
                <a:extLst>
                  <a:ext uri="{0D108BD9-81ED-4DB2-BD59-A6C34878D82A}">
                    <a16:rowId xmlns:a16="http://schemas.microsoft.com/office/drawing/2014/main" val="10005"/>
                  </a:ext>
                </a:extLst>
              </a:tr>
              <a:tr h="534516">
                <a:tc>
                  <a:txBody>
                    <a:bodyPr/>
                    <a:lstStyle/>
                    <a:p>
                      <a:pPr algn="ctr" fontAlgn="t"/>
                      <a:r>
                        <a:rPr lang="en-US" sz="1000" b="0" i="0" u="none" strike="noStrike" dirty="0">
                          <a:solidFill>
                            <a:srgbClr val="000000"/>
                          </a:solidFill>
                          <a:effectLst/>
                          <a:latin typeface="+mn-lt"/>
                        </a:rPr>
                        <a:t>950033</a:t>
                      </a:r>
                    </a:p>
                  </a:txBody>
                  <a:tcPr marL="6350" marR="6350" marT="6350" marB="0" anchor="ctr">
                    <a:solidFill>
                      <a:schemeClr val="bg1">
                        <a:lumMod val="75000"/>
                      </a:schemeClr>
                    </a:solidFill>
                  </a:tcPr>
                </a:tc>
                <a:tc>
                  <a:txBody>
                    <a:bodyPr/>
                    <a:lstStyle/>
                    <a:p>
                      <a:pPr algn="l" fontAlgn="t"/>
                      <a:r>
                        <a:rPr lang="en-US" sz="1000" b="0" i="0" u="none" strike="noStrike" dirty="0">
                          <a:solidFill>
                            <a:schemeClr val="tx1"/>
                          </a:solidFill>
                          <a:effectLst/>
                          <a:latin typeface="+mn-lt"/>
                        </a:rPr>
                        <a:t>Study on Management Aspects of 5G MOCN Network Sharing Phase2 </a:t>
                      </a:r>
                    </a:p>
                  </a:txBody>
                  <a:tcPr marL="6350" marR="6350" marT="6350" marB="0" anchor="ctr">
                    <a:solidFill>
                      <a:schemeClr val="bg1">
                        <a:lumMod val="75000"/>
                      </a:schemeClr>
                    </a:solidFill>
                  </a:tcPr>
                </a:tc>
                <a:tc>
                  <a:txBody>
                    <a:bodyPr/>
                    <a:lstStyle/>
                    <a:p>
                      <a:pPr algn="l" fontAlgn="t"/>
                      <a:r>
                        <a:rPr lang="en-US" sz="1000" b="0" i="0" u="none" strike="noStrike" dirty="0">
                          <a:solidFill>
                            <a:srgbClr val="000000"/>
                          </a:solidFill>
                          <a:effectLst/>
                          <a:latin typeface="+mn-lt"/>
                        </a:rPr>
                        <a:t>FS_MANS_ph2</a:t>
                      </a:r>
                    </a:p>
                  </a:txBody>
                  <a:tcPr marL="6350" marR="6350" marT="635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SA#100(Jun 2023)</a:t>
                      </a:r>
                      <a:endParaRPr lang="zh-CN" altLang="zh-CN" sz="1000" b="0" kern="1200" dirty="0">
                        <a:solidFill>
                          <a:schemeClr val="tx1"/>
                        </a:solidFill>
                        <a:effectLst/>
                        <a:latin typeface="+mn-lt"/>
                        <a:ea typeface="+mn-ea"/>
                        <a:cs typeface="Arial" panose="020B0604020202020204" pitchFamily="34" charset="0"/>
                      </a:endParaRPr>
                    </a:p>
                  </a:txBody>
                  <a:tcPr marL="9525" marR="9525" marT="9525" marB="9525" anchor="ctr">
                    <a:solidFill>
                      <a:schemeClr val="bg1">
                        <a:lumMod val="75000"/>
                      </a:schemeClr>
                    </a:solidFill>
                  </a:tcPr>
                </a:tc>
                <a:tc>
                  <a:txBody>
                    <a:bodyPr/>
                    <a:lstStyle/>
                    <a:p>
                      <a:pPr marL="0" algn="ctr" defTabSz="1219170" rtl="0" eaLnBrk="1" latinLnBrk="0" hangingPunct="1">
                        <a:lnSpc>
                          <a:spcPct val="107000"/>
                        </a:lnSpc>
                        <a:spcAft>
                          <a:spcPts val="800"/>
                        </a:spcAft>
                      </a:pPr>
                      <a:r>
                        <a:rPr lang="en-GB" sz="1000" kern="1200" dirty="0">
                          <a:solidFill>
                            <a:srgbClr val="0000FF"/>
                          </a:solidFill>
                          <a:highlight>
                            <a:srgbClr val="00FF00"/>
                          </a:highlight>
                          <a:latin typeface="+mn-lt"/>
                          <a:ea typeface="+mn-ea"/>
                          <a:cs typeface="+mn-cs"/>
                        </a:rPr>
                        <a:t>100%</a:t>
                      </a:r>
                    </a:p>
                  </a:txBody>
                  <a:tcPr marL="36002" marR="36002" marT="0" marB="0" anchor="ctr">
                    <a:solidFill>
                      <a:schemeClr val="bg1">
                        <a:lumMod val="75000"/>
                      </a:schemeClr>
                    </a:solidFill>
                  </a:tcPr>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SP-220151</a:t>
                      </a:r>
                      <a:endParaRPr lang="zh-CN" altLang="zh-CN" sz="1000" b="0" i="0" u="none" strike="noStrike" kern="1200" dirty="0">
                        <a:solidFill>
                          <a:srgbClr val="000000"/>
                        </a:solidFill>
                        <a:effectLst/>
                        <a:latin typeface="+mn-lt"/>
                        <a:ea typeface="+mn-ea"/>
                        <a:cs typeface="+mn-cs"/>
                      </a:endParaRPr>
                    </a:p>
                  </a:txBody>
                  <a:tcPr marL="9525" marR="9525" marT="9525" marB="9525" anchor="ctr">
                    <a:solidFill>
                      <a:schemeClr val="bg1">
                        <a:lumMod val="75000"/>
                      </a:schemeClr>
                    </a:solidFill>
                  </a:tcPr>
                </a:tc>
                <a:tc>
                  <a:txBody>
                    <a:bodyPr/>
                    <a:lstStyle/>
                    <a:p>
                      <a:pPr algn="ctr">
                        <a:lnSpc>
                          <a:spcPct val="107000"/>
                        </a:lnSpc>
                        <a:spcAft>
                          <a:spcPts val="800"/>
                        </a:spcAft>
                      </a:pPr>
                      <a:endParaRPr lang="en-GB" sz="1000" dirty="0">
                        <a:solidFill>
                          <a:srgbClr val="0000FF"/>
                        </a:solidFill>
                        <a:highlight>
                          <a:srgbClr val="00FF00"/>
                        </a:highlight>
                        <a:latin typeface="+mn-lt"/>
                      </a:endParaRPr>
                    </a:p>
                  </a:txBody>
                  <a:tcPr marL="36002" marR="36002" marT="0" marB="0" anchor="ctr">
                    <a:solidFill>
                      <a:schemeClr val="bg1">
                        <a:lumMod val="75000"/>
                      </a:schemeClr>
                    </a:solidFill>
                  </a:tcPr>
                </a:tc>
                <a:tc>
                  <a:txBody>
                    <a:bodyPr/>
                    <a:lstStyle/>
                    <a:p>
                      <a:pPr>
                        <a:lnSpc>
                          <a:spcPct val="107000"/>
                        </a:lnSpc>
                        <a:spcAft>
                          <a:spcPts val="800"/>
                        </a:spcAft>
                      </a:pPr>
                      <a:endParaRPr lang="en-GB" sz="1000" dirty="0">
                        <a:solidFill>
                          <a:srgbClr val="0000FF"/>
                        </a:solidFill>
                        <a:latin typeface="+mn-lt"/>
                      </a:endParaRPr>
                    </a:p>
                  </a:txBody>
                  <a:tcPr marL="36002" marR="36002" marT="0" marB="0" anchor="ctr">
                    <a:solidFill>
                      <a:schemeClr val="bg1">
                        <a:lumMod val="7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75000"/>
                      </a:schemeClr>
                    </a:solidFill>
                  </a:tcP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0-&gt;10-&gt;30-&gt;40-&gt;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75-&gt;90-&gt;94-&gt;100%</a:t>
                      </a:r>
                      <a:endParaRPr lang="zh-CN" sz="1000" b="0" i="0" u="none" strike="noStrike" kern="1200" dirty="0">
                        <a:solidFill>
                          <a:srgbClr val="000000"/>
                        </a:solidFill>
                        <a:effectLst/>
                        <a:latin typeface="+mn-lt"/>
                        <a:ea typeface="+mn-ea"/>
                        <a:cs typeface="+mn-cs"/>
                      </a:endParaRPr>
                    </a:p>
                  </a:txBody>
                  <a:tcPr marL="9525" marR="9525" marT="9525" marB="9525" anchor="ctr">
                    <a:solidFill>
                      <a:schemeClr val="bg1">
                        <a:lumMod val="75000"/>
                      </a:schemeClr>
                    </a:solidFill>
                  </a:tcPr>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28.835</a:t>
                      </a:r>
                      <a:endParaRPr lang="zh-CN" sz="1000" b="0" i="0" u="none" strike="noStrike" kern="1200" dirty="0">
                        <a:solidFill>
                          <a:srgbClr val="000000"/>
                        </a:solidFill>
                        <a:effectLst/>
                        <a:latin typeface="+mn-lt"/>
                        <a:ea typeface="+mn-ea"/>
                        <a:cs typeface="+mn-cs"/>
                      </a:endParaRPr>
                    </a:p>
                  </a:txBody>
                  <a:tcPr marL="9525" marR="9525" marT="9525" marB="9525" anchor="ctr">
                    <a:solidFill>
                      <a:schemeClr val="bg1">
                        <a:lumMod val="75000"/>
                      </a:schemeClr>
                    </a:solidFill>
                  </a:tcPr>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Unicom</a:t>
                      </a:r>
                      <a:endParaRPr lang="zh-CN" sz="1000" b="0" i="0" u="none" strike="noStrike" kern="1200" dirty="0">
                        <a:solidFill>
                          <a:srgbClr val="000000"/>
                        </a:solidFill>
                        <a:effectLst/>
                        <a:latin typeface="+mn-lt"/>
                        <a:ea typeface="+mn-ea"/>
                        <a:cs typeface="+mn-cs"/>
                      </a:endParaRPr>
                    </a:p>
                  </a:txBody>
                  <a:tcPr marL="9525" marR="9525" marT="9525" marB="9525" anchor="ctr">
                    <a:solidFill>
                      <a:schemeClr val="bg1">
                        <a:lumMod val="75000"/>
                      </a:schemeClr>
                    </a:solidFill>
                  </a:tcPr>
                </a:tc>
                <a:extLst>
                  <a:ext uri="{0D108BD9-81ED-4DB2-BD59-A6C34878D82A}">
                    <a16:rowId xmlns:a16="http://schemas.microsoft.com/office/drawing/2014/main" val="10006"/>
                  </a:ext>
                </a:extLst>
              </a:tr>
              <a:tr h="534516">
                <a:tc>
                  <a:txBody>
                    <a:bodyPr/>
                    <a:lstStyle/>
                    <a:p>
                      <a:pPr algn="ctr" fontAlgn="t"/>
                      <a:r>
                        <a:rPr lang="en-US" sz="1000" b="0" i="0" u="none" strike="noStrike" dirty="0">
                          <a:solidFill>
                            <a:srgbClr val="000000"/>
                          </a:solidFill>
                          <a:effectLst/>
                          <a:latin typeface="+mn-lt"/>
                        </a:rPr>
                        <a:t>950034</a:t>
                      </a:r>
                    </a:p>
                  </a:txBody>
                  <a:tcPr marL="6350" marR="6350" marT="6350" marB="0" anchor="ctr">
                    <a:solidFill>
                      <a:schemeClr val="bg1">
                        <a:lumMod val="75000"/>
                      </a:schemeClr>
                    </a:solidFill>
                  </a:tcPr>
                </a:tc>
                <a:tc>
                  <a:txBody>
                    <a:bodyPr/>
                    <a:lstStyle/>
                    <a:p>
                      <a:pPr algn="l" fontAlgn="t"/>
                      <a:r>
                        <a:rPr lang="en-US" sz="1000" b="0" i="0" u="none" strike="noStrike" dirty="0">
                          <a:solidFill>
                            <a:schemeClr val="tx1"/>
                          </a:solidFill>
                          <a:effectLst/>
                          <a:latin typeface="+mn-lt"/>
                        </a:rPr>
                        <a:t>Study on Management of Trace/MDT phase 2 </a:t>
                      </a:r>
                    </a:p>
                  </a:txBody>
                  <a:tcPr marL="6350" marR="6350" marT="6350" marB="0" anchor="ctr">
                    <a:solidFill>
                      <a:schemeClr val="bg1">
                        <a:lumMod val="75000"/>
                      </a:schemeClr>
                    </a:solidFill>
                  </a:tcPr>
                </a:tc>
                <a:tc>
                  <a:txBody>
                    <a:bodyPr/>
                    <a:lstStyle/>
                    <a:p>
                      <a:pPr algn="l" fontAlgn="t"/>
                      <a:r>
                        <a:rPr lang="en-US" sz="1000" b="0" i="0" u="none" strike="noStrike" dirty="0">
                          <a:solidFill>
                            <a:schemeClr val="tx1"/>
                          </a:solidFill>
                          <a:effectLst/>
                          <a:latin typeface="+mn-lt"/>
                        </a:rPr>
                        <a:t>FS_5GMDT_Ph2</a:t>
                      </a:r>
                    </a:p>
                  </a:txBody>
                  <a:tcPr marL="6350" marR="6350" marT="635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SA#100(Jun 2023)</a:t>
                      </a:r>
                      <a:endParaRPr lang="zh-CN" altLang="zh-CN" sz="1000" b="0" kern="1200" dirty="0">
                        <a:solidFill>
                          <a:schemeClr val="tx1"/>
                        </a:solidFill>
                        <a:effectLst/>
                        <a:latin typeface="+mn-lt"/>
                        <a:ea typeface="+mn-ea"/>
                        <a:cs typeface="Arial" panose="020B0604020202020204" pitchFamily="34" charset="0"/>
                      </a:endParaRPr>
                    </a:p>
                  </a:txBody>
                  <a:tcPr marL="9525" marR="9525" marT="9525" marB="9525" anchor="ctr">
                    <a:solidFill>
                      <a:schemeClr val="bg1">
                        <a:lumMod val="75000"/>
                      </a:schemeClr>
                    </a:solidFill>
                  </a:tcPr>
                </a:tc>
                <a:tc>
                  <a:txBody>
                    <a:bodyPr/>
                    <a:lstStyle/>
                    <a:p>
                      <a:pPr marL="0" indent="0" algn="ctr" defTabSz="914296" rtl="0" eaLnBrk="1" latinLnBrk="0" hangingPunct="1">
                        <a:lnSpc>
                          <a:spcPct val="107000"/>
                        </a:lnSpc>
                        <a:spcAft>
                          <a:spcPts val="800"/>
                        </a:spcAft>
                      </a:pPr>
                      <a:r>
                        <a:rPr lang="en-GB" sz="1000" kern="1200" dirty="0">
                          <a:solidFill>
                            <a:srgbClr val="0000FF"/>
                          </a:solidFill>
                          <a:highlight>
                            <a:srgbClr val="00FF00"/>
                          </a:highlight>
                          <a:latin typeface="+mn-lt"/>
                          <a:ea typeface="+mn-ea"/>
                          <a:cs typeface="+mn-cs"/>
                        </a:rPr>
                        <a:t>100%</a:t>
                      </a:r>
                    </a:p>
                  </a:txBody>
                  <a:tcPr marL="36002" marR="36002" marT="0" marB="0" anchor="ctr">
                    <a:solidFill>
                      <a:schemeClr val="bg1">
                        <a:lumMod val="75000"/>
                      </a:schemeClr>
                    </a:solidFill>
                  </a:tcPr>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SP-220152</a:t>
                      </a:r>
                      <a:endParaRPr lang="zh-CN" altLang="zh-CN" sz="1000" b="0" i="0" u="none" strike="noStrike" kern="1200" dirty="0">
                        <a:solidFill>
                          <a:srgbClr val="000000"/>
                        </a:solidFill>
                        <a:effectLst/>
                        <a:latin typeface="+mn-lt"/>
                        <a:ea typeface="+mn-ea"/>
                        <a:cs typeface="+mn-cs"/>
                      </a:endParaRPr>
                    </a:p>
                  </a:txBody>
                  <a:tcPr marL="9525" marR="9525" marT="9525" marB="9525" anchor="ctr">
                    <a:solidFill>
                      <a:schemeClr val="bg1">
                        <a:lumMod val="7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sz="1000" b="0" i="0" u="none" strike="noStrike" kern="1200" dirty="0">
                        <a:solidFill>
                          <a:srgbClr val="0000FF"/>
                        </a:solidFill>
                        <a:effectLst/>
                        <a:latin typeface="+mn-lt"/>
                        <a:ea typeface="+mn-ea"/>
                        <a:cs typeface="+mn-cs"/>
                      </a:endParaRPr>
                    </a:p>
                  </a:txBody>
                  <a:tcPr marL="36002" marR="36002" marT="0" marB="0" anchor="ctr">
                    <a:solidFill>
                      <a:schemeClr val="bg1">
                        <a:lumMod val="75000"/>
                      </a:schemeClr>
                    </a:solidFill>
                  </a:tcPr>
                </a:tc>
                <a:tc>
                  <a:txBody>
                    <a:bodyPr/>
                    <a:lstStyle/>
                    <a:p>
                      <a:pPr marL="0" algn="ctr" defTabSz="1219170" rtl="0" eaLnBrk="1" latinLnBrk="0" hangingPunct="1">
                        <a:lnSpc>
                          <a:spcPct val="107000"/>
                        </a:lnSpc>
                        <a:spcAft>
                          <a:spcPts val="800"/>
                        </a:spcAft>
                      </a:pPr>
                      <a:endParaRPr lang="en-GB" sz="1000" b="0" kern="1200" dirty="0">
                        <a:solidFill>
                          <a:schemeClr val="tx1"/>
                        </a:solidFill>
                        <a:effectLst/>
                        <a:latin typeface="+mn-lt"/>
                        <a:ea typeface="+mn-ea"/>
                        <a:cs typeface="Arial" panose="020B0604020202020204" pitchFamily="34" charset="0"/>
                      </a:endParaRPr>
                    </a:p>
                  </a:txBody>
                  <a:tcPr marL="36002" marR="36002" marT="0" marB="0" anchor="ctr">
                    <a:solidFill>
                      <a:schemeClr val="bg1">
                        <a:lumMod val="7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75000"/>
                      </a:schemeClr>
                    </a:solidFill>
                  </a:tcP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0-&gt;10-&gt;15-&gt;20-&gt;25-&gt;35-&gt;60%</a:t>
                      </a:r>
                      <a:endParaRPr lang="zh-CN" sz="1000" b="0" i="0" u="none" strike="noStrike" kern="1200" dirty="0">
                        <a:solidFill>
                          <a:srgbClr val="000000"/>
                        </a:solidFill>
                        <a:effectLst/>
                        <a:latin typeface="+mn-lt"/>
                        <a:ea typeface="+mn-ea"/>
                        <a:cs typeface="+mn-cs"/>
                      </a:endParaRPr>
                    </a:p>
                  </a:txBody>
                  <a:tcPr marL="9525" marR="9525" marT="9525" marB="9525" anchor="ctr">
                    <a:solidFill>
                      <a:schemeClr val="bg1">
                        <a:lumMod val="75000"/>
                      </a:schemeClr>
                    </a:solidFill>
                  </a:tcPr>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28.837</a:t>
                      </a:r>
                      <a:endParaRPr lang="zh-CN" sz="1000" b="0" i="0" u="none" strike="noStrike" kern="1200" dirty="0">
                        <a:solidFill>
                          <a:srgbClr val="000000"/>
                        </a:solidFill>
                        <a:effectLst/>
                        <a:latin typeface="+mn-lt"/>
                        <a:ea typeface="+mn-ea"/>
                        <a:cs typeface="+mn-cs"/>
                      </a:endParaRPr>
                    </a:p>
                  </a:txBody>
                  <a:tcPr marL="9525" marR="9525" marT="9525" marB="9525" anchor="ctr">
                    <a:solidFill>
                      <a:schemeClr val="bg1">
                        <a:lumMod val="75000"/>
                      </a:schemeClr>
                    </a:solidFill>
                  </a:tcPr>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Nokia </a:t>
                      </a:r>
                      <a:endParaRPr lang="zh-CN" sz="1000" b="0" i="0" u="none" strike="noStrike" kern="1200" dirty="0">
                        <a:solidFill>
                          <a:srgbClr val="000000"/>
                        </a:solidFill>
                        <a:effectLst/>
                        <a:latin typeface="+mn-lt"/>
                        <a:ea typeface="+mn-ea"/>
                        <a:cs typeface="+mn-cs"/>
                      </a:endParaRPr>
                    </a:p>
                  </a:txBody>
                  <a:tcPr marL="9525" marR="9525" marT="9525" marB="9525" anchor="ctr">
                    <a:solidFill>
                      <a:schemeClr val="bg1">
                        <a:lumMod val="75000"/>
                      </a:schemeClr>
                    </a:solidFill>
                  </a:tcPr>
                </a:tc>
                <a:extLst>
                  <a:ext uri="{0D108BD9-81ED-4DB2-BD59-A6C34878D82A}">
                    <a16:rowId xmlns:a16="http://schemas.microsoft.com/office/drawing/2014/main" val="10007"/>
                  </a:ext>
                </a:extLst>
              </a:tr>
              <a:tr h="534516">
                <a:tc>
                  <a:txBody>
                    <a:bodyPr/>
                    <a:lstStyle/>
                    <a:p>
                      <a:pPr algn="ctr" fontAlgn="t"/>
                      <a:r>
                        <a:rPr lang="en-US" sz="1000" b="0" i="0" u="none" strike="noStrike" dirty="0">
                          <a:solidFill>
                            <a:srgbClr val="000000"/>
                          </a:solidFill>
                          <a:effectLst/>
                          <a:latin typeface="+mn-lt"/>
                        </a:rPr>
                        <a:t>960026</a:t>
                      </a:r>
                    </a:p>
                  </a:txBody>
                  <a:tcPr marL="6350" marR="6350" marT="6350" marB="0" anchor="ctr">
                    <a:solidFill>
                      <a:schemeClr val="bg1">
                        <a:lumMod val="75000"/>
                      </a:schemeClr>
                    </a:solidFill>
                  </a:tcPr>
                </a:tc>
                <a:tc>
                  <a:txBody>
                    <a:bodyPr/>
                    <a:lstStyle/>
                    <a:p>
                      <a:pPr algn="l" fontAlgn="t"/>
                      <a:r>
                        <a:rPr lang="en-US" sz="1000" b="0" i="0" u="none" strike="noStrike" dirty="0">
                          <a:solidFill>
                            <a:schemeClr val="tx1"/>
                          </a:solidFill>
                          <a:effectLst/>
                          <a:latin typeface="+mn-lt"/>
                        </a:rPr>
                        <a:t>Study on Management Aspects of IoT NTN Enhancements </a:t>
                      </a:r>
                    </a:p>
                  </a:txBody>
                  <a:tcPr marL="6350" marR="6350" marT="6350" marB="0" anchor="ctr">
                    <a:solidFill>
                      <a:schemeClr val="bg1">
                        <a:lumMod val="75000"/>
                      </a:schemeClr>
                    </a:solidFill>
                  </a:tcPr>
                </a:tc>
                <a:tc>
                  <a:txBody>
                    <a:bodyPr/>
                    <a:lstStyle/>
                    <a:p>
                      <a:pPr marL="0" algn="l" defTabSz="1219170" rtl="0" eaLnBrk="1" fontAlgn="t" latinLnBrk="0" hangingPunct="1"/>
                      <a:r>
                        <a:rPr lang="en-US" sz="1000" b="0" i="0" u="none" strike="noStrike" kern="1200" dirty="0" err="1">
                          <a:solidFill>
                            <a:schemeClr val="tx1"/>
                          </a:solidFill>
                          <a:effectLst/>
                          <a:latin typeface="+mn-lt"/>
                          <a:ea typeface="+mn-ea"/>
                          <a:cs typeface="+mn-cs"/>
                        </a:rPr>
                        <a:t>FS_IoT_NTN</a:t>
                      </a:r>
                      <a:endParaRPr lang="en-US" sz="1000" b="0" i="0" u="none" strike="noStrike" kern="1200" dirty="0">
                        <a:solidFill>
                          <a:schemeClr val="tx1"/>
                        </a:solidFill>
                        <a:effectLst/>
                        <a:latin typeface="+mn-lt"/>
                        <a:ea typeface="+mn-ea"/>
                        <a:cs typeface="+mn-cs"/>
                      </a:endParaRPr>
                    </a:p>
                  </a:txBody>
                  <a:tcPr marL="6350" marR="6350" marT="635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SA#100(Jun 2023)</a:t>
                      </a:r>
                      <a:endParaRPr lang="zh-CN" altLang="zh-CN" sz="1000" b="0" kern="1200" dirty="0">
                        <a:solidFill>
                          <a:schemeClr val="tx1"/>
                        </a:solidFill>
                        <a:effectLst/>
                        <a:latin typeface="+mn-lt"/>
                        <a:ea typeface="+mn-ea"/>
                        <a:cs typeface="Arial" panose="020B0604020202020204" pitchFamily="34" charset="0"/>
                      </a:endParaRPr>
                    </a:p>
                  </a:txBody>
                  <a:tcPr marL="9525" marR="9525" marT="9525" marB="9525" anchor="ctr">
                    <a:solidFill>
                      <a:schemeClr val="bg1">
                        <a:lumMod val="75000"/>
                      </a:schemeClr>
                    </a:solidFill>
                  </a:tcPr>
                </a:tc>
                <a:tc>
                  <a:txBody>
                    <a:bodyPr/>
                    <a:lstStyle/>
                    <a:p>
                      <a:pPr algn="ctr">
                        <a:lnSpc>
                          <a:spcPct val="107000"/>
                        </a:lnSpc>
                        <a:spcAft>
                          <a:spcPts val="800"/>
                        </a:spcAft>
                      </a:pPr>
                      <a:r>
                        <a:rPr lang="en-GB" sz="1000" b="0" i="0" u="none" strike="noStrike" kern="1200" dirty="0">
                          <a:solidFill>
                            <a:srgbClr val="0000FF"/>
                          </a:solidFill>
                          <a:effectLst/>
                          <a:highlight>
                            <a:srgbClr val="00FF00"/>
                          </a:highlight>
                          <a:latin typeface="+mn-lt"/>
                          <a:ea typeface="+mn-ea"/>
                          <a:cs typeface="+mn-cs"/>
                        </a:rPr>
                        <a:t>100%</a:t>
                      </a:r>
                    </a:p>
                  </a:txBody>
                  <a:tcPr marL="36002" marR="36002" marT="0" marB="0" anchor="ctr">
                    <a:solidFill>
                      <a:schemeClr val="bg1">
                        <a:lumMod val="75000"/>
                      </a:schemeClr>
                    </a:solidFill>
                  </a:tcPr>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SP-220490</a:t>
                      </a:r>
                    </a:p>
                  </a:txBody>
                  <a:tcPr marL="9525" marR="9525" marT="9525" marB="9525" anchor="ctr">
                    <a:solidFill>
                      <a:schemeClr val="bg1">
                        <a:lumMod val="75000"/>
                      </a:schemeClr>
                    </a:solidFill>
                  </a:tcPr>
                </a:tc>
                <a:tc>
                  <a:txBody>
                    <a:bodyPr/>
                    <a:lstStyle/>
                    <a:p>
                      <a:pPr algn="ctr">
                        <a:lnSpc>
                          <a:spcPct val="107000"/>
                        </a:lnSpc>
                        <a:spcAft>
                          <a:spcPts val="800"/>
                        </a:spcAft>
                      </a:pPr>
                      <a:endParaRPr lang="en-GB" sz="1000" b="0" i="0" u="none" strike="noStrike" kern="1200" dirty="0">
                        <a:solidFill>
                          <a:srgbClr val="0000FF"/>
                        </a:solidFill>
                        <a:effectLst/>
                        <a:highlight>
                          <a:srgbClr val="00FF00"/>
                        </a:highlight>
                        <a:latin typeface="+mn-lt"/>
                        <a:ea typeface="+mn-ea"/>
                        <a:cs typeface="+mn-cs"/>
                      </a:endParaRPr>
                    </a:p>
                  </a:txBody>
                  <a:tcPr marL="36002" marR="36002" marT="0" marB="0" anchor="ctr">
                    <a:solidFill>
                      <a:schemeClr val="bg1">
                        <a:lumMod val="75000"/>
                      </a:schemeClr>
                    </a:solidFill>
                  </a:tcPr>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solidFill>
                      <a:schemeClr val="bg1">
                        <a:lumMod val="7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75000"/>
                      </a:schemeClr>
                    </a:solidFill>
                  </a:tcP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fr-FR" altLang="zh-CN" sz="1000" b="0" i="0" u="none" strike="noStrike" kern="1200" dirty="0">
                          <a:solidFill>
                            <a:srgbClr val="000000"/>
                          </a:solidFill>
                          <a:effectLst/>
                          <a:latin typeface="+mn-lt"/>
                          <a:ea typeface="+mn-ea"/>
                          <a:cs typeface="+mn-cs"/>
                        </a:rPr>
                        <a:t>0-&gt;20-&gt;30-&gt;75-&gt;95-&gt;100%</a:t>
                      </a:r>
                      <a:endParaRPr lang="zh-CN" sz="1000" b="0" i="0" u="none" strike="noStrike" kern="1200" dirty="0">
                        <a:solidFill>
                          <a:srgbClr val="000000"/>
                        </a:solidFill>
                        <a:effectLst/>
                        <a:latin typeface="+mn-lt"/>
                        <a:ea typeface="+mn-ea"/>
                        <a:cs typeface="+mn-cs"/>
                      </a:endParaRPr>
                    </a:p>
                  </a:txBody>
                  <a:tcPr marL="9525" marR="9525" marT="9525" marB="9525" anchor="ctr">
                    <a:solidFill>
                      <a:schemeClr val="bg1">
                        <a:lumMod val="75000"/>
                      </a:schemeClr>
                    </a:solidFill>
                  </a:tcPr>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28.841</a:t>
                      </a:r>
                      <a:endParaRPr lang="zh-CN" sz="1000" b="0" i="0" u="none" strike="noStrike" kern="1200" dirty="0">
                        <a:solidFill>
                          <a:srgbClr val="000000"/>
                        </a:solidFill>
                        <a:effectLst/>
                        <a:latin typeface="+mn-lt"/>
                        <a:ea typeface="+mn-ea"/>
                        <a:cs typeface="+mn-cs"/>
                      </a:endParaRPr>
                    </a:p>
                  </a:txBody>
                  <a:tcPr marL="9525" marR="9525" marT="9525" marB="9525" anchor="ctr">
                    <a:solidFill>
                      <a:schemeClr val="bg1">
                        <a:lumMod val="75000"/>
                      </a:schemeClr>
                    </a:solidFill>
                  </a:tcPr>
                </a:tc>
                <a:tc>
                  <a:txBody>
                    <a:bodyPr/>
                    <a:lstStyle/>
                    <a:p>
                      <a:pPr marL="0" indent="0" algn="l"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China </a:t>
                      </a:r>
                      <a:r>
                        <a:rPr lang="fr-FR" altLang="zh-CN" sz="1000" b="0" i="0" u="none" strike="noStrike" kern="1200" dirty="0" err="1">
                          <a:solidFill>
                            <a:srgbClr val="000000"/>
                          </a:solidFill>
                          <a:effectLst/>
                          <a:latin typeface="+mn-lt"/>
                          <a:ea typeface="+mn-ea"/>
                          <a:cs typeface="+mn-cs"/>
                        </a:rPr>
                        <a:t>Unicom</a:t>
                      </a:r>
                      <a:endParaRPr lang="zh-CN" sz="1000" b="0" i="0" u="none" strike="noStrike" kern="1200" dirty="0">
                        <a:solidFill>
                          <a:srgbClr val="000000"/>
                        </a:solidFill>
                        <a:effectLst/>
                        <a:latin typeface="+mn-lt"/>
                        <a:ea typeface="+mn-ea"/>
                        <a:cs typeface="+mn-cs"/>
                      </a:endParaRPr>
                    </a:p>
                  </a:txBody>
                  <a:tcPr marL="9525" marR="9525" marT="9525" marB="9525" anchor="ctr">
                    <a:solidFill>
                      <a:schemeClr val="bg1">
                        <a:lumMod val="75000"/>
                      </a:schemeClr>
                    </a:solidFill>
                  </a:tcPr>
                </a:tc>
                <a:extLst>
                  <a:ext uri="{0D108BD9-81ED-4DB2-BD59-A6C34878D82A}">
                    <a16:rowId xmlns:a16="http://schemas.microsoft.com/office/drawing/2014/main" val="10008"/>
                  </a:ext>
                </a:extLst>
              </a:tr>
              <a:tr h="296888">
                <a:tc>
                  <a:txBody>
                    <a:bodyPr/>
                    <a:lstStyle/>
                    <a:p>
                      <a:pPr algn="ctr" fontAlgn="t"/>
                      <a:r>
                        <a:rPr lang="en-US" sz="1000" b="0" i="0" u="none" strike="noStrike" dirty="0">
                          <a:solidFill>
                            <a:srgbClr val="000000"/>
                          </a:solidFill>
                          <a:effectLst/>
                          <a:latin typeface="+mn-lt"/>
                        </a:rPr>
                        <a:t>970029</a:t>
                      </a:r>
                    </a:p>
                  </a:txBody>
                  <a:tcPr marL="6350" marR="6350" marT="635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Study on Data management phase 2</a:t>
                      </a:r>
                      <a:endParaRPr lang="zh-CN" sz="1000" kern="1200" dirty="0">
                        <a:solidFill>
                          <a:schemeClr val="tx1"/>
                        </a:solidFill>
                        <a:effectLst/>
                        <a:latin typeface="+mn-lt"/>
                        <a:ea typeface="宋体" panose="02010600030101010101" pitchFamily="2" charset="-122"/>
                        <a:cs typeface="+mn-cs"/>
                      </a:endParaRPr>
                    </a:p>
                  </a:txBody>
                  <a:tcPr marL="9525" marR="9525" marT="9525" marB="9525"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FS_MADCOL_ph2</a:t>
                      </a:r>
                      <a:endParaRPr lang="zh-CN" altLang="en-US" sz="1000" kern="1200" dirty="0">
                        <a:solidFill>
                          <a:schemeClr val="tx1"/>
                        </a:solidFill>
                        <a:effectLst/>
                        <a:latin typeface="+mn-lt"/>
                        <a:ea typeface="+mn-ea"/>
                        <a:cs typeface="+mn-cs"/>
                      </a:endParaRPr>
                    </a:p>
                  </a:txBody>
                  <a:tcPr marL="9525" marR="9525" marT="9525" marB="9525"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SA#100 (Jun 2023) </a:t>
                      </a:r>
                      <a:r>
                        <a:rPr lang="fr-FR" altLang="zh-CN" sz="1000" b="1" kern="1200" dirty="0">
                          <a:solidFill>
                            <a:srgbClr val="0000FF"/>
                          </a:solidFill>
                          <a:effectLst/>
                          <a:latin typeface="+mn-lt"/>
                          <a:ea typeface="+mn-ea"/>
                          <a:cs typeface="Arial" panose="020B0604020202020204" pitchFamily="34" charset="0"/>
                        </a:rPr>
                        <a:t>-&gt; SA#103 (Mar 2023)</a:t>
                      </a:r>
                      <a:endParaRPr lang="en-US" altLang="zh-CN" sz="1000" b="0" kern="1200" dirty="0">
                        <a:solidFill>
                          <a:schemeClr val="tx1"/>
                        </a:solidFill>
                        <a:effectLst/>
                        <a:latin typeface="+mn-lt"/>
                        <a:ea typeface="+mn-ea"/>
                        <a:cs typeface="Arial" panose="020B0604020202020204" pitchFamily="34" charset="0"/>
                      </a:endParaRPr>
                    </a:p>
                  </a:txBody>
                  <a:tcPr marL="9525" marR="9525" marT="9525" marB="9525" anchor="ctr"/>
                </a:tc>
                <a:tc>
                  <a:txBody>
                    <a:bodyPr/>
                    <a:lstStyle/>
                    <a:p>
                      <a:pPr algn="ctr" fontAlgn="t"/>
                      <a:r>
                        <a:rPr lang="en-US" sz="1000" b="0" i="0" u="none" strike="noStrike" dirty="0">
                          <a:solidFill>
                            <a:srgbClr val="000000"/>
                          </a:solidFill>
                          <a:effectLst/>
                          <a:latin typeface="+mn-lt"/>
                        </a:rPr>
                        <a:t>25%</a:t>
                      </a:r>
                    </a:p>
                  </a:txBody>
                  <a:tcPr marL="6350" marR="6350" marT="635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SP-220842</a:t>
                      </a:r>
                      <a:endParaRPr lang="zh-CN" altLang="zh-CN" sz="1000" kern="1200" dirty="0">
                        <a:solidFill>
                          <a:schemeClr val="tx1"/>
                        </a:solidFill>
                        <a:effectLst/>
                        <a:latin typeface="+mn-lt"/>
                        <a:ea typeface="+mn-ea"/>
                        <a:cs typeface="+mn-cs"/>
                      </a:endParaRPr>
                    </a:p>
                  </a:txBody>
                  <a:tcPr marL="9525" marR="9525" marT="9525" marB="9525" anchor="ctr"/>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45%</a:t>
                      </a:r>
                    </a:p>
                  </a:txBody>
                  <a:tcPr marL="36002" marR="36002" marT="0" marB="0" anchor="ctr"/>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0-&gt;5-&gt;10-&gt;15-&gt;25-&gt;45%</a:t>
                      </a:r>
                      <a:endParaRPr lang="zh-CN" sz="1000" b="0" i="0" u="none" strike="noStrike" kern="1200" dirty="0">
                        <a:solidFill>
                          <a:srgbClr val="000000"/>
                        </a:solidFill>
                        <a:effectLst/>
                        <a:latin typeface="+mn-lt"/>
                        <a:ea typeface="+mn-ea"/>
                        <a:cs typeface="+mn-cs"/>
                      </a:endParaRPr>
                    </a:p>
                  </a:txBody>
                  <a:tcPr marL="9525" marR="9525" marT="9525" marB="9525" anchor="ctr"/>
                </a:tc>
                <a:tc>
                  <a:txBody>
                    <a:bodyPr/>
                    <a:lstStyle/>
                    <a:p>
                      <a:pPr marL="0" algn="ctr" defTabSz="1219170" rtl="0" eaLnBrk="1" fontAlgn="t" latinLnBrk="0" hangingPunct="1">
                        <a:lnSpc>
                          <a:spcPct val="150000"/>
                        </a:lnSpc>
                        <a:spcAft>
                          <a:spcPts val="0"/>
                        </a:spcAft>
                      </a:pPr>
                      <a:endParaRPr lang="zh-CN" sz="1000" b="0" i="0" u="none" strike="noStrike" kern="1200" dirty="0">
                        <a:solidFill>
                          <a:srgbClr val="000000"/>
                        </a:solidFill>
                        <a:effectLst/>
                        <a:latin typeface="+mn-lt"/>
                        <a:ea typeface="+mn-ea"/>
                        <a:cs typeface="+mn-cs"/>
                      </a:endParaRPr>
                    </a:p>
                  </a:txBody>
                  <a:tcPr marL="9525" marR="9525" marT="9525" marB="9525"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Nokia</a:t>
                      </a:r>
                      <a:endParaRPr lang="zh-CN" altLang="en-US" sz="1000" kern="1200" dirty="0">
                        <a:solidFill>
                          <a:schemeClr val="tx1"/>
                        </a:solidFill>
                        <a:effectLst/>
                        <a:latin typeface="+mn-lt"/>
                        <a:ea typeface="+mn-ea"/>
                        <a:cs typeface="+mn-cs"/>
                      </a:endParaRPr>
                    </a:p>
                  </a:txBody>
                  <a:tcPr marL="9525" marR="9525" marT="9525" marB="9525" anchor="ctr"/>
                </a:tc>
                <a:extLst>
                  <a:ext uri="{0D108BD9-81ED-4DB2-BD59-A6C34878D82A}">
                    <a16:rowId xmlns:a16="http://schemas.microsoft.com/office/drawing/2014/main" val="1920802795"/>
                  </a:ext>
                </a:extLst>
              </a:tr>
            </a:tbl>
          </a:graphicData>
        </a:graphic>
      </p:graphicFrame>
    </p:spTree>
    <p:extLst>
      <p:ext uri="{BB962C8B-B14F-4D97-AF65-F5344CB8AC3E}">
        <p14:creationId xmlns:p14="http://schemas.microsoft.com/office/powerpoint/2010/main" val="3686240069"/>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4282449053"/>
              </p:ext>
            </p:extLst>
          </p:nvPr>
        </p:nvGraphicFramePr>
        <p:xfrm>
          <a:off x="124354" y="1476756"/>
          <a:ext cx="11755032" cy="1011428"/>
        </p:xfrm>
        <a:graphic>
          <a:graphicData uri="http://schemas.openxmlformats.org/drawingml/2006/table">
            <a:tbl>
              <a:tblPr firstRow="1" firstCol="1" bandRow="1">
                <a:tableStyleId>{F5AB1C69-6EDB-4FF4-983F-18BD219EF322}</a:tableStyleId>
              </a:tblPr>
              <a:tblGrid>
                <a:gridCol w="636585">
                  <a:extLst>
                    <a:ext uri="{9D8B030D-6E8A-4147-A177-3AD203B41FA5}">
                      <a16:colId xmlns:a16="http://schemas.microsoft.com/office/drawing/2014/main" val="20000"/>
                    </a:ext>
                  </a:extLst>
                </a:gridCol>
                <a:gridCol w="2598939">
                  <a:extLst>
                    <a:ext uri="{9D8B030D-6E8A-4147-A177-3AD203B41FA5}">
                      <a16:colId xmlns:a16="http://schemas.microsoft.com/office/drawing/2014/main" val="20001"/>
                    </a:ext>
                  </a:extLst>
                </a:gridCol>
                <a:gridCol w="700538">
                  <a:extLst>
                    <a:ext uri="{9D8B030D-6E8A-4147-A177-3AD203B41FA5}">
                      <a16:colId xmlns:a16="http://schemas.microsoft.com/office/drawing/2014/main" val="20002"/>
                    </a:ext>
                  </a:extLst>
                </a:gridCol>
                <a:gridCol w="817102">
                  <a:extLst>
                    <a:ext uri="{9D8B030D-6E8A-4147-A177-3AD203B41FA5}">
                      <a16:colId xmlns:a16="http://schemas.microsoft.com/office/drawing/2014/main" val="20005"/>
                    </a:ext>
                  </a:extLst>
                </a:gridCol>
                <a:gridCol w="554206">
                  <a:extLst>
                    <a:ext uri="{9D8B030D-6E8A-4147-A177-3AD203B41FA5}">
                      <a16:colId xmlns:a16="http://schemas.microsoft.com/office/drawing/2014/main" val="20006"/>
                    </a:ext>
                  </a:extLst>
                </a:gridCol>
                <a:gridCol w="642404">
                  <a:extLst>
                    <a:ext uri="{9D8B030D-6E8A-4147-A177-3AD203B41FA5}">
                      <a16:colId xmlns:a16="http://schemas.microsoft.com/office/drawing/2014/main" val="2978466853"/>
                    </a:ext>
                  </a:extLst>
                </a:gridCol>
                <a:gridCol w="642404">
                  <a:extLst>
                    <a:ext uri="{9D8B030D-6E8A-4147-A177-3AD203B41FA5}">
                      <a16:colId xmlns:a16="http://schemas.microsoft.com/office/drawing/2014/main" val="20007"/>
                    </a:ext>
                  </a:extLst>
                </a:gridCol>
                <a:gridCol w="1093345">
                  <a:extLst>
                    <a:ext uri="{9D8B030D-6E8A-4147-A177-3AD203B41FA5}">
                      <a16:colId xmlns:a16="http://schemas.microsoft.com/office/drawing/2014/main" val="20008"/>
                    </a:ext>
                  </a:extLst>
                </a:gridCol>
                <a:gridCol w="1104884">
                  <a:extLst>
                    <a:ext uri="{9D8B030D-6E8A-4147-A177-3AD203B41FA5}">
                      <a16:colId xmlns:a16="http://schemas.microsoft.com/office/drawing/2014/main" val="20009"/>
                    </a:ext>
                  </a:extLst>
                </a:gridCol>
                <a:gridCol w="1019234">
                  <a:extLst>
                    <a:ext uri="{9D8B030D-6E8A-4147-A177-3AD203B41FA5}">
                      <a16:colId xmlns:a16="http://schemas.microsoft.com/office/drawing/2014/main" val="20010"/>
                    </a:ext>
                  </a:extLst>
                </a:gridCol>
                <a:gridCol w="1019234">
                  <a:extLst>
                    <a:ext uri="{9D8B030D-6E8A-4147-A177-3AD203B41FA5}">
                      <a16:colId xmlns:a16="http://schemas.microsoft.com/office/drawing/2014/main" val="20012"/>
                    </a:ext>
                  </a:extLst>
                </a:gridCol>
                <a:gridCol w="926157">
                  <a:extLst>
                    <a:ext uri="{9D8B030D-6E8A-4147-A177-3AD203B41FA5}">
                      <a16:colId xmlns:a16="http://schemas.microsoft.com/office/drawing/2014/main" val="20013"/>
                    </a:ext>
                  </a:extLst>
                </a:gridCol>
              </a:tblGrid>
              <a:tr h="336724">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88370">
                <a:tc>
                  <a:txBody>
                    <a:bodyPr/>
                    <a:lstStyle/>
                    <a:p>
                      <a:pPr algn="ctr" fontAlgn="t"/>
                      <a:r>
                        <a:rPr lang="en-US" sz="1000" b="0" i="0" u="none" strike="noStrike" dirty="0">
                          <a:solidFill>
                            <a:srgbClr val="000000"/>
                          </a:solidFill>
                          <a:effectLst/>
                          <a:latin typeface="+mn-lt"/>
                        </a:rPr>
                        <a:t>970029</a:t>
                      </a:r>
                    </a:p>
                  </a:txBody>
                  <a:tcPr marL="6350" marR="6350" marT="635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Study on Data management phase 2</a:t>
                      </a:r>
                      <a:endParaRPr lang="zh-CN" sz="1000" kern="1200" dirty="0">
                        <a:solidFill>
                          <a:schemeClr val="tx1"/>
                        </a:solidFill>
                        <a:effectLst/>
                        <a:latin typeface="+mn-lt"/>
                        <a:ea typeface="宋体" panose="02010600030101010101" pitchFamily="2" charset="-122"/>
                        <a:cs typeface="+mn-cs"/>
                      </a:endParaRPr>
                    </a:p>
                  </a:txBody>
                  <a:tcPr marL="9525" marR="9525" marT="9525" marB="9525"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FS_MADCOL_ph2</a:t>
                      </a:r>
                      <a:endParaRPr lang="zh-CN" altLang="en-US" sz="1000" kern="1200" dirty="0">
                        <a:solidFill>
                          <a:schemeClr val="tx1"/>
                        </a:solidFill>
                        <a:effectLst/>
                        <a:latin typeface="+mn-lt"/>
                        <a:ea typeface="+mn-ea"/>
                        <a:cs typeface="+mn-cs"/>
                      </a:endParaRPr>
                    </a:p>
                  </a:txBody>
                  <a:tcPr marL="9525" marR="9525" marT="9525" marB="9525"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SA#100 (Jun 2023) </a:t>
                      </a:r>
                      <a:r>
                        <a:rPr lang="fr-FR" altLang="zh-CN" sz="1000" b="1" kern="1200" dirty="0">
                          <a:solidFill>
                            <a:srgbClr val="0000FF"/>
                          </a:solidFill>
                          <a:effectLst/>
                          <a:latin typeface="+mn-lt"/>
                          <a:ea typeface="+mn-ea"/>
                          <a:cs typeface="Arial" panose="020B0604020202020204" pitchFamily="34" charset="0"/>
                        </a:rPr>
                        <a:t>-&gt; SA#</a:t>
                      </a:r>
                      <a:r>
                        <a:rPr lang="fr-FR" altLang="zh-CN" sz="1000" b="1" kern="1200">
                          <a:solidFill>
                            <a:srgbClr val="0000FF"/>
                          </a:solidFill>
                          <a:effectLst/>
                          <a:latin typeface="+mn-lt"/>
                          <a:ea typeface="+mn-ea"/>
                          <a:cs typeface="Arial" panose="020B0604020202020204" pitchFamily="34" charset="0"/>
                        </a:rPr>
                        <a:t>103 (Mar </a:t>
                      </a:r>
                      <a:r>
                        <a:rPr lang="fr-FR" altLang="zh-CN" sz="1000" b="1" kern="1200" dirty="0">
                          <a:solidFill>
                            <a:srgbClr val="0000FF"/>
                          </a:solidFill>
                          <a:effectLst/>
                          <a:latin typeface="+mn-lt"/>
                          <a:ea typeface="+mn-ea"/>
                          <a:cs typeface="Arial" panose="020B0604020202020204" pitchFamily="34" charset="0"/>
                        </a:rPr>
                        <a:t>2023)</a:t>
                      </a:r>
                      <a:endParaRPr lang="en-US" altLang="zh-CN" sz="1000" b="0" kern="1200" dirty="0">
                        <a:solidFill>
                          <a:schemeClr val="tx1"/>
                        </a:solidFill>
                        <a:effectLst/>
                        <a:latin typeface="+mn-lt"/>
                        <a:ea typeface="+mn-ea"/>
                        <a:cs typeface="Arial" panose="020B0604020202020204" pitchFamily="34" charset="0"/>
                      </a:endParaRPr>
                    </a:p>
                  </a:txBody>
                  <a:tcPr marL="9525" marR="9525" marT="9525" marB="9525" anchor="ctr"/>
                </a:tc>
                <a:tc>
                  <a:txBody>
                    <a:bodyPr/>
                    <a:lstStyle/>
                    <a:p>
                      <a:pPr algn="ctr" fontAlgn="t"/>
                      <a:r>
                        <a:rPr lang="en-US" sz="1000" b="0" i="0" u="none" strike="noStrike" dirty="0">
                          <a:solidFill>
                            <a:srgbClr val="000000"/>
                          </a:solidFill>
                          <a:effectLst/>
                          <a:latin typeface="+mn-lt"/>
                        </a:rPr>
                        <a:t>25%</a:t>
                      </a:r>
                    </a:p>
                  </a:txBody>
                  <a:tcPr marL="6350" marR="6350" marT="635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SP-220842</a:t>
                      </a:r>
                      <a:endParaRPr lang="zh-CN" altLang="zh-CN" sz="1000" kern="1200" dirty="0">
                        <a:solidFill>
                          <a:schemeClr val="tx1"/>
                        </a:solidFill>
                        <a:effectLst/>
                        <a:latin typeface="+mn-lt"/>
                        <a:ea typeface="+mn-ea"/>
                        <a:cs typeface="+mn-cs"/>
                      </a:endParaRPr>
                    </a:p>
                  </a:txBody>
                  <a:tcPr marL="9525" marR="9525" marT="9525" marB="9525" anchor="ctr"/>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45%</a:t>
                      </a:r>
                    </a:p>
                  </a:txBody>
                  <a:tcPr marL="36002" marR="36002" marT="0" marB="0" anchor="ctr"/>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0-&gt;5-&gt;10-&gt;15-&gt;25-&gt;45%</a:t>
                      </a:r>
                      <a:endParaRPr lang="zh-CN" sz="1000" b="0" i="0" u="none" strike="noStrike" kern="1200" dirty="0">
                        <a:solidFill>
                          <a:srgbClr val="000000"/>
                        </a:solidFill>
                        <a:effectLst/>
                        <a:latin typeface="+mn-lt"/>
                        <a:ea typeface="+mn-ea"/>
                        <a:cs typeface="+mn-cs"/>
                      </a:endParaRPr>
                    </a:p>
                  </a:txBody>
                  <a:tcPr marL="9525" marR="9525" marT="9525" marB="9525" anchor="ctr"/>
                </a:tc>
                <a:tc>
                  <a:txBody>
                    <a:bodyPr/>
                    <a:lstStyle/>
                    <a:p>
                      <a:pPr marL="0" algn="ctr" defTabSz="1219170" rtl="0" eaLnBrk="1" fontAlgn="t" latinLnBrk="0" hangingPunct="1">
                        <a:lnSpc>
                          <a:spcPct val="150000"/>
                        </a:lnSpc>
                        <a:spcAft>
                          <a:spcPts val="0"/>
                        </a:spcAft>
                      </a:pPr>
                      <a:endParaRPr lang="zh-CN" sz="1000" b="0" i="0" u="none" strike="noStrike" kern="1200" dirty="0">
                        <a:solidFill>
                          <a:srgbClr val="000000"/>
                        </a:solidFill>
                        <a:effectLst/>
                        <a:latin typeface="+mn-lt"/>
                        <a:ea typeface="+mn-ea"/>
                        <a:cs typeface="+mn-cs"/>
                      </a:endParaRPr>
                    </a:p>
                  </a:txBody>
                  <a:tcPr marL="9525" marR="9525" marT="9525" marB="9525"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Nokia</a:t>
                      </a:r>
                      <a:endParaRPr lang="zh-CN" altLang="en-US" sz="1000" kern="1200" dirty="0">
                        <a:solidFill>
                          <a:schemeClr val="tx1"/>
                        </a:solidFill>
                        <a:effectLst/>
                        <a:latin typeface="+mn-lt"/>
                        <a:ea typeface="+mn-ea"/>
                        <a:cs typeface="+mn-cs"/>
                      </a:endParaRPr>
                    </a:p>
                  </a:txBody>
                  <a:tcPr marL="9525" marR="9525" marT="9525" marB="9525" anchor="ctr"/>
                </a:tc>
                <a:extLst>
                  <a:ext uri="{0D108BD9-81ED-4DB2-BD59-A6C34878D82A}">
                    <a16:rowId xmlns:a16="http://schemas.microsoft.com/office/drawing/2014/main" val="44296599"/>
                  </a:ext>
                </a:extLst>
              </a:tr>
            </a:tbl>
          </a:graphicData>
        </a:graphic>
      </p:graphicFrame>
      <p:sp>
        <p:nvSpPr>
          <p:cNvPr id="6" name="Content Placeholder 7">
            <a:extLst>
              <a:ext uri="{FF2B5EF4-FFF2-40B4-BE49-F238E27FC236}">
                <a16:creationId xmlns:a16="http://schemas.microsoft.com/office/drawing/2014/main" id="{5C233DE2-9712-42A0-9829-255A1F95998C}"/>
              </a:ext>
            </a:extLst>
          </p:cNvPr>
          <p:cNvSpPr txBox="1">
            <a:spLocks/>
          </p:cNvSpPr>
          <p:nvPr/>
        </p:nvSpPr>
        <p:spPr>
          <a:xfrm>
            <a:off x="124354" y="3042155"/>
            <a:ext cx="11646732" cy="233908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FS_MADCOL_ph2</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SA5#150:</a:t>
            </a:r>
          </a:p>
          <a:p>
            <a:pPr marL="988459" lvl="1" indent="-378875" defTabSz="1219170">
              <a:defRPr/>
            </a:pPr>
            <a:r>
              <a:rPr lang="en-US" altLang="zh-CN" sz="1200" dirty="0"/>
              <a:t>It was agreed that the 3GPP system shall have a capability allowing </a:t>
            </a:r>
            <a:r>
              <a:rPr lang="en-US" altLang="zh-CN" sz="1200" dirty="0" err="1"/>
              <a:t>MnS</a:t>
            </a:r>
            <a:r>
              <a:rPr lang="en-US" altLang="zh-CN" sz="1200" dirty="0"/>
              <a:t> consumers to discover </a:t>
            </a:r>
            <a:r>
              <a:rPr lang="en-US" altLang="zh-CN" sz="1200" dirty="0" err="1"/>
              <a:t>MnS</a:t>
            </a:r>
            <a:r>
              <a:rPr lang="en-US" altLang="zh-CN" sz="1200" dirty="0"/>
              <a:t> producers that support retrieval of historical data. Furthermore, the “</a:t>
            </a:r>
            <a:r>
              <a:rPr lang="en-US" altLang="zh-CN" sz="1200" dirty="0" err="1"/>
              <a:t>DataCollectionRequest</a:t>
            </a:r>
            <a:r>
              <a:rPr lang="en-US" altLang="zh-CN" sz="1200" dirty="0"/>
              <a:t>” was identified as one method for retrieving historical data when the consumer is unaware of managed objects. It was agreed that it must be possible to discover which data reporting methods a </a:t>
            </a:r>
            <a:r>
              <a:rPr lang="en-US" altLang="zh-CN" sz="1200" dirty="0" err="1"/>
              <a:t>MnS</a:t>
            </a:r>
            <a:r>
              <a:rPr lang="en-US" altLang="zh-CN" sz="1200" dirty="0"/>
              <a:t> producer supports. The understanding of what a “harmonized data model” means was progressed.</a:t>
            </a:r>
            <a:r>
              <a:rPr lang="en-US" altLang="zh-CN" sz="1200" kern="0" dirty="0">
                <a:solidFill>
                  <a:prstClr val="black"/>
                </a:solidFill>
              </a:rPr>
              <a:t> </a:t>
            </a:r>
          </a:p>
          <a:p>
            <a:pPr marL="455073" indent="-455073" defTabSz="1219170">
              <a:spcBef>
                <a:spcPts val="0"/>
              </a:spcBef>
              <a:spcAft>
                <a:spcPts val="0"/>
              </a:spcAft>
              <a:defRPr/>
            </a:pPr>
            <a:r>
              <a:rPr lang="en-US" altLang="zh-CN" sz="1600" kern="0" dirty="0">
                <a:solidFill>
                  <a:prstClr val="black"/>
                </a:solidFill>
              </a:rPr>
              <a:t>Impacts and dependencies on other WGs:</a:t>
            </a:r>
          </a:p>
          <a:p>
            <a:pPr marL="988459" lvl="1" indent="-378875" defTabSz="1219170">
              <a:defRPr/>
            </a:pPr>
            <a:r>
              <a:rPr lang="en-US" altLang="zh-CN" sz="1200" kern="0" dirty="0">
                <a:solidFill>
                  <a:prstClr val="black"/>
                </a:solidFill>
              </a:rPr>
              <a:t>Not identified</a:t>
            </a:r>
            <a:endParaRPr lang="de-DE" altLang="zh-CN" sz="1200" kern="0" dirty="0">
              <a:solidFill>
                <a:prstClr val="black"/>
              </a:solidFill>
            </a:endParaRPr>
          </a:p>
          <a:p>
            <a:pPr marL="455073" indent="-455073" defTabSz="1219170">
              <a:spcBef>
                <a:spcPts val="0"/>
              </a:spcBef>
              <a:spcAft>
                <a:spcPts val="0"/>
              </a:spcAft>
              <a:defRPr/>
            </a:pPr>
            <a:r>
              <a:rPr lang="de-DE" altLang="zh-CN" sz="1600" kern="0" dirty="0">
                <a:solidFill>
                  <a:prstClr val="black"/>
                </a:solidFill>
              </a:rPr>
              <a:t>Next steps:</a:t>
            </a:r>
          </a:p>
          <a:p>
            <a:pPr marL="988459" lvl="1" indent="-378875" defTabSz="1219170">
              <a:defRPr/>
            </a:pPr>
            <a:r>
              <a:rPr lang="en-US" altLang="zh-CN" sz="1200" kern="0" dirty="0">
                <a:solidFill>
                  <a:prstClr val="black"/>
                </a:solidFill>
              </a:rPr>
              <a:t>Continue the work on the SID objectives</a:t>
            </a:r>
          </a:p>
          <a:p>
            <a:pPr marL="455073" indent="-455073" defTabSz="1219170">
              <a:spcBef>
                <a:spcPts val="0"/>
              </a:spcBef>
              <a:spcAft>
                <a:spcPts val="0"/>
              </a:spcAft>
              <a:defRPr/>
            </a:pPr>
            <a:endParaRPr lang="de-DE" altLang="zh-CN" sz="1600" kern="0" dirty="0">
              <a:solidFill>
                <a:prstClr val="black"/>
              </a:solidFill>
              <a:highlight>
                <a:srgbClr val="FFFF00"/>
              </a:highlight>
            </a:endParaRPr>
          </a:p>
          <a:p>
            <a:pPr marL="855123" lvl="1" indent="-455073" defTabSz="1219170">
              <a:spcBef>
                <a:spcPts val="0"/>
              </a:spcBef>
              <a:spcAft>
                <a:spcPts val="0"/>
              </a:spcAft>
              <a:defRPr/>
            </a:pPr>
            <a:endParaRPr lang="en-US" altLang="zh-CN" sz="1200" dirty="0"/>
          </a:p>
        </p:txBody>
      </p:sp>
    </p:spTree>
    <p:extLst>
      <p:ext uri="{BB962C8B-B14F-4D97-AF65-F5344CB8AC3E}">
        <p14:creationId xmlns:p14="http://schemas.microsoft.com/office/powerpoint/2010/main" val="107606558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48" name="Group 76"/>
          <p:cNvGraphicFramePr>
            <a:graphicFrameLocks noGrp="1"/>
          </p:cNvGraphicFramePr>
          <p:nvPr>
            <p:ph idx="1"/>
            <p:extLst>
              <p:ext uri="{D42A27DB-BD31-4B8C-83A1-F6EECF244321}">
                <p14:modId xmlns:p14="http://schemas.microsoft.com/office/powerpoint/2010/main" val="1951715627"/>
              </p:ext>
            </p:extLst>
          </p:nvPr>
        </p:nvGraphicFramePr>
        <p:xfrm>
          <a:off x="1215189" y="1398741"/>
          <a:ext cx="9955574" cy="4291756"/>
        </p:xfrm>
        <a:graphic>
          <a:graphicData uri="http://schemas.openxmlformats.org/drawingml/2006/table">
            <a:tbl>
              <a:tblPr/>
              <a:tblGrid>
                <a:gridCol w="1698052">
                  <a:extLst>
                    <a:ext uri="{9D8B030D-6E8A-4147-A177-3AD203B41FA5}">
                      <a16:colId xmlns:a16="http://schemas.microsoft.com/office/drawing/2014/main" val="20000"/>
                    </a:ext>
                  </a:extLst>
                </a:gridCol>
                <a:gridCol w="2812396">
                  <a:extLst>
                    <a:ext uri="{9D8B030D-6E8A-4147-A177-3AD203B41FA5}">
                      <a16:colId xmlns:a16="http://schemas.microsoft.com/office/drawing/2014/main" val="20001"/>
                    </a:ext>
                  </a:extLst>
                </a:gridCol>
                <a:gridCol w="1485391">
                  <a:extLst>
                    <a:ext uri="{9D8B030D-6E8A-4147-A177-3AD203B41FA5}">
                      <a16:colId xmlns:a16="http://schemas.microsoft.com/office/drawing/2014/main" val="20002"/>
                    </a:ext>
                  </a:extLst>
                </a:gridCol>
                <a:gridCol w="1458410">
                  <a:extLst>
                    <a:ext uri="{9D8B030D-6E8A-4147-A177-3AD203B41FA5}">
                      <a16:colId xmlns:a16="http://schemas.microsoft.com/office/drawing/2014/main" val="20003"/>
                    </a:ext>
                  </a:extLst>
                </a:gridCol>
                <a:gridCol w="1420493">
                  <a:extLst>
                    <a:ext uri="{9D8B030D-6E8A-4147-A177-3AD203B41FA5}">
                      <a16:colId xmlns:a16="http://schemas.microsoft.com/office/drawing/2014/main" val="20004"/>
                    </a:ext>
                  </a:extLst>
                </a:gridCol>
                <a:gridCol w="1080832">
                  <a:extLst>
                    <a:ext uri="{9D8B030D-6E8A-4147-A177-3AD203B41FA5}">
                      <a16:colId xmlns:a16="http://schemas.microsoft.com/office/drawing/2014/main" val="20005"/>
                    </a:ext>
                  </a:extLst>
                </a:gridCol>
              </a:tblGrid>
              <a:tr h="6005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Meeting</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Date</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City </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Country </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mn-ea"/>
                          <a:cs typeface="Arial" charset="0"/>
                        </a:rPr>
                        <a:t>Host/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mn-ea"/>
                          <a:cs typeface="Arial" charset="0"/>
                        </a:rPr>
                        <a:t>Region  </a:t>
                      </a:r>
                      <a:endPar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Co-location</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981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SA5#153</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29 Jan – 2 Feb</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EU</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EU</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ETSI</a:t>
                      </a:r>
                      <a:endPar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07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SA5#154</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15 - 19 Apr</a:t>
                      </a:r>
                      <a:endParaRPr kumimoji="0" lang="en-GB" altLang="zh-CN" sz="1800" b="0" i="1"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China</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China</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CCSA</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42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SA5#155</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27 - 31 May</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Korea</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Korea</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TTA</a:t>
                      </a:r>
                      <a:endPar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SA WGs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07645974"/>
                  </a:ext>
                </a:extLst>
              </a:tr>
              <a:tr h="6395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SA5#156</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19 - 23 Aug</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EU</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EU</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ETSI</a:t>
                      </a:r>
                      <a:endPar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zh-CN"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95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SA5#157</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14 - 18 Oct</a:t>
                      </a:r>
                      <a:endParaRPr kumimoji="0" lang="en-GB" altLang="zh-CN" sz="180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India</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India</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TSDSI</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SA WGs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5226401"/>
                  </a:ext>
                </a:extLst>
              </a:tr>
              <a:tr h="6395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SA5#158</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18 - 22 Nov</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err="1">
                          <a:ln>
                            <a:noFill/>
                          </a:ln>
                          <a:solidFill>
                            <a:schemeClr val="tx1"/>
                          </a:solidFill>
                          <a:effectLst/>
                          <a:latin typeface="Arial" panose="020B0604020202020204" pitchFamily="34" charset="0"/>
                          <a:ea typeface="+mn-ea"/>
                          <a:cs typeface="Arial" panose="020B0604020202020204" pitchFamily="34" charset="0"/>
                        </a:rPr>
                        <a:t>N.Am</a:t>
                      </a: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err="1">
                          <a:ln>
                            <a:noFill/>
                          </a:ln>
                          <a:solidFill>
                            <a:schemeClr val="tx1"/>
                          </a:solidFill>
                          <a:effectLst/>
                          <a:latin typeface="Arial" panose="020B0604020202020204" pitchFamily="34" charset="0"/>
                          <a:ea typeface="+mn-ea"/>
                          <a:cs typeface="Arial" panose="020B0604020202020204" pitchFamily="34" charset="0"/>
                        </a:rPr>
                        <a:t>N.Am</a:t>
                      </a: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a:t>
                      </a:r>
                      <a:endPar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ATIS</a:t>
                      </a:r>
                      <a:endParaRPr kumimoji="0" lang="en-GB" altLang="zh-CN" sz="18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zh-CN" sz="18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1430683"/>
                  </a:ext>
                </a:extLst>
              </a:tr>
            </a:tbl>
          </a:graphicData>
        </a:graphic>
      </p:graphicFrame>
      <p:sp>
        <p:nvSpPr>
          <p:cNvPr id="44092" name="Rectangle 64"/>
          <p:cNvSpPr>
            <a:spLocks noGrp="1"/>
          </p:cNvSpPr>
          <p:nvPr>
            <p:ph type="title"/>
          </p:nvPr>
        </p:nvSpPr>
        <p:spPr>
          <a:xfrm>
            <a:off x="1920379" y="421303"/>
            <a:ext cx="6834188" cy="628650"/>
          </a:xfrm>
        </p:spPr>
        <p:txBody>
          <a:bodyPr/>
          <a:lstStyle/>
          <a:p>
            <a:r>
              <a:rPr lang="en-GB" dirty="0"/>
              <a:t>2024 meeting calendar</a:t>
            </a:r>
            <a:endParaRPr lang="en-GB" sz="3600" dirty="0"/>
          </a:p>
        </p:txBody>
      </p:sp>
    </p:spTree>
    <p:extLst>
      <p:ext uri="{BB962C8B-B14F-4D97-AF65-F5344CB8AC3E}">
        <p14:creationId xmlns:p14="http://schemas.microsoft.com/office/powerpoint/2010/main" val="69386119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p:txBody>
          <a:bodyPr/>
          <a:lstStyle/>
          <a:p>
            <a:r>
              <a:rPr lang="en-GB" altLang="en-US" sz="2800" dirty="0"/>
              <a:t>Summary - </a:t>
            </a:r>
            <a:r>
              <a:rPr lang="en-US" altLang="zh-CN" sz="2800" kern="0" dirty="0"/>
              <a:t>Rel-18 SI - Support of New Services</a:t>
            </a:r>
            <a:endParaRPr lang="en-US" altLang="en-US" sz="2800" dirty="0"/>
          </a:p>
        </p:txBody>
      </p:sp>
      <p:sp>
        <p:nvSpPr>
          <p:cNvPr id="6259" name="TextBox 1">
            <a:extLst>
              <a:ext uri="{FF2B5EF4-FFF2-40B4-BE49-F238E27FC236}">
                <a16:creationId xmlns:a16="http://schemas.microsoft.com/office/drawing/2014/main" id="{069CA535-1391-46F0-8C3F-78AB758814C7}"/>
              </a:ext>
            </a:extLst>
          </p:cNvPr>
          <p:cNvSpPr txBox="1">
            <a:spLocks noChangeArrowheads="1"/>
          </p:cNvSpPr>
          <p:nvPr/>
        </p:nvSpPr>
        <p:spPr bwMode="auto">
          <a:xfrm>
            <a:off x="284092" y="5757507"/>
            <a:ext cx="823383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For more information, see the full Work Plan at: </a:t>
            </a:r>
            <a:r>
              <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hlinkClick r:id="rId2"/>
              </a:rPr>
              <a:t>ftp://ftp.3gpp.org/information/WorkPlan</a:t>
            </a:r>
            <a:endPar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8" name="表格 7"/>
          <p:cNvGraphicFramePr>
            <a:graphicFrameLocks noGrp="1"/>
          </p:cNvGraphicFramePr>
          <p:nvPr/>
        </p:nvGraphicFramePr>
        <p:xfrm>
          <a:off x="160750" y="1092046"/>
          <a:ext cx="11747156" cy="5414379"/>
        </p:xfrm>
        <a:graphic>
          <a:graphicData uri="http://schemas.openxmlformats.org/drawingml/2006/table">
            <a:tbl>
              <a:tblPr firstRow="1" firstCol="1" bandRow="1">
                <a:tableStyleId>{F5AB1C69-6EDB-4FF4-983F-18BD219EF322}</a:tableStyleId>
              </a:tblPr>
              <a:tblGrid>
                <a:gridCol w="525457">
                  <a:extLst>
                    <a:ext uri="{9D8B030D-6E8A-4147-A177-3AD203B41FA5}">
                      <a16:colId xmlns:a16="http://schemas.microsoft.com/office/drawing/2014/main" val="20000"/>
                    </a:ext>
                  </a:extLst>
                </a:gridCol>
                <a:gridCol w="2262392">
                  <a:extLst>
                    <a:ext uri="{9D8B030D-6E8A-4147-A177-3AD203B41FA5}">
                      <a16:colId xmlns:a16="http://schemas.microsoft.com/office/drawing/2014/main" val="20001"/>
                    </a:ext>
                  </a:extLst>
                </a:gridCol>
                <a:gridCol w="851211">
                  <a:extLst>
                    <a:ext uri="{9D8B030D-6E8A-4147-A177-3AD203B41FA5}">
                      <a16:colId xmlns:a16="http://schemas.microsoft.com/office/drawing/2014/main" val="20002"/>
                    </a:ext>
                  </a:extLst>
                </a:gridCol>
                <a:gridCol w="1125953">
                  <a:extLst>
                    <a:ext uri="{9D8B030D-6E8A-4147-A177-3AD203B41FA5}">
                      <a16:colId xmlns:a16="http://schemas.microsoft.com/office/drawing/2014/main" val="20005"/>
                    </a:ext>
                  </a:extLst>
                </a:gridCol>
                <a:gridCol w="512062">
                  <a:extLst>
                    <a:ext uri="{9D8B030D-6E8A-4147-A177-3AD203B41FA5}">
                      <a16:colId xmlns:a16="http://schemas.microsoft.com/office/drawing/2014/main" val="20006"/>
                    </a:ext>
                  </a:extLst>
                </a:gridCol>
                <a:gridCol w="637853">
                  <a:extLst>
                    <a:ext uri="{9D8B030D-6E8A-4147-A177-3AD203B41FA5}">
                      <a16:colId xmlns:a16="http://schemas.microsoft.com/office/drawing/2014/main" val="4104336562"/>
                    </a:ext>
                  </a:extLst>
                </a:gridCol>
                <a:gridCol w="637853">
                  <a:extLst>
                    <a:ext uri="{9D8B030D-6E8A-4147-A177-3AD203B41FA5}">
                      <a16:colId xmlns:a16="http://schemas.microsoft.com/office/drawing/2014/main" val="20007"/>
                    </a:ext>
                  </a:extLst>
                </a:gridCol>
                <a:gridCol w="1134578">
                  <a:extLst>
                    <a:ext uri="{9D8B030D-6E8A-4147-A177-3AD203B41FA5}">
                      <a16:colId xmlns:a16="http://schemas.microsoft.com/office/drawing/2014/main" val="20008"/>
                    </a:ext>
                  </a:extLst>
                </a:gridCol>
                <a:gridCol w="1102247">
                  <a:extLst>
                    <a:ext uri="{9D8B030D-6E8A-4147-A177-3AD203B41FA5}">
                      <a16:colId xmlns:a16="http://schemas.microsoft.com/office/drawing/2014/main" val="20009"/>
                    </a:ext>
                  </a:extLst>
                </a:gridCol>
                <a:gridCol w="1016801">
                  <a:extLst>
                    <a:ext uri="{9D8B030D-6E8A-4147-A177-3AD203B41FA5}">
                      <a16:colId xmlns:a16="http://schemas.microsoft.com/office/drawing/2014/main" val="20010"/>
                    </a:ext>
                  </a:extLst>
                </a:gridCol>
                <a:gridCol w="1016801">
                  <a:extLst>
                    <a:ext uri="{9D8B030D-6E8A-4147-A177-3AD203B41FA5}">
                      <a16:colId xmlns:a16="http://schemas.microsoft.com/office/drawing/2014/main" val="20012"/>
                    </a:ext>
                  </a:extLst>
                </a:gridCol>
                <a:gridCol w="923948">
                  <a:extLst>
                    <a:ext uri="{9D8B030D-6E8A-4147-A177-3AD203B41FA5}">
                      <a16:colId xmlns:a16="http://schemas.microsoft.com/office/drawing/2014/main" val="20013"/>
                    </a:ext>
                  </a:extLst>
                </a:gridCol>
              </a:tblGrid>
              <a:tr h="310335">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737639">
                <a:tc>
                  <a:txBody>
                    <a:bodyPr/>
                    <a:lstStyle/>
                    <a:p>
                      <a:pPr algn="ctr" fontAlgn="t"/>
                      <a:r>
                        <a:rPr lang="en-US" sz="1000" b="0" i="0" u="none" strike="noStrike" dirty="0">
                          <a:solidFill>
                            <a:srgbClr val="000000"/>
                          </a:solidFill>
                          <a:effectLst/>
                          <a:latin typeface="+mn-lt"/>
                        </a:rPr>
                        <a:t>940035</a:t>
                      </a:r>
                    </a:p>
                  </a:txBody>
                  <a:tcPr marL="6350" marR="6350" marT="6350" marB="0" anchor="ctr">
                    <a:solidFill>
                      <a:schemeClr val="bg1">
                        <a:lumMod val="65000"/>
                      </a:schemeClr>
                    </a:solidFill>
                  </a:tcPr>
                </a:tc>
                <a:tc>
                  <a:txBody>
                    <a:bodyPr/>
                    <a:lstStyle/>
                    <a:p>
                      <a:pPr algn="l" fontAlgn="t"/>
                      <a:r>
                        <a:rPr lang="en-US" sz="1000" b="0" i="0" u="none" strike="noStrike" dirty="0">
                          <a:solidFill>
                            <a:schemeClr val="tx1"/>
                          </a:solidFill>
                          <a:effectLst/>
                          <a:latin typeface="+mn-lt"/>
                        </a:rPr>
                        <a:t>Study on enhancement of management of non-public networks </a:t>
                      </a:r>
                    </a:p>
                  </a:txBody>
                  <a:tcPr marL="6350" marR="6350" marT="6350" marB="0" anchor="ctr">
                    <a:solidFill>
                      <a:schemeClr val="bg1">
                        <a:lumMod val="65000"/>
                      </a:schemeClr>
                    </a:solidFill>
                  </a:tcPr>
                </a:tc>
                <a:tc>
                  <a:txBody>
                    <a:bodyPr/>
                    <a:lstStyle/>
                    <a:p>
                      <a:pPr algn="l" fontAlgn="t"/>
                      <a:r>
                        <a:rPr lang="en-US" sz="1000" b="0" i="0" u="none" strike="noStrike" dirty="0" err="1">
                          <a:solidFill>
                            <a:srgbClr val="000000"/>
                          </a:solidFill>
                          <a:effectLst/>
                          <a:latin typeface="+mn-lt"/>
                        </a:rPr>
                        <a:t>FS_OAM_eNPN</a:t>
                      </a:r>
                      <a:endParaRPr lang="en-US" sz="1000" b="0" i="0" u="none" strike="noStrike" dirty="0">
                        <a:solidFill>
                          <a:srgbClr val="000000"/>
                        </a:solidFill>
                        <a:effectLst/>
                        <a:latin typeface="+mn-lt"/>
                      </a:endParaRPr>
                    </a:p>
                  </a:txBody>
                  <a:tcPr marL="6350" marR="6350" marT="6350" marB="0" anchor="ctr">
                    <a:solidFill>
                      <a:schemeClr val="bg1">
                        <a:lumMod val="6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a:t>
                      </a:r>
                      <a:endParaRPr lang="en-US" sz="1000" b="0" kern="1200" dirty="0">
                        <a:solidFill>
                          <a:schemeClr val="tx1"/>
                        </a:solidFill>
                        <a:effectLst/>
                        <a:latin typeface="+mn-lt"/>
                        <a:ea typeface="+mn-ea"/>
                        <a:cs typeface="Arial" panose="020B0604020202020204" pitchFamily="34" charset="0"/>
                      </a:endParaRPr>
                    </a:p>
                  </a:txBody>
                  <a:tcPr marL="9525" marR="9525" marT="9525" marB="9525" anchor="ctr">
                    <a:solidFill>
                      <a:schemeClr val="bg1">
                        <a:lumMod val="65000"/>
                      </a:schemeClr>
                    </a:solidFill>
                  </a:tcPr>
                </a:tc>
                <a:tc>
                  <a:txBody>
                    <a:bodyPr/>
                    <a:lstStyle/>
                    <a:p>
                      <a:pPr algn="ctr">
                        <a:lnSpc>
                          <a:spcPct val="107000"/>
                        </a:lnSpc>
                        <a:spcAft>
                          <a:spcPts val="800"/>
                        </a:spcAft>
                      </a:pPr>
                      <a:r>
                        <a:rPr lang="en-GB" altLang="zh-CN" sz="1000" b="0" i="0" u="none" strike="noStrike" kern="1200" dirty="0">
                          <a:solidFill>
                            <a:srgbClr val="0000FF"/>
                          </a:solidFill>
                          <a:effectLst/>
                          <a:highlight>
                            <a:srgbClr val="00FF00"/>
                          </a:highlight>
                          <a:latin typeface="+mn-lt"/>
                          <a:ea typeface="+mn-ea"/>
                          <a:cs typeface="+mn-cs"/>
                        </a:rPr>
                        <a:t>100%</a:t>
                      </a:r>
                    </a:p>
                  </a:txBody>
                  <a:tcPr marL="6350" marR="6350" marT="6350" marB="0" anchor="ctr">
                    <a:solidFill>
                      <a:schemeClr val="bg1">
                        <a:lumMod val="65000"/>
                      </a:schemeClr>
                    </a:solidFill>
                  </a:tcPr>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SP-220152</a:t>
                      </a:r>
                      <a:endParaRPr lang="zh-CN" altLang="zh-CN" sz="1000" b="0" i="0" u="none" strike="noStrike" kern="1200" dirty="0">
                        <a:solidFill>
                          <a:srgbClr val="000000"/>
                        </a:solidFill>
                        <a:effectLst/>
                        <a:latin typeface="+mn-lt"/>
                        <a:ea typeface="+mn-ea"/>
                        <a:cs typeface="+mn-cs"/>
                      </a:endParaRPr>
                    </a:p>
                  </a:txBody>
                  <a:tcPr marL="9525" marR="9525" marT="9525" marB="9525" anchor="ctr">
                    <a:solidFill>
                      <a:schemeClr val="bg1">
                        <a:lumMod val="65000"/>
                      </a:schemeClr>
                    </a:solidFill>
                  </a:tcPr>
                </a:tc>
                <a:tc>
                  <a:txBody>
                    <a:bodyPr/>
                    <a:lstStyle/>
                    <a:p>
                      <a:pPr algn="ctr">
                        <a:lnSpc>
                          <a:spcPct val="107000"/>
                        </a:lnSpc>
                        <a:spcAft>
                          <a:spcPts val="800"/>
                        </a:spcAft>
                      </a:pPr>
                      <a:endParaRPr lang="en-GB" sz="1000" b="0" i="0" u="none" strike="noStrike" kern="1200" dirty="0">
                        <a:solidFill>
                          <a:srgbClr val="0000FF"/>
                        </a:solidFill>
                        <a:effectLst/>
                        <a:highlight>
                          <a:srgbClr val="00FF00"/>
                        </a:highlight>
                        <a:latin typeface="+mn-lt"/>
                        <a:ea typeface="+mn-ea"/>
                        <a:cs typeface="+mn-cs"/>
                      </a:endParaRPr>
                    </a:p>
                  </a:txBody>
                  <a:tcPr marL="36002" marR="36002" marT="0" marB="0" anchor="ctr">
                    <a:solidFill>
                      <a:schemeClr val="bg1">
                        <a:lumMod val="65000"/>
                      </a:schemeClr>
                    </a:solidFill>
                  </a:tcPr>
                </a:tc>
                <a:tc>
                  <a:txBody>
                    <a:bodyPr/>
                    <a:lstStyle/>
                    <a:p>
                      <a:pPr>
                        <a:lnSpc>
                          <a:spcPct val="107000"/>
                        </a:lnSpc>
                        <a:spcAft>
                          <a:spcPts val="800"/>
                        </a:spcAft>
                      </a:pPr>
                      <a:r>
                        <a:rPr lang="en-US" sz="1000" dirty="0">
                          <a:solidFill>
                            <a:schemeClr val="tx1"/>
                          </a:solidFill>
                          <a:latin typeface="+mn-lt"/>
                        </a:rPr>
                        <a:t>ready for SA Information approval</a:t>
                      </a:r>
                      <a:endParaRPr lang="en-GB" sz="1000" dirty="0">
                        <a:solidFill>
                          <a:schemeClr val="tx1"/>
                        </a:solidFill>
                        <a:latin typeface="+mn-lt"/>
                      </a:endParaRPr>
                    </a:p>
                  </a:txBody>
                  <a:tcPr marL="36002" marR="36002" marT="0" marB="0" anchor="ctr">
                    <a:solidFill>
                      <a:schemeClr val="bg1">
                        <a:lumMod val="65000"/>
                      </a:schemeClr>
                    </a:solidFill>
                  </a:tcPr>
                </a:tc>
                <a:tc>
                  <a:txBody>
                    <a:bodyPr/>
                    <a:lstStyle/>
                    <a:p>
                      <a:pPr marL="0" algn="l" defTabSz="1219170" rtl="0" eaLnBrk="1" latinLnBrk="0" hangingPunct="1">
                        <a:lnSpc>
                          <a:spcPct val="150000"/>
                        </a:lnSpc>
                        <a:spcAft>
                          <a:spcPts val="0"/>
                        </a:spcAft>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65000"/>
                      </a:schemeClr>
                    </a:solidFill>
                  </a:tcPr>
                </a:tc>
                <a:tc>
                  <a:txBody>
                    <a:bodyPr/>
                    <a:lstStyle/>
                    <a:p>
                      <a:pPr marL="0" algn="ctr" defTabSz="1219170" rtl="0" eaLnBrk="1" latinLnBrk="0" hangingPunct="1">
                        <a:lnSpc>
                          <a:spcPct val="100000"/>
                        </a:lnSpc>
                        <a:spcAft>
                          <a:spcPts val="0"/>
                        </a:spcAft>
                      </a:pPr>
                      <a:r>
                        <a:rPr lang="en-US" altLang="zh-CN" sz="1000" kern="1200" dirty="0">
                          <a:solidFill>
                            <a:srgbClr val="000000"/>
                          </a:solidFill>
                          <a:effectLst/>
                          <a:latin typeface="+mn-lt"/>
                          <a:ea typeface="+mn-ea"/>
                          <a:cs typeface="Arial" panose="020B0604020202020204" pitchFamily="34" charset="0"/>
                        </a:rPr>
                        <a:t>0-&gt;10-&gt;40-</a:t>
                      </a:r>
                      <a:r>
                        <a:rPr lang="en-US" altLang="zh-CN" sz="1000" kern="1200" dirty="0">
                          <a:solidFill>
                            <a:srgbClr val="000000"/>
                          </a:solidFill>
                          <a:effectLst/>
                          <a:latin typeface="+mn-lt"/>
                          <a:ea typeface="宋体" panose="02010600030101010101" pitchFamily="2" charset="-122"/>
                          <a:cs typeface="Arial" panose="020B0604020202020204" pitchFamily="34" charset="0"/>
                        </a:rPr>
                        <a:t>&gt;60-&gt;80-&gt;90-&gt;100%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nchor="ctr">
                    <a:solidFill>
                      <a:schemeClr val="bg1">
                        <a:lumMod val="65000"/>
                      </a:schemeClr>
                    </a:solidFill>
                  </a:tcPr>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28.907</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solidFill>
                      <a:schemeClr val="bg1">
                        <a:lumMod val="65000"/>
                      </a:schemeClr>
                    </a:solidFill>
                  </a:tcPr>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solidFill>
                      <a:schemeClr val="bg1">
                        <a:lumMod val="65000"/>
                      </a:schemeClr>
                    </a:solidFill>
                  </a:tcPr>
                </a:tc>
                <a:extLst>
                  <a:ext uri="{0D108BD9-81ED-4DB2-BD59-A6C34878D82A}">
                    <a16:rowId xmlns:a16="http://schemas.microsoft.com/office/drawing/2014/main" val="10001"/>
                  </a:ext>
                </a:extLst>
              </a:tr>
              <a:tr h="536858">
                <a:tc>
                  <a:txBody>
                    <a:bodyPr/>
                    <a:lstStyle/>
                    <a:p>
                      <a:pPr algn="ctr" fontAlgn="t"/>
                      <a:r>
                        <a:rPr lang="en-US" sz="1000" b="0" i="0" u="none" strike="noStrike" dirty="0">
                          <a:solidFill>
                            <a:srgbClr val="000000"/>
                          </a:solidFill>
                          <a:effectLst/>
                          <a:latin typeface="+mn-lt"/>
                        </a:rPr>
                        <a:t>940036</a:t>
                      </a:r>
                    </a:p>
                  </a:txBody>
                  <a:tcPr marL="6350" marR="6350" marT="6350" marB="0" anchor="ctr">
                    <a:solidFill>
                      <a:schemeClr val="bg1">
                        <a:lumMod val="75000"/>
                      </a:schemeClr>
                    </a:solidFill>
                  </a:tcPr>
                </a:tc>
                <a:tc>
                  <a:txBody>
                    <a:bodyPr/>
                    <a:lstStyle/>
                    <a:p>
                      <a:pPr algn="l" fontAlgn="t"/>
                      <a:r>
                        <a:rPr lang="en-US" sz="1000" b="0" i="0" u="none" strike="noStrike" dirty="0">
                          <a:solidFill>
                            <a:schemeClr val="tx1"/>
                          </a:solidFill>
                          <a:effectLst/>
                          <a:latin typeface="+mn-lt"/>
                        </a:rPr>
                        <a:t>Study on new aspects of EE for 5G networks Phase 2 </a:t>
                      </a:r>
                    </a:p>
                  </a:txBody>
                  <a:tcPr marL="6350" marR="6350" marT="6350" marB="0" anchor="ctr">
                    <a:solidFill>
                      <a:schemeClr val="bg1">
                        <a:lumMod val="75000"/>
                      </a:schemeClr>
                    </a:solidFill>
                  </a:tcPr>
                </a:tc>
                <a:tc>
                  <a:txBody>
                    <a:bodyPr/>
                    <a:lstStyle/>
                    <a:p>
                      <a:pPr algn="l" fontAlgn="t"/>
                      <a:r>
                        <a:rPr lang="en-US" sz="1000" b="0" i="0" u="none" strike="noStrike" dirty="0">
                          <a:solidFill>
                            <a:srgbClr val="000000"/>
                          </a:solidFill>
                          <a:effectLst/>
                          <a:latin typeface="+mn-lt"/>
                        </a:rPr>
                        <a:t>FS_EE5G_Ph2</a:t>
                      </a:r>
                    </a:p>
                  </a:txBody>
                  <a:tcPr marL="6350" marR="6350" marT="6350" marB="0" anchor="ctr">
                    <a:solidFill>
                      <a:schemeClr val="bg1">
                        <a:lumMod val="75000"/>
                      </a:schemeClr>
                    </a:solidFill>
                  </a:tcPr>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SA#100(June 2023)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solidFill>
                      <a:schemeClr val="bg1">
                        <a:lumMod val="75000"/>
                      </a:schemeClr>
                    </a:solidFill>
                  </a:tcPr>
                </a:tc>
                <a:tc>
                  <a:txBody>
                    <a:bodyPr/>
                    <a:lstStyle/>
                    <a:p>
                      <a:pPr algn="ctr">
                        <a:lnSpc>
                          <a:spcPct val="107000"/>
                        </a:lnSpc>
                        <a:spcAft>
                          <a:spcPts val="800"/>
                        </a:spcAft>
                      </a:pPr>
                      <a:r>
                        <a:rPr lang="en-GB" sz="1000" b="0" i="0" u="none" strike="noStrike" kern="1200" dirty="0">
                          <a:solidFill>
                            <a:srgbClr val="0000FF"/>
                          </a:solidFill>
                          <a:effectLst/>
                          <a:highlight>
                            <a:srgbClr val="00FF00"/>
                          </a:highlight>
                          <a:latin typeface="+mn-lt"/>
                          <a:ea typeface="+mn-ea"/>
                          <a:cs typeface="+mn-cs"/>
                        </a:rPr>
                        <a:t>100%</a:t>
                      </a:r>
                    </a:p>
                  </a:txBody>
                  <a:tcPr marL="36002" marR="36002" marT="0" marB="0" anchor="ctr">
                    <a:solidFill>
                      <a:schemeClr val="bg1">
                        <a:lumMod val="75000"/>
                      </a:schemeClr>
                    </a:solidFill>
                  </a:tcPr>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SP-211440</a:t>
                      </a:r>
                    </a:p>
                  </a:txBody>
                  <a:tcPr marL="9525" marR="9525" marT="9525" marB="9525" anchor="ctr">
                    <a:solidFill>
                      <a:schemeClr val="bg1">
                        <a:lumMod val="75000"/>
                      </a:schemeClr>
                    </a:solidFill>
                  </a:tcPr>
                </a:tc>
                <a:tc>
                  <a:txBody>
                    <a:bodyPr/>
                    <a:lstStyle/>
                    <a:p>
                      <a:endParaRPr lang="zh-CN" altLang="en-US"/>
                    </a:p>
                  </a:txBody>
                  <a:tcPr marL="36002" marR="36002" marT="0" marB="0" anchor="ctr">
                    <a:solidFill>
                      <a:schemeClr val="bg1">
                        <a:lumMod val="75000"/>
                      </a:schemeClr>
                    </a:solidFill>
                  </a:tcPr>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solidFill>
                      <a:schemeClr val="bg1">
                        <a:lumMod val="75000"/>
                      </a:schemeClr>
                    </a:solidFill>
                  </a:tcPr>
                </a:tc>
                <a:tc>
                  <a:txBody>
                    <a:bodyPr/>
                    <a:lstStyle/>
                    <a:p>
                      <a:pPr marL="0" algn="l" defTabSz="1219170" rtl="0" eaLnBrk="1" latinLnBrk="0" hangingPunct="1">
                        <a:lnSpc>
                          <a:spcPct val="150000"/>
                        </a:lnSpc>
                        <a:spcAft>
                          <a:spcPts val="0"/>
                        </a:spcAft>
                      </a:pPr>
                      <a:r>
                        <a:rPr lang="sv-SE" sz="1000" kern="1200" dirty="0">
                          <a:solidFill>
                            <a:srgbClr val="000000"/>
                          </a:solidFill>
                          <a:effectLst/>
                          <a:latin typeface="+mn-lt"/>
                          <a:ea typeface="宋体" panose="02010600030101010101" pitchFamily="2" charset="-122"/>
                          <a:cs typeface="Arial" panose="020B0604020202020204" pitchFamily="34" charset="0"/>
                        </a:rPr>
                        <a:t>SA, SA2, RAN WGs</a:t>
                      </a:r>
                    </a:p>
                  </a:txBody>
                  <a:tcPr marL="68580" marR="68580" marT="0" marB="0" anchor="ctr">
                    <a:solidFill>
                      <a:schemeClr val="bg1">
                        <a:lumMod val="75000"/>
                      </a:schemeClr>
                    </a:solidFill>
                  </a:tcPr>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0-&gt;10-&gt;10-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&gt;15-&gt;25-&gt;50-&gt;50-&gt;100%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nchor="ctr">
                    <a:solidFill>
                      <a:schemeClr val="bg1">
                        <a:lumMod val="75000"/>
                      </a:schemeClr>
                    </a:solidFill>
                  </a:tcPr>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28.913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solidFill>
                      <a:schemeClr val="bg1">
                        <a:lumMod val="75000"/>
                      </a:schemeClr>
                    </a:solidFill>
                  </a:tcPr>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solidFill>
                      <a:schemeClr val="bg1">
                        <a:lumMod val="75000"/>
                      </a:schemeClr>
                    </a:solidFill>
                  </a:tcPr>
                </a:tc>
                <a:extLst>
                  <a:ext uri="{0D108BD9-81ED-4DB2-BD59-A6C34878D82A}">
                    <a16:rowId xmlns:a16="http://schemas.microsoft.com/office/drawing/2014/main" val="10002"/>
                  </a:ext>
                </a:extLst>
              </a:tr>
              <a:tr h="737639">
                <a:tc>
                  <a:txBody>
                    <a:bodyPr/>
                    <a:lstStyle/>
                    <a:p>
                      <a:pPr algn="ctr" fontAlgn="t"/>
                      <a:r>
                        <a:rPr lang="en-US" sz="1000" b="0" i="0" u="none" strike="noStrike" dirty="0">
                          <a:solidFill>
                            <a:srgbClr val="000000"/>
                          </a:solidFill>
                          <a:effectLst/>
                          <a:latin typeface="+mn-lt"/>
                        </a:rPr>
                        <a:t>940040</a:t>
                      </a:r>
                    </a:p>
                  </a:txBody>
                  <a:tcPr marL="6350" marR="6350" marT="6350" marB="0" anchor="ctr">
                    <a:solidFill>
                      <a:schemeClr val="bg1">
                        <a:lumMod val="75000"/>
                      </a:schemeClr>
                    </a:solidFill>
                  </a:tcPr>
                </a:tc>
                <a:tc>
                  <a:txBody>
                    <a:bodyPr/>
                    <a:lstStyle/>
                    <a:p>
                      <a:pPr algn="l" fontAlgn="t"/>
                      <a:r>
                        <a:rPr lang="en-US" sz="1000" b="0" i="0" u="none" strike="noStrike" dirty="0">
                          <a:solidFill>
                            <a:schemeClr val="tx1"/>
                          </a:solidFill>
                          <a:effectLst/>
                          <a:latin typeface="+mn-lt"/>
                        </a:rPr>
                        <a:t>Study on Network and Service Operations for Energy Utilities </a:t>
                      </a:r>
                    </a:p>
                  </a:txBody>
                  <a:tcPr marL="6350" marR="6350" marT="6350" marB="0" anchor="ctr">
                    <a:solidFill>
                      <a:schemeClr val="bg1">
                        <a:lumMod val="75000"/>
                      </a:schemeClr>
                    </a:solidFill>
                  </a:tcPr>
                </a:tc>
                <a:tc>
                  <a:txBody>
                    <a:bodyPr/>
                    <a:lstStyle/>
                    <a:p>
                      <a:pPr algn="l" fontAlgn="t"/>
                      <a:r>
                        <a:rPr lang="en-US" sz="1000" b="0" i="0" u="none" strike="noStrike" dirty="0">
                          <a:solidFill>
                            <a:srgbClr val="000000"/>
                          </a:solidFill>
                          <a:effectLst/>
                          <a:latin typeface="+mn-lt"/>
                        </a:rPr>
                        <a:t>FS_NSOEU</a:t>
                      </a:r>
                    </a:p>
                  </a:txBody>
                  <a:tcPr marL="6350" marR="6350" marT="635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SA#100(Jun 2023)</a:t>
                      </a:r>
                    </a:p>
                  </a:txBody>
                  <a:tcPr marL="9525" marR="9525" marT="9525" marB="9525" anchor="ctr">
                    <a:solidFill>
                      <a:schemeClr val="bg1">
                        <a:lumMod val="7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b="0" i="0" u="none" strike="noStrike" kern="1200" dirty="0">
                          <a:solidFill>
                            <a:srgbClr val="0000FF"/>
                          </a:solidFill>
                          <a:effectLst/>
                          <a:highlight>
                            <a:srgbClr val="00FF00"/>
                          </a:highlight>
                          <a:latin typeface="+mn-lt"/>
                          <a:ea typeface="+mn-ea"/>
                          <a:cs typeface="+mn-cs"/>
                        </a:rPr>
                        <a:t>100%</a:t>
                      </a:r>
                      <a:endParaRPr lang="en-GB" sz="1000" b="0" i="0" u="none" strike="noStrike" kern="1200" dirty="0">
                        <a:solidFill>
                          <a:srgbClr val="0000FF"/>
                        </a:solidFill>
                        <a:effectLst/>
                        <a:latin typeface="+mn-lt"/>
                        <a:ea typeface="+mn-ea"/>
                        <a:cs typeface="+mn-cs"/>
                      </a:endParaRPr>
                    </a:p>
                  </a:txBody>
                  <a:tcPr marL="36002" marR="36002" marT="0" marB="0" anchor="ctr">
                    <a:solidFill>
                      <a:schemeClr val="bg1">
                        <a:lumMod val="75000"/>
                      </a:schemeClr>
                    </a:solidFill>
                  </a:tcPr>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SP-211622</a:t>
                      </a:r>
                    </a:p>
                  </a:txBody>
                  <a:tcPr marL="9525" marR="9525" marT="9525" marB="9525" anchor="ctr">
                    <a:solidFill>
                      <a:schemeClr val="bg1">
                        <a:lumMod val="75000"/>
                      </a:schemeClr>
                    </a:solidFill>
                  </a:tcPr>
                </a:tc>
                <a:tc>
                  <a:txBody>
                    <a:bodyPr/>
                    <a:lstStyle/>
                    <a:p>
                      <a:endParaRPr lang="zh-CN" altLang="en-US" dirty="0"/>
                    </a:p>
                  </a:txBody>
                  <a:tcPr marL="36002" marR="36002" marT="0" marB="0" anchor="ctr">
                    <a:solidFill>
                      <a:schemeClr val="bg1">
                        <a:lumMod val="75000"/>
                      </a:schemeClr>
                    </a:solidFill>
                  </a:tcPr>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solidFill>
                      <a:schemeClr val="bg1">
                        <a:lumMod val="7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 0-&gt;10-&gt;15-&gt;35-&gt;45-&gt;55-&gt;79-&gt;100%</a:t>
                      </a:r>
                      <a:endParaRPr lang="zh-CN" altLang="zh-CN" sz="1000" kern="1200" dirty="0">
                        <a:solidFill>
                          <a:srgbClr val="000000"/>
                        </a:solidFill>
                        <a:effectLst/>
                        <a:latin typeface="+mn-lt"/>
                        <a:ea typeface="+mn-ea"/>
                        <a:cs typeface="Arial" panose="020B0604020202020204" pitchFamily="34" charset="0"/>
                      </a:endParaRPr>
                    </a:p>
                  </a:txBody>
                  <a:tcPr marL="9525" marR="9525" marT="9525" marB="9525" anchor="ctr">
                    <a:solidFill>
                      <a:schemeClr val="bg1">
                        <a:lumMod val="75000"/>
                      </a:schemeClr>
                    </a:solidFill>
                  </a:tcPr>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28.829</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solidFill>
                      <a:schemeClr val="bg1">
                        <a:lumMod val="75000"/>
                      </a:schemeClr>
                    </a:solidFill>
                  </a:tcPr>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Samsung </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solidFill>
                      <a:schemeClr val="bg1">
                        <a:lumMod val="75000"/>
                      </a:schemeClr>
                    </a:solidFill>
                  </a:tcPr>
                </a:tc>
                <a:extLst>
                  <a:ext uri="{0D108BD9-81ED-4DB2-BD59-A6C34878D82A}">
                    <a16:rowId xmlns:a16="http://schemas.microsoft.com/office/drawing/2014/main" val="10003"/>
                  </a:ext>
                </a:extLst>
              </a:tr>
              <a:tr h="737639">
                <a:tc>
                  <a:txBody>
                    <a:bodyPr/>
                    <a:lstStyle/>
                    <a:p>
                      <a:pPr algn="ctr" fontAlgn="t"/>
                      <a:r>
                        <a:rPr lang="en-US" sz="1000" b="0" i="0" u="none" strike="noStrike" dirty="0">
                          <a:solidFill>
                            <a:srgbClr val="000000"/>
                          </a:solidFill>
                          <a:effectLst/>
                          <a:latin typeface="+mn-lt"/>
                        </a:rPr>
                        <a:t>940032</a:t>
                      </a:r>
                    </a:p>
                  </a:txBody>
                  <a:tcPr marL="6350" marR="6350" marT="6350" marB="0" anchor="ctr"/>
                </a:tc>
                <a:tc>
                  <a:txBody>
                    <a:bodyPr/>
                    <a:lstStyle/>
                    <a:p>
                      <a:pPr algn="l" fontAlgn="t"/>
                      <a:r>
                        <a:rPr lang="en-US" sz="1000" b="0" i="0" u="none" strike="noStrike" dirty="0">
                          <a:solidFill>
                            <a:schemeClr val="tx1"/>
                          </a:solidFill>
                          <a:effectLst/>
                          <a:latin typeface="+mn-lt"/>
                        </a:rPr>
                        <a:t>Study on Key Quality Indicators (KQIs) for 5G service experience </a:t>
                      </a:r>
                    </a:p>
                  </a:txBody>
                  <a:tcPr marL="6350" marR="6350" marT="6350" marB="0" anchor="ctr"/>
                </a:tc>
                <a:tc>
                  <a:txBody>
                    <a:bodyPr/>
                    <a:lstStyle/>
                    <a:p>
                      <a:pPr algn="l" fontAlgn="t"/>
                      <a:r>
                        <a:rPr lang="en-US" sz="1000" b="0" i="0" u="none" strike="noStrike" dirty="0">
                          <a:solidFill>
                            <a:srgbClr val="000000"/>
                          </a:solidFill>
                          <a:effectLst/>
                          <a:latin typeface="+mn-lt"/>
                        </a:rPr>
                        <a:t>FS_KQI_5G</a:t>
                      </a:r>
                    </a:p>
                  </a:txBody>
                  <a:tcPr marL="6350" marR="6350" marT="635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baseline="0" dirty="0">
                          <a:solidFill>
                            <a:schemeClr val="tx1"/>
                          </a:solidFill>
                          <a:effectLst/>
                          <a:latin typeface="+mn-lt"/>
                          <a:ea typeface="+mn-ea"/>
                          <a:cs typeface="Arial" panose="020B0604020202020204" pitchFamily="34" charset="0"/>
                        </a:rPr>
                        <a:t>SA#100(June 2023)</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1" kern="1200" baseline="0" dirty="0">
                          <a:solidFill>
                            <a:srgbClr val="0000FF"/>
                          </a:solidFill>
                          <a:effectLst/>
                          <a:latin typeface="+mn-lt"/>
                          <a:ea typeface="+mn-ea"/>
                          <a:cs typeface="Arial" panose="020B0604020202020204" pitchFamily="34" charset="0"/>
                        </a:rPr>
                        <a:t>-&gt;SA#103(Mar 2024)</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tc>
                <a:tc>
                  <a:txBody>
                    <a:bodyPr/>
                    <a:lstStyle/>
                    <a:p>
                      <a:pPr marL="0" algn="ctr" defTabSz="1219170" rtl="0" eaLnBrk="1" latinLnBrk="0" hangingPunct="1">
                        <a:lnSpc>
                          <a:spcPct val="107000"/>
                        </a:lnSpc>
                        <a:spcAft>
                          <a:spcPts val="800"/>
                        </a:spcAft>
                      </a:pPr>
                      <a:endParaRPr lang="en-GB" sz="1000" b="0" i="0" u="none" strike="noStrike" kern="1200" dirty="0">
                        <a:solidFill>
                          <a:schemeClr val="tx1"/>
                        </a:solidFill>
                        <a:effectLst/>
                        <a:latin typeface="+mn-lt"/>
                        <a:ea typeface="+mn-ea"/>
                        <a:cs typeface="+mn-cs"/>
                      </a:endParaRPr>
                    </a:p>
                    <a:p>
                      <a:pPr marL="0" algn="ctr" defTabSz="1219170" rtl="0" eaLnBrk="1" latinLnBrk="0" hangingPunct="1">
                        <a:lnSpc>
                          <a:spcPct val="107000"/>
                        </a:lnSpc>
                        <a:spcAft>
                          <a:spcPts val="800"/>
                        </a:spcAft>
                      </a:pPr>
                      <a:r>
                        <a:rPr lang="en-GB" sz="1000" b="0" i="0" u="none" strike="noStrike" kern="1200" dirty="0">
                          <a:solidFill>
                            <a:schemeClr val="tx1"/>
                          </a:solidFill>
                          <a:effectLst/>
                          <a:latin typeface="+mn-lt"/>
                          <a:ea typeface="+mn-ea"/>
                          <a:cs typeface="+mn-cs"/>
                        </a:rPr>
                        <a:t>55%</a:t>
                      </a:r>
                    </a:p>
                  </a:txBody>
                  <a:tcPr marL="36002" marR="36002" marT="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SP-211433</a:t>
                      </a:r>
                    </a:p>
                  </a:txBody>
                  <a:tcPr marL="9525" marR="9525" marT="9525" marB="9525" anchor="ctr"/>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65%</a:t>
                      </a:r>
                    </a:p>
                  </a:txBody>
                  <a:tcPr marL="36002" marR="36002" marT="0" marB="0" anchor="ctr"/>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SA4,RAN2,RAN3</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a:solidFill>
                            <a:srgbClr val="FF0000"/>
                          </a:solidFill>
                          <a:effectLst/>
                          <a:latin typeface="+mn-lt"/>
                          <a:ea typeface="宋体" panose="02010600030101010101" pitchFamily="2" charset="-122"/>
                          <a:cs typeface="Arial" panose="020B0604020202020204" pitchFamily="34" charset="0"/>
                        </a:rPr>
                        <a:t>20-&gt;20</a:t>
                      </a:r>
                      <a:r>
                        <a:rPr lang="en-US" altLang="zh-CN" sz="1000" kern="1200" dirty="0">
                          <a:solidFill>
                            <a:schemeClr val="tx1"/>
                          </a:solidFill>
                          <a:effectLst/>
                          <a:latin typeface="+mn-lt"/>
                          <a:ea typeface="宋体" panose="02010600030101010101" pitchFamily="2" charset="-122"/>
                          <a:cs typeface="Arial" panose="020B0604020202020204" pitchFamily="34" charset="0"/>
                        </a:rPr>
                        <a:t>-&gt;35-&gt;55-&gt;55-&gt;65%</a:t>
                      </a:r>
                      <a:endParaRPr lang="zh-CN" sz="1000" kern="1200" dirty="0">
                        <a:solidFill>
                          <a:srgbClr val="FF0000"/>
                        </a:solidFill>
                        <a:effectLst/>
                        <a:latin typeface="+mn-lt"/>
                        <a:ea typeface="宋体" panose="02010600030101010101" pitchFamily="2" charset="-122"/>
                        <a:cs typeface="Arial" panose="020B0604020202020204" pitchFamily="34" charset="0"/>
                      </a:endParaRPr>
                    </a:p>
                  </a:txBody>
                  <a:tcPr marL="9525" marR="9525" marT="9525" marB="9525" anchor="ctr"/>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28.863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10004"/>
                  </a:ext>
                </a:extLst>
              </a:tr>
              <a:tr h="737639">
                <a:tc>
                  <a:txBody>
                    <a:bodyPr/>
                    <a:lstStyle/>
                    <a:p>
                      <a:pPr algn="ctr" fontAlgn="t"/>
                      <a:r>
                        <a:rPr lang="en-US" sz="1000" b="0" i="0" u="none" strike="noStrike" dirty="0">
                          <a:solidFill>
                            <a:srgbClr val="000000"/>
                          </a:solidFill>
                          <a:effectLst/>
                          <a:latin typeface="+mn-lt"/>
                        </a:rPr>
                        <a:t>940038</a:t>
                      </a:r>
                    </a:p>
                  </a:txBody>
                  <a:tcPr marL="6350" marR="6350" marT="6350" marB="0" anchor="ctr"/>
                </a:tc>
                <a:tc>
                  <a:txBody>
                    <a:bodyPr/>
                    <a:lstStyle/>
                    <a:p>
                      <a:pPr algn="l" fontAlgn="t"/>
                      <a:r>
                        <a:rPr lang="en-US" sz="1000" b="0" i="0" u="none" strike="noStrike" dirty="0">
                          <a:solidFill>
                            <a:schemeClr val="tx1"/>
                          </a:solidFill>
                          <a:effectLst/>
                          <a:latin typeface="+mn-lt"/>
                        </a:rPr>
                        <a:t>Study on Deterministic Communication Service Assurance </a:t>
                      </a:r>
                    </a:p>
                  </a:txBody>
                  <a:tcPr marL="6350" marR="6350" marT="6350" marB="0" anchor="ctr"/>
                </a:tc>
                <a:tc>
                  <a:txBody>
                    <a:bodyPr/>
                    <a:lstStyle/>
                    <a:p>
                      <a:pPr algn="l" fontAlgn="t"/>
                      <a:r>
                        <a:rPr lang="en-US" sz="1000" b="0" i="0" u="none" strike="noStrike">
                          <a:solidFill>
                            <a:srgbClr val="000000"/>
                          </a:solidFill>
                          <a:effectLst/>
                          <a:latin typeface="+mn-lt"/>
                        </a:rPr>
                        <a:t>FS_DCSA</a:t>
                      </a:r>
                    </a:p>
                  </a:txBody>
                  <a:tcPr marL="6350" marR="6350" marT="635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baseline="0" dirty="0">
                          <a:solidFill>
                            <a:schemeClr val="tx1"/>
                          </a:solidFill>
                          <a:effectLst/>
                          <a:latin typeface="+mn-lt"/>
                          <a:ea typeface="+mn-ea"/>
                          <a:cs typeface="Arial" panose="020B0604020202020204" pitchFamily="34" charset="0"/>
                        </a:rPr>
                        <a:t>SA#100(June 2023)</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1" kern="1200" baseline="0" dirty="0">
                          <a:solidFill>
                            <a:srgbClr val="0000FF"/>
                          </a:solidFill>
                          <a:effectLst/>
                          <a:latin typeface="+mn-lt"/>
                          <a:ea typeface="+mn-ea"/>
                          <a:cs typeface="Arial" panose="020B0604020202020204" pitchFamily="34" charset="0"/>
                        </a:rPr>
                        <a:t>-&gt;SA#103(Mar 2024)</a:t>
                      </a:r>
                      <a:endParaRPr lang="en-US" altLang="zh-CN" sz="1000" kern="1200" dirty="0">
                        <a:solidFill>
                          <a:srgbClr val="000000"/>
                        </a:solidFill>
                        <a:effectLst/>
                        <a:latin typeface="+mn-lt"/>
                        <a:ea typeface="+mn-ea"/>
                        <a:cs typeface="Arial" panose="020B0604020202020204" pitchFamily="34" charset="0"/>
                      </a:endParaRPr>
                    </a:p>
                  </a:txBody>
                  <a:tcPr marL="9525" marR="9525" marT="9525" marB="9525" anchor="ctr"/>
                </a:tc>
                <a:tc>
                  <a:txBody>
                    <a:bodyPr/>
                    <a:lstStyle/>
                    <a:p>
                      <a:pPr marL="0" algn="ctr" defTabSz="1219170" rtl="0" eaLnBrk="1" latinLnBrk="0" hangingPunct="1">
                        <a:lnSpc>
                          <a:spcPct val="107000"/>
                        </a:lnSpc>
                        <a:spcAft>
                          <a:spcPts val="800"/>
                        </a:spcAft>
                      </a:pPr>
                      <a:endParaRPr lang="en-GB" sz="1000" b="0" i="0" u="none" strike="noStrike" kern="1200" dirty="0">
                        <a:solidFill>
                          <a:schemeClr val="tx1"/>
                        </a:solidFill>
                        <a:effectLst/>
                        <a:latin typeface="+mn-lt"/>
                        <a:ea typeface="+mn-ea"/>
                        <a:cs typeface="+mn-cs"/>
                      </a:endParaRPr>
                    </a:p>
                    <a:p>
                      <a:pPr marL="0" algn="ctr" defTabSz="1219170" rtl="0" eaLnBrk="1" latinLnBrk="0" hangingPunct="1">
                        <a:lnSpc>
                          <a:spcPct val="107000"/>
                        </a:lnSpc>
                        <a:spcAft>
                          <a:spcPts val="800"/>
                        </a:spcAft>
                      </a:pPr>
                      <a:r>
                        <a:rPr lang="en-GB" sz="1000" b="0" i="0" u="none" strike="noStrike" kern="1200" dirty="0">
                          <a:solidFill>
                            <a:schemeClr val="tx1"/>
                          </a:solidFill>
                          <a:effectLst/>
                          <a:latin typeface="+mn-lt"/>
                          <a:ea typeface="+mn-ea"/>
                          <a:cs typeface="+mn-cs"/>
                        </a:rPr>
                        <a:t>45%</a:t>
                      </a:r>
                    </a:p>
                  </a:txBody>
                  <a:tcPr marL="36002" marR="36002" marT="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SP-211442</a:t>
                      </a:r>
                    </a:p>
                  </a:txBody>
                  <a:tcPr marL="9525" marR="9525" marT="9525" marB="9525" anchor="ctr"/>
                </a:tc>
                <a:tc>
                  <a:txBody>
                    <a:bodyPr/>
                    <a:lstStyle/>
                    <a:p>
                      <a:pPr algn="ctr">
                        <a:lnSpc>
                          <a:spcPct val="107000"/>
                        </a:lnSpc>
                        <a:spcAft>
                          <a:spcPts val="800"/>
                        </a:spcAft>
                      </a:pPr>
                      <a:r>
                        <a:rPr lang="en-GB" sz="1000" b="0" i="0" u="none" strike="noStrike" kern="1200">
                          <a:solidFill>
                            <a:srgbClr val="0000FF"/>
                          </a:solidFill>
                          <a:effectLst/>
                          <a:latin typeface="+mn-lt"/>
                          <a:ea typeface="+mn-ea"/>
                          <a:cs typeface="+mn-cs"/>
                        </a:rPr>
                        <a:t>60%</a:t>
                      </a: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SA2, SA6, RAN2, SA4</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a:t>
                      </a:r>
                      <a:r>
                        <a:rPr lang="en-US" altLang="zh-CN" sz="1000" kern="1200" dirty="0">
                          <a:solidFill>
                            <a:srgbClr val="FF3300"/>
                          </a:solidFill>
                          <a:effectLst/>
                          <a:latin typeface="+mn-lt"/>
                          <a:ea typeface="+mn-ea"/>
                          <a:cs typeface="Arial" panose="020B0604020202020204" pitchFamily="34" charset="0"/>
                        </a:rPr>
                        <a:t>30-&gt;32</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FF3300"/>
                          </a:solidFill>
                          <a:effectLst/>
                          <a:latin typeface="+mn-lt"/>
                          <a:ea typeface="+mn-ea"/>
                          <a:cs typeface="Arial" panose="020B0604020202020204" pitchFamily="34" charset="0"/>
                        </a:rPr>
                        <a:t>-&gt;32</a:t>
                      </a:r>
                      <a:r>
                        <a:rPr lang="en-US" altLang="zh-CN" sz="1000" kern="1200" dirty="0">
                          <a:solidFill>
                            <a:srgbClr val="FF3300"/>
                          </a:solidFill>
                          <a:effectLst/>
                          <a:latin typeface="+mn-lt"/>
                          <a:ea typeface="宋体" panose="02010600030101010101" pitchFamily="2" charset="-122"/>
                          <a:cs typeface="Arial" panose="020B0604020202020204" pitchFamily="34" charset="0"/>
                        </a:rPr>
                        <a:t>-&gt;32-&gt;45-&gt;60%</a:t>
                      </a:r>
                      <a:endParaRPr lang="zh-CN" sz="1000" kern="1200" dirty="0">
                        <a:solidFill>
                          <a:srgbClr val="FF3300"/>
                        </a:solidFill>
                        <a:effectLst/>
                        <a:latin typeface="+mn-lt"/>
                        <a:ea typeface="宋体" panose="02010600030101010101" pitchFamily="2" charset="-122"/>
                        <a:cs typeface="Arial" panose="020B0604020202020204" pitchFamily="34" charset="0"/>
                      </a:endParaRPr>
                    </a:p>
                  </a:txBody>
                  <a:tcPr marL="9525" marR="9525" marT="9525" marB="9525" anchor="ctr"/>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28.865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10005"/>
                  </a:ext>
                </a:extLst>
              </a:tr>
              <a:tr h="737639">
                <a:tc>
                  <a:txBody>
                    <a:bodyPr/>
                    <a:lstStyle/>
                    <a:p>
                      <a:pPr algn="ctr" fontAlgn="t"/>
                      <a:r>
                        <a:rPr lang="en-US" sz="1000" b="0" i="0" u="none" strike="noStrike" dirty="0">
                          <a:solidFill>
                            <a:srgbClr val="000000"/>
                          </a:solidFill>
                          <a:effectLst/>
                          <a:latin typeface="+mn-lt"/>
                        </a:rPr>
                        <a:t>910026</a:t>
                      </a:r>
                    </a:p>
                  </a:txBody>
                  <a:tcPr marL="6350" marR="6350" marT="6350" marB="0" anchor="ctr">
                    <a:solidFill>
                      <a:schemeClr val="bg1">
                        <a:lumMod val="75000"/>
                      </a:schemeClr>
                    </a:solidFill>
                  </a:tcPr>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network slice management capability exposure </a:t>
                      </a:r>
                    </a:p>
                  </a:txBody>
                  <a:tcPr marL="6350" marR="6350" marT="6350" marB="0" anchor="ctr">
                    <a:solidFill>
                      <a:schemeClr val="bg1">
                        <a:lumMod val="75000"/>
                      </a:schemeClr>
                    </a:solidFill>
                  </a:tcPr>
                </a:tc>
                <a:tc>
                  <a:txBody>
                    <a:bodyPr/>
                    <a:lstStyle/>
                    <a:p>
                      <a:pPr algn="l" fontAlgn="t"/>
                      <a:r>
                        <a:rPr lang="en-US" sz="1000" b="0" i="0" u="none" strike="noStrike" dirty="0">
                          <a:solidFill>
                            <a:srgbClr val="000000"/>
                          </a:solidFill>
                          <a:effectLst/>
                          <a:latin typeface="+mn-lt"/>
                        </a:rPr>
                        <a:t>FS_NSCE</a:t>
                      </a:r>
                    </a:p>
                  </a:txBody>
                  <a:tcPr marL="6350" marR="6350" marT="6350" marB="0" anchor="ctr">
                    <a:solidFill>
                      <a:schemeClr val="bg1">
                        <a:lumMod val="75000"/>
                      </a:schemeClr>
                    </a:solidFill>
                  </a:tcPr>
                </a:tc>
                <a:tc>
                  <a:txBody>
                    <a:bodyPr/>
                    <a:lstStyle/>
                    <a:p>
                      <a:pPr marL="0" algn="ctr" defTabSz="1219170" rtl="0" eaLnBrk="1" latinLnBrk="0" hangingPunct="1">
                        <a:lnSpc>
                          <a:spcPct val="150000"/>
                        </a:lnSpc>
                        <a:spcAft>
                          <a:spcPts val="0"/>
                        </a:spcAft>
                      </a:pPr>
                      <a:r>
                        <a:rPr lang="en-US" altLang="zh-CN" sz="1000" b="0" kern="1200" baseline="0" dirty="0">
                          <a:solidFill>
                            <a:schemeClr val="tx1"/>
                          </a:solidFill>
                          <a:effectLst/>
                          <a:latin typeface="+mn-lt"/>
                          <a:ea typeface="+mn-ea"/>
                          <a:cs typeface="Arial" panose="020B0604020202020204" pitchFamily="34" charset="0"/>
                        </a:rPr>
                        <a:t>SA#100(June 2023)</a:t>
                      </a:r>
                      <a:endParaRPr lang="zh-CN" altLang="en-US" sz="1000" b="0" kern="1200" baseline="0" dirty="0">
                        <a:solidFill>
                          <a:schemeClr val="tx1"/>
                        </a:solidFill>
                        <a:effectLst/>
                        <a:latin typeface="+mn-lt"/>
                        <a:ea typeface="+mn-ea"/>
                        <a:cs typeface="Arial" panose="020B0604020202020204" pitchFamily="34" charset="0"/>
                      </a:endParaRPr>
                    </a:p>
                  </a:txBody>
                  <a:tcPr marL="9525" marR="9525" marT="9525" marB="9525" anchor="ctr">
                    <a:solidFill>
                      <a:schemeClr val="bg1">
                        <a:lumMod val="7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b="0" i="0" u="none" strike="noStrike" kern="1200" dirty="0">
                          <a:solidFill>
                            <a:srgbClr val="0000FF"/>
                          </a:solidFill>
                          <a:effectLst/>
                          <a:highlight>
                            <a:srgbClr val="00FF00"/>
                          </a:highlight>
                          <a:latin typeface="+mn-lt"/>
                          <a:ea typeface="+mn-ea"/>
                          <a:cs typeface="+mn-cs"/>
                        </a:rPr>
                        <a:t>100%</a:t>
                      </a:r>
                      <a:endParaRPr lang="en-GB" altLang="zh-CN" sz="1000" b="0" i="0" u="none" strike="noStrike" kern="1200" dirty="0">
                        <a:solidFill>
                          <a:srgbClr val="0000FF"/>
                        </a:solidFill>
                        <a:effectLst/>
                        <a:latin typeface="+mn-lt"/>
                        <a:ea typeface="+mn-ea"/>
                        <a:cs typeface="+mn-cs"/>
                      </a:endParaRPr>
                    </a:p>
                  </a:txBody>
                  <a:tcPr marL="36002" marR="36002" marT="0" marB="0" anchor="ctr">
                    <a:solidFill>
                      <a:schemeClr val="bg1">
                        <a:lumMod val="75000"/>
                      </a:schemeClr>
                    </a:solidFill>
                  </a:tcPr>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SP-220350</a:t>
                      </a:r>
                    </a:p>
                  </a:txBody>
                  <a:tcPr marL="9525" marR="9525" marT="9525" marB="9525" anchor="ctr">
                    <a:solidFill>
                      <a:schemeClr val="bg1">
                        <a:lumMod val="75000"/>
                      </a:schemeClr>
                    </a:solidFill>
                  </a:tcPr>
                </a:tc>
                <a:tc>
                  <a:txBody>
                    <a:bodyPr/>
                    <a:lstStyle/>
                    <a:p>
                      <a:endParaRPr lang="zh-CN" altLang="en-US"/>
                    </a:p>
                  </a:txBody>
                  <a:tcPr marL="36002" marR="36002" marT="0" marB="0" anchor="ctr">
                    <a:solidFill>
                      <a:schemeClr val="bg1">
                        <a:lumMod val="75000"/>
                      </a:schemeClr>
                    </a:solidFill>
                  </a:tcPr>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solidFill>
                      <a:schemeClr val="bg1">
                        <a:lumMod val="7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000" kern="1200" dirty="0">
                          <a:solidFill>
                            <a:srgbClr val="000000"/>
                          </a:solidFill>
                          <a:effectLst/>
                          <a:latin typeface="+mn-lt"/>
                          <a:ea typeface="宋体" panose="02010600030101010101" pitchFamily="2" charset="-122"/>
                          <a:cs typeface="Arial" panose="020B0604020202020204" pitchFamily="34" charset="0"/>
                        </a:rPr>
                        <a:t>SA3, SA, RAN</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70-&gt;75-&gt;80-</a:t>
                      </a:r>
                      <a:r>
                        <a:rPr lang="en-US" altLang="zh-CN" sz="1000" kern="1200" dirty="0">
                          <a:solidFill>
                            <a:srgbClr val="000000"/>
                          </a:solidFill>
                          <a:effectLst/>
                          <a:latin typeface="+mn-lt"/>
                          <a:ea typeface="宋体" panose="02010600030101010101" pitchFamily="2" charset="-122"/>
                          <a:cs typeface="Arial" panose="020B0604020202020204" pitchFamily="34" charset="0"/>
                        </a:rPr>
                        <a:t>&gt;82-&gt;83%-&gt;90%-&gt;92&gt;98-&gt;100%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solidFill>
                      <a:schemeClr val="bg1">
                        <a:lumMod val="75000"/>
                      </a:schemeClr>
                    </a:solidFill>
                  </a:tcPr>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28.824</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solidFill>
                      <a:schemeClr val="bg1">
                        <a:lumMod val="75000"/>
                      </a:schemeClr>
                    </a:solidFill>
                  </a:tcPr>
                </a:tc>
                <a:tc>
                  <a:txBody>
                    <a:bodyPr/>
                    <a:lstStyle/>
                    <a:p>
                      <a:pPr marL="55563" indent="0" algn="l" defTabSz="1219170" rtl="0" eaLnBrk="1" latinLnBrk="0" hangingPunct="1">
                        <a:lnSpc>
                          <a:spcPct val="150000"/>
                        </a:lnSpc>
                        <a:spcAft>
                          <a:spcPts val="0"/>
                        </a:spcAft>
                      </a:pPr>
                      <a:r>
                        <a:rPr lang="en-US" altLang="zh-CN" sz="1000" kern="1200" dirty="0" err="1">
                          <a:solidFill>
                            <a:srgbClr val="000000"/>
                          </a:solidFill>
                          <a:effectLst/>
                          <a:latin typeface="+mn-lt"/>
                          <a:ea typeface="+mn-ea"/>
                          <a:cs typeface="Arial" panose="020B0604020202020204" pitchFamily="34" charset="0"/>
                        </a:rPr>
                        <a:t>Alibaba</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solidFill>
                      <a:schemeClr val="bg1">
                        <a:lumMod val="75000"/>
                      </a:schemeClr>
                    </a:solidFill>
                  </a:tcPr>
                </a:tc>
                <a:extLst>
                  <a:ext uri="{0D108BD9-81ED-4DB2-BD59-A6C34878D82A}">
                    <a16:rowId xmlns:a16="http://schemas.microsoft.com/office/drawing/2014/main" val="10006"/>
                  </a:ext>
                </a:extLst>
              </a:tr>
              <a:tr h="366966">
                <a:tc>
                  <a:txBody>
                    <a:bodyPr/>
                    <a:lstStyle/>
                    <a:p>
                      <a:pPr algn="ctr" fontAlgn="t"/>
                      <a:r>
                        <a:rPr lang="en-US" sz="1000" b="0" i="0" u="none" strike="noStrike" dirty="0">
                          <a:solidFill>
                            <a:srgbClr val="000000"/>
                          </a:solidFill>
                          <a:effectLst/>
                          <a:latin typeface="+mn-lt"/>
                        </a:rPr>
                        <a:t>950029</a:t>
                      </a:r>
                    </a:p>
                  </a:txBody>
                  <a:tcPr marL="6350" marR="6350" marT="6350" marB="0" anchor="ctr">
                    <a:solidFill>
                      <a:schemeClr val="bg1">
                        <a:lumMod val="75000"/>
                      </a:schemeClr>
                    </a:solidFill>
                  </a:tcPr>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alignment with ETSI MEC for Edge computing management </a:t>
                      </a:r>
                    </a:p>
                  </a:txBody>
                  <a:tcPr marL="6350" marR="6350" marT="6350" marB="0" anchor="ctr">
                    <a:solidFill>
                      <a:schemeClr val="bg1">
                        <a:lumMod val="75000"/>
                      </a:schemeClr>
                    </a:solidFill>
                  </a:tcPr>
                </a:tc>
                <a:tc>
                  <a:txBody>
                    <a:bodyPr/>
                    <a:lstStyle/>
                    <a:p>
                      <a:pPr algn="l" fontAlgn="t"/>
                      <a:r>
                        <a:rPr lang="en-US" sz="1000" b="0" i="0" u="none" strike="noStrike" dirty="0">
                          <a:solidFill>
                            <a:srgbClr val="000000"/>
                          </a:solidFill>
                          <a:effectLst/>
                          <a:latin typeface="+mn-lt"/>
                        </a:rPr>
                        <a:t>FS_MEC_ECM</a:t>
                      </a:r>
                    </a:p>
                  </a:txBody>
                  <a:tcPr marL="6350" marR="6350" marT="6350" marB="0" anchor="ctr">
                    <a:solidFill>
                      <a:schemeClr val="bg1">
                        <a:lumMod val="75000"/>
                      </a:schemeClr>
                    </a:solidFill>
                  </a:tcPr>
                </a:tc>
                <a:tc>
                  <a:txBody>
                    <a:bodyPr/>
                    <a:lstStyle/>
                    <a:p>
                      <a:pPr marL="0" algn="ctr" defTabSz="1219170" rtl="0" eaLnBrk="1" latinLnBrk="0" hangingPunct="1">
                        <a:lnSpc>
                          <a:spcPct val="150000"/>
                        </a:lnSpc>
                        <a:spcAft>
                          <a:spcPts val="0"/>
                        </a:spcAft>
                      </a:pPr>
                      <a:r>
                        <a:rPr lang="en-US" altLang="zh-CN" sz="1000" b="0" kern="1200" baseline="0" dirty="0">
                          <a:solidFill>
                            <a:schemeClr val="tx1"/>
                          </a:solidFill>
                          <a:effectLst/>
                          <a:latin typeface="+mn-lt"/>
                          <a:ea typeface="+mn-ea"/>
                          <a:cs typeface="Arial" panose="020B0604020202020204" pitchFamily="34" charset="0"/>
                        </a:rPr>
                        <a:t>SA#100(June 2023)</a:t>
                      </a:r>
                      <a:endParaRPr lang="zh-CN"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nchor="ctr">
                    <a:solidFill>
                      <a:schemeClr val="bg1">
                        <a:lumMod val="75000"/>
                      </a:schemeClr>
                    </a:solidFill>
                  </a:tcPr>
                </a:tc>
                <a:tc>
                  <a:txBody>
                    <a:bodyPr/>
                    <a:lstStyle/>
                    <a:p>
                      <a:pPr algn="ctr">
                        <a:lnSpc>
                          <a:spcPct val="107000"/>
                        </a:lnSpc>
                        <a:spcAft>
                          <a:spcPts val="800"/>
                        </a:spcAft>
                      </a:pPr>
                      <a:r>
                        <a:rPr lang="en-GB" sz="1000" b="0" i="0" u="none" strike="noStrike" kern="1200" dirty="0">
                          <a:solidFill>
                            <a:srgbClr val="0000FF"/>
                          </a:solidFill>
                          <a:effectLst/>
                          <a:highlight>
                            <a:srgbClr val="00FF00"/>
                          </a:highlight>
                          <a:latin typeface="+mn-lt"/>
                          <a:ea typeface="+mn-ea"/>
                          <a:cs typeface="+mn-cs"/>
                        </a:rPr>
                        <a:t>100%</a:t>
                      </a:r>
                    </a:p>
                  </a:txBody>
                  <a:tcPr marL="36002" marR="36002" marT="0" marB="0" anchor="ctr">
                    <a:solidFill>
                      <a:schemeClr val="bg1">
                        <a:lumMod val="75000"/>
                      </a:schemeClr>
                    </a:solidFill>
                  </a:tcPr>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SP-220147</a:t>
                      </a:r>
                    </a:p>
                  </a:txBody>
                  <a:tcPr marL="9525" marR="9525" marT="9525" marB="9525" anchor="ctr">
                    <a:solidFill>
                      <a:schemeClr val="bg1">
                        <a:lumMod val="75000"/>
                      </a:schemeClr>
                    </a:solidFill>
                  </a:tcPr>
                </a:tc>
                <a:tc>
                  <a:txBody>
                    <a:bodyPr/>
                    <a:lstStyle/>
                    <a:p>
                      <a:endParaRPr lang="zh-CN" altLang="en-US" dirty="0"/>
                    </a:p>
                  </a:txBody>
                  <a:tcPr marL="36002" marR="36002" marT="0" marB="0" anchor="ctr">
                    <a:solidFill>
                      <a:schemeClr val="bg1">
                        <a:lumMod val="75000"/>
                      </a:schemeClr>
                    </a:solidFill>
                  </a:tcPr>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solidFill>
                      <a:schemeClr val="bg1">
                        <a:lumMod val="7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SA6, ETSI MEC</a:t>
                      </a: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0-&gt;5-&gt;15-</a:t>
                      </a:r>
                      <a:r>
                        <a:rPr lang="en-US" altLang="zh-CN" sz="1000" kern="1200" dirty="0">
                          <a:solidFill>
                            <a:srgbClr val="000000"/>
                          </a:solidFill>
                          <a:effectLst/>
                          <a:latin typeface="+mn-lt"/>
                          <a:ea typeface="宋体" panose="02010600030101010101" pitchFamily="2" charset="-122"/>
                          <a:cs typeface="Arial" panose="020B0604020202020204" pitchFamily="34" charset="0"/>
                        </a:rPr>
                        <a:t>&gt;40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chemeClr val="tx1"/>
                          </a:solidFill>
                          <a:effectLst/>
                          <a:latin typeface="+mn-lt"/>
                          <a:ea typeface="宋体" panose="02010600030101010101" pitchFamily="2" charset="-122"/>
                          <a:cs typeface="Arial" panose="020B0604020202020204" pitchFamily="34" charset="0"/>
                        </a:rPr>
                        <a:t>-&gt;50-&gt;50-&gt;70-&gt;100%</a:t>
                      </a:r>
                      <a:endParaRPr lang="zh-CN" sz="100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nchor="ctr">
                    <a:solidFill>
                      <a:schemeClr val="bg1">
                        <a:lumMod val="75000"/>
                      </a:schemeClr>
                    </a:solidFill>
                  </a:tcPr>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solidFill>
                      <a:schemeClr val="bg1">
                        <a:lumMod val="75000"/>
                      </a:schemeClr>
                    </a:solidFill>
                  </a:tcPr>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nchor="ctr">
                    <a:solidFill>
                      <a:schemeClr val="bg1">
                        <a:lumMod val="7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5993572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Support of New Services</a:t>
            </a:r>
            <a:br>
              <a:rPr lang="sv-SE" altLang="zh-CN" sz="2800" dirty="0"/>
            </a:br>
            <a:endParaRPr lang="zh-CN" altLang="en-US" sz="2800" dirty="0"/>
          </a:p>
        </p:txBody>
      </p:sp>
      <p:graphicFrame>
        <p:nvGraphicFramePr>
          <p:cNvPr id="3" name="表格 2"/>
          <p:cNvGraphicFramePr>
            <a:graphicFrameLocks noGrp="1"/>
          </p:cNvGraphicFramePr>
          <p:nvPr/>
        </p:nvGraphicFramePr>
        <p:xfrm>
          <a:off x="194693" y="1068257"/>
          <a:ext cx="11583093" cy="2202434"/>
        </p:xfrm>
        <a:graphic>
          <a:graphicData uri="http://schemas.openxmlformats.org/drawingml/2006/table">
            <a:tbl>
              <a:tblPr firstRow="1" firstCol="1" bandRow="1">
                <a:tableStyleId>{F5AB1C69-6EDB-4FF4-983F-18BD219EF322}</a:tableStyleId>
              </a:tblPr>
              <a:tblGrid>
                <a:gridCol w="519622">
                  <a:extLst>
                    <a:ext uri="{9D8B030D-6E8A-4147-A177-3AD203B41FA5}">
                      <a16:colId xmlns:a16="http://schemas.microsoft.com/office/drawing/2014/main" val="20000"/>
                    </a:ext>
                  </a:extLst>
                </a:gridCol>
                <a:gridCol w="2672341">
                  <a:extLst>
                    <a:ext uri="{9D8B030D-6E8A-4147-A177-3AD203B41FA5}">
                      <a16:colId xmlns:a16="http://schemas.microsoft.com/office/drawing/2014/main" val="20001"/>
                    </a:ext>
                  </a:extLst>
                </a:gridCol>
                <a:gridCol w="691107">
                  <a:extLst>
                    <a:ext uri="{9D8B030D-6E8A-4147-A177-3AD203B41FA5}">
                      <a16:colId xmlns:a16="http://schemas.microsoft.com/office/drawing/2014/main" val="20002"/>
                    </a:ext>
                  </a:extLst>
                </a:gridCol>
                <a:gridCol w="806101">
                  <a:extLst>
                    <a:ext uri="{9D8B030D-6E8A-4147-A177-3AD203B41FA5}">
                      <a16:colId xmlns:a16="http://schemas.microsoft.com/office/drawing/2014/main" val="20005"/>
                    </a:ext>
                  </a:extLst>
                </a:gridCol>
                <a:gridCol w="558784">
                  <a:extLst>
                    <a:ext uri="{9D8B030D-6E8A-4147-A177-3AD203B41FA5}">
                      <a16:colId xmlns:a16="http://schemas.microsoft.com/office/drawing/2014/main" val="20006"/>
                    </a:ext>
                  </a:extLst>
                </a:gridCol>
                <a:gridCol w="620079">
                  <a:extLst>
                    <a:ext uri="{9D8B030D-6E8A-4147-A177-3AD203B41FA5}">
                      <a16:colId xmlns:a16="http://schemas.microsoft.com/office/drawing/2014/main" val="1975700025"/>
                    </a:ext>
                  </a:extLst>
                </a:gridCol>
                <a:gridCol w="620079">
                  <a:extLst>
                    <a:ext uri="{9D8B030D-6E8A-4147-A177-3AD203B41FA5}">
                      <a16:colId xmlns:a16="http://schemas.microsoft.com/office/drawing/2014/main" val="20007"/>
                    </a:ext>
                  </a:extLst>
                </a:gridCol>
                <a:gridCol w="1080262">
                  <a:extLst>
                    <a:ext uri="{9D8B030D-6E8A-4147-A177-3AD203B41FA5}">
                      <a16:colId xmlns:a16="http://schemas.microsoft.com/office/drawing/2014/main" val="20008"/>
                    </a:ext>
                  </a:extLst>
                </a:gridCol>
                <a:gridCol w="1090008">
                  <a:extLst>
                    <a:ext uri="{9D8B030D-6E8A-4147-A177-3AD203B41FA5}">
                      <a16:colId xmlns:a16="http://schemas.microsoft.com/office/drawing/2014/main" val="20009"/>
                    </a:ext>
                  </a:extLst>
                </a:gridCol>
                <a:gridCol w="1005511">
                  <a:extLst>
                    <a:ext uri="{9D8B030D-6E8A-4147-A177-3AD203B41FA5}">
                      <a16:colId xmlns:a16="http://schemas.microsoft.com/office/drawing/2014/main" val="20010"/>
                    </a:ext>
                  </a:extLst>
                </a:gridCol>
                <a:gridCol w="1005511">
                  <a:extLst>
                    <a:ext uri="{9D8B030D-6E8A-4147-A177-3AD203B41FA5}">
                      <a16:colId xmlns:a16="http://schemas.microsoft.com/office/drawing/2014/main" val="20012"/>
                    </a:ext>
                  </a:extLst>
                </a:gridCol>
                <a:gridCol w="913688">
                  <a:extLst>
                    <a:ext uri="{9D8B030D-6E8A-4147-A177-3AD203B41FA5}">
                      <a16:colId xmlns:a16="http://schemas.microsoft.com/office/drawing/2014/main" val="20013"/>
                    </a:ext>
                  </a:extLst>
                </a:gridCol>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78865">
                <a:tc>
                  <a:txBody>
                    <a:bodyPr/>
                    <a:lstStyle/>
                    <a:p>
                      <a:pPr algn="ctr" fontAlgn="t"/>
                      <a:r>
                        <a:rPr lang="en-US" sz="1000" b="0" i="0" u="none" strike="noStrike" dirty="0">
                          <a:solidFill>
                            <a:srgbClr val="000000"/>
                          </a:solidFill>
                          <a:effectLst/>
                          <a:latin typeface="+mn-lt"/>
                        </a:rPr>
                        <a:t>940032</a:t>
                      </a:r>
                    </a:p>
                  </a:txBody>
                  <a:tcPr marL="6350" marR="6350" marT="6350" marB="0"/>
                </a:tc>
                <a:tc>
                  <a:txBody>
                    <a:bodyPr/>
                    <a:lstStyle/>
                    <a:p>
                      <a:pPr algn="l" fontAlgn="t"/>
                      <a:r>
                        <a:rPr lang="en-US" sz="1000" b="0" i="0" u="none" strike="noStrike" dirty="0">
                          <a:solidFill>
                            <a:schemeClr val="tx1"/>
                          </a:solidFill>
                          <a:effectLst/>
                          <a:latin typeface="+mn-lt"/>
                        </a:rPr>
                        <a:t>Study on Key Quality Indicators (KQIs) for 5G service experience </a:t>
                      </a:r>
                    </a:p>
                  </a:txBody>
                  <a:tcPr marL="6350" marR="6350" marT="6350" marB="0"/>
                </a:tc>
                <a:tc>
                  <a:txBody>
                    <a:bodyPr/>
                    <a:lstStyle/>
                    <a:p>
                      <a:pPr algn="l" fontAlgn="t"/>
                      <a:r>
                        <a:rPr lang="en-US" sz="1000" b="0" i="0" u="none" strike="noStrike" dirty="0">
                          <a:solidFill>
                            <a:srgbClr val="000000"/>
                          </a:solidFill>
                          <a:effectLst/>
                          <a:latin typeface="+mn-lt"/>
                        </a:rPr>
                        <a:t>FS_KQI_5G</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baseline="0" dirty="0">
                          <a:solidFill>
                            <a:schemeClr val="tx1"/>
                          </a:solidFill>
                          <a:effectLst/>
                          <a:latin typeface="+mn-lt"/>
                          <a:ea typeface="+mn-ea"/>
                          <a:cs typeface="Arial" panose="020B0604020202020204" pitchFamily="34" charset="0"/>
                        </a:rPr>
                        <a:t>SA#100(June 2023)</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1" kern="1200" baseline="0" dirty="0">
                          <a:solidFill>
                            <a:srgbClr val="0000FF"/>
                          </a:solidFill>
                          <a:effectLst/>
                          <a:latin typeface="+mn-lt"/>
                          <a:ea typeface="+mn-ea"/>
                          <a:cs typeface="Arial" panose="020B0604020202020204" pitchFamily="34" charset="0"/>
                        </a:rPr>
                        <a:t>-&gt;SA#103(Mar 2024)</a:t>
                      </a:r>
                      <a:endParaRPr lang="en-US" altLang="zh-CN" sz="100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55%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SP-211433</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65%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SA4,RAN2,RAN3</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a:solidFill>
                            <a:srgbClr val="FF0000"/>
                          </a:solidFill>
                          <a:effectLst/>
                          <a:latin typeface="+mn-lt"/>
                          <a:ea typeface="宋体" panose="02010600030101010101" pitchFamily="2" charset="-122"/>
                          <a:cs typeface="Arial" panose="020B0604020202020204" pitchFamily="34" charset="0"/>
                        </a:rPr>
                        <a:t>20-&gt;20</a:t>
                      </a:r>
                      <a:r>
                        <a:rPr lang="en-US" altLang="zh-CN" sz="1000" kern="1200" dirty="0">
                          <a:solidFill>
                            <a:schemeClr val="tx1"/>
                          </a:solidFill>
                          <a:effectLst/>
                          <a:latin typeface="+mn-lt"/>
                          <a:ea typeface="宋体" panose="02010600030101010101" pitchFamily="2" charset="-122"/>
                          <a:cs typeface="Arial" panose="020B0604020202020204" pitchFamily="34" charset="0"/>
                        </a:rPr>
                        <a:t>-&gt;35-&gt;55-&gt;65%</a:t>
                      </a:r>
                      <a:endParaRPr lang="zh-CN" sz="1000" kern="1200" dirty="0">
                        <a:solidFill>
                          <a:srgbClr val="FF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28.863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374354">
                <a:tc>
                  <a:txBody>
                    <a:bodyPr/>
                    <a:lstStyle/>
                    <a:p>
                      <a:pPr algn="ctr" fontAlgn="t"/>
                      <a:r>
                        <a:rPr lang="en-US" sz="1000" b="0" i="0" u="none" strike="noStrike" dirty="0">
                          <a:solidFill>
                            <a:srgbClr val="000000"/>
                          </a:solidFill>
                          <a:effectLst/>
                          <a:latin typeface="+mn-lt"/>
                        </a:rPr>
                        <a:t>940038</a:t>
                      </a:r>
                    </a:p>
                  </a:txBody>
                  <a:tcPr marL="6350" marR="6350" marT="6350" marB="0"/>
                </a:tc>
                <a:tc>
                  <a:txBody>
                    <a:bodyPr/>
                    <a:lstStyle/>
                    <a:p>
                      <a:pPr algn="l" fontAlgn="t"/>
                      <a:r>
                        <a:rPr lang="en-US" sz="1000" b="0" i="0" u="none" strike="noStrike" dirty="0">
                          <a:solidFill>
                            <a:schemeClr val="tx1"/>
                          </a:solidFill>
                          <a:effectLst/>
                          <a:latin typeface="+mn-lt"/>
                        </a:rPr>
                        <a:t>Study on Deterministic Communication Service Assurance </a:t>
                      </a:r>
                    </a:p>
                  </a:txBody>
                  <a:tcPr marL="6350" marR="6350" marT="6350" marB="0"/>
                </a:tc>
                <a:tc>
                  <a:txBody>
                    <a:bodyPr/>
                    <a:lstStyle/>
                    <a:p>
                      <a:pPr algn="l" fontAlgn="t"/>
                      <a:r>
                        <a:rPr lang="en-US" sz="1000" b="0" i="0" u="none" strike="noStrike">
                          <a:solidFill>
                            <a:srgbClr val="000000"/>
                          </a:solidFill>
                          <a:effectLst/>
                          <a:latin typeface="+mn-lt"/>
                        </a:rPr>
                        <a:t>FS_DCSA</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baseline="0" dirty="0">
                          <a:solidFill>
                            <a:schemeClr val="tx1"/>
                          </a:solidFill>
                          <a:effectLst/>
                          <a:latin typeface="+mn-lt"/>
                          <a:ea typeface="+mn-ea"/>
                          <a:cs typeface="Arial" panose="020B0604020202020204" pitchFamily="34" charset="0"/>
                        </a:rPr>
                        <a:t>SA#100(June 2023)</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1" kern="1200" baseline="0" dirty="0">
                          <a:solidFill>
                            <a:srgbClr val="0000FF"/>
                          </a:solidFill>
                          <a:effectLst/>
                          <a:latin typeface="+mn-lt"/>
                          <a:ea typeface="+mn-ea"/>
                          <a:cs typeface="Arial" panose="020B0604020202020204" pitchFamily="34" charset="0"/>
                        </a:rPr>
                        <a:t>-&gt;SA#103(Mar 2024)</a:t>
                      </a:r>
                      <a:endParaRPr lang="en-US" altLang="zh-CN" sz="100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45%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SP-211442</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60%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SA2, SA6, RAN2, SA4</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a:t>
                      </a:r>
                      <a:r>
                        <a:rPr lang="en-US" altLang="zh-CN" sz="1000" kern="1200" dirty="0">
                          <a:solidFill>
                            <a:srgbClr val="FF3300"/>
                          </a:solidFill>
                          <a:effectLst/>
                          <a:latin typeface="+mn-lt"/>
                          <a:ea typeface="+mn-ea"/>
                          <a:cs typeface="Arial" panose="020B0604020202020204" pitchFamily="34" charset="0"/>
                        </a:rPr>
                        <a:t>30-&gt;32</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FF3300"/>
                          </a:solidFill>
                          <a:effectLst/>
                          <a:latin typeface="+mn-lt"/>
                          <a:ea typeface="+mn-ea"/>
                          <a:cs typeface="Arial" panose="020B0604020202020204" pitchFamily="34" charset="0"/>
                        </a:rPr>
                        <a:t>-&gt;32</a:t>
                      </a:r>
                      <a:r>
                        <a:rPr lang="en-US" altLang="zh-CN" sz="1000" kern="1200" dirty="0">
                          <a:solidFill>
                            <a:srgbClr val="FF3300"/>
                          </a:solidFill>
                          <a:effectLst/>
                          <a:latin typeface="+mn-lt"/>
                          <a:ea typeface="宋体" panose="02010600030101010101" pitchFamily="2" charset="-122"/>
                          <a:cs typeface="Arial" panose="020B0604020202020204" pitchFamily="34" charset="0"/>
                        </a:rPr>
                        <a:t>-&gt;32-&gt;45-&gt;60%</a:t>
                      </a:r>
                      <a:endParaRPr lang="zh-CN" sz="1000" kern="1200" dirty="0">
                        <a:solidFill>
                          <a:srgbClr val="FF33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28.865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194694" y="3329773"/>
            <a:ext cx="5353166" cy="258694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FS_KQI_5G</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at SA5#150:</a:t>
            </a:r>
          </a:p>
          <a:p>
            <a:pPr marL="855123" lvl="1" indent="-455073" defTabSz="1219170">
              <a:spcBef>
                <a:spcPts val="0"/>
              </a:spcBef>
              <a:spcAft>
                <a:spcPts val="0"/>
              </a:spcAft>
              <a:defRPr/>
            </a:pPr>
            <a:r>
              <a:rPr lang="en-US" altLang="zh-CN" sz="1100" kern="0" dirty="0">
                <a:solidFill>
                  <a:prstClr val="black"/>
                </a:solidFill>
              </a:rPr>
              <a:t> The correction of the KQI definition in 3GPP and other standard organizations has been approved.</a:t>
            </a:r>
          </a:p>
          <a:p>
            <a:pPr marL="455073" indent="-455073" defTabSz="1219170">
              <a:spcBef>
                <a:spcPts val="0"/>
              </a:spcBef>
              <a:spcAft>
                <a:spcPts val="0"/>
              </a:spcAft>
              <a:defRPr/>
            </a:pPr>
            <a:r>
              <a:rPr lang="en-US" altLang="zh-CN" sz="1600" kern="0" dirty="0">
                <a:solidFill>
                  <a:prstClr val="black"/>
                </a:solidFill>
              </a:rPr>
              <a:t>Impacts and dependencies on other WGs:</a:t>
            </a:r>
          </a:p>
          <a:p>
            <a:pPr marL="855123" lvl="1" indent="-455073" defTabSz="1219170">
              <a:spcBef>
                <a:spcPts val="0"/>
              </a:spcBef>
              <a:spcAft>
                <a:spcPts val="0"/>
              </a:spcAft>
              <a:defRPr/>
            </a:pPr>
            <a:r>
              <a:rPr lang="en-US" altLang="zh-CN" sz="1200" kern="0" dirty="0">
                <a:solidFill>
                  <a:prstClr val="black"/>
                </a:solidFill>
              </a:rPr>
              <a:t>Not identified</a:t>
            </a:r>
            <a:endParaRPr lang="de-DE" altLang="zh-CN" sz="1600" kern="0" dirty="0">
              <a:solidFill>
                <a:prstClr val="black"/>
              </a:solidFill>
            </a:endParaRPr>
          </a:p>
          <a:p>
            <a:pPr marL="455073" indent="-455073" defTabSz="1219170">
              <a:spcBef>
                <a:spcPts val="0"/>
              </a:spcBef>
              <a:spcAft>
                <a:spcPts val="0"/>
              </a:spcAft>
              <a:defRPr/>
            </a:pPr>
            <a:r>
              <a:rPr lang="de-DE" altLang="zh-CN" sz="1600" kern="0" dirty="0">
                <a:solidFill>
                  <a:prstClr val="black"/>
                </a:solidFill>
              </a:rPr>
              <a:t>Next steps:</a:t>
            </a:r>
          </a:p>
          <a:p>
            <a:pPr marL="855123" lvl="1" indent="-455073" defTabSz="1219170">
              <a:spcBef>
                <a:spcPts val="0"/>
              </a:spcBef>
              <a:spcAft>
                <a:spcPts val="0"/>
              </a:spcAft>
              <a:defRPr/>
            </a:pPr>
            <a:r>
              <a:rPr lang="en-US" altLang="zh-CN" sz="1200" kern="0" dirty="0">
                <a:solidFill>
                  <a:prstClr val="black"/>
                </a:solidFill>
              </a:rPr>
              <a:t>Continue to push the KQI for video uploading and remote control based on the 3GPP service.</a:t>
            </a:r>
          </a:p>
        </p:txBody>
      </p:sp>
      <p:sp>
        <p:nvSpPr>
          <p:cNvPr id="5" name="Content Placeholder 7">
            <a:extLst>
              <a:ext uri="{FF2B5EF4-FFF2-40B4-BE49-F238E27FC236}">
                <a16:creationId xmlns:a16="http://schemas.microsoft.com/office/drawing/2014/main" id="{B4F8F5CC-9B36-4C4A-96C2-095377087992}"/>
              </a:ext>
            </a:extLst>
          </p:cNvPr>
          <p:cNvSpPr txBox="1">
            <a:spLocks/>
          </p:cNvSpPr>
          <p:nvPr/>
        </p:nvSpPr>
        <p:spPr>
          <a:xfrm>
            <a:off x="6214832" y="3329773"/>
            <a:ext cx="5634679" cy="1626275"/>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FS_DCSA</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at SA5#150:</a:t>
            </a:r>
          </a:p>
          <a:p>
            <a:pPr marL="855123" lvl="1" indent="-455073" defTabSz="1219170">
              <a:spcBef>
                <a:spcPts val="0"/>
              </a:spcBef>
              <a:spcAft>
                <a:spcPts val="0"/>
              </a:spcAft>
              <a:defRPr/>
            </a:pPr>
            <a:r>
              <a:rPr lang="fr-FR" sz="1100" kern="0" dirty="0">
                <a:solidFill>
                  <a:prstClr val="black"/>
                </a:solidFill>
              </a:rPr>
              <a:t>N</a:t>
            </a:r>
            <a:r>
              <a:rPr lang="en-US" sz="1100" kern="0" dirty="0">
                <a:solidFill>
                  <a:prstClr val="black"/>
                </a:solidFill>
              </a:rPr>
              <a:t>o contribution at this meeting</a:t>
            </a:r>
          </a:p>
          <a:p>
            <a:pPr marL="455073" indent="-455073" defTabSz="1219170">
              <a:spcBef>
                <a:spcPts val="0"/>
              </a:spcBef>
              <a:spcAft>
                <a:spcPts val="0"/>
              </a:spcAft>
              <a:defRPr/>
            </a:pPr>
            <a:r>
              <a:rPr lang="en-US" sz="1600" kern="0" dirty="0">
                <a:solidFill>
                  <a:prstClr val="black"/>
                </a:solidFill>
              </a:rPr>
              <a:t>Impacts and dependencies on other WGs:</a:t>
            </a:r>
            <a:endParaRPr lang="de-DE" sz="1600" kern="0" dirty="0">
              <a:solidFill>
                <a:prstClr val="black"/>
              </a:solidFill>
            </a:endParaRPr>
          </a:p>
          <a:p>
            <a:pPr marL="855123" lvl="1" indent="-455073" defTabSz="1219170">
              <a:spcBef>
                <a:spcPts val="0"/>
              </a:spcBef>
              <a:spcAft>
                <a:spcPts val="0"/>
              </a:spcAft>
              <a:defRPr/>
            </a:pPr>
            <a:r>
              <a:rPr lang="en-US" sz="1100" kern="0" dirty="0">
                <a:solidFill>
                  <a:prstClr val="black"/>
                </a:solidFill>
              </a:rPr>
              <a:t>No impacts and dependencies on SA/RAN/CT</a:t>
            </a:r>
            <a:endParaRPr lang="de-DE" sz="1600" kern="0" dirty="0">
              <a:solidFill>
                <a:prstClr val="black"/>
              </a:solidFill>
            </a:endParaRPr>
          </a:p>
          <a:p>
            <a:pPr marL="455073" indent="-455073" defTabSz="1219170">
              <a:spcBef>
                <a:spcPts val="0"/>
              </a:spcBef>
              <a:spcAft>
                <a:spcPts val="0"/>
              </a:spcAft>
              <a:defRPr/>
            </a:pPr>
            <a:r>
              <a:rPr lang="de-DE" sz="1600" kern="0" dirty="0">
                <a:solidFill>
                  <a:prstClr val="black"/>
                </a:solidFill>
              </a:rPr>
              <a:t>Next steps:</a:t>
            </a:r>
          </a:p>
          <a:p>
            <a:pPr marL="855123" lvl="1" indent="-455073" defTabSz="1219170">
              <a:spcBef>
                <a:spcPts val="0"/>
              </a:spcBef>
              <a:spcAft>
                <a:spcPts val="0"/>
              </a:spcAft>
              <a:defRPr/>
            </a:pPr>
            <a:endParaRPr lang="en-US" sz="1100" kern="0" dirty="0">
              <a:solidFill>
                <a:prstClr val="black"/>
              </a:solidFill>
            </a:endParaRPr>
          </a:p>
        </p:txBody>
      </p:sp>
    </p:spTree>
    <p:extLst>
      <p:ext uri="{BB962C8B-B14F-4D97-AF65-F5344CB8AC3E}">
        <p14:creationId xmlns:p14="http://schemas.microsoft.com/office/powerpoint/2010/main" val="1681228"/>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05" y="494278"/>
            <a:ext cx="9112251" cy="1143000"/>
          </a:xfrm>
        </p:spPr>
        <p:txBody>
          <a:bodyPr/>
          <a:lstStyle/>
          <a:p>
            <a:r>
              <a:rPr lang="sv-SE" dirty="0"/>
              <a:t>OAM TRs / TSs to SA#101</a:t>
            </a:r>
            <a:br>
              <a:rPr lang="sv-SE" dirty="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034505118"/>
              </p:ext>
            </p:extLst>
          </p:nvPr>
        </p:nvGraphicFramePr>
        <p:xfrm>
          <a:off x="480805" y="2130891"/>
          <a:ext cx="10215820" cy="1228311"/>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val="570476699"/>
                    </a:ext>
                  </a:extLst>
                </a:gridCol>
                <a:gridCol w="6101020">
                  <a:extLst>
                    <a:ext uri="{9D8B030D-6E8A-4147-A177-3AD203B41FA5}">
                      <a16:colId xmlns:a16="http://schemas.microsoft.com/office/drawing/2014/main" val="2618836924"/>
                    </a:ext>
                  </a:extLst>
                </a:gridCol>
                <a:gridCol w="2932386">
                  <a:extLst>
                    <a:ext uri="{9D8B030D-6E8A-4147-A177-3AD203B41FA5}">
                      <a16:colId xmlns:a16="http://schemas.microsoft.com/office/drawing/2014/main" val="3016348962"/>
                    </a:ext>
                  </a:extLst>
                </a:gridCol>
              </a:tblGrid>
              <a:tr h="569181">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193481">
                <a:tc>
                  <a:txBody>
                    <a:bodyPr/>
                    <a:lstStyle/>
                    <a:p>
                      <a:pPr algn="l" fontAlgn="t"/>
                      <a:r>
                        <a:rPr lang="en-US" sz="1400" b="0" i="0" u="none" strike="noStrike" dirty="0">
                          <a:solidFill>
                            <a:srgbClr val="000000"/>
                          </a:solidFill>
                          <a:effectLst/>
                          <a:latin typeface="+mj-lt"/>
                        </a:rPr>
                        <a:t>SP-230929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mj-lt"/>
                        </a:rPr>
                        <a:t>Draft TR 28.908 Study on Artificial Intelligence/Machine Learning (AI/ ML) management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kern="1200" dirty="0" err="1">
                          <a:solidFill>
                            <a:schemeClr val="tx1"/>
                          </a:solidFill>
                          <a:effectLst/>
                          <a:latin typeface="+mj-lt"/>
                          <a:ea typeface="MS Mincho"/>
                          <a:cs typeface="Calibri" panose="020F0502020204030204" pitchFamily="34" charset="0"/>
                        </a:rPr>
                        <a:t>Approval</a:t>
                      </a:r>
                      <a:endParaRPr lang="sv-SE" sz="1400" kern="1200" dirty="0">
                        <a:solidFill>
                          <a:schemeClr val="tx1"/>
                        </a:solidFill>
                        <a:effectLst/>
                        <a:latin typeface="+mj-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2520831"/>
                  </a:ext>
                </a:extLst>
              </a:tr>
              <a:tr h="193481">
                <a:tc>
                  <a:txBody>
                    <a:bodyPr/>
                    <a:lstStyle/>
                    <a:p>
                      <a:pPr algn="l" fontAlgn="t"/>
                      <a:r>
                        <a:rPr lang="en-US" sz="1400" b="0" i="0" u="none" strike="noStrike">
                          <a:solidFill>
                            <a:srgbClr val="000000"/>
                          </a:solidFill>
                          <a:effectLst/>
                          <a:latin typeface="+mj-lt"/>
                        </a:rPr>
                        <a:t>SP-230930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mj-lt"/>
                        </a:rPr>
                        <a:t>Draft TR 28.925 Study on enhancement of service based management architecture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kern="1200" dirty="0" err="1">
                          <a:solidFill>
                            <a:schemeClr val="tx1"/>
                          </a:solidFill>
                          <a:effectLst/>
                          <a:latin typeface="+mj-lt"/>
                          <a:ea typeface="MS Mincho"/>
                          <a:cs typeface="Calibri" panose="020F0502020204030204" pitchFamily="34" charset="0"/>
                        </a:rPr>
                        <a:t>Approval</a:t>
                      </a:r>
                      <a:endParaRPr lang="sv-SE" sz="1400" kern="1200" dirty="0">
                        <a:solidFill>
                          <a:schemeClr val="tx1"/>
                        </a:solidFill>
                        <a:effectLst/>
                        <a:latin typeface="+mj-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549870"/>
                  </a:ext>
                </a:extLst>
              </a:tr>
            </a:tbl>
          </a:graphicData>
        </a:graphic>
      </p:graphicFrame>
    </p:spTree>
    <p:extLst>
      <p:ext uri="{BB962C8B-B14F-4D97-AF65-F5344CB8AC3E}">
        <p14:creationId xmlns:p14="http://schemas.microsoft.com/office/powerpoint/2010/main" val="1568595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999511" y="822631"/>
            <a:ext cx="7362825" cy="685800"/>
          </a:xfrm>
          <a:prstGeom prst="rect">
            <a:avLst/>
          </a:prstGeom>
          <a:noFill/>
          <a:ln w="12700">
            <a:noFill/>
            <a:miter lim="800000"/>
            <a:headEnd/>
            <a:tailEnd/>
          </a:ln>
        </p:spPr>
        <p:txBody>
          <a:bodyPr lIns="90488" tIns="44450" rIns="90488" bIns="44450" anchor="ctr"/>
          <a:lstStyle/>
          <a:p>
            <a:pPr algn="ctr">
              <a:defRPr/>
            </a:pPr>
            <a:r>
              <a:rPr lang="sv-SE" altLang="zh-CN" sz="3200" kern="0" dirty="0">
                <a:solidFill>
                  <a:srgbClr val="FF0000"/>
                </a:solidFill>
                <a:latin typeface="Calibri"/>
                <a:cs typeface="+mj-cs"/>
              </a:rPr>
              <a:t>TEI</a:t>
            </a:r>
            <a:r>
              <a:rPr lang="sv-SE" sz="3200" kern="0" dirty="0">
                <a:solidFill>
                  <a:srgbClr val="FF0000"/>
                </a:solidFill>
                <a:latin typeface="Calibri"/>
                <a:cs typeface="+mj-cs"/>
              </a:rPr>
              <a:t> </a:t>
            </a:r>
            <a:r>
              <a:rPr lang="en-GB" altLang="zh-CN" sz="3200" kern="0" dirty="0">
                <a:solidFill>
                  <a:srgbClr val="FF0000"/>
                </a:solidFill>
                <a:latin typeface="Calibri"/>
                <a:cs typeface="+mj-cs"/>
              </a:rPr>
              <a:t>CRs (</a:t>
            </a:r>
            <a:r>
              <a:rPr lang="en-GB" altLang="zh-CN" sz="3200" kern="0" dirty="0">
                <a:solidFill>
                  <a:srgbClr val="FF0000"/>
                </a:solidFill>
                <a:latin typeface="Calibri"/>
              </a:rPr>
              <a:t>Charging &amp; OAM) </a:t>
            </a:r>
          </a:p>
          <a:p>
            <a:pPr algn="ctr">
              <a:defRPr/>
            </a:pPr>
            <a:endParaRPr lang="en-GB" altLang="zh-CN" sz="3200" kern="0" dirty="0">
              <a:solidFill>
                <a:srgbClr val="FF0000"/>
              </a:solidFill>
              <a:latin typeface="Calibri"/>
            </a:endParaRPr>
          </a:p>
        </p:txBody>
      </p:sp>
      <p:graphicFrame>
        <p:nvGraphicFramePr>
          <p:cNvPr id="6" name="Group 76"/>
          <p:cNvGraphicFramePr>
            <a:graphicFrameLocks/>
          </p:cNvGraphicFramePr>
          <p:nvPr>
            <p:extLst>
              <p:ext uri="{D42A27DB-BD31-4B8C-83A1-F6EECF244321}">
                <p14:modId xmlns:p14="http://schemas.microsoft.com/office/powerpoint/2010/main" val="4137609037"/>
              </p:ext>
            </p:extLst>
          </p:nvPr>
        </p:nvGraphicFramePr>
        <p:xfrm>
          <a:off x="1673163" y="1712637"/>
          <a:ext cx="8156033" cy="3473959"/>
        </p:xfrm>
        <a:graphic>
          <a:graphicData uri="http://schemas.openxmlformats.org/drawingml/2006/table">
            <a:tbl>
              <a:tblPr/>
              <a:tblGrid>
                <a:gridCol w="1304183">
                  <a:extLst>
                    <a:ext uri="{9D8B030D-6E8A-4147-A177-3AD203B41FA5}">
                      <a16:colId xmlns:a16="http://schemas.microsoft.com/office/drawing/2014/main" val="20000"/>
                    </a:ext>
                  </a:extLst>
                </a:gridCol>
                <a:gridCol w="6851850">
                  <a:extLst>
                    <a:ext uri="{9D8B030D-6E8A-4147-A177-3AD203B41FA5}">
                      <a16:colId xmlns:a16="http://schemas.microsoft.com/office/drawing/2014/main" val="20001"/>
                    </a:ext>
                  </a:extLst>
                </a:gridCol>
              </a:tblGrid>
              <a:tr h="4959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Calibri" pitchFamily="34" charset="0"/>
                          <a:ea typeface="宋体" pitchFamily="2" charset="-122"/>
                          <a:cs typeface="Arial" charset="0"/>
                        </a:rPr>
                        <a:t>Number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25435">
                <a:tc>
                  <a:txBody>
                    <a:bodyPr/>
                    <a:lstStyle/>
                    <a:p>
                      <a:pPr algn="l" fontAlgn="t"/>
                      <a:r>
                        <a:rPr lang="en-US" sz="1400" b="0" i="0" u="none" strike="noStrike" dirty="0">
                          <a:solidFill>
                            <a:srgbClr val="000000"/>
                          </a:solidFill>
                          <a:effectLst/>
                          <a:latin typeface="+mj-lt"/>
                        </a:rPr>
                        <a:t>SP-230939</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400" b="0" i="0" u="none" strike="noStrike">
                          <a:solidFill>
                            <a:srgbClr val="000000"/>
                          </a:solidFill>
                          <a:effectLst/>
                          <a:latin typeface="+mj-lt"/>
                        </a:rPr>
                        <a:t>Rel-18 CRs on TEI</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4541781"/>
                  </a:ext>
                </a:extLst>
              </a:tr>
              <a:tr h="425435">
                <a:tc>
                  <a:txBody>
                    <a:bodyPr/>
                    <a:lstStyle/>
                    <a:p>
                      <a:pPr algn="l" fontAlgn="t"/>
                      <a:r>
                        <a:rPr lang="en-US" sz="1400" b="0" i="0" u="none" strike="noStrike">
                          <a:solidFill>
                            <a:srgbClr val="000000"/>
                          </a:solidFill>
                          <a:effectLst/>
                          <a:latin typeface="+mj-lt"/>
                        </a:rPr>
                        <a:t>SP-230940</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400" b="0" i="0" u="none" strike="noStrike">
                          <a:solidFill>
                            <a:srgbClr val="000000"/>
                          </a:solidFill>
                          <a:effectLst/>
                          <a:latin typeface="+mj-lt"/>
                        </a:rPr>
                        <a:t>Rel-16 CRs on TEI batch 1</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32606"/>
                  </a:ext>
                </a:extLst>
              </a:tr>
              <a:tr h="425435">
                <a:tc>
                  <a:txBody>
                    <a:bodyPr/>
                    <a:lstStyle/>
                    <a:p>
                      <a:pPr algn="l" fontAlgn="t"/>
                      <a:r>
                        <a:rPr lang="en-US" sz="1400" b="0" i="0" u="none" strike="noStrike">
                          <a:solidFill>
                            <a:srgbClr val="000000"/>
                          </a:solidFill>
                          <a:effectLst/>
                          <a:latin typeface="+mj-lt"/>
                        </a:rPr>
                        <a:t>SP-230941</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400" b="0" i="0" u="none" strike="noStrike" dirty="0">
                          <a:solidFill>
                            <a:srgbClr val="000000"/>
                          </a:solidFill>
                          <a:effectLst/>
                          <a:latin typeface="+mj-lt"/>
                        </a:rPr>
                        <a:t>Rel-16 CRs on TEI batch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6315503"/>
                  </a:ext>
                </a:extLst>
              </a:tr>
              <a:tr h="425435">
                <a:tc>
                  <a:txBody>
                    <a:bodyPr/>
                    <a:lstStyle/>
                    <a:p>
                      <a:pPr algn="l" fontAlgn="t"/>
                      <a:r>
                        <a:rPr lang="en-US" sz="1400" b="0" i="0" u="none" strike="noStrike">
                          <a:solidFill>
                            <a:srgbClr val="000000"/>
                          </a:solidFill>
                          <a:effectLst/>
                          <a:latin typeface="+mj-lt"/>
                        </a:rPr>
                        <a:t>SP-230942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400" b="0" i="0" u="none" strike="noStrike">
                          <a:solidFill>
                            <a:srgbClr val="000000"/>
                          </a:solidFill>
                          <a:effectLst/>
                          <a:latin typeface="+mj-lt"/>
                        </a:rPr>
                        <a:t>Rel-16 CRs on TEI batch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7543999"/>
                  </a:ext>
                </a:extLst>
              </a:tr>
              <a:tr h="425435">
                <a:tc>
                  <a:txBody>
                    <a:bodyPr/>
                    <a:lstStyle/>
                    <a:p>
                      <a:pPr algn="l" fontAlgn="t"/>
                      <a:r>
                        <a:rPr lang="en-US" sz="1400" b="0" i="0" u="none" strike="noStrike">
                          <a:solidFill>
                            <a:srgbClr val="000000"/>
                          </a:solidFill>
                          <a:effectLst/>
                          <a:latin typeface="+mj-lt"/>
                        </a:rPr>
                        <a:t>SP-230943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400" b="0" i="0" u="none" strike="noStrike">
                          <a:solidFill>
                            <a:srgbClr val="000000"/>
                          </a:solidFill>
                          <a:effectLst/>
                          <a:latin typeface="+mj-lt"/>
                        </a:rPr>
                        <a:t>Rel-15 Crs on TEI</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098354"/>
                  </a:ext>
                </a:extLst>
              </a:tr>
              <a:tr h="425435">
                <a:tc>
                  <a:txBody>
                    <a:bodyPr/>
                    <a:lstStyle/>
                    <a:p>
                      <a:pPr algn="l" fontAlgn="t"/>
                      <a:r>
                        <a:rPr lang="en-US" sz="1400" b="0" i="0" u="none" strike="noStrike">
                          <a:solidFill>
                            <a:srgbClr val="000000"/>
                          </a:solidFill>
                          <a:effectLst/>
                          <a:latin typeface="+mj-lt"/>
                        </a:rPr>
                        <a:t>SP-230944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400" b="0" i="0" u="none" strike="noStrike">
                          <a:solidFill>
                            <a:srgbClr val="000000"/>
                          </a:solidFill>
                          <a:effectLst/>
                          <a:latin typeface="+mj-lt"/>
                        </a:rPr>
                        <a:t>Rel-17 Crs on TEI batch1</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3797406"/>
                  </a:ext>
                </a:extLst>
              </a:tr>
              <a:tr h="425435">
                <a:tc>
                  <a:txBody>
                    <a:bodyPr/>
                    <a:lstStyle/>
                    <a:p>
                      <a:pPr algn="l" fontAlgn="t"/>
                      <a:r>
                        <a:rPr lang="en-US" sz="1400" b="0" i="0" u="none" strike="noStrike">
                          <a:solidFill>
                            <a:srgbClr val="000000"/>
                          </a:solidFill>
                          <a:effectLst/>
                          <a:latin typeface="+mj-lt"/>
                        </a:rPr>
                        <a:t>SP-230945</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400" b="0" i="0" u="none" strike="noStrike" dirty="0">
                          <a:solidFill>
                            <a:srgbClr val="000000"/>
                          </a:solidFill>
                          <a:effectLst/>
                          <a:latin typeface="+mj-lt"/>
                        </a:rPr>
                        <a:t>Rel-17 </a:t>
                      </a:r>
                      <a:r>
                        <a:rPr lang="en-US" sz="1400" b="0" i="0" u="none" strike="noStrike" dirty="0" err="1">
                          <a:solidFill>
                            <a:srgbClr val="000000"/>
                          </a:solidFill>
                          <a:effectLst/>
                          <a:latin typeface="+mj-lt"/>
                        </a:rPr>
                        <a:t>Crs</a:t>
                      </a:r>
                      <a:r>
                        <a:rPr lang="en-US" sz="1400" b="0" i="0" u="none" strike="noStrike" dirty="0">
                          <a:solidFill>
                            <a:srgbClr val="000000"/>
                          </a:solidFill>
                          <a:effectLst/>
                          <a:latin typeface="+mj-lt"/>
                        </a:rPr>
                        <a:t> on TEI batch2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674941"/>
                  </a:ext>
                </a:extLst>
              </a:tr>
            </a:tbl>
          </a:graphicData>
        </a:graphic>
      </p:graphicFrame>
    </p:spTree>
    <p:extLst>
      <p:ext uri="{BB962C8B-B14F-4D97-AF65-F5344CB8AC3E}">
        <p14:creationId xmlns:p14="http://schemas.microsoft.com/office/powerpoint/2010/main" val="509050007"/>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893822" y="591179"/>
            <a:ext cx="7362825" cy="685800"/>
          </a:xfrm>
          <a:prstGeom prst="rect">
            <a:avLst/>
          </a:prstGeom>
          <a:noFill/>
          <a:ln w="12700">
            <a:noFill/>
            <a:miter lim="800000"/>
            <a:headEnd/>
            <a:tailEnd/>
          </a:ln>
        </p:spPr>
        <p:txBody>
          <a:bodyPr lIns="90488" tIns="44450" rIns="90488" bIns="44450" anchor="ctr"/>
          <a:lstStyle/>
          <a:p>
            <a:pPr algn="ctr" eaLnBrk="0" hangingPunct="0">
              <a:defRPr/>
            </a:pPr>
            <a:r>
              <a:rPr lang="en-GB" altLang="zh-CN" sz="3200" kern="0" dirty="0">
                <a:solidFill>
                  <a:srgbClr val="FF0000"/>
                </a:solidFill>
                <a:latin typeface="Calibri"/>
                <a:cs typeface="+mj-cs"/>
              </a:rPr>
              <a:t>Charging CRs </a:t>
            </a:r>
            <a:endParaRPr lang="en-GB" altLang="zh-CN" sz="3200" i="1" dirty="0">
              <a:solidFill>
                <a:srgbClr val="FF0000"/>
              </a:solidFill>
              <a:highlight>
                <a:srgbClr val="FFFF00"/>
              </a:highlight>
              <a:latin typeface="Calibri"/>
              <a:cs typeface="Times New Roman" pitchFamily="18" charset="0"/>
            </a:endParaRPr>
          </a:p>
          <a:p>
            <a:pPr algn="ctr" eaLnBrk="0" hangingPunct="0">
              <a:defRPr/>
            </a:pPr>
            <a:endParaRPr lang="en-GB" altLang="zh-CN" sz="3200" dirty="0">
              <a:solidFill>
                <a:srgbClr val="FF0000"/>
              </a:solidFill>
              <a:latin typeface="Calibri"/>
              <a:cs typeface="Times New Roman" pitchFamily="18" charset="0"/>
            </a:endParaRPr>
          </a:p>
        </p:txBody>
      </p:sp>
      <p:graphicFrame>
        <p:nvGraphicFramePr>
          <p:cNvPr id="5" name="Table Placeholder 4">
            <a:extLst>
              <a:ext uri="{FF2B5EF4-FFF2-40B4-BE49-F238E27FC236}">
                <a16:creationId xmlns:a16="http://schemas.microsoft.com/office/drawing/2014/main" id="{EEB8CECE-6AB2-9416-283E-9052A0FEE880}"/>
              </a:ext>
            </a:extLst>
          </p:cNvPr>
          <p:cNvGraphicFramePr>
            <a:graphicFrameLocks noGrp="1"/>
          </p:cNvGraphicFramePr>
          <p:nvPr>
            <p:ph type="tbl" idx="1"/>
            <p:extLst>
              <p:ext uri="{D42A27DB-BD31-4B8C-83A1-F6EECF244321}">
                <p14:modId xmlns:p14="http://schemas.microsoft.com/office/powerpoint/2010/main" val="535912754"/>
              </p:ext>
            </p:extLst>
          </p:nvPr>
        </p:nvGraphicFramePr>
        <p:xfrm>
          <a:off x="1028700" y="2177257"/>
          <a:ext cx="10001250" cy="2602987"/>
        </p:xfrm>
        <a:graphic>
          <a:graphicData uri="http://schemas.openxmlformats.org/drawingml/2006/table">
            <a:tbl>
              <a:tblPr firstRow="1" bandRow="1">
                <a:tableStyleId>{5C22544A-7EE6-4342-B048-85BDC9FD1C3A}</a:tableStyleId>
              </a:tblPr>
              <a:tblGrid>
                <a:gridCol w="1682760">
                  <a:extLst>
                    <a:ext uri="{9D8B030D-6E8A-4147-A177-3AD203B41FA5}">
                      <a16:colId xmlns:a16="http://schemas.microsoft.com/office/drawing/2014/main" val="570476699"/>
                    </a:ext>
                  </a:extLst>
                </a:gridCol>
                <a:gridCol w="8318490">
                  <a:extLst>
                    <a:ext uri="{9D8B030D-6E8A-4147-A177-3AD203B41FA5}">
                      <a16:colId xmlns:a16="http://schemas.microsoft.com/office/drawing/2014/main" val="2618836924"/>
                    </a:ext>
                  </a:extLst>
                </a:gridCol>
              </a:tblGrid>
              <a:tr h="485507">
                <a:tc>
                  <a:txBody>
                    <a:bodyPr/>
                    <a:lstStyle/>
                    <a:p>
                      <a:pPr algn="ctr">
                        <a:spcAft>
                          <a:spcPts val="0"/>
                        </a:spcAft>
                      </a:pPr>
                      <a:r>
                        <a:rPr kumimoji="0" lang="en-GB" altLang="zh-CN" sz="1400" b="1" i="0" u="none" strike="noStrike" cap="none" normalizeH="0" baseline="0" dirty="0">
                          <a:ln>
                            <a:noFill/>
                          </a:ln>
                          <a:solidFill>
                            <a:schemeClr val="tx1"/>
                          </a:solidFill>
                          <a:effectLst/>
                          <a:latin typeface="Calibri" pitchFamily="34" charset="0"/>
                          <a:ea typeface="+mn-ea"/>
                          <a:cs typeface="Arial" charset="0"/>
                        </a:rPr>
                        <a:t>Number</a:t>
                      </a:r>
                      <a:endParaRPr lang="sv-SE" sz="14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Calibri" pitchFamily="34" charset="0"/>
                          <a:ea typeface="+mn-ea"/>
                          <a:cs typeface="Arial" charset="0"/>
                        </a:rPr>
                        <a:t>Title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366955">
                <a:tc>
                  <a:txBody>
                    <a:bodyPr/>
                    <a:lstStyle/>
                    <a:p>
                      <a:pPr algn="l" fontAlgn="t"/>
                      <a:r>
                        <a:rPr lang="en-US" sz="1400" b="0" i="0" u="none" strike="noStrike" dirty="0">
                          <a:solidFill>
                            <a:srgbClr val="000000"/>
                          </a:solidFill>
                          <a:effectLst/>
                          <a:latin typeface="+mj-lt"/>
                        </a:rPr>
                        <a:t>SP-230936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mj-lt"/>
                        </a:rPr>
                        <a:t>Rel-17 CRs on Charging Aspects of 5G LAN VN Group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6955">
                <a:tc>
                  <a:txBody>
                    <a:bodyPr/>
                    <a:lstStyle/>
                    <a:p>
                      <a:pPr algn="l" fontAlgn="t"/>
                      <a:r>
                        <a:rPr lang="en-US" sz="1400" b="0" i="0" u="none" strike="noStrike" dirty="0">
                          <a:solidFill>
                            <a:srgbClr val="000000"/>
                          </a:solidFill>
                          <a:effectLst/>
                          <a:latin typeface="+mj-lt"/>
                        </a:rPr>
                        <a:t>SP-230946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mj-lt"/>
                        </a:rPr>
                        <a:t>Rel-18 CRs on Charging Aspects for SMF and MB-SMF to Support 5G Multicast-broadcast Services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2003652"/>
                  </a:ext>
                </a:extLst>
              </a:tr>
              <a:tr h="380870">
                <a:tc>
                  <a:txBody>
                    <a:bodyPr/>
                    <a:lstStyle/>
                    <a:p>
                      <a:pPr algn="l" fontAlgn="t"/>
                      <a:r>
                        <a:rPr lang="en-US" sz="1400" b="0" i="0" u="none" strike="noStrike" dirty="0">
                          <a:solidFill>
                            <a:srgbClr val="000000"/>
                          </a:solidFill>
                          <a:effectLst/>
                          <a:latin typeface="+mj-lt"/>
                        </a:rPr>
                        <a:t>SP-230951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mj-lt"/>
                        </a:rPr>
                        <a:t>Rel-17 </a:t>
                      </a:r>
                      <a:r>
                        <a:rPr lang="en-US" sz="1400" b="0" i="0" u="none" strike="noStrike" dirty="0" err="1">
                          <a:solidFill>
                            <a:srgbClr val="000000"/>
                          </a:solidFill>
                          <a:effectLst/>
                          <a:latin typeface="+mj-lt"/>
                        </a:rPr>
                        <a:t>Crs</a:t>
                      </a:r>
                      <a:r>
                        <a:rPr lang="en-US" sz="1400" b="0" i="0" u="none" strike="noStrike" dirty="0">
                          <a:solidFill>
                            <a:srgbClr val="000000"/>
                          </a:solidFill>
                          <a:effectLst/>
                          <a:latin typeface="+mj-lt"/>
                        </a:rPr>
                        <a:t> on Charging aspects of Edge Computing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0090">
                <a:tc>
                  <a:txBody>
                    <a:bodyPr/>
                    <a:lstStyle/>
                    <a:p>
                      <a:pPr algn="l" fontAlgn="t"/>
                      <a:r>
                        <a:rPr lang="en-US" sz="1400" b="0" i="0" u="none" strike="noStrike" dirty="0">
                          <a:solidFill>
                            <a:srgbClr val="000000"/>
                          </a:solidFill>
                          <a:effectLst/>
                          <a:latin typeface="+mj-lt"/>
                        </a:rPr>
                        <a:t>SP-230957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mj-lt"/>
                        </a:rPr>
                        <a:t>Rel-18 </a:t>
                      </a:r>
                      <a:r>
                        <a:rPr lang="en-US" sz="1400" b="0" i="0" u="none" strike="noStrike" dirty="0" err="1">
                          <a:solidFill>
                            <a:srgbClr val="000000"/>
                          </a:solidFill>
                          <a:effectLst/>
                          <a:latin typeface="+mj-lt"/>
                        </a:rPr>
                        <a:t>Crs</a:t>
                      </a:r>
                      <a:r>
                        <a:rPr lang="en-US" sz="1400" b="0" i="0" u="none" strike="noStrike" dirty="0">
                          <a:solidFill>
                            <a:srgbClr val="000000"/>
                          </a:solidFill>
                          <a:effectLst/>
                          <a:latin typeface="+mj-lt"/>
                        </a:rPr>
                        <a:t> on Charging Aspects for Enhanced Support of Non-Public Networks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36305">
                <a:tc>
                  <a:txBody>
                    <a:bodyPr/>
                    <a:lstStyle/>
                    <a:p>
                      <a:pPr algn="l" fontAlgn="t"/>
                      <a:r>
                        <a:rPr lang="en-US" sz="1400" b="0" i="0" u="none" strike="noStrike" dirty="0">
                          <a:solidFill>
                            <a:srgbClr val="000000"/>
                          </a:solidFill>
                          <a:effectLst/>
                          <a:latin typeface="+mj-lt"/>
                        </a:rPr>
                        <a:t>SP-230961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mj-lt"/>
                        </a:rPr>
                        <a:t>Rel-18 CRs on Charging Aspects of IMS Data Channel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36305">
                <a:tc>
                  <a:txBody>
                    <a:bodyPr/>
                    <a:lstStyle/>
                    <a:p>
                      <a:pPr algn="l" fontAlgn="t"/>
                      <a:r>
                        <a:rPr lang="en-US" sz="1400" b="0" i="0" u="none" strike="noStrike" dirty="0">
                          <a:solidFill>
                            <a:srgbClr val="000000"/>
                          </a:solidFill>
                          <a:effectLst/>
                          <a:latin typeface="+mj-lt"/>
                        </a:rPr>
                        <a:t>SP-230969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mj-lt"/>
                        </a:rPr>
                        <a:t>Rel-18 </a:t>
                      </a:r>
                      <a:r>
                        <a:rPr lang="en-US" sz="1400" b="0" i="0" u="none" strike="noStrike" dirty="0" err="1">
                          <a:solidFill>
                            <a:srgbClr val="000000"/>
                          </a:solidFill>
                          <a:effectLst/>
                          <a:latin typeface="+mj-lt"/>
                        </a:rPr>
                        <a:t>Crs</a:t>
                      </a:r>
                      <a:r>
                        <a:rPr lang="en-US" sz="1400" b="0" i="0" u="none" strike="noStrike" dirty="0">
                          <a:solidFill>
                            <a:srgbClr val="000000"/>
                          </a:solidFill>
                          <a:effectLst/>
                          <a:latin typeface="+mj-lt"/>
                        </a:rPr>
                        <a:t> on Multimedia Messaging Service Charging using service-based interface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5240564"/>
                  </a:ext>
                </a:extLst>
              </a:tr>
            </a:tbl>
          </a:graphicData>
        </a:graphic>
      </p:graphicFrame>
    </p:spTree>
    <p:extLst>
      <p:ext uri="{BB962C8B-B14F-4D97-AF65-F5344CB8AC3E}">
        <p14:creationId xmlns:p14="http://schemas.microsoft.com/office/powerpoint/2010/main" val="141820183"/>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199" y="128770"/>
            <a:ext cx="9112251" cy="914400"/>
          </a:xfrm>
        </p:spPr>
        <p:txBody>
          <a:bodyPr/>
          <a:lstStyle/>
          <a:p>
            <a:r>
              <a:rPr lang="sv-SE" sz="3600" dirty="0"/>
              <a:t>OAM CRs (1)</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13663555"/>
              </p:ext>
            </p:extLst>
          </p:nvPr>
        </p:nvGraphicFramePr>
        <p:xfrm>
          <a:off x="1102522" y="1368397"/>
          <a:ext cx="9607388" cy="4960989"/>
        </p:xfrm>
        <a:graphic>
          <a:graphicData uri="http://schemas.openxmlformats.org/drawingml/2006/table">
            <a:tbl>
              <a:tblPr firstRow="1" bandRow="1">
                <a:tableStyleId>{5C22544A-7EE6-4342-B048-85BDC9FD1C3A}</a:tableStyleId>
              </a:tblPr>
              <a:tblGrid>
                <a:gridCol w="1616491">
                  <a:extLst>
                    <a:ext uri="{9D8B030D-6E8A-4147-A177-3AD203B41FA5}">
                      <a16:colId xmlns:a16="http://schemas.microsoft.com/office/drawing/2014/main" val="570476699"/>
                    </a:ext>
                  </a:extLst>
                </a:gridCol>
                <a:gridCol w="7990897">
                  <a:extLst>
                    <a:ext uri="{9D8B030D-6E8A-4147-A177-3AD203B41FA5}">
                      <a16:colId xmlns:a16="http://schemas.microsoft.com/office/drawing/2014/main" val="2618836924"/>
                    </a:ext>
                  </a:extLst>
                </a:gridCol>
              </a:tblGrid>
              <a:tr h="485507">
                <a:tc>
                  <a:txBody>
                    <a:bodyPr/>
                    <a:lstStyle/>
                    <a:p>
                      <a:pPr algn="ctr">
                        <a:spcAft>
                          <a:spcPts val="0"/>
                        </a:spcAft>
                      </a:pPr>
                      <a:r>
                        <a:rPr kumimoji="0" lang="en-GB" altLang="zh-CN" sz="1400" b="1" i="0" u="none" strike="noStrike" cap="none" normalizeH="0" baseline="0" dirty="0">
                          <a:ln>
                            <a:noFill/>
                          </a:ln>
                          <a:solidFill>
                            <a:schemeClr val="tx1"/>
                          </a:solidFill>
                          <a:effectLst/>
                          <a:latin typeface="+mj-lt"/>
                          <a:ea typeface="+mn-ea"/>
                          <a:cs typeface="Arial" charset="0"/>
                        </a:rPr>
                        <a:t>Number</a:t>
                      </a:r>
                      <a:endParaRPr lang="sv-SE" sz="1400" b="1" kern="1200" dirty="0">
                        <a:solidFill>
                          <a:schemeClr val="tx1"/>
                        </a:solidFill>
                        <a:effectLst/>
                        <a:latin typeface="+mj-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err="1">
                          <a:solidFill>
                            <a:schemeClr val="tx1"/>
                          </a:solidFill>
                          <a:effectLst/>
                          <a:latin typeface="+mj-lt"/>
                          <a:ea typeface="+mn-ea"/>
                          <a:cs typeface="+mn-cs"/>
                        </a:rPr>
                        <a:t>Title</a:t>
                      </a:r>
                      <a:endParaRPr lang="sv-SE" sz="1400" b="1" kern="1200" dirty="0">
                        <a:solidFill>
                          <a:schemeClr val="tx1"/>
                        </a:solidFill>
                        <a:effectLst/>
                        <a:latin typeface="+mj-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366955">
                <a:tc>
                  <a:txBody>
                    <a:bodyPr/>
                    <a:lstStyle/>
                    <a:p>
                      <a:pPr algn="l" fontAlgn="t"/>
                      <a:r>
                        <a:rPr lang="en-US" sz="1400" b="0" i="0" u="none" strike="noStrike" dirty="0">
                          <a:solidFill>
                            <a:srgbClr val="000000"/>
                          </a:solidFill>
                          <a:effectLst/>
                          <a:latin typeface="+mj-lt"/>
                        </a:rPr>
                        <a:t>SP-230947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mj-lt"/>
                        </a:rPr>
                        <a:t>Rel-18 CRs on Additional NRM features phase 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6955">
                <a:tc>
                  <a:txBody>
                    <a:bodyPr/>
                    <a:lstStyle/>
                    <a:p>
                      <a:pPr algn="l" fontAlgn="t"/>
                      <a:r>
                        <a:rPr lang="en-US" sz="1400" b="0" i="0" u="none" strike="noStrike">
                          <a:solidFill>
                            <a:srgbClr val="000000"/>
                          </a:solidFill>
                          <a:effectLst/>
                          <a:latin typeface="+mj-lt"/>
                        </a:rPr>
                        <a:t>SP-230948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mj-lt"/>
                        </a:rPr>
                        <a:t>Rel-18 CRs on AI/ML management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2003652"/>
                  </a:ext>
                </a:extLst>
              </a:tr>
              <a:tr h="366955">
                <a:tc>
                  <a:txBody>
                    <a:bodyPr/>
                    <a:lstStyle/>
                    <a:p>
                      <a:pPr algn="l" fontAlgn="t"/>
                      <a:r>
                        <a:rPr lang="en-US" sz="1400" b="0" i="0" u="none" strike="noStrike">
                          <a:solidFill>
                            <a:srgbClr val="000000"/>
                          </a:solidFill>
                          <a:effectLst/>
                          <a:latin typeface="+mj-lt"/>
                        </a:rPr>
                        <a:t>SP-230949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mj-lt"/>
                        </a:rPr>
                        <a:t>Rel-17 Crs on </a:t>
                      </a:r>
                      <a:br>
                        <a:rPr lang="en-US" sz="1400" b="0" i="0" u="none" strike="noStrike">
                          <a:solidFill>
                            <a:srgbClr val="000000"/>
                          </a:solidFill>
                          <a:effectLst/>
                          <a:latin typeface="+mj-lt"/>
                        </a:rPr>
                      </a:br>
                      <a:r>
                        <a:rPr lang="en-US" sz="1400" b="0" i="0" u="none" strike="noStrike">
                          <a:solidFill>
                            <a:srgbClr val="000000"/>
                          </a:solidFill>
                          <a:effectLst/>
                          <a:latin typeface="+mj-lt"/>
                        </a:rPr>
                        <a:t>Edge Computing Management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1885915"/>
                  </a:ext>
                </a:extLst>
              </a:tr>
              <a:tr h="380870">
                <a:tc>
                  <a:txBody>
                    <a:bodyPr/>
                    <a:lstStyle/>
                    <a:p>
                      <a:pPr algn="l" fontAlgn="t"/>
                      <a:r>
                        <a:rPr lang="en-US" sz="1400" b="0" i="0" u="none" strike="noStrike">
                          <a:solidFill>
                            <a:srgbClr val="000000"/>
                          </a:solidFill>
                          <a:effectLst/>
                          <a:latin typeface="+mj-lt"/>
                        </a:rPr>
                        <a:t>SP-230950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mj-lt"/>
                        </a:rPr>
                        <a:t>Rel-18 CRs on </a:t>
                      </a:r>
                      <a:br>
                        <a:rPr lang="en-US" sz="1400" b="0" i="0" u="none" strike="noStrike" dirty="0">
                          <a:solidFill>
                            <a:srgbClr val="000000"/>
                          </a:solidFill>
                          <a:effectLst/>
                          <a:latin typeface="+mj-lt"/>
                        </a:rPr>
                      </a:br>
                      <a:r>
                        <a:rPr lang="en-US" sz="1400" b="0" i="0" u="none" strike="noStrike" dirty="0">
                          <a:solidFill>
                            <a:srgbClr val="000000"/>
                          </a:solidFill>
                          <a:effectLst/>
                          <a:latin typeface="+mj-lt"/>
                        </a:rPr>
                        <a:t>Enhanced Edge Computing Management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0090">
                <a:tc>
                  <a:txBody>
                    <a:bodyPr/>
                    <a:lstStyle/>
                    <a:p>
                      <a:pPr algn="l" fontAlgn="t"/>
                      <a:r>
                        <a:rPr lang="en-US" sz="1400" b="0" i="0" u="none" strike="noStrike" dirty="0">
                          <a:solidFill>
                            <a:srgbClr val="000000"/>
                          </a:solidFill>
                          <a:effectLst/>
                          <a:latin typeface="+mj-lt"/>
                        </a:rPr>
                        <a:t>SP-230952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mj-lt"/>
                        </a:rPr>
                        <a:t>Rel-18 CRs on Enhancements of EE for 5G Phase 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36305">
                <a:tc>
                  <a:txBody>
                    <a:bodyPr/>
                    <a:lstStyle/>
                    <a:p>
                      <a:pPr algn="l" fontAlgn="t"/>
                      <a:r>
                        <a:rPr lang="en-US" sz="1400" b="0" i="0" u="none" strike="noStrike">
                          <a:solidFill>
                            <a:srgbClr val="000000"/>
                          </a:solidFill>
                          <a:effectLst/>
                          <a:latin typeface="+mj-lt"/>
                        </a:rPr>
                        <a:t>SP-230953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mj-lt"/>
                        </a:rPr>
                        <a:t>Rel-17 CRs on Enhancement on Management Aspects of 5G Service-Level Agreement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17391">
                <a:tc>
                  <a:txBody>
                    <a:bodyPr/>
                    <a:lstStyle/>
                    <a:p>
                      <a:pPr algn="l" fontAlgn="t"/>
                      <a:r>
                        <a:rPr lang="en-US" sz="1400" b="0" i="0" u="none" strike="noStrike">
                          <a:solidFill>
                            <a:srgbClr val="000000"/>
                          </a:solidFill>
                          <a:effectLst/>
                          <a:latin typeface="+mj-lt"/>
                        </a:rPr>
                        <a:t>SP-230954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mj-lt"/>
                        </a:rPr>
                        <a:t>Rel-17 Crs on Enhancements of Management Data Analytics Service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3809521"/>
                  </a:ext>
                </a:extLst>
              </a:tr>
              <a:tr h="317391">
                <a:tc>
                  <a:txBody>
                    <a:bodyPr/>
                    <a:lstStyle/>
                    <a:p>
                      <a:pPr algn="l" fontAlgn="t"/>
                      <a:r>
                        <a:rPr lang="en-US" sz="1400" b="0" i="0" u="none" strike="noStrike">
                          <a:solidFill>
                            <a:srgbClr val="000000"/>
                          </a:solidFill>
                          <a:effectLst/>
                          <a:latin typeface="+mj-lt"/>
                        </a:rPr>
                        <a:t>SP-230955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mj-lt"/>
                        </a:rPr>
                        <a:t>Rel-18 Crs on Management Data Analytics phase 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5272457"/>
                  </a:ext>
                </a:extLst>
              </a:tr>
              <a:tr h="317391">
                <a:tc>
                  <a:txBody>
                    <a:bodyPr/>
                    <a:lstStyle/>
                    <a:p>
                      <a:pPr algn="l" fontAlgn="t"/>
                      <a:r>
                        <a:rPr lang="en-US" sz="1400" b="0" i="0" u="none" strike="noStrike">
                          <a:solidFill>
                            <a:srgbClr val="000000"/>
                          </a:solidFill>
                          <a:effectLst/>
                          <a:latin typeface="+mj-lt"/>
                        </a:rPr>
                        <a:t>SP-230956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mj-lt"/>
                        </a:rPr>
                        <a:t>Rel-18 CRs on Network slice provisioning enhancement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3059145"/>
                  </a:ext>
                </a:extLst>
              </a:tr>
              <a:tr h="317391">
                <a:tc>
                  <a:txBody>
                    <a:bodyPr/>
                    <a:lstStyle/>
                    <a:p>
                      <a:pPr algn="l" fontAlgn="t"/>
                      <a:r>
                        <a:rPr lang="en-US" sz="1400" b="0" i="0" u="none" strike="noStrike" dirty="0">
                          <a:solidFill>
                            <a:srgbClr val="000000"/>
                          </a:solidFill>
                          <a:effectLst/>
                          <a:latin typeface="+mj-lt"/>
                        </a:rPr>
                        <a:t>SP-230958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mj-lt"/>
                        </a:rPr>
                        <a:t>Rel-16 CRs on NRM enhancements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9689989"/>
                  </a:ext>
                </a:extLst>
              </a:tr>
              <a:tr h="317391">
                <a:tc>
                  <a:txBody>
                    <a:bodyPr/>
                    <a:lstStyle/>
                    <a:p>
                      <a:pPr algn="l" fontAlgn="t"/>
                      <a:r>
                        <a:rPr lang="en-US" sz="1400" b="0" i="0" u="none" strike="noStrike">
                          <a:solidFill>
                            <a:srgbClr val="000000"/>
                          </a:solidFill>
                          <a:effectLst/>
                          <a:latin typeface="+mj-lt"/>
                        </a:rPr>
                        <a:t>SP-230959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mj-lt"/>
                        </a:rPr>
                        <a:t>Rel-18 Crs on Enhancement of QoE Measurement Collection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0916928"/>
                  </a:ext>
                </a:extLst>
              </a:tr>
              <a:tr h="317391">
                <a:tc>
                  <a:txBody>
                    <a:bodyPr/>
                    <a:lstStyle/>
                    <a:p>
                      <a:pPr algn="l" fontAlgn="t"/>
                      <a:r>
                        <a:rPr lang="en-US" sz="1400" b="0" i="0" u="none" strike="noStrike">
                          <a:solidFill>
                            <a:srgbClr val="000000"/>
                          </a:solidFill>
                          <a:effectLst/>
                          <a:latin typeface="+mj-lt"/>
                        </a:rPr>
                        <a:t>SP-230960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mj-lt"/>
                        </a:rPr>
                        <a:t>Rel-18 </a:t>
                      </a:r>
                      <a:r>
                        <a:rPr lang="en-US" sz="1400" b="0" i="0" u="none" strike="noStrike" dirty="0" err="1">
                          <a:solidFill>
                            <a:srgbClr val="000000"/>
                          </a:solidFill>
                          <a:effectLst/>
                          <a:latin typeface="+mj-lt"/>
                        </a:rPr>
                        <a:t>Crs</a:t>
                      </a:r>
                      <a:r>
                        <a:rPr lang="en-US" sz="1400" b="0" i="0" u="none" strike="noStrike" dirty="0">
                          <a:solidFill>
                            <a:srgbClr val="000000"/>
                          </a:solidFill>
                          <a:effectLst/>
                          <a:latin typeface="+mj-lt"/>
                        </a:rPr>
                        <a:t> on Service based management architecture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8418053"/>
                  </a:ext>
                </a:extLst>
              </a:tr>
              <a:tr h="317391">
                <a:tc>
                  <a:txBody>
                    <a:bodyPr/>
                    <a:lstStyle/>
                    <a:p>
                      <a:pPr algn="l" fontAlgn="t"/>
                      <a:r>
                        <a:rPr lang="en-US" sz="1400" b="0" i="0" u="none" strike="noStrike" dirty="0">
                          <a:solidFill>
                            <a:srgbClr val="000000"/>
                          </a:solidFill>
                          <a:effectLst/>
                          <a:latin typeface="+mj-lt"/>
                        </a:rPr>
                        <a:t>SP-230962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mj-lt"/>
                        </a:rPr>
                        <a:t>Rel-17 CRs on Intent driven management service for mobile network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3573597"/>
                  </a:ext>
                </a:extLst>
              </a:tr>
            </a:tbl>
          </a:graphicData>
        </a:graphic>
      </p:graphicFrame>
    </p:spTree>
    <p:extLst>
      <p:ext uri="{BB962C8B-B14F-4D97-AF65-F5344CB8AC3E}">
        <p14:creationId xmlns:p14="http://schemas.microsoft.com/office/powerpoint/2010/main" val="1217253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870" y="172313"/>
            <a:ext cx="9112251" cy="914400"/>
          </a:xfrm>
        </p:spPr>
        <p:txBody>
          <a:bodyPr/>
          <a:lstStyle/>
          <a:p>
            <a:r>
              <a:rPr lang="sv-SE" sz="3600" dirty="0"/>
              <a:t>OAM CRs (2)</a:t>
            </a:r>
          </a:p>
        </p:txBody>
      </p:sp>
      <p:graphicFrame>
        <p:nvGraphicFramePr>
          <p:cNvPr id="6" name="Table Placeholder 4">
            <a:extLst>
              <a:ext uri="{FF2B5EF4-FFF2-40B4-BE49-F238E27FC236}">
                <a16:creationId xmlns:a16="http://schemas.microsoft.com/office/drawing/2014/main" id="{CE3CFB78-3F94-802B-39EB-21C31C0EE696}"/>
              </a:ext>
            </a:extLst>
          </p:cNvPr>
          <p:cNvGraphicFramePr>
            <a:graphicFrameLocks/>
          </p:cNvGraphicFramePr>
          <p:nvPr>
            <p:extLst>
              <p:ext uri="{D42A27DB-BD31-4B8C-83A1-F6EECF244321}">
                <p14:modId xmlns:p14="http://schemas.microsoft.com/office/powerpoint/2010/main" val="1205059296"/>
              </p:ext>
            </p:extLst>
          </p:nvPr>
        </p:nvGraphicFramePr>
        <p:xfrm>
          <a:off x="1209803" y="997336"/>
          <a:ext cx="9607388" cy="5282094"/>
        </p:xfrm>
        <a:graphic>
          <a:graphicData uri="http://schemas.openxmlformats.org/drawingml/2006/table">
            <a:tbl>
              <a:tblPr firstRow="1" bandRow="1">
                <a:tableStyleId>{5C22544A-7EE6-4342-B048-85BDC9FD1C3A}</a:tableStyleId>
              </a:tblPr>
              <a:tblGrid>
                <a:gridCol w="1616491">
                  <a:extLst>
                    <a:ext uri="{9D8B030D-6E8A-4147-A177-3AD203B41FA5}">
                      <a16:colId xmlns:a16="http://schemas.microsoft.com/office/drawing/2014/main" val="570476699"/>
                    </a:ext>
                  </a:extLst>
                </a:gridCol>
                <a:gridCol w="7990897">
                  <a:extLst>
                    <a:ext uri="{9D8B030D-6E8A-4147-A177-3AD203B41FA5}">
                      <a16:colId xmlns:a16="http://schemas.microsoft.com/office/drawing/2014/main" val="2618836924"/>
                    </a:ext>
                  </a:extLst>
                </a:gridCol>
              </a:tblGrid>
              <a:tr h="485507">
                <a:tc>
                  <a:txBody>
                    <a:bodyPr/>
                    <a:lstStyle/>
                    <a:p>
                      <a:pPr algn="ctr">
                        <a:spcAft>
                          <a:spcPts val="0"/>
                        </a:spcAft>
                      </a:pPr>
                      <a:r>
                        <a:rPr kumimoji="0" lang="en-GB" altLang="zh-CN" sz="1400" b="1" i="0" u="none" strike="noStrike" cap="none" normalizeH="0" baseline="0" dirty="0">
                          <a:ln>
                            <a:noFill/>
                          </a:ln>
                          <a:solidFill>
                            <a:schemeClr val="tx1"/>
                          </a:solidFill>
                          <a:effectLst/>
                          <a:latin typeface="+mj-lt"/>
                          <a:ea typeface="+mn-ea"/>
                          <a:cs typeface="Arial" charset="0"/>
                        </a:rPr>
                        <a:t>Number</a:t>
                      </a:r>
                      <a:endParaRPr lang="sv-SE" sz="1400" b="1" kern="1200" dirty="0">
                        <a:solidFill>
                          <a:schemeClr val="tx1"/>
                        </a:solidFill>
                        <a:effectLst/>
                        <a:latin typeface="+mj-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err="1">
                          <a:solidFill>
                            <a:schemeClr val="tx1"/>
                          </a:solidFill>
                          <a:effectLst/>
                          <a:latin typeface="+mj-lt"/>
                          <a:ea typeface="+mn-ea"/>
                          <a:cs typeface="+mn-cs"/>
                        </a:rPr>
                        <a:t>Title</a:t>
                      </a:r>
                      <a:endParaRPr lang="sv-SE" sz="1400" b="1" kern="1200" dirty="0">
                        <a:solidFill>
                          <a:schemeClr val="tx1"/>
                        </a:solidFill>
                        <a:effectLst/>
                        <a:latin typeface="+mj-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366955">
                <a:tc>
                  <a:txBody>
                    <a:bodyPr/>
                    <a:lstStyle/>
                    <a:p>
                      <a:pPr algn="l" fontAlgn="t"/>
                      <a:r>
                        <a:rPr lang="en-US" sz="1400" b="0" i="0" u="none" strike="noStrike" dirty="0">
                          <a:solidFill>
                            <a:srgbClr val="000000"/>
                          </a:solidFill>
                          <a:effectLst/>
                          <a:latin typeface="+mj-lt"/>
                        </a:rPr>
                        <a:t>SP-230963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mj-lt"/>
                        </a:rPr>
                        <a:t>Rel-18 cRs on Intent driven Management Service for Mobile Network phase 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6955">
                <a:tc>
                  <a:txBody>
                    <a:bodyPr/>
                    <a:lstStyle/>
                    <a:p>
                      <a:pPr algn="l" fontAlgn="t"/>
                      <a:r>
                        <a:rPr lang="en-US" sz="1400" b="0" i="0" u="none" strike="noStrike">
                          <a:solidFill>
                            <a:srgbClr val="000000"/>
                          </a:solidFill>
                          <a:effectLst/>
                          <a:latin typeface="+mj-lt"/>
                        </a:rPr>
                        <a:t>SP-230964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mj-lt"/>
                        </a:rPr>
                        <a:t>Rel-16 Crs on Management Aspects of 5G Service-Level Agreement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2003652"/>
                  </a:ext>
                </a:extLst>
              </a:tr>
              <a:tr h="366955">
                <a:tc>
                  <a:txBody>
                    <a:bodyPr/>
                    <a:lstStyle/>
                    <a:p>
                      <a:pPr algn="l" fontAlgn="t"/>
                      <a:r>
                        <a:rPr lang="en-US" sz="1400" b="0" i="0" u="none" strike="noStrike">
                          <a:solidFill>
                            <a:srgbClr val="000000"/>
                          </a:solidFill>
                          <a:effectLst/>
                          <a:latin typeface="+mj-lt"/>
                        </a:rPr>
                        <a:t>SP-230965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mj-lt"/>
                        </a:rPr>
                        <a:t>Rel-17 Crs on Management Aspects of 5G Network Sharing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1885915"/>
                  </a:ext>
                </a:extLst>
              </a:tr>
              <a:tr h="380870">
                <a:tc>
                  <a:txBody>
                    <a:bodyPr/>
                    <a:lstStyle/>
                    <a:p>
                      <a:pPr algn="l" fontAlgn="t"/>
                      <a:r>
                        <a:rPr lang="en-US" sz="1400" b="0" i="0" u="none" strike="noStrike">
                          <a:solidFill>
                            <a:srgbClr val="000000"/>
                          </a:solidFill>
                          <a:effectLst/>
                          <a:latin typeface="+mj-lt"/>
                        </a:rPr>
                        <a:t>SP-230966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mj-lt"/>
                        </a:rPr>
                        <a:t>Rel-18 Crs on Management Aspects of 5G Network Sharing Phase2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0090">
                <a:tc>
                  <a:txBody>
                    <a:bodyPr/>
                    <a:lstStyle/>
                    <a:p>
                      <a:pPr algn="l" fontAlgn="t"/>
                      <a:r>
                        <a:rPr lang="en-US" sz="1400" b="0" i="0" u="none" strike="noStrike">
                          <a:solidFill>
                            <a:srgbClr val="000000"/>
                          </a:solidFill>
                          <a:effectLst/>
                          <a:latin typeface="+mj-lt"/>
                        </a:rPr>
                        <a:t>SP-230967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mj-lt"/>
                        </a:rPr>
                        <a:t>Rel-18 Crs on Management Aspects related to NWDAF</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36305">
                <a:tc>
                  <a:txBody>
                    <a:bodyPr/>
                    <a:lstStyle/>
                    <a:p>
                      <a:pPr algn="l" fontAlgn="t"/>
                      <a:r>
                        <a:rPr lang="en-US" sz="1400" b="0" i="0" u="none" strike="noStrike">
                          <a:solidFill>
                            <a:srgbClr val="000000"/>
                          </a:solidFill>
                          <a:effectLst/>
                          <a:latin typeface="+mj-lt"/>
                        </a:rPr>
                        <a:t>SP-230968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mj-lt"/>
                        </a:rPr>
                        <a:t>Rel-18 </a:t>
                      </a:r>
                      <a:r>
                        <a:rPr lang="en-US" sz="1400" b="0" i="0" u="none" strike="noStrike" dirty="0" err="1">
                          <a:solidFill>
                            <a:srgbClr val="000000"/>
                          </a:solidFill>
                          <a:effectLst/>
                          <a:latin typeface="+mj-lt"/>
                        </a:rPr>
                        <a:t>Crs</a:t>
                      </a:r>
                      <a:r>
                        <a:rPr lang="en-US" sz="1400" b="0" i="0" u="none" strike="noStrike" dirty="0">
                          <a:solidFill>
                            <a:srgbClr val="000000"/>
                          </a:solidFill>
                          <a:effectLst/>
                          <a:latin typeface="+mj-lt"/>
                        </a:rPr>
                        <a:t> on Management of cloud-native Virtualized Network Functions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17391">
                <a:tc>
                  <a:txBody>
                    <a:bodyPr/>
                    <a:lstStyle/>
                    <a:p>
                      <a:pPr algn="l" fontAlgn="t"/>
                      <a:r>
                        <a:rPr lang="en-US" sz="1400" b="0" i="0" u="none" strike="noStrike" dirty="0">
                          <a:solidFill>
                            <a:srgbClr val="000000"/>
                          </a:solidFill>
                          <a:effectLst/>
                          <a:latin typeface="+mj-lt"/>
                        </a:rPr>
                        <a:t>SP-230970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mj-lt"/>
                        </a:rPr>
                        <a:t>Rel-15 CRs on Management and orchestration of 5G networks and network slicing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3809521"/>
                  </a:ext>
                </a:extLst>
              </a:tr>
              <a:tr h="317391">
                <a:tc>
                  <a:txBody>
                    <a:bodyPr/>
                    <a:lstStyle/>
                    <a:p>
                      <a:pPr algn="l" fontAlgn="t"/>
                      <a:r>
                        <a:rPr lang="en-US" sz="1400" b="0" i="0" u="none" strike="noStrike">
                          <a:solidFill>
                            <a:srgbClr val="000000"/>
                          </a:solidFill>
                          <a:effectLst/>
                          <a:latin typeface="+mj-lt"/>
                        </a:rPr>
                        <a:t>SP-230971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mj-lt"/>
                        </a:rPr>
                        <a:t>Rel-15 Crs on Provisioning of network slicing for 5G networks and services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5272457"/>
                  </a:ext>
                </a:extLst>
              </a:tr>
              <a:tr h="317391">
                <a:tc>
                  <a:txBody>
                    <a:bodyPr/>
                    <a:lstStyle/>
                    <a:p>
                      <a:pPr algn="l" fontAlgn="t"/>
                      <a:r>
                        <a:rPr lang="en-US" sz="1400" b="0" i="0" u="none" strike="noStrike">
                          <a:solidFill>
                            <a:srgbClr val="000000"/>
                          </a:solidFill>
                          <a:effectLst/>
                          <a:latin typeface="+mj-lt"/>
                        </a:rPr>
                        <a:t>SP-230972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mj-lt"/>
                        </a:rPr>
                        <a:t>Rel-18 Crs on Management of non-public networks phase 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3059145"/>
                  </a:ext>
                </a:extLst>
              </a:tr>
              <a:tr h="317391">
                <a:tc>
                  <a:txBody>
                    <a:bodyPr/>
                    <a:lstStyle/>
                    <a:p>
                      <a:pPr algn="l" fontAlgn="t"/>
                      <a:r>
                        <a:rPr lang="en-US" sz="1400" b="0" i="0" u="none" strike="noStrike">
                          <a:solidFill>
                            <a:srgbClr val="000000"/>
                          </a:solidFill>
                          <a:effectLst/>
                          <a:latin typeface="+mj-lt"/>
                        </a:rPr>
                        <a:t>SP-230973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mj-lt"/>
                        </a:rPr>
                        <a:t>Rel-18 Crs on Management Aspects of NTN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9689989"/>
                  </a:ext>
                </a:extLst>
              </a:tr>
              <a:tr h="317391">
                <a:tc>
                  <a:txBody>
                    <a:bodyPr/>
                    <a:lstStyle/>
                    <a:p>
                      <a:pPr algn="l" fontAlgn="t"/>
                      <a:r>
                        <a:rPr lang="en-US" sz="1400" b="0" i="0" u="none" strike="noStrike">
                          <a:solidFill>
                            <a:srgbClr val="000000"/>
                          </a:solidFill>
                          <a:effectLst/>
                          <a:latin typeface="+mj-lt"/>
                        </a:rPr>
                        <a:t>SP-230974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mj-lt"/>
                        </a:rPr>
                        <a:t>Rel-18 CRs on 5G performance measurements and KPIs phase 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0916928"/>
                  </a:ext>
                </a:extLst>
              </a:tr>
              <a:tr h="317391">
                <a:tc>
                  <a:txBody>
                    <a:bodyPr/>
                    <a:lstStyle/>
                    <a:p>
                      <a:pPr algn="l" fontAlgn="t"/>
                      <a:r>
                        <a:rPr lang="en-US" sz="1400" b="0" i="0" u="none" strike="noStrike">
                          <a:solidFill>
                            <a:srgbClr val="000000"/>
                          </a:solidFill>
                          <a:effectLst/>
                          <a:latin typeface="+mj-lt"/>
                        </a:rPr>
                        <a:t>SP-230975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mj-lt"/>
                        </a:rPr>
                        <a:t>Rel-18 </a:t>
                      </a:r>
                      <a:r>
                        <a:rPr lang="en-US" sz="1400" b="0" i="0" u="none" strike="noStrike" dirty="0" err="1">
                          <a:solidFill>
                            <a:srgbClr val="000000"/>
                          </a:solidFill>
                          <a:effectLst/>
                          <a:latin typeface="+mj-lt"/>
                        </a:rPr>
                        <a:t>Crs</a:t>
                      </a:r>
                      <a:r>
                        <a:rPr lang="en-US" sz="1400" b="0" i="0" u="none" strike="noStrike" dirty="0">
                          <a:solidFill>
                            <a:srgbClr val="000000"/>
                          </a:solidFill>
                          <a:effectLst/>
                          <a:latin typeface="+mj-lt"/>
                        </a:rPr>
                        <a:t> on </a:t>
                      </a:r>
                      <a:br>
                        <a:rPr lang="en-US" sz="1400" b="0" i="0" u="none" strike="noStrike" dirty="0">
                          <a:solidFill>
                            <a:srgbClr val="000000"/>
                          </a:solidFill>
                          <a:effectLst/>
                          <a:latin typeface="+mj-lt"/>
                        </a:rPr>
                      </a:br>
                      <a:r>
                        <a:rPr lang="en-US" sz="1400" b="0" i="0" u="none" strike="noStrike" dirty="0">
                          <a:solidFill>
                            <a:srgbClr val="000000"/>
                          </a:solidFill>
                          <a:effectLst/>
                          <a:latin typeface="+mj-lt"/>
                        </a:rPr>
                        <a:t>Management Aspects of URLLC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8418053"/>
                  </a:ext>
                </a:extLst>
              </a:tr>
              <a:tr h="317391">
                <a:tc>
                  <a:txBody>
                    <a:bodyPr/>
                    <a:lstStyle/>
                    <a:p>
                      <a:pPr algn="l" fontAlgn="t"/>
                      <a:r>
                        <a:rPr lang="en-US" sz="1400" b="0" i="0" u="none" strike="noStrike" dirty="0">
                          <a:solidFill>
                            <a:srgbClr val="000000"/>
                          </a:solidFill>
                          <a:effectLst/>
                          <a:latin typeface="+mj-lt"/>
                        </a:rPr>
                        <a:t>SP-230937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mj-lt"/>
                        </a:rPr>
                        <a:t>Rel-18 CRs on Management Aspect of 5GLAN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0713391"/>
                  </a:ext>
                </a:extLst>
              </a:tr>
              <a:tr h="317391">
                <a:tc>
                  <a:txBody>
                    <a:bodyPr/>
                    <a:lstStyle/>
                    <a:p>
                      <a:pPr algn="l" fontAlgn="t"/>
                      <a:r>
                        <a:rPr lang="en-US" sz="1400" b="0" i="0" u="none" strike="noStrike">
                          <a:solidFill>
                            <a:srgbClr val="000000"/>
                          </a:solidFill>
                          <a:effectLst/>
                          <a:latin typeface="+mj-lt"/>
                        </a:rPr>
                        <a:t>SP-230938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mj-lt"/>
                        </a:rPr>
                        <a:t>Rel-18 CRs on Management of Trace/MDT phase 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8573263"/>
                  </a:ext>
                </a:extLst>
              </a:tr>
            </a:tbl>
          </a:graphicData>
        </a:graphic>
      </p:graphicFrame>
    </p:spTree>
    <p:extLst>
      <p:ext uri="{BB962C8B-B14F-4D97-AF65-F5344CB8AC3E}">
        <p14:creationId xmlns:p14="http://schemas.microsoft.com/office/powerpoint/2010/main" val="3102810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8037" y="4561122"/>
            <a:ext cx="4008341" cy="519616"/>
          </a:xfrm>
        </p:spPr>
        <p:txBody>
          <a:bodyPr/>
          <a:lstStyle/>
          <a:p>
            <a:r>
              <a:rPr lang="sv-SE" sz="6000" dirty="0" err="1"/>
              <a:t>Thank</a:t>
            </a:r>
            <a:r>
              <a:rPr lang="sv-SE" sz="6000" dirty="0"/>
              <a:t> </a:t>
            </a:r>
            <a:r>
              <a:rPr lang="sv-SE" sz="6000" dirty="0" err="1"/>
              <a:t>you</a:t>
            </a:r>
            <a:r>
              <a:rPr lang="sv-SE" sz="6000" dirty="0"/>
              <a:t>!</a:t>
            </a:r>
          </a:p>
        </p:txBody>
      </p:sp>
      <p:pic>
        <p:nvPicPr>
          <p:cNvPr id="4" name="Picture 3">
            <a:extLst>
              <a:ext uri="{FF2B5EF4-FFF2-40B4-BE49-F238E27FC236}">
                <a16:creationId xmlns:a16="http://schemas.microsoft.com/office/drawing/2014/main" id="{AC781F2B-AD74-43F1-94BC-C8F794945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95616" cy="5696712"/>
          </a:xfrm>
          <a:prstGeom prst="rect">
            <a:avLst/>
          </a:prstGeom>
        </p:spPr>
      </p:pic>
    </p:spTree>
    <p:extLst>
      <p:ext uri="{BB962C8B-B14F-4D97-AF65-F5344CB8AC3E}">
        <p14:creationId xmlns:p14="http://schemas.microsoft.com/office/powerpoint/2010/main" val="2040695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62A4-B345-417F-BFA3-BE66644DE753}"/>
              </a:ext>
            </a:extLst>
          </p:cNvPr>
          <p:cNvSpPr>
            <a:spLocks noGrp="1"/>
          </p:cNvSpPr>
          <p:nvPr>
            <p:ph type="title"/>
          </p:nvPr>
        </p:nvSpPr>
        <p:spPr>
          <a:xfrm>
            <a:off x="688063" y="186296"/>
            <a:ext cx="9102725" cy="964532"/>
          </a:xfrm>
        </p:spPr>
        <p:txBody>
          <a:bodyPr/>
          <a:lstStyle/>
          <a:p>
            <a:r>
              <a:rPr lang="fr-FR" dirty="0"/>
              <a:t>3GPP </a:t>
            </a:r>
            <a:r>
              <a:rPr lang="en-GB" dirty="0"/>
              <a:t>Forge storage of TS code</a:t>
            </a:r>
            <a:endParaRPr lang="fr-FR" dirty="0"/>
          </a:p>
        </p:txBody>
      </p:sp>
      <p:sp>
        <p:nvSpPr>
          <p:cNvPr id="3" name="Content Placeholder 2">
            <a:extLst>
              <a:ext uri="{FF2B5EF4-FFF2-40B4-BE49-F238E27FC236}">
                <a16:creationId xmlns:a16="http://schemas.microsoft.com/office/drawing/2014/main" id="{FA1849AD-0E05-4A08-BB9D-CB91E5D72FFB}"/>
              </a:ext>
            </a:extLst>
          </p:cNvPr>
          <p:cNvSpPr>
            <a:spLocks noGrp="1"/>
          </p:cNvSpPr>
          <p:nvPr>
            <p:ph idx="1"/>
          </p:nvPr>
        </p:nvSpPr>
        <p:spPr>
          <a:xfrm>
            <a:off x="1157032" y="1240066"/>
            <a:ext cx="9618405" cy="4903950"/>
          </a:xfrm>
        </p:spPr>
        <p:txBody>
          <a:bodyPr/>
          <a:lstStyle/>
          <a:p>
            <a:r>
              <a:rPr lang="en-US" sz="2000" dirty="0">
                <a:latin typeface="Calibri" panose="020F0502020204030204" pitchFamily="34" charset="0"/>
                <a:ea typeface="+mn-ea"/>
                <a:cs typeface="+mn-cs"/>
              </a:rPr>
              <a:t>Background from SA#100: </a:t>
            </a:r>
          </a:p>
          <a:p>
            <a:pPr lvl="1"/>
            <a:r>
              <a:rPr lang="en-US" sz="1500" dirty="0">
                <a:latin typeface="Calibri" panose="020F0502020204030204" pitchFamily="34" charset="0"/>
                <a:ea typeface="+mn-ea"/>
                <a:cs typeface="+mn-cs"/>
              </a:rPr>
              <a:t>SA5 endorsed DP S5-234494 at SA5#149 (update of the first version with added Answers to Questions from SA#99), whose </a:t>
            </a:r>
            <a:r>
              <a:rPr lang="en-US" sz="1500" b="1" dirty="0">
                <a:latin typeface="Calibri" panose="020F0502020204030204" pitchFamily="34" charset="0"/>
                <a:ea typeface="+mn-ea"/>
                <a:cs typeface="+mn-cs"/>
              </a:rPr>
              <a:t>objective is </a:t>
            </a:r>
            <a:r>
              <a:rPr lang="en-GB" sz="1300" b="1" dirty="0">
                <a:effectLst/>
                <a:latin typeface="Arial" panose="020B0604020202020204" pitchFamily="34" charset="0"/>
                <a:ea typeface="SimSun" panose="02010600030101010101" pitchFamily="2" charset="-122"/>
              </a:rPr>
              <a:t>that as an alternative (optionally) 3GPP should allow storing the normative source </a:t>
            </a:r>
            <a:r>
              <a:rPr lang="en-GB" sz="1300" b="1" dirty="0">
                <a:latin typeface="Arial" panose="020B0604020202020204" pitchFamily="34" charset="0"/>
                <a:ea typeface="SimSun" panose="02010600030101010101" pitchFamily="2" charset="-122"/>
              </a:rPr>
              <a:t>code in Forge/Git</a:t>
            </a:r>
            <a:r>
              <a:rPr lang="en-GB" sz="1300" dirty="0">
                <a:latin typeface="Arial" panose="020B0604020202020204" pitchFamily="34" charset="0"/>
                <a:ea typeface="SimSun" panose="02010600030101010101" pitchFamily="2" charset="-122"/>
              </a:rPr>
              <a:t>. </a:t>
            </a:r>
          </a:p>
          <a:p>
            <a:pPr lvl="1"/>
            <a:r>
              <a:rPr lang="en-GB" sz="1300" dirty="0">
                <a:latin typeface="Arial" panose="020B0604020202020204" pitchFamily="34" charset="0"/>
                <a:ea typeface="SimSun" panose="02010600030101010101" pitchFamily="2" charset="-122"/>
              </a:rPr>
              <a:t>This DP was submitted </a:t>
            </a:r>
            <a:r>
              <a:rPr lang="en-US" sz="1400" dirty="0">
                <a:latin typeface="Calibri" panose="020F0502020204030204" pitchFamily="34" charset="0"/>
                <a:ea typeface="+mn-ea"/>
                <a:cs typeface="+mn-cs"/>
              </a:rPr>
              <a:t>to </a:t>
            </a:r>
            <a:r>
              <a:rPr lang="sv" sz="1400" dirty="0">
                <a:latin typeface="Calibri" panose="020F0502020204030204" pitchFamily="34" charset="0"/>
              </a:rPr>
              <a:t>SA#100 </a:t>
            </a:r>
            <a:r>
              <a:rPr lang="en-GB" sz="1300" dirty="0">
                <a:latin typeface="Arial" panose="020B0604020202020204" pitchFamily="34" charset="0"/>
                <a:ea typeface="SimSun" panose="02010600030101010101" pitchFamily="2" charset="-122"/>
              </a:rPr>
              <a:t>in </a:t>
            </a:r>
            <a:r>
              <a:rPr lang="sv" sz="1400" dirty="0">
                <a:latin typeface="Calibri" panose="020F0502020204030204" pitchFamily="34" charset="0"/>
              </a:rPr>
              <a:t>SP-230717 for endorsement, which received many positive comments but could not be endorsed due to </a:t>
            </a:r>
            <a:r>
              <a:rPr lang="sv" sz="1400" b="1" dirty="0">
                <a:latin typeface="Calibri" panose="020F0502020204030204" pitchFamily="34" charset="0"/>
              </a:rPr>
              <a:t>two outstanding issues</a:t>
            </a:r>
            <a:r>
              <a:rPr lang="sv" sz="1400" dirty="0">
                <a:latin typeface="Calibri" panose="020F0502020204030204" pitchFamily="34" charset="0"/>
              </a:rPr>
              <a:t>:</a:t>
            </a:r>
          </a:p>
          <a:p>
            <a:pPr lvl="2"/>
            <a:r>
              <a:rPr lang="sv" sz="1300" dirty="0">
                <a:latin typeface="Calibri" panose="020F0502020204030204" pitchFamily="34" charset="0"/>
              </a:rPr>
              <a:t>1. </a:t>
            </a:r>
            <a:r>
              <a:rPr lang="en-GB" sz="1300" dirty="0">
                <a:latin typeface="Calibri" panose="020F0502020204030204" pitchFamily="34" charset="0"/>
              </a:rPr>
              <a:t>T</a:t>
            </a:r>
            <a:r>
              <a:rPr lang="en-GB" sz="1300" dirty="0">
                <a:effectLst/>
                <a:latin typeface="Calibri" panose="020F0502020204030204" pitchFamily="34" charset="0"/>
                <a:ea typeface="Calibri" panose="020F0502020204030204" pitchFamily="34" charset="0"/>
              </a:rPr>
              <a:t>he location of Forge (currently forge.3gpp.org) cannot be assumed to be fixed and if it moves again, then all link references to it will be lost.</a:t>
            </a:r>
          </a:p>
          <a:p>
            <a:pPr lvl="2"/>
            <a:r>
              <a:rPr lang="en-GB" sz="1300" dirty="0">
                <a:latin typeface="Calibri" panose="020F0502020204030204" pitchFamily="34" charset="0"/>
              </a:rPr>
              <a:t>2. To check if there are any remaining legal issues.</a:t>
            </a:r>
            <a:endParaRPr lang="sv" sz="1300" dirty="0">
              <a:latin typeface="Calibri" panose="020F0502020204030204" pitchFamily="34" charset="0"/>
            </a:endParaRPr>
          </a:p>
          <a:p>
            <a:pPr lvl="1"/>
            <a:r>
              <a:rPr lang="sv" sz="1400" dirty="0">
                <a:latin typeface="Calibri" panose="020F0502020204030204" pitchFamily="34" charset="0"/>
              </a:rPr>
              <a:t>SA5 was asked to come back to SA#101 with an updated version of the DP addressing the outstanding issues as well as a proposal for a related CR on the 3GPP Working Methods in 21.900.</a:t>
            </a:r>
          </a:p>
          <a:p>
            <a:r>
              <a:rPr lang="sv" sz="1800" dirty="0">
                <a:latin typeface="Calibri" panose="020F0502020204030204" pitchFamily="34" charset="0"/>
                <a:ea typeface="SimSun" panose="02010600030101010101" pitchFamily="2" charset="-122"/>
              </a:rPr>
              <a:t>Input to SA#101</a:t>
            </a:r>
          </a:p>
          <a:p>
            <a:pPr lvl="1"/>
            <a:r>
              <a:rPr lang="sv" sz="1300" dirty="0">
                <a:latin typeface="Calibri" panose="020F0502020204030204" pitchFamily="34" charset="0"/>
                <a:ea typeface="SimSun" panose="02010600030101010101" pitchFamily="2" charset="-122"/>
              </a:rPr>
              <a:t>At SA5#150 (August), SA5 endorsed an update of the DP addressing issue 1 above, as well as the related CR proposal on 21.900 in a DraftCR form, </a:t>
            </a:r>
            <a:r>
              <a:rPr lang="sv" sz="1300" b="1" dirty="0">
                <a:latin typeface="Calibri" panose="020F0502020204030204" pitchFamily="34" charset="0"/>
                <a:ea typeface="SimSun" panose="02010600030101010101" pitchFamily="2" charset="-122"/>
              </a:rPr>
              <a:t>submitted to SA#101 in the LS SP-230800</a:t>
            </a:r>
            <a:r>
              <a:rPr lang="en-GB" sz="1300" dirty="0">
                <a:latin typeface="Calibri" panose="020F0502020204030204" pitchFamily="34" charset="0"/>
                <a:ea typeface="SimSun" panose="02010600030101010101" pitchFamily="2" charset="-122"/>
              </a:rPr>
              <a:t>. The issue 1 above is addressed by a new proposal that “A change marked backup-copy of the proposed changes shall be added to every CR”. Issue 2 is not addressed explicitly in the DP or CR, but SA5 has not been able to identify any legal issues and MCC or ETSI legal staff was not available to check this; therefore we ask SA to confirm, possibly by help of MCC or ETSI legal, if there are any remaining legal issues.</a:t>
            </a:r>
            <a:endParaRPr lang="sv" sz="1300" dirty="0">
              <a:latin typeface="Calibri" panose="020F0502020204030204" pitchFamily="34" charset="0"/>
              <a:ea typeface="SimSun" panose="02010600030101010101" pitchFamily="2" charset="-122"/>
            </a:endParaRPr>
          </a:p>
          <a:p>
            <a:pPr lvl="1"/>
            <a:r>
              <a:rPr lang="sv" sz="1300" dirty="0">
                <a:latin typeface="Calibri" panose="020F0502020204030204" pitchFamily="34" charset="0"/>
                <a:ea typeface="SimSun" panose="02010600030101010101" pitchFamily="2" charset="-122"/>
              </a:rPr>
              <a:t>In addition to the LS to SA in S5-</a:t>
            </a:r>
            <a:r>
              <a:rPr lang="en-GB" sz="1300" dirty="0">
                <a:latin typeface="Calibri" panose="020F0502020204030204" pitchFamily="34" charset="0"/>
                <a:ea typeface="SimSun" panose="02010600030101010101" pitchFamily="2" charset="-122"/>
              </a:rPr>
              <a:t>235769, </a:t>
            </a:r>
            <a:r>
              <a:rPr lang="en-GB" sz="1300" b="1" dirty="0">
                <a:latin typeface="Calibri" panose="020F0502020204030204" pitchFamily="34" charset="0"/>
                <a:ea typeface="SimSun" panose="02010600030101010101" pitchFamily="2" charset="-122"/>
              </a:rPr>
              <a:t>SA5 also sent an LS to CT4 (cc CT, SA in </a:t>
            </a:r>
            <a:r>
              <a:rPr lang="sv" sz="1300" b="1" dirty="0">
                <a:latin typeface="Calibri" panose="020F0502020204030204" pitchFamily="34" charset="0"/>
                <a:ea typeface="SimSun" panose="02010600030101010101" pitchFamily="2" charset="-122"/>
              </a:rPr>
              <a:t>SP-230802</a:t>
            </a:r>
            <a:r>
              <a:rPr lang="en-GB" sz="1300" b="1" dirty="0">
                <a:latin typeface="Calibri" panose="020F0502020204030204" pitchFamily="34" charset="0"/>
                <a:ea typeface="SimSun" panose="02010600030101010101" pitchFamily="2" charset="-122"/>
              </a:rPr>
              <a:t>) </a:t>
            </a:r>
            <a:r>
              <a:rPr lang="en-GB" sz="1300" dirty="0">
                <a:latin typeface="Calibri" panose="020F0502020204030204" pitchFamily="34" charset="0"/>
                <a:ea typeface="SimSun" panose="02010600030101010101" pitchFamily="2" charset="-122"/>
              </a:rPr>
              <a:t>with a related (Draft)CR proposal on 29.501 for the OpenAPI guidelines.</a:t>
            </a:r>
            <a:endParaRPr lang="sv" sz="1300" dirty="0">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398833120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19">
            <a:extLst>
              <a:ext uri="{FF2B5EF4-FFF2-40B4-BE49-F238E27FC236}">
                <a16:creationId xmlns:a16="http://schemas.microsoft.com/office/drawing/2014/main" id="{BE127356-83C7-4C71-9ECE-ECD8A704D9BD}"/>
              </a:ext>
            </a:extLst>
          </p:cNvPr>
          <p:cNvCxnSpPr/>
          <p:nvPr/>
        </p:nvCxnSpPr>
        <p:spPr bwMode="auto">
          <a:xfrm>
            <a:off x="2103948" y="1007087"/>
            <a:ext cx="7250113"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8" name="Straight Connector 114">
            <a:extLst>
              <a:ext uri="{FF2B5EF4-FFF2-40B4-BE49-F238E27FC236}">
                <a16:creationId xmlns:a16="http://schemas.microsoft.com/office/drawing/2014/main" id="{B4123E1E-EC48-4908-B7AE-F0E01EA0B7A5}"/>
              </a:ext>
            </a:extLst>
          </p:cNvPr>
          <p:cNvCxnSpPr>
            <a:cxnSpLocks noChangeShapeType="1"/>
          </p:cNvCxnSpPr>
          <p:nvPr/>
        </p:nvCxnSpPr>
        <p:spPr bwMode="auto">
          <a:xfrm>
            <a:off x="7542723" y="1459525"/>
            <a:ext cx="0" cy="3624262"/>
          </a:xfrm>
          <a:prstGeom prst="line">
            <a:avLst/>
          </a:prstGeom>
          <a:noFill/>
          <a:ln w="28575" algn="ctr">
            <a:solidFill>
              <a:schemeClr val="accent3"/>
            </a:solidFill>
            <a:round/>
            <a:headEnd/>
            <a:tailEnd/>
          </a:ln>
        </p:spPr>
      </p:cxnSp>
      <p:cxnSp>
        <p:nvCxnSpPr>
          <p:cNvPr id="69" name="Straight Connector 114">
            <a:extLst>
              <a:ext uri="{FF2B5EF4-FFF2-40B4-BE49-F238E27FC236}">
                <a16:creationId xmlns:a16="http://schemas.microsoft.com/office/drawing/2014/main" id="{41474A5C-B946-4EFA-85AD-451387F50C06}"/>
              </a:ext>
            </a:extLst>
          </p:cNvPr>
          <p:cNvCxnSpPr>
            <a:cxnSpLocks noChangeShapeType="1"/>
          </p:cNvCxnSpPr>
          <p:nvPr/>
        </p:nvCxnSpPr>
        <p:spPr bwMode="auto">
          <a:xfrm>
            <a:off x="4823336" y="1419837"/>
            <a:ext cx="0" cy="3663950"/>
          </a:xfrm>
          <a:prstGeom prst="line">
            <a:avLst/>
          </a:prstGeom>
          <a:noFill/>
          <a:ln w="28575" algn="ctr">
            <a:solidFill>
              <a:schemeClr val="accent3"/>
            </a:solidFill>
            <a:round/>
            <a:headEnd/>
            <a:tailEnd/>
          </a:ln>
        </p:spPr>
      </p:cxnSp>
      <p:cxnSp>
        <p:nvCxnSpPr>
          <p:cNvPr id="70" name="Straight Connector 114">
            <a:extLst>
              <a:ext uri="{FF2B5EF4-FFF2-40B4-BE49-F238E27FC236}">
                <a16:creationId xmlns:a16="http://schemas.microsoft.com/office/drawing/2014/main" id="{4BC95B18-4D03-4A8A-9454-40B343940B2C}"/>
              </a:ext>
            </a:extLst>
          </p:cNvPr>
          <p:cNvCxnSpPr>
            <a:cxnSpLocks noChangeShapeType="1"/>
          </p:cNvCxnSpPr>
          <p:nvPr/>
        </p:nvCxnSpPr>
        <p:spPr bwMode="auto">
          <a:xfrm flipH="1">
            <a:off x="2080136" y="1421425"/>
            <a:ext cx="14287" cy="3662362"/>
          </a:xfrm>
          <a:prstGeom prst="line">
            <a:avLst/>
          </a:prstGeom>
          <a:noFill/>
          <a:ln w="28575" algn="ctr">
            <a:solidFill>
              <a:schemeClr val="accent3"/>
            </a:solidFill>
            <a:round/>
            <a:headEnd/>
            <a:tailEnd/>
          </a:ln>
        </p:spPr>
      </p:cxnSp>
      <p:sp>
        <p:nvSpPr>
          <p:cNvPr id="72" name="TextBox 86">
            <a:extLst>
              <a:ext uri="{FF2B5EF4-FFF2-40B4-BE49-F238E27FC236}">
                <a16:creationId xmlns:a16="http://schemas.microsoft.com/office/drawing/2014/main" id="{7AC703CE-9B5A-4363-AE86-1258F8CD0EE3}"/>
              </a:ext>
            </a:extLst>
          </p:cNvPr>
          <p:cNvSpPr txBox="1">
            <a:spLocks noChangeArrowheads="1"/>
          </p:cNvSpPr>
          <p:nvPr/>
        </p:nvSpPr>
        <p:spPr bwMode="auto">
          <a:xfrm>
            <a:off x="1194311"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TSG#93-e</a:t>
            </a:r>
          </a:p>
        </p:txBody>
      </p:sp>
      <p:sp>
        <p:nvSpPr>
          <p:cNvPr id="73" name="Chevron 60">
            <a:extLst>
              <a:ext uri="{FF2B5EF4-FFF2-40B4-BE49-F238E27FC236}">
                <a16:creationId xmlns:a16="http://schemas.microsoft.com/office/drawing/2014/main" id="{45DB20F6-D310-4C04-9EE2-C7D513D3F0FF}"/>
              </a:ext>
            </a:extLst>
          </p:cNvPr>
          <p:cNvSpPr/>
          <p:nvPr/>
        </p:nvSpPr>
        <p:spPr bwMode="auto">
          <a:xfrm>
            <a:off x="764098" y="1524860"/>
            <a:ext cx="133985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SA1 Stage 1   100%</a:t>
            </a:r>
          </a:p>
        </p:txBody>
      </p:sp>
      <p:sp>
        <p:nvSpPr>
          <p:cNvPr id="74" name="Chevron 79">
            <a:extLst>
              <a:ext uri="{FF2B5EF4-FFF2-40B4-BE49-F238E27FC236}">
                <a16:creationId xmlns:a16="http://schemas.microsoft.com/office/drawing/2014/main" id="{47B2C540-24AF-4557-8F3E-6727E9C6BF47}"/>
              </a:ext>
            </a:extLst>
          </p:cNvPr>
          <p:cNvSpPr>
            <a:spLocks noChangeArrowheads="1"/>
          </p:cNvSpPr>
          <p:nvPr/>
        </p:nvSpPr>
        <p:spPr bwMode="auto">
          <a:xfrm>
            <a:off x="8177723" y="4079921"/>
            <a:ext cx="454025" cy="212725"/>
          </a:xfrm>
          <a:prstGeom prst="chevron">
            <a:avLst>
              <a:gd name="adj" fmla="val 50127"/>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RAN4_Perf </a:t>
            </a:r>
          </a:p>
        </p:txBody>
      </p:sp>
      <p:sp>
        <p:nvSpPr>
          <p:cNvPr id="75" name="Chevron 58">
            <a:extLst>
              <a:ext uri="{FF2B5EF4-FFF2-40B4-BE49-F238E27FC236}">
                <a16:creationId xmlns:a16="http://schemas.microsoft.com/office/drawing/2014/main" id="{3A026DE5-B259-48D2-94D7-8BC23DF0F870}"/>
              </a:ext>
            </a:extLst>
          </p:cNvPr>
          <p:cNvSpPr/>
          <p:nvPr/>
        </p:nvSpPr>
        <p:spPr bwMode="auto">
          <a:xfrm>
            <a:off x="4301048" y="4329158"/>
            <a:ext cx="3819525" cy="22542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Stage 3 (CT &amp; SA) </a:t>
            </a:r>
          </a:p>
        </p:txBody>
      </p:sp>
      <p:sp>
        <p:nvSpPr>
          <p:cNvPr id="76" name="Chevron 60">
            <a:extLst>
              <a:ext uri="{FF2B5EF4-FFF2-40B4-BE49-F238E27FC236}">
                <a16:creationId xmlns:a16="http://schemas.microsoft.com/office/drawing/2014/main" id="{205CCBA6-19AF-4486-9BFF-D70A824D16EE}"/>
              </a:ext>
            </a:extLst>
          </p:cNvPr>
          <p:cNvSpPr/>
          <p:nvPr/>
        </p:nvSpPr>
        <p:spPr bwMode="auto">
          <a:xfrm>
            <a:off x="2848486" y="3840208"/>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RAN1</a:t>
            </a:r>
          </a:p>
        </p:txBody>
      </p:sp>
      <p:sp>
        <p:nvSpPr>
          <p:cNvPr id="77" name="Chevron 60">
            <a:extLst>
              <a:ext uri="{FF2B5EF4-FFF2-40B4-BE49-F238E27FC236}">
                <a16:creationId xmlns:a16="http://schemas.microsoft.com/office/drawing/2014/main" id="{21905178-6364-4ABF-8755-5F12C3A73206}"/>
              </a:ext>
            </a:extLst>
          </p:cNvPr>
          <p:cNvSpPr/>
          <p:nvPr/>
        </p:nvSpPr>
        <p:spPr bwMode="auto">
          <a:xfrm>
            <a:off x="1645161" y="2132872"/>
            <a:ext cx="448310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Stage 2 (SA2, SA6,…) Normative</a:t>
            </a:r>
          </a:p>
        </p:txBody>
      </p:sp>
      <p:cxnSp>
        <p:nvCxnSpPr>
          <p:cNvPr id="78" name="Straight Connector 115">
            <a:extLst>
              <a:ext uri="{FF2B5EF4-FFF2-40B4-BE49-F238E27FC236}">
                <a16:creationId xmlns:a16="http://schemas.microsoft.com/office/drawing/2014/main" id="{7454C37A-B2B2-48A9-94F4-3DC5F194C44A}"/>
              </a:ext>
            </a:extLst>
          </p:cNvPr>
          <p:cNvCxnSpPr>
            <a:cxnSpLocks noChangeShapeType="1"/>
          </p:cNvCxnSpPr>
          <p:nvPr/>
        </p:nvCxnSpPr>
        <p:spPr bwMode="auto">
          <a:xfrm>
            <a:off x="2767523" y="1459525"/>
            <a:ext cx="0" cy="3724275"/>
          </a:xfrm>
          <a:prstGeom prst="line">
            <a:avLst/>
          </a:prstGeom>
          <a:noFill/>
          <a:ln w="9525" algn="ctr">
            <a:solidFill>
              <a:schemeClr val="accent3"/>
            </a:solidFill>
            <a:prstDash val="dash"/>
            <a:round/>
            <a:headEnd/>
            <a:tailEnd/>
          </a:ln>
        </p:spPr>
      </p:cxnSp>
      <p:cxnSp>
        <p:nvCxnSpPr>
          <p:cNvPr id="79" name="Straight Connector 114">
            <a:extLst>
              <a:ext uri="{FF2B5EF4-FFF2-40B4-BE49-F238E27FC236}">
                <a16:creationId xmlns:a16="http://schemas.microsoft.com/office/drawing/2014/main" id="{77329F2E-AC64-4E3E-A625-BDE30ED1978C}"/>
              </a:ext>
            </a:extLst>
          </p:cNvPr>
          <p:cNvCxnSpPr>
            <a:cxnSpLocks noChangeShapeType="1"/>
          </p:cNvCxnSpPr>
          <p:nvPr/>
        </p:nvCxnSpPr>
        <p:spPr bwMode="auto">
          <a:xfrm>
            <a:off x="9354061" y="1462700"/>
            <a:ext cx="0" cy="3803650"/>
          </a:xfrm>
          <a:prstGeom prst="line">
            <a:avLst/>
          </a:prstGeom>
          <a:noFill/>
          <a:ln w="9525" algn="ctr">
            <a:solidFill>
              <a:schemeClr val="accent3"/>
            </a:solidFill>
            <a:prstDash val="dash"/>
            <a:round/>
            <a:headEnd/>
            <a:tailEnd/>
          </a:ln>
        </p:spPr>
      </p:cxnSp>
      <p:cxnSp>
        <p:nvCxnSpPr>
          <p:cNvPr id="80" name="Straight Connector 114">
            <a:extLst>
              <a:ext uri="{FF2B5EF4-FFF2-40B4-BE49-F238E27FC236}">
                <a16:creationId xmlns:a16="http://schemas.microsoft.com/office/drawing/2014/main" id="{F4F780AE-C521-49F9-8F6A-76930D1CAC19}"/>
              </a:ext>
            </a:extLst>
          </p:cNvPr>
          <p:cNvCxnSpPr>
            <a:cxnSpLocks noChangeShapeType="1"/>
          </p:cNvCxnSpPr>
          <p:nvPr/>
        </p:nvCxnSpPr>
        <p:spPr bwMode="auto">
          <a:xfrm>
            <a:off x="1476886" y="1459525"/>
            <a:ext cx="0" cy="3724275"/>
          </a:xfrm>
          <a:prstGeom prst="line">
            <a:avLst/>
          </a:prstGeom>
          <a:noFill/>
          <a:ln w="9525" algn="ctr">
            <a:solidFill>
              <a:schemeClr val="accent3"/>
            </a:solidFill>
            <a:prstDash val="dash"/>
            <a:round/>
            <a:headEnd/>
            <a:tailEnd/>
          </a:ln>
        </p:spPr>
      </p:cxnSp>
      <p:cxnSp>
        <p:nvCxnSpPr>
          <p:cNvPr id="81" name="Straight Connector 114">
            <a:extLst>
              <a:ext uri="{FF2B5EF4-FFF2-40B4-BE49-F238E27FC236}">
                <a16:creationId xmlns:a16="http://schemas.microsoft.com/office/drawing/2014/main" id="{5980467F-E459-4FE9-9AE3-313DC4C8136C}"/>
              </a:ext>
            </a:extLst>
          </p:cNvPr>
          <p:cNvCxnSpPr>
            <a:cxnSpLocks noChangeShapeType="1"/>
          </p:cNvCxnSpPr>
          <p:nvPr/>
        </p:nvCxnSpPr>
        <p:spPr bwMode="auto">
          <a:xfrm>
            <a:off x="8120573" y="1459525"/>
            <a:ext cx="0" cy="3806825"/>
          </a:xfrm>
          <a:prstGeom prst="line">
            <a:avLst/>
          </a:prstGeom>
          <a:noFill/>
          <a:ln w="9525" algn="ctr">
            <a:solidFill>
              <a:schemeClr val="accent3"/>
            </a:solidFill>
            <a:prstDash val="dash"/>
            <a:round/>
            <a:headEnd/>
            <a:tailEnd/>
          </a:ln>
        </p:spPr>
      </p:cxnSp>
      <p:cxnSp>
        <p:nvCxnSpPr>
          <p:cNvPr id="82" name="Straight Connector 114">
            <a:extLst>
              <a:ext uri="{FF2B5EF4-FFF2-40B4-BE49-F238E27FC236}">
                <a16:creationId xmlns:a16="http://schemas.microsoft.com/office/drawing/2014/main" id="{9486168F-6126-485D-873C-0EA5B2B92864}"/>
              </a:ext>
            </a:extLst>
          </p:cNvPr>
          <p:cNvCxnSpPr>
            <a:cxnSpLocks noChangeShapeType="1"/>
          </p:cNvCxnSpPr>
          <p:nvPr/>
        </p:nvCxnSpPr>
        <p:spPr bwMode="auto">
          <a:xfrm>
            <a:off x="6877561" y="1459525"/>
            <a:ext cx="0" cy="3752850"/>
          </a:xfrm>
          <a:prstGeom prst="line">
            <a:avLst/>
          </a:prstGeom>
          <a:noFill/>
          <a:ln w="9525" algn="ctr">
            <a:solidFill>
              <a:schemeClr val="accent3"/>
            </a:solidFill>
            <a:prstDash val="dash"/>
            <a:round/>
            <a:headEnd/>
            <a:tailEnd/>
          </a:ln>
        </p:spPr>
      </p:cxnSp>
      <p:cxnSp>
        <p:nvCxnSpPr>
          <p:cNvPr id="83" name="Straight Connector 114">
            <a:extLst>
              <a:ext uri="{FF2B5EF4-FFF2-40B4-BE49-F238E27FC236}">
                <a16:creationId xmlns:a16="http://schemas.microsoft.com/office/drawing/2014/main" id="{0906F39A-0F21-43DB-9FB6-351AFAE0BBFB}"/>
              </a:ext>
            </a:extLst>
          </p:cNvPr>
          <p:cNvCxnSpPr>
            <a:cxnSpLocks noChangeShapeType="1"/>
          </p:cNvCxnSpPr>
          <p:nvPr/>
        </p:nvCxnSpPr>
        <p:spPr bwMode="auto">
          <a:xfrm>
            <a:off x="5485323" y="1459525"/>
            <a:ext cx="0" cy="3724275"/>
          </a:xfrm>
          <a:prstGeom prst="line">
            <a:avLst/>
          </a:prstGeom>
          <a:noFill/>
          <a:ln w="9525" algn="ctr">
            <a:solidFill>
              <a:schemeClr val="accent3"/>
            </a:solidFill>
            <a:prstDash val="dash"/>
            <a:round/>
            <a:headEnd/>
            <a:tailEnd/>
          </a:ln>
        </p:spPr>
      </p:cxnSp>
      <p:cxnSp>
        <p:nvCxnSpPr>
          <p:cNvPr id="84" name="Straight Connector 114">
            <a:extLst>
              <a:ext uri="{FF2B5EF4-FFF2-40B4-BE49-F238E27FC236}">
                <a16:creationId xmlns:a16="http://schemas.microsoft.com/office/drawing/2014/main" id="{39268CDE-736B-4A1E-88C4-155DD2744C79}"/>
              </a:ext>
            </a:extLst>
          </p:cNvPr>
          <p:cNvCxnSpPr>
            <a:cxnSpLocks noChangeShapeType="1"/>
          </p:cNvCxnSpPr>
          <p:nvPr/>
        </p:nvCxnSpPr>
        <p:spPr bwMode="auto">
          <a:xfrm>
            <a:off x="6182236" y="1459525"/>
            <a:ext cx="0" cy="3724275"/>
          </a:xfrm>
          <a:prstGeom prst="line">
            <a:avLst/>
          </a:prstGeom>
          <a:noFill/>
          <a:ln w="9525" algn="ctr">
            <a:solidFill>
              <a:schemeClr val="accent3"/>
            </a:solidFill>
            <a:prstDash val="dash"/>
            <a:round/>
            <a:headEnd/>
            <a:tailEnd/>
          </a:ln>
        </p:spPr>
      </p:cxnSp>
      <p:cxnSp>
        <p:nvCxnSpPr>
          <p:cNvPr id="85" name="Straight Connector 114">
            <a:extLst>
              <a:ext uri="{FF2B5EF4-FFF2-40B4-BE49-F238E27FC236}">
                <a16:creationId xmlns:a16="http://schemas.microsoft.com/office/drawing/2014/main" id="{643AE2E3-26D2-4095-9402-A0F98F681ABA}"/>
              </a:ext>
            </a:extLst>
          </p:cNvPr>
          <p:cNvCxnSpPr>
            <a:cxnSpLocks noChangeShapeType="1"/>
          </p:cNvCxnSpPr>
          <p:nvPr/>
        </p:nvCxnSpPr>
        <p:spPr bwMode="auto">
          <a:xfrm>
            <a:off x="4228023" y="1459525"/>
            <a:ext cx="0" cy="3724275"/>
          </a:xfrm>
          <a:prstGeom prst="line">
            <a:avLst/>
          </a:prstGeom>
          <a:noFill/>
          <a:ln w="9525" algn="ctr">
            <a:solidFill>
              <a:schemeClr val="accent3"/>
            </a:solidFill>
            <a:prstDash val="dash"/>
            <a:round/>
            <a:headEnd/>
            <a:tailEnd/>
          </a:ln>
        </p:spPr>
      </p:cxnSp>
      <p:cxnSp>
        <p:nvCxnSpPr>
          <p:cNvPr id="86" name="Straight Connector 114">
            <a:extLst>
              <a:ext uri="{FF2B5EF4-FFF2-40B4-BE49-F238E27FC236}">
                <a16:creationId xmlns:a16="http://schemas.microsoft.com/office/drawing/2014/main" id="{57ECEB7E-2770-4893-A01F-52EE9EC0BFF9}"/>
              </a:ext>
            </a:extLst>
          </p:cNvPr>
          <p:cNvCxnSpPr>
            <a:cxnSpLocks noChangeShapeType="1"/>
          </p:cNvCxnSpPr>
          <p:nvPr/>
        </p:nvCxnSpPr>
        <p:spPr bwMode="auto">
          <a:xfrm>
            <a:off x="3462848" y="1459525"/>
            <a:ext cx="0" cy="3724275"/>
          </a:xfrm>
          <a:prstGeom prst="line">
            <a:avLst/>
          </a:prstGeom>
          <a:noFill/>
          <a:ln w="9525" algn="ctr">
            <a:solidFill>
              <a:schemeClr val="accent3"/>
            </a:solidFill>
            <a:prstDash val="dash"/>
            <a:round/>
            <a:headEnd/>
            <a:tailEnd/>
          </a:ln>
        </p:spPr>
      </p:cxnSp>
      <p:cxnSp>
        <p:nvCxnSpPr>
          <p:cNvPr id="87" name="Straight Connector 114">
            <a:extLst>
              <a:ext uri="{FF2B5EF4-FFF2-40B4-BE49-F238E27FC236}">
                <a16:creationId xmlns:a16="http://schemas.microsoft.com/office/drawing/2014/main" id="{2BC1CE1B-EA0C-42B7-9B35-0CEC8FA17A71}"/>
              </a:ext>
            </a:extLst>
          </p:cNvPr>
          <p:cNvCxnSpPr>
            <a:cxnSpLocks noChangeShapeType="1"/>
          </p:cNvCxnSpPr>
          <p:nvPr/>
        </p:nvCxnSpPr>
        <p:spPr bwMode="auto">
          <a:xfrm>
            <a:off x="8653973" y="1462700"/>
            <a:ext cx="0" cy="3803650"/>
          </a:xfrm>
          <a:prstGeom prst="line">
            <a:avLst/>
          </a:prstGeom>
          <a:noFill/>
          <a:ln w="9525" algn="ctr">
            <a:solidFill>
              <a:schemeClr val="accent3"/>
            </a:solidFill>
            <a:prstDash val="dash"/>
            <a:round/>
            <a:headEnd/>
            <a:tailEnd/>
          </a:ln>
        </p:spPr>
      </p:cxnSp>
      <p:sp>
        <p:nvSpPr>
          <p:cNvPr id="88" name="Chevron 60">
            <a:extLst>
              <a:ext uri="{FF2B5EF4-FFF2-40B4-BE49-F238E27FC236}">
                <a16:creationId xmlns:a16="http://schemas.microsoft.com/office/drawing/2014/main" id="{FF1E84C1-78AB-44F8-B721-7CE480D303D1}"/>
              </a:ext>
            </a:extLst>
          </p:cNvPr>
          <p:cNvSpPr>
            <a:spLocks noChangeArrowheads="1"/>
          </p:cNvSpPr>
          <p:nvPr/>
        </p:nvSpPr>
        <p:spPr bwMode="auto">
          <a:xfrm>
            <a:off x="1865823" y="1804260"/>
            <a:ext cx="890588" cy="280987"/>
          </a:xfrm>
          <a:prstGeom prst="chevron">
            <a:avLst>
              <a:gd name="adj" fmla="val 50081"/>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RAN4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content def.</a:t>
            </a:r>
          </a:p>
        </p:txBody>
      </p:sp>
      <p:sp>
        <p:nvSpPr>
          <p:cNvPr id="89" name="TextBox 112">
            <a:extLst>
              <a:ext uri="{FF2B5EF4-FFF2-40B4-BE49-F238E27FC236}">
                <a16:creationId xmlns:a16="http://schemas.microsoft.com/office/drawing/2014/main" id="{FFCD15A6-84FB-4CAF-9D37-D879EC926140}"/>
              </a:ext>
            </a:extLst>
          </p:cNvPr>
          <p:cNvSpPr txBox="1">
            <a:spLocks noChangeArrowheads="1"/>
          </p:cNvSpPr>
          <p:nvPr/>
        </p:nvSpPr>
        <p:spPr bwMode="auto">
          <a:xfrm>
            <a:off x="8120573" y="1345472"/>
            <a:ext cx="143351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Release 18</a:t>
            </a:r>
            <a:endParaRPr kumimoji="0" lang="en-GB" altLang="en-US" sz="1600" b="1"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0" name="TextBox 1">
            <a:extLst>
              <a:ext uri="{FF2B5EF4-FFF2-40B4-BE49-F238E27FC236}">
                <a16:creationId xmlns:a16="http://schemas.microsoft.com/office/drawing/2014/main" id="{9C95EBC7-A4D0-45F0-AA13-712E9BEB9A9C}"/>
              </a:ext>
            </a:extLst>
          </p:cNvPr>
          <p:cNvSpPr txBox="1">
            <a:spLocks noChangeArrowheads="1"/>
          </p:cNvSpPr>
          <p:nvPr/>
        </p:nvSpPr>
        <p:spPr bwMode="auto">
          <a:xfrm>
            <a:off x="757748" y="4702787"/>
            <a:ext cx="1363663" cy="169863"/>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1"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Note</a:t>
            </a:r>
            <a:r>
              <a:rPr kumimoji="0" lang="en-GB" altLang="en-US" sz="5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 All starting dates are indicative</a:t>
            </a:r>
          </a:p>
        </p:txBody>
      </p:sp>
      <p:sp>
        <p:nvSpPr>
          <p:cNvPr id="91" name="TextBox 86">
            <a:extLst>
              <a:ext uri="{FF2B5EF4-FFF2-40B4-BE49-F238E27FC236}">
                <a16:creationId xmlns:a16="http://schemas.microsoft.com/office/drawing/2014/main" id="{C38FF6EC-FE9F-4E5F-86DD-4033B044DACD}"/>
              </a:ext>
            </a:extLst>
          </p:cNvPr>
          <p:cNvSpPr txBox="1">
            <a:spLocks noChangeArrowheads="1"/>
          </p:cNvSpPr>
          <p:nvPr/>
        </p:nvSpPr>
        <p:spPr bwMode="auto">
          <a:xfrm>
            <a:off x="1746761" y="1121387"/>
            <a:ext cx="623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TSG#94-e</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2" name="TextBox 86">
            <a:extLst>
              <a:ext uri="{FF2B5EF4-FFF2-40B4-BE49-F238E27FC236}">
                <a16:creationId xmlns:a16="http://schemas.microsoft.com/office/drawing/2014/main" id="{76B42662-756F-4961-BE06-CE627CFAEC6E}"/>
              </a:ext>
            </a:extLst>
          </p:cNvPr>
          <p:cNvSpPr txBox="1">
            <a:spLocks noChangeArrowheads="1"/>
          </p:cNvSpPr>
          <p:nvPr/>
        </p:nvSpPr>
        <p:spPr bwMode="auto">
          <a:xfrm>
            <a:off x="2424623"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TSG#95-e</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3" name="TextBox 86">
            <a:extLst>
              <a:ext uri="{FF2B5EF4-FFF2-40B4-BE49-F238E27FC236}">
                <a16:creationId xmlns:a16="http://schemas.microsoft.com/office/drawing/2014/main" id="{789ADBAF-03A6-4DB9-B677-6297267F3AFA}"/>
              </a:ext>
            </a:extLst>
          </p:cNvPr>
          <p:cNvSpPr txBox="1">
            <a:spLocks noChangeArrowheads="1"/>
          </p:cNvSpPr>
          <p:nvPr/>
        </p:nvSpPr>
        <p:spPr bwMode="auto">
          <a:xfrm>
            <a:off x="3186623" y="1121387"/>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TSG#96</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4" name="TextBox 86">
            <a:extLst>
              <a:ext uri="{FF2B5EF4-FFF2-40B4-BE49-F238E27FC236}">
                <a16:creationId xmlns:a16="http://schemas.microsoft.com/office/drawing/2014/main" id="{11AC30F4-D327-43D8-874A-60D8F37F7660}"/>
              </a:ext>
            </a:extLst>
          </p:cNvPr>
          <p:cNvSpPr txBox="1">
            <a:spLocks noChangeArrowheads="1"/>
          </p:cNvSpPr>
          <p:nvPr/>
        </p:nvSpPr>
        <p:spPr bwMode="auto">
          <a:xfrm>
            <a:off x="3920048"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TSG#97-e</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5" name="TextBox 86">
            <a:extLst>
              <a:ext uri="{FF2B5EF4-FFF2-40B4-BE49-F238E27FC236}">
                <a16:creationId xmlns:a16="http://schemas.microsoft.com/office/drawing/2014/main" id="{286FA5EB-1AF3-4029-85D9-010D4506C5A8}"/>
              </a:ext>
            </a:extLst>
          </p:cNvPr>
          <p:cNvSpPr txBox="1">
            <a:spLocks noChangeArrowheads="1"/>
          </p:cNvSpPr>
          <p:nvPr/>
        </p:nvSpPr>
        <p:spPr bwMode="auto">
          <a:xfrm>
            <a:off x="4534411" y="1121387"/>
            <a:ext cx="533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TSG#98</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6" name="TextBox 86">
            <a:extLst>
              <a:ext uri="{FF2B5EF4-FFF2-40B4-BE49-F238E27FC236}">
                <a16:creationId xmlns:a16="http://schemas.microsoft.com/office/drawing/2014/main" id="{42212E21-FFB0-4390-B910-66C69BEC234D}"/>
              </a:ext>
            </a:extLst>
          </p:cNvPr>
          <p:cNvSpPr txBox="1">
            <a:spLocks noChangeArrowheads="1"/>
          </p:cNvSpPr>
          <p:nvPr/>
        </p:nvSpPr>
        <p:spPr bwMode="auto">
          <a:xfrm>
            <a:off x="5202748" y="1121387"/>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TSG#99</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7" name="TextBox 86">
            <a:extLst>
              <a:ext uri="{FF2B5EF4-FFF2-40B4-BE49-F238E27FC236}">
                <a16:creationId xmlns:a16="http://schemas.microsoft.com/office/drawing/2014/main" id="{0832B578-E909-4BC0-B6D7-6E67AC4D94D8}"/>
              </a:ext>
            </a:extLst>
          </p:cNvPr>
          <p:cNvSpPr txBox="1">
            <a:spLocks noChangeArrowheads="1"/>
          </p:cNvSpPr>
          <p:nvPr/>
        </p:nvSpPr>
        <p:spPr bwMode="auto">
          <a:xfrm>
            <a:off x="5848861" y="1121387"/>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TSG#100</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8" name="TextBox 86">
            <a:extLst>
              <a:ext uri="{FF2B5EF4-FFF2-40B4-BE49-F238E27FC236}">
                <a16:creationId xmlns:a16="http://schemas.microsoft.com/office/drawing/2014/main" id="{8D85F21E-4901-4466-A3F5-994938AAF1CC}"/>
              </a:ext>
            </a:extLst>
          </p:cNvPr>
          <p:cNvSpPr txBox="1">
            <a:spLocks noChangeArrowheads="1"/>
          </p:cNvSpPr>
          <p:nvPr/>
        </p:nvSpPr>
        <p:spPr bwMode="auto">
          <a:xfrm>
            <a:off x="6590223" y="1121387"/>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TSG#101</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9" name="TextBox 86">
            <a:extLst>
              <a:ext uri="{FF2B5EF4-FFF2-40B4-BE49-F238E27FC236}">
                <a16:creationId xmlns:a16="http://schemas.microsoft.com/office/drawing/2014/main" id="{5A28A642-7209-484E-B146-F3191F349481}"/>
              </a:ext>
            </a:extLst>
          </p:cNvPr>
          <p:cNvSpPr txBox="1">
            <a:spLocks noChangeArrowheads="1"/>
          </p:cNvSpPr>
          <p:nvPr/>
        </p:nvSpPr>
        <p:spPr bwMode="auto">
          <a:xfrm>
            <a:off x="7209348"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TSG#102</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100" name="TextBox 86">
            <a:extLst>
              <a:ext uri="{FF2B5EF4-FFF2-40B4-BE49-F238E27FC236}">
                <a16:creationId xmlns:a16="http://schemas.microsoft.com/office/drawing/2014/main" id="{288D1E34-B215-43E7-B797-A88DDB2281D4}"/>
              </a:ext>
            </a:extLst>
          </p:cNvPr>
          <p:cNvSpPr txBox="1">
            <a:spLocks noChangeArrowheads="1"/>
          </p:cNvSpPr>
          <p:nvPr/>
        </p:nvSpPr>
        <p:spPr bwMode="auto">
          <a:xfrm>
            <a:off x="7758623"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TSG#103</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101" name="TextBox 86">
            <a:extLst>
              <a:ext uri="{FF2B5EF4-FFF2-40B4-BE49-F238E27FC236}">
                <a16:creationId xmlns:a16="http://schemas.microsoft.com/office/drawing/2014/main" id="{3633BE85-4BF2-463E-B655-B4ED0F71C431}"/>
              </a:ext>
            </a:extLst>
          </p:cNvPr>
          <p:cNvSpPr txBox="1">
            <a:spLocks noChangeArrowheads="1"/>
          </p:cNvSpPr>
          <p:nvPr/>
        </p:nvSpPr>
        <p:spPr bwMode="auto">
          <a:xfrm>
            <a:off x="8347586" y="1121387"/>
            <a:ext cx="5730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TSG#104</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102" name="TextBox 86">
            <a:extLst>
              <a:ext uri="{FF2B5EF4-FFF2-40B4-BE49-F238E27FC236}">
                <a16:creationId xmlns:a16="http://schemas.microsoft.com/office/drawing/2014/main" id="{BE9314E8-2FBF-409E-B1D3-AB2DE28CB03C}"/>
              </a:ext>
            </a:extLst>
          </p:cNvPr>
          <p:cNvSpPr txBox="1">
            <a:spLocks noChangeArrowheads="1"/>
          </p:cNvSpPr>
          <p:nvPr/>
        </p:nvSpPr>
        <p:spPr bwMode="auto">
          <a:xfrm>
            <a:off x="9007986"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TSG#105</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103" name="Chevron 60">
            <a:extLst>
              <a:ext uri="{FF2B5EF4-FFF2-40B4-BE49-F238E27FC236}">
                <a16:creationId xmlns:a16="http://schemas.microsoft.com/office/drawing/2014/main" id="{6D520267-C688-4F04-99D3-CDF5948C0A7D}"/>
              </a:ext>
            </a:extLst>
          </p:cNvPr>
          <p:cNvSpPr>
            <a:spLocks noChangeArrowheads="1"/>
          </p:cNvSpPr>
          <p:nvPr/>
        </p:nvSpPr>
        <p:spPr bwMode="auto">
          <a:xfrm>
            <a:off x="743461" y="1804260"/>
            <a:ext cx="1339850" cy="280987"/>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900" b="1"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 </a:t>
            </a:r>
            <a:r>
              <a:rPr kumimoji="0" lang="fr-FR" altLang="en-US" sz="9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RAN Content </a:t>
            </a:r>
            <a:r>
              <a:rPr kumimoji="0" lang="fr-FR" altLang="en-US" sz="900" b="0" i="0" u="none" strike="noStrike" kern="1200" cap="none" spc="0" normalizeH="0" baseline="0" noProof="0" dirty="0" err="1">
                <a:ln>
                  <a:noFill/>
                </a:ln>
                <a:solidFill>
                  <a:prstClr val="black"/>
                </a:solidFill>
                <a:effectLst/>
                <a:uLnTx/>
                <a:uFillTx/>
                <a:latin typeface="Montserrat" panose="00000500000000000000" pitchFamily="50" charset="0"/>
                <a:ea typeface="+mn-ea"/>
                <a:cs typeface="Arial" panose="020B0604020202020204" pitchFamily="34" charset="0"/>
              </a:rPr>
              <a:t>def</a:t>
            </a:r>
            <a:r>
              <a:rPr kumimoji="0" lang="fr-FR" altLang="en-US" sz="9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a:t>
            </a:r>
          </a:p>
        </p:txBody>
      </p:sp>
      <p:sp>
        <p:nvSpPr>
          <p:cNvPr id="104" name="Chevron 60">
            <a:extLst>
              <a:ext uri="{FF2B5EF4-FFF2-40B4-BE49-F238E27FC236}">
                <a16:creationId xmlns:a16="http://schemas.microsoft.com/office/drawing/2014/main" id="{0B5DF4AE-8A83-4276-906D-6A857913B743}"/>
              </a:ext>
            </a:extLst>
          </p:cNvPr>
          <p:cNvSpPr/>
          <p:nvPr/>
        </p:nvSpPr>
        <p:spPr bwMode="auto">
          <a:xfrm>
            <a:off x="3515236" y="4076746"/>
            <a:ext cx="4014787" cy="20796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RAN </a:t>
            </a:r>
            <a:r>
              <a:rPr kumimoji="0" lang="fr-FR" sz="9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itchFamily="34" charset="0"/>
              </a:rPr>
              <a:t>Completion</a:t>
            </a: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 (RAN2/3/4core)</a:t>
            </a:r>
          </a:p>
        </p:txBody>
      </p:sp>
      <p:sp>
        <p:nvSpPr>
          <p:cNvPr id="105" name="TextBox 1">
            <a:extLst>
              <a:ext uri="{FF2B5EF4-FFF2-40B4-BE49-F238E27FC236}">
                <a16:creationId xmlns:a16="http://schemas.microsoft.com/office/drawing/2014/main" id="{42E59EAA-0E03-440E-8C7E-6301B2723C42}"/>
              </a:ext>
            </a:extLst>
          </p:cNvPr>
          <p:cNvSpPr txBox="1"/>
          <p:nvPr/>
        </p:nvSpPr>
        <p:spPr>
          <a:xfrm>
            <a:off x="3213611" y="884850"/>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2022</a:t>
            </a:r>
          </a:p>
        </p:txBody>
      </p:sp>
      <p:sp>
        <p:nvSpPr>
          <p:cNvPr id="106" name="TextBox 57">
            <a:extLst>
              <a:ext uri="{FF2B5EF4-FFF2-40B4-BE49-F238E27FC236}">
                <a16:creationId xmlns:a16="http://schemas.microsoft.com/office/drawing/2014/main" id="{F8151D39-2E86-4BAD-8A11-C12D4472FD13}"/>
              </a:ext>
            </a:extLst>
          </p:cNvPr>
          <p:cNvSpPr txBox="1"/>
          <p:nvPr/>
        </p:nvSpPr>
        <p:spPr>
          <a:xfrm>
            <a:off x="5917123" y="884850"/>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2023</a:t>
            </a:r>
          </a:p>
        </p:txBody>
      </p:sp>
      <p:sp>
        <p:nvSpPr>
          <p:cNvPr id="107" name="TextBox 2">
            <a:extLst>
              <a:ext uri="{FF2B5EF4-FFF2-40B4-BE49-F238E27FC236}">
                <a16:creationId xmlns:a16="http://schemas.microsoft.com/office/drawing/2014/main" id="{C7B70528-1E99-46BE-85D0-DAA5CAD74FC1}"/>
              </a:ext>
            </a:extLst>
          </p:cNvPr>
          <p:cNvSpPr txBox="1">
            <a:spLocks noChangeArrowheads="1"/>
          </p:cNvSpPr>
          <p:nvPr/>
        </p:nvSpPr>
        <p:spPr bwMode="auto">
          <a:xfrm>
            <a:off x="1308611" y="1224575"/>
            <a:ext cx="3190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Sep.</a:t>
            </a:r>
          </a:p>
        </p:txBody>
      </p:sp>
      <p:sp>
        <p:nvSpPr>
          <p:cNvPr id="108" name="TextBox 59">
            <a:extLst>
              <a:ext uri="{FF2B5EF4-FFF2-40B4-BE49-F238E27FC236}">
                <a16:creationId xmlns:a16="http://schemas.microsoft.com/office/drawing/2014/main" id="{CDFAEF7E-FCE0-43D4-BF59-176657950ACC}"/>
              </a:ext>
            </a:extLst>
          </p:cNvPr>
          <p:cNvSpPr txBox="1">
            <a:spLocks noChangeArrowheads="1"/>
          </p:cNvSpPr>
          <p:nvPr/>
        </p:nvSpPr>
        <p:spPr bwMode="auto">
          <a:xfrm>
            <a:off x="2602423" y="1211875"/>
            <a:ext cx="3238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Mar.</a:t>
            </a:r>
          </a:p>
        </p:txBody>
      </p:sp>
      <p:sp>
        <p:nvSpPr>
          <p:cNvPr id="109" name="TextBox 60">
            <a:extLst>
              <a:ext uri="{FF2B5EF4-FFF2-40B4-BE49-F238E27FC236}">
                <a16:creationId xmlns:a16="http://schemas.microsoft.com/office/drawing/2014/main" id="{FF09310B-EB0E-4E30-B4A0-53C7D3AB1758}"/>
              </a:ext>
            </a:extLst>
          </p:cNvPr>
          <p:cNvSpPr txBox="1">
            <a:spLocks noChangeArrowheads="1"/>
          </p:cNvSpPr>
          <p:nvPr/>
        </p:nvSpPr>
        <p:spPr bwMode="auto">
          <a:xfrm>
            <a:off x="7930073" y="1224575"/>
            <a:ext cx="3222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Mar.</a:t>
            </a:r>
          </a:p>
        </p:txBody>
      </p:sp>
      <p:sp>
        <p:nvSpPr>
          <p:cNvPr id="110" name="TextBox 61">
            <a:extLst>
              <a:ext uri="{FF2B5EF4-FFF2-40B4-BE49-F238E27FC236}">
                <a16:creationId xmlns:a16="http://schemas.microsoft.com/office/drawing/2014/main" id="{99BCFE47-EFA9-474E-B50C-13BFD290143D}"/>
              </a:ext>
            </a:extLst>
          </p:cNvPr>
          <p:cNvSpPr txBox="1">
            <a:spLocks noChangeArrowheads="1"/>
          </p:cNvSpPr>
          <p:nvPr/>
        </p:nvSpPr>
        <p:spPr bwMode="auto">
          <a:xfrm>
            <a:off x="5267836" y="1224575"/>
            <a:ext cx="3222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Mar.</a:t>
            </a:r>
          </a:p>
        </p:txBody>
      </p:sp>
      <p:sp>
        <p:nvSpPr>
          <p:cNvPr id="111" name="TextBox 62">
            <a:extLst>
              <a:ext uri="{FF2B5EF4-FFF2-40B4-BE49-F238E27FC236}">
                <a16:creationId xmlns:a16="http://schemas.microsoft.com/office/drawing/2014/main" id="{A0ABE8FA-13AF-4826-9010-D902EE05321A}"/>
              </a:ext>
            </a:extLst>
          </p:cNvPr>
          <p:cNvSpPr txBox="1">
            <a:spLocks noChangeArrowheads="1"/>
          </p:cNvSpPr>
          <p:nvPr/>
        </p:nvSpPr>
        <p:spPr bwMode="auto">
          <a:xfrm>
            <a:off x="3289811" y="1224575"/>
            <a:ext cx="3159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Jun.</a:t>
            </a:r>
          </a:p>
        </p:txBody>
      </p:sp>
      <p:sp>
        <p:nvSpPr>
          <p:cNvPr id="112" name="TextBox 63">
            <a:extLst>
              <a:ext uri="{FF2B5EF4-FFF2-40B4-BE49-F238E27FC236}">
                <a16:creationId xmlns:a16="http://schemas.microsoft.com/office/drawing/2014/main" id="{9D836895-159C-4749-A927-2B039E032853}"/>
              </a:ext>
            </a:extLst>
          </p:cNvPr>
          <p:cNvSpPr txBox="1">
            <a:spLocks noChangeArrowheads="1"/>
          </p:cNvSpPr>
          <p:nvPr/>
        </p:nvSpPr>
        <p:spPr bwMode="auto">
          <a:xfrm>
            <a:off x="6002848" y="1224575"/>
            <a:ext cx="3159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Jun.</a:t>
            </a:r>
          </a:p>
        </p:txBody>
      </p:sp>
      <p:sp>
        <p:nvSpPr>
          <p:cNvPr id="113" name="TextBox 64">
            <a:extLst>
              <a:ext uri="{FF2B5EF4-FFF2-40B4-BE49-F238E27FC236}">
                <a16:creationId xmlns:a16="http://schemas.microsoft.com/office/drawing/2014/main" id="{2E6C6848-3FCD-4DF1-94D3-B2412B9A9232}"/>
              </a:ext>
            </a:extLst>
          </p:cNvPr>
          <p:cNvSpPr txBox="1">
            <a:spLocks noChangeArrowheads="1"/>
          </p:cNvSpPr>
          <p:nvPr/>
        </p:nvSpPr>
        <p:spPr bwMode="auto">
          <a:xfrm>
            <a:off x="8504748" y="1224575"/>
            <a:ext cx="3159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Jun.</a:t>
            </a:r>
          </a:p>
        </p:txBody>
      </p:sp>
      <p:sp>
        <p:nvSpPr>
          <p:cNvPr id="114" name="TextBox 65">
            <a:extLst>
              <a:ext uri="{FF2B5EF4-FFF2-40B4-BE49-F238E27FC236}">
                <a16:creationId xmlns:a16="http://schemas.microsoft.com/office/drawing/2014/main" id="{60CF51EB-38B8-47F7-A133-88B98F6B5BDE}"/>
              </a:ext>
            </a:extLst>
          </p:cNvPr>
          <p:cNvSpPr txBox="1">
            <a:spLocks noChangeArrowheads="1"/>
          </p:cNvSpPr>
          <p:nvPr/>
        </p:nvSpPr>
        <p:spPr bwMode="auto">
          <a:xfrm>
            <a:off x="4064511" y="1224575"/>
            <a:ext cx="3190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Sep.</a:t>
            </a:r>
          </a:p>
        </p:txBody>
      </p:sp>
      <p:sp>
        <p:nvSpPr>
          <p:cNvPr id="115" name="TextBox 66">
            <a:extLst>
              <a:ext uri="{FF2B5EF4-FFF2-40B4-BE49-F238E27FC236}">
                <a16:creationId xmlns:a16="http://schemas.microsoft.com/office/drawing/2014/main" id="{91510504-D0F3-4F9C-BE45-8BCD1AAAD903}"/>
              </a:ext>
            </a:extLst>
          </p:cNvPr>
          <p:cNvSpPr txBox="1">
            <a:spLocks noChangeArrowheads="1"/>
          </p:cNvSpPr>
          <p:nvPr/>
        </p:nvSpPr>
        <p:spPr bwMode="auto">
          <a:xfrm>
            <a:off x="6714048" y="1224575"/>
            <a:ext cx="3190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Sep.</a:t>
            </a:r>
          </a:p>
        </p:txBody>
      </p:sp>
      <p:sp>
        <p:nvSpPr>
          <p:cNvPr id="116" name="TextBox 67">
            <a:extLst>
              <a:ext uri="{FF2B5EF4-FFF2-40B4-BE49-F238E27FC236}">
                <a16:creationId xmlns:a16="http://schemas.microsoft.com/office/drawing/2014/main" id="{8F1F8E4D-2E92-441A-A882-F8D57B16C3C2}"/>
              </a:ext>
            </a:extLst>
          </p:cNvPr>
          <p:cNvSpPr txBox="1">
            <a:spLocks noChangeArrowheads="1"/>
          </p:cNvSpPr>
          <p:nvPr/>
        </p:nvSpPr>
        <p:spPr bwMode="auto">
          <a:xfrm>
            <a:off x="9169911" y="1224575"/>
            <a:ext cx="3206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Sep.</a:t>
            </a:r>
          </a:p>
        </p:txBody>
      </p:sp>
      <p:sp>
        <p:nvSpPr>
          <p:cNvPr id="117" name="TextBox 69">
            <a:extLst>
              <a:ext uri="{FF2B5EF4-FFF2-40B4-BE49-F238E27FC236}">
                <a16:creationId xmlns:a16="http://schemas.microsoft.com/office/drawing/2014/main" id="{87BC914C-A695-489A-A6C4-36CA90771809}"/>
              </a:ext>
            </a:extLst>
          </p:cNvPr>
          <p:cNvSpPr txBox="1">
            <a:spLocks noChangeArrowheads="1"/>
          </p:cNvSpPr>
          <p:nvPr/>
        </p:nvSpPr>
        <p:spPr bwMode="auto">
          <a:xfrm>
            <a:off x="1905511" y="1224575"/>
            <a:ext cx="3254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Dec.</a:t>
            </a:r>
          </a:p>
        </p:txBody>
      </p:sp>
      <p:sp>
        <p:nvSpPr>
          <p:cNvPr id="118" name="TextBox 70">
            <a:extLst>
              <a:ext uri="{FF2B5EF4-FFF2-40B4-BE49-F238E27FC236}">
                <a16:creationId xmlns:a16="http://schemas.microsoft.com/office/drawing/2014/main" id="{0E0CD202-2106-4A98-9DFC-57474FCDF578}"/>
              </a:ext>
            </a:extLst>
          </p:cNvPr>
          <p:cNvSpPr txBox="1">
            <a:spLocks noChangeArrowheads="1"/>
          </p:cNvSpPr>
          <p:nvPr/>
        </p:nvSpPr>
        <p:spPr bwMode="auto">
          <a:xfrm>
            <a:off x="4656648" y="1224575"/>
            <a:ext cx="3254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Dec.</a:t>
            </a:r>
          </a:p>
        </p:txBody>
      </p:sp>
      <p:sp>
        <p:nvSpPr>
          <p:cNvPr id="119" name="TextBox 71">
            <a:extLst>
              <a:ext uri="{FF2B5EF4-FFF2-40B4-BE49-F238E27FC236}">
                <a16:creationId xmlns:a16="http://schemas.microsoft.com/office/drawing/2014/main" id="{C6BCEB86-AF1B-4D1C-A5EA-BC26A71CA4DE}"/>
              </a:ext>
            </a:extLst>
          </p:cNvPr>
          <p:cNvSpPr txBox="1">
            <a:spLocks noChangeArrowheads="1"/>
          </p:cNvSpPr>
          <p:nvPr/>
        </p:nvSpPr>
        <p:spPr bwMode="auto">
          <a:xfrm>
            <a:off x="7355398" y="1224575"/>
            <a:ext cx="3254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Dec.</a:t>
            </a:r>
          </a:p>
        </p:txBody>
      </p:sp>
      <p:sp>
        <p:nvSpPr>
          <p:cNvPr id="120" name="TextBox 91">
            <a:extLst>
              <a:ext uri="{FF2B5EF4-FFF2-40B4-BE49-F238E27FC236}">
                <a16:creationId xmlns:a16="http://schemas.microsoft.com/office/drawing/2014/main" id="{0DDA0090-9F22-4275-A5B2-9DF97871D845}"/>
              </a:ext>
            </a:extLst>
          </p:cNvPr>
          <p:cNvSpPr txBox="1"/>
          <p:nvPr/>
        </p:nvSpPr>
        <p:spPr>
          <a:xfrm>
            <a:off x="8411086" y="865800"/>
            <a:ext cx="4984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2024</a:t>
            </a:r>
          </a:p>
        </p:txBody>
      </p:sp>
      <p:pic>
        <p:nvPicPr>
          <p:cNvPr id="121" name="Picture 9222" descr="A picture containing text, clipart&#10;&#10;Description automatically generated">
            <a:extLst>
              <a:ext uri="{FF2B5EF4-FFF2-40B4-BE49-F238E27FC236}">
                <a16:creationId xmlns:a16="http://schemas.microsoft.com/office/drawing/2014/main" id="{C6F78E29-F426-4D3B-ACBB-034C15414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3548" y="441937"/>
            <a:ext cx="5159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Rectangle 12">
            <a:extLst>
              <a:ext uri="{FF2B5EF4-FFF2-40B4-BE49-F238E27FC236}">
                <a16:creationId xmlns:a16="http://schemas.microsoft.com/office/drawing/2014/main" id="{B165858E-D810-44E7-B3DF-355A14595A45}"/>
              </a:ext>
            </a:extLst>
          </p:cNvPr>
          <p:cNvSpPr>
            <a:spLocks noChangeArrowheads="1"/>
          </p:cNvSpPr>
          <p:nvPr/>
        </p:nvSpPr>
        <p:spPr bwMode="auto">
          <a:xfrm>
            <a:off x="4956684" y="5106072"/>
            <a:ext cx="86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Now</a:t>
            </a:r>
          </a:p>
        </p:txBody>
      </p:sp>
      <p:cxnSp>
        <p:nvCxnSpPr>
          <p:cNvPr id="123" name="Straight Connector 114">
            <a:extLst>
              <a:ext uri="{FF2B5EF4-FFF2-40B4-BE49-F238E27FC236}">
                <a16:creationId xmlns:a16="http://schemas.microsoft.com/office/drawing/2014/main" id="{C15782BA-1524-4298-8346-A4E2AB073A54}"/>
              </a:ext>
            </a:extLst>
          </p:cNvPr>
          <p:cNvCxnSpPr>
            <a:cxnSpLocks noChangeShapeType="1"/>
          </p:cNvCxnSpPr>
          <p:nvPr/>
        </p:nvCxnSpPr>
        <p:spPr bwMode="auto">
          <a:xfrm>
            <a:off x="5485322" y="1392909"/>
            <a:ext cx="3175" cy="3805238"/>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124" name="Chevron 60">
            <a:extLst>
              <a:ext uri="{FF2B5EF4-FFF2-40B4-BE49-F238E27FC236}">
                <a16:creationId xmlns:a16="http://schemas.microsoft.com/office/drawing/2014/main" id="{01D1B50C-1C09-4370-A4FA-4FC1B8590D82}"/>
              </a:ext>
            </a:extLst>
          </p:cNvPr>
          <p:cNvSpPr/>
          <p:nvPr/>
        </p:nvSpPr>
        <p:spPr bwMode="auto">
          <a:xfrm>
            <a:off x="6780723" y="3835446"/>
            <a:ext cx="796925" cy="20796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Maint.</a:t>
            </a:r>
          </a:p>
        </p:txBody>
      </p:sp>
      <p:sp>
        <p:nvSpPr>
          <p:cNvPr id="125" name="Chevron 60">
            <a:extLst>
              <a:ext uri="{FF2B5EF4-FFF2-40B4-BE49-F238E27FC236}">
                <a16:creationId xmlns:a16="http://schemas.microsoft.com/office/drawing/2014/main" id="{BE43642B-BA32-4247-8A5A-1D0121672F33}"/>
              </a:ext>
            </a:extLst>
          </p:cNvPr>
          <p:cNvSpPr/>
          <p:nvPr/>
        </p:nvSpPr>
        <p:spPr bwMode="auto">
          <a:xfrm>
            <a:off x="7412548" y="4081508"/>
            <a:ext cx="796925"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Maint.</a:t>
            </a:r>
          </a:p>
        </p:txBody>
      </p:sp>
      <p:sp>
        <p:nvSpPr>
          <p:cNvPr id="126" name="Chevron 58">
            <a:extLst>
              <a:ext uri="{FF2B5EF4-FFF2-40B4-BE49-F238E27FC236}">
                <a16:creationId xmlns:a16="http://schemas.microsoft.com/office/drawing/2014/main" id="{868C9E3A-CBDA-433D-A633-87501404670B}"/>
              </a:ext>
            </a:extLst>
          </p:cNvPr>
          <p:cNvSpPr/>
          <p:nvPr/>
        </p:nvSpPr>
        <p:spPr bwMode="auto">
          <a:xfrm>
            <a:off x="6263198" y="4638721"/>
            <a:ext cx="2386013" cy="239712"/>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ASN.1 &amp; Open APIs </a:t>
            </a:r>
          </a:p>
        </p:txBody>
      </p:sp>
      <p:grpSp>
        <p:nvGrpSpPr>
          <p:cNvPr id="127" name="Group 17">
            <a:extLst>
              <a:ext uri="{FF2B5EF4-FFF2-40B4-BE49-F238E27FC236}">
                <a16:creationId xmlns:a16="http://schemas.microsoft.com/office/drawing/2014/main" id="{B80B4192-A53E-4731-A526-0CBFD722E472}"/>
              </a:ext>
            </a:extLst>
          </p:cNvPr>
          <p:cNvGrpSpPr>
            <a:grpSpLocks/>
          </p:cNvGrpSpPr>
          <p:nvPr/>
        </p:nvGrpSpPr>
        <p:grpSpPr bwMode="auto">
          <a:xfrm>
            <a:off x="7614161" y="4633958"/>
            <a:ext cx="947737" cy="482600"/>
            <a:chOff x="7917288" y="3354946"/>
            <a:chExt cx="948590" cy="482958"/>
          </a:xfrm>
        </p:grpSpPr>
        <p:sp>
          <p:nvSpPr>
            <p:cNvPr id="128" name="Diamond 16">
              <a:extLst>
                <a:ext uri="{FF2B5EF4-FFF2-40B4-BE49-F238E27FC236}">
                  <a16:creationId xmlns:a16="http://schemas.microsoft.com/office/drawing/2014/main" id="{0EF95B46-D8DE-4FC8-9375-4F5CF76F1084}"/>
                </a:ext>
              </a:extLst>
            </p:cNvPr>
            <p:cNvSpPr>
              <a:spLocks noChangeArrowheads="1"/>
            </p:cNvSpPr>
            <p:nvPr/>
          </p:nvSpPr>
          <p:spPr bwMode="auto">
            <a:xfrm>
              <a:off x="8113690" y="3354946"/>
              <a:ext cx="573110" cy="482958"/>
            </a:xfrm>
            <a:prstGeom prst="diamond">
              <a:avLst/>
            </a:prstGeom>
            <a:solidFill>
              <a:srgbClr val="31859C"/>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 name="Chevron 58">
              <a:extLst>
                <a:ext uri="{FF2B5EF4-FFF2-40B4-BE49-F238E27FC236}">
                  <a16:creationId xmlns:a16="http://schemas.microsoft.com/office/drawing/2014/main" id="{5E85C182-A339-4470-89A8-8F88E132D7BC}"/>
                </a:ext>
              </a:extLst>
            </p:cNvPr>
            <p:cNvSpPr>
              <a:spLocks noChangeArrowheads="1"/>
            </p:cNvSpPr>
            <p:nvPr/>
          </p:nvSpPr>
          <p:spPr bwMode="auto">
            <a:xfrm>
              <a:off x="7917288" y="3439885"/>
              <a:ext cx="948590" cy="375481"/>
            </a:xfrm>
            <a:prstGeom prst="chevron">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ASN.1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1st review</a:t>
              </a:r>
            </a:p>
          </p:txBody>
        </p:sp>
      </p:grpSp>
      <p:sp>
        <p:nvSpPr>
          <p:cNvPr id="130" name="Title 1">
            <a:extLst>
              <a:ext uri="{FF2B5EF4-FFF2-40B4-BE49-F238E27FC236}">
                <a16:creationId xmlns:a16="http://schemas.microsoft.com/office/drawing/2014/main" id="{AB671980-3B7B-4804-852C-44DD9639FF7C}"/>
              </a:ext>
            </a:extLst>
          </p:cNvPr>
          <p:cNvSpPr txBox="1">
            <a:spLocks/>
          </p:cNvSpPr>
          <p:nvPr/>
        </p:nvSpPr>
        <p:spPr bwMode="auto">
          <a:xfrm>
            <a:off x="373324" y="132500"/>
            <a:ext cx="8322173"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FF0000"/>
                </a:solidFill>
                <a:effectLst/>
                <a:uLnTx/>
                <a:uFillTx/>
                <a:latin typeface="Calibri"/>
                <a:ea typeface="+mj-ea"/>
                <a:cs typeface="+mj-cs"/>
              </a:rPr>
              <a:t>Release 18 timeline– figure with SA5 OAM</a:t>
            </a:r>
            <a:endParaRPr kumimoji="0" lang="en-US" sz="3200" b="0" i="0" u="none" strike="noStrike" kern="1200" cap="none" spc="0" normalizeH="0" baseline="0" noProof="0" dirty="0">
              <a:ln>
                <a:noFill/>
              </a:ln>
              <a:solidFill>
                <a:srgbClr val="FF0000"/>
              </a:solidFill>
              <a:effectLst/>
              <a:uLnTx/>
              <a:uFillTx/>
              <a:latin typeface="Calibri"/>
              <a:ea typeface="+mj-ea"/>
              <a:cs typeface="+mj-cs"/>
            </a:endParaRPr>
          </a:p>
        </p:txBody>
      </p:sp>
      <p:sp>
        <p:nvSpPr>
          <p:cNvPr id="137" name="Chevron 60">
            <a:extLst>
              <a:ext uri="{FF2B5EF4-FFF2-40B4-BE49-F238E27FC236}">
                <a16:creationId xmlns:a16="http://schemas.microsoft.com/office/drawing/2014/main" id="{A63F40B6-CCAA-4193-813E-9464CC23B986}"/>
              </a:ext>
            </a:extLst>
          </p:cNvPr>
          <p:cNvSpPr/>
          <p:nvPr/>
        </p:nvSpPr>
        <p:spPr bwMode="auto">
          <a:xfrm>
            <a:off x="2773873" y="2554455"/>
            <a:ext cx="3421063" cy="224007"/>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Studies</a:t>
            </a: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(SA5 OAM)</a:t>
            </a:r>
          </a:p>
        </p:txBody>
      </p:sp>
      <p:sp>
        <p:nvSpPr>
          <p:cNvPr id="138" name="Chevron 60">
            <a:extLst>
              <a:ext uri="{FF2B5EF4-FFF2-40B4-BE49-F238E27FC236}">
                <a16:creationId xmlns:a16="http://schemas.microsoft.com/office/drawing/2014/main" id="{3A66003F-07CF-48C6-8F3D-F59BBE9E9A88}"/>
              </a:ext>
            </a:extLst>
          </p:cNvPr>
          <p:cNvSpPr/>
          <p:nvPr/>
        </p:nvSpPr>
        <p:spPr bwMode="auto">
          <a:xfrm>
            <a:off x="2768637" y="2803863"/>
            <a:ext cx="4094633" cy="20186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1 (SA5 OAM)</a:t>
            </a:r>
          </a:p>
        </p:txBody>
      </p:sp>
      <p:sp>
        <p:nvSpPr>
          <p:cNvPr id="139" name="Chevron 60">
            <a:extLst>
              <a:ext uri="{FF2B5EF4-FFF2-40B4-BE49-F238E27FC236}">
                <a16:creationId xmlns:a16="http://schemas.microsoft.com/office/drawing/2014/main" id="{CF66D53C-6EBA-4C81-A5FD-C8EEC6F18F12}"/>
              </a:ext>
            </a:extLst>
          </p:cNvPr>
          <p:cNvSpPr/>
          <p:nvPr/>
        </p:nvSpPr>
        <p:spPr bwMode="auto">
          <a:xfrm>
            <a:off x="3489041" y="3053650"/>
            <a:ext cx="4040981" cy="32045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2 Functional and stage 3 work (OAM/CN related),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provide inputs to CT</a:t>
            </a:r>
          </a:p>
        </p:txBody>
      </p:sp>
      <p:sp>
        <p:nvSpPr>
          <p:cNvPr id="140" name="Chevron 60">
            <a:extLst>
              <a:ext uri="{FF2B5EF4-FFF2-40B4-BE49-F238E27FC236}">
                <a16:creationId xmlns:a16="http://schemas.microsoft.com/office/drawing/2014/main" id="{EADCEF38-873E-4FCB-A899-8A00CA330649}"/>
              </a:ext>
            </a:extLst>
          </p:cNvPr>
          <p:cNvSpPr/>
          <p:nvPr/>
        </p:nvSpPr>
        <p:spPr bwMode="auto">
          <a:xfrm>
            <a:off x="3486661" y="3415934"/>
            <a:ext cx="4633911" cy="20731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2 Functional and stage 3 work (RAN related)</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endParaRPr>
          </a:p>
        </p:txBody>
      </p:sp>
      <p:sp>
        <p:nvSpPr>
          <p:cNvPr id="141" name="矩形 1">
            <a:extLst>
              <a:ext uri="{FF2B5EF4-FFF2-40B4-BE49-F238E27FC236}">
                <a16:creationId xmlns:a16="http://schemas.microsoft.com/office/drawing/2014/main" id="{877907D7-C211-4EE8-9E8C-5D4D2BD47A8D}"/>
              </a:ext>
            </a:extLst>
          </p:cNvPr>
          <p:cNvSpPr>
            <a:spLocks noChangeArrowheads="1"/>
          </p:cNvSpPr>
          <p:nvPr/>
        </p:nvSpPr>
        <p:spPr bwMode="auto">
          <a:xfrm>
            <a:off x="875223" y="2503427"/>
            <a:ext cx="7448546" cy="1184925"/>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文本框 2">
            <a:extLst>
              <a:ext uri="{FF2B5EF4-FFF2-40B4-BE49-F238E27FC236}">
                <a16:creationId xmlns:a16="http://schemas.microsoft.com/office/drawing/2014/main" id="{EBD462BF-A58C-461C-9282-5830333D0497}"/>
              </a:ext>
            </a:extLst>
          </p:cNvPr>
          <p:cNvSpPr txBox="1">
            <a:spLocks noChangeArrowheads="1"/>
          </p:cNvSpPr>
          <p:nvPr/>
        </p:nvSpPr>
        <p:spPr bwMode="auto">
          <a:xfrm>
            <a:off x="1084773" y="3189228"/>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rPr>
              <a:t>SA5 OAM Rel-18 Timeline </a:t>
            </a:r>
            <a:endParaRPr kumimoji="0" lang="zh-CN" altLang="en-US" sz="13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1" name="矩形 51">
            <a:extLst>
              <a:ext uri="{FF2B5EF4-FFF2-40B4-BE49-F238E27FC236}">
                <a16:creationId xmlns:a16="http://schemas.microsoft.com/office/drawing/2014/main" id="{EEBED6A4-ADB6-48C0-B6C9-FBE75AC8E6DC}"/>
              </a:ext>
            </a:extLst>
          </p:cNvPr>
          <p:cNvSpPr/>
          <p:nvPr/>
        </p:nvSpPr>
        <p:spPr>
          <a:xfrm>
            <a:off x="246994" y="5990550"/>
            <a:ext cx="2133918" cy="307777"/>
          </a:xfrm>
          <a:prstGeom prst="rect">
            <a:avLst/>
          </a:prstGeom>
          <a:solidFill>
            <a:srgbClr val="00B0F0"/>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Ref: S5-232763 updated</a:t>
            </a:r>
            <a:endPar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9317184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9">
            <a:extLst>
              <a:ext uri="{FF2B5EF4-FFF2-40B4-BE49-F238E27FC236}">
                <a16:creationId xmlns:a16="http://schemas.microsoft.com/office/drawing/2014/main" id="{0721111E-BCDB-49E5-BB90-2751614F29C4}"/>
              </a:ext>
            </a:extLst>
          </p:cNvPr>
          <p:cNvCxnSpPr>
            <a:cxnSpLocks/>
          </p:cNvCxnSpPr>
          <p:nvPr/>
        </p:nvCxnSpPr>
        <p:spPr bwMode="auto">
          <a:xfrm>
            <a:off x="312999" y="774831"/>
            <a:ext cx="8666163"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5" name="Straight Connector 114">
            <a:extLst>
              <a:ext uri="{FF2B5EF4-FFF2-40B4-BE49-F238E27FC236}">
                <a16:creationId xmlns:a16="http://schemas.microsoft.com/office/drawing/2014/main" id="{C93C2B73-F280-45C6-BF9B-B622F9DA0506}"/>
              </a:ext>
            </a:extLst>
          </p:cNvPr>
          <p:cNvCxnSpPr>
            <a:cxnSpLocks noChangeShapeType="1"/>
          </p:cNvCxnSpPr>
          <p:nvPr/>
        </p:nvCxnSpPr>
        <p:spPr bwMode="auto">
          <a:xfrm>
            <a:off x="7804412" y="1210793"/>
            <a:ext cx="0" cy="4476211"/>
          </a:xfrm>
          <a:prstGeom prst="line">
            <a:avLst/>
          </a:prstGeom>
          <a:noFill/>
          <a:ln w="28575" algn="ctr">
            <a:solidFill>
              <a:schemeClr val="accent3"/>
            </a:solidFill>
            <a:round/>
            <a:headEnd/>
            <a:tailEnd/>
          </a:ln>
        </p:spPr>
      </p:cxnSp>
      <p:cxnSp>
        <p:nvCxnSpPr>
          <p:cNvPr id="6" name="Straight Connector 114">
            <a:extLst>
              <a:ext uri="{FF2B5EF4-FFF2-40B4-BE49-F238E27FC236}">
                <a16:creationId xmlns:a16="http://schemas.microsoft.com/office/drawing/2014/main" id="{F6D99CF8-250F-40AA-8D35-EEB43F1D9405}"/>
              </a:ext>
            </a:extLst>
          </p:cNvPr>
          <p:cNvCxnSpPr>
            <a:cxnSpLocks noChangeShapeType="1"/>
          </p:cNvCxnSpPr>
          <p:nvPr/>
        </p:nvCxnSpPr>
        <p:spPr bwMode="auto">
          <a:xfrm flipH="1">
            <a:off x="5081055" y="1171105"/>
            <a:ext cx="3969" cy="4515899"/>
          </a:xfrm>
          <a:prstGeom prst="line">
            <a:avLst/>
          </a:prstGeom>
          <a:noFill/>
          <a:ln w="28575" algn="ctr">
            <a:solidFill>
              <a:schemeClr val="accent3"/>
            </a:solidFill>
            <a:round/>
            <a:headEnd/>
            <a:tailEnd/>
          </a:ln>
        </p:spPr>
      </p:cxnSp>
      <p:cxnSp>
        <p:nvCxnSpPr>
          <p:cNvPr id="7" name="Straight Connector 114">
            <a:extLst>
              <a:ext uri="{FF2B5EF4-FFF2-40B4-BE49-F238E27FC236}">
                <a16:creationId xmlns:a16="http://schemas.microsoft.com/office/drawing/2014/main" id="{AC4D0791-E582-4CE1-A349-2D7382D7BA39}"/>
              </a:ext>
            </a:extLst>
          </p:cNvPr>
          <p:cNvCxnSpPr>
            <a:cxnSpLocks noChangeShapeType="1"/>
          </p:cNvCxnSpPr>
          <p:nvPr/>
        </p:nvCxnSpPr>
        <p:spPr bwMode="auto">
          <a:xfrm>
            <a:off x="2356112" y="1172693"/>
            <a:ext cx="0" cy="4668982"/>
          </a:xfrm>
          <a:prstGeom prst="line">
            <a:avLst/>
          </a:prstGeom>
          <a:noFill/>
          <a:ln w="28575" algn="ctr">
            <a:solidFill>
              <a:schemeClr val="accent3"/>
            </a:solidFill>
            <a:round/>
            <a:headEnd/>
            <a:tailEnd/>
          </a:ln>
        </p:spPr>
      </p:cxnSp>
      <p:sp>
        <p:nvSpPr>
          <p:cNvPr id="8" name="TextBox 86">
            <a:extLst>
              <a:ext uri="{FF2B5EF4-FFF2-40B4-BE49-F238E27FC236}">
                <a16:creationId xmlns:a16="http://schemas.microsoft.com/office/drawing/2014/main" id="{A98D9C69-92B3-48F7-B7B5-DFBD193F2E3F}"/>
              </a:ext>
            </a:extLst>
          </p:cNvPr>
          <p:cNvSpPr txBox="1">
            <a:spLocks noChangeArrowheads="1"/>
          </p:cNvSpPr>
          <p:nvPr/>
        </p:nvSpPr>
        <p:spPr bwMode="auto">
          <a:xfrm>
            <a:off x="1490924" y="872655"/>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TSG#101</a:t>
            </a:r>
          </a:p>
        </p:txBody>
      </p:sp>
      <p:cxnSp>
        <p:nvCxnSpPr>
          <p:cNvPr id="9" name="Straight Connector 115">
            <a:extLst>
              <a:ext uri="{FF2B5EF4-FFF2-40B4-BE49-F238E27FC236}">
                <a16:creationId xmlns:a16="http://schemas.microsoft.com/office/drawing/2014/main" id="{8A632F0C-8EE3-4721-9435-2F646F2FDA57}"/>
              </a:ext>
            </a:extLst>
          </p:cNvPr>
          <p:cNvCxnSpPr>
            <a:cxnSpLocks noChangeShapeType="1"/>
          </p:cNvCxnSpPr>
          <p:nvPr/>
        </p:nvCxnSpPr>
        <p:spPr bwMode="auto">
          <a:xfrm>
            <a:off x="3029212" y="1210793"/>
            <a:ext cx="9525" cy="4476211"/>
          </a:xfrm>
          <a:prstGeom prst="line">
            <a:avLst/>
          </a:prstGeom>
          <a:noFill/>
          <a:ln w="9525" algn="ctr">
            <a:solidFill>
              <a:schemeClr val="accent3"/>
            </a:solidFill>
            <a:prstDash val="dash"/>
            <a:round/>
            <a:headEnd/>
            <a:tailEnd/>
          </a:ln>
        </p:spPr>
      </p:cxnSp>
      <p:cxnSp>
        <p:nvCxnSpPr>
          <p:cNvPr id="10" name="Straight Connector 114">
            <a:extLst>
              <a:ext uri="{FF2B5EF4-FFF2-40B4-BE49-F238E27FC236}">
                <a16:creationId xmlns:a16="http://schemas.microsoft.com/office/drawing/2014/main" id="{86670FBD-6A52-4A66-8095-50A72D0F6A7C}"/>
              </a:ext>
            </a:extLst>
          </p:cNvPr>
          <p:cNvCxnSpPr>
            <a:cxnSpLocks noChangeShapeType="1"/>
          </p:cNvCxnSpPr>
          <p:nvPr/>
        </p:nvCxnSpPr>
        <p:spPr bwMode="auto">
          <a:xfrm>
            <a:off x="606687" y="1234605"/>
            <a:ext cx="0" cy="3803650"/>
          </a:xfrm>
          <a:prstGeom prst="line">
            <a:avLst/>
          </a:prstGeom>
          <a:noFill/>
          <a:ln w="9525" algn="ctr">
            <a:solidFill>
              <a:schemeClr val="accent3"/>
            </a:solidFill>
            <a:prstDash val="dash"/>
            <a:round/>
            <a:headEnd/>
            <a:tailEnd/>
          </a:ln>
        </p:spPr>
      </p:cxnSp>
      <p:cxnSp>
        <p:nvCxnSpPr>
          <p:cNvPr id="11" name="Straight Connector 114">
            <a:extLst>
              <a:ext uri="{FF2B5EF4-FFF2-40B4-BE49-F238E27FC236}">
                <a16:creationId xmlns:a16="http://schemas.microsoft.com/office/drawing/2014/main" id="{CDEE3A7E-EC2A-4FE4-8BAB-63E504405EA1}"/>
              </a:ext>
            </a:extLst>
          </p:cNvPr>
          <p:cNvCxnSpPr>
            <a:cxnSpLocks noChangeShapeType="1"/>
            <a:endCxn id="19" idx="2"/>
          </p:cNvCxnSpPr>
          <p:nvPr/>
        </p:nvCxnSpPr>
        <p:spPr bwMode="auto">
          <a:xfrm flipH="1">
            <a:off x="1676267" y="1450395"/>
            <a:ext cx="2236" cy="4476211"/>
          </a:xfrm>
          <a:prstGeom prst="line">
            <a:avLst/>
          </a:prstGeom>
          <a:noFill/>
          <a:ln w="9525" algn="ctr">
            <a:solidFill>
              <a:schemeClr val="accent3"/>
            </a:solidFill>
            <a:prstDash val="dash"/>
            <a:round/>
            <a:headEnd/>
            <a:tailEnd/>
          </a:ln>
        </p:spPr>
      </p:cxnSp>
      <p:cxnSp>
        <p:nvCxnSpPr>
          <p:cNvPr id="12" name="Straight Connector 114">
            <a:extLst>
              <a:ext uri="{FF2B5EF4-FFF2-40B4-BE49-F238E27FC236}">
                <a16:creationId xmlns:a16="http://schemas.microsoft.com/office/drawing/2014/main" id="{A84BDF95-116C-4551-92B4-92E0A98CD6F1}"/>
              </a:ext>
            </a:extLst>
          </p:cNvPr>
          <p:cNvCxnSpPr>
            <a:cxnSpLocks noChangeShapeType="1"/>
          </p:cNvCxnSpPr>
          <p:nvPr/>
        </p:nvCxnSpPr>
        <p:spPr bwMode="auto">
          <a:xfrm>
            <a:off x="8382262" y="1210793"/>
            <a:ext cx="0" cy="4476211"/>
          </a:xfrm>
          <a:prstGeom prst="line">
            <a:avLst/>
          </a:prstGeom>
          <a:noFill/>
          <a:ln w="9525" algn="ctr">
            <a:solidFill>
              <a:schemeClr val="accent3"/>
            </a:solidFill>
            <a:prstDash val="dash"/>
            <a:round/>
            <a:headEnd/>
            <a:tailEnd/>
          </a:ln>
        </p:spPr>
      </p:cxnSp>
      <p:cxnSp>
        <p:nvCxnSpPr>
          <p:cNvPr id="13" name="Straight Connector 114">
            <a:extLst>
              <a:ext uri="{FF2B5EF4-FFF2-40B4-BE49-F238E27FC236}">
                <a16:creationId xmlns:a16="http://schemas.microsoft.com/office/drawing/2014/main" id="{4DC2D321-EF6C-4552-96A4-EFAD25C79AC2}"/>
              </a:ext>
            </a:extLst>
          </p:cNvPr>
          <p:cNvCxnSpPr>
            <a:cxnSpLocks noChangeShapeType="1"/>
          </p:cNvCxnSpPr>
          <p:nvPr/>
        </p:nvCxnSpPr>
        <p:spPr bwMode="auto">
          <a:xfrm flipH="1">
            <a:off x="7135280" y="1210793"/>
            <a:ext cx="3969" cy="4476211"/>
          </a:xfrm>
          <a:prstGeom prst="line">
            <a:avLst/>
          </a:prstGeom>
          <a:noFill/>
          <a:ln w="9525" algn="ctr">
            <a:solidFill>
              <a:schemeClr val="accent3"/>
            </a:solidFill>
            <a:prstDash val="dash"/>
            <a:round/>
            <a:headEnd/>
            <a:tailEnd/>
          </a:ln>
        </p:spPr>
      </p:cxnSp>
      <p:cxnSp>
        <p:nvCxnSpPr>
          <p:cNvPr id="14" name="Straight Connector 114">
            <a:extLst>
              <a:ext uri="{FF2B5EF4-FFF2-40B4-BE49-F238E27FC236}">
                <a16:creationId xmlns:a16="http://schemas.microsoft.com/office/drawing/2014/main" id="{B4BFA980-C622-46A3-B23F-C09C47E6881D}"/>
              </a:ext>
            </a:extLst>
          </p:cNvPr>
          <p:cNvCxnSpPr>
            <a:cxnSpLocks noChangeShapeType="1"/>
          </p:cNvCxnSpPr>
          <p:nvPr/>
        </p:nvCxnSpPr>
        <p:spPr bwMode="auto">
          <a:xfrm flipH="1">
            <a:off x="5736693" y="1210793"/>
            <a:ext cx="10319" cy="4476211"/>
          </a:xfrm>
          <a:prstGeom prst="line">
            <a:avLst/>
          </a:prstGeom>
          <a:noFill/>
          <a:ln w="9525" algn="ctr">
            <a:solidFill>
              <a:schemeClr val="accent3"/>
            </a:solidFill>
            <a:prstDash val="dash"/>
            <a:round/>
            <a:headEnd/>
            <a:tailEnd/>
          </a:ln>
        </p:spPr>
      </p:cxnSp>
      <p:cxnSp>
        <p:nvCxnSpPr>
          <p:cNvPr id="15" name="Straight Connector 114">
            <a:extLst>
              <a:ext uri="{FF2B5EF4-FFF2-40B4-BE49-F238E27FC236}">
                <a16:creationId xmlns:a16="http://schemas.microsoft.com/office/drawing/2014/main" id="{C273D0FB-8448-4BD9-AE6F-F6BED57FFC5E}"/>
              </a:ext>
            </a:extLst>
          </p:cNvPr>
          <p:cNvCxnSpPr>
            <a:cxnSpLocks noChangeShapeType="1"/>
          </p:cNvCxnSpPr>
          <p:nvPr/>
        </p:nvCxnSpPr>
        <p:spPr bwMode="auto">
          <a:xfrm flipH="1">
            <a:off x="6434399" y="1210793"/>
            <a:ext cx="9525" cy="4476211"/>
          </a:xfrm>
          <a:prstGeom prst="line">
            <a:avLst/>
          </a:prstGeom>
          <a:noFill/>
          <a:ln w="9525" algn="ctr">
            <a:solidFill>
              <a:schemeClr val="accent3"/>
            </a:solidFill>
            <a:prstDash val="dash"/>
            <a:round/>
            <a:headEnd/>
            <a:tailEnd/>
          </a:ln>
        </p:spPr>
      </p:cxnSp>
      <p:cxnSp>
        <p:nvCxnSpPr>
          <p:cNvPr id="16" name="Straight Connector 114">
            <a:extLst>
              <a:ext uri="{FF2B5EF4-FFF2-40B4-BE49-F238E27FC236}">
                <a16:creationId xmlns:a16="http://schemas.microsoft.com/office/drawing/2014/main" id="{6EA00536-6C4E-45B2-AB5B-4F4EFB23EE1E}"/>
              </a:ext>
            </a:extLst>
          </p:cNvPr>
          <p:cNvCxnSpPr>
            <a:cxnSpLocks noChangeShapeType="1"/>
          </p:cNvCxnSpPr>
          <p:nvPr/>
        </p:nvCxnSpPr>
        <p:spPr bwMode="auto">
          <a:xfrm flipH="1">
            <a:off x="4485743" y="1210793"/>
            <a:ext cx="3969" cy="4476211"/>
          </a:xfrm>
          <a:prstGeom prst="line">
            <a:avLst/>
          </a:prstGeom>
          <a:noFill/>
          <a:ln w="9525" algn="ctr">
            <a:solidFill>
              <a:schemeClr val="accent3"/>
            </a:solidFill>
            <a:prstDash val="dash"/>
            <a:round/>
            <a:headEnd/>
            <a:tailEnd/>
          </a:ln>
        </p:spPr>
      </p:cxnSp>
      <p:cxnSp>
        <p:nvCxnSpPr>
          <p:cNvPr id="17" name="Straight Connector 114">
            <a:extLst>
              <a:ext uri="{FF2B5EF4-FFF2-40B4-BE49-F238E27FC236}">
                <a16:creationId xmlns:a16="http://schemas.microsoft.com/office/drawing/2014/main" id="{925DFCB8-9C29-4E8E-B58F-C4A3C7125806}"/>
              </a:ext>
            </a:extLst>
          </p:cNvPr>
          <p:cNvCxnSpPr>
            <a:cxnSpLocks noChangeShapeType="1"/>
          </p:cNvCxnSpPr>
          <p:nvPr/>
        </p:nvCxnSpPr>
        <p:spPr bwMode="auto">
          <a:xfrm>
            <a:off x="3724537" y="1210793"/>
            <a:ext cx="0" cy="4476211"/>
          </a:xfrm>
          <a:prstGeom prst="line">
            <a:avLst/>
          </a:prstGeom>
          <a:noFill/>
          <a:ln w="9525" algn="ctr">
            <a:solidFill>
              <a:schemeClr val="accent3"/>
            </a:solidFill>
            <a:prstDash val="dash"/>
            <a:round/>
            <a:headEnd/>
            <a:tailEnd/>
          </a:ln>
        </p:spPr>
      </p:cxnSp>
      <p:cxnSp>
        <p:nvCxnSpPr>
          <p:cNvPr id="18" name="Straight Connector 114">
            <a:extLst>
              <a:ext uri="{FF2B5EF4-FFF2-40B4-BE49-F238E27FC236}">
                <a16:creationId xmlns:a16="http://schemas.microsoft.com/office/drawing/2014/main" id="{F7B47089-62EE-4473-9AA8-50D59FF8A266}"/>
              </a:ext>
            </a:extLst>
          </p:cNvPr>
          <p:cNvCxnSpPr>
            <a:cxnSpLocks noChangeShapeType="1"/>
          </p:cNvCxnSpPr>
          <p:nvPr/>
        </p:nvCxnSpPr>
        <p:spPr bwMode="auto">
          <a:xfrm>
            <a:off x="8915662" y="1213968"/>
            <a:ext cx="3174" cy="4473036"/>
          </a:xfrm>
          <a:prstGeom prst="line">
            <a:avLst/>
          </a:prstGeom>
          <a:noFill/>
          <a:ln w="9525" algn="ctr">
            <a:solidFill>
              <a:schemeClr val="accent3"/>
            </a:solidFill>
            <a:prstDash val="dash"/>
            <a:round/>
            <a:headEnd/>
            <a:tailEnd/>
          </a:ln>
        </p:spPr>
      </p:cxnSp>
      <p:sp>
        <p:nvSpPr>
          <p:cNvPr id="19" name="TextBox 1">
            <a:extLst>
              <a:ext uri="{FF2B5EF4-FFF2-40B4-BE49-F238E27FC236}">
                <a16:creationId xmlns:a16="http://schemas.microsoft.com/office/drawing/2014/main" id="{E0DB00DF-8150-423F-8277-60AAC6F9CE06}"/>
              </a:ext>
            </a:extLst>
          </p:cNvPr>
          <p:cNvSpPr txBox="1">
            <a:spLocks noChangeArrowheads="1"/>
          </p:cNvSpPr>
          <p:nvPr/>
        </p:nvSpPr>
        <p:spPr bwMode="auto">
          <a:xfrm>
            <a:off x="994435" y="5756743"/>
            <a:ext cx="1363663" cy="169863"/>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1"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Note</a:t>
            </a:r>
            <a:r>
              <a:rPr kumimoji="0" lang="en-GB" altLang="en-US" sz="5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 All starting dates are indicative</a:t>
            </a:r>
          </a:p>
        </p:txBody>
      </p:sp>
      <p:sp>
        <p:nvSpPr>
          <p:cNvPr id="20" name="TextBox 86">
            <a:extLst>
              <a:ext uri="{FF2B5EF4-FFF2-40B4-BE49-F238E27FC236}">
                <a16:creationId xmlns:a16="http://schemas.microsoft.com/office/drawing/2014/main" id="{21351EB1-79C4-4FA8-A028-4725E425C4D6}"/>
              </a:ext>
            </a:extLst>
          </p:cNvPr>
          <p:cNvSpPr txBox="1">
            <a:spLocks noChangeArrowheads="1"/>
          </p:cNvSpPr>
          <p:nvPr/>
        </p:nvSpPr>
        <p:spPr bwMode="auto">
          <a:xfrm>
            <a:off x="2038612" y="872655"/>
            <a:ext cx="5635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TSG#102</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1" name="TextBox 86">
            <a:extLst>
              <a:ext uri="{FF2B5EF4-FFF2-40B4-BE49-F238E27FC236}">
                <a16:creationId xmlns:a16="http://schemas.microsoft.com/office/drawing/2014/main" id="{487BB1E9-F16B-4E8D-B2C3-89D2E1E576D3}"/>
              </a:ext>
            </a:extLst>
          </p:cNvPr>
          <p:cNvSpPr txBox="1">
            <a:spLocks noChangeArrowheads="1"/>
          </p:cNvSpPr>
          <p:nvPr/>
        </p:nvSpPr>
        <p:spPr bwMode="auto">
          <a:xfrm>
            <a:off x="2711712" y="872655"/>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TSG#103</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2" name="TextBox 86">
            <a:extLst>
              <a:ext uri="{FF2B5EF4-FFF2-40B4-BE49-F238E27FC236}">
                <a16:creationId xmlns:a16="http://schemas.microsoft.com/office/drawing/2014/main" id="{F37180E3-93F5-42A3-81FE-FD725382299A}"/>
              </a:ext>
            </a:extLst>
          </p:cNvPr>
          <p:cNvSpPr txBox="1">
            <a:spLocks noChangeArrowheads="1"/>
          </p:cNvSpPr>
          <p:nvPr/>
        </p:nvSpPr>
        <p:spPr bwMode="auto">
          <a:xfrm>
            <a:off x="3427674" y="872655"/>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TSG#104</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3" name="TextBox 86">
            <a:extLst>
              <a:ext uri="{FF2B5EF4-FFF2-40B4-BE49-F238E27FC236}">
                <a16:creationId xmlns:a16="http://schemas.microsoft.com/office/drawing/2014/main" id="{7E57336F-3A37-4C92-A47A-BFA5B8D42B08}"/>
              </a:ext>
            </a:extLst>
          </p:cNvPr>
          <p:cNvSpPr txBox="1">
            <a:spLocks noChangeArrowheads="1"/>
          </p:cNvSpPr>
          <p:nvPr/>
        </p:nvSpPr>
        <p:spPr bwMode="auto">
          <a:xfrm>
            <a:off x="4207137" y="872655"/>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TSG#105</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4" name="TextBox 86">
            <a:extLst>
              <a:ext uri="{FF2B5EF4-FFF2-40B4-BE49-F238E27FC236}">
                <a16:creationId xmlns:a16="http://schemas.microsoft.com/office/drawing/2014/main" id="{6CFEFA66-DB5E-4A8E-83F9-4C1B73FA5153}"/>
              </a:ext>
            </a:extLst>
          </p:cNvPr>
          <p:cNvSpPr txBox="1">
            <a:spLocks noChangeArrowheads="1"/>
          </p:cNvSpPr>
          <p:nvPr/>
        </p:nvSpPr>
        <p:spPr bwMode="auto">
          <a:xfrm>
            <a:off x="4778637" y="872655"/>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TSG#106</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5" name="TextBox 86">
            <a:extLst>
              <a:ext uri="{FF2B5EF4-FFF2-40B4-BE49-F238E27FC236}">
                <a16:creationId xmlns:a16="http://schemas.microsoft.com/office/drawing/2014/main" id="{D5A62833-B2C8-41DF-B462-A88C6BBCCF3D}"/>
              </a:ext>
            </a:extLst>
          </p:cNvPr>
          <p:cNvSpPr txBox="1">
            <a:spLocks noChangeArrowheads="1"/>
          </p:cNvSpPr>
          <p:nvPr/>
        </p:nvSpPr>
        <p:spPr bwMode="auto">
          <a:xfrm>
            <a:off x="5453324" y="872655"/>
            <a:ext cx="566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TSG#107</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6" name="TextBox 86">
            <a:extLst>
              <a:ext uri="{FF2B5EF4-FFF2-40B4-BE49-F238E27FC236}">
                <a16:creationId xmlns:a16="http://schemas.microsoft.com/office/drawing/2014/main" id="{13BE53D2-A92A-48BA-8485-0CB235FCF92C}"/>
              </a:ext>
            </a:extLst>
          </p:cNvPr>
          <p:cNvSpPr txBox="1">
            <a:spLocks noChangeArrowheads="1"/>
          </p:cNvSpPr>
          <p:nvPr/>
        </p:nvSpPr>
        <p:spPr bwMode="auto">
          <a:xfrm>
            <a:off x="6110549" y="872655"/>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TSG#108</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7" name="TextBox 86">
            <a:extLst>
              <a:ext uri="{FF2B5EF4-FFF2-40B4-BE49-F238E27FC236}">
                <a16:creationId xmlns:a16="http://schemas.microsoft.com/office/drawing/2014/main" id="{678851CE-FD45-492E-A28F-C5339EB68599}"/>
              </a:ext>
            </a:extLst>
          </p:cNvPr>
          <p:cNvSpPr txBox="1">
            <a:spLocks noChangeArrowheads="1"/>
          </p:cNvSpPr>
          <p:nvPr/>
        </p:nvSpPr>
        <p:spPr bwMode="auto">
          <a:xfrm>
            <a:off x="6840799" y="872655"/>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TSG#109</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8" name="TextBox 86">
            <a:extLst>
              <a:ext uri="{FF2B5EF4-FFF2-40B4-BE49-F238E27FC236}">
                <a16:creationId xmlns:a16="http://schemas.microsoft.com/office/drawing/2014/main" id="{91E1B2E9-24B4-4DBF-AA4F-3D2B59483864}"/>
              </a:ext>
            </a:extLst>
          </p:cNvPr>
          <p:cNvSpPr txBox="1">
            <a:spLocks noChangeArrowheads="1"/>
          </p:cNvSpPr>
          <p:nvPr/>
        </p:nvSpPr>
        <p:spPr bwMode="auto">
          <a:xfrm>
            <a:off x="7480562" y="872655"/>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TSG#110</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9" name="TextBox 86">
            <a:extLst>
              <a:ext uri="{FF2B5EF4-FFF2-40B4-BE49-F238E27FC236}">
                <a16:creationId xmlns:a16="http://schemas.microsoft.com/office/drawing/2014/main" id="{796E7D98-5716-48D5-913A-49D0FD7EAB70}"/>
              </a:ext>
            </a:extLst>
          </p:cNvPr>
          <p:cNvSpPr txBox="1">
            <a:spLocks noChangeArrowheads="1"/>
          </p:cNvSpPr>
          <p:nvPr/>
        </p:nvSpPr>
        <p:spPr bwMode="auto">
          <a:xfrm>
            <a:off x="8044124" y="872655"/>
            <a:ext cx="517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TSG#111</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30" name="TextBox 86">
            <a:extLst>
              <a:ext uri="{FF2B5EF4-FFF2-40B4-BE49-F238E27FC236}">
                <a16:creationId xmlns:a16="http://schemas.microsoft.com/office/drawing/2014/main" id="{AA9C46A1-4914-478F-825B-C27013A5C6D9}"/>
              </a:ext>
            </a:extLst>
          </p:cNvPr>
          <p:cNvSpPr txBox="1">
            <a:spLocks noChangeArrowheads="1"/>
          </p:cNvSpPr>
          <p:nvPr/>
        </p:nvSpPr>
        <p:spPr bwMode="auto">
          <a:xfrm>
            <a:off x="8626737" y="872655"/>
            <a:ext cx="5381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TSG#112</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31" name="TextBox 86">
            <a:extLst>
              <a:ext uri="{FF2B5EF4-FFF2-40B4-BE49-F238E27FC236}">
                <a16:creationId xmlns:a16="http://schemas.microsoft.com/office/drawing/2014/main" id="{811B47A8-A9C8-4224-9575-0642F8BADD48}"/>
              </a:ext>
            </a:extLst>
          </p:cNvPr>
          <p:cNvSpPr txBox="1">
            <a:spLocks noChangeArrowheads="1"/>
          </p:cNvSpPr>
          <p:nvPr/>
        </p:nvSpPr>
        <p:spPr bwMode="auto">
          <a:xfrm>
            <a:off x="330462" y="886943"/>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TSG#99</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32" name="Chevron 60">
            <a:extLst>
              <a:ext uri="{FF2B5EF4-FFF2-40B4-BE49-F238E27FC236}">
                <a16:creationId xmlns:a16="http://schemas.microsoft.com/office/drawing/2014/main" id="{039254FC-D00F-4738-B7E7-05478FA9A5BC}"/>
              </a:ext>
            </a:extLst>
          </p:cNvPr>
          <p:cNvSpPr>
            <a:spLocks noChangeArrowheads="1"/>
          </p:cNvSpPr>
          <p:nvPr/>
        </p:nvSpPr>
        <p:spPr bwMode="auto">
          <a:xfrm>
            <a:off x="2210062" y="1473048"/>
            <a:ext cx="939800" cy="280987"/>
          </a:xfrm>
          <a:prstGeom prst="chevron">
            <a:avLst>
              <a:gd name="adj" fmla="val 50077"/>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RAN4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content def.</a:t>
            </a:r>
          </a:p>
        </p:txBody>
      </p:sp>
      <p:sp>
        <p:nvSpPr>
          <p:cNvPr id="33" name="Chevron 60">
            <a:extLst>
              <a:ext uri="{FF2B5EF4-FFF2-40B4-BE49-F238E27FC236}">
                <a16:creationId xmlns:a16="http://schemas.microsoft.com/office/drawing/2014/main" id="{E0479407-B332-4719-8EAA-9E4D362E5318}"/>
              </a:ext>
            </a:extLst>
          </p:cNvPr>
          <p:cNvSpPr>
            <a:spLocks noChangeArrowheads="1"/>
          </p:cNvSpPr>
          <p:nvPr/>
        </p:nvSpPr>
        <p:spPr bwMode="auto">
          <a:xfrm>
            <a:off x="1300424" y="1473048"/>
            <a:ext cx="1187450" cy="280987"/>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800" b="1"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 </a:t>
            </a:r>
            <a:r>
              <a:rPr kumimoji="0" lang="fr-FR" alt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RAN Content </a:t>
            </a:r>
            <a:r>
              <a:rPr kumimoji="0" lang="fr-FR" altLang="en-US" sz="800" b="0" i="0" u="none" strike="noStrike" kern="1200" cap="none" spc="0" normalizeH="0" baseline="0" noProof="0" dirty="0" err="1">
                <a:ln>
                  <a:noFill/>
                </a:ln>
                <a:solidFill>
                  <a:prstClr val="black"/>
                </a:solidFill>
                <a:effectLst/>
                <a:uLnTx/>
                <a:uFillTx/>
                <a:latin typeface="Montserrat" panose="00000500000000000000" pitchFamily="50" charset="0"/>
                <a:ea typeface="+mn-ea"/>
                <a:cs typeface="Arial" panose="020B0604020202020204" pitchFamily="34" charset="0"/>
              </a:rPr>
              <a:t>def</a:t>
            </a:r>
            <a:r>
              <a:rPr kumimoji="0" lang="fr-FR" alt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a:t>
            </a:r>
          </a:p>
        </p:txBody>
      </p:sp>
      <p:sp>
        <p:nvSpPr>
          <p:cNvPr id="34" name="TextBox 1">
            <a:extLst>
              <a:ext uri="{FF2B5EF4-FFF2-40B4-BE49-F238E27FC236}">
                <a16:creationId xmlns:a16="http://schemas.microsoft.com/office/drawing/2014/main" id="{B4876F43-500A-44C2-B90A-C0AA034CE2A5}"/>
              </a:ext>
            </a:extLst>
          </p:cNvPr>
          <p:cNvSpPr txBox="1"/>
          <p:nvPr/>
        </p:nvSpPr>
        <p:spPr>
          <a:xfrm>
            <a:off x="3475299" y="652594"/>
            <a:ext cx="4984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2024</a:t>
            </a:r>
          </a:p>
        </p:txBody>
      </p:sp>
      <p:sp>
        <p:nvSpPr>
          <p:cNvPr id="35" name="TextBox 57">
            <a:extLst>
              <a:ext uri="{FF2B5EF4-FFF2-40B4-BE49-F238E27FC236}">
                <a16:creationId xmlns:a16="http://schemas.microsoft.com/office/drawing/2014/main" id="{898521D4-54A2-4414-BD76-34D015381605}"/>
              </a:ext>
            </a:extLst>
          </p:cNvPr>
          <p:cNvSpPr txBox="1"/>
          <p:nvPr/>
        </p:nvSpPr>
        <p:spPr>
          <a:xfrm>
            <a:off x="6178812" y="652594"/>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2025</a:t>
            </a:r>
          </a:p>
        </p:txBody>
      </p:sp>
      <p:sp>
        <p:nvSpPr>
          <p:cNvPr id="36" name="TextBox 2">
            <a:extLst>
              <a:ext uri="{FF2B5EF4-FFF2-40B4-BE49-F238E27FC236}">
                <a16:creationId xmlns:a16="http://schemas.microsoft.com/office/drawing/2014/main" id="{7225E504-1DF0-4DB8-B39F-A76442B1456E}"/>
              </a:ext>
            </a:extLst>
          </p:cNvPr>
          <p:cNvSpPr txBox="1">
            <a:spLocks noChangeArrowheads="1"/>
          </p:cNvSpPr>
          <p:nvPr/>
        </p:nvSpPr>
        <p:spPr bwMode="auto">
          <a:xfrm>
            <a:off x="1570299" y="975843"/>
            <a:ext cx="3190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Sep.</a:t>
            </a:r>
          </a:p>
        </p:txBody>
      </p:sp>
      <p:sp>
        <p:nvSpPr>
          <p:cNvPr id="37" name="TextBox 59">
            <a:extLst>
              <a:ext uri="{FF2B5EF4-FFF2-40B4-BE49-F238E27FC236}">
                <a16:creationId xmlns:a16="http://schemas.microsoft.com/office/drawing/2014/main" id="{025A1DC8-DBD0-45EC-A0DC-4AECFD61643C}"/>
              </a:ext>
            </a:extLst>
          </p:cNvPr>
          <p:cNvSpPr txBox="1">
            <a:spLocks noChangeArrowheads="1"/>
          </p:cNvSpPr>
          <p:nvPr/>
        </p:nvSpPr>
        <p:spPr bwMode="auto">
          <a:xfrm>
            <a:off x="2864112" y="963143"/>
            <a:ext cx="3238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Mar.</a:t>
            </a:r>
          </a:p>
        </p:txBody>
      </p:sp>
      <p:sp>
        <p:nvSpPr>
          <p:cNvPr id="38" name="TextBox 60">
            <a:extLst>
              <a:ext uri="{FF2B5EF4-FFF2-40B4-BE49-F238E27FC236}">
                <a16:creationId xmlns:a16="http://schemas.microsoft.com/office/drawing/2014/main" id="{C20FDC14-0920-49DE-A648-6151F5A72FFB}"/>
              </a:ext>
            </a:extLst>
          </p:cNvPr>
          <p:cNvSpPr txBox="1">
            <a:spLocks noChangeArrowheads="1"/>
          </p:cNvSpPr>
          <p:nvPr/>
        </p:nvSpPr>
        <p:spPr bwMode="auto">
          <a:xfrm>
            <a:off x="8191762" y="975843"/>
            <a:ext cx="3222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Mar.</a:t>
            </a:r>
          </a:p>
        </p:txBody>
      </p:sp>
      <p:sp>
        <p:nvSpPr>
          <p:cNvPr id="39" name="TextBox 61">
            <a:extLst>
              <a:ext uri="{FF2B5EF4-FFF2-40B4-BE49-F238E27FC236}">
                <a16:creationId xmlns:a16="http://schemas.microsoft.com/office/drawing/2014/main" id="{2E9C853B-F248-475B-AE1B-399DB0DCA38F}"/>
              </a:ext>
            </a:extLst>
          </p:cNvPr>
          <p:cNvSpPr txBox="1">
            <a:spLocks noChangeArrowheads="1"/>
          </p:cNvSpPr>
          <p:nvPr/>
        </p:nvSpPr>
        <p:spPr bwMode="auto">
          <a:xfrm>
            <a:off x="5529524" y="975843"/>
            <a:ext cx="3222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Mar.</a:t>
            </a:r>
          </a:p>
        </p:txBody>
      </p:sp>
      <p:sp>
        <p:nvSpPr>
          <p:cNvPr id="40" name="TextBox 62">
            <a:extLst>
              <a:ext uri="{FF2B5EF4-FFF2-40B4-BE49-F238E27FC236}">
                <a16:creationId xmlns:a16="http://schemas.microsoft.com/office/drawing/2014/main" id="{D56560B0-067B-45D3-9546-4B1128E30E08}"/>
              </a:ext>
            </a:extLst>
          </p:cNvPr>
          <p:cNvSpPr txBox="1">
            <a:spLocks noChangeArrowheads="1"/>
          </p:cNvSpPr>
          <p:nvPr/>
        </p:nvSpPr>
        <p:spPr bwMode="auto">
          <a:xfrm>
            <a:off x="3551499" y="975843"/>
            <a:ext cx="3159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Jun.</a:t>
            </a:r>
          </a:p>
        </p:txBody>
      </p:sp>
      <p:sp>
        <p:nvSpPr>
          <p:cNvPr id="41" name="TextBox 63">
            <a:extLst>
              <a:ext uri="{FF2B5EF4-FFF2-40B4-BE49-F238E27FC236}">
                <a16:creationId xmlns:a16="http://schemas.microsoft.com/office/drawing/2014/main" id="{B57822CC-1B4F-42C1-BBBF-71A8A2B0E8C2}"/>
              </a:ext>
            </a:extLst>
          </p:cNvPr>
          <p:cNvSpPr txBox="1">
            <a:spLocks noChangeArrowheads="1"/>
          </p:cNvSpPr>
          <p:nvPr/>
        </p:nvSpPr>
        <p:spPr bwMode="auto">
          <a:xfrm>
            <a:off x="6264537" y="975843"/>
            <a:ext cx="31591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Jun.</a:t>
            </a:r>
          </a:p>
        </p:txBody>
      </p:sp>
      <p:sp>
        <p:nvSpPr>
          <p:cNvPr id="42" name="TextBox 64">
            <a:extLst>
              <a:ext uri="{FF2B5EF4-FFF2-40B4-BE49-F238E27FC236}">
                <a16:creationId xmlns:a16="http://schemas.microsoft.com/office/drawing/2014/main" id="{AD5A2933-AA45-4855-846F-C1FA02108C2F}"/>
              </a:ext>
            </a:extLst>
          </p:cNvPr>
          <p:cNvSpPr txBox="1">
            <a:spLocks noChangeArrowheads="1"/>
          </p:cNvSpPr>
          <p:nvPr/>
        </p:nvSpPr>
        <p:spPr bwMode="auto">
          <a:xfrm>
            <a:off x="8766437" y="975843"/>
            <a:ext cx="31591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Jun.</a:t>
            </a:r>
          </a:p>
        </p:txBody>
      </p:sp>
      <p:sp>
        <p:nvSpPr>
          <p:cNvPr id="43" name="TextBox 65">
            <a:extLst>
              <a:ext uri="{FF2B5EF4-FFF2-40B4-BE49-F238E27FC236}">
                <a16:creationId xmlns:a16="http://schemas.microsoft.com/office/drawing/2014/main" id="{069BB920-9196-4F58-A14D-422F440C6178}"/>
              </a:ext>
            </a:extLst>
          </p:cNvPr>
          <p:cNvSpPr txBox="1">
            <a:spLocks noChangeArrowheads="1"/>
          </p:cNvSpPr>
          <p:nvPr/>
        </p:nvSpPr>
        <p:spPr bwMode="auto">
          <a:xfrm>
            <a:off x="4326199" y="975843"/>
            <a:ext cx="3190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Sep.</a:t>
            </a:r>
          </a:p>
        </p:txBody>
      </p:sp>
      <p:sp>
        <p:nvSpPr>
          <p:cNvPr id="44" name="TextBox 66">
            <a:extLst>
              <a:ext uri="{FF2B5EF4-FFF2-40B4-BE49-F238E27FC236}">
                <a16:creationId xmlns:a16="http://schemas.microsoft.com/office/drawing/2014/main" id="{299CE7F2-06A4-4A92-AE2F-F14C78D7D401}"/>
              </a:ext>
            </a:extLst>
          </p:cNvPr>
          <p:cNvSpPr txBox="1">
            <a:spLocks noChangeArrowheads="1"/>
          </p:cNvSpPr>
          <p:nvPr/>
        </p:nvSpPr>
        <p:spPr bwMode="auto">
          <a:xfrm>
            <a:off x="6975737" y="975843"/>
            <a:ext cx="3190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Sep.</a:t>
            </a:r>
          </a:p>
        </p:txBody>
      </p:sp>
      <p:sp>
        <p:nvSpPr>
          <p:cNvPr id="45" name="TextBox 67">
            <a:extLst>
              <a:ext uri="{FF2B5EF4-FFF2-40B4-BE49-F238E27FC236}">
                <a16:creationId xmlns:a16="http://schemas.microsoft.com/office/drawing/2014/main" id="{DD0B53CF-2C17-4E7C-84A6-05620A235A32}"/>
              </a:ext>
            </a:extLst>
          </p:cNvPr>
          <p:cNvSpPr txBox="1">
            <a:spLocks noChangeArrowheads="1"/>
          </p:cNvSpPr>
          <p:nvPr/>
        </p:nvSpPr>
        <p:spPr bwMode="auto">
          <a:xfrm>
            <a:off x="422537" y="996480"/>
            <a:ext cx="3206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Sep.</a:t>
            </a:r>
          </a:p>
        </p:txBody>
      </p:sp>
      <p:sp>
        <p:nvSpPr>
          <p:cNvPr id="46" name="TextBox 69">
            <a:extLst>
              <a:ext uri="{FF2B5EF4-FFF2-40B4-BE49-F238E27FC236}">
                <a16:creationId xmlns:a16="http://schemas.microsoft.com/office/drawing/2014/main" id="{E713CEDC-60F5-4734-A700-3DDD902C78E1}"/>
              </a:ext>
            </a:extLst>
          </p:cNvPr>
          <p:cNvSpPr txBox="1">
            <a:spLocks noChangeArrowheads="1"/>
          </p:cNvSpPr>
          <p:nvPr/>
        </p:nvSpPr>
        <p:spPr bwMode="auto">
          <a:xfrm>
            <a:off x="2167199" y="975843"/>
            <a:ext cx="3254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Dec.</a:t>
            </a:r>
          </a:p>
        </p:txBody>
      </p:sp>
      <p:sp>
        <p:nvSpPr>
          <p:cNvPr id="47" name="TextBox 70">
            <a:extLst>
              <a:ext uri="{FF2B5EF4-FFF2-40B4-BE49-F238E27FC236}">
                <a16:creationId xmlns:a16="http://schemas.microsoft.com/office/drawing/2014/main" id="{AB64E089-14C8-4C63-AD5B-1A65E7ABF029}"/>
              </a:ext>
            </a:extLst>
          </p:cNvPr>
          <p:cNvSpPr txBox="1">
            <a:spLocks noChangeArrowheads="1"/>
          </p:cNvSpPr>
          <p:nvPr/>
        </p:nvSpPr>
        <p:spPr bwMode="auto">
          <a:xfrm>
            <a:off x="4918337" y="975843"/>
            <a:ext cx="3254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Dec.</a:t>
            </a:r>
          </a:p>
        </p:txBody>
      </p:sp>
      <p:sp>
        <p:nvSpPr>
          <p:cNvPr id="48" name="TextBox 71">
            <a:extLst>
              <a:ext uri="{FF2B5EF4-FFF2-40B4-BE49-F238E27FC236}">
                <a16:creationId xmlns:a16="http://schemas.microsoft.com/office/drawing/2014/main" id="{6EB2BBE2-0E0F-42DD-A908-6083D1D49013}"/>
              </a:ext>
            </a:extLst>
          </p:cNvPr>
          <p:cNvSpPr txBox="1">
            <a:spLocks noChangeArrowheads="1"/>
          </p:cNvSpPr>
          <p:nvPr/>
        </p:nvSpPr>
        <p:spPr bwMode="auto">
          <a:xfrm>
            <a:off x="7617087" y="975843"/>
            <a:ext cx="3254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Dec.</a:t>
            </a:r>
          </a:p>
        </p:txBody>
      </p:sp>
      <p:sp>
        <p:nvSpPr>
          <p:cNvPr id="49" name="TextBox 91">
            <a:extLst>
              <a:ext uri="{FF2B5EF4-FFF2-40B4-BE49-F238E27FC236}">
                <a16:creationId xmlns:a16="http://schemas.microsoft.com/office/drawing/2014/main" id="{B58B147E-5671-4BFD-9122-E872A5EEDF2D}"/>
              </a:ext>
            </a:extLst>
          </p:cNvPr>
          <p:cNvSpPr txBox="1"/>
          <p:nvPr/>
        </p:nvSpPr>
        <p:spPr>
          <a:xfrm>
            <a:off x="8672774" y="633544"/>
            <a:ext cx="49212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2026</a:t>
            </a:r>
          </a:p>
        </p:txBody>
      </p:sp>
      <p:pic>
        <p:nvPicPr>
          <p:cNvPr id="50" name="Picture 9222" descr="A picture containing text, clipart&#10;&#10;Description automatically generated">
            <a:extLst>
              <a:ext uri="{FF2B5EF4-FFF2-40B4-BE49-F238E27FC236}">
                <a16:creationId xmlns:a16="http://schemas.microsoft.com/office/drawing/2014/main" id="{080DADBB-96ED-4E5E-92DB-2630E6692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7249" y="358047"/>
            <a:ext cx="5159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Diamond 3">
            <a:extLst>
              <a:ext uri="{FF2B5EF4-FFF2-40B4-BE49-F238E27FC236}">
                <a16:creationId xmlns:a16="http://schemas.microsoft.com/office/drawing/2014/main" id="{B043C5CB-26C7-4E05-B7E3-C537F9C49452}"/>
              </a:ext>
            </a:extLst>
          </p:cNvPr>
          <p:cNvSpPr>
            <a:spLocks noChangeArrowheads="1"/>
          </p:cNvSpPr>
          <p:nvPr/>
        </p:nvSpPr>
        <p:spPr bwMode="auto">
          <a:xfrm>
            <a:off x="749562" y="1428598"/>
            <a:ext cx="896937" cy="392112"/>
          </a:xfrm>
          <a:prstGeom prst="diamond">
            <a:avLst/>
          </a:prstGeom>
          <a:solidFill>
            <a:srgbClr val="92D050"/>
          </a:solidFill>
          <a:ln w="9525" algn="ctr">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TextBox 6">
            <a:extLst>
              <a:ext uri="{FF2B5EF4-FFF2-40B4-BE49-F238E27FC236}">
                <a16:creationId xmlns:a16="http://schemas.microsoft.com/office/drawing/2014/main" id="{9964F0A6-B4CC-44CC-9D7E-DF5AF43AD452}"/>
              </a:ext>
            </a:extLst>
          </p:cNvPr>
          <p:cNvSpPr txBox="1">
            <a:spLocks noChangeArrowheads="1"/>
          </p:cNvSpPr>
          <p:nvPr/>
        </p:nvSpPr>
        <p:spPr bwMode="auto">
          <a:xfrm>
            <a:off x="854337" y="1511148"/>
            <a:ext cx="658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1" i="0" u="none" strike="noStrike" kern="1200" cap="none" spc="0" normalizeH="0" baseline="0" noProof="0">
                <a:ln>
                  <a:noFill/>
                </a:ln>
                <a:solidFill>
                  <a:prstClr val="black"/>
                </a:solidFill>
                <a:effectLst/>
                <a:uLnTx/>
                <a:uFillTx/>
                <a:latin typeface="Montserrat"/>
                <a:ea typeface="+mn-ea"/>
                <a:cs typeface="Arial" panose="020B0604020202020204" pitchFamily="34" charset="0"/>
              </a:rPr>
              <a:t> </a:t>
            </a:r>
            <a:r>
              <a:rPr kumimoji="0" lang="fr-FR" altLang="en-US" sz="6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RAN Rel-19 workshop</a:t>
            </a:r>
          </a:p>
        </p:txBody>
      </p:sp>
      <p:sp>
        <p:nvSpPr>
          <p:cNvPr id="53" name="Diamond 16">
            <a:extLst>
              <a:ext uri="{FF2B5EF4-FFF2-40B4-BE49-F238E27FC236}">
                <a16:creationId xmlns:a16="http://schemas.microsoft.com/office/drawing/2014/main" id="{79AB2882-3774-41F7-8D80-8A5396DDDB59}"/>
              </a:ext>
            </a:extLst>
          </p:cNvPr>
          <p:cNvSpPr>
            <a:spLocks noChangeArrowheads="1"/>
          </p:cNvSpPr>
          <p:nvPr/>
        </p:nvSpPr>
        <p:spPr bwMode="auto">
          <a:xfrm>
            <a:off x="733687" y="1865478"/>
            <a:ext cx="866775" cy="368300"/>
          </a:xfrm>
          <a:prstGeom prst="diamond">
            <a:avLst/>
          </a:prstGeom>
          <a:solidFill>
            <a:srgbClr val="31859C">
              <a:alpha val="50195"/>
            </a:srgbClr>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Chevron 79">
            <a:extLst>
              <a:ext uri="{FF2B5EF4-FFF2-40B4-BE49-F238E27FC236}">
                <a16:creationId xmlns:a16="http://schemas.microsoft.com/office/drawing/2014/main" id="{31D03FB7-2414-48C2-85C9-4E5048A34CA9}"/>
              </a:ext>
            </a:extLst>
          </p:cNvPr>
          <p:cNvSpPr>
            <a:spLocks noChangeArrowheads="1"/>
          </p:cNvSpPr>
          <p:nvPr/>
        </p:nvSpPr>
        <p:spPr bwMode="auto">
          <a:xfrm>
            <a:off x="6996374" y="2687485"/>
            <a:ext cx="746125" cy="209550"/>
          </a:xfrm>
          <a:prstGeom prst="chevron">
            <a:avLst>
              <a:gd name="adj" fmla="val 50046"/>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7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RAN4_Perf </a:t>
            </a:r>
            <a:endParaRPr kumimoji="0" lang="fr-FR"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endParaRPr>
          </a:p>
        </p:txBody>
      </p:sp>
      <p:sp>
        <p:nvSpPr>
          <p:cNvPr id="55" name="Chevron 58">
            <a:extLst>
              <a:ext uri="{FF2B5EF4-FFF2-40B4-BE49-F238E27FC236}">
                <a16:creationId xmlns:a16="http://schemas.microsoft.com/office/drawing/2014/main" id="{A69122BB-2AF3-4655-8E7C-A10A5800CFEB}"/>
              </a:ext>
            </a:extLst>
          </p:cNvPr>
          <p:cNvSpPr/>
          <p:nvPr/>
        </p:nvSpPr>
        <p:spPr bwMode="auto">
          <a:xfrm>
            <a:off x="3322899" y="2921483"/>
            <a:ext cx="3819525" cy="22542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Stage 3 (CT &amp; SA) </a:t>
            </a:r>
          </a:p>
        </p:txBody>
      </p:sp>
      <p:sp>
        <p:nvSpPr>
          <p:cNvPr id="56" name="Chevron 60">
            <a:extLst>
              <a:ext uri="{FF2B5EF4-FFF2-40B4-BE49-F238E27FC236}">
                <a16:creationId xmlns:a16="http://schemas.microsoft.com/office/drawing/2014/main" id="{D1850993-E973-4540-990E-D84E40FC199F}"/>
              </a:ext>
            </a:extLst>
          </p:cNvPr>
          <p:cNvSpPr/>
          <p:nvPr/>
        </p:nvSpPr>
        <p:spPr bwMode="auto">
          <a:xfrm>
            <a:off x="2419612" y="2460155"/>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RAN1</a:t>
            </a:r>
          </a:p>
        </p:txBody>
      </p:sp>
      <p:sp>
        <p:nvSpPr>
          <p:cNvPr id="57" name="Chevron 60">
            <a:extLst>
              <a:ext uri="{FF2B5EF4-FFF2-40B4-BE49-F238E27FC236}">
                <a16:creationId xmlns:a16="http://schemas.microsoft.com/office/drawing/2014/main" id="{A1F02D97-2515-4C18-BCCD-C0B22026AC18}"/>
              </a:ext>
            </a:extLst>
          </p:cNvPr>
          <p:cNvSpPr/>
          <p:nvPr/>
        </p:nvSpPr>
        <p:spPr bwMode="auto">
          <a:xfrm>
            <a:off x="1948124" y="2224570"/>
            <a:ext cx="316706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Stage 2 (SA2, SA6,…) Normative</a:t>
            </a:r>
          </a:p>
        </p:txBody>
      </p:sp>
      <p:sp>
        <p:nvSpPr>
          <p:cNvPr id="58" name="Chevron 60">
            <a:extLst>
              <a:ext uri="{FF2B5EF4-FFF2-40B4-BE49-F238E27FC236}">
                <a16:creationId xmlns:a16="http://schemas.microsoft.com/office/drawing/2014/main" id="{7DF826FC-2562-447A-AC7D-F4598559F0AE}"/>
              </a:ext>
            </a:extLst>
          </p:cNvPr>
          <p:cNvSpPr/>
          <p:nvPr/>
        </p:nvSpPr>
        <p:spPr bwMode="auto">
          <a:xfrm>
            <a:off x="3038737" y="2690660"/>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RAN </a:t>
            </a:r>
            <a:r>
              <a:rPr kumimoji="0" lang="fr-FR" sz="9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itchFamily="34" charset="0"/>
              </a:rPr>
              <a:t>Completion</a:t>
            </a: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 (RAN2/3/4core)</a:t>
            </a:r>
          </a:p>
        </p:txBody>
      </p:sp>
      <p:sp>
        <p:nvSpPr>
          <p:cNvPr id="59" name="Chevron 58">
            <a:extLst>
              <a:ext uri="{FF2B5EF4-FFF2-40B4-BE49-F238E27FC236}">
                <a16:creationId xmlns:a16="http://schemas.microsoft.com/office/drawing/2014/main" id="{4623866D-B100-48D8-86AE-8D413B992C9E}"/>
              </a:ext>
            </a:extLst>
          </p:cNvPr>
          <p:cNvSpPr/>
          <p:nvPr/>
        </p:nvSpPr>
        <p:spPr bwMode="auto">
          <a:xfrm>
            <a:off x="5454912" y="3170085"/>
            <a:ext cx="2386012" cy="23971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ASN.1 &amp; Open APIs </a:t>
            </a:r>
          </a:p>
        </p:txBody>
      </p:sp>
      <p:sp>
        <p:nvSpPr>
          <p:cNvPr id="60" name="Chevron 60">
            <a:extLst>
              <a:ext uri="{FF2B5EF4-FFF2-40B4-BE49-F238E27FC236}">
                <a16:creationId xmlns:a16="http://schemas.microsoft.com/office/drawing/2014/main" id="{1BAA0339-BBF8-4B97-A6C0-141953DA3FB5}"/>
              </a:ext>
            </a:extLst>
          </p:cNvPr>
          <p:cNvSpPr>
            <a:spLocks noChangeArrowheads="1"/>
          </p:cNvSpPr>
          <p:nvPr/>
        </p:nvSpPr>
        <p:spPr bwMode="auto">
          <a:xfrm>
            <a:off x="1378212" y="1900403"/>
            <a:ext cx="1047750" cy="280987"/>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St.2 Content </a:t>
            </a:r>
            <a:r>
              <a:rPr kumimoji="0" lang="fr-FR" altLang="en-US" sz="800" b="0" i="0" u="none" strike="noStrike" kern="1200" cap="none" spc="0" normalizeH="0" baseline="0" noProof="0" dirty="0" err="1">
                <a:ln>
                  <a:noFill/>
                </a:ln>
                <a:solidFill>
                  <a:prstClr val="black"/>
                </a:solidFill>
                <a:effectLst/>
                <a:uLnTx/>
                <a:uFillTx/>
                <a:latin typeface="Montserrat" panose="00000500000000000000" pitchFamily="50" charset="0"/>
                <a:ea typeface="+mn-ea"/>
                <a:cs typeface="Arial" panose="020B0604020202020204" pitchFamily="34" charset="0"/>
              </a:rPr>
              <a:t>approval</a:t>
            </a:r>
            <a:endParaRPr kumimoji="0" lang="fr-FR" alt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endParaRPr>
          </a:p>
        </p:txBody>
      </p:sp>
      <p:sp>
        <p:nvSpPr>
          <p:cNvPr id="61" name="TextBox 7">
            <a:extLst>
              <a:ext uri="{FF2B5EF4-FFF2-40B4-BE49-F238E27FC236}">
                <a16:creationId xmlns:a16="http://schemas.microsoft.com/office/drawing/2014/main" id="{B49A3C1C-6D9E-4B71-8F71-CA8D6B956F44}"/>
              </a:ext>
            </a:extLst>
          </p:cNvPr>
          <p:cNvSpPr txBox="1">
            <a:spLocks noChangeArrowheads="1"/>
          </p:cNvSpPr>
          <p:nvPr/>
        </p:nvSpPr>
        <p:spPr bwMode="auto">
          <a:xfrm>
            <a:off x="879737" y="1894053"/>
            <a:ext cx="582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SA Rel-19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Workshop</a:t>
            </a:r>
          </a:p>
        </p:txBody>
      </p:sp>
      <p:sp>
        <p:nvSpPr>
          <p:cNvPr id="62" name="TextBox 86">
            <a:extLst>
              <a:ext uri="{FF2B5EF4-FFF2-40B4-BE49-F238E27FC236}">
                <a16:creationId xmlns:a16="http://schemas.microsoft.com/office/drawing/2014/main" id="{417DE3C7-EDE7-4E50-BAED-5F8C4960C0E7}"/>
              </a:ext>
            </a:extLst>
          </p:cNvPr>
          <p:cNvSpPr txBox="1">
            <a:spLocks noChangeArrowheads="1"/>
          </p:cNvSpPr>
          <p:nvPr/>
        </p:nvSpPr>
        <p:spPr bwMode="auto">
          <a:xfrm>
            <a:off x="887674" y="890118"/>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prstClr val="black"/>
                </a:solidFill>
                <a:effectLst/>
                <a:uLnTx/>
                <a:uFillTx/>
                <a:latin typeface="Montserrat"/>
                <a:ea typeface="MS PGothic" panose="020B0600070205080204" pitchFamily="34" charset="-128"/>
                <a:cs typeface="Arial" panose="020B0604020202020204" pitchFamily="34" charset="0"/>
              </a:rPr>
              <a:t>TSG#100</a:t>
            </a:r>
            <a:endParaRPr kumimoji="0" lang="en-GB" altLang="en-US" sz="400" b="0" i="0" u="none" strike="noStrike" kern="1200" cap="none" spc="0" normalizeH="0" baseline="0" noProof="0" dirty="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63" name="TextBox 60">
            <a:extLst>
              <a:ext uri="{FF2B5EF4-FFF2-40B4-BE49-F238E27FC236}">
                <a16:creationId xmlns:a16="http://schemas.microsoft.com/office/drawing/2014/main" id="{1EEAC8AD-4379-4CBA-BD98-FCDE4F70B9A0}"/>
              </a:ext>
            </a:extLst>
          </p:cNvPr>
          <p:cNvSpPr txBox="1">
            <a:spLocks noChangeArrowheads="1"/>
          </p:cNvSpPr>
          <p:nvPr/>
        </p:nvSpPr>
        <p:spPr bwMode="auto">
          <a:xfrm>
            <a:off x="1062299" y="993305"/>
            <a:ext cx="342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June</a:t>
            </a:r>
          </a:p>
        </p:txBody>
      </p:sp>
      <p:cxnSp>
        <p:nvCxnSpPr>
          <p:cNvPr id="64" name="Straight Connector 114">
            <a:extLst>
              <a:ext uri="{FF2B5EF4-FFF2-40B4-BE49-F238E27FC236}">
                <a16:creationId xmlns:a16="http://schemas.microsoft.com/office/drawing/2014/main" id="{2A5A664A-2D3D-4F03-BB19-CAC0223A0718}"/>
              </a:ext>
            </a:extLst>
          </p:cNvPr>
          <p:cNvCxnSpPr>
            <a:cxnSpLocks noChangeShapeType="1"/>
          </p:cNvCxnSpPr>
          <p:nvPr/>
        </p:nvCxnSpPr>
        <p:spPr bwMode="auto">
          <a:xfrm flipH="1">
            <a:off x="1173424" y="1106018"/>
            <a:ext cx="4763" cy="4580986"/>
          </a:xfrm>
          <a:prstGeom prst="line">
            <a:avLst/>
          </a:prstGeom>
          <a:noFill/>
          <a:ln w="9525" algn="ctr">
            <a:solidFill>
              <a:schemeClr val="accent3"/>
            </a:solidFill>
            <a:prstDash val="dash"/>
            <a:round/>
            <a:headEnd/>
            <a:tailEnd/>
          </a:ln>
        </p:spPr>
      </p:cxnSp>
      <p:sp>
        <p:nvSpPr>
          <p:cNvPr id="65" name="TextBox 28">
            <a:extLst>
              <a:ext uri="{FF2B5EF4-FFF2-40B4-BE49-F238E27FC236}">
                <a16:creationId xmlns:a16="http://schemas.microsoft.com/office/drawing/2014/main" id="{FE9B703E-68CB-4835-B371-8E5F873422DE}"/>
              </a:ext>
            </a:extLst>
          </p:cNvPr>
          <p:cNvSpPr txBox="1"/>
          <p:nvPr/>
        </p:nvSpPr>
        <p:spPr>
          <a:xfrm>
            <a:off x="1216287" y="655769"/>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2023</a:t>
            </a:r>
          </a:p>
        </p:txBody>
      </p:sp>
      <p:sp>
        <p:nvSpPr>
          <p:cNvPr id="66" name="Rectangle 12">
            <a:extLst>
              <a:ext uri="{FF2B5EF4-FFF2-40B4-BE49-F238E27FC236}">
                <a16:creationId xmlns:a16="http://schemas.microsoft.com/office/drawing/2014/main" id="{1149B9D1-9FC8-4859-90FE-DD61197CB2EA}"/>
              </a:ext>
            </a:extLst>
          </p:cNvPr>
          <p:cNvSpPr>
            <a:spLocks noChangeArrowheads="1"/>
          </p:cNvSpPr>
          <p:nvPr/>
        </p:nvSpPr>
        <p:spPr bwMode="auto">
          <a:xfrm>
            <a:off x="333324" y="5544073"/>
            <a:ext cx="86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Now</a:t>
            </a:r>
          </a:p>
        </p:txBody>
      </p:sp>
      <p:cxnSp>
        <p:nvCxnSpPr>
          <p:cNvPr id="67" name="Straight Connector 114">
            <a:extLst>
              <a:ext uri="{FF2B5EF4-FFF2-40B4-BE49-F238E27FC236}">
                <a16:creationId xmlns:a16="http://schemas.microsoft.com/office/drawing/2014/main" id="{D3331AF5-1A80-4802-BB4B-6EB3CEE1082F}"/>
              </a:ext>
            </a:extLst>
          </p:cNvPr>
          <p:cNvCxnSpPr>
            <a:cxnSpLocks noChangeShapeType="1"/>
          </p:cNvCxnSpPr>
          <p:nvPr/>
        </p:nvCxnSpPr>
        <p:spPr bwMode="auto">
          <a:xfrm>
            <a:off x="743212" y="1090143"/>
            <a:ext cx="0" cy="4536535"/>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68" name="Rectangle 3">
            <a:extLst>
              <a:ext uri="{FF2B5EF4-FFF2-40B4-BE49-F238E27FC236}">
                <a16:creationId xmlns:a16="http://schemas.microsoft.com/office/drawing/2014/main" id="{2C6D9975-9049-4733-971B-AFD4A348E3A0}"/>
              </a:ext>
            </a:extLst>
          </p:cNvPr>
          <p:cNvSpPr>
            <a:spLocks noChangeArrowheads="1"/>
          </p:cNvSpPr>
          <p:nvPr/>
        </p:nvSpPr>
        <p:spPr bwMode="auto">
          <a:xfrm>
            <a:off x="1525849" y="2195996"/>
            <a:ext cx="6759575" cy="124058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TextBox 4">
            <a:extLst>
              <a:ext uri="{FF2B5EF4-FFF2-40B4-BE49-F238E27FC236}">
                <a16:creationId xmlns:a16="http://schemas.microsoft.com/office/drawing/2014/main" id="{94D46BE9-138F-4082-AF0F-1833778AB2AB}"/>
              </a:ext>
            </a:extLst>
          </p:cNvPr>
          <p:cNvSpPr txBox="1">
            <a:spLocks noChangeArrowheads="1"/>
          </p:cNvSpPr>
          <p:nvPr/>
        </p:nvSpPr>
        <p:spPr bwMode="auto">
          <a:xfrm>
            <a:off x="1600462" y="3191497"/>
            <a:ext cx="35637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at TSG#99 - Working assumption for SA, endorsed for RAN </a:t>
            </a:r>
          </a:p>
        </p:txBody>
      </p:sp>
      <p:sp>
        <p:nvSpPr>
          <p:cNvPr id="70" name="Chevron 60">
            <a:extLst>
              <a:ext uri="{FF2B5EF4-FFF2-40B4-BE49-F238E27FC236}">
                <a16:creationId xmlns:a16="http://schemas.microsoft.com/office/drawing/2014/main" id="{D63708F9-6378-4143-B362-943E6881459D}"/>
              </a:ext>
            </a:extLst>
          </p:cNvPr>
          <p:cNvSpPr/>
          <p:nvPr/>
        </p:nvSpPr>
        <p:spPr bwMode="auto">
          <a:xfrm>
            <a:off x="1633799" y="1212380"/>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100%</a:t>
            </a:r>
          </a:p>
        </p:txBody>
      </p:sp>
      <p:sp>
        <p:nvSpPr>
          <p:cNvPr id="71" name="Chevron 60">
            <a:extLst>
              <a:ext uri="{FF2B5EF4-FFF2-40B4-BE49-F238E27FC236}">
                <a16:creationId xmlns:a16="http://schemas.microsoft.com/office/drawing/2014/main" id="{A261021C-3654-40B8-B16A-A0CC36C89D27}"/>
              </a:ext>
            </a:extLst>
          </p:cNvPr>
          <p:cNvSpPr/>
          <p:nvPr/>
        </p:nvSpPr>
        <p:spPr bwMode="auto">
          <a:xfrm>
            <a:off x="366974" y="1209205"/>
            <a:ext cx="139541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SA1 Stage 1        80%</a:t>
            </a:r>
          </a:p>
        </p:txBody>
      </p:sp>
      <p:sp>
        <p:nvSpPr>
          <p:cNvPr id="72" name="Title 1">
            <a:extLst>
              <a:ext uri="{FF2B5EF4-FFF2-40B4-BE49-F238E27FC236}">
                <a16:creationId xmlns:a16="http://schemas.microsoft.com/office/drawing/2014/main" id="{87A5B7A8-21D1-43AF-9CF3-F57729F0539D}"/>
              </a:ext>
            </a:extLst>
          </p:cNvPr>
          <p:cNvSpPr txBox="1">
            <a:spLocks/>
          </p:cNvSpPr>
          <p:nvPr/>
        </p:nvSpPr>
        <p:spPr bwMode="auto">
          <a:xfrm>
            <a:off x="182824" y="180884"/>
            <a:ext cx="8506323"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alibri"/>
                <a:ea typeface="+mj-ea"/>
                <a:cs typeface="+mj-cs"/>
              </a:rPr>
              <a:t>Release 19 timeline– figure with SA5 OAM (considering of sync with SA1/SA2/SA6/RAN/CT)</a:t>
            </a:r>
            <a:endParaRPr kumimoji="0" lang="en-US" sz="2400" b="0" i="0" u="none" strike="noStrike" kern="1200" cap="none" spc="0" normalizeH="0" baseline="0" noProof="0" dirty="0">
              <a:ln>
                <a:noFill/>
              </a:ln>
              <a:solidFill>
                <a:srgbClr val="FF0000"/>
              </a:solidFill>
              <a:effectLst/>
              <a:uLnTx/>
              <a:uFillTx/>
              <a:latin typeface="Calibri"/>
              <a:ea typeface="+mj-ea"/>
              <a:cs typeface="+mj-cs"/>
            </a:endParaRPr>
          </a:p>
        </p:txBody>
      </p:sp>
      <p:sp>
        <p:nvSpPr>
          <p:cNvPr id="87" name="Chevron 60">
            <a:extLst>
              <a:ext uri="{FF2B5EF4-FFF2-40B4-BE49-F238E27FC236}">
                <a16:creationId xmlns:a16="http://schemas.microsoft.com/office/drawing/2014/main" id="{16D18C63-8B79-419A-8FFC-83DC2C667CBD}"/>
              </a:ext>
            </a:extLst>
          </p:cNvPr>
          <p:cNvSpPr/>
          <p:nvPr/>
        </p:nvSpPr>
        <p:spPr bwMode="auto">
          <a:xfrm>
            <a:off x="2356111" y="3940290"/>
            <a:ext cx="1375569" cy="216711"/>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Studies</a:t>
            </a: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(SA5 OAM)</a:t>
            </a:r>
          </a:p>
        </p:txBody>
      </p:sp>
      <p:sp>
        <p:nvSpPr>
          <p:cNvPr id="88" name="Chevron 60">
            <a:extLst>
              <a:ext uri="{FF2B5EF4-FFF2-40B4-BE49-F238E27FC236}">
                <a16:creationId xmlns:a16="http://schemas.microsoft.com/office/drawing/2014/main" id="{D401BDA8-F258-49F6-9516-C5531C755238}"/>
              </a:ext>
            </a:extLst>
          </p:cNvPr>
          <p:cNvSpPr/>
          <p:nvPr/>
        </p:nvSpPr>
        <p:spPr bwMode="auto">
          <a:xfrm>
            <a:off x="4480344" y="5182557"/>
            <a:ext cx="1283493" cy="33898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1 (Standalone OAM –part 2/SA5 RAN </a:t>
            </a:r>
            <a:r>
              <a:rPr kumimoji="0" lang="fr-FR" sz="7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related</a:t>
            </a:r>
            <a:r>
              <a:rPr kumimoji="0" lang="fr-FR" sz="7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OAM)</a:t>
            </a:r>
          </a:p>
        </p:txBody>
      </p:sp>
      <p:sp>
        <p:nvSpPr>
          <p:cNvPr id="89" name="Chevron 60">
            <a:extLst>
              <a:ext uri="{FF2B5EF4-FFF2-40B4-BE49-F238E27FC236}">
                <a16:creationId xmlns:a16="http://schemas.microsoft.com/office/drawing/2014/main" id="{274BFABB-2E29-4D6C-A5D9-B946CE759E1E}"/>
              </a:ext>
            </a:extLst>
          </p:cNvPr>
          <p:cNvSpPr/>
          <p:nvPr/>
        </p:nvSpPr>
        <p:spPr bwMode="auto">
          <a:xfrm>
            <a:off x="4469230" y="5539571"/>
            <a:ext cx="2681103" cy="366131"/>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2 Functional and stage 3 work (standalone OAM part 2/RAN related OAM)</a:t>
            </a:r>
          </a:p>
        </p:txBody>
      </p:sp>
      <p:sp>
        <p:nvSpPr>
          <p:cNvPr id="91" name="矩形 1">
            <a:extLst>
              <a:ext uri="{FF2B5EF4-FFF2-40B4-BE49-F238E27FC236}">
                <a16:creationId xmlns:a16="http://schemas.microsoft.com/office/drawing/2014/main" id="{494185F5-C5FE-4734-B817-D91278C24885}"/>
              </a:ext>
            </a:extLst>
          </p:cNvPr>
          <p:cNvSpPr>
            <a:spLocks noChangeArrowheads="1"/>
          </p:cNvSpPr>
          <p:nvPr/>
        </p:nvSpPr>
        <p:spPr bwMode="auto">
          <a:xfrm>
            <a:off x="801950" y="3472120"/>
            <a:ext cx="7483473" cy="2843695"/>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2" name="文本框 2">
            <a:extLst>
              <a:ext uri="{FF2B5EF4-FFF2-40B4-BE49-F238E27FC236}">
                <a16:creationId xmlns:a16="http://schemas.microsoft.com/office/drawing/2014/main" id="{66FDFAC2-D8F8-4531-8A25-D3CF624ECA43}"/>
              </a:ext>
            </a:extLst>
          </p:cNvPr>
          <p:cNvSpPr txBox="1">
            <a:spLocks noChangeArrowheads="1"/>
          </p:cNvSpPr>
          <p:nvPr/>
        </p:nvSpPr>
        <p:spPr bwMode="auto">
          <a:xfrm>
            <a:off x="5943100" y="3624596"/>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rPr>
              <a:t>SA5 OAM Rel-19 Timeline </a:t>
            </a:r>
            <a:endParaRPr kumimoji="0" lang="zh-CN" altLang="en-US" sz="13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 name="Rectangle 1">
            <a:extLst>
              <a:ext uri="{FF2B5EF4-FFF2-40B4-BE49-F238E27FC236}">
                <a16:creationId xmlns:a16="http://schemas.microsoft.com/office/drawing/2014/main" id="{E1391863-9417-4BA5-996D-C4B59948DFBE}"/>
              </a:ext>
            </a:extLst>
          </p:cNvPr>
          <p:cNvSpPr/>
          <p:nvPr/>
        </p:nvSpPr>
        <p:spPr bwMode="auto">
          <a:xfrm>
            <a:off x="1739901" y="3837965"/>
            <a:ext cx="601518" cy="54903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SA5#151~152</a:t>
            </a:r>
            <a:r>
              <a:rPr kumimoji="0" lang="en-US" altLang="zh-CN" sz="8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:New Rel-19 SIDs</a:t>
            </a:r>
            <a:endParaRPr kumimoji="0" lang="zh-CN" altLang="en-US" sz="8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78" name="Rectangle 77">
            <a:extLst>
              <a:ext uri="{FF2B5EF4-FFF2-40B4-BE49-F238E27FC236}">
                <a16:creationId xmlns:a16="http://schemas.microsoft.com/office/drawing/2014/main" id="{07D0FE85-E0F3-43D5-8615-37689107E2B4}"/>
              </a:ext>
            </a:extLst>
          </p:cNvPr>
          <p:cNvSpPr/>
          <p:nvPr/>
        </p:nvSpPr>
        <p:spPr bwMode="auto">
          <a:xfrm>
            <a:off x="3484807" y="5199285"/>
            <a:ext cx="1004788" cy="523255"/>
          </a:xfrm>
          <a:prstGeom prst="rect">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SA5#155~156:</a:t>
            </a:r>
            <a:r>
              <a:rPr kumimoji="0" lang="en-US" altLang="zh-CN"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New WIDs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package 2</a:t>
            </a:r>
            <a:endParaRPr kumimoji="0" lang="zh-CN" altLang="en-US"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cxnSp>
        <p:nvCxnSpPr>
          <p:cNvPr id="73" name="Straight Connector 72">
            <a:extLst>
              <a:ext uri="{FF2B5EF4-FFF2-40B4-BE49-F238E27FC236}">
                <a16:creationId xmlns:a16="http://schemas.microsoft.com/office/drawing/2014/main" id="{564731DF-408C-46C2-A6A9-DB7D85C79868}"/>
              </a:ext>
            </a:extLst>
          </p:cNvPr>
          <p:cNvCxnSpPr>
            <a:cxnSpLocks/>
          </p:cNvCxnSpPr>
          <p:nvPr/>
        </p:nvCxnSpPr>
        <p:spPr bwMode="auto">
          <a:xfrm>
            <a:off x="3721334" y="5737922"/>
            <a:ext cx="0" cy="5778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9726608A-DDC6-4377-A90A-9E97B64CB74B}"/>
              </a:ext>
            </a:extLst>
          </p:cNvPr>
          <p:cNvCxnSpPr>
            <a:cxnSpLocks/>
          </p:cNvCxnSpPr>
          <p:nvPr/>
        </p:nvCxnSpPr>
        <p:spPr bwMode="auto">
          <a:xfrm flipH="1">
            <a:off x="7133747" y="5617655"/>
            <a:ext cx="1533" cy="69816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7" name="Chevron 60">
            <a:extLst>
              <a:ext uri="{FF2B5EF4-FFF2-40B4-BE49-F238E27FC236}">
                <a16:creationId xmlns:a16="http://schemas.microsoft.com/office/drawing/2014/main" id="{489337C7-FE4E-40E2-9C3C-38847D1E6B6C}"/>
              </a:ext>
            </a:extLst>
          </p:cNvPr>
          <p:cNvSpPr/>
          <p:nvPr/>
        </p:nvSpPr>
        <p:spPr bwMode="auto">
          <a:xfrm>
            <a:off x="3642384" y="3933087"/>
            <a:ext cx="850502" cy="24462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Studies (SA5 OAM)</a:t>
            </a:r>
          </a:p>
        </p:txBody>
      </p:sp>
      <p:sp>
        <p:nvSpPr>
          <p:cNvPr id="99" name="Chevron 60">
            <a:extLst>
              <a:ext uri="{FF2B5EF4-FFF2-40B4-BE49-F238E27FC236}">
                <a16:creationId xmlns:a16="http://schemas.microsoft.com/office/drawing/2014/main" id="{99D16E3A-E211-4825-BC28-EA84119254C7}"/>
              </a:ext>
            </a:extLst>
          </p:cNvPr>
          <p:cNvSpPr/>
          <p:nvPr/>
        </p:nvSpPr>
        <p:spPr bwMode="auto">
          <a:xfrm>
            <a:off x="3065726" y="4556582"/>
            <a:ext cx="2041951" cy="26944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1 (</a:t>
            </a:r>
            <a:r>
              <a:rPr kumimoji="0" lang="fr-FR" altLang="zh-CN"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Standalone OAM-part 1/</a:t>
            </a: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SA2/SA6 related OAM)</a:t>
            </a:r>
          </a:p>
        </p:txBody>
      </p:sp>
      <p:sp>
        <p:nvSpPr>
          <p:cNvPr id="100" name="Chevron 60">
            <a:extLst>
              <a:ext uri="{FF2B5EF4-FFF2-40B4-BE49-F238E27FC236}">
                <a16:creationId xmlns:a16="http://schemas.microsoft.com/office/drawing/2014/main" id="{441A68E0-5D21-4A39-BAB1-C40AE40C8A71}"/>
              </a:ext>
            </a:extLst>
          </p:cNvPr>
          <p:cNvSpPr/>
          <p:nvPr/>
        </p:nvSpPr>
        <p:spPr bwMode="auto">
          <a:xfrm>
            <a:off x="3206216" y="4830617"/>
            <a:ext cx="3208337" cy="28491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2 Functional work (</a:t>
            </a:r>
            <a:r>
              <a:rPr kumimoji="0" lang="en-US" altLang="zh-CN"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SA2/6 </a:t>
            </a:r>
            <a:r>
              <a:rPr kumimoji="0" lang="en-US"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related OAM) and CT related stage3 work, Stage2/stage3 for standalone OAM-part1</a:t>
            </a:r>
          </a:p>
        </p:txBody>
      </p:sp>
      <p:sp>
        <p:nvSpPr>
          <p:cNvPr id="84" name="Rectangle 83">
            <a:extLst>
              <a:ext uri="{FF2B5EF4-FFF2-40B4-BE49-F238E27FC236}">
                <a16:creationId xmlns:a16="http://schemas.microsoft.com/office/drawing/2014/main" id="{21C806E2-A949-459E-88BF-F9C288D4D26F}"/>
              </a:ext>
            </a:extLst>
          </p:cNvPr>
          <p:cNvSpPr/>
          <p:nvPr/>
        </p:nvSpPr>
        <p:spPr bwMode="auto">
          <a:xfrm>
            <a:off x="3251378" y="1684931"/>
            <a:ext cx="1832851" cy="3439523"/>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104" name="Rectangle 103">
            <a:extLst>
              <a:ext uri="{FF2B5EF4-FFF2-40B4-BE49-F238E27FC236}">
                <a16:creationId xmlns:a16="http://schemas.microsoft.com/office/drawing/2014/main" id="{79CCF4C0-33A4-4D28-A8C0-A99D538A281A}"/>
              </a:ext>
            </a:extLst>
          </p:cNvPr>
          <p:cNvSpPr/>
          <p:nvPr/>
        </p:nvSpPr>
        <p:spPr bwMode="auto">
          <a:xfrm>
            <a:off x="4500679" y="1948459"/>
            <a:ext cx="2625928" cy="3577672"/>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85" name="TextBox 84">
            <a:extLst>
              <a:ext uri="{FF2B5EF4-FFF2-40B4-BE49-F238E27FC236}">
                <a16:creationId xmlns:a16="http://schemas.microsoft.com/office/drawing/2014/main" id="{C1752441-777B-4187-99C7-BDC88CC65DF4}"/>
              </a:ext>
            </a:extLst>
          </p:cNvPr>
          <p:cNvSpPr txBox="1"/>
          <p:nvPr/>
        </p:nvSpPr>
        <p:spPr>
          <a:xfrm>
            <a:off x="8545477" y="1309377"/>
            <a:ext cx="3542348" cy="5124480"/>
          </a:xfrm>
          <a:prstGeom prst="rect">
            <a:avLst/>
          </a:prstGeom>
          <a:solidFill>
            <a:schemeClr val="bg1"/>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1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Categorization of SA5 work:</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1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Standalone OAM (part 1 and part 2) </a:t>
            </a:r>
          </a:p>
          <a:p>
            <a:pPr marL="608013" marR="0" lvl="1" indent="-150813" algn="l" defTabSz="914400" rtl="0" eaLnBrk="0" fontAlgn="base" latinLnBrk="0" hangingPunct="0">
              <a:lnSpc>
                <a:spcPct val="100000"/>
              </a:lnSpc>
              <a:spcBef>
                <a:spcPct val="0"/>
              </a:spcBef>
              <a:spcAft>
                <a:spcPct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Part1: work related to Rel-18 study with no Rel-18 WI and other potential high priority </a:t>
            </a:r>
            <a:r>
              <a:rPr kumimoji="0" lang="en-US" altLang="zh-CN" sz="1000" b="0" i="0" u="none" strike="noStrike" kern="1200" cap="none" spc="0" normalizeH="0" baseline="0" noProof="0" dirty="0" err="1">
                <a:ln>
                  <a:noFill/>
                </a:ln>
                <a:solidFill>
                  <a:prstClr val="black"/>
                </a:solidFill>
                <a:effectLst/>
                <a:uLnTx/>
                <a:uFillTx/>
                <a:latin typeface="Calibri"/>
                <a:ea typeface="Microsoft YaHei" panose="020B0503020204020204" pitchFamily="34" charset="-122"/>
                <a:cs typeface="Arial" panose="020B0604020202020204" pitchFamily="34" charset="0"/>
              </a:rPr>
              <a:t>WIs.</a:t>
            </a:r>
            <a:endParaRPr kumimoji="0" lang="en-US" altLang="zh-CN" sz="10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endParaRPr>
          </a:p>
          <a:p>
            <a:pPr marL="608013" marR="0" lvl="1" indent="-150813" algn="l" defTabSz="914400" rtl="0" eaLnBrk="0" fontAlgn="base" latinLnBrk="0" hangingPunct="0">
              <a:lnSpc>
                <a:spcPct val="100000"/>
              </a:lnSpc>
              <a:spcBef>
                <a:spcPct val="0"/>
              </a:spcBef>
              <a:spcAft>
                <a:spcPct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Part2: other potential rel-19 SIs/</a:t>
            </a:r>
            <a:r>
              <a:rPr kumimoji="0" lang="en-US" altLang="zh-CN" sz="1000" b="0" i="0" u="none" strike="noStrike" kern="1200" cap="none" spc="0" normalizeH="0" baseline="0" noProof="0" dirty="0" err="1">
                <a:ln>
                  <a:noFill/>
                </a:ln>
                <a:solidFill>
                  <a:prstClr val="black"/>
                </a:solidFill>
                <a:effectLst/>
                <a:uLnTx/>
                <a:uFillTx/>
                <a:latin typeface="Calibri"/>
                <a:ea typeface="Microsoft YaHei" panose="020B0503020204020204" pitchFamily="34" charset="-122"/>
                <a:cs typeface="Arial" panose="020B0604020202020204" pitchFamily="34" charset="0"/>
              </a:rPr>
              <a:t>WIs.</a:t>
            </a:r>
            <a:endParaRPr kumimoji="0" lang="en-US" altLang="zh-CN" sz="10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1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SA1 related OAM</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1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SA2/6 related OAM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1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RAN/CT related OAM</a:t>
            </a:r>
            <a:endParaRPr kumimoji="0" lang="en-US" altLang="zh-CN" sz="11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1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Key sync periods and potential sync consideration: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1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①  </a:t>
            </a:r>
            <a:r>
              <a:rPr kumimoji="0" lang="en-US" altLang="zh-CN" sz="11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Jun (SA5#150)</a:t>
            </a:r>
            <a:r>
              <a:rPr kumimoji="0" lang="zh-CN" altLang="en-US" sz="11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1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~Dec.2023 (SA5#152/</a:t>
            </a:r>
            <a:r>
              <a:rPr kumimoji="0" lang="en-US" altLang="zh-CN" sz="11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 </a:t>
            </a:r>
            <a:r>
              <a:rPr kumimoji="0" lang="en-US" altLang="zh-CN" sz="11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TSG#102)</a:t>
            </a:r>
            <a:r>
              <a:rPr kumimoji="0" lang="zh-CN" altLang="en-US" sz="11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1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follow SA1 discussion with </a:t>
            </a:r>
            <a:r>
              <a:rPr kumimoji="0" lang="en-US" altLang="zh-CN" sz="11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Arial" panose="020B0604020202020204" pitchFamily="34" charset="0"/>
              </a:rPr>
              <a:t>DP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1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② </a:t>
            </a:r>
            <a:r>
              <a:rPr kumimoji="0" lang="en-US" altLang="zh-CN" sz="11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Oct (SA5#151) ~Dec.2023 (SA5#152/TSG#102): </a:t>
            </a:r>
            <a:r>
              <a:rPr kumimoji="0" lang="en-US" altLang="zh-CN" sz="11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Rel-19 </a:t>
            </a:r>
            <a:r>
              <a:rPr kumimoji="0" lang="en-US" altLang="zh-CN" sz="11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Arial" panose="020B0604020202020204" pitchFamily="34" charset="0"/>
              </a:rPr>
              <a:t>SIs</a:t>
            </a:r>
            <a:r>
              <a:rPr kumimoji="0" lang="en-US" altLang="zh-CN" sz="11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 discussion time window. All SIs are to be ready in TSG#102.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1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③</a:t>
            </a:r>
            <a:r>
              <a:rPr kumimoji="0" lang="zh-CN" altLang="en-US" sz="11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1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Jan (SA5#153) ~Jun. 2024 (SA5#155/TSG#104)</a:t>
            </a:r>
            <a:r>
              <a:rPr kumimoji="0" lang="en-US" altLang="zh-CN" sz="1100" b="0"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1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Arial" panose="020B0604020202020204" pitchFamily="34" charset="0"/>
              </a:rPr>
              <a:t>WID package 1(Standalone OAM part1  and SA2/SA6 related OAM)</a:t>
            </a:r>
            <a:r>
              <a:rPr kumimoji="0" lang="en-US" altLang="zh-CN" sz="11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 discussion time window. Standalone OAM part 1 and SA2/SA6 related </a:t>
            </a:r>
            <a:r>
              <a:rPr kumimoji="0" lang="en-US" altLang="zh-CN" sz="1100" b="0" i="0" u="none" strike="noStrike" kern="1200" cap="none" spc="0" normalizeH="0" baseline="0" noProof="0" dirty="0" err="1">
                <a:ln>
                  <a:noFill/>
                </a:ln>
                <a:solidFill>
                  <a:prstClr val="black"/>
                </a:solidFill>
                <a:effectLst/>
                <a:uLnTx/>
                <a:uFillTx/>
                <a:latin typeface="Calibri"/>
                <a:ea typeface="Microsoft YaHei" panose="020B0503020204020204" pitchFamily="34" charset="-122"/>
                <a:cs typeface="Arial" panose="020B0604020202020204" pitchFamily="34" charset="0"/>
              </a:rPr>
              <a:t>Wis</a:t>
            </a:r>
            <a:r>
              <a:rPr kumimoji="0" lang="en-US" altLang="zh-CN" sz="11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 should be ready in TSG#104, to be able to sync with SA2/SA6 discussion.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1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④ </a:t>
            </a:r>
            <a:r>
              <a:rPr kumimoji="0" lang="en-US" altLang="zh-CN" sz="11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Jun (SA5#155)~Sep. 2024 (SA5#156/TSG#105)</a:t>
            </a:r>
            <a:r>
              <a:rPr kumimoji="0" lang="en-US" altLang="zh-CN" sz="1100" b="0"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1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Arial" panose="020B0604020202020204" pitchFamily="34" charset="0"/>
              </a:rPr>
              <a:t>WID package 2 (standalone OAM part 2 and RAN/CT related OAM)</a:t>
            </a:r>
            <a:r>
              <a:rPr kumimoji="0" lang="en-US" altLang="zh-CN" sz="11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  discussion time window. Standalone OAM part 2 and RAN related SIs are to be ready in TSG#105, to be able to sync with RAN/CT.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1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⑤</a:t>
            </a:r>
            <a:r>
              <a:rPr kumimoji="0" lang="en-US" altLang="zh-CN" sz="11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Jun (SA5#150) ~Dec.2023 (SA5#152/ TSG#102) </a:t>
            </a:r>
            <a:r>
              <a:rPr kumimoji="0" lang="en-US" altLang="zh-CN" sz="11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potential sync time window with SA1(6 months).</a:t>
            </a:r>
            <a:endParaRPr kumimoji="0" lang="en-US" altLang="zh-CN" sz="11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1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⑥ </a:t>
            </a:r>
            <a:r>
              <a:rPr kumimoji="0" lang="en-US" altLang="zh-CN" sz="11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Apr (SA5#154)~Dec,2024 (SA5#158): </a:t>
            </a:r>
            <a:r>
              <a:rPr kumimoji="0" lang="en-US" altLang="zh-CN" sz="1100" b="0"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1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potential sync time window with SA2/SA6(9 months).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1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⑦</a:t>
            </a:r>
            <a:r>
              <a:rPr kumimoji="0" lang="en-US" altLang="zh-CN" sz="11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Oct,2024(SA5#157)~Sep,2025 (TSG#109): </a:t>
            </a:r>
            <a:r>
              <a:rPr kumimoji="0" lang="en-US" altLang="zh-CN" sz="1100" b="0"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1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potential sync time window with RAN/CT (12 months).</a:t>
            </a:r>
            <a:endParaRPr kumimoji="0" lang="zh-CN" altLang="en-US"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panose="020B0604020202020204" pitchFamily="34" charset="0"/>
            </a:endParaRPr>
          </a:p>
        </p:txBody>
      </p:sp>
      <p:sp>
        <p:nvSpPr>
          <p:cNvPr id="105" name="Rectangle 104">
            <a:extLst>
              <a:ext uri="{FF2B5EF4-FFF2-40B4-BE49-F238E27FC236}">
                <a16:creationId xmlns:a16="http://schemas.microsoft.com/office/drawing/2014/main" id="{4A0C4C09-656A-4EBA-845F-2F07940F10B8}"/>
              </a:ext>
            </a:extLst>
          </p:cNvPr>
          <p:cNvSpPr/>
          <p:nvPr/>
        </p:nvSpPr>
        <p:spPr>
          <a:xfrm>
            <a:off x="1368147" y="3920668"/>
            <a:ext cx="351378"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3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②</a:t>
            </a:r>
            <a:endParaRPr kumimoji="0" lang="zh-CN" altLang="en-US" sz="13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Rectangle 106">
            <a:extLst>
              <a:ext uri="{FF2B5EF4-FFF2-40B4-BE49-F238E27FC236}">
                <a16:creationId xmlns:a16="http://schemas.microsoft.com/office/drawing/2014/main" id="{30C3BC8D-9B3D-4C68-BB15-89D9518B50A6}"/>
              </a:ext>
            </a:extLst>
          </p:cNvPr>
          <p:cNvSpPr/>
          <p:nvPr/>
        </p:nvSpPr>
        <p:spPr>
          <a:xfrm>
            <a:off x="3272265" y="1379544"/>
            <a:ext cx="2021707"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FF0000"/>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⑥ </a:t>
            </a:r>
            <a:r>
              <a:rPr kumimoji="0" lang="en-US" altLang="zh-CN"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9 months SA2/6 sync</a:t>
            </a:r>
            <a:endPar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8" name="Rectangle 107">
            <a:extLst>
              <a:ext uri="{FF2B5EF4-FFF2-40B4-BE49-F238E27FC236}">
                <a16:creationId xmlns:a16="http://schemas.microsoft.com/office/drawing/2014/main" id="{1C28EA64-B696-44E3-8A86-6E6942D29097}"/>
              </a:ext>
            </a:extLst>
          </p:cNvPr>
          <p:cNvSpPr/>
          <p:nvPr/>
        </p:nvSpPr>
        <p:spPr>
          <a:xfrm>
            <a:off x="5117566" y="1652778"/>
            <a:ext cx="2271776"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FF0000"/>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⑦</a:t>
            </a:r>
            <a:r>
              <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12 months RAN/CT sync</a:t>
            </a:r>
            <a:endPar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cxnSp>
        <p:nvCxnSpPr>
          <p:cNvPr id="109" name="Straight Arrow Connector 108">
            <a:extLst>
              <a:ext uri="{FF2B5EF4-FFF2-40B4-BE49-F238E27FC236}">
                <a16:creationId xmlns:a16="http://schemas.microsoft.com/office/drawing/2014/main" id="{4F672F5D-F087-4297-A821-A00B29A4F040}"/>
              </a:ext>
            </a:extLst>
          </p:cNvPr>
          <p:cNvCxnSpPr/>
          <p:nvPr/>
        </p:nvCxnSpPr>
        <p:spPr bwMode="auto">
          <a:xfrm flipH="1">
            <a:off x="3721334" y="6023529"/>
            <a:ext cx="110966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0" name="TextBox 109">
            <a:extLst>
              <a:ext uri="{FF2B5EF4-FFF2-40B4-BE49-F238E27FC236}">
                <a16:creationId xmlns:a16="http://schemas.microsoft.com/office/drawing/2014/main" id="{F7E8C959-7BA6-4823-BADF-3A961A71841A}"/>
              </a:ext>
            </a:extLst>
          </p:cNvPr>
          <p:cNvSpPr txBox="1"/>
          <p:nvPr/>
        </p:nvSpPr>
        <p:spPr>
          <a:xfrm>
            <a:off x="4838934" y="5976053"/>
            <a:ext cx="1513556"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rPr>
              <a:t>Work item 15 months</a:t>
            </a:r>
            <a:endParaRPr kumimoji="0" lang="zh-CN" altLang="en-US" sz="11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11" name="Straight Arrow Connector 110">
            <a:extLst>
              <a:ext uri="{FF2B5EF4-FFF2-40B4-BE49-F238E27FC236}">
                <a16:creationId xmlns:a16="http://schemas.microsoft.com/office/drawing/2014/main" id="{E96FAFF9-E821-427A-935B-4C9B8B79E197}"/>
              </a:ext>
            </a:extLst>
          </p:cNvPr>
          <p:cNvCxnSpPr>
            <a:cxnSpLocks/>
          </p:cNvCxnSpPr>
          <p:nvPr/>
        </p:nvCxnSpPr>
        <p:spPr bwMode="auto">
          <a:xfrm>
            <a:off x="6352490" y="6039746"/>
            <a:ext cx="797844" cy="46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3" name="Straight Connector 112">
            <a:extLst>
              <a:ext uri="{FF2B5EF4-FFF2-40B4-BE49-F238E27FC236}">
                <a16:creationId xmlns:a16="http://schemas.microsoft.com/office/drawing/2014/main" id="{5D8C3F65-DA37-4EB5-BFB9-0D5C32715617}"/>
              </a:ext>
            </a:extLst>
          </p:cNvPr>
          <p:cNvCxnSpPr>
            <a:cxnSpLocks/>
          </p:cNvCxnSpPr>
          <p:nvPr/>
        </p:nvCxnSpPr>
        <p:spPr bwMode="auto">
          <a:xfrm>
            <a:off x="2346572" y="5617655"/>
            <a:ext cx="0" cy="6981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Arrow Connector 113">
            <a:extLst>
              <a:ext uri="{FF2B5EF4-FFF2-40B4-BE49-F238E27FC236}">
                <a16:creationId xmlns:a16="http://schemas.microsoft.com/office/drawing/2014/main" id="{32B44854-85F5-491F-B801-ED62ED2F3807}"/>
              </a:ext>
            </a:extLst>
          </p:cNvPr>
          <p:cNvCxnSpPr>
            <a:cxnSpLocks/>
          </p:cNvCxnSpPr>
          <p:nvPr/>
        </p:nvCxnSpPr>
        <p:spPr bwMode="auto">
          <a:xfrm flipH="1" flipV="1">
            <a:off x="2356111" y="6068902"/>
            <a:ext cx="311527" cy="43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5" name="TextBox 114">
            <a:extLst>
              <a:ext uri="{FF2B5EF4-FFF2-40B4-BE49-F238E27FC236}">
                <a16:creationId xmlns:a16="http://schemas.microsoft.com/office/drawing/2014/main" id="{885CEAF4-B1D6-4BD1-A6E5-063D27B49715}"/>
              </a:ext>
            </a:extLst>
          </p:cNvPr>
          <p:cNvSpPr txBox="1"/>
          <p:nvPr/>
        </p:nvSpPr>
        <p:spPr>
          <a:xfrm>
            <a:off x="2667638" y="5866187"/>
            <a:ext cx="763351"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5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rPr>
              <a:t>Studies 6 months</a:t>
            </a:r>
            <a:endParaRPr kumimoji="0" lang="zh-CN" altLang="en-US" sz="105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16" name="Straight Arrow Connector 115">
            <a:extLst>
              <a:ext uri="{FF2B5EF4-FFF2-40B4-BE49-F238E27FC236}">
                <a16:creationId xmlns:a16="http://schemas.microsoft.com/office/drawing/2014/main" id="{2657363F-DB56-493D-AF99-87EEDFB91981}"/>
              </a:ext>
            </a:extLst>
          </p:cNvPr>
          <p:cNvCxnSpPr>
            <a:cxnSpLocks/>
          </p:cNvCxnSpPr>
          <p:nvPr/>
        </p:nvCxnSpPr>
        <p:spPr bwMode="auto">
          <a:xfrm>
            <a:off x="3430989" y="6081631"/>
            <a:ext cx="30069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2" name="Rectangle 101">
            <a:extLst>
              <a:ext uri="{FF2B5EF4-FFF2-40B4-BE49-F238E27FC236}">
                <a16:creationId xmlns:a16="http://schemas.microsoft.com/office/drawing/2014/main" id="{B5DF9E10-CF5B-4034-A300-39D0483974F1}"/>
              </a:ext>
            </a:extLst>
          </p:cNvPr>
          <p:cNvSpPr/>
          <p:nvPr/>
        </p:nvSpPr>
        <p:spPr bwMode="auto">
          <a:xfrm>
            <a:off x="1062004" y="3509130"/>
            <a:ext cx="1277284" cy="30563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SA5#150~152:</a:t>
            </a:r>
            <a:r>
              <a:rPr kumimoji="0" lang="en-US" altLang="zh-CN" sz="8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Follow SA1 discussion with DP</a:t>
            </a:r>
            <a:endParaRPr kumimoji="0" lang="zh-CN" altLang="en-US" sz="8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103" name="Rectangle 102">
            <a:extLst>
              <a:ext uri="{FF2B5EF4-FFF2-40B4-BE49-F238E27FC236}">
                <a16:creationId xmlns:a16="http://schemas.microsoft.com/office/drawing/2014/main" id="{6529448A-9C3F-4531-9663-E9DC4C8A210F}"/>
              </a:ext>
            </a:extLst>
          </p:cNvPr>
          <p:cNvSpPr/>
          <p:nvPr/>
        </p:nvSpPr>
        <p:spPr>
          <a:xfrm>
            <a:off x="762258" y="3528799"/>
            <a:ext cx="351378"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3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①</a:t>
            </a:r>
            <a:endParaRPr kumimoji="0" lang="zh-CN" altLang="en-US" sz="13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 name="Rectangle 2">
            <a:extLst>
              <a:ext uri="{FF2B5EF4-FFF2-40B4-BE49-F238E27FC236}">
                <a16:creationId xmlns:a16="http://schemas.microsoft.com/office/drawing/2014/main" id="{B015CFC2-31B8-40AA-8A16-DACFBF0A6FB5}"/>
              </a:ext>
            </a:extLst>
          </p:cNvPr>
          <p:cNvSpPr/>
          <p:nvPr/>
        </p:nvSpPr>
        <p:spPr>
          <a:xfrm>
            <a:off x="3027794" y="5377330"/>
            <a:ext cx="40107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3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④ </a:t>
            </a:r>
          </a:p>
        </p:txBody>
      </p:sp>
      <p:sp>
        <p:nvSpPr>
          <p:cNvPr id="118" name="Rectangle 117">
            <a:extLst>
              <a:ext uri="{FF2B5EF4-FFF2-40B4-BE49-F238E27FC236}">
                <a16:creationId xmlns:a16="http://schemas.microsoft.com/office/drawing/2014/main" id="{355B002B-A295-4A5D-A8B2-E75613959CF9}"/>
              </a:ext>
            </a:extLst>
          </p:cNvPr>
          <p:cNvSpPr/>
          <p:nvPr/>
        </p:nvSpPr>
        <p:spPr bwMode="auto">
          <a:xfrm>
            <a:off x="1108655" y="1203605"/>
            <a:ext cx="1289524" cy="2729483"/>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119" name="Rectangle 118">
            <a:extLst>
              <a:ext uri="{FF2B5EF4-FFF2-40B4-BE49-F238E27FC236}">
                <a16:creationId xmlns:a16="http://schemas.microsoft.com/office/drawing/2014/main" id="{CE6C41E3-2444-4AFC-95DE-794BDCD08AB2}"/>
              </a:ext>
            </a:extLst>
          </p:cNvPr>
          <p:cNvSpPr/>
          <p:nvPr/>
        </p:nvSpPr>
        <p:spPr>
          <a:xfrm>
            <a:off x="832969" y="2570363"/>
            <a:ext cx="1550131"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⑤ </a:t>
            </a:r>
            <a:r>
              <a:rPr kumimoji="0" lang="en-US" altLang="zh-CN"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6 months SA1 sync</a:t>
            </a:r>
            <a:endPar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23" name="Chevron 60">
            <a:extLst>
              <a:ext uri="{FF2B5EF4-FFF2-40B4-BE49-F238E27FC236}">
                <a16:creationId xmlns:a16="http://schemas.microsoft.com/office/drawing/2014/main" id="{79FF77CC-9D95-4D39-8EF6-2BF1718D0B4B}"/>
              </a:ext>
            </a:extLst>
          </p:cNvPr>
          <p:cNvSpPr/>
          <p:nvPr/>
        </p:nvSpPr>
        <p:spPr bwMode="auto">
          <a:xfrm>
            <a:off x="2383100" y="3729458"/>
            <a:ext cx="2108905" cy="181770"/>
          </a:xfrm>
          <a:prstGeom prst="chevron">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zh-CN"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Studies (SA5 OAM) (standalone OAM-part2)</a:t>
            </a:r>
          </a:p>
        </p:txBody>
      </p:sp>
      <p:sp>
        <p:nvSpPr>
          <p:cNvPr id="112" name="Rectangle 2">
            <a:extLst>
              <a:ext uri="{FF2B5EF4-FFF2-40B4-BE49-F238E27FC236}">
                <a16:creationId xmlns:a16="http://schemas.microsoft.com/office/drawing/2014/main" id="{F2ADCDCA-FF4B-4867-B037-BBBA350A32D0}"/>
              </a:ext>
            </a:extLst>
          </p:cNvPr>
          <p:cNvSpPr/>
          <p:nvPr/>
        </p:nvSpPr>
        <p:spPr>
          <a:xfrm>
            <a:off x="2308968" y="4528732"/>
            <a:ext cx="40107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300" b="1" i="0" u="none" strike="noStrike" kern="1200" cap="none" spc="0" normalizeH="0" baseline="0" noProof="0" dirty="0">
                <a:ln>
                  <a:noFill/>
                </a:ln>
                <a:solidFill>
                  <a:srgbClr val="FF0000"/>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③</a:t>
            </a:r>
            <a:r>
              <a:rPr kumimoji="0" lang="zh-CN" altLang="en-US" sz="13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 </a:t>
            </a:r>
          </a:p>
        </p:txBody>
      </p:sp>
      <p:sp>
        <p:nvSpPr>
          <p:cNvPr id="75" name="矩形 74">
            <a:extLst>
              <a:ext uri="{FF2B5EF4-FFF2-40B4-BE49-F238E27FC236}">
                <a16:creationId xmlns:a16="http://schemas.microsoft.com/office/drawing/2014/main" id="{D5AFF775-764C-4384-95EE-A355EAD07A13}"/>
              </a:ext>
            </a:extLst>
          </p:cNvPr>
          <p:cNvSpPr/>
          <p:nvPr/>
        </p:nvSpPr>
        <p:spPr bwMode="auto">
          <a:xfrm>
            <a:off x="2583856" y="4236440"/>
            <a:ext cx="3861601" cy="908504"/>
          </a:xfrm>
          <a:prstGeom prst="rect">
            <a:avLst/>
          </a:prstGeom>
          <a:noFill/>
          <a:ln w="31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117" name="矩形 116">
            <a:extLst>
              <a:ext uri="{FF2B5EF4-FFF2-40B4-BE49-F238E27FC236}">
                <a16:creationId xmlns:a16="http://schemas.microsoft.com/office/drawing/2014/main" id="{5351138B-6E09-4678-B3EB-1A28F51CB8F6}"/>
              </a:ext>
            </a:extLst>
          </p:cNvPr>
          <p:cNvSpPr/>
          <p:nvPr/>
        </p:nvSpPr>
        <p:spPr bwMode="auto">
          <a:xfrm>
            <a:off x="3415533" y="5159708"/>
            <a:ext cx="3718214" cy="756210"/>
          </a:xfrm>
          <a:prstGeom prst="rect">
            <a:avLst/>
          </a:prstGeom>
          <a:noFill/>
          <a:ln w="31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98" name="Rectangle 97">
            <a:extLst>
              <a:ext uri="{FF2B5EF4-FFF2-40B4-BE49-F238E27FC236}">
                <a16:creationId xmlns:a16="http://schemas.microsoft.com/office/drawing/2014/main" id="{0412AFA0-A22C-4E4A-A1E7-78F63FBE3909}"/>
              </a:ext>
            </a:extLst>
          </p:cNvPr>
          <p:cNvSpPr/>
          <p:nvPr/>
        </p:nvSpPr>
        <p:spPr bwMode="auto">
          <a:xfrm>
            <a:off x="2623200" y="4255504"/>
            <a:ext cx="1044550" cy="292389"/>
          </a:xfrm>
          <a:prstGeom prst="rect">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1"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SA5#153~155:</a:t>
            </a:r>
            <a:r>
              <a:rPr kumimoji="0" lang="en-US" altLang="zh-CN" sz="7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 New WIDs package 1</a:t>
            </a:r>
            <a:endParaRPr kumimoji="0" lang="zh-CN" altLang="en-US" sz="7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41772973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C1BF-313B-4838-85C8-7573D7717EE7}"/>
              </a:ext>
            </a:extLst>
          </p:cNvPr>
          <p:cNvSpPr>
            <a:spLocks noGrp="1"/>
          </p:cNvSpPr>
          <p:nvPr>
            <p:ph type="title"/>
          </p:nvPr>
        </p:nvSpPr>
        <p:spPr>
          <a:xfrm>
            <a:off x="1206001" y="2454388"/>
            <a:ext cx="9102725" cy="1143000"/>
          </a:xfrm>
        </p:spPr>
        <p:txBody>
          <a:bodyPr/>
          <a:lstStyle/>
          <a:p>
            <a:r>
              <a:rPr lang="sv-SE" dirty="0"/>
              <a:t>Charging (CH) WIs/SIs</a:t>
            </a:r>
            <a:endParaRPr lang="en-GB" dirty="0"/>
          </a:p>
        </p:txBody>
      </p:sp>
    </p:spTree>
    <p:extLst>
      <p:ext uri="{BB962C8B-B14F-4D97-AF65-F5344CB8AC3E}">
        <p14:creationId xmlns:p14="http://schemas.microsoft.com/office/powerpoint/2010/main" val="31130435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847849" y="541566"/>
            <a:ext cx="7362825" cy="685800"/>
          </a:xfrm>
          <a:prstGeom prst="rect">
            <a:avLst/>
          </a:prstGeom>
          <a:noFill/>
          <a:ln w="12700">
            <a:noFill/>
            <a:miter lim="800000"/>
            <a:headEnd/>
            <a:tailEnd/>
          </a:ln>
        </p:spPr>
        <p:txBody>
          <a:bodyPr lIns="90488" tIns="44450" rIns="90488" bIns="44450" anchor="ctr"/>
          <a:lstStyle/>
          <a:p>
            <a:pPr algn="ctr" eaLnBrk="0" hangingPunct="0">
              <a:defRPr/>
            </a:pPr>
            <a:r>
              <a:rPr lang="en-GB" altLang="zh-CN" sz="3200" kern="0" dirty="0">
                <a:solidFill>
                  <a:srgbClr val="FF0000"/>
                </a:solidFill>
                <a:latin typeface="Calibri"/>
                <a:cs typeface="+mj-cs"/>
              </a:rPr>
              <a:t>New or Revised Charging SIDs/WIDs</a:t>
            </a:r>
            <a:endParaRPr lang="en-GB" altLang="zh-CN" sz="3200" dirty="0">
              <a:solidFill>
                <a:srgbClr val="FF0000"/>
              </a:solidFill>
              <a:latin typeface="Calibri"/>
              <a:cs typeface="Times New Roman" pitchFamily="18" charset="0"/>
            </a:endParaRPr>
          </a:p>
        </p:txBody>
      </p:sp>
      <p:graphicFrame>
        <p:nvGraphicFramePr>
          <p:cNvPr id="8" name="Group 76">
            <a:extLst>
              <a:ext uri="{FF2B5EF4-FFF2-40B4-BE49-F238E27FC236}">
                <a16:creationId xmlns:a16="http://schemas.microsoft.com/office/drawing/2014/main" id="{9969EA0D-50CF-4183-B85E-7E445686F9F7}"/>
              </a:ext>
            </a:extLst>
          </p:cNvPr>
          <p:cNvGraphicFramePr>
            <a:graphicFrameLocks/>
          </p:cNvGraphicFramePr>
          <p:nvPr>
            <p:extLst>
              <p:ext uri="{D42A27DB-BD31-4B8C-83A1-F6EECF244321}">
                <p14:modId xmlns:p14="http://schemas.microsoft.com/office/powerpoint/2010/main" val="1187382636"/>
              </p:ext>
            </p:extLst>
          </p:nvPr>
        </p:nvGraphicFramePr>
        <p:xfrm>
          <a:off x="723900" y="1889721"/>
          <a:ext cx="10858502" cy="2823674"/>
        </p:xfrm>
        <a:graphic>
          <a:graphicData uri="http://schemas.openxmlformats.org/drawingml/2006/table">
            <a:tbl>
              <a:tblPr/>
              <a:tblGrid>
                <a:gridCol w="1369595">
                  <a:extLst>
                    <a:ext uri="{9D8B030D-6E8A-4147-A177-3AD203B41FA5}">
                      <a16:colId xmlns:a16="http://schemas.microsoft.com/office/drawing/2014/main" val="20000"/>
                    </a:ext>
                  </a:extLst>
                </a:gridCol>
                <a:gridCol w="7031455">
                  <a:extLst>
                    <a:ext uri="{9D8B030D-6E8A-4147-A177-3AD203B41FA5}">
                      <a16:colId xmlns:a16="http://schemas.microsoft.com/office/drawing/2014/main" val="20001"/>
                    </a:ext>
                  </a:extLst>
                </a:gridCol>
                <a:gridCol w="2457452">
                  <a:extLst>
                    <a:ext uri="{9D8B030D-6E8A-4147-A177-3AD203B41FA5}">
                      <a16:colId xmlns:a16="http://schemas.microsoft.com/office/drawing/2014/main" val="1853449902"/>
                    </a:ext>
                  </a:extLst>
                </a:gridCol>
              </a:tblGrid>
              <a:tr h="5548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rPr>
                        <a:t>Number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53755">
                <a:tc>
                  <a:txBody>
                    <a:bodyPr/>
                    <a:lstStyle/>
                    <a:p>
                      <a:pPr marL="0" marR="0" algn="ctr">
                        <a:spcBef>
                          <a:spcPts val="0"/>
                        </a:spcBef>
                        <a:spcAft>
                          <a:spcPts val="900"/>
                        </a:spcAft>
                      </a:pPr>
                      <a:r>
                        <a:rPr kumimoji="0" lang="en-US" sz="14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SP-230923</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a:spcBef>
                          <a:spcPts val="0"/>
                        </a:spcBef>
                        <a:spcAft>
                          <a:spcPts val="900"/>
                        </a:spcAft>
                      </a:pPr>
                      <a:r>
                        <a:rPr kumimoji="0" lang="en-GB" sz="14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Aspects of TSN</a:t>
                      </a:r>
                      <a:endParaRPr kumimoji="0" lang="en-US" sz="14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900"/>
                        </a:spcAft>
                      </a:pPr>
                      <a:r>
                        <a:rPr kumimoji="0" lang="en-US" sz="14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Huawei</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91712055"/>
                  </a:ext>
                </a:extLst>
              </a:tr>
              <a:tr h="453755">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rPr>
                        <a:t>SP-230924</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a:spcBef>
                          <a:spcPts val="0"/>
                        </a:spcBef>
                        <a:spcAft>
                          <a:spcPts val="900"/>
                        </a:spcAft>
                      </a:pPr>
                      <a:r>
                        <a:rPr kumimoji="0" lang="en-GB" sz="14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Aspects of B2B Charging</a:t>
                      </a:r>
                      <a:endParaRPr kumimoji="0" lang="en-US" sz="14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kumimoji="0" lang="en-US" sz="14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Huawei</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9638629"/>
                  </a:ext>
                </a:extLst>
              </a:tr>
              <a:tr h="453755">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rPr>
                        <a:t>SP-230925</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900"/>
                        </a:spcAft>
                      </a:pPr>
                      <a:r>
                        <a:rPr kumimoji="0" lang="en-GB" sz="14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enhancements on 5WWC phase 2</a:t>
                      </a:r>
                      <a:endParaRPr kumimoji="0" lang="en-DE" sz="14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900"/>
                        </a:spcAft>
                      </a:pPr>
                      <a:r>
                        <a:rPr kumimoji="0" lang="en-GB" sz="14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China Unicom</a:t>
                      </a:r>
                      <a:endParaRPr kumimoji="0" lang="en-US" sz="14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307064"/>
                  </a:ext>
                </a:extLst>
              </a:tr>
              <a:tr h="453755">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rPr>
                        <a:t>SP-230926</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900"/>
                        </a:spcAft>
                      </a:pPr>
                      <a:r>
                        <a:rPr kumimoji="0" lang="en-GB" sz="1400" b="0" i="0" u="none" strike="noStrike" kern="1200" cap="none" spc="0" normalizeH="0" baseline="0">
                          <a:ln>
                            <a:noFill/>
                          </a:ln>
                          <a:solidFill>
                            <a:prstClr val="black"/>
                          </a:solidFill>
                          <a:effectLst/>
                          <a:uLnTx/>
                          <a:uFillTx/>
                          <a:latin typeface="Calibri" panose="020F0502020204030204" pitchFamily="34" charset="0"/>
                          <a:ea typeface="DengXian" panose="02010600030101010101" pitchFamily="2" charset="-122"/>
                          <a:cs typeface="+mn-cs"/>
                        </a:rPr>
                        <a:t>New WID on charging for roaming and additional actor using CHF to CHF interface</a:t>
                      </a:r>
                      <a:endParaRPr kumimoji="0" lang="en-DE" sz="1400" b="0" i="0" u="none" strike="noStrike" kern="1200" cap="none" spc="0" normalizeH="0" baseline="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900"/>
                        </a:spcAft>
                      </a:pPr>
                      <a:r>
                        <a:rPr kumimoji="0" lang="en-GB" sz="14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Ericsson LM</a:t>
                      </a:r>
                      <a:endParaRPr kumimoji="0" lang="en-DE" sz="14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1835629"/>
                  </a:ext>
                </a:extLst>
              </a:tr>
              <a:tr h="453755">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rPr>
                        <a:t>SP-230927</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900"/>
                        </a:spcAft>
                      </a:pPr>
                      <a:r>
                        <a:rPr kumimoji="0" lang="en-GB" sz="14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aspects of Satellite in 5GS</a:t>
                      </a:r>
                      <a:endParaRPr kumimoji="0" lang="en-DE" sz="14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900"/>
                        </a:spcAft>
                      </a:pPr>
                      <a:r>
                        <a:rPr kumimoji="0" lang="en-GB" sz="14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CATT</a:t>
                      </a:r>
                      <a:endParaRPr kumimoji="0" lang="en-DE" sz="14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54075066"/>
                  </a:ext>
                </a:extLst>
              </a:tr>
            </a:tbl>
          </a:graphicData>
        </a:graphic>
      </p:graphicFrame>
    </p:spTree>
    <p:extLst>
      <p:ext uri="{BB962C8B-B14F-4D97-AF65-F5344CB8AC3E}">
        <p14:creationId xmlns:p14="http://schemas.microsoft.com/office/powerpoint/2010/main" val="4062750734"/>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A7AC0C743A294CADF60F661720E3E6" ma:contentTypeVersion="10" ma:contentTypeDescription="Create a new document." ma:contentTypeScope="" ma:versionID="6292fa44ab954aa0fbadffb20d1b36d7">
  <xsd:schema xmlns:xsd="http://www.w3.org/2001/XMLSchema" xmlns:xs="http://www.w3.org/2001/XMLSchema" xmlns:p="http://schemas.microsoft.com/office/2006/metadata/properties" xmlns:ns3="6f846979-0e6f-42ff-8b87-e1893efeda99" targetNamespace="http://schemas.microsoft.com/office/2006/metadata/properties" ma:root="true" ma:fieldsID="beac905ced2eb3c7f1f983f973c4cb1e" ns3:_="">
    <xsd:import namespace="6f846979-0e6f-42ff-8b87-e1893efeda9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46979-0e6f-42ff-8b87-e1893efeda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0C5451-E459-4FFF-ABEC-04BA6559B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46979-0e6f-42ff-8b87-e1893efeda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EFD60F-3529-4261-B094-766615A3369C}">
  <ds:schemaRefs>
    <ds:schemaRef ds:uri="http://schemas.microsoft.com/sharepoint/v3/contenttype/forms"/>
  </ds:schemaRefs>
</ds:datastoreItem>
</file>

<file path=customXml/itemProps3.xml><?xml version="1.0" encoding="utf-8"?>
<ds:datastoreItem xmlns:ds="http://schemas.openxmlformats.org/officeDocument/2006/customXml" ds:itemID="{613C568A-0C46-4592-BB68-CDB41342D77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98775</TotalTime>
  <Words>10537</Words>
  <Application>Microsoft Office PowerPoint</Application>
  <PresentationFormat>Widescreen</PresentationFormat>
  <Paragraphs>2348</Paragraphs>
  <Slides>47</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Microsoft YaHei</vt:lpstr>
      <vt:lpstr>Microsoft YaHei UI</vt:lpstr>
      <vt:lpstr>Arial</vt:lpstr>
      <vt:lpstr>Arial </vt:lpstr>
      <vt:lpstr>Calibri</vt:lpstr>
      <vt:lpstr>Montserrat</vt:lpstr>
      <vt:lpstr>Symbol</vt:lpstr>
      <vt:lpstr>Times New Roman</vt:lpstr>
      <vt:lpstr>Wingdings</vt:lpstr>
      <vt:lpstr>Office Theme</vt:lpstr>
      <vt:lpstr>    SA5 Status Report to SA#101    </vt:lpstr>
      <vt:lpstr>SA5 leadership</vt:lpstr>
      <vt:lpstr>2023 meeting calendar</vt:lpstr>
      <vt:lpstr>2024 meeting calendar</vt:lpstr>
      <vt:lpstr>3GPP Forge storage of TS code</vt:lpstr>
      <vt:lpstr>PowerPoint Presentation</vt:lpstr>
      <vt:lpstr>PowerPoint Presentation</vt:lpstr>
      <vt:lpstr>Charging (CH) WIs/SIs</vt:lpstr>
      <vt:lpstr>PowerPoint Presentation</vt:lpstr>
      <vt:lpstr>SA5 progress – Summary</vt:lpstr>
      <vt:lpstr>Rel-18 Charging Aspects of Network Slicing Phase 2 </vt:lpstr>
      <vt:lpstr>Rel-18 Charging aspects for Charging Aspects for NSSAA  </vt:lpstr>
      <vt:lpstr>Rel-18 Charging Aspects for Enhanced support of Non-Public Networks</vt:lpstr>
      <vt:lpstr>Rel-18 Charging Aspects of IMS Data Channel </vt:lpstr>
      <vt:lpstr>Rel-18 Charging Aspects for SMF and MB-SMF to Support 5G Multicast-broadcast Services </vt:lpstr>
      <vt:lpstr>Rel-18 Study (FS_NCHF_Ph2)</vt:lpstr>
      <vt:lpstr>Rel-18 Study on 5G roaming charging architecture for wholesale and retail scenarios (FS_CHROAM)</vt:lpstr>
      <vt:lpstr>Rel-18 Study on Time Sensitive Networking charging  (FS_TSNCH) </vt:lpstr>
      <vt:lpstr>Rel-18 Study (FS_CHFSeg) </vt:lpstr>
      <vt:lpstr>Rel-18 Study on Structure of Charging for Verticals  (FS_SCV) </vt:lpstr>
      <vt:lpstr>Rel-18 Study (FS_5GSAT_CH) </vt:lpstr>
      <vt:lpstr>Rel-18 Study (FS_Ranging_SL_CH) </vt:lpstr>
      <vt:lpstr>PowerPoint Presentation</vt:lpstr>
      <vt:lpstr>OAM WIs/SIs</vt:lpstr>
      <vt:lpstr>PowerPoint Presentation</vt:lpstr>
      <vt:lpstr>Overview of Rel-18 SA5 OAM ongoing WIs/SIs</vt:lpstr>
      <vt:lpstr>Summary - SA5 Rel-18 WI progress (1/2)</vt:lpstr>
      <vt:lpstr>Summary - SA5 Rel-18 WI progress (2/2)</vt:lpstr>
      <vt:lpstr>Rel-18 WI - Intelligence and Automation</vt:lpstr>
      <vt:lpstr>Rel-18 WI - Management Architecture and Mechanisms (1/4)</vt:lpstr>
      <vt:lpstr>Rel-18 WI - Management Architecture and Mechanisms (2/4)</vt:lpstr>
      <vt:lpstr>Rel-18 WI - Management Architecture and Mechanisms (3/4)</vt:lpstr>
      <vt:lpstr>Rel-18 WI - Management Architecture and Mechanisms (4/4)</vt:lpstr>
      <vt:lpstr>Rel-18 WI - Support of New Services</vt:lpstr>
      <vt:lpstr>Summary - Rel-18 SI - Intelligence and Automation </vt:lpstr>
      <vt:lpstr>Rel-18 SI - Intelligence and Automation (1/2) </vt:lpstr>
      <vt:lpstr>Rel-18 SI - Intelligence and Automation (2/2) </vt:lpstr>
      <vt:lpstr>Summary Rel-18 SI - Management Architecture and Mechanisms</vt:lpstr>
      <vt:lpstr>Rel-18 SI - Management Architecture and Mechanisms </vt:lpstr>
      <vt:lpstr>Summary - Rel-18 SI - Support of New Services</vt:lpstr>
      <vt:lpstr>Rel-18 SI - Support of New Services </vt:lpstr>
      <vt:lpstr>OAM TRs / TSs to SA#101 </vt:lpstr>
      <vt:lpstr>PowerPoint Presentation</vt:lpstr>
      <vt:lpstr>PowerPoint Presentation</vt:lpstr>
      <vt:lpstr>OAM CRs (1)</vt:lpstr>
      <vt:lpstr>OAM CRs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SA5 Status Report to SA#83  Charging Management (CH) Operation, Administration, Maintenance &amp; Provisioning (OAM&amp;P)</dc:title>
  <dc:creator>Thomas Tovinger</dc:creator>
  <cp:lastModifiedBy>Thomas Tovinger</cp:lastModifiedBy>
  <cp:revision>393</cp:revision>
  <dcterms:created xsi:type="dcterms:W3CDTF">2019-03-13T01:38:36Z</dcterms:created>
  <dcterms:modified xsi:type="dcterms:W3CDTF">2023-09-06T10:52:45Z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0x0101003AA7AC0C743A294CADF60F661720E3E6</vt:lpwstr>
  </property>
  <property fmtid="{D5CDD505-2E9C-101B-9397-08002B2CF9AE}" pid="3" name="_2015_ms_pID_725343">
    <vt:lpwstr>(3)GMLWvK0bXnrKG3NVceic4QdMkBdkvxnGyBPFBtEoLtf94t8G+e7F1eIHG2Z2hCuQi2NqWe4B
2nmu02uIwpnAfdT2c6V2sIXWavQn20JL9+fXmOBdE4U8Yp93BSkRBONL3jGOs994bGdl07OB
fgZWnMULy8Y41Nj2lmtZfmkZ4G7HeENPO4jSXJMoaT0im+lN5uOZtbe6MX3vE/ToHwvHQSBS
tkIkyxhEE+pEonRqEc</vt:lpwstr>
  </property>
  <property fmtid="{D5CDD505-2E9C-101B-9397-08002B2CF9AE}" pid="4" name="_2015_ms_pID_7253431">
    <vt:lpwstr>TQUWFR2bfALZXk3EbLi9KNbLUUl5/DdqfD4xSw47nhJwyaKoIz4VaY
tM8PDszAXUtWFhA5Pp5aDH8/oxQIcDxTer6W9nXMwMZrimZMsVf3F6ZvPIjtqKhouF9EXB/9
9tB4LpYL+Lya8yXrPUuUGNV2Dl/xqGgcEqh07XgFv4P9ftlE0kxrA9yLQRk3+KdXSb1YqjKA
4okneRxlGPOclRCWVxNfKyrBlFT0kaTT80PZ</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1574815908</vt:lpwstr>
  </property>
  <property fmtid="{D5CDD505-2E9C-101B-9397-08002B2CF9AE}" pid="9" name="_2015_ms_pID_7253432">
    <vt:lpwstr>hw==</vt:lpwstr>
  </property>
</Properties>
</file>