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85" autoAdjust="0"/>
    <p:restoredTop sz="94660"/>
  </p:normalViewPr>
  <p:slideViewPr>
    <p:cSldViewPr>
      <p:cViewPr varScale="1">
        <p:scale>
          <a:sx n="70" d="100"/>
          <a:sy n="70" d="100"/>
        </p:scale>
        <p:origin x="-11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7BEF-CCC7-47D6-9A26-6878C6AF2A16}" type="datetimeFigureOut">
              <a:rPr lang="en-US" smtClean="0"/>
              <a:t>24-Mar-16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676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7BEF-CCC7-47D6-9A26-6878C6AF2A16}" type="datetimeFigureOut">
              <a:rPr lang="en-US" smtClean="0"/>
              <a:t>24-Mar-16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729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7BEF-CCC7-47D6-9A26-6878C6AF2A16}" type="datetimeFigureOut">
              <a:rPr lang="en-US" smtClean="0"/>
              <a:t>24-Mar-16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650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7BEF-CCC7-47D6-9A26-6878C6AF2A16}" type="datetimeFigureOut">
              <a:rPr lang="en-US" smtClean="0"/>
              <a:t>24-Mar-16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074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7BEF-CCC7-47D6-9A26-6878C6AF2A16}" type="datetimeFigureOut">
              <a:rPr lang="en-US" smtClean="0"/>
              <a:t>24-Mar-16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346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7BEF-CCC7-47D6-9A26-6878C6AF2A16}" type="datetimeFigureOut">
              <a:rPr lang="en-US" smtClean="0"/>
              <a:t>24-Mar-16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831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7BEF-CCC7-47D6-9A26-6878C6AF2A16}" type="datetimeFigureOut">
              <a:rPr lang="en-US" smtClean="0"/>
              <a:t>24-Mar-16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13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7BEF-CCC7-47D6-9A26-6878C6AF2A16}" type="datetimeFigureOut">
              <a:rPr lang="en-US" smtClean="0"/>
              <a:t>24-Mar-16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988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7BEF-CCC7-47D6-9A26-6878C6AF2A16}" type="datetimeFigureOut">
              <a:rPr lang="en-US" smtClean="0"/>
              <a:t>24-Mar-16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556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7BEF-CCC7-47D6-9A26-6878C6AF2A16}" type="datetimeFigureOut">
              <a:rPr lang="en-US" smtClean="0"/>
              <a:t>24-Mar-16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604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17BEF-CCC7-47D6-9A26-6878C6AF2A16}" type="datetimeFigureOut">
              <a:rPr lang="en-US" smtClean="0"/>
              <a:t>24-Mar-16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243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17BEF-CCC7-47D6-9A26-6878C6AF2A16}" type="datetimeFigureOut">
              <a:rPr lang="en-US" smtClean="0"/>
              <a:t>24-Mar-16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C2BD0-1951-4C37-9B45-11A6D451FE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210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Timing advance for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3861048"/>
            <a:ext cx="6400800" cy="1752600"/>
          </a:xfrm>
        </p:spPr>
        <p:txBody>
          <a:bodyPr/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96336" y="210312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R1-162052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81498" y="210312"/>
            <a:ext cx="48070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3GPP TSG RAN WG1 NB-</a:t>
            </a:r>
            <a:r>
              <a:rPr lang="en-GB" dirty="0" err="1"/>
              <a:t>IoT</a:t>
            </a:r>
            <a:r>
              <a:rPr lang="en-GB" dirty="0"/>
              <a:t> Ad-Hoc Meeting</a:t>
            </a:r>
          </a:p>
          <a:p>
            <a:r>
              <a:rPr lang="en-US" dirty="0" smtClean="0"/>
              <a:t>Sophia </a:t>
            </a:r>
            <a:r>
              <a:rPr lang="en-US" dirty="0" err="1" smtClean="0"/>
              <a:t>Antipolis</a:t>
            </a:r>
            <a:r>
              <a:rPr lang="en-US" dirty="0" smtClean="0"/>
              <a:t>, France, 22nd - 24th March 2016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81498" y="799197"/>
            <a:ext cx="1956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Agenda item: 2.3.4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84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Identify RAN1 specification needs for timing advance for NB-</a:t>
            </a:r>
            <a:r>
              <a:rPr lang="en-US" dirty="0" err="1" smtClean="0"/>
              <a:t>IoT</a:t>
            </a:r>
            <a:endParaRPr lang="sv-SE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5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Legacy TA procedure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400" dirty="0" smtClean="0"/>
              <a:t>(Parts related to multiple TAGs an DC excluded)</a:t>
            </a:r>
          </a:p>
          <a:p>
            <a:r>
              <a:rPr lang="en-GB" sz="1400" dirty="0"/>
              <a:t>Upon reception of a timing advance command </a:t>
            </a:r>
            <a:r>
              <a:rPr lang="en-GB" sz="1400" dirty="0" smtClean="0"/>
              <a:t>the </a:t>
            </a:r>
            <a:r>
              <a:rPr lang="en-GB" sz="1400" dirty="0"/>
              <a:t>UE shall adjust uplink transmission timing for PUCCH/PUSCH/SRS </a:t>
            </a:r>
            <a:r>
              <a:rPr lang="en-GB" sz="1400" dirty="0" smtClean="0"/>
              <a:t>based </a:t>
            </a:r>
            <a:r>
              <a:rPr lang="en-GB" sz="1400" dirty="0"/>
              <a:t>on the received timing advance command</a:t>
            </a:r>
            <a:r>
              <a:rPr lang="en-GB" sz="1400" dirty="0" smtClean="0"/>
              <a:t>.</a:t>
            </a:r>
          </a:p>
          <a:p>
            <a:pPr hangingPunct="0"/>
            <a:r>
              <a:rPr lang="en-GB" sz="1400" dirty="0"/>
              <a:t>The timing advance command for a TAG indicates the change of the uplink timing relative to the current uplink timing for the TAG as multiples of 16 . The start timing of the random access preamble is specified in [3].</a:t>
            </a:r>
            <a:endParaRPr lang="en-US" sz="1400" dirty="0"/>
          </a:p>
          <a:p>
            <a:pPr hangingPunct="0"/>
            <a:r>
              <a:rPr lang="en-GB" sz="1400" dirty="0"/>
              <a:t>In case of random access response, an 11-bit timing advance command [8], </a:t>
            </a:r>
            <a:r>
              <a:rPr lang="en-GB" sz="1400" i="1" dirty="0"/>
              <a:t>T</a:t>
            </a:r>
            <a:r>
              <a:rPr lang="en-GB" sz="1400" i="1" baseline="-25000" dirty="0"/>
              <a:t>A</a:t>
            </a:r>
            <a:r>
              <a:rPr lang="en-GB" sz="1400" dirty="0"/>
              <a:t>, for a TAG indicates </a:t>
            </a:r>
            <a:r>
              <a:rPr lang="en-GB" sz="1400" i="1" dirty="0"/>
              <a:t>N</a:t>
            </a:r>
            <a:r>
              <a:rPr lang="en-GB" sz="1400" i="1" baseline="-25000" dirty="0"/>
              <a:t>TA</a:t>
            </a:r>
            <a:r>
              <a:rPr lang="en-GB" sz="1400" i="1" dirty="0"/>
              <a:t> </a:t>
            </a:r>
            <a:r>
              <a:rPr lang="en-GB" sz="1400" dirty="0"/>
              <a:t>values by index values of </a:t>
            </a:r>
            <a:r>
              <a:rPr lang="en-GB" sz="1400" i="1" dirty="0"/>
              <a:t>T</a:t>
            </a:r>
            <a:r>
              <a:rPr lang="en-GB" sz="1400" i="1" baseline="-25000" dirty="0"/>
              <a:t>A</a:t>
            </a:r>
            <a:r>
              <a:rPr lang="en-GB" sz="1400" dirty="0"/>
              <a:t> = 0, 1, 2, ..., 256 if the UE is configured with a SCG, and </a:t>
            </a:r>
            <a:r>
              <a:rPr lang="en-GB" sz="1400" i="1" dirty="0"/>
              <a:t>T</a:t>
            </a:r>
            <a:r>
              <a:rPr lang="en-GB" sz="1400" i="1" baseline="-25000" dirty="0"/>
              <a:t>A</a:t>
            </a:r>
            <a:r>
              <a:rPr lang="en-GB" sz="1400" dirty="0"/>
              <a:t> = 0, 1, 2, ..., 1282 otherwise, where an amount of the time alignment for the TAG is given by </a:t>
            </a:r>
            <a:r>
              <a:rPr lang="en-GB" sz="1400" i="1" dirty="0"/>
              <a:t>N</a:t>
            </a:r>
            <a:r>
              <a:rPr lang="en-GB" sz="1400" i="1" baseline="-25000" dirty="0"/>
              <a:t>TA</a:t>
            </a:r>
            <a:r>
              <a:rPr lang="en-GB" sz="1400" dirty="0"/>
              <a:t> =</a:t>
            </a:r>
            <a:r>
              <a:rPr lang="en-GB" sz="1400" i="1" dirty="0"/>
              <a:t> T</a:t>
            </a:r>
            <a:r>
              <a:rPr lang="en-GB" sz="1400" i="1" baseline="-25000" dirty="0"/>
              <a:t>A</a:t>
            </a:r>
            <a:r>
              <a:rPr lang="en-GB" sz="1400" dirty="0"/>
              <a:t> </a:t>
            </a:r>
            <a:r>
              <a:rPr lang="en-GB" sz="1400" dirty="0">
                <a:sym typeface="Symbol"/>
              </a:rPr>
              <a:t></a:t>
            </a:r>
            <a:r>
              <a:rPr lang="en-GB" sz="1400" dirty="0"/>
              <a:t>16. </a:t>
            </a:r>
            <a:r>
              <a:rPr lang="en-GB" sz="1400" i="1" dirty="0"/>
              <a:t>N</a:t>
            </a:r>
            <a:r>
              <a:rPr lang="en-GB" sz="1400" i="1" baseline="-25000" dirty="0"/>
              <a:t>TA </a:t>
            </a:r>
            <a:r>
              <a:rPr lang="en-GB" sz="1400" dirty="0"/>
              <a:t>is defined in [3].</a:t>
            </a:r>
            <a:endParaRPr lang="en-US" sz="1400" dirty="0"/>
          </a:p>
          <a:p>
            <a:pPr hangingPunct="0"/>
            <a:r>
              <a:rPr lang="en-GB" sz="1400" dirty="0"/>
              <a:t>In other cases, a 6-bit timing advance command [8], </a:t>
            </a:r>
            <a:r>
              <a:rPr lang="en-GB" sz="1400" i="1" dirty="0"/>
              <a:t>T</a:t>
            </a:r>
            <a:r>
              <a:rPr lang="en-GB" sz="1400" i="1" baseline="-25000" dirty="0"/>
              <a:t>A</a:t>
            </a:r>
            <a:r>
              <a:rPr lang="en-GB" sz="1400" dirty="0"/>
              <a:t>, for a TAG indicates adjustment of the current </a:t>
            </a:r>
            <a:r>
              <a:rPr lang="en-GB" sz="1400" i="1" dirty="0"/>
              <a:t>N</a:t>
            </a:r>
            <a:r>
              <a:rPr lang="en-GB" sz="1400" i="1" baseline="-25000" dirty="0"/>
              <a:t>TA</a:t>
            </a:r>
            <a:r>
              <a:rPr lang="en-GB" sz="1400" i="1" dirty="0"/>
              <a:t> </a:t>
            </a:r>
            <a:r>
              <a:rPr lang="en-GB" sz="1400" dirty="0"/>
              <a:t>value, </a:t>
            </a:r>
            <a:r>
              <a:rPr lang="en-GB" sz="1400" i="1" dirty="0" err="1"/>
              <a:t>N</a:t>
            </a:r>
            <a:r>
              <a:rPr lang="en-GB" sz="1400" i="1" baseline="-25000" dirty="0" err="1"/>
              <a:t>TA,old</a:t>
            </a:r>
            <a:r>
              <a:rPr lang="en-GB" sz="1400" dirty="0"/>
              <a:t>, to the new </a:t>
            </a:r>
            <a:r>
              <a:rPr lang="en-GB" sz="1400" i="1" dirty="0"/>
              <a:t>N</a:t>
            </a:r>
            <a:r>
              <a:rPr lang="en-GB" sz="1400" i="1" baseline="-25000" dirty="0"/>
              <a:t>TA</a:t>
            </a:r>
            <a:r>
              <a:rPr lang="en-GB" sz="1400" i="1" dirty="0"/>
              <a:t> </a:t>
            </a:r>
            <a:r>
              <a:rPr lang="en-GB" sz="1400" dirty="0"/>
              <a:t>value, </a:t>
            </a:r>
            <a:r>
              <a:rPr lang="en-GB" sz="1400" i="1" dirty="0" err="1"/>
              <a:t>N</a:t>
            </a:r>
            <a:r>
              <a:rPr lang="en-GB" sz="1400" i="1" baseline="-25000" dirty="0" err="1"/>
              <a:t>TA,new</a:t>
            </a:r>
            <a:r>
              <a:rPr lang="en-GB" sz="1400" dirty="0"/>
              <a:t>, by index values of </a:t>
            </a:r>
            <a:r>
              <a:rPr lang="en-GB" sz="1400" i="1" dirty="0"/>
              <a:t>T</a:t>
            </a:r>
            <a:r>
              <a:rPr lang="en-GB" sz="1400" i="1" baseline="-25000" dirty="0"/>
              <a:t>A</a:t>
            </a:r>
            <a:r>
              <a:rPr lang="en-GB" sz="1400" dirty="0"/>
              <a:t> = 0, 1, 2,..., 63, where </a:t>
            </a:r>
            <a:r>
              <a:rPr lang="en-GB" sz="1400" i="1" dirty="0" err="1"/>
              <a:t>N</a:t>
            </a:r>
            <a:r>
              <a:rPr lang="en-GB" sz="1400" i="1" baseline="-25000" dirty="0" err="1"/>
              <a:t>TA,new</a:t>
            </a:r>
            <a:r>
              <a:rPr lang="en-GB" sz="1400" dirty="0"/>
              <a:t> = </a:t>
            </a:r>
            <a:r>
              <a:rPr lang="en-GB" sz="1400" i="1" dirty="0" err="1"/>
              <a:t>N</a:t>
            </a:r>
            <a:r>
              <a:rPr lang="en-GB" sz="1400" i="1" baseline="-25000" dirty="0" err="1"/>
              <a:t>TA,old</a:t>
            </a:r>
            <a:r>
              <a:rPr lang="en-GB" sz="1400" dirty="0"/>
              <a:t> + (</a:t>
            </a:r>
            <a:r>
              <a:rPr lang="en-GB" sz="1400" i="1" dirty="0"/>
              <a:t>T</a:t>
            </a:r>
            <a:r>
              <a:rPr lang="en-GB" sz="1400" i="1" baseline="-25000" dirty="0"/>
              <a:t>A</a:t>
            </a:r>
            <a:r>
              <a:rPr lang="en-GB" sz="1400" dirty="0"/>
              <a:t> </a:t>
            </a:r>
            <a:r>
              <a:rPr lang="en-GB" sz="1400" dirty="0">
                <a:sym typeface="Symbol"/>
              </a:rPr>
              <a:t></a:t>
            </a:r>
            <a:r>
              <a:rPr lang="en-GB" sz="1400" dirty="0"/>
              <a:t>31)</a:t>
            </a:r>
            <a:r>
              <a:rPr lang="en-GB" sz="1400" dirty="0">
                <a:sym typeface="Symbol"/>
              </a:rPr>
              <a:t></a:t>
            </a:r>
            <a:r>
              <a:rPr lang="en-GB" sz="1400" dirty="0"/>
              <a:t>16. Here, adjustment of </a:t>
            </a:r>
            <a:r>
              <a:rPr lang="en-GB" sz="1400" i="1" dirty="0"/>
              <a:t>N</a:t>
            </a:r>
            <a:r>
              <a:rPr lang="en-GB" sz="1400" i="1" baseline="-25000" dirty="0"/>
              <a:t>TA</a:t>
            </a:r>
            <a:r>
              <a:rPr lang="en-GB" sz="1400" dirty="0"/>
              <a:t> value by a positive or a negative amount indicates advancing or delaying the uplink transmission timing for the TAG by a given amount respectively.</a:t>
            </a:r>
            <a:endParaRPr lang="en-US" sz="1400" dirty="0"/>
          </a:p>
          <a:p>
            <a:pPr hangingPunct="0"/>
            <a:r>
              <a:rPr lang="en-GB" sz="1400" dirty="0"/>
              <a:t>For a timing advance command received on </a:t>
            </a:r>
            <a:r>
              <a:rPr lang="en-GB" sz="1400" dirty="0" err="1"/>
              <a:t>subframe</a:t>
            </a:r>
            <a:r>
              <a:rPr lang="en-GB" sz="1400" dirty="0"/>
              <a:t> </a:t>
            </a:r>
            <a:r>
              <a:rPr lang="en-GB" sz="1400" i="1" dirty="0"/>
              <a:t>n</a:t>
            </a:r>
            <a:r>
              <a:rPr lang="en-GB" sz="1400" dirty="0"/>
              <a:t>, the corresponding adjustment of the uplink transmission timing shall apply from the beginning of </a:t>
            </a:r>
            <a:r>
              <a:rPr lang="en-GB" sz="1400" dirty="0" err="1"/>
              <a:t>subframe</a:t>
            </a:r>
            <a:r>
              <a:rPr lang="en-GB" sz="1400" dirty="0"/>
              <a:t> </a:t>
            </a:r>
            <a:r>
              <a:rPr lang="en-GB" sz="1400" i="1" dirty="0"/>
              <a:t>n+6.</a:t>
            </a:r>
            <a:r>
              <a:rPr lang="en-GB" sz="1400" dirty="0"/>
              <a:t> For serving cells in the same TAG, when the UE's uplink PUCCH/PUSCH/SRS transmissions in </a:t>
            </a:r>
            <a:r>
              <a:rPr lang="en-GB" sz="1400" dirty="0" err="1"/>
              <a:t>subframe</a:t>
            </a:r>
            <a:r>
              <a:rPr lang="en-GB" sz="1400" dirty="0"/>
              <a:t> </a:t>
            </a:r>
            <a:r>
              <a:rPr lang="en-GB" sz="1400" i="1" dirty="0"/>
              <a:t>n</a:t>
            </a:r>
            <a:r>
              <a:rPr lang="en-GB" sz="1400" dirty="0"/>
              <a:t> and </a:t>
            </a:r>
            <a:r>
              <a:rPr lang="en-GB" sz="1400" dirty="0" err="1"/>
              <a:t>subframe</a:t>
            </a:r>
            <a:r>
              <a:rPr lang="en-GB" sz="1400" dirty="0"/>
              <a:t> </a:t>
            </a:r>
            <a:r>
              <a:rPr lang="en-GB" sz="1400" i="1" dirty="0"/>
              <a:t>n</a:t>
            </a:r>
            <a:r>
              <a:rPr lang="en-GB" sz="1400" dirty="0"/>
              <a:t>+1 are overlapped due to the timing adjustment, the UE shall complete transmission of </a:t>
            </a:r>
            <a:r>
              <a:rPr lang="en-GB" sz="1400" dirty="0" err="1"/>
              <a:t>subframe</a:t>
            </a:r>
            <a:r>
              <a:rPr lang="en-GB" sz="1400" dirty="0"/>
              <a:t> </a:t>
            </a:r>
            <a:r>
              <a:rPr lang="en-GB" sz="1400" i="1" dirty="0"/>
              <a:t>n</a:t>
            </a:r>
            <a:r>
              <a:rPr lang="en-GB" sz="1400" dirty="0"/>
              <a:t> and not transmit the overlapped part of </a:t>
            </a:r>
            <a:r>
              <a:rPr lang="en-GB" sz="1400" dirty="0" err="1"/>
              <a:t>subframe</a:t>
            </a:r>
            <a:r>
              <a:rPr lang="en-GB" sz="1400" dirty="0"/>
              <a:t> </a:t>
            </a:r>
            <a:r>
              <a:rPr lang="en-GB" sz="1400" i="1" dirty="0"/>
              <a:t>n</a:t>
            </a:r>
            <a:r>
              <a:rPr lang="en-GB" sz="1400" dirty="0"/>
              <a:t>+1.</a:t>
            </a:r>
            <a:endParaRPr lang="en-US" sz="1400" dirty="0"/>
          </a:p>
          <a:p>
            <a:pPr hangingPunct="0"/>
            <a:r>
              <a:rPr lang="en-GB" sz="1400" dirty="0"/>
              <a:t>If the received downlink timing changes and is not compensated or is only partly compensated by the uplink timing adjustment without timing advance command as specified in [10], the UE changes </a:t>
            </a:r>
            <a:r>
              <a:rPr lang="en-GB" sz="1400" i="1" dirty="0"/>
              <a:t>N</a:t>
            </a:r>
            <a:r>
              <a:rPr lang="en-GB" sz="1400" i="1" baseline="-25000" dirty="0"/>
              <a:t>TA</a:t>
            </a:r>
            <a:r>
              <a:rPr lang="en-GB" sz="1400" dirty="0"/>
              <a:t> accordingly. </a:t>
            </a:r>
            <a:endParaRPr lang="en-US" sz="1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88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Existing procedure can be reused for NB-</a:t>
            </a:r>
            <a:r>
              <a:rPr lang="en-US" dirty="0" err="1" smtClean="0"/>
              <a:t>IoT</a:t>
            </a:r>
            <a:endParaRPr lang="en-US" dirty="0" smtClean="0"/>
          </a:p>
          <a:p>
            <a:r>
              <a:rPr lang="en-US" dirty="0" smtClean="0"/>
              <a:t>Issues to be </a:t>
            </a:r>
            <a:r>
              <a:rPr lang="en-US" dirty="0" smtClean="0"/>
              <a:t>considered</a:t>
            </a:r>
            <a:endParaRPr lang="en-US" dirty="0" smtClean="0"/>
          </a:p>
          <a:p>
            <a:pPr lvl="1"/>
            <a:r>
              <a:rPr lang="en-US" dirty="0" smtClean="0"/>
              <a:t>The time for the </a:t>
            </a:r>
            <a:r>
              <a:rPr lang="en-US" dirty="0" smtClean="0"/>
              <a:t>TA </a:t>
            </a:r>
            <a:r>
              <a:rPr lang="en-US" smtClean="0"/>
              <a:t>adjustment </a:t>
            </a:r>
            <a:r>
              <a:rPr lang="en-US" smtClean="0"/>
              <a:t>(legacy is </a:t>
            </a:r>
            <a:r>
              <a:rPr lang="en-US" smtClean="0"/>
              <a:t>n+6)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8752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425</Words>
  <Application>Microsoft Office PowerPoint</Application>
  <PresentationFormat>On-screen Show (4:3)</PresentationFormat>
  <Paragraphs>20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Timing advance for NB-IoT</vt:lpstr>
      <vt:lpstr>Background</vt:lpstr>
      <vt:lpstr>Legacy TA procedure</vt:lpstr>
      <vt:lpstr>Conclusion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HARQ</dc:title>
  <dc:creator>Yutao Sui</dc:creator>
  <cp:lastModifiedBy>Ericsson, AG</cp:lastModifiedBy>
  <cp:revision>25</cp:revision>
  <dcterms:created xsi:type="dcterms:W3CDTF">2016-02-15T08:10:27Z</dcterms:created>
  <dcterms:modified xsi:type="dcterms:W3CDTF">2016-03-24T08:44:04Z</dcterms:modified>
</cp:coreProperties>
</file>