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4" r:id="rId6"/>
    <p:sldId id="263" r:id="rId7"/>
    <p:sldId id="258" r:id="rId8"/>
    <p:sldId id="268" r:id="rId9"/>
    <p:sldId id="269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197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4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12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48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93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60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853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675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8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345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2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322C0-70A6-411A-AE15-5E92F7472202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11843-4C69-4577-91C2-7A08EF0A8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31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from offline discussion on NB-SS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 charset="0"/>
              </a:rPr>
              <a:t>Intel </a:t>
            </a:r>
            <a:r>
              <a:rPr lang="en-US" dirty="0" smtClean="0">
                <a:ea typeface="ＭＳ Ｐゴシック" charset="0"/>
              </a:rPr>
              <a:t>Corporation, ….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668000" y="2103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R1-162047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1498" y="210312"/>
            <a:ext cx="4807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3GPP TSG RAN WG1 NB-</a:t>
            </a:r>
            <a:r>
              <a:rPr lang="en-GB" dirty="0" err="1"/>
              <a:t>IoT</a:t>
            </a:r>
            <a:r>
              <a:rPr lang="en-GB" dirty="0"/>
              <a:t> Ad-Hoc Meeting</a:t>
            </a:r>
          </a:p>
          <a:p>
            <a:r>
              <a:rPr lang="en-US" dirty="0" smtClean="0"/>
              <a:t>Sophia </a:t>
            </a:r>
            <a:r>
              <a:rPr lang="en-US" dirty="0" err="1" smtClean="0"/>
              <a:t>Antipolis</a:t>
            </a:r>
            <a:r>
              <a:rPr lang="en-US" dirty="0" smtClean="0"/>
              <a:t>, France, 22nd - 24th March 2016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1498" y="799197"/>
            <a:ext cx="1956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Agenda item: 2.2.5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0184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165" y="1956592"/>
            <a:ext cx="7187183" cy="187128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port assumption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PVS as transmit diversity for NB-PSS/SSS (R1-161830)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Similar to LTE PSS/SSS (except different AP assumptions between NB-PSS and NB-SSS)</a:t>
            </a:r>
          </a:p>
          <a:p>
            <a:pPr marL="228600" lvl="1">
              <a:spcBef>
                <a:spcPts val="1000"/>
              </a:spcBef>
            </a:pPr>
            <a:r>
              <a:rPr lang="en-GB" sz="2900" dirty="0"/>
              <a:t>Supported by Intel, LGE, </a:t>
            </a:r>
            <a:r>
              <a:rPr lang="en-US" sz="2900" dirty="0"/>
              <a:t>Nokia Networks, Alcatel-Lucent, Alcatel-Lucent Shanghai Bell, Panasonic</a:t>
            </a:r>
          </a:p>
          <a:p>
            <a:r>
              <a:rPr lang="en-US" i="1" dirty="0" smtClean="0">
                <a:solidFill>
                  <a:srgbClr val="FF0000"/>
                </a:solidFill>
              </a:rPr>
              <a:t>Proposal: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UE shall assume the same antenna port for NB-PSS (or NB-SSS) in the same </a:t>
            </a:r>
            <a:r>
              <a:rPr lang="en-GB" i="1" dirty="0" err="1" smtClean="0">
                <a:solidFill>
                  <a:srgbClr val="FF0000"/>
                </a:solidFill>
              </a:rPr>
              <a:t>subframe</a:t>
            </a:r>
            <a:r>
              <a:rPr lang="en-GB" i="1" dirty="0" smtClean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UE shall not assume the </a:t>
            </a:r>
            <a:r>
              <a:rPr lang="en-GB" i="1" dirty="0">
                <a:solidFill>
                  <a:srgbClr val="FF0000"/>
                </a:solidFill>
              </a:rPr>
              <a:t>same antenna port </a:t>
            </a:r>
            <a:r>
              <a:rPr lang="en-GB" i="1" dirty="0" smtClean="0">
                <a:solidFill>
                  <a:srgbClr val="FF0000"/>
                </a:solidFill>
              </a:rPr>
              <a:t>for NB-PSS as </a:t>
            </a:r>
            <a:r>
              <a:rPr lang="en-GB" i="1" dirty="0">
                <a:solidFill>
                  <a:srgbClr val="FF0000"/>
                </a:solidFill>
              </a:rPr>
              <a:t>for </a:t>
            </a:r>
            <a:r>
              <a:rPr lang="en-GB" i="1" dirty="0" smtClean="0">
                <a:solidFill>
                  <a:srgbClr val="FF0000"/>
                </a:solidFill>
              </a:rPr>
              <a:t>NB-SSS.</a:t>
            </a: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The </a:t>
            </a:r>
            <a:r>
              <a:rPr lang="en-GB" i="1" dirty="0">
                <a:solidFill>
                  <a:srgbClr val="FF0000"/>
                </a:solidFill>
              </a:rPr>
              <a:t>UE shall not assume that the </a:t>
            </a:r>
            <a:r>
              <a:rPr lang="en-GB" i="1" dirty="0" smtClean="0">
                <a:solidFill>
                  <a:srgbClr val="FF0000"/>
                </a:solidFill>
              </a:rPr>
              <a:t>NB-PSS (or NB-SSS) is </a:t>
            </a:r>
            <a:r>
              <a:rPr lang="en-GB" i="1" dirty="0">
                <a:solidFill>
                  <a:srgbClr val="FF0000"/>
                </a:solidFill>
              </a:rPr>
              <a:t>transmitted on the same antenna port as any of the downlink reference </a:t>
            </a:r>
            <a:r>
              <a:rPr lang="en-GB" i="1" dirty="0" smtClean="0">
                <a:solidFill>
                  <a:srgbClr val="FF0000"/>
                </a:solidFill>
              </a:rPr>
              <a:t>signals and LTE PSS/SSS (</a:t>
            </a:r>
            <a:r>
              <a:rPr lang="en-GB" i="1" u="sng" dirty="0" smtClean="0">
                <a:solidFill>
                  <a:srgbClr val="FF0000"/>
                </a:solidFill>
              </a:rPr>
              <a:t>note: Need to be deleted if </a:t>
            </a:r>
            <a:r>
              <a:rPr lang="en-GB" i="1" u="sng" dirty="0" err="1" smtClean="0">
                <a:solidFill>
                  <a:srgbClr val="FF0000"/>
                </a:solidFill>
              </a:rPr>
              <a:t>Spreadtrum’s</a:t>
            </a:r>
            <a:r>
              <a:rPr lang="en-GB" i="1" u="sng" dirty="0" smtClean="0">
                <a:solidFill>
                  <a:srgbClr val="FF0000"/>
                </a:solidFill>
              </a:rPr>
              <a:t> WF is agreed</a:t>
            </a:r>
            <a:r>
              <a:rPr lang="en-GB" i="1" dirty="0" smtClean="0">
                <a:solidFill>
                  <a:srgbClr val="FF0000"/>
                </a:solidFill>
              </a:rPr>
              <a:t>). </a:t>
            </a:r>
            <a:r>
              <a:rPr lang="en-GB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GB" b="1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already covered in 211</a:t>
            </a:r>
            <a:endParaRPr lang="en-GB" b="1" i="1" dirty="0" smtClean="0">
              <a:solidFill>
                <a:srgbClr val="FF0000"/>
              </a:solidFill>
            </a:endParaRPr>
          </a:p>
          <a:p>
            <a:pPr lvl="1"/>
            <a:r>
              <a:rPr lang="en-GB" i="1" dirty="0" smtClean="0">
                <a:solidFill>
                  <a:srgbClr val="FF0000"/>
                </a:solidFill>
              </a:rPr>
              <a:t>The </a:t>
            </a:r>
            <a:r>
              <a:rPr lang="en-GB" i="1" dirty="0">
                <a:solidFill>
                  <a:srgbClr val="FF0000"/>
                </a:solidFill>
              </a:rPr>
              <a:t>UE shall not assume that any transmission instance of the </a:t>
            </a:r>
            <a:r>
              <a:rPr lang="en-GB" i="1" dirty="0" smtClean="0">
                <a:solidFill>
                  <a:srgbClr val="FF0000"/>
                </a:solidFill>
              </a:rPr>
              <a:t>NB-PSS (or NB-SSS) is </a:t>
            </a:r>
            <a:r>
              <a:rPr lang="en-GB" i="1" dirty="0">
                <a:solidFill>
                  <a:srgbClr val="FF0000"/>
                </a:solidFill>
              </a:rPr>
              <a:t>transmitted on the same antenna port, or ports, used for any other transmission instance of the </a:t>
            </a:r>
            <a:r>
              <a:rPr lang="en-GB" i="1" dirty="0" smtClean="0">
                <a:solidFill>
                  <a:srgbClr val="FF0000"/>
                </a:solidFill>
              </a:rPr>
              <a:t>NB-PSS (or NB-SSS).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39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Agreements regarding NB-PSS in RAN1 NB-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  <a:r>
              <a:rPr lang="en-US" dirty="0" err="1" smtClean="0"/>
              <a:t>Adhoc</a:t>
            </a:r>
            <a:endParaRPr lang="en-US" dirty="0" smtClean="0"/>
          </a:p>
          <a:p>
            <a:pPr lvl="1"/>
            <a:r>
              <a:rPr lang="en-US" dirty="0"/>
              <a:t>NB-PSS uses the last 11 OFDM symbols of </a:t>
            </a:r>
            <a:r>
              <a:rPr lang="en-US" dirty="0" err="1"/>
              <a:t>subframes</a:t>
            </a:r>
            <a:r>
              <a:rPr lang="en-US" dirty="0"/>
              <a:t> in which NB-PSS occurs for normal CP</a:t>
            </a:r>
            <a:endParaRPr lang="en-US" dirty="0" smtClean="0"/>
          </a:p>
          <a:p>
            <a:r>
              <a:rPr lang="en-US" dirty="0" smtClean="0"/>
              <a:t>Agreements </a:t>
            </a:r>
            <a:r>
              <a:rPr lang="en-US" dirty="0"/>
              <a:t>regarding NB-PSS in RAN1 #84</a:t>
            </a:r>
          </a:p>
          <a:p>
            <a:pPr lvl="1"/>
            <a:r>
              <a:rPr lang="en-US" dirty="0"/>
              <a:t>The periodicity of NB-PSS transmission is 10ms.</a:t>
            </a:r>
          </a:p>
          <a:p>
            <a:pPr lvl="1"/>
            <a:r>
              <a:rPr lang="en-US" dirty="0"/>
              <a:t>The sequence for NB-PSS is generated at each OFDM symbol</a:t>
            </a:r>
          </a:p>
          <a:p>
            <a:pPr lvl="2"/>
            <a:r>
              <a:rPr lang="en-US" dirty="0"/>
              <a:t>Length-11 </a:t>
            </a:r>
            <a:r>
              <a:rPr lang="en-US" dirty="0" err="1"/>
              <a:t>Zadoff</a:t>
            </a:r>
            <a:r>
              <a:rPr lang="en-US" dirty="0"/>
              <a:t>-Chu Sequence in frequency domain is used for sequence generation for each OFDM symbol and 11 REs are used per OFDM symbol.</a:t>
            </a:r>
          </a:p>
          <a:p>
            <a:pPr lvl="2"/>
            <a:r>
              <a:rPr lang="en-US" dirty="0"/>
              <a:t>The 11 root sequence indices are FFS.</a:t>
            </a:r>
          </a:p>
          <a:p>
            <a:pPr lvl="1"/>
            <a:r>
              <a:rPr lang="en-GB" dirty="0"/>
              <a:t>NB-PSS is transmitted in </a:t>
            </a:r>
            <a:r>
              <a:rPr lang="en-GB" dirty="0" err="1"/>
              <a:t>subframe</a:t>
            </a:r>
            <a:r>
              <a:rPr lang="en-GB" dirty="0"/>
              <a:t>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890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NB-PSS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DC subcarrier for baseband processing (except NB-PSS)</a:t>
            </a:r>
          </a:p>
          <a:p>
            <a:pPr lvl="1"/>
            <a:r>
              <a:rPr lang="en-US" dirty="0" smtClean="0"/>
              <a:t>Option 1: DC subcarrier for a NB-</a:t>
            </a:r>
            <a:r>
              <a:rPr lang="en-US" dirty="0" err="1" smtClean="0"/>
              <a:t>IoT</a:t>
            </a:r>
            <a:r>
              <a:rPr lang="en-US" dirty="0" smtClean="0"/>
              <a:t> carrier is corresponding to subcarrier index k=5</a:t>
            </a:r>
          </a:p>
          <a:p>
            <a:pPr lvl="2"/>
            <a:r>
              <a:rPr lang="en-US" dirty="0" smtClean="0"/>
              <a:t>Supported by</a:t>
            </a:r>
          </a:p>
          <a:p>
            <a:pPr lvl="1"/>
            <a:r>
              <a:rPr lang="en-US" dirty="0" smtClean="0"/>
              <a:t>Option 2: </a:t>
            </a:r>
            <a:r>
              <a:rPr lang="en-US" dirty="0"/>
              <a:t>DC subcarrier for a NB-</a:t>
            </a:r>
            <a:r>
              <a:rPr lang="en-US" dirty="0" err="1"/>
              <a:t>IoT</a:t>
            </a:r>
            <a:r>
              <a:rPr lang="en-US" dirty="0"/>
              <a:t> carrier is corresponding to subcarrier index </a:t>
            </a:r>
            <a:r>
              <a:rPr lang="en-US" dirty="0" smtClean="0"/>
              <a:t>k=6</a:t>
            </a:r>
          </a:p>
          <a:p>
            <a:pPr lvl="2"/>
            <a:r>
              <a:rPr lang="en-US" dirty="0" smtClean="0"/>
              <a:t>Supported by Intel, LGE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DC subcarrier for a NB-</a:t>
            </a:r>
            <a:r>
              <a:rPr lang="en-US" i="1" dirty="0" err="1" smtClean="0">
                <a:solidFill>
                  <a:srgbClr val="FF0000"/>
                </a:solidFill>
              </a:rPr>
              <a:t>IoT</a:t>
            </a:r>
            <a:r>
              <a:rPr lang="en-US" i="1" dirty="0" smtClean="0">
                <a:solidFill>
                  <a:srgbClr val="FF0000"/>
                </a:solidFill>
              </a:rPr>
              <a:t> carrier is corresponding to subcarrier index k=6 (i.e. 0 1 2 3 4 5 </a:t>
            </a:r>
            <a:r>
              <a:rPr lang="en-US" b="1" i="1" dirty="0" smtClean="0">
                <a:solidFill>
                  <a:srgbClr val="FF0000"/>
                </a:solidFill>
              </a:rPr>
              <a:t>6 (DC)</a:t>
            </a:r>
            <a:r>
              <a:rPr lang="en-US" i="1" dirty="0" smtClean="0">
                <a:solidFill>
                  <a:srgbClr val="FF0000"/>
                </a:solidFill>
              </a:rPr>
              <a:t> 7 8 9 10 11)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Frequency domain mapping for NB-PSS (R1-161895, R1-161950, R1-161960,R1-161981)</a:t>
            </a:r>
          </a:p>
          <a:p>
            <a:pPr lvl="1"/>
            <a:r>
              <a:rPr lang="en-US" dirty="0" smtClean="0"/>
              <a:t>Fixed mapping: NB-PSS (11 REs) is mapped on k=1~k=11 in a fixed manner (note: this is for the case when DC is corresponding to #6)</a:t>
            </a:r>
          </a:p>
          <a:p>
            <a:pPr lvl="2"/>
            <a:r>
              <a:rPr lang="en-US" dirty="0" smtClean="0"/>
              <a:t>Supported by Intel (1~11), LGE (1~11), Ericsson (0~10, or 1~11), Huawei, HiSilicon (1~11), </a:t>
            </a:r>
            <a:r>
              <a:rPr lang="en-US" dirty="0" err="1" smtClean="0"/>
              <a:t>MediaTek</a:t>
            </a:r>
            <a:r>
              <a:rPr lang="en-US" dirty="0" smtClean="0"/>
              <a:t> (depends on the location of DC)</a:t>
            </a:r>
          </a:p>
          <a:p>
            <a:pPr lvl="1"/>
            <a:r>
              <a:rPr lang="en-US" dirty="0" smtClean="0"/>
              <a:t>Flexible mapping: NB-PSS (11 REs) can be mapped on either k=0~10 or k=1~11 depending on the PRB location (i.e. according to frequency raster offset)</a:t>
            </a:r>
          </a:p>
          <a:p>
            <a:pPr lvl="2"/>
            <a:r>
              <a:rPr lang="en-US" dirty="0" smtClean="0"/>
              <a:t>Supported by Nokia Networks, Alcatel-Lucent, Alcatel-Lucent Shanghai Bell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Decide during online discussion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531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for frequency </a:t>
            </a:r>
            <a:r>
              <a:rPr lang="en-US" dirty="0"/>
              <a:t>domain mapping for </a:t>
            </a:r>
            <a:r>
              <a:rPr lang="en-US" dirty="0" smtClean="0"/>
              <a:t>NB-PSS (for fixed mapping in slide 4)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71016" y="3081527"/>
            <a:ext cx="2036877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66" y="3127246"/>
            <a:ext cx="9955068" cy="325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48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OFDM baseband signal generation (R1-161950)</a:t>
            </a:r>
          </a:p>
          <a:p>
            <a:pPr lvl="1"/>
            <a:r>
              <a:rPr lang="en-US" sz="2000" dirty="0" smtClean="0"/>
              <a:t>OFDM waveform needs to be described with respect to the DC subcarrier of the NB-</a:t>
            </a:r>
            <a:r>
              <a:rPr lang="en-US" sz="2000" dirty="0" err="1" smtClean="0"/>
              <a:t>IoT</a:t>
            </a:r>
            <a:r>
              <a:rPr lang="en-US" sz="2000" dirty="0" smtClean="0"/>
              <a:t> carrier in order to avoid phase distortion caused at the OFDM symbol boundaries</a:t>
            </a:r>
            <a:r>
              <a:rPr lang="en-US" sz="2000" dirty="0"/>
              <a:t> due to the frequency shift between the LTE DC subcarrier and the NB-</a:t>
            </a:r>
            <a:r>
              <a:rPr lang="en-US" sz="2000" dirty="0" err="1"/>
              <a:t>IoT</a:t>
            </a:r>
            <a:r>
              <a:rPr lang="en-US" sz="2000" dirty="0"/>
              <a:t> DC </a:t>
            </a:r>
            <a:r>
              <a:rPr lang="en-US" sz="2000" dirty="0" smtClean="0"/>
              <a:t>subcarrier</a:t>
            </a:r>
          </a:p>
          <a:p>
            <a:pPr lvl="2"/>
            <a:r>
              <a:rPr lang="en-US" sz="1800" dirty="0" smtClean="0"/>
              <a:t>Supported by Intel, LGE</a:t>
            </a:r>
          </a:p>
          <a:p>
            <a:pPr lvl="1"/>
            <a:r>
              <a:rPr lang="en-US" sz="2000" i="1" dirty="0" smtClean="0">
                <a:solidFill>
                  <a:srgbClr val="FF0000"/>
                </a:solidFill>
              </a:rPr>
              <a:t>Proposal (assuming DC is corresponding to logical index k=6; see slide 4): </a:t>
            </a:r>
            <a:r>
              <a:rPr lang="en-US" sz="2000" i="1" dirty="0">
                <a:solidFill>
                  <a:srgbClr val="FF0000"/>
                </a:solidFill>
              </a:rPr>
              <a:t>OFDM waveform needs to be described with respect to the DC subcarrier of the NB-</a:t>
            </a:r>
            <a:r>
              <a:rPr lang="en-US" sz="2000" i="1" dirty="0" err="1">
                <a:solidFill>
                  <a:srgbClr val="FF0000"/>
                </a:solidFill>
              </a:rPr>
              <a:t>IoT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smtClean="0">
                <a:solidFill>
                  <a:srgbClr val="FF0000"/>
                </a:solidFill>
              </a:rPr>
              <a:t>carrier</a:t>
            </a:r>
          </a:p>
          <a:p>
            <a:pPr lvl="1"/>
            <a:endParaRPr lang="en-US" sz="2000" i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938" y="4392576"/>
            <a:ext cx="10707332" cy="235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600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NB-PSS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Details on 11 root sequence indices on 11 OFDM symbols</a:t>
            </a:r>
          </a:p>
          <a:p>
            <a:pPr lvl="1"/>
            <a:r>
              <a:rPr lang="en-US" dirty="0" smtClean="0"/>
              <a:t>R1-161895 (Intel)</a:t>
            </a:r>
          </a:p>
          <a:p>
            <a:pPr lvl="1"/>
            <a:r>
              <a:rPr lang="en-US" dirty="0" smtClean="0"/>
              <a:t>R1-161968 (LGE)</a:t>
            </a:r>
          </a:p>
          <a:p>
            <a:pPr lvl="1"/>
            <a:r>
              <a:rPr lang="en-US" dirty="0" smtClean="0"/>
              <a:t>R1-161981 (Qualcomm)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Select one of three during the online discussion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113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Agreements regarding NB-PSS in RAN1 NB-</a:t>
            </a:r>
            <a:r>
              <a:rPr lang="en-US" dirty="0" err="1"/>
              <a:t>IoT</a:t>
            </a:r>
            <a:r>
              <a:rPr lang="en-US" dirty="0"/>
              <a:t> </a:t>
            </a:r>
            <a:r>
              <a:rPr lang="en-US" dirty="0" err="1"/>
              <a:t>Adhoc</a:t>
            </a:r>
            <a:endParaRPr lang="en-US" dirty="0"/>
          </a:p>
          <a:p>
            <a:pPr lvl="1"/>
            <a:r>
              <a:rPr lang="en-GB" dirty="0"/>
              <a:t>The number of subcarriers for NB-SSS is 12</a:t>
            </a:r>
            <a:endParaRPr lang="en-US" dirty="0"/>
          </a:p>
          <a:p>
            <a:r>
              <a:rPr lang="en-US" dirty="0" smtClean="0"/>
              <a:t>Agreements </a:t>
            </a:r>
            <a:r>
              <a:rPr lang="en-US" dirty="0"/>
              <a:t>regarding </a:t>
            </a:r>
            <a:r>
              <a:rPr lang="en-US" dirty="0" smtClean="0"/>
              <a:t>NB-SSS </a:t>
            </a:r>
            <a:r>
              <a:rPr lang="en-US" dirty="0"/>
              <a:t>in RAN1 #84</a:t>
            </a:r>
          </a:p>
          <a:p>
            <a:pPr lvl="1"/>
            <a:r>
              <a:rPr lang="en-GB" dirty="0"/>
              <a:t>NB-SSS is transmitted in </a:t>
            </a:r>
            <a:r>
              <a:rPr lang="en-GB" dirty="0" err="1"/>
              <a:t>subframe</a:t>
            </a:r>
            <a:r>
              <a:rPr lang="en-GB" dirty="0"/>
              <a:t> 9 </a:t>
            </a:r>
            <a:endParaRPr lang="en-US" dirty="0"/>
          </a:p>
          <a:p>
            <a:pPr lvl="1"/>
            <a:r>
              <a:rPr lang="en-GB" dirty="0"/>
              <a:t>Number of symbols for NB-SSS: 11</a:t>
            </a:r>
            <a:endParaRPr lang="en-US" dirty="0"/>
          </a:p>
          <a:p>
            <a:pPr lvl="1"/>
            <a:r>
              <a:rPr lang="en-GB" dirty="0"/>
              <a:t>NB-SSS base sequence is constructed from one or more ZC sequences</a:t>
            </a:r>
            <a:endParaRPr lang="en-US" dirty="0"/>
          </a:p>
          <a:p>
            <a:pPr lvl="2"/>
            <a:r>
              <a:rPr lang="en-GB" dirty="0"/>
              <a:t>Length FFS</a:t>
            </a:r>
            <a:endParaRPr lang="en-US" dirty="0"/>
          </a:p>
          <a:p>
            <a:pPr lvl="2"/>
            <a:r>
              <a:rPr lang="en-GB" dirty="0"/>
              <a:t>FFS whether multiple root sequences are used or a binary scrambling code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537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Periodicity: trade-off between periodicity and cell search time</a:t>
            </a:r>
          </a:p>
          <a:p>
            <a:pPr lvl="1"/>
            <a:r>
              <a:rPr lang="en-US" dirty="0" smtClean="0"/>
              <a:t>40ms (R1-161806): 1bit information needs to be encoded in NB-SSS</a:t>
            </a:r>
          </a:p>
          <a:p>
            <a:pPr lvl="2"/>
            <a:r>
              <a:rPr lang="en-US" dirty="0" smtClean="0"/>
              <a:t>Supported by LGE, Huawei, HiSilicon</a:t>
            </a:r>
          </a:p>
          <a:p>
            <a:pPr lvl="1"/>
            <a:r>
              <a:rPr lang="en-US" dirty="0" smtClean="0"/>
              <a:t>20ms (R1-161896, R1-161946): 2 bit information needs to be encoded in NB-SSS</a:t>
            </a:r>
          </a:p>
          <a:p>
            <a:pPr lvl="2"/>
            <a:r>
              <a:rPr lang="en-US" dirty="0" smtClean="0"/>
              <a:t>Supported by Intel, LGE,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/>
              <a:t>Nokia Networks, Alcatel-Lucent, Alcatel-Lucent Shanghai </a:t>
            </a:r>
            <a:r>
              <a:rPr lang="en-US" dirty="0" smtClean="0"/>
              <a:t>Bell, Ericsson, Panasonic</a:t>
            </a:r>
          </a:p>
          <a:p>
            <a:pPr lvl="1"/>
            <a:r>
              <a:rPr lang="en-US" dirty="0" smtClean="0"/>
              <a:t>10ms (R1-161863): 3 bit information needs to be encoded in NB-SSS</a:t>
            </a:r>
          </a:p>
          <a:p>
            <a:pPr lvl="2"/>
            <a:r>
              <a:rPr lang="en-US" dirty="0" smtClean="0"/>
              <a:t>Supported by [ZTE]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20ms for NB-SSS periodicity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25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NB-SSS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NB-SSS generation</a:t>
            </a:r>
          </a:p>
          <a:p>
            <a:pPr lvl="1"/>
            <a:r>
              <a:rPr lang="en-US" dirty="0" smtClean="0"/>
              <a:t>Frequency domain generation</a:t>
            </a:r>
          </a:p>
          <a:p>
            <a:pPr lvl="2"/>
            <a:r>
              <a:rPr lang="en-US" dirty="0" smtClean="0"/>
              <a:t>Length-127 ZC sequence is divided to each OFDM symbol (R1-161829)</a:t>
            </a:r>
          </a:p>
          <a:p>
            <a:pPr lvl="3"/>
            <a:r>
              <a:rPr lang="en-US" dirty="0" smtClean="0"/>
              <a:t>Supported by Ericsson</a:t>
            </a:r>
          </a:p>
          <a:p>
            <a:pPr lvl="2"/>
            <a:r>
              <a:rPr lang="en-US" dirty="0" smtClean="0"/>
              <a:t>Length-131 ZC sequence is divided to each OFDM symbol (R1-161896, R1-161946, R1-161960)</a:t>
            </a:r>
          </a:p>
          <a:p>
            <a:pPr lvl="3"/>
            <a:r>
              <a:rPr lang="en-US" dirty="0" smtClean="0"/>
              <a:t>Supported by Intel, </a:t>
            </a:r>
            <a:r>
              <a:rPr lang="en-US" dirty="0" err="1" smtClean="0"/>
              <a:t>MediaTek</a:t>
            </a:r>
            <a:r>
              <a:rPr lang="en-US" dirty="0" smtClean="0"/>
              <a:t>, Nokia Networks, Alcatel-Lucent, Alcatel-Lucent Shanghai Bell </a:t>
            </a:r>
          </a:p>
          <a:p>
            <a:pPr lvl="2"/>
            <a:r>
              <a:rPr lang="en-US" dirty="0" smtClean="0"/>
              <a:t>Length-11 ZC sequence is used for each OFDM symbol (R1-161936)</a:t>
            </a:r>
          </a:p>
          <a:p>
            <a:pPr lvl="3"/>
            <a:r>
              <a:rPr lang="en-US" dirty="0" smtClean="0"/>
              <a:t>Supported by [Qualcomm]</a:t>
            </a:r>
          </a:p>
          <a:p>
            <a:pPr lvl="2"/>
            <a:r>
              <a:rPr lang="en-US" dirty="0" smtClean="0"/>
              <a:t>Two Length-67 ZC sequences are used to multiple OFDM symbols (R1-161968)</a:t>
            </a:r>
          </a:p>
          <a:p>
            <a:pPr lvl="3"/>
            <a:r>
              <a:rPr lang="en-US" dirty="0" smtClean="0"/>
              <a:t>Supported by LGE</a:t>
            </a:r>
          </a:p>
          <a:p>
            <a:pPr lvl="1"/>
            <a:r>
              <a:rPr lang="en-US" dirty="0" smtClean="0"/>
              <a:t>Time domain generation</a:t>
            </a:r>
          </a:p>
          <a:p>
            <a:pPr lvl="2"/>
            <a:r>
              <a:rPr lang="en-US" dirty="0" smtClean="0"/>
              <a:t>Length-139 ZC sequence is divided to each OFDM symbol (R1-161806)</a:t>
            </a:r>
          </a:p>
          <a:p>
            <a:pPr lvl="3"/>
            <a:r>
              <a:rPr lang="en-US" dirty="0" smtClean="0"/>
              <a:t>Supported by Huawei, HiSilicon</a:t>
            </a:r>
          </a:p>
          <a:p>
            <a:pPr lvl="2"/>
            <a:r>
              <a:rPr lang="en-US" dirty="0" smtClean="0"/>
              <a:t>Length-11 ZC sequence (with cyclic extension to 12) or length-13 ZC sequence (with truncation to 12) is used for each OFDM symbol (R1-161863)</a:t>
            </a:r>
          </a:p>
          <a:p>
            <a:pPr lvl="3"/>
            <a:r>
              <a:rPr lang="en-US" dirty="0" smtClean="0"/>
              <a:t>Supported by ZTE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Proposal: NB-SSS is generated in the frequency domain with length-131 ZC sequence to be divided to each OFDM symbol. FFS for further details including scrambling, cyclic shift, </a:t>
            </a:r>
            <a:r>
              <a:rPr lang="en-US" i="1" dirty="0" err="1" smtClean="0">
                <a:solidFill>
                  <a:srgbClr val="FF0000"/>
                </a:solidFill>
              </a:rPr>
              <a:t>etc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710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</TotalTime>
  <Words>955</Words>
  <Application>Microsoft Office PowerPoint</Application>
  <PresentationFormat>Widescreen</PresentationFormat>
  <Paragraphs>92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Calibri Light</vt:lpstr>
      <vt:lpstr>Wingdings</vt:lpstr>
      <vt:lpstr>Office Theme</vt:lpstr>
      <vt:lpstr>WF from offline discussion on NB-SS</vt:lpstr>
      <vt:lpstr>NB-PSS</vt:lpstr>
      <vt:lpstr>NB-PSS (Cont’d)</vt:lpstr>
      <vt:lpstr>NB-PSS (Cont’d)</vt:lpstr>
      <vt:lpstr>NB-PSS (Cont’d)</vt:lpstr>
      <vt:lpstr>NB-PSS (Cont’d)</vt:lpstr>
      <vt:lpstr>NB-SSS</vt:lpstr>
      <vt:lpstr>NB-SSS (Cont’d)</vt:lpstr>
      <vt:lpstr>NB-SSS (Cont’d)</vt:lpstr>
      <vt:lpstr>Antenna port assumption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NB-PSS</dc:title>
  <dc:creator>Intel</dc:creator>
  <cp:keywords>CTPClassification=CTP_PUBLIC:VisualMarkings=</cp:keywords>
  <cp:lastModifiedBy>Intel2</cp:lastModifiedBy>
  <cp:revision>101</cp:revision>
  <dcterms:created xsi:type="dcterms:W3CDTF">2016-03-20T21:11:55Z</dcterms:created>
  <dcterms:modified xsi:type="dcterms:W3CDTF">2016-03-24T07:59:12Z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115fce74-08cc-4501-9006-04f36b905a40</vt:lpwstr>
  </property>
  <property fmtid="{D5CDD505-2E9C-101B-9397-08002B2CF9AE}" pid="3" name="CTP_TimeStamp">
    <vt:lpwstr>2016-03-24 07:59:12Z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