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5501" autoAdjust="0"/>
  </p:normalViewPr>
  <p:slideViewPr>
    <p:cSldViewPr snapToGrid="0">
      <p:cViewPr varScale="1">
        <p:scale>
          <a:sx n="88" d="100"/>
          <a:sy n="88" d="100"/>
        </p:scale>
        <p:origin x="558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765F-DE73-4020-A417-F6E457B892F8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F61C2-8878-46F3-8574-E4AB91BE0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Multi-Carrier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Corporation, </a:t>
            </a:r>
            <a:r>
              <a:rPr lang="en-US" dirty="0" err="1" smtClean="0"/>
              <a:t>MediaTek</a:t>
            </a:r>
            <a:r>
              <a:rPr lang="en-US" dirty="0" smtClean="0"/>
              <a:t>, Ericsson, ALU, ASB, Nokia, Panasonic, Huawei, </a:t>
            </a:r>
            <a:r>
              <a:rPr lang="en-US" dirty="0" err="1" smtClean="0"/>
              <a:t>HiSi</a:t>
            </a:r>
            <a:r>
              <a:rPr lang="en-US" dirty="0" smtClean="0"/>
              <a:t>, Sony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NB-</a:t>
            </a:r>
            <a:r>
              <a:rPr lang="en-US" altLang="ko-KR" b="1" dirty="0" err="1"/>
              <a:t>IoT</a:t>
            </a:r>
            <a:r>
              <a:rPr lang="en-US" altLang="ko-KR" b="1" dirty="0"/>
              <a:t> Ad-Hoc </a:t>
            </a:r>
            <a:r>
              <a:rPr lang="en-US" altLang="ko-KR" b="1" dirty="0" smtClean="0"/>
              <a:t>Meeting</a:t>
            </a:r>
            <a:r>
              <a:rPr lang="en-US" altLang="ko-KR" sz="1800" b="1" dirty="0" smtClean="0"/>
              <a:t> </a:t>
            </a:r>
            <a:r>
              <a:rPr lang="en-US" altLang="ko-KR" b="1" dirty="0"/>
              <a:t>                                             R1-162036</a:t>
            </a:r>
            <a:endParaRPr lang="ko-KR" altLang="ko-KR" sz="1800" dirty="0" smtClean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 smtClean="0"/>
              <a:t>Sophia </a:t>
            </a:r>
            <a:r>
              <a:rPr lang="en-US" altLang="ko-KR" b="1" dirty="0" err="1" smtClean="0"/>
              <a:t>Antipolis</a:t>
            </a:r>
            <a:r>
              <a:rPr lang="en-US" altLang="ko-KR" b="1" dirty="0" smtClean="0"/>
              <a:t>, France, 22nd - 24th March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3623" y="365125"/>
            <a:ext cx="11004755" cy="1325563"/>
          </a:xfrm>
        </p:spPr>
        <p:txBody>
          <a:bodyPr/>
          <a:lstStyle/>
          <a:p>
            <a:pPr algn="ctr"/>
            <a:r>
              <a:rPr lang="en-US" b="1" dirty="0" smtClean="0"/>
              <a:t>Endorsed 36.300 CR in R2-162068</a:t>
            </a:r>
            <a:r>
              <a:rPr lang="en-US" b="1" dirty="0"/>
              <a:t> </a:t>
            </a:r>
            <a:r>
              <a:rPr lang="en-US" b="1" dirty="0" smtClean="0"/>
              <a:t>(Sec</a:t>
            </a:r>
            <a:r>
              <a:rPr lang="en-US" b="1" dirty="0"/>
              <a:t>. </a:t>
            </a:r>
            <a:r>
              <a:rPr lang="en-US" b="1" dirty="0" smtClean="0"/>
              <a:t>X.3.8)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3623" y="1825625"/>
            <a:ext cx="10515600" cy="4351338"/>
          </a:xfrm>
        </p:spPr>
        <p:txBody>
          <a:bodyPr>
            <a:normAutofit fontScale="47500" lnSpcReduction="20000"/>
          </a:bodyPr>
          <a:lstStyle/>
          <a:p>
            <a:pPr marL="0" indent="0" hangingPunct="0">
              <a:buNone/>
            </a:pPr>
            <a:r>
              <a:rPr lang="en-US" dirty="0"/>
              <a:t>Configurations of non-anchor PRB:</a:t>
            </a:r>
          </a:p>
          <a:p>
            <a:pPr marL="0" indent="0" hangingPunct="0">
              <a:buNone/>
            </a:pPr>
            <a:r>
              <a:rPr lang="en-US" dirty="0"/>
              <a:t>-	For C-plane solution, a non-anchor PRB can be configured when an RRC connection is established (i.e., Msg.4);</a:t>
            </a:r>
          </a:p>
          <a:p>
            <a:pPr marL="0" indent="0" hangingPunct="0">
              <a:buNone/>
            </a:pPr>
            <a:r>
              <a:rPr lang="en-US" dirty="0"/>
              <a:t>-	For U-plane solution, a non-anchor PRB can be configured when an RRC connection is (re)established, resumed or reconfigured;</a:t>
            </a:r>
          </a:p>
          <a:p>
            <a:pPr marL="0" indent="0" hangingPunct="0">
              <a:buNone/>
            </a:pPr>
            <a:r>
              <a:rPr lang="en-US" dirty="0"/>
              <a:t>-	Configurations of a non-anchor PRB are included within the IE </a:t>
            </a:r>
            <a:r>
              <a:rPr lang="en-US" dirty="0" err="1"/>
              <a:t>radioResourceConfigDedicated</a:t>
            </a:r>
            <a:r>
              <a:rPr lang="en-US" dirty="0"/>
              <a:t>;</a:t>
            </a:r>
          </a:p>
          <a:p>
            <a:pPr marL="0" indent="0" hangingPunct="0">
              <a:buNone/>
            </a:pPr>
            <a:r>
              <a:rPr lang="en-US" dirty="0"/>
              <a:t>-	After the successful completion of RRC connection (re)establishment, resume or reconfiguration, if configured, the UE can start to receive NB-PDCCH/NB-PDSCH and/or transmit NB-PUSCH on a non-anchor PRB;</a:t>
            </a:r>
          </a:p>
          <a:p>
            <a:pPr marL="0" indent="0" hangingPunct="0">
              <a:buNone/>
            </a:pPr>
            <a:r>
              <a:rPr lang="en-US" dirty="0"/>
              <a:t>-	</a:t>
            </a:r>
            <a:r>
              <a:rPr lang="en-US" dirty="0">
                <a:solidFill>
                  <a:srgbClr val="FF0000"/>
                </a:solidFill>
              </a:rPr>
              <a:t>A UE that has been assigned a non-anchor PRB, remains on that PRB </a:t>
            </a:r>
            <a:r>
              <a:rPr lang="en-US" dirty="0"/>
              <a:t>throughout RRC_CONNECTED or </a:t>
            </a:r>
            <a:r>
              <a:rPr lang="en-US" dirty="0">
                <a:solidFill>
                  <a:srgbClr val="FF0000"/>
                </a:solidFill>
              </a:rPr>
              <a:t>until transmission of NB-RACH is needed in RRC_CONNECTED</a:t>
            </a:r>
            <a:r>
              <a:rPr lang="en-US" dirty="0"/>
              <a:t> or until re-assigned to another PRB.</a:t>
            </a:r>
          </a:p>
          <a:p>
            <a:pPr marL="0" indent="0" hangingPunct="0">
              <a:buNone/>
            </a:pPr>
            <a:r>
              <a:rPr lang="en-US" dirty="0"/>
              <a:t>Random Access/RRC connection (re)establishment procedure:</a:t>
            </a:r>
          </a:p>
          <a:p>
            <a:pPr marL="0" indent="0" hangingPunct="0">
              <a:buNone/>
            </a:pPr>
            <a:r>
              <a:rPr lang="en-US" dirty="0"/>
              <a:t>-	</a:t>
            </a:r>
            <a:r>
              <a:rPr lang="en-US" dirty="0">
                <a:solidFill>
                  <a:srgbClr val="FF0000"/>
                </a:solidFill>
              </a:rPr>
              <a:t>The RA procedure is performed on an anchor PRB;</a:t>
            </a:r>
          </a:p>
          <a:p>
            <a:pPr marL="0" indent="0" hangingPunct="0">
              <a:buNone/>
            </a:pPr>
            <a:r>
              <a:rPr lang="en-US" dirty="0"/>
              <a:t>-	The RRC connection (re)establishment/resume procedure is initiated on an anchor PRB (After the HARQ acknowledgement for Msg.4, UE start monitoring  an non-anchor PRB and Msg.5 is delivered on an non-anchor PRB);</a:t>
            </a:r>
          </a:p>
          <a:p>
            <a:pPr marL="0" indent="0" hangingPunct="0">
              <a:buNone/>
            </a:pPr>
            <a:r>
              <a:rPr lang="en-US" dirty="0"/>
              <a:t>-	</a:t>
            </a:r>
            <a:r>
              <a:rPr lang="en-US" dirty="0">
                <a:solidFill>
                  <a:srgbClr val="FF0000"/>
                </a:solidFill>
              </a:rPr>
              <a:t>If the UE needs to perform a RA procedure while on the non-anchor carrier (e.g. due to SR or PDCCH order) it goes back to the anchor carrier and stays there throughout RRC_CONNECTED or until re-assigned to another PRB (We may consider the mechanism to go back to the non-anchor PRB after the RA procedure).</a:t>
            </a:r>
          </a:p>
          <a:p>
            <a:pPr marL="0" indent="0" hangingPunct="0">
              <a:buNone/>
            </a:pPr>
            <a:r>
              <a:rPr lang="en-US" dirty="0"/>
              <a:t>Upon leaving RRC_CONNECTED:</a:t>
            </a:r>
          </a:p>
          <a:p>
            <a:pPr marL="0" indent="0" hangingPunct="0">
              <a:buNone/>
            </a:pPr>
            <a:r>
              <a:rPr lang="en-US" dirty="0"/>
              <a:t>-	A UE that operates on a non-anchor PRB selects an NB-</a:t>
            </a:r>
            <a:r>
              <a:rPr lang="en-US" dirty="0" err="1"/>
              <a:t>IoT</a:t>
            </a:r>
            <a:r>
              <a:rPr lang="en-US" dirty="0"/>
              <a:t> carrier (via cell selection) upon leaving RRC_CONNECTED (FFS whether the </a:t>
            </a:r>
            <a:r>
              <a:rPr lang="en-US" dirty="0" err="1"/>
              <a:t>eNB</a:t>
            </a:r>
            <a:r>
              <a:rPr lang="en-US" dirty="0"/>
              <a:t> may redirect a UE to another NB-</a:t>
            </a:r>
            <a:r>
              <a:rPr lang="en-US" dirty="0" err="1"/>
              <a:t>IoT</a:t>
            </a:r>
            <a:r>
              <a:rPr lang="en-US" dirty="0"/>
              <a:t> carrier during RRC Connection Setup and/or RRC Connection Release);</a:t>
            </a:r>
          </a:p>
          <a:p>
            <a:pPr marL="0" indent="0">
              <a:buNone/>
            </a:pPr>
            <a:r>
              <a:rPr lang="en-US" dirty="0"/>
              <a:t>-	A UE in RRC_IDLE receives paging on an anchor PRB.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Proposal 1: PDCCH order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PDCCH order is always sent on the NB-</a:t>
            </a:r>
            <a:r>
              <a:rPr lang="en-US" dirty="0" err="1"/>
              <a:t>IoT</a:t>
            </a:r>
            <a:r>
              <a:rPr lang="en-US" dirty="0"/>
              <a:t> carrier which is configured, via UE-specific RRC signaling, for all unicast transmissions which can be different than the NB-</a:t>
            </a:r>
            <a:r>
              <a:rPr lang="en-US" dirty="0" err="1"/>
              <a:t>IoT</a:t>
            </a:r>
            <a:r>
              <a:rPr lang="en-US" dirty="0"/>
              <a:t> carrier on which the UE has received NB-PSS/SSS, NB-PBCH and SIB </a:t>
            </a:r>
            <a:r>
              <a:rPr lang="en-US" dirty="0" smtClean="0"/>
              <a:t>transmissions</a:t>
            </a:r>
          </a:p>
          <a:p>
            <a:pPr hangingPunct="0"/>
            <a:r>
              <a:rPr lang="en-US" dirty="0"/>
              <a:t>After receiving Msg.4 (random access procedure success),</a:t>
            </a:r>
          </a:p>
          <a:p>
            <a:pPr lvl="1" hangingPunct="0"/>
            <a:r>
              <a:rPr lang="en-US" dirty="0"/>
              <a:t>if </a:t>
            </a:r>
            <a:r>
              <a:rPr lang="en-US" dirty="0" smtClean="0"/>
              <a:t>the UE cannot be RRC reconfigured</a:t>
            </a:r>
            <a:endParaRPr lang="en-US" dirty="0"/>
          </a:p>
          <a:p>
            <a:pPr lvl="2" hangingPunct="0"/>
            <a:r>
              <a:rPr lang="en-US" dirty="0"/>
              <a:t>UE uses the previous configured dedicated RRC configuration (e.g. it monitors the USS in the previously configured PRB)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57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248" y="365125"/>
            <a:ext cx="11019504" cy="1325563"/>
          </a:xfrm>
        </p:spPr>
        <p:txBody>
          <a:bodyPr/>
          <a:lstStyle/>
          <a:p>
            <a:pPr algn="ctr"/>
            <a:r>
              <a:rPr lang="en-US" b="1" dirty="0" smtClean="0"/>
              <a:t>Proposal 2: RRC Configuration of non-anchor PRB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248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Any </a:t>
            </a:r>
            <a:r>
              <a:rPr lang="en-US" dirty="0"/>
              <a:t>combination, i.e., </a:t>
            </a:r>
            <a:r>
              <a:rPr lang="en-US" dirty="0" err="1"/>
              <a:t>inband+inband</a:t>
            </a:r>
            <a:r>
              <a:rPr lang="en-US" dirty="0"/>
              <a:t>, </a:t>
            </a:r>
            <a:r>
              <a:rPr lang="en-US" dirty="0" err="1"/>
              <a:t>inband+guardband</a:t>
            </a:r>
            <a:r>
              <a:rPr lang="en-US" dirty="0"/>
              <a:t>, and </a:t>
            </a:r>
            <a:r>
              <a:rPr lang="en-US" dirty="0" err="1" smtClean="0"/>
              <a:t>guardband+guardband</a:t>
            </a:r>
            <a:r>
              <a:rPr lang="en-US" dirty="0" smtClean="0"/>
              <a:t> </a:t>
            </a:r>
            <a:r>
              <a:rPr lang="en-US" dirty="0"/>
              <a:t>should be allowed for NB-</a:t>
            </a:r>
            <a:r>
              <a:rPr lang="en-US" dirty="0" err="1"/>
              <a:t>IoT</a:t>
            </a:r>
            <a:r>
              <a:rPr lang="en-US" dirty="0"/>
              <a:t> multi-carrier operation with the constraint that both guard-bands and the in-band are associated with the same LTE donor </a:t>
            </a:r>
            <a:r>
              <a:rPr lang="en-US" dirty="0" smtClean="0"/>
              <a:t>cell, </a:t>
            </a:r>
            <a:r>
              <a:rPr lang="en-US" dirty="0"/>
              <a:t>i.e., the total span cannot exceed 110 </a:t>
            </a:r>
            <a:r>
              <a:rPr lang="en-US" dirty="0" smtClean="0"/>
              <a:t>PRBs from the same FFT</a:t>
            </a:r>
          </a:p>
          <a:p>
            <a:r>
              <a:rPr lang="en-US" dirty="0" smtClean="0"/>
              <a:t>No support of NB-</a:t>
            </a:r>
            <a:r>
              <a:rPr lang="en-US" dirty="0" err="1" smtClean="0"/>
              <a:t>IoT</a:t>
            </a:r>
            <a:r>
              <a:rPr lang="en-US" dirty="0" smtClean="0"/>
              <a:t> multi-carrier operation for standalone mode with either guard-band or in-band mode of operation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726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Proposal 3: Rate-Matching Behavior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/>
              <a:t>PRBs different than the NB-</a:t>
            </a:r>
            <a:r>
              <a:rPr lang="en-US" dirty="0" err="1"/>
              <a:t>IoT</a:t>
            </a:r>
            <a:r>
              <a:rPr lang="en-US" dirty="0"/>
              <a:t> carrier on which the UE has received NB-PSS/SSS, NB-PBCH and SIB </a:t>
            </a:r>
            <a:r>
              <a:rPr lang="en-US" dirty="0" smtClean="0"/>
              <a:t>transmissions, the </a:t>
            </a: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UE does not rate match around NB-PBCH and </a:t>
            </a:r>
            <a:r>
              <a:rPr lang="en-US" dirty="0" smtClean="0"/>
              <a:t>NB-PSS/SSS, </a:t>
            </a:r>
            <a:r>
              <a:rPr lang="en-US" dirty="0"/>
              <a:t>i.e., the mapping of NB-PDCCH/PDSCH symbols to REs occurs without consideration of </a:t>
            </a:r>
            <a:r>
              <a:rPr lang="en-US" dirty="0" smtClean="0"/>
              <a:t>NB-PSS/SSS/PBCH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225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Office Theme</vt:lpstr>
      <vt:lpstr>WF on NB-IoT Multi-Carrier Operation</vt:lpstr>
      <vt:lpstr>Endorsed 36.300 CR in R2-162068 (Sec. X.3.8)</vt:lpstr>
      <vt:lpstr>Proposal 1: PDCCH order</vt:lpstr>
      <vt:lpstr>Proposal 2: RRC Configuration of non-anchor PRB</vt:lpstr>
      <vt:lpstr>Proposal 3: Rate-Matching Behavior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2016-03-23T18:23:56Z</dcterms:created>
  <dcterms:modified xsi:type="dcterms:W3CDTF">2016-03-23T18:24:12Z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d62f4cb5-dc9a-4447-ae35-348b25fcdbe9</vt:lpwstr>
  </property>
  <property fmtid="{D5CDD505-2E9C-101B-9397-08002B2CF9AE}" pid="3" name="CTP_TimeStamp">
    <vt:lpwstr>2016-03-23 18:24:11Z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