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79" r:id="rId4"/>
    <p:sldId id="280" r:id="rId5"/>
    <p:sldId id="28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PRACH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 Networks, ALU, ASB</a:t>
            </a:r>
            <a:r>
              <a:rPr lang="en-US" sz="28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28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…</a:t>
            </a:r>
            <a:endParaRPr lang="en-US" sz="28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smtClean="0">
                <a:latin typeface="Calibri" pitchFamily="34" charset="0"/>
              </a:rPr>
              <a:t>R1-162027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38745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NB-</a:t>
            </a:r>
            <a:r>
              <a:rPr lang="en-US" altLang="ja-JP" sz="2400" dirty="0" err="1" smtClean="0">
                <a:latin typeface="Calibri" pitchFamily="34" charset="0"/>
                <a:ea typeface="ＭＳ Ｐゴシック" pitchFamily="34" charset="-128"/>
              </a:rPr>
              <a:t>IoT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 Ad-Hoc</a:t>
            </a:r>
          </a:p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Sophia Antipolis, France, 22nd – 24th March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2016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2.3.4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5120600"/>
          </a:xfrm>
        </p:spPr>
        <p:txBody>
          <a:bodyPr>
            <a:noAutofit/>
          </a:bodyPr>
          <a:lstStyle/>
          <a:p>
            <a:r>
              <a:rPr lang="en-US" sz="2000" dirty="0" smtClean="0"/>
              <a:t>NB-PRACH resource set configuration is given by –</a:t>
            </a:r>
          </a:p>
          <a:p>
            <a:pPr lvl="1">
              <a:spcBef>
                <a:spcPts val="300"/>
              </a:spcBef>
            </a:pPr>
            <a:r>
              <a:rPr lang="en-US" sz="2000" dirty="0" smtClean="0"/>
              <a:t>Periodicity (3 bits)</a:t>
            </a:r>
          </a:p>
          <a:p>
            <a:pPr lvl="2">
              <a:spcBef>
                <a:spcPts val="300"/>
              </a:spcBef>
            </a:pPr>
            <a:r>
              <a:rPr lang="en-US" sz="1800" dirty="0" smtClean="0"/>
              <a:t>Alt 1: {40, 80, 160, 240, 320, 640, 1280, 2560} </a:t>
            </a:r>
            <a:r>
              <a:rPr lang="en-US" sz="1800" dirty="0" err="1" smtClean="0"/>
              <a:t>ms</a:t>
            </a:r>
            <a:endParaRPr lang="en-US" sz="1800" dirty="0" smtClean="0"/>
          </a:p>
          <a:p>
            <a:pPr lvl="3">
              <a:spcBef>
                <a:spcPts val="300"/>
              </a:spcBef>
            </a:pPr>
            <a:r>
              <a:rPr lang="en-US" sz="1800" dirty="0" smtClean="0"/>
              <a:t>Supported by: Nokia Networks, ALU, ASB</a:t>
            </a:r>
          </a:p>
          <a:p>
            <a:pPr lvl="2">
              <a:spcBef>
                <a:spcPts val="300"/>
              </a:spcBef>
            </a:pPr>
            <a:r>
              <a:rPr lang="en-US" sz="1800" dirty="0" smtClean="0"/>
              <a:t>Alt 2: {32, 64, 128, 256, 512, 1024, 2048} </a:t>
            </a:r>
            <a:r>
              <a:rPr lang="en-US" sz="1800" dirty="0" err="1" smtClean="0"/>
              <a:t>ms</a:t>
            </a:r>
            <a:endParaRPr lang="en-US" sz="1800" dirty="0" smtClean="0"/>
          </a:p>
          <a:p>
            <a:pPr lvl="3">
              <a:spcBef>
                <a:spcPts val="300"/>
              </a:spcBef>
            </a:pPr>
            <a:r>
              <a:rPr lang="en-US" sz="1800" dirty="0" smtClean="0"/>
              <a:t>Supported by: Huawei, HiSilicon</a:t>
            </a:r>
          </a:p>
          <a:p>
            <a:pPr lvl="1">
              <a:spcBef>
                <a:spcPts val="300"/>
              </a:spcBef>
            </a:pPr>
            <a:r>
              <a:rPr lang="en-US" sz="2000" dirty="0"/>
              <a:t>Number of repetitions (3 bits)</a:t>
            </a:r>
          </a:p>
          <a:p>
            <a:pPr lvl="2">
              <a:spcBef>
                <a:spcPts val="300"/>
              </a:spcBef>
            </a:pPr>
            <a:r>
              <a:rPr lang="en-US" sz="1800" dirty="0"/>
              <a:t>{1, 2, 4, 8, 16, 32, 64, 128}</a:t>
            </a:r>
          </a:p>
          <a:p>
            <a:pPr lvl="1">
              <a:spcBef>
                <a:spcPts val="300"/>
              </a:spcBef>
            </a:pPr>
            <a:r>
              <a:rPr lang="en-US" sz="2000" dirty="0" smtClean="0"/>
              <a:t>Number of opportunities per period</a:t>
            </a:r>
          </a:p>
          <a:p>
            <a:pPr lvl="2">
              <a:spcBef>
                <a:spcPts val="300"/>
              </a:spcBef>
            </a:pPr>
            <a:r>
              <a:rPr lang="en-US" sz="1800" dirty="0" smtClean="0"/>
              <a:t>Alt 1: 1 (no indication needed)</a:t>
            </a:r>
          </a:p>
          <a:p>
            <a:pPr lvl="3">
              <a:spcBef>
                <a:spcPts val="300"/>
              </a:spcBef>
            </a:pPr>
            <a:r>
              <a:rPr lang="en-US" sz="1800" dirty="0"/>
              <a:t>Supported by: Nokia Networks, ALU, </a:t>
            </a:r>
            <a:r>
              <a:rPr lang="en-US" sz="1800" dirty="0" smtClean="0"/>
              <a:t>ASB, Intel</a:t>
            </a:r>
            <a:endParaRPr lang="en-US" sz="1800" dirty="0"/>
          </a:p>
          <a:p>
            <a:pPr lvl="2">
              <a:spcBef>
                <a:spcPts val="300"/>
              </a:spcBef>
            </a:pPr>
            <a:r>
              <a:rPr lang="en-US" sz="1800" dirty="0" smtClean="0"/>
              <a:t>Alt 2: 1,2,3,4 (2 bits)</a:t>
            </a:r>
          </a:p>
          <a:p>
            <a:pPr lvl="3">
              <a:spcBef>
                <a:spcPts val="300"/>
              </a:spcBef>
            </a:pPr>
            <a:r>
              <a:rPr lang="en-US" sz="1800" dirty="0"/>
              <a:t>Supported by: Huawei, </a:t>
            </a:r>
            <a:r>
              <a:rPr lang="en-US" sz="1800" dirty="0" smtClean="0"/>
              <a:t>HiSilicon</a:t>
            </a:r>
          </a:p>
          <a:p>
            <a:pPr lvl="1">
              <a:spcBef>
                <a:spcPts val="300"/>
              </a:spcBef>
            </a:pPr>
            <a:r>
              <a:rPr lang="en-US" sz="2000" dirty="0"/>
              <a:t>Starting time (FFS bits)</a:t>
            </a:r>
          </a:p>
          <a:p>
            <a:pPr lvl="2">
              <a:spcBef>
                <a:spcPts val="300"/>
              </a:spcBef>
            </a:pPr>
            <a:r>
              <a:rPr lang="en-US" sz="1800" dirty="0" smtClean="0"/>
              <a:t>FFS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0805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5120600"/>
          </a:xfrm>
        </p:spPr>
        <p:txBody>
          <a:bodyPr>
            <a:noAutofit/>
          </a:bodyPr>
          <a:lstStyle/>
          <a:p>
            <a:pPr lvl="1">
              <a:spcBef>
                <a:spcPts val="300"/>
              </a:spcBef>
            </a:pPr>
            <a:r>
              <a:rPr lang="en-US" sz="2000" dirty="0" smtClean="0"/>
              <a:t>Frequency</a:t>
            </a:r>
            <a:endParaRPr lang="en-US" sz="1800" dirty="0" smtClean="0"/>
          </a:p>
          <a:p>
            <a:pPr lvl="2">
              <a:spcBef>
                <a:spcPts val="300"/>
              </a:spcBef>
            </a:pPr>
            <a:r>
              <a:rPr lang="en-US" sz="1800" dirty="0" smtClean="0"/>
              <a:t>Alt 1:</a:t>
            </a:r>
          </a:p>
          <a:p>
            <a:pPr lvl="3">
              <a:spcBef>
                <a:spcPts val="300"/>
              </a:spcBef>
            </a:pPr>
            <a:r>
              <a:rPr lang="en-US" sz="1800" dirty="0" smtClean="0"/>
              <a:t>Frequency location in subcarrier offset (3 bits)</a:t>
            </a:r>
          </a:p>
          <a:p>
            <a:pPr lvl="4">
              <a:spcBef>
                <a:spcPts val="300"/>
              </a:spcBef>
            </a:pPr>
            <a:r>
              <a:rPr lang="en-US" sz="1800" dirty="0" smtClean="0"/>
              <a:t>{0, 12, 24, 36, 2, 18, 34}</a:t>
            </a:r>
          </a:p>
          <a:p>
            <a:pPr lvl="3">
              <a:spcBef>
                <a:spcPts val="300"/>
              </a:spcBef>
            </a:pPr>
            <a:r>
              <a:rPr lang="en-US" sz="1800" dirty="0" smtClean="0"/>
              <a:t>Number of subcarriers (2 bits)</a:t>
            </a:r>
          </a:p>
          <a:p>
            <a:pPr lvl="4">
              <a:spcBef>
                <a:spcPts val="300"/>
              </a:spcBef>
            </a:pPr>
            <a:r>
              <a:rPr lang="en-US" sz="1800" dirty="0" smtClean="0"/>
              <a:t>{12, 24, 36, 48}</a:t>
            </a:r>
          </a:p>
          <a:p>
            <a:pPr lvl="3">
              <a:spcBef>
                <a:spcPts val="300"/>
              </a:spcBef>
            </a:pPr>
            <a:r>
              <a:rPr lang="en-US" sz="1800" dirty="0" smtClean="0"/>
              <a:t>Supported </a:t>
            </a:r>
            <a:r>
              <a:rPr lang="en-US" sz="1800" dirty="0"/>
              <a:t>by: Nokia Networks, ALU, </a:t>
            </a:r>
            <a:r>
              <a:rPr lang="en-US" sz="1800" dirty="0" smtClean="0"/>
              <a:t>ASB, </a:t>
            </a:r>
            <a:r>
              <a:rPr lang="en-US" sz="1800" dirty="0"/>
              <a:t>Huawei, </a:t>
            </a:r>
            <a:r>
              <a:rPr lang="en-US" sz="1800" dirty="0" smtClean="0"/>
              <a:t>HiSilicon, Intel</a:t>
            </a:r>
            <a:endParaRPr lang="en-US" sz="1800" dirty="0"/>
          </a:p>
          <a:p>
            <a:pPr lvl="2">
              <a:spcBef>
                <a:spcPts val="300"/>
              </a:spcBef>
            </a:pPr>
            <a:r>
              <a:rPr lang="en-US" sz="1800" dirty="0" smtClean="0"/>
              <a:t>Alt 2:</a:t>
            </a:r>
            <a:endParaRPr lang="en-US" sz="1800" dirty="0"/>
          </a:p>
          <a:p>
            <a:pPr lvl="3">
              <a:spcBef>
                <a:spcPts val="300"/>
              </a:spcBef>
            </a:pPr>
            <a:r>
              <a:rPr lang="en-US" sz="1800" dirty="0" smtClean="0"/>
              <a:t>Number of bands (1 bit)</a:t>
            </a:r>
            <a:endParaRPr lang="en-US" sz="1800" dirty="0"/>
          </a:p>
          <a:p>
            <a:pPr lvl="4">
              <a:spcBef>
                <a:spcPts val="300"/>
              </a:spcBef>
            </a:pPr>
            <a:r>
              <a:rPr lang="en-US" sz="1800" dirty="0" smtClean="0"/>
              <a:t>{3,4}</a:t>
            </a:r>
            <a:endParaRPr lang="en-US" sz="1800" dirty="0"/>
          </a:p>
          <a:p>
            <a:pPr lvl="3">
              <a:spcBef>
                <a:spcPts val="300"/>
              </a:spcBef>
            </a:pPr>
            <a:r>
              <a:rPr lang="en-US" sz="1800" dirty="0" smtClean="0"/>
              <a:t>Band location bitmap (4 </a:t>
            </a:r>
            <a:r>
              <a:rPr lang="en-US" sz="1800" dirty="0"/>
              <a:t>bits</a:t>
            </a:r>
            <a:r>
              <a:rPr lang="en-US" sz="1800" dirty="0" smtClean="0"/>
              <a:t>)</a:t>
            </a:r>
          </a:p>
          <a:p>
            <a:pPr lvl="3">
              <a:spcBef>
                <a:spcPts val="300"/>
              </a:spcBef>
            </a:pPr>
            <a:r>
              <a:rPr lang="en-US" sz="1800" dirty="0"/>
              <a:t>Supported by</a:t>
            </a:r>
            <a:r>
              <a:rPr lang="en-US" sz="1800" dirty="0" smtClean="0"/>
              <a:t>: ZTE</a:t>
            </a:r>
            <a:endParaRPr lang="en-US" sz="1800" dirty="0"/>
          </a:p>
          <a:p>
            <a:pPr lvl="2"/>
            <a:endParaRPr lang="en-US" sz="1600" dirty="0" smtClean="0"/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63422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5120600"/>
          </a:xfrm>
        </p:spPr>
        <p:txBody>
          <a:bodyPr>
            <a:noAutofit/>
          </a:bodyPr>
          <a:lstStyle/>
          <a:p>
            <a:r>
              <a:rPr lang="en-US" sz="2000" dirty="0" smtClean="0"/>
              <a:t>Multi-tone </a:t>
            </a:r>
            <a:r>
              <a:rPr lang="en-US" sz="2000" dirty="0"/>
              <a:t>Msg3 transmission is not </a:t>
            </a:r>
            <a:r>
              <a:rPr lang="en-US" sz="2000" dirty="0" smtClean="0"/>
              <a:t>supported for the following numbers </a:t>
            </a:r>
            <a:r>
              <a:rPr lang="en-US" sz="2000" dirty="0"/>
              <a:t>of repetitions of </a:t>
            </a:r>
            <a:r>
              <a:rPr lang="en-US" sz="2000" dirty="0" smtClean="0"/>
              <a:t>NB-PRACH</a:t>
            </a:r>
          </a:p>
          <a:p>
            <a:pPr lvl="1"/>
            <a:r>
              <a:rPr lang="en-US" sz="1800" dirty="0" smtClean="0"/>
              <a:t>{16, 32, 64, 128}</a:t>
            </a:r>
          </a:p>
          <a:p>
            <a:pPr lvl="2"/>
            <a:r>
              <a:rPr lang="en-US" sz="1800" dirty="0"/>
              <a:t>Supported by: </a:t>
            </a:r>
            <a:r>
              <a:rPr lang="en-US" sz="1800" dirty="0" smtClean="0"/>
              <a:t>Huawei</a:t>
            </a:r>
            <a:r>
              <a:rPr lang="en-US" sz="1800" dirty="0"/>
              <a:t>, HiSilicon</a:t>
            </a:r>
          </a:p>
          <a:p>
            <a:pPr lvl="1"/>
            <a:r>
              <a:rPr lang="en-US" sz="1800" dirty="0" smtClean="0"/>
              <a:t>{</a:t>
            </a:r>
            <a:r>
              <a:rPr lang="en-US" sz="1800" dirty="0"/>
              <a:t>64, 128</a:t>
            </a:r>
            <a:r>
              <a:rPr lang="en-US" sz="1800" dirty="0" smtClean="0"/>
              <a:t>}</a:t>
            </a:r>
          </a:p>
          <a:p>
            <a:pPr lvl="2"/>
            <a:r>
              <a:rPr lang="en-US" sz="1800" dirty="0"/>
              <a:t>Supported by: Nokia Networks, ALU, </a:t>
            </a:r>
            <a:r>
              <a:rPr lang="en-US" sz="1800" dirty="0" smtClean="0"/>
              <a:t>ASB, Intel</a:t>
            </a:r>
          </a:p>
          <a:p>
            <a:pPr lvl="1"/>
            <a:r>
              <a:rPr lang="en-US" sz="1800" dirty="0" smtClean="0"/>
              <a:t>{128}</a:t>
            </a:r>
          </a:p>
          <a:p>
            <a:pPr lvl="2"/>
            <a:r>
              <a:rPr lang="en-US" sz="1800" dirty="0" smtClean="0"/>
              <a:t>Supported </a:t>
            </a:r>
            <a:r>
              <a:rPr lang="en-US" sz="1800" dirty="0"/>
              <a:t>by: </a:t>
            </a:r>
            <a:r>
              <a:rPr lang="en-US" sz="1800" dirty="0" smtClean="0"/>
              <a:t>ZTE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2936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40080"/>
          </a:xfrm>
        </p:spPr>
        <p:txBody>
          <a:bodyPr>
            <a:no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Example of number </a:t>
            </a:r>
            <a:r>
              <a:rPr lang="en-US" sz="2000" dirty="0"/>
              <a:t>of opportunities per </a:t>
            </a:r>
            <a:r>
              <a:rPr lang="en-US" sz="2000" dirty="0" smtClean="0"/>
              <a:t>period -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166" y="1758539"/>
            <a:ext cx="7151667" cy="3340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60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8077</TotalTime>
  <Words>316</Words>
  <Application>Microsoft Office PowerPoint</Application>
  <PresentationFormat>On-screen Show (4:3)</PresentationFormat>
  <Paragraphs>46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ＭＳ Ｐゴシック</vt:lpstr>
      <vt:lpstr>Arial</vt:lpstr>
      <vt:lpstr>Calibri</vt:lpstr>
      <vt:lpstr>Office Theme</vt:lpstr>
      <vt:lpstr>WF on PRACH</vt:lpstr>
      <vt:lpstr>Proposals</vt:lpstr>
      <vt:lpstr>Proposals</vt:lpstr>
      <vt:lpstr>Proposals</vt:lpstr>
      <vt:lpstr>Example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Ratasuk, Rapeepat (Nokia - US/Arlington Heights)</cp:lastModifiedBy>
  <cp:revision>568</cp:revision>
  <dcterms:created xsi:type="dcterms:W3CDTF">2014-10-08T06:45:16Z</dcterms:created>
  <dcterms:modified xsi:type="dcterms:W3CDTF">2016-03-23T15:02:24Z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1347268059</vt:i4>
  </property>
  <property fmtid="{D5CDD505-2E9C-101B-9397-08002B2CF9AE}" pid="3" name="_NewReviewCycle">
    <vt:lpwstr/>
  </property>
  <property fmtid="{D5CDD505-2E9C-101B-9397-08002B2CF9AE}" pid="4" name="_EmailSubject">
    <vt:lpwstr>eMTC sync up NN/QC</vt:lpwstr>
  </property>
  <property fmtid="{D5CDD505-2E9C-101B-9397-08002B2CF9AE}" pid="5" name="_AuthorEmail">
    <vt:lpwstr>hxu@qti.qualcomm.com</vt:lpwstr>
  </property>
  <property fmtid="{D5CDD505-2E9C-101B-9397-08002B2CF9AE}" pid="6" name="_AuthorEmailDisplayName">
    <vt:lpwstr>Xu, Hao</vt:lpwstr>
  </property>
</Properties>
</file>