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4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7" d="100"/>
          <a:sy n="67" d="100"/>
        </p:scale>
        <p:origin x="-1728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NLOS </a:t>
            </a:r>
            <a:r>
              <a:rPr lang="en-US" altLang="ja-JP" dirty="0" err="1" smtClean="0">
                <a:latin typeface="Calibri" panose="020F0502020204030204" pitchFamily="34" charset="0"/>
              </a:rPr>
              <a:t>Pathloss</a:t>
            </a:r>
            <a:r>
              <a:rPr lang="en-US" altLang="ja-JP" dirty="0" smtClean="0">
                <a:latin typeface="Calibri" panose="020F0502020204030204" pitchFamily="34" charset="0"/>
              </a:rPr>
              <a:t> Modeling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err="1"/>
              <a:t>HiSilicon</a:t>
            </a:r>
            <a:r>
              <a:rPr lang="en-US" altLang="ja-JP" dirty="0"/>
              <a:t> , </a:t>
            </a:r>
            <a:r>
              <a:rPr lang="en-US" altLang="ja-JP" dirty="0" smtClean="0"/>
              <a:t>Ericsson</a:t>
            </a:r>
            <a:r>
              <a:rPr lang="en-US" altLang="ja-JP" dirty="0"/>
              <a:t>, </a:t>
            </a:r>
            <a:r>
              <a:rPr lang="en-US" altLang="ja-JP" dirty="0" smtClean="0"/>
              <a:t>Samsung, DOCOMO, </a:t>
            </a:r>
            <a:r>
              <a:rPr lang="en-US" altLang="ja-JP" dirty="0"/>
              <a:t>CMCC, </a:t>
            </a:r>
            <a:r>
              <a:rPr lang="en-US" altLang="ja-JP" dirty="0" err="1"/>
              <a:t>Keysight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161723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.</a:t>
            </a:r>
            <a:r>
              <a:rPr lang="en-US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671855"/>
          </a:xfrm>
        </p:spPr>
        <p:txBody>
          <a:bodyPr>
            <a:normAutofit lnSpcReduction="10000"/>
          </a:bodyPr>
          <a:lstStyle/>
          <a:p>
            <a:pPr fontAlgn="auto" hangingPunct="1"/>
            <a:r>
              <a:rPr lang="en-US" dirty="0" smtClean="0"/>
              <a:t>So far the contributions to AH channel modeling in </a:t>
            </a:r>
            <a:r>
              <a:rPr lang="it-IT" altLang="zh-CN" dirty="0" smtClean="0"/>
              <a:t>Ljubljana</a:t>
            </a:r>
            <a:r>
              <a:rPr lang="en-US" dirty="0" smtClean="0"/>
              <a:t>, the following </a:t>
            </a:r>
            <a:r>
              <a:rPr lang="en-US" dirty="0" err="1" smtClean="0"/>
              <a:t>pathloss</a:t>
            </a:r>
            <a:r>
              <a:rPr lang="en-US" dirty="0" smtClean="0"/>
              <a:t> models have been proposed:</a:t>
            </a:r>
          </a:p>
          <a:p>
            <a:pPr lvl="1" fontAlgn="auto" hangingPunct="1"/>
            <a:r>
              <a:rPr lang="en-US" dirty="0" smtClean="0"/>
              <a:t>ABG/FI model</a:t>
            </a:r>
          </a:p>
          <a:p>
            <a:pPr lvl="1" fontAlgn="auto" hangingPunct="1"/>
            <a:r>
              <a:rPr lang="en-US" dirty="0" smtClean="0"/>
              <a:t>CI/CIF (d0=1m) model</a:t>
            </a:r>
          </a:p>
          <a:p>
            <a:pPr fontAlgn="auto" hangingPunct="1"/>
            <a:r>
              <a:rPr lang="en-US" dirty="0" smtClean="0"/>
              <a:t>A survey of views in contributions for AI 5.2 are in figure below</a:t>
            </a:r>
          </a:p>
          <a:p>
            <a:pPr fontAlgn="auto" hangingPunct="1"/>
            <a:endParaRPr lang="en-US" dirty="0" smtClean="0"/>
          </a:p>
          <a:p>
            <a:pPr fontAlgn="auto" hangingPunct="1"/>
            <a:endParaRPr lang="en-US" dirty="0" smtClean="0"/>
          </a:p>
          <a:p>
            <a:pPr fontAlgn="auto" hangingPunct="1"/>
            <a:endParaRPr lang="en-US" dirty="0" smtClean="0"/>
          </a:p>
          <a:p>
            <a:pPr fontAlgn="auto" hangingPunct="1"/>
            <a:endParaRPr lang="en-US" dirty="0" smtClean="0"/>
          </a:p>
          <a:p>
            <a:pPr fontAlgn="auto" hangingPunct="1"/>
            <a:endParaRPr lang="en-US" dirty="0" smtClean="0"/>
          </a:p>
          <a:p>
            <a:pPr fontAlgn="auto" hangingPunct="1"/>
            <a:endParaRPr lang="en-US" dirty="0" smtClean="0"/>
          </a:p>
          <a:p>
            <a:pPr lvl="1" fontAlgn="auto" hangingPunct="1"/>
            <a:r>
              <a:rPr lang="en-US" dirty="0" smtClean="0"/>
              <a:t>In contribution R1-161647 the joint companies discussed the merits.</a:t>
            </a:r>
          </a:p>
          <a:p>
            <a:pPr fontAlgn="auto" hangingPunct="1"/>
            <a:r>
              <a:rPr lang="en-US" dirty="0" smtClean="0"/>
              <a:t>Observations:</a:t>
            </a:r>
          </a:p>
          <a:p>
            <a:pPr lvl="1" fontAlgn="auto" hangingPunct="1"/>
            <a:r>
              <a:rPr lang="en-US" dirty="0" smtClean="0"/>
              <a:t>Both types of model were well investigated by the contributing companies.</a:t>
            </a:r>
          </a:p>
          <a:p>
            <a:pPr lvl="1" fontAlgn="auto" hangingPunct="1"/>
            <a:r>
              <a:rPr lang="en-US" dirty="0" smtClean="0"/>
              <a:t>The ABG/FI model is compatible with 3GPP existing </a:t>
            </a:r>
            <a:r>
              <a:rPr lang="en-US" dirty="0" err="1" smtClean="0"/>
              <a:t>pathloss</a:t>
            </a:r>
            <a:r>
              <a:rPr lang="en-US" dirty="0" smtClean="0"/>
              <a:t> models</a:t>
            </a:r>
          </a:p>
          <a:p>
            <a:pPr lvl="1" fontAlgn="auto" hangingPunct="1"/>
            <a:r>
              <a:rPr lang="en-US" altLang="zh-CN" dirty="0" smtClean="0"/>
              <a:t>ABG/FI can provide better modeling accuracy than CI/CIF mode</a:t>
            </a:r>
          </a:p>
          <a:p>
            <a:pPr lvl="2" fontAlgn="auto" hangingPunct="1"/>
            <a:r>
              <a:rPr lang="en-US" altLang="zh-CN" dirty="0" smtClean="0"/>
              <a:t>in some cases, for more than 1dB.</a:t>
            </a:r>
          </a:p>
          <a:p>
            <a:pPr lvl="1" fontAlgn="auto" hangingPunct="1"/>
            <a:r>
              <a:rPr lang="en-US" altLang="zh-CN" dirty="0" smtClean="0"/>
              <a:t>For CI/CIF model, physical interpretation for 1m reference in the NLOS case is still FFS</a:t>
            </a:r>
            <a:r>
              <a:rPr lang="en-US" dirty="0" smtClean="0"/>
              <a:t>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6554" y="2663914"/>
            <a:ext cx="4905545" cy="1530171"/>
            <a:chOff x="2006714" y="2618910"/>
            <a:chExt cx="3870430" cy="1530171"/>
          </a:xfrm>
        </p:grpSpPr>
        <p:sp>
          <p:nvSpPr>
            <p:cNvPr id="6" name="矩形 5"/>
            <p:cNvSpPr/>
            <p:nvPr/>
          </p:nvSpPr>
          <p:spPr>
            <a:xfrm>
              <a:off x="2771800" y="2618910"/>
              <a:ext cx="3105344" cy="76508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/>
              <a:r>
                <a:rPr lang="en-US" altLang="zh-CN" dirty="0" smtClean="0">
                  <a:solidFill>
                    <a:srgbClr val="000000"/>
                  </a:solidFill>
                </a:rPr>
                <a:t>DOCOMO, Samsung, Huawei, CMCC, ETRI, </a:t>
              </a:r>
              <a:r>
                <a:rPr lang="en-US" altLang="zh-CN" dirty="0" err="1" smtClean="0">
                  <a:solidFill>
                    <a:srgbClr val="000000"/>
                  </a:solidFill>
                </a:rPr>
                <a:t>InterDigital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, LG </a:t>
              </a:r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06714" y="2798930"/>
              <a:ext cx="5220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+mn-lt"/>
                  <a:ea typeface="+mn-ea"/>
                </a:rPr>
                <a:t>ABG/FI</a:t>
              </a:r>
              <a:endParaRPr lang="zh-CN" altLang="en-US" dirty="0" smtClean="0">
                <a:latin typeface="+mn-lt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0468" y="3654025"/>
              <a:ext cx="463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+mn-lt"/>
                  <a:ea typeface="+mn-ea"/>
                </a:rPr>
                <a:t>CI/CIF</a:t>
              </a:r>
              <a:endParaRPr lang="zh-CN" altLang="en-US" dirty="0" smtClean="0">
                <a:latin typeface="+mn-lt"/>
                <a:ea typeface="+mn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771800" y="3490846"/>
              <a:ext cx="15864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 smtClean="0">
                <a:latin typeface="+mn-lt"/>
                <a:ea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71800" y="3383996"/>
              <a:ext cx="3105344" cy="76508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altLang="zh-CN" dirty="0" smtClean="0">
                  <a:solidFill>
                    <a:srgbClr val="000000"/>
                  </a:solidFill>
                </a:rPr>
                <a:t>Nokia, ALU, ASB, CATT, ETRI, </a:t>
              </a:r>
              <a:r>
                <a:rPr lang="en-US" altLang="zh-CN" dirty="0" err="1" smtClean="0">
                  <a:solidFill>
                    <a:srgbClr val="000000"/>
                  </a:solidFill>
                </a:rPr>
                <a:t>InterDigital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, LG</a:t>
              </a:r>
              <a:endParaRPr lang="zh-CN" altLang="en-US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-98465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40" y="458670"/>
            <a:ext cx="8505945" cy="2825389"/>
          </a:xfrm>
        </p:spPr>
        <p:txBody>
          <a:bodyPr/>
          <a:lstStyle/>
          <a:p>
            <a:pPr fontAlgn="auto" hangingPunct="1"/>
            <a:r>
              <a:rPr lang="en-US" sz="2000" dirty="0" smtClean="0"/>
              <a:t>ABG model should be used as NLOS </a:t>
            </a:r>
            <a:r>
              <a:rPr lang="en-US" sz="2000" dirty="0" err="1" smtClean="0"/>
              <a:t>pathloss</a:t>
            </a:r>
            <a:r>
              <a:rPr lang="en-US" sz="2000" dirty="0" smtClean="0"/>
              <a:t> model,</a:t>
            </a:r>
          </a:p>
          <a:p>
            <a:pPr lvl="1" fontAlgn="auto" hangingPunct="1"/>
            <a:r>
              <a:rPr lang="en-US" dirty="0" smtClean="0"/>
              <a:t>For all </a:t>
            </a:r>
            <a:r>
              <a:rPr lang="en-US" altLang="zh-CN" dirty="0" smtClean="0"/>
              <a:t>scenarios </a:t>
            </a:r>
            <a:r>
              <a:rPr lang="en-US" dirty="0" smtClean="0"/>
              <a:t>agreed to be evaluated in this SI (R1-161145 ).</a:t>
            </a:r>
          </a:p>
          <a:p>
            <a:pPr fontAlgn="auto" hangingPunct="1"/>
            <a:r>
              <a:rPr lang="en-US" sz="2000" dirty="0" smtClean="0"/>
              <a:t>The </a:t>
            </a:r>
            <a:r>
              <a:rPr lang="en-US" sz="2000" dirty="0" err="1" smtClean="0"/>
              <a:t>pathloss</a:t>
            </a:r>
            <a:r>
              <a:rPr lang="en-US" sz="2000" dirty="0" smtClean="0"/>
              <a:t> model described below should be adopted as working assumption for NLOS, with d in m and f in GHz.</a:t>
            </a:r>
          </a:p>
          <a:p>
            <a:pPr lvl="1" fontAlgn="auto" hangingPunct="1"/>
            <a:r>
              <a:rPr lang="en-US" altLang="zh-CN" dirty="0" smtClean="0"/>
              <a:t>The applicable frequency range of the PL formula is 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L</a:t>
            </a:r>
            <a:r>
              <a:rPr lang="en-US" altLang="zh-CN" dirty="0" smtClean="0"/>
              <a:t> &lt; </a:t>
            </a:r>
            <a:r>
              <a:rPr lang="en-US" altLang="zh-CN" dirty="0" err="1" smtClean="0"/>
              <a:t>fc</a:t>
            </a:r>
            <a:r>
              <a:rPr lang="en-US" altLang="zh-CN" dirty="0" smtClean="0"/>
              <a:t> &lt; 100 GHz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altLang="zh-CN" sz="2000" dirty="0" smtClean="0"/>
          </a:p>
          <a:p>
            <a:pPr fontAlgn="auto" hangingPunct="1"/>
            <a:endParaRPr lang="zh-CN" altLang="zh-CN" sz="1400" dirty="0" smtClean="0"/>
          </a:p>
          <a:p>
            <a:pPr lvl="1" fontAlgn="auto" hangingPunct="1"/>
            <a:endParaRPr lang="sv-SE" altLang="zh-CN" sz="1400" dirty="0"/>
          </a:p>
          <a:p>
            <a:endParaRPr lang="en-US" sz="1400" dirty="0"/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2864" y="2213865"/>
          <a:ext cx="9027499" cy="44698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8686"/>
                <a:gridCol w="810091"/>
                <a:gridCol w="585065"/>
                <a:gridCol w="5173437"/>
                <a:gridCol w="1980220"/>
              </a:tblGrid>
              <a:tr h="790454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Scenarios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Pathloss</a:t>
                      </a:r>
                      <a:r>
                        <a:rPr lang="en-US" altLang="zh-CN" dirty="0" smtClean="0"/>
                        <a:t> (dB) </a:t>
                      </a:r>
                      <a:r>
                        <a:rPr lang="en-US" altLang="zh-CN" sz="1800" dirty="0" smtClean="0"/>
                        <a:t>d in m and f in GHz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err="1" smtClean="0">
                          <a:latin typeface="Times New Roman"/>
                          <a:cs typeface="Times New Roman"/>
                        </a:rPr>
                        <a:t>σ</a:t>
                      </a:r>
                      <a:r>
                        <a:rPr lang="en-US" altLang="zh-CN" baseline="-25000" dirty="0" err="1" smtClean="0">
                          <a:latin typeface="Times New Roman"/>
                          <a:cs typeface="Times New Roman"/>
                        </a:rPr>
                        <a:t>SF</a:t>
                      </a:r>
                      <a:r>
                        <a:rPr kumimoji="1"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(dB)</a:t>
                      </a:r>
                    </a:p>
                    <a:p>
                      <a:pPr algn="ctr"/>
                      <a:r>
                        <a:rPr lang="en-US" altLang="zh-CN" sz="1800" dirty="0" smtClean="0"/>
                        <a:t>d in m and f in GHz</a:t>
                      </a:r>
                      <a:endParaRPr kumimoji="1" lang="zh-CN" alt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0518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UMa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11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UMi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Street canyon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9468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InH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Indoor</a:t>
                      </a:r>
                      <a:r>
                        <a:rPr lang="en-US" altLang="zh-CN" sz="1600" baseline="0" dirty="0" smtClean="0"/>
                        <a:t> office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Opt.1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</a:tr>
              <a:tr h="6896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Opt.2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</a:tr>
              <a:tr h="69499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Shopping mall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Opt.1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</a:tr>
              <a:tr h="58357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Opt.2</a:t>
                      </a:r>
                      <a:endParaRPr lang="zh-CN" altLang="en-US" sz="16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78" name="Object 14"/>
          <p:cNvGraphicFramePr>
            <a:graphicFrameLocks noChangeAspect="1"/>
          </p:cNvGraphicFramePr>
          <p:nvPr/>
        </p:nvGraphicFramePr>
        <p:xfrm>
          <a:off x="2006715" y="3614741"/>
          <a:ext cx="3948113" cy="269875"/>
        </p:xfrm>
        <a:graphic>
          <a:graphicData uri="http://schemas.openxmlformats.org/presentationml/2006/ole">
            <p:oleObj spid="_x0000_s11278" name="公式" r:id="rId3" imgW="2958840" imgH="20304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2006715" y="3119686"/>
          <a:ext cx="3421062" cy="284162"/>
        </p:xfrm>
        <a:graphic>
          <a:graphicData uri="http://schemas.openxmlformats.org/presentationml/2006/ole">
            <p:oleObj spid="_x0000_s11280" name="公式" r:id="rId4" imgW="2717640" imgH="203040" progId="Equation.3">
              <p:embed/>
            </p:oleObj>
          </a:graphicData>
        </a:graphic>
      </p:graphicFrame>
      <p:graphicFrame>
        <p:nvGraphicFramePr>
          <p:cNvPr id="11281" name="Object 17"/>
          <p:cNvGraphicFramePr>
            <a:graphicFrameLocks noChangeAspect="1"/>
          </p:cNvGraphicFramePr>
          <p:nvPr/>
        </p:nvGraphicFramePr>
        <p:xfrm>
          <a:off x="2095695" y="4964891"/>
          <a:ext cx="3511550" cy="241300"/>
        </p:xfrm>
        <a:graphic>
          <a:graphicData uri="http://schemas.openxmlformats.org/presentationml/2006/ole">
            <p:oleObj spid="_x0000_s11281" name="公式" r:id="rId5" imgW="2946240" imgH="203040" progId="Equation.3">
              <p:embed/>
            </p:oleObj>
          </a:graphicData>
        </a:graphic>
      </p:graphicFrame>
      <p:graphicFrame>
        <p:nvGraphicFramePr>
          <p:cNvPr id="11282" name="Object 18"/>
          <p:cNvGraphicFramePr>
            <a:graphicFrameLocks noChangeAspect="1"/>
          </p:cNvGraphicFramePr>
          <p:nvPr/>
        </p:nvGraphicFramePr>
        <p:xfrm>
          <a:off x="2095695" y="4109796"/>
          <a:ext cx="4824413" cy="552450"/>
        </p:xfrm>
        <a:graphic>
          <a:graphicData uri="http://schemas.openxmlformats.org/presentationml/2006/ole">
            <p:oleObj spid="_x0000_s11282" name="公式" r:id="rId6" imgW="3987720" imgH="457200" progId="Equation.3">
              <p:embed/>
            </p:oleObj>
          </a:graphicData>
        </a:graphic>
      </p:graphicFrame>
      <p:graphicFrame>
        <p:nvGraphicFramePr>
          <p:cNvPr id="11283" name="Object 19"/>
          <p:cNvGraphicFramePr>
            <a:graphicFrameLocks noChangeAspect="1"/>
          </p:cNvGraphicFramePr>
          <p:nvPr/>
        </p:nvGraphicFramePr>
        <p:xfrm>
          <a:off x="2095695" y="6215506"/>
          <a:ext cx="4162425" cy="280987"/>
        </p:xfrm>
        <a:graphic>
          <a:graphicData uri="http://schemas.openxmlformats.org/presentationml/2006/ole">
            <p:oleObj spid="_x0000_s11283" name="公式" r:id="rId7" imgW="3009600" imgH="203040" progId="Equation.3">
              <p:embed/>
            </p:oleObj>
          </a:graphicData>
        </a:graphic>
      </p:graphicFrame>
      <p:graphicFrame>
        <p:nvGraphicFramePr>
          <p:cNvPr id="11284" name="Object 20"/>
          <p:cNvGraphicFramePr>
            <a:graphicFrameLocks noChangeAspect="1"/>
          </p:cNvGraphicFramePr>
          <p:nvPr/>
        </p:nvGraphicFramePr>
        <p:xfrm>
          <a:off x="2050690" y="5537566"/>
          <a:ext cx="5038725" cy="552450"/>
        </p:xfrm>
        <a:graphic>
          <a:graphicData uri="http://schemas.openxmlformats.org/presentationml/2006/ole">
            <p:oleObj spid="_x0000_s11284" name="公式" r:id="rId8" imgW="4165560" imgH="457200" progId="Equation.3">
              <p:embed/>
            </p:oleObj>
          </a:graphicData>
        </a:graphic>
      </p:graphicFrame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86" name="Object 22"/>
          <p:cNvGraphicFramePr>
            <a:graphicFrameLocks noChangeAspect="1"/>
          </p:cNvGraphicFramePr>
          <p:nvPr/>
        </p:nvGraphicFramePr>
        <p:xfrm>
          <a:off x="7152050" y="4885838"/>
          <a:ext cx="1868540" cy="213955"/>
        </p:xfrm>
        <a:graphic>
          <a:graphicData uri="http://schemas.openxmlformats.org/presentationml/2006/ole">
            <p:oleObj spid="_x0000_s11286" name="公式" r:id="rId9" imgW="1854000" imgH="203040" progId="Equation.3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7092280" y="4390783"/>
            <a:ext cx="14927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2.44~73GHz, 1~86m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89" name="Object 25"/>
          <p:cNvGraphicFramePr>
            <a:graphicFrameLocks noChangeAspect="1"/>
          </p:cNvGraphicFramePr>
          <p:nvPr/>
        </p:nvGraphicFramePr>
        <p:xfrm>
          <a:off x="7158955" y="4149328"/>
          <a:ext cx="1889160" cy="215149"/>
        </p:xfrm>
        <a:graphic>
          <a:graphicData uri="http://schemas.openxmlformats.org/presentationml/2006/ole">
            <p:oleObj spid="_x0000_s11289" name="公式" r:id="rId10" imgW="1866600" imgH="203040" progId="Equation.3">
              <p:embed/>
            </p:oleObj>
          </a:graphicData>
        </a:graphic>
      </p:graphicFrame>
      <p:sp>
        <p:nvSpPr>
          <p:cNvPr id="43" name="矩形 42"/>
          <p:cNvSpPr/>
          <p:nvPr/>
        </p:nvSpPr>
        <p:spPr>
          <a:xfrm>
            <a:off x="7092280" y="5110863"/>
            <a:ext cx="14927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2.44~73GHz, 1~86m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91" name="Object 27"/>
          <p:cNvGraphicFramePr>
            <a:graphicFrameLocks noChangeAspect="1"/>
          </p:cNvGraphicFramePr>
          <p:nvPr/>
        </p:nvGraphicFramePr>
        <p:xfrm>
          <a:off x="7271270" y="5518739"/>
          <a:ext cx="1395155" cy="222336"/>
        </p:xfrm>
        <a:graphic>
          <a:graphicData uri="http://schemas.openxmlformats.org/presentationml/2006/ole">
            <p:oleObj spid="_x0000_s11291" name="公式" r:id="rId11" imgW="1269720" imgH="203040" progId="Equation.3">
              <p:embed/>
            </p:oleObj>
          </a:graphicData>
        </a:graphic>
      </p:graphicFrame>
      <p:sp>
        <p:nvSpPr>
          <p:cNvPr id="46" name="矩形 45"/>
          <p:cNvSpPr/>
          <p:nvPr/>
        </p:nvSpPr>
        <p:spPr>
          <a:xfrm>
            <a:off x="7226265" y="5762591"/>
            <a:ext cx="14927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2.9~63GHz, 2~229m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93" name="Object 29"/>
          <p:cNvGraphicFramePr>
            <a:graphicFrameLocks noChangeAspect="1"/>
          </p:cNvGraphicFramePr>
          <p:nvPr/>
        </p:nvGraphicFramePr>
        <p:xfrm>
          <a:off x="7287700" y="6135021"/>
          <a:ext cx="990900" cy="225025"/>
        </p:xfrm>
        <a:graphic>
          <a:graphicData uri="http://schemas.openxmlformats.org/presentationml/2006/ole">
            <p:oleObj spid="_x0000_s11293" name="公式" r:id="rId12" imgW="888840" imgH="203040" progId="Equation.3">
              <p:embed/>
            </p:oleObj>
          </a:graphicData>
        </a:graphic>
      </p:graphicFrame>
      <p:sp>
        <p:nvSpPr>
          <p:cNvPr id="49" name="矩形 48"/>
          <p:cNvSpPr/>
          <p:nvPr/>
        </p:nvSpPr>
        <p:spPr>
          <a:xfrm>
            <a:off x="7211500" y="6324566"/>
            <a:ext cx="14927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2.9~63GHz, 2~229m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82290" y="3749756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0.8~73GHz, 10~959m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77345" y="3524731"/>
            <a:ext cx="4090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7.8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2350" y="3074681"/>
            <a:ext cx="4090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6.5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9209</TotalTime>
  <Words>293</Words>
  <Application>Microsoft Office PowerPoint</Application>
  <PresentationFormat>全屏显示(4:3)</PresentationFormat>
  <Paragraphs>55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標準デザイン</vt:lpstr>
      <vt:lpstr>公式</vt:lpstr>
      <vt:lpstr>WF on NLOS Pathloss Modeling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Lijian (Calvin)</cp:lastModifiedBy>
  <cp:revision>519</cp:revision>
  <cp:lastPrinted>2016-02-02T02:05:25Z</cp:lastPrinted>
  <dcterms:created xsi:type="dcterms:W3CDTF">2008-05-20T02:15:22Z</dcterms:created>
  <dcterms:modified xsi:type="dcterms:W3CDTF">2016-03-15T16:53:14Z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(3)+tSx38slpIpJvqQNIJBFsocab+JfUkQRK60H2EDcKzCcH+iK+g2mEHfvv9Gk7LgGd0nGPpHn
04viqXVhaGcoiBk7Ly1nGXd1AGlqDB+oK966uHwzucq6b81Jz/GWMjIQPLUBBZDfj4adGp/Q
//abU7O2qKy0qKwDP7w4mlWGi80JGP3RtnqZ7C9NlF7pcM+qGJix5+9lShPvESOw3dmt1+hr
oRAag0sEq4Bvp6DZTp</vt:lpwstr>
  </property>
  <property fmtid="{D5CDD505-2E9C-101B-9397-08002B2CF9AE}" pid="6" name="_2015_ms_pID_7253431">
    <vt:lpwstr>1hJU8KnbINuPbM1zYUrjaWopQDNtFgJ36GIeIm4IgoOZKJmae1dPFv
MCOhp2eaWA7+qQrR+8xGWB6MBnVXiycI5tpBED984TbWkQA5rz4asgGGfOSyeRFWzq/7ZloK
EmLIerwEvuSo0Ni/u2sFUagjh1L/BtsE1xaIMDCpOlNpAcafUwDVxJCnsuMXMtN67TnYVXVB
tt3JMqmqVeSgaujcAi9zScNlw8kIZByKMoQw</vt:lpwstr>
  </property>
  <property fmtid="{D5CDD505-2E9C-101B-9397-08002B2CF9AE}" pid="7" name="_2015_ms_pID_7253432">
    <vt:lpwstr>g7uuGXvnvrs4Xmt1KayoP31NnziZCxBovMI8
HqY8PUStAfRp4axVnR+x/2YMRkvP/A==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1458060771</vt:lpwstr>
  </property>
</Properties>
</file>