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8"/>
  </p:notesMasterIdLst>
  <p:handoutMasterIdLst>
    <p:handoutMasterId r:id="rId39"/>
  </p:handoutMasterIdLst>
  <p:sldIdLst>
    <p:sldId id="417" r:id="rId2"/>
    <p:sldId id="634" r:id="rId3"/>
    <p:sldId id="594" r:id="rId4"/>
    <p:sldId id="571" r:id="rId5"/>
    <p:sldId id="572" r:id="rId6"/>
    <p:sldId id="573" r:id="rId7"/>
    <p:sldId id="574" r:id="rId8"/>
    <p:sldId id="602" r:id="rId9"/>
    <p:sldId id="575" r:id="rId10"/>
    <p:sldId id="576" r:id="rId11"/>
    <p:sldId id="577" r:id="rId12"/>
    <p:sldId id="580" r:id="rId13"/>
    <p:sldId id="581" r:id="rId14"/>
    <p:sldId id="606" r:id="rId15"/>
    <p:sldId id="582" r:id="rId16"/>
    <p:sldId id="583" r:id="rId17"/>
    <p:sldId id="584" r:id="rId18"/>
    <p:sldId id="585" r:id="rId19"/>
    <p:sldId id="586" r:id="rId20"/>
    <p:sldId id="587" r:id="rId21"/>
    <p:sldId id="588" r:id="rId22"/>
    <p:sldId id="589" r:id="rId23"/>
    <p:sldId id="590" r:id="rId24"/>
    <p:sldId id="591" r:id="rId25"/>
    <p:sldId id="526" r:id="rId26"/>
    <p:sldId id="625" r:id="rId27"/>
    <p:sldId id="626" r:id="rId28"/>
    <p:sldId id="627" r:id="rId29"/>
    <p:sldId id="636" r:id="rId30"/>
    <p:sldId id="637" r:id="rId31"/>
    <p:sldId id="628" r:id="rId32"/>
    <p:sldId id="629" r:id="rId33"/>
    <p:sldId id="630" r:id="rId34"/>
    <p:sldId id="631" r:id="rId35"/>
    <p:sldId id="632" r:id="rId36"/>
    <p:sldId id="633" r:id="rId3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FFFFFF"/>
    <a:srgbClr val="2A6EA8"/>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358" autoAdjust="0"/>
    <p:restoredTop sz="94679" autoAdjust="0"/>
  </p:normalViewPr>
  <p:slideViewPr>
    <p:cSldViewPr snapToGrid="0">
      <p:cViewPr varScale="1">
        <p:scale>
          <a:sx n="110" d="100"/>
          <a:sy n="110" d="100"/>
        </p:scale>
        <p:origin x="705" y="6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p:cViewPr varScale="1">
        <p:scale>
          <a:sx n="68" d="100"/>
          <a:sy n="68" d="100"/>
        </p:scale>
        <p:origin x="2910" y="5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1BAD0620-CC16-404B-B551-3DC42B4DBA8B}"/>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19" name="Rectangle 3">
            <a:extLst>
              <a:ext uri="{FF2B5EF4-FFF2-40B4-BE49-F238E27FC236}">
                <a16:creationId xmlns:a16="http://schemas.microsoft.com/office/drawing/2014/main" xmlns="" id="{794F7581-54C3-4F11-819F-7542C862562C}"/>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9220" name="Rectangle 4">
            <a:extLst>
              <a:ext uri="{FF2B5EF4-FFF2-40B4-BE49-F238E27FC236}">
                <a16:creationId xmlns:a16="http://schemas.microsoft.com/office/drawing/2014/main" xmlns="" id="{445D02ED-03E7-49A7-A7AE-8A98E9AFBCBE}"/>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21" name="Rectangle 5">
            <a:extLst>
              <a:ext uri="{FF2B5EF4-FFF2-40B4-BE49-F238E27FC236}">
                <a16:creationId xmlns:a16="http://schemas.microsoft.com/office/drawing/2014/main" xmlns="" id="{2A0D5A3C-9F2C-4C2B-8318-6391BD15B230}"/>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EA672AD7-4F91-4639-AD5F-142F8E8A9C9F}" type="slidenum">
              <a:rPr lang="en-GB" altLang="en-US"/>
              <a:pPr/>
              <a:t>‹#›</a:t>
            </a:fld>
            <a:endParaRPr lang="en-GB" altLang="en-US"/>
          </a:p>
        </p:txBody>
      </p:sp>
    </p:spTree>
    <p:extLst>
      <p:ext uri="{BB962C8B-B14F-4D97-AF65-F5344CB8AC3E}">
        <p14:creationId xmlns:p14="http://schemas.microsoft.com/office/powerpoint/2010/main" val="1654800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B4F93CDD-5094-4F34-88D0-9B32B053B5D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099" name="Rectangle 3">
            <a:extLst>
              <a:ext uri="{FF2B5EF4-FFF2-40B4-BE49-F238E27FC236}">
                <a16:creationId xmlns:a16="http://schemas.microsoft.com/office/drawing/2014/main" xmlns="" id="{93CA9B43-0864-4DC0-AAEA-5B3E9F9CDF8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410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C3E52F82-4A81-45F7-B443-767910818E35}"/>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9B3CF682-F8D6-40BA-8C98-ECA21B4098D3}"/>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103" name="Rectangle 7">
            <a:extLst>
              <a:ext uri="{FF2B5EF4-FFF2-40B4-BE49-F238E27FC236}">
                <a16:creationId xmlns:a16="http://schemas.microsoft.com/office/drawing/2014/main" xmlns="" id="{AF639953-01D8-4E03-B84A-59753C345969}"/>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23C404FC-0B72-4E53-9EFD-7932D4F7A709}" type="slidenum">
              <a:rPr lang="en-GB" altLang="en-US"/>
              <a:pPr/>
              <a:t>‹#›</a:t>
            </a:fld>
            <a:endParaRPr lang="en-GB" altLang="en-US"/>
          </a:p>
        </p:txBody>
      </p:sp>
    </p:spTree>
    <p:extLst>
      <p:ext uri="{BB962C8B-B14F-4D97-AF65-F5344CB8AC3E}">
        <p14:creationId xmlns:p14="http://schemas.microsoft.com/office/powerpoint/2010/main" val="333358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6308B4A-7CC2-43AA-9943-E0B867A52459}" type="slidenum">
              <a:rPr lang="en-GB" altLang="en-US" smtClean="0">
                <a:latin typeface="Times New Roman" panose="02020603050405020304" pitchFamily="18" charset="0"/>
              </a:rPr>
              <a:pPr/>
              <a:t>3</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1253282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mtClean="0"/>
              <a:t>MRPs come and go, but mainly they come, and stay. Even if, like 5G Americas, they keep changing their name to reflect the current technology generation!</a:t>
            </a:r>
          </a:p>
        </p:txBody>
      </p:sp>
      <p:sp>
        <p:nvSpPr>
          <p:cNvPr id="18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31C6460-5DAD-4136-911C-469D3506B7BB}" type="slidenum">
              <a:rPr lang="en-US" altLang="en-US" smtClean="0">
                <a:latin typeface="Times New Roman" panose="02020603050405020304" pitchFamily="18" charset="0"/>
                <a:cs typeface="Tahoma" panose="020B0604030504040204" pitchFamily="34" charset="0"/>
              </a:rPr>
              <a:pPr/>
              <a:t>7</a:t>
            </a:fld>
            <a:endParaRPr lang="en-US" altLang="en-US" smtClean="0">
              <a:latin typeface="Times New Roman" panose="02020603050405020304" pitchFamily="18" charset="0"/>
              <a:cs typeface="Tahoma" panose="020B0604030504040204" pitchFamily="34" charset="0"/>
            </a:endParaRPr>
          </a:p>
        </p:txBody>
      </p:sp>
    </p:spTree>
    <p:extLst>
      <p:ext uri="{BB962C8B-B14F-4D97-AF65-F5344CB8AC3E}">
        <p14:creationId xmlns:p14="http://schemas.microsoft.com/office/powerpoint/2010/main" val="546577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mtClean="0"/>
              <a:t>Highlight the high attendance in RAN groups. Note that delegates may share their time between, say, RAN1 and RAN4 during a week when both groups are meeting together, and those delegates therefore “count twice”.</a:t>
            </a:r>
          </a:p>
          <a:p>
            <a:r>
              <a:rPr lang="en-GB" altLang="en-US" smtClean="0"/>
              <a:t>Some WG meetings, particularly in RAN, may run from 7h to 22h30. Hard on the delegates, very hard on the chairman and on the secretary! And most meetings last five days, and most groups hold between six and eight meetings a year.</a:t>
            </a:r>
          </a:p>
        </p:txBody>
      </p:sp>
      <p:sp>
        <p:nvSpPr>
          <p:cNvPr id="20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D013BFB-CC01-4E86-B09A-8D3A5847D54D}" type="slidenum">
              <a:rPr lang="en-US" altLang="en-US" smtClean="0">
                <a:latin typeface="Times New Roman" panose="02020603050405020304" pitchFamily="18" charset="0"/>
                <a:cs typeface="Tahoma" panose="020B0604030504040204" pitchFamily="34" charset="0"/>
              </a:rPr>
              <a:pPr/>
              <a:t>9</a:t>
            </a:fld>
            <a:endParaRPr lang="en-US" altLang="en-US" smtClean="0">
              <a:latin typeface="Times New Roman" panose="02020603050405020304" pitchFamily="18" charset="0"/>
              <a:cs typeface="Tahoma" panose="020B0604030504040204" pitchFamily="34" charset="0"/>
            </a:endParaRPr>
          </a:p>
        </p:txBody>
      </p:sp>
    </p:spTree>
    <p:extLst>
      <p:ext uri="{BB962C8B-B14F-4D97-AF65-F5344CB8AC3E}">
        <p14:creationId xmlns:p14="http://schemas.microsoft.com/office/powerpoint/2010/main" val="38926447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mtClean="0"/>
              <a:t>This shows the history, year by year, of attendance at 3GPP meetings. The number of meetings has not grown much in recent times – there are not enough weeks in the year for this to happen, and if there were, there might not be enough delegates whose families would suffer those delegates to travel as extensively as many do.</a:t>
            </a:r>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D8BB1FD-511D-405B-8FEF-399164C28021}" type="slidenum">
              <a:rPr lang="en-US" altLang="en-US" smtClean="0">
                <a:latin typeface="Times New Roman" panose="02020603050405020304" pitchFamily="18" charset="0"/>
                <a:cs typeface="Tahoma" panose="020B0604030504040204" pitchFamily="34" charset="0"/>
              </a:rPr>
              <a:pPr/>
              <a:t>10</a:t>
            </a:fld>
            <a:endParaRPr lang="en-US" altLang="en-US" smtClean="0">
              <a:latin typeface="Times New Roman" panose="02020603050405020304" pitchFamily="18" charset="0"/>
              <a:cs typeface="Tahoma" panose="020B0604030504040204" pitchFamily="34" charset="0"/>
            </a:endParaRPr>
          </a:p>
        </p:txBody>
      </p:sp>
    </p:spTree>
    <p:extLst>
      <p:ext uri="{BB962C8B-B14F-4D97-AF65-F5344CB8AC3E}">
        <p14:creationId xmlns:p14="http://schemas.microsoft.com/office/powerpoint/2010/main" val="607375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9423549-A5DC-41C8-9CC5-3427E654E52F}" type="slidenum">
              <a:rPr lang="en-GB" altLang="en-US" smtClean="0">
                <a:latin typeface="Times New Roman" panose="02020603050405020304" pitchFamily="18" charset="0"/>
              </a:rPr>
              <a:pPr/>
              <a:t>11</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3644152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E07BD3C-812B-48D7-B8DB-5779FDFCD5F9}" type="slidenum">
              <a:rPr lang="en-GB" altLang="en-US" smtClean="0">
                <a:latin typeface="Times New Roman" panose="02020603050405020304" pitchFamily="18" charset="0"/>
              </a:rPr>
              <a:pPr/>
              <a:t>12</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419900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DD6CBB9-5DB4-4476-B239-97531C568E43}" type="slidenum">
              <a:rPr lang="en-GB" altLang="en-US" smtClean="0">
                <a:latin typeface="Times New Roman" panose="02020603050405020304" pitchFamily="18" charset="0"/>
              </a:rPr>
              <a:pPr/>
              <a:t>13</a:t>
            </a:fld>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36744829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mtClean="0"/>
              <a:t>Graph shows approved CRs per year per Release as an indication of the overall work rate. Hindmost curve is the composite of all Releases. See how each Release is a spiky, hi-Q, peak with a relatively long tail. The grey curves to the left chart the development of 3G, the coloured ones are those for 4G (LTE family) and the mid-grey one on the right is … 5G (or at least the start of it).</a:t>
            </a: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anose="020B0604020202020204" pitchFamily="34" charset="0"/>
                <a:cs typeface="Arial" panose="020B0604020202020204" pitchFamily="34" charset="0"/>
              </a:defRPr>
            </a:lvl1pPr>
            <a:lvl2pPr marL="742950" indent="-285750" defTabSz="944563">
              <a:defRPr>
                <a:solidFill>
                  <a:schemeClr val="tx1"/>
                </a:solidFill>
                <a:latin typeface="Arial" panose="020B0604020202020204" pitchFamily="34" charset="0"/>
                <a:cs typeface="Arial" panose="020B0604020202020204" pitchFamily="34" charset="0"/>
              </a:defRPr>
            </a:lvl2pPr>
            <a:lvl3pPr marL="1143000" indent="-228600" defTabSz="944563">
              <a:defRPr>
                <a:solidFill>
                  <a:schemeClr val="tx1"/>
                </a:solidFill>
                <a:latin typeface="Arial" panose="020B0604020202020204" pitchFamily="34" charset="0"/>
                <a:cs typeface="Arial" panose="020B0604020202020204" pitchFamily="34" charset="0"/>
              </a:defRPr>
            </a:lvl3pPr>
            <a:lvl4pPr marL="1600200" indent="-228600" defTabSz="944563">
              <a:defRPr>
                <a:solidFill>
                  <a:schemeClr val="tx1"/>
                </a:solidFill>
                <a:latin typeface="Arial" panose="020B0604020202020204" pitchFamily="34" charset="0"/>
                <a:cs typeface="Arial" panose="020B0604020202020204" pitchFamily="34" charset="0"/>
              </a:defRPr>
            </a:lvl4pPr>
            <a:lvl5pPr marL="2057400" indent="-228600" defTabSz="944563">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871FA7C-FC90-4D08-9582-6AF71A333E3D}" type="slidenum">
              <a:rPr lang="en-US" altLang="en-US" smtClean="0">
                <a:latin typeface="Times New Roman" panose="02020603050405020304" pitchFamily="18" charset="0"/>
                <a:cs typeface="Tahoma" panose="020B0604030504040204" pitchFamily="34" charset="0"/>
              </a:rPr>
              <a:pPr/>
              <a:t>17</a:t>
            </a:fld>
            <a:endParaRPr lang="en-US" altLang="en-US" smtClean="0">
              <a:latin typeface="Times New Roman" panose="02020603050405020304" pitchFamily="18" charset="0"/>
              <a:cs typeface="Tahoma" panose="020B0604030504040204" pitchFamily="34" charset="0"/>
            </a:endParaRPr>
          </a:p>
        </p:txBody>
      </p:sp>
    </p:spTree>
    <p:extLst>
      <p:ext uri="{BB962C8B-B14F-4D97-AF65-F5344CB8AC3E}">
        <p14:creationId xmlns:p14="http://schemas.microsoft.com/office/powerpoint/2010/main" val="1963798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92183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4003315"/>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4281021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Footer Placeholder 4"/>
          <p:cNvSpPr>
            <a:spLocks noGrp="1"/>
          </p:cNvSpPr>
          <p:nvPr>
            <p:ph type="ftr" sz="quarter" idx="10"/>
          </p:nvPr>
        </p:nvSpPr>
        <p:spPr>
          <a:xfrm>
            <a:off x="4038600" y="5843588"/>
            <a:ext cx="4114800" cy="365125"/>
          </a:xfrm>
          <a:prstGeom prst="rect">
            <a:avLst/>
          </a:prstGeom>
        </p:spPr>
        <p:txBody>
          <a:bodyPr/>
          <a:lstStyle>
            <a:lvl1pPr>
              <a:defRPr/>
            </a:lvl1pPr>
          </a:lstStyle>
          <a:p>
            <a:pPr>
              <a:defRPr/>
            </a:pPr>
            <a:endParaRPr lang="en-US"/>
          </a:p>
        </p:txBody>
      </p:sp>
      <p:sp>
        <p:nvSpPr>
          <p:cNvPr id="5" name="Slide Number Placeholder 5"/>
          <p:cNvSpPr>
            <a:spLocks noGrp="1"/>
          </p:cNvSpPr>
          <p:nvPr>
            <p:ph type="sldNum" sz="quarter" idx="11"/>
          </p:nvPr>
        </p:nvSpPr>
        <p:spPr>
          <a:xfrm>
            <a:off x="8610600" y="6356350"/>
            <a:ext cx="1876425" cy="365125"/>
          </a:xfrm>
          <a:prstGeom prst="rect">
            <a:avLst/>
          </a:prstGeom>
        </p:spPr>
        <p:txBody>
          <a:bodyPr/>
          <a:lstStyle>
            <a:lvl1pPr>
              <a:defRPr/>
            </a:lvl1pPr>
          </a:lstStyle>
          <a:p>
            <a:pPr>
              <a:defRPr/>
            </a:pPr>
            <a:fld id="{AEC7E380-9C9B-4AFC-B89D-4006B9B7F39B}" type="slidenum">
              <a:rPr lang="en-GB" altLang="en-US"/>
              <a:pPr>
                <a:defRPr/>
              </a:pPr>
              <a:t>‹#›</a:t>
            </a:fld>
            <a:endParaRPr lang="en-GB" altLang="en-US" dirty="0"/>
          </a:p>
        </p:txBody>
      </p:sp>
    </p:spTree>
    <p:extLst>
      <p:ext uri="{BB962C8B-B14F-4D97-AF65-F5344CB8AC3E}">
        <p14:creationId xmlns:p14="http://schemas.microsoft.com/office/powerpoint/2010/main" val="2673860385"/>
      </p:ext>
    </p:extLst>
  </p:cSld>
  <p:clrMapOvr>
    <a:masterClrMapping/>
  </p:clrMapOvr>
  <p:timing>
    <p:tnLst>
      <p:par>
        <p:cTn id="1" dur="indefinite" restart="never" nodeType="tmRoot"/>
      </p:par>
    </p:tnLst>
  </p:timing>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 Content">
    <p:spTree>
      <p:nvGrpSpPr>
        <p:cNvPr id="1" name=""/>
        <p:cNvGrpSpPr/>
        <p:nvPr/>
      </p:nvGrpSpPr>
      <p:grpSpPr>
        <a:xfrm>
          <a:off x="0" y="0"/>
          <a:ext cx="0" cy="0"/>
          <a:chOff x="0" y="0"/>
          <a:chExt cx="0" cy="0"/>
        </a:xfrm>
      </p:grpSpPr>
      <p:cxnSp>
        <p:nvCxnSpPr>
          <p:cNvPr id="4" name="מחבר ישר 9">
            <a:extLst>
              <a:ext uri="{FF2B5EF4-FFF2-40B4-BE49-F238E27FC236}"/>
            </a:extLst>
          </p:cNvPr>
          <p:cNvCxnSpPr/>
          <p:nvPr userDrawn="1"/>
        </p:nvCxnSpPr>
        <p:spPr>
          <a:xfrm>
            <a:off x="609600" y="1141413"/>
            <a:ext cx="115824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extLst>
          </p:cNvPr>
          <p:cNvSpPr>
            <a:spLocks noGrp="1"/>
          </p:cNvSpPr>
          <p:nvPr>
            <p:ph type="title"/>
          </p:nvPr>
        </p:nvSpPr>
        <p:spPr>
          <a:xfrm>
            <a:off x="609759" y="274702"/>
            <a:ext cx="9525657" cy="866110"/>
          </a:xfrm>
          <a:prstGeom prst="rect">
            <a:avLst/>
          </a:prstGeom>
        </p:spPr>
        <p:txBody>
          <a:bodyPr lIns="108878" tIns="54439" rIns="108878" bIns="54439" rtlCol="0" anchor="b">
            <a:noAutofit/>
          </a:bodyPr>
          <a:lstStyle>
            <a:lvl1pPr>
              <a:defRPr/>
            </a:lvl1pPr>
          </a:lstStyle>
          <a:p>
            <a:r>
              <a:rPr lang="en-US" smtClean="0"/>
              <a:t>Click to edit Master title style</a:t>
            </a:r>
            <a:endParaRPr lang="en-US" dirty="0"/>
          </a:p>
        </p:txBody>
      </p:sp>
      <p:sp>
        <p:nvSpPr>
          <p:cNvPr id="5" name="מציין מיקום תוכן 4">
            <a:extLst>
              <a:ext uri="{FF2B5EF4-FFF2-40B4-BE49-F238E27FC236}"/>
            </a:extLst>
          </p:cNvPr>
          <p:cNvSpPr>
            <a:spLocks noGrp="1"/>
          </p:cNvSpPr>
          <p:nvPr>
            <p:ph sz="quarter" idx="10"/>
          </p:nvPr>
        </p:nvSpPr>
        <p:spPr>
          <a:xfrm>
            <a:off x="609758" y="1600571"/>
            <a:ext cx="11225625"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he-IL" dirty="0"/>
          </a:p>
        </p:txBody>
      </p:sp>
    </p:spTree>
    <p:extLst>
      <p:ext uri="{BB962C8B-B14F-4D97-AF65-F5344CB8AC3E}">
        <p14:creationId xmlns:p14="http://schemas.microsoft.com/office/powerpoint/2010/main" val="24937663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p>
        </p:txBody>
      </p:sp>
      <p:sp>
        <p:nvSpPr>
          <p:cNvPr id="7" name="Snip Single Corner Rectangle 6">
            <a:extLst>
              <a:ext uri="{FF2B5EF4-FFF2-40B4-BE49-F238E27FC236}">
                <a16:creationId xmlns:a16="http://schemas.microsoft.com/office/drawing/2014/main" xmlns=""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AA74F498-2A3A-4D48-8ADE-65A441209D9E}"/>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a:t>
            </a:r>
            <a:r>
              <a:rPr lang="en-GB" altLang="en-US" sz="800" dirty="0" smtClean="0">
                <a:ln w="0"/>
                <a:latin typeface="Calibri" panose="020F0502020204030204" pitchFamily="34" charset="0"/>
              </a:rPr>
              <a:t>2020</a:t>
            </a:r>
            <a:endParaRPr lang="en-GB" altLang="en-US" sz="800" dirty="0">
              <a:ln w="0"/>
              <a:latin typeface="Calibri" panose="020F0502020204030204" pitchFamily="34" charset="0"/>
            </a:endParaRPr>
          </a:p>
        </p:txBody>
      </p:sp>
      <p:sp>
        <p:nvSpPr>
          <p:cNvPr id="11" name="Rectangle 12">
            <a:extLst>
              <a:ext uri="{FF2B5EF4-FFF2-40B4-BE49-F238E27FC236}">
                <a16:creationId xmlns:a16="http://schemas.microsoft.com/office/drawing/2014/main" xmlns="" id="{6876EEF3-A0BC-4451-8AE0-5DAA69D19FFB}"/>
              </a:ext>
            </a:extLst>
          </p:cNvPr>
          <p:cNvSpPr>
            <a:spLocks noChangeArrowheads="1"/>
          </p:cNvSpPr>
          <p:nvPr userDrawn="1"/>
        </p:nvSpPr>
        <p:spPr bwMode="auto">
          <a:xfrm>
            <a:off x="117475" y="6372225"/>
            <a:ext cx="33321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b="1" dirty="0" smtClean="0">
                <a:ln w="0"/>
                <a:latin typeface="Calibri" panose="020F0502020204030204" pitchFamily="34" charset="0"/>
              </a:rPr>
              <a:t>3GPP </a:t>
            </a:r>
            <a:r>
              <a:rPr lang="en-GB" altLang="en-US" sz="1200" b="1" dirty="0" smtClean="0">
                <a:ln w="0"/>
                <a:latin typeface="Calibri" panose="020F0502020204030204" pitchFamily="34" charset="0"/>
              </a:rPr>
              <a:t>Newcomer Orientation Session</a:t>
            </a:r>
            <a:r>
              <a:rPr lang="en-GB" altLang="en-US" sz="1200" b="1" baseline="0" dirty="0" smtClean="0">
                <a:ln w="0"/>
                <a:latin typeface="Calibri" panose="020F0502020204030204" pitchFamily="34" charset="0"/>
              </a:rPr>
              <a:t> </a:t>
            </a:r>
            <a:r>
              <a:rPr lang="en-GB" altLang="en-US" sz="1200" b="1" baseline="0" dirty="0" smtClean="0">
                <a:ln w="0"/>
                <a:latin typeface="Calibri" panose="020F0502020204030204" pitchFamily="34" charset="0"/>
              </a:rPr>
              <a:t>– June 2020</a:t>
            </a:r>
            <a:endParaRPr lang="en-GB" altLang="en-US" sz="1200" b="1" dirty="0">
              <a:ln w="0"/>
              <a:latin typeface="Calibri" panose="020F0502020204030204" pitchFamily="34" charset="0"/>
            </a:endParaRPr>
          </a:p>
        </p:txBody>
      </p:sp>
      <p:pic>
        <p:nvPicPr>
          <p:cNvPr id="1033" name="Picture 1"/>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54F3A418-D8D0-4D4F-8FDC-361FF196C084}"/>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388FED7-0846-4AB7-9742-96641204F72F}" type="slidenum">
              <a:rPr lang="en-GB" altLang="en-US" sz="1400" b="1">
                <a:latin typeface="Calibri" pitchFamily="34" charset="0"/>
              </a:rPr>
              <a:pPr/>
              <a:t>‹#›</a:t>
            </a:fld>
            <a:endParaRPr lang="en-GB" altLang="en-US" sz="1400" b="1"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233" r:id="rId1"/>
    <p:sldLayoutId id="2147485234" r:id="rId2"/>
    <p:sldLayoutId id="2147485235" r:id="rId3"/>
    <p:sldLayoutId id="2147485236" r:id="rId4"/>
    <p:sldLayoutId id="2147485237" r:id="rId5"/>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23.emf"/></Relationships>
</file>

<file path=ppt/slides/_rels/slide11.xml.rels><?xml version="1.0" encoding="UTF-8" standalone="yes"?>
<Relationships xmlns="http://schemas.openxmlformats.org/package/2006/relationships"><Relationship Id="rId3" Type="http://schemas.openxmlformats.org/officeDocument/2006/relationships/hyperlink" Target="http://www.3gpp.org/ftp/Information/WORK_PLAN"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hyperlink" Target="https://www.3gpp.org/specifications-groups/liaison-statements" TargetMode="External"/><Relationship Id="rId3" Type="http://schemas.openxmlformats.org/officeDocument/2006/relationships/hyperlink" Target="http://portal.3gpp.org/" TargetMode="External"/><Relationship Id="rId7" Type="http://schemas.openxmlformats.org/officeDocument/2006/relationships/hyperlink" Target="http://www.3gpp.org/ftp/Information/Working_Procedures/3GPP_WP.pdf" TargetMode="External"/><Relationship Id="rId2" Type="http://schemas.openxmlformats.org/officeDocument/2006/relationships/hyperlink" Target="https://www.3gpp.org/about-3gpp/about-3gpp" TargetMode="External"/><Relationship Id="rId1" Type="http://schemas.openxmlformats.org/officeDocument/2006/relationships/slideLayout" Target="../slideLayouts/slideLayout2.xml"/><Relationship Id="rId6" Type="http://schemas.openxmlformats.org/officeDocument/2006/relationships/hyperlink" Target="http://www.3gpp.org/specifications-groups/sa-plenary/sa-plenary/home" TargetMode="External"/><Relationship Id="rId5" Type="http://schemas.openxmlformats.org/officeDocument/2006/relationships/hyperlink" Target="http://www.3gpp.org/news-events" TargetMode="External"/><Relationship Id="rId4" Type="http://schemas.openxmlformats.org/officeDocument/2006/relationships/hyperlink" Target="https://www.3gpp.org/about-3gpp/3gpp-faqs" TargetMode="External"/><Relationship Id="rId9" Type="http://schemas.openxmlformats.org/officeDocument/2006/relationships/hyperlink" Target="https://www.3gpp.org/about-3gpp/3gpp-award-roll-of-honour"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3gpp.org/DynaReport/21900.htm" TargetMode="External"/><Relationship Id="rId2" Type="http://schemas.openxmlformats.org/officeDocument/2006/relationships/hyperlink" Target="http://www.3gpp.org/ftp/Information/Working_Procedures/" TargetMode="External"/><Relationship Id="rId1" Type="http://schemas.openxmlformats.org/officeDocument/2006/relationships/slideLayout" Target="../slideLayouts/slideLayout2.xml"/><Relationship Id="rId6" Type="http://schemas.openxmlformats.org/officeDocument/2006/relationships/hyperlink" Target="http://www.3gpp.org/DynaReport/21915.htm" TargetMode="External"/><Relationship Id="rId5" Type="http://schemas.openxmlformats.org/officeDocument/2006/relationships/image" Target="../media/image2.jpeg"/><Relationship Id="rId4" Type="http://schemas.openxmlformats.org/officeDocument/2006/relationships/hyperlink" Target="http://www.3gpp.org/DynaReport/21801.htm"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list.etsi.org/scripts/wa.exe?SUBED1=3GPP_MENTORING" TargetMode="External"/><Relationship Id="rId2" Type="http://schemas.openxmlformats.org/officeDocument/2006/relationships/hyperlink" Target="https://list.etsi.org/" TargetMode="External"/><Relationship Id="rId1" Type="http://schemas.openxmlformats.org/officeDocument/2006/relationships/slideLayout" Target="../slideLayouts/slideLayout2.xml"/><Relationship Id="rId4" Type="http://schemas.openxmlformats.org/officeDocument/2006/relationships/hyperlink" Target="https://list.etsi.org/scripts/wa.exe?A0=3GPP_MENTORING"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mailto:balazs.bertenyi@nokia.com" TargetMode="External"/><Relationship Id="rId2" Type="http://schemas.openxmlformats.org/officeDocument/2006/relationships/hyperlink" Target="mailto:georg.mayer@huawei.com"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mailto:lionel.morand@orange.com"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jpeg"/><Relationship Id="rId11" Type="http://schemas.openxmlformats.org/officeDocument/2006/relationships/image" Target="../media/image2.jpeg"/><Relationship Id="rId5" Type="http://schemas.openxmlformats.org/officeDocument/2006/relationships/image" Target="../media/image5.jpe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4.pn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4.xml.rels><?xml version="1.0" encoding="UTF-8" standalone="yes"?>
<Relationships xmlns="http://schemas.openxmlformats.org/package/2006/relationships"><Relationship Id="rId8" Type="http://schemas.openxmlformats.org/officeDocument/2006/relationships/hyperlink" Target="https://www.3gpp.org/specifications-groups/ran-plenary/ran6-legacy-ran-radio-and-protocol" TargetMode="External"/><Relationship Id="rId13" Type="http://schemas.openxmlformats.org/officeDocument/2006/relationships/hyperlink" Target="https://www.3gpp.org/Specifications-groups/sa-plenary/55-sa4-codec" TargetMode="External"/><Relationship Id="rId18" Type="http://schemas.openxmlformats.org/officeDocument/2006/relationships/hyperlink" Target="https://www.3gpp.org/specifications-groups/ct/ct3-interworking-with-external-networks" TargetMode="External"/><Relationship Id="rId3" Type="http://schemas.openxmlformats.org/officeDocument/2006/relationships/hyperlink" Target="https://www.3gpp.org/Specifications-groups/ran-plenary/45-ran1-radio-layer-1" TargetMode="External"/><Relationship Id="rId21" Type="http://schemas.openxmlformats.org/officeDocument/2006/relationships/hyperlink" Target="https://www.3gpp.org/about-3gpp/project-coordination-group-pcg" TargetMode="External"/><Relationship Id="rId7" Type="http://schemas.openxmlformats.org/officeDocument/2006/relationships/hyperlink" Target="https://www.3gpp.org/specifications-groups/ran-plenary/ran5-mobile-terminal-conformance-testing" TargetMode="External"/><Relationship Id="rId12" Type="http://schemas.openxmlformats.org/officeDocument/2006/relationships/hyperlink" Target="https://www.3gpp.org/Specifications-groups/sa-plenary/54-sa3-security" TargetMode="External"/><Relationship Id="rId17" Type="http://schemas.openxmlformats.org/officeDocument/2006/relationships/hyperlink" Target="https://www.3gpp.org/specifications-groups/ct/ct1-mm-cc-sm-lu" TargetMode="External"/><Relationship Id="rId2" Type="http://schemas.openxmlformats.org/officeDocument/2006/relationships/hyperlink" Target="https://www.3gpp.org/specifications-groups/ran-plenary/ran-plenary/home" TargetMode="External"/><Relationship Id="rId16" Type="http://schemas.openxmlformats.org/officeDocument/2006/relationships/hyperlink" Target="https://www.3gpp.org/specifications-groups/ct/plenary/home" TargetMode="External"/><Relationship Id="rId20" Type="http://schemas.openxmlformats.org/officeDocument/2006/relationships/hyperlink" Target="https://www.3gpp.org/specifications-groups/ct/wg6" TargetMode="External"/><Relationship Id="rId1" Type="http://schemas.openxmlformats.org/officeDocument/2006/relationships/slideLayout" Target="../slideLayouts/slideLayout2.xml"/><Relationship Id="rId6" Type="http://schemas.openxmlformats.org/officeDocument/2006/relationships/hyperlink" Target="https://www.3gpp.org/specifications-groups/ran-plenary/ran4-radio-performance-and-protocol-aspects" TargetMode="External"/><Relationship Id="rId11" Type="http://schemas.openxmlformats.org/officeDocument/2006/relationships/hyperlink" Target="https://www.3gpp.org/Specifications-groups/sa-plenary/53-sa2-architecture" TargetMode="External"/><Relationship Id="rId5" Type="http://schemas.openxmlformats.org/officeDocument/2006/relationships/hyperlink" Target="https://www.3gpp.org/specifications-groups/ran-plenary/ran3-iu,-iub,-iur,-s1,-x2-and-utran-e-utran" TargetMode="External"/><Relationship Id="rId15" Type="http://schemas.openxmlformats.org/officeDocument/2006/relationships/hyperlink" Target="https://www.3gpp.org/specifications-groups/sa-plenary/sa6-mission-critical-applications" TargetMode="External"/><Relationship Id="rId23" Type="http://schemas.openxmlformats.org/officeDocument/2006/relationships/hyperlink" Target="https://www.3gpp.org/specifications-groups/specifications-groups" TargetMode="External"/><Relationship Id="rId10" Type="http://schemas.openxmlformats.org/officeDocument/2006/relationships/hyperlink" Target="https://www.3gpp.org/Specifications-groups/sa-plenary/51-sa1-services" TargetMode="External"/><Relationship Id="rId19" Type="http://schemas.openxmlformats.org/officeDocument/2006/relationships/hyperlink" Target="https://www.3gpp.org/specifications-groups/ct/ct4-map-camel-gtp-bch-ss-trfo-ims-gup-wlan" TargetMode="External"/><Relationship Id="rId4" Type="http://schemas.openxmlformats.org/officeDocument/2006/relationships/hyperlink" Target="https://www.3gpp.org/Specifications-groups/ran-plenary/46-ran2-radio-layer-2-and-radio-layer" TargetMode="External"/><Relationship Id="rId9" Type="http://schemas.openxmlformats.org/officeDocument/2006/relationships/hyperlink" Target="https://www.3gpp.org/specifications-groups/25-sa" TargetMode="External"/><Relationship Id="rId14" Type="http://schemas.openxmlformats.org/officeDocument/2006/relationships/hyperlink" Target="https://www.3gpp.org/Specifications-groups/sa-plenary/56-sa5-telecom-management" TargetMode="External"/><Relationship Id="rId22" Type="http://schemas.openxmlformats.org/officeDocument/2006/relationships/hyperlink" Target="https://www.3gpp.org/about-3gpp/partners"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hyperlink" Target="https://www.3gpp.org/about-3gpp/membership" TargetMode="External"/><Relationship Id="rId7" Type="http://schemas.openxmlformats.org/officeDocument/2006/relationships/image" Target="../media/image14.jpeg"/><Relationship Id="rId2" Type="http://schemas.openxmlformats.org/officeDocument/2006/relationships/hyperlink" Target="https://www.3gpp.org/about-3gpp/partners" TargetMode="Externa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 Id="rId9" Type="http://schemas.openxmlformats.org/officeDocument/2006/relationships/image" Target="../media/image15.jpeg"/></Relationships>
</file>

<file path=ppt/slides/_rels/slide6.xml.rels><?xml version="1.0" encoding="UTF-8" standalone="yes"?>
<Relationships xmlns="http://schemas.openxmlformats.org/package/2006/relationships"><Relationship Id="rId8" Type="http://schemas.openxmlformats.org/officeDocument/2006/relationships/hyperlink" Target="http://www.tta.or.kr/" TargetMode="External"/><Relationship Id="rId3" Type="http://schemas.openxmlformats.org/officeDocument/2006/relationships/hyperlink" Target="http://www.atis.org/" TargetMode="External"/><Relationship Id="rId7" Type="http://schemas.openxmlformats.org/officeDocument/2006/relationships/hyperlink" Target="http://tsdsi.org/" TargetMode="External"/><Relationship Id="rId2" Type="http://schemas.openxmlformats.org/officeDocument/2006/relationships/hyperlink" Target="http://www.arib.or.jp/english/" TargetMode="External"/><Relationship Id="rId1" Type="http://schemas.openxmlformats.org/officeDocument/2006/relationships/slideLayout" Target="../slideLayouts/slideLayout2.xml"/><Relationship Id="rId6" Type="http://schemas.openxmlformats.org/officeDocument/2006/relationships/hyperlink" Target="http://www.etsi.org/" TargetMode="External"/><Relationship Id="rId5" Type="http://schemas.openxmlformats.org/officeDocument/2006/relationships/hyperlink" Target="http://www.ccsa.org.cn/english/" TargetMode="External"/><Relationship Id="rId10" Type="http://schemas.openxmlformats.org/officeDocument/2006/relationships/image" Target="../media/image16.jpeg"/><Relationship Id="rId4" Type="http://schemas.openxmlformats.org/officeDocument/2006/relationships/hyperlink" Target="http://www.ccsa.org.cn/" TargetMode="External"/><Relationship Id="rId9" Type="http://schemas.openxmlformats.org/officeDocument/2006/relationships/hyperlink" Target="http://www.ttc.or.jp/e/index.htm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17.jpg"/><Relationship Id="rId4" Type="http://schemas.openxmlformats.org/officeDocument/2006/relationships/hyperlink" Target="https://www.3gpp.org/about-3gpp/partner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hyperlink" Target="http://www.3gpp.org/S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887413" y="1709738"/>
            <a:ext cx="10148887" cy="2852737"/>
          </a:xfrm>
        </p:spPr>
        <p:txBody>
          <a:bodyPr/>
          <a:lstStyle/>
          <a:p>
            <a:pPr eaLnBrk="1" hangingPunct="1"/>
            <a:r>
              <a:rPr lang="en-US" dirty="0"/>
              <a:t>3GPP Newcomer </a:t>
            </a:r>
            <a:r>
              <a:rPr lang="en-US" dirty="0" smtClean="0"/>
              <a:t>Orientation</a:t>
            </a:r>
            <a:endParaRPr lang="en-GB" altLang="en-US" dirty="0" smtClean="0"/>
          </a:p>
        </p:txBody>
      </p:sp>
      <p:sp>
        <p:nvSpPr>
          <p:cNvPr id="4099" name="Text Placeholder 2"/>
          <p:cNvSpPr>
            <a:spLocks noGrp="1"/>
          </p:cNvSpPr>
          <p:nvPr>
            <p:ph type="body" idx="1"/>
          </p:nvPr>
        </p:nvSpPr>
        <p:spPr>
          <a:xfrm>
            <a:off x="2147888" y="4589463"/>
            <a:ext cx="7886700" cy="1500187"/>
          </a:xfrm>
        </p:spPr>
        <p:txBody>
          <a:bodyPr rtlCol="0">
            <a:normAutofit/>
          </a:bodyPr>
          <a:lstStyle/>
          <a:p>
            <a:pPr eaLnBrk="1" fontAlgn="auto" hangingPunct="1">
              <a:spcAft>
                <a:spcPts val="0"/>
              </a:spcAft>
              <a:defRPr/>
            </a:pPr>
            <a:r>
              <a:rPr lang="" altLang="en-US" dirty="0" smtClean="0"/>
              <a:t>Georg Mayer, 3GPP SA </a:t>
            </a:r>
            <a:r>
              <a:rPr lang="" altLang="en-US" dirty="0" smtClean="0"/>
              <a:t>Chair</a:t>
            </a:r>
          </a:p>
          <a:p>
            <a:pPr eaLnBrk="1" fontAlgn="auto" hangingPunct="1">
              <a:spcAft>
                <a:spcPts val="0"/>
              </a:spcAft>
              <a:defRPr/>
            </a:pPr>
            <a:r>
              <a:rPr lang="" altLang="en-US" dirty="0" smtClean="0"/>
              <a:t>Lionel Morand, 3GPP CT Chair</a:t>
            </a:r>
          </a:p>
          <a:p>
            <a:pPr eaLnBrk="1" fontAlgn="auto" hangingPunct="1">
              <a:spcAft>
                <a:spcPts val="0"/>
              </a:spcAft>
              <a:defRPr/>
            </a:pPr>
            <a:r>
              <a:rPr lang="" altLang="en-US" dirty="0" smtClean="0"/>
              <a:t>Balazs Bertenyi, 3GPP RAN Chair</a:t>
            </a:r>
            <a:endParaRPr lang="en-GB" altLang="en-US" dirty="0"/>
          </a:p>
        </p:txBody>
      </p:sp>
    </p:spTree>
    <p:extLst>
      <p:ext uri="{BB962C8B-B14F-4D97-AF65-F5344CB8AC3E}">
        <p14:creationId xmlns:p14="http://schemas.microsoft.com/office/powerpoint/2010/main" val="551622165"/>
      </p:ext>
    </p:extLst>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כותרת 2"/>
          <p:cNvSpPr>
            <a:spLocks noGrp="1"/>
          </p:cNvSpPr>
          <p:nvPr>
            <p:ph type="title"/>
          </p:nvPr>
        </p:nvSpPr>
        <p:spPr>
          <a:xfrm>
            <a:off x="609600" y="274638"/>
            <a:ext cx="9526588" cy="866775"/>
          </a:xfrm>
        </p:spPr>
        <p:txBody>
          <a:bodyPr/>
          <a:lstStyle/>
          <a:p>
            <a:r>
              <a:rPr lang="en-US" altLang="en-US" smtClean="0"/>
              <a:t>Meeting Attendance</a:t>
            </a:r>
          </a:p>
        </p:txBody>
      </p:sp>
      <p:pic>
        <p:nvPicPr>
          <p:cNvPr id="21507" name="Picture 3" descr="3GPP-logo_we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55275" y="1471613"/>
            <a:ext cx="1617663"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Text Box 8"/>
          <p:cNvSpPr txBox="1">
            <a:spLocks noChangeArrowheads="1"/>
          </p:cNvSpPr>
          <p:nvPr/>
        </p:nvSpPr>
        <p:spPr bwMode="auto">
          <a:xfrm>
            <a:off x="646113" y="1319213"/>
            <a:ext cx="718502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r>
              <a:rPr lang="en-US" altLang="en-US" sz="2400"/>
              <a:t>And how many delegates are participating?</a:t>
            </a:r>
          </a:p>
        </p:txBody>
      </p:sp>
      <p:pic>
        <p:nvPicPr>
          <p:cNvPr id="21509"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957388"/>
            <a:ext cx="8624888" cy="342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Text Box 8"/>
          <p:cNvSpPr txBox="1">
            <a:spLocks noChangeArrowheads="1"/>
          </p:cNvSpPr>
          <p:nvPr/>
        </p:nvSpPr>
        <p:spPr bwMode="auto">
          <a:xfrm>
            <a:off x="646113" y="5595938"/>
            <a:ext cx="10026650"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r>
              <a:rPr lang="en-US" altLang="en-US" sz="2400"/>
              <a:t>There are around 140 formal meetings of 3GPP groups per year. To date, total meeting time amounts to around 2200 delegate-years. </a:t>
            </a:r>
          </a:p>
        </p:txBody>
      </p:sp>
    </p:spTree>
    <p:extLst>
      <p:ext uri="{BB962C8B-B14F-4D97-AF65-F5344CB8AC3E}">
        <p14:creationId xmlns:p14="http://schemas.microsoft.com/office/powerpoint/2010/main" val="2875566456"/>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3"/>
          <p:cNvSpPr>
            <a:spLocks noGrp="1"/>
          </p:cNvSpPr>
          <p:nvPr>
            <p:ph idx="1"/>
          </p:nvPr>
        </p:nvSpPr>
        <p:spPr>
          <a:xfrm>
            <a:off x="242888" y="2105025"/>
            <a:ext cx="4606925" cy="3887788"/>
          </a:xfrm>
        </p:spPr>
        <p:txBody>
          <a:bodyPr/>
          <a:lstStyle/>
          <a:p>
            <a:pPr marL="357188" indent="-357188" eaLnBrk="1" hangingPunct="1"/>
            <a:r>
              <a:rPr lang="" altLang="en-US" sz="1600" b="1" smtClean="0"/>
              <a:t>3GPP works based on</a:t>
            </a:r>
          </a:p>
          <a:p>
            <a:pPr marL="715963" lvl="1" indent="-358775" eaLnBrk="1" hangingPunct="1"/>
            <a:r>
              <a:rPr lang="en-US" altLang="en-US" sz="1400" smtClean="0"/>
              <a:t>P</a:t>
            </a:r>
            <a:r>
              <a:rPr lang="" altLang="en-US" sz="1400" smtClean="0"/>
              <a:t>articipation in face-to-face meetings</a:t>
            </a:r>
          </a:p>
          <a:p>
            <a:pPr marL="715963" lvl="1" indent="-358775" eaLnBrk="1" hangingPunct="1"/>
            <a:r>
              <a:rPr lang="en-US" altLang="en-US" sz="1400" smtClean="0"/>
              <a:t>Pro-activity &amp; C</a:t>
            </a:r>
            <a:r>
              <a:rPr lang="" altLang="en-US" sz="1400" smtClean="0"/>
              <a:t>ontributions </a:t>
            </a:r>
            <a:r>
              <a:rPr lang="en-US" altLang="en-US" sz="1400" smtClean="0"/>
              <a:t>–</a:t>
            </a:r>
            <a:r>
              <a:rPr lang="" altLang="en-US" sz="1400" smtClean="0"/>
              <a:t> you need written proposals to get attention</a:t>
            </a:r>
          </a:p>
          <a:p>
            <a:pPr marL="715963" lvl="1" indent="-358775" eaLnBrk="1" hangingPunct="1"/>
            <a:r>
              <a:rPr lang="" altLang="en-US" sz="1400" u="sng" smtClean="0"/>
              <a:t>Consenus </a:t>
            </a:r>
            <a:r>
              <a:rPr lang="en-US" altLang="en-US" sz="1400" u="sng" smtClean="0"/>
              <a:t>–</a:t>
            </a:r>
            <a:r>
              <a:rPr lang="" altLang="en-US" sz="1400" u="sng" smtClean="0"/>
              <a:t> nobody says “no” in order to progress</a:t>
            </a:r>
          </a:p>
          <a:p>
            <a:pPr marL="357188" indent="-357188" eaLnBrk="1" hangingPunct="1">
              <a:spcBef>
                <a:spcPts val="2400"/>
              </a:spcBef>
            </a:pPr>
            <a:r>
              <a:rPr lang="" altLang="en-US" sz="1600" b="1" smtClean="0"/>
              <a:t>Work organization</a:t>
            </a:r>
          </a:p>
          <a:p>
            <a:pPr marL="715963" lvl="1" indent="-358775" eaLnBrk="1" hangingPunct="1"/>
            <a:r>
              <a:rPr lang="" altLang="en-US" sz="1400" smtClean="0"/>
              <a:t>Study Items, Work Items </a:t>
            </a:r>
          </a:p>
          <a:p>
            <a:pPr marL="715963" lvl="1" indent="-358775" eaLnBrk="1" hangingPunct="1"/>
            <a:r>
              <a:rPr lang="" altLang="ko-KR" sz="1400" smtClean="0">
                <a:ea typeface="굴림" charset="-127"/>
              </a:rPr>
              <a:t>Releases with fixed time-lines, which are partially overlapping</a:t>
            </a:r>
          </a:p>
          <a:p>
            <a:pPr marL="715963" lvl="1" indent="-358775" eaLnBrk="1" hangingPunct="1"/>
            <a:r>
              <a:rPr lang="" altLang="ko-KR" sz="1400" smtClean="0">
                <a:ea typeface="굴림" charset="-127"/>
                <a:hlinkClick r:id="rId3"/>
              </a:rPr>
              <a:t>Work Plan</a:t>
            </a:r>
            <a:r>
              <a:rPr lang="" altLang="ko-KR" sz="1400" smtClean="0">
                <a:ea typeface="굴림" charset="-127"/>
              </a:rPr>
              <a:t> (good overview)</a:t>
            </a:r>
          </a:p>
          <a:p>
            <a:pPr marL="357188" indent="-357188" eaLnBrk="1" hangingPunct="1">
              <a:spcBef>
                <a:spcPts val="2400"/>
              </a:spcBef>
            </a:pPr>
            <a:r>
              <a:rPr lang="" altLang="ko-KR" sz="1600" b="1" smtClean="0">
                <a:ea typeface="굴림" charset="-127"/>
              </a:rPr>
              <a:t>3 stages, often overlapping</a:t>
            </a:r>
          </a:p>
          <a:p>
            <a:pPr marL="715963" lvl="1" indent="-358775" eaLnBrk="1" hangingPunct="1"/>
            <a:r>
              <a:rPr lang="en-US" altLang="en-US" sz="1400" smtClean="0"/>
              <a:t>S</a:t>
            </a:r>
            <a:r>
              <a:rPr lang="" altLang="en-US" sz="1400" smtClean="0"/>
              <a:t>tage 1: Requirements</a:t>
            </a:r>
          </a:p>
          <a:p>
            <a:pPr marL="715963" lvl="1" indent="-358775" eaLnBrk="1" hangingPunct="1"/>
            <a:r>
              <a:rPr lang="" altLang="en-US" sz="1400" smtClean="0"/>
              <a:t>Stage 2: Architecture</a:t>
            </a:r>
          </a:p>
          <a:p>
            <a:pPr marL="715963" lvl="1" indent="-358775" eaLnBrk="1" hangingPunct="1"/>
            <a:r>
              <a:rPr lang="" altLang="en-US" sz="1400" smtClean="0"/>
              <a:t>Stage 3: Protocols</a:t>
            </a:r>
          </a:p>
        </p:txBody>
      </p:sp>
      <p:sp>
        <p:nvSpPr>
          <p:cNvPr id="23555" name="제목 5"/>
          <p:cNvSpPr>
            <a:spLocks noGrp="1"/>
          </p:cNvSpPr>
          <p:nvPr>
            <p:ph type="title"/>
          </p:nvPr>
        </p:nvSpPr>
        <p:spPr>
          <a:xfrm>
            <a:off x="838200" y="427038"/>
            <a:ext cx="10515600" cy="1325562"/>
          </a:xfrm>
        </p:spPr>
        <p:txBody>
          <a:bodyPr/>
          <a:lstStyle/>
          <a:p>
            <a:r>
              <a:rPr lang="en-US" altLang="ko-KR" smtClean="0"/>
              <a:t>3GPP – How It Work</a:t>
            </a:r>
            <a:r>
              <a:rPr lang="" altLang="ko-KR" smtClean="0"/>
              <a:t>s</a:t>
            </a:r>
            <a:endParaRPr lang="ko-KR" altLang="en-US" smtClean="0"/>
          </a:p>
        </p:txBody>
      </p:sp>
      <p:sp>
        <p:nvSpPr>
          <p:cNvPr id="4" name="Content Placeholder 3"/>
          <p:cNvSpPr txBox="1">
            <a:spLocks/>
          </p:cNvSpPr>
          <p:nvPr/>
        </p:nvSpPr>
        <p:spPr bwMode="auto">
          <a:xfrm>
            <a:off x="4999038" y="2105025"/>
            <a:ext cx="7037387" cy="388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357188" eaLnBrk="1" hangingPunct="1">
              <a:defRPr/>
            </a:pPr>
            <a:r>
              <a:rPr lang="" altLang="en-US" sz="1600" b="1" dirty="0" smtClean="0"/>
              <a:t>700 </a:t>
            </a:r>
            <a:r>
              <a:rPr lang="" altLang="en-US" sz="1600" b="1" dirty="0"/>
              <a:t>Companies actively participate in the 3GPP work</a:t>
            </a:r>
          </a:p>
          <a:p>
            <a:pPr marL="715963" lvl="1" indent="-358775" eaLnBrk="1" hangingPunct="1">
              <a:defRPr/>
            </a:pPr>
            <a:r>
              <a:rPr lang="en-US" altLang="en-US" sz="1400" dirty="0"/>
              <a:t>F</a:t>
            </a:r>
            <a:r>
              <a:rPr lang="" altLang="en-US" sz="1400" dirty="0"/>
              <a:t>rom all over the world</a:t>
            </a:r>
          </a:p>
          <a:p>
            <a:pPr marL="715963" lvl="1" indent="-358775" eaLnBrk="1" hangingPunct="1">
              <a:defRPr/>
            </a:pPr>
            <a:r>
              <a:rPr lang="en-US" altLang="en-US" sz="1400" dirty="0"/>
              <a:t>A</a:t>
            </a:r>
            <a:r>
              <a:rPr lang="" altLang="en-US" sz="1400" dirty="0"/>
              <a:t>ll major telecommunication companies </a:t>
            </a:r>
            <a:r>
              <a:rPr lang="en-US" altLang="en-US" sz="1400" dirty="0"/>
              <a:t>–</a:t>
            </a:r>
            <a:r>
              <a:rPr lang="" altLang="en-US" sz="1400" dirty="0"/>
              <a:t> operators, network/device/chipset vendors</a:t>
            </a:r>
          </a:p>
          <a:p>
            <a:pPr marL="715963" lvl="1" indent="-358775" eaLnBrk="1" hangingPunct="1">
              <a:defRPr/>
            </a:pPr>
            <a:r>
              <a:rPr lang="" altLang="en-US" sz="1400" dirty="0"/>
              <a:t>More and more vertical industry representatives bring their work directly to 3GPP</a:t>
            </a:r>
            <a:endParaRPr lang="" altLang="en-US" sz="1400" u="sng" dirty="0"/>
          </a:p>
          <a:p>
            <a:pPr marL="357188" indent="-357188" eaLnBrk="1" hangingPunct="1">
              <a:spcBef>
                <a:spcPts val="2400"/>
              </a:spcBef>
              <a:defRPr/>
            </a:pPr>
            <a:r>
              <a:rPr lang="" altLang="en-US" sz="1600" b="1" dirty="0"/>
              <a:t>Amazing Track Record </a:t>
            </a:r>
          </a:p>
          <a:p>
            <a:pPr marL="715963" lvl="1" indent="-358775" eaLnBrk="1" hangingPunct="1">
              <a:defRPr/>
            </a:pPr>
            <a:r>
              <a:rPr lang="" altLang="en-US" sz="1400" dirty="0"/>
              <a:t>3GPP started 1998, since then all major standards projects were deployed</a:t>
            </a:r>
          </a:p>
          <a:p>
            <a:pPr marL="715963" lvl="1" indent="-358775" eaLnBrk="1" hangingPunct="1">
              <a:defRPr/>
            </a:pPr>
            <a:r>
              <a:rPr lang="en-US" altLang="ko-KR" sz="1400" dirty="0">
                <a:ea typeface="굴림" panose="020B0600000101010101" pitchFamily="50" charset="-127"/>
              </a:rPr>
              <a:t>E</a:t>
            </a:r>
            <a:r>
              <a:rPr lang="" altLang="ko-KR" sz="1400" dirty="0">
                <a:ea typeface="굴림" panose="020B0600000101010101" pitchFamily="50" charset="-127"/>
              </a:rPr>
              <a:t>.g. 3G/UMTS, 4G/LTE, VoLTE/IMS, </a:t>
            </a:r>
            <a:r>
              <a:rPr lang="" altLang="ko-KR" sz="1400" dirty="0" smtClean="0">
                <a:ea typeface="굴림" panose="020B0600000101010101" pitchFamily="50" charset="-127"/>
              </a:rPr>
              <a:t>NB-IoT, 5G</a:t>
            </a:r>
            <a:endParaRPr lang="" altLang="ko-KR" sz="1400" dirty="0">
              <a:ea typeface="굴림" panose="020B0600000101010101" pitchFamily="50" charset="-127"/>
            </a:endParaRPr>
          </a:p>
          <a:p>
            <a:pPr marL="715963" lvl="1" indent="-358775" eaLnBrk="1" hangingPunct="1">
              <a:defRPr/>
            </a:pPr>
            <a:r>
              <a:rPr lang="" altLang="ko-KR" sz="1400" dirty="0">
                <a:ea typeface="굴림" panose="020B0600000101010101" pitchFamily="50" charset="-127"/>
              </a:rPr>
              <a:t>Seamless </a:t>
            </a:r>
            <a:r>
              <a:rPr lang="" altLang="ko-KR" sz="1400" dirty="0" smtClean="0">
                <a:ea typeface="굴림" panose="020B0600000101010101" pitchFamily="50" charset="-127"/>
              </a:rPr>
              <a:t>migration </a:t>
            </a:r>
            <a:r>
              <a:rPr lang="" altLang="ko-KR" sz="1400" dirty="0">
                <a:ea typeface="굴림" panose="020B0600000101010101" pitchFamily="50" charset="-127"/>
              </a:rPr>
              <a:t>from “old” to “new” technology generations </a:t>
            </a:r>
          </a:p>
          <a:p>
            <a:pPr marL="357188" indent="-357188" eaLnBrk="1" hangingPunct="1">
              <a:spcBef>
                <a:spcPts val="2400"/>
              </a:spcBef>
              <a:defRPr/>
            </a:pPr>
            <a:r>
              <a:rPr lang="" altLang="ko-KR" sz="1600" b="1" dirty="0">
                <a:ea typeface="굴림" panose="020B0600000101010101" pitchFamily="50" charset="-127"/>
              </a:rPr>
              <a:t>A new Release every 15 to 24 months</a:t>
            </a:r>
          </a:p>
          <a:p>
            <a:pPr marL="715963" lvl="1" indent="-358775" eaLnBrk="1" hangingPunct="1">
              <a:defRPr/>
            </a:pPr>
            <a:r>
              <a:rPr lang="en-US" altLang="en-US" sz="1400" dirty="0"/>
              <a:t>A</a:t>
            </a:r>
            <a:r>
              <a:rPr lang="" altLang="en-US" sz="1400" dirty="0"/>
              <a:t>llows for resonably fast standardization &amp; deployment of new ideas</a:t>
            </a:r>
          </a:p>
          <a:p>
            <a:pPr marL="715963" lvl="1" indent="-358775" eaLnBrk="1" hangingPunct="1">
              <a:defRPr/>
            </a:pPr>
            <a:r>
              <a:rPr lang="" altLang="en-US" sz="1400" dirty="0"/>
              <a:t>S</a:t>
            </a:r>
            <a:r>
              <a:rPr lang="en-US" altLang="en-US" sz="1400" dirty="0"/>
              <a:t>t</a:t>
            </a:r>
            <a:r>
              <a:rPr lang="" altLang="en-US" sz="1400" dirty="0"/>
              <a:t>rong </a:t>
            </a:r>
            <a:r>
              <a:rPr lang="" altLang="en-US" sz="1400" dirty="0" smtClean="0"/>
              <a:t>commitment </a:t>
            </a:r>
            <a:r>
              <a:rPr lang="" altLang="en-US" sz="1400" dirty="0"/>
              <a:t>to time-lines </a:t>
            </a:r>
            <a:r>
              <a:rPr lang="" altLang="en-US" sz="1400" dirty="0" smtClean="0"/>
              <a:t>guarantees </a:t>
            </a:r>
            <a:r>
              <a:rPr lang="" altLang="en-US" sz="1400" dirty="0"/>
              <a:t>reliable planning and time-to-market</a:t>
            </a:r>
          </a:p>
          <a:p>
            <a:pPr marL="715963" lvl="1" indent="-358775" eaLnBrk="1" hangingPunct="1">
              <a:defRPr/>
            </a:pPr>
            <a:r>
              <a:rPr lang="" altLang="en-US" sz="1400" dirty="0"/>
              <a:t>New technologies get easily introduced (IP, IoT, AI ...)</a:t>
            </a:r>
          </a:p>
          <a:p>
            <a:pPr marL="608013" indent="-608013">
              <a:defRPr/>
            </a:pPr>
            <a:endParaRPr lang="en-US" altLang="ko-KR" sz="1800" dirty="0">
              <a:ea typeface="굴림" panose="020B0600000101010101" pitchFamily="50" charset="-127"/>
            </a:endParaRPr>
          </a:p>
        </p:txBody>
      </p:sp>
      <p:cxnSp>
        <p:nvCxnSpPr>
          <p:cNvPr id="3" name="직선 연결선 2"/>
          <p:cNvCxnSpPr/>
          <p:nvPr/>
        </p:nvCxnSpPr>
        <p:spPr>
          <a:xfrm>
            <a:off x="4879975" y="1976438"/>
            <a:ext cx="0" cy="419576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3208391"/>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제목 5"/>
          <p:cNvSpPr>
            <a:spLocks noGrp="1"/>
          </p:cNvSpPr>
          <p:nvPr>
            <p:ph type="title"/>
          </p:nvPr>
        </p:nvSpPr>
        <p:spPr>
          <a:xfrm>
            <a:off x="838200" y="427038"/>
            <a:ext cx="10515600" cy="1325562"/>
          </a:xfrm>
        </p:spPr>
        <p:txBody>
          <a:bodyPr/>
          <a:lstStyle/>
          <a:p>
            <a:r>
              <a:rPr lang="en-US" altLang="ko-KR" smtClean="0"/>
              <a:t>Stage 1/2/3 (very simplified SA view)</a:t>
            </a:r>
            <a:endParaRPr lang="ko-KR" altLang="en-US" smtClean="0"/>
          </a:p>
        </p:txBody>
      </p:sp>
      <p:sp>
        <p:nvSpPr>
          <p:cNvPr id="44" name="Rounded Rectangle 43"/>
          <p:cNvSpPr/>
          <p:nvPr/>
        </p:nvSpPr>
        <p:spPr>
          <a:xfrm>
            <a:off x="1682750" y="2200275"/>
            <a:ext cx="1587500" cy="7397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SA1</a:t>
            </a:r>
          </a:p>
          <a:p>
            <a:pPr algn="ctr">
              <a:defRPr/>
            </a:pPr>
            <a:r>
              <a:rPr lang="en-US" dirty="0"/>
              <a:t>Requirements</a:t>
            </a:r>
          </a:p>
        </p:txBody>
      </p:sp>
      <p:sp>
        <p:nvSpPr>
          <p:cNvPr id="47" name="Rounded Rectangle 46"/>
          <p:cNvSpPr/>
          <p:nvPr/>
        </p:nvSpPr>
        <p:spPr>
          <a:xfrm>
            <a:off x="2860675" y="4211638"/>
            <a:ext cx="1416050" cy="7381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48" name="Rounded Rectangle 47"/>
          <p:cNvSpPr/>
          <p:nvPr/>
        </p:nvSpPr>
        <p:spPr>
          <a:xfrm>
            <a:off x="4381500" y="4211638"/>
            <a:ext cx="1416050" cy="7381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SA3</a:t>
            </a:r>
          </a:p>
          <a:p>
            <a:pPr algn="ctr">
              <a:defRPr/>
            </a:pPr>
            <a:r>
              <a:rPr lang="en-US" dirty="0"/>
              <a:t>Security</a:t>
            </a:r>
          </a:p>
        </p:txBody>
      </p:sp>
      <p:sp>
        <p:nvSpPr>
          <p:cNvPr id="49" name="Rounded Rectangle 48"/>
          <p:cNvSpPr/>
          <p:nvPr/>
        </p:nvSpPr>
        <p:spPr>
          <a:xfrm>
            <a:off x="5908675" y="4211638"/>
            <a:ext cx="1416050" cy="7381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SA4</a:t>
            </a:r>
          </a:p>
          <a:p>
            <a:pPr algn="ctr">
              <a:defRPr/>
            </a:pPr>
            <a:r>
              <a:rPr lang="en-US" dirty="0"/>
              <a:t>Media</a:t>
            </a:r>
          </a:p>
        </p:txBody>
      </p:sp>
      <p:sp>
        <p:nvSpPr>
          <p:cNvPr id="50" name="Rounded Rectangle 49"/>
          <p:cNvSpPr/>
          <p:nvPr/>
        </p:nvSpPr>
        <p:spPr>
          <a:xfrm>
            <a:off x="7435850" y="4211638"/>
            <a:ext cx="1416050" cy="7381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SA5</a:t>
            </a:r>
          </a:p>
          <a:p>
            <a:pPr algn="ctr">
              <a:defRPr/>
            </a:pPr>
            <a:r>
              <a:rPr lang="en-US" dirty="0"/>
              <a:t>OAM</a:t>
            </a:r>
          </a:p>
        </p:txBody>
      </p:sp>
      <p:sp>
        <p:nvSpPr>
          <p:cNvPr id="51" name="Rounded Rectangle 50"/>
          <p:cNvSpPr/>
          <p:nvPr/>
        </p:nvSpPr>
        <p:spPr>
          <a:xfrm>
            <a:off x="8963025" y="4211638"/>
            <a:ext cx="1416050" cy="7381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SA6</a:t>
            </a:r>
          </a:p>
          <a:p>
            <a:pPr algn="ctr">
              <a:defRPr/>
            </a:pPr>
            <a:r>
              <a:rPr lang="en-US" dirty="0"/>
              <a:t>Apps/MC</a:t>
            </a:r>
          </a:p>
        </p:txBody>
      </p:sp>
      <p:cxnSp>
        <p:nvCxnSpPr>
          <p:cNvPr id="46" name="Curved Connector 45"/>
          <p:cNvCxnSpPr>
            <a:stCxn id="44" idx="3"/>
            <a:endCxn id="47" idx="0"/>
          </p:cNvCxnSpPr>
          <p:nvPr/>
        </p:nvCxnSpPr>
        <p:spPr>
          <a:xfrm>
            <a:off x="3270250" y="2570163"/>
            <a:ext cx="298450" cy="164147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Curved Connector 52"/>
          <p:cNvCxnSpPr>
            <a:stCxn id="44" idx="3"/>
            <a:endCxn id="48" idx="0"/>
          </p:cNvCxnSpPr>
          <p:nvPr/>
        </p:nvCxnSpPr>
        <p:spPr>
          <a:xfrm>
            <a:off x="3270250" y="2570163"/>
            <a:ext cx="1819275" cy="164147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urved Connector 54"/>
          <p:cNvCxnSpPr>
            <a:stCxn id="44" idx="3"/>
            <a:endCxn id="49" idx="0"/>
          </p:cNvCxnSpPr>
          <p:nvPr/>
        </p:nvCxnSpPr>
        <p:spPr>
          <a:xfrm>
            <a:off x="3270250" y="2570163"/>
            <a:ext cx="3346450" cy="164147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Curved Connector 56"/>
          <p:cNvCxnSpPr>
            <a:stCxn id="44" idx="3"/>
            <a:endCxn id="50" idx="0"/>
          </p:cNvCxnSpPr>
          <p:nvPr/>
        </p:nvCxnSpPr>
        <p:spPr>
          <a:xfrm>
            <a:off x="3270250" y="2570163"/>
            <a:ext cx="4873625" cy="164147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Curved Connector 58"/>
          <p:cNvCxnSpPr>
            <a:stCxn id="44" idx="3"/>
            <a:endCxn id="51" idx="0"/>
          </p:cNvCxnSpPr>
          <p:nvPr/>
        </p:nvCxnSpPr>
        <p:spPr>
          <a:xfrm>
            <a:off x="3270250" y="2570163"/>
            <a:ext cx="6400800" cy="164147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76" name="Rounded Rectangle 75"/>
          <p:cNvSpPr/>
          <p:nvPr/>
        </p:nvSpPr>
        <p:spPr>
          <a:xfrm>
            <a:off x="10560050" y="2868613"/>
            <a:ext cx="1262063" cy="3130550"/>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RAN</a:t>
            </a:r>
          </a:p>
          <a:p>
            <a:pPr algn="ctr">
              <a:defRPr/>
            </a:pPr>
            <a:r>
              <a:rPr lang="en-US" dirty="0"/>
              <a:t>Radio Access</a:t>
            </a:r>
          </a:p>
        </p:txBody>
      </p:sp>
      <p:cxnSp>
        <p:nvCxnSpPr>
          <p:cNvPr id="10253" name="Curved Connector 10252"/>
          <p:cNvCxnSpPr>
            <a:stCxn id="44" idx="3"/>
            <a:endCxn id="76" idx="0"/>
          </p:cNvCxnSpPr>
          <p:nvPr/>
        </p:nvCxnSpPr>
        <p:spPr>
          <a:xfrm>
            <a:off x="3270250" y="2570163"/>
            <a:ext cx="7921625" cy="298450"/>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18" name="Rounded Rectangle 117"/>
          <p:cNvSpPr/>
          <p:nvPr/>
        </p:nvSpPr>
        <p:spPr>
          <a:xfrm>
            <a:off x="2160588" y="5465763"/>
            <a:ext cx="8218487" cy="603250"/>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cxnSp>
        <p:nvCxnSpPr>
          <p:cNvPr id="64" name="Curved Connector 63"/>
          <p:cNvCxnSpPr>
            <a:stCxn id="47" idx="2"/>
          </p:cNvCxnSpPr>
          <p:nvPr/>
        </p:nvCxnSpPr>
        <p:spPr>
          <a:xfrm rot="5400000">
            <a:off x="3328193" y="5190332"/>
            <a:ext cx="481013"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1" name="Curved Connector 130"/>
          <p:cNvCxnSpPr/>
          <p:nvPr/>
        </p:nvCxnSpPr>
        <p:spPr>
          <a:xfrm rot="5400000">
            <a:off x="4849018" y="5206207"/>
            <a:ext cx="481013"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2" name="Curved Connector 131"/>
          <p:cNvCxnSpPr/>
          <p:nvPr/>
        </p:nvCxnSpPr>
        <p:spPr>
          <a:xfrm rot="5400000">
            <a:off x="6376194" y="5201444"/>
            <a:ext cx="481012"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3" name="Curved Connector 132"/>
          <p:cNvCxnSpPr/>
          <p:nvPr/>
        </p:nvCxnSpPr>
        <p:spPr>
          <a:xfrm rot="5400000">
            <a:off x="7904162" y="5211763"/>
            <a:ext cx="479425"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4" name="Curved Connector 133"/>
          <p:cNvCxnSpPr/>
          <p:nvPr/>
        </p:nvCxnSpPr>
        <p:spPr>
          <a:xfrm rot="5400000">
            <a:off x="9430544" y="5191919"/>
            <a:ext cx="481012"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Curved Connector 65"/>
          <p:cNvCxnSpPr>
            <a:stCxn id="44" idx="2"/>
          </p:cNvCxnSpPr>
          <p:nvPr/>
        </p:nvCxnSpPr>
        <p:spPr>
          <a:xfrm rot="5400000">
            <a:off x="1217612" y="4198938"/>
            <a:ext cx="2517775" cy="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7671" name="TextBox 66"/>
          <p:cNvSpPr txBox="1">
            <a:spLocks noChangeArrowheads="1"/>
          </p:cNvSpPr>
          <p:nvPr/>
        </p:nvSpPr>
        <p:spPr bwMode="auto">
          <a:xfrm>
            <a:off x="498475" y="2386013"/>
            <a:ext cx="1006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1</a:t>
            </a:r>
          </a:p>
        </p:txBody>
      </p:sp>
      <p:sp>
        <p:nvSpPr>
          <p:cNvPr id="27672" name="TextBox 137"/>
          <p:cNvSpPr txBox="1">
            <a:spLocks noChangeArrowheads="1"/>
          </p:cNvSpPr>
          <p:nvPr/>
        </p:nvSpPr>
        <p:spPr bwMode="auto">
          <a:xfrm>
            <a:off x="504825" y="4311650"/>
            <a:ext cx="10048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2</a:t>
            </a:r>
          </a:p>
        </p:txBody>
      </p:sp>
      <p:sp>
        <p:nvSpPr>
          <p:cNvPr id="27673" name="TextBox 138"/>
          <p:cNvSpPr txBox="1">
            <a:spLocks noChangeArrowheads="1"/>
          </p:cNvSpPr>
          <p:nvPr/>
        </p:nvSpPr>
        <p:spPr bwMode="auto">
          <a:xfrm>
            <a:off x="541338" y="5465763"/>
            <a:ext cx="1069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3 </a:t>
            </a:r>
          </a:p>
        </p:txBody>
      </p:sp>
      <p:cxnSp>
        <p:nvCxnSpPr>
          <p:cNvPr id="87" name="Straight Arrow Connector 86"/>
          <p:cNvCxnSpPr/>
          <p:nvPr/>
        </p:nvCxnSpPr>
        <p:spPr>
          <a:xfrm flipH="1">
            <a:off x="285750" y="2200275"/>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7675" name="TextBox 87"/>
          <p:cNvSpPr txBox="1">
            <a:spLocks noChangeArrowheads="1"/>
          </p:cNvSpPr>
          <p:nvPr/>
        </p:nvSpPr>
        <p:spPr bwMode="auto">
          <a:xfrm rot="-5400000">
            <a:off x="-65880" y="2247106"/>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spTree>
    <p:extLst>
      <p:ext uri="{BB962C8B-B14F-4D97-AF65-F5344CB8AC3E}">
        <p14:creationId xmlns:p14="http://schemas.microsoft.com/office/powerpoint/2010/main" val="3779304567"/>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a:stCxn id="39" idx="2"/>
          </p:cNvCxnSpPr>
          <p:nvPr/>
        </p:nvCxnSpPr>
        <p:spPr>
          <a:xfrm>
            <a:off x="3014663" y="2657475"/>
            <a:ext cx="15875" cy="3522663"/>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4041775" y="3708400"/>
            <a:ext cx="4763" cy="2471738"/>
          </a:xfrm>
          <a:prstGeom prst="line">
            <a:avLst/>
          </a:prstGeom>
        </p:spPr>
        <p:style>
          <a:lnRef idx="1">
            <a:schemeClr val="accent1"/>
          </a:lnRef>
          <a:fillRef idx="0">
            <a:schemeClr val="accent1"/>
          </a:fillRef>
          <a:effectRef idx="0">
            <a:schemeClr val="accent1"/>
          </a:effectRef>
          <a:fontRef idx="minor">
            <a:schemeClr val="tx1"/>
          </a:fontRef>
        </p:style>
      </p:cxnSp>
      <p:sp>
        <p:nvSpPr>
          <p:cNvPr id="89" name="Right Arrow 88"/>
          <p:cNvSpPr/>
          <p:nvPr/>
        </p:nvSpPr>
        <p:spPr>
          <a:xfrm>
            <a:off x="6757988" y="5165725"/>
            <a:ext cx="2419350" cy="3317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dirty="0"/>
          </a:p>
        </p:txBody>
      </p:sp>
      <p:sp>
        <p:nvSpPr>
          <p:cNvPr id="29701" name="제목 5"/>
          <p:cNvSpPr>
            <a:spLocks noGrp="1"/>
          </p:cNvSpPr>
          <p:nvPr>
            <p:ph type="title"/>
          </p:nvPr>
        </p:nvSpPr>
        <p:spPr>
          <a:xfrm>
            <a:off x="838200" y="427038"/>
            <a:ext cx="10515600" cy="1325562"/>
          </a:xfrm>
        </p:spPr>
        <p:txBody>
          <a:bodyPr/>
          <a:lstStyle/>
          <a:p>
            <a:r>
              <a:rPr lang="en-US" altLang="ko-KR" smtClean="0"/>
              <a:t>Releases (very simplified SA view)</a:t>
            </a:r>
            <a:endParaRPr lang="ko-KR" altLang="en-US" smtClean="0"/>
          </a:p>
        </p:txBody>
      </p:sp>
      <p:sp>
        <p:nvSpPr>
          <p:cNvPr id="39" name="TextBox 9"/>
          <p:cNvSpPr txBox="1">
            <a:spLocks noChangeArrowheads="1"/>
          </p:cNvSpPr>
          <p:nvPr/>
        </p:nvSpPr>
        <p:spPr bwMode="auto">
          <a:xfrm>
            <a:off x="2084388" y="2133600"/>
            <a:ext cx="1858962" cy="523875"/>
          </a:xfrm>
          <a:prstGeom prst="rect">
            <a:avLst/>
          </a:prstGeom>
          <a:solidFill>
            <a:schemeClr val="accent1">
              <a:lumMod val="40000"/>
              <a:lumOff val="6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defRPr/>
            </a:pPr>
            <a:r>
              <a:rPr lang="en-US" altLang="en-US" sz="1400" dirty="0" smtClean="0">
                <a:latin typeface="Arial" panose="020B0604020202020204" pitchFamily="34" charset="0"/>
              </a:rPr>
              <a:t>Release X Content &amp;</a:t>
            </a:r>
          </a:p>
          <a:p>
            <a:pPr algn="ctr">
              <a:lnSpc>
                <a:spcPct val="100000"/>
              </a:lnSpc>
              <a:spcBef>
                <a:spcPct val="0"/>
              </a:spcBef>
              <a:buFontTx/>
              <a:buNone/>
              <a:defRPr/>
            </a:pPr>
            <a:r>
              <a:rPr lang="en-US" altLang="en-US" sz="1400" dirty="0" smtClean="0">
                <a:latin typeface="Arial" panose="020B0604020202020204" pitchFamily="34" charset="0"/>
              </a:rPr>
              <a:t>Timeline Planning</a:t>
            </a:r>
          </a:p>
        </p:txBody>
      </p:sp>
      <p:sp>
        <p:nvSpPr>
          <p:cNvPr id="2" name="Right Arrow 1"/>
          <p:cNvSpPr/>
          <p:nvPr/>
        </p:nvSpPr>
        <p:spPr>
          <a:xfrm>
            <a:off x="858838" y="2747963"/>
            <a:ext cx="7094537" cy="5826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Release X</a:t>
            </a:r>
          </a:p>
        </p:txBody>
      </p:sp>
      <p:sp>
        <p:nvSpPr>
          <p:cNvPr id="3" name="Right Arrow 2"/>
          <p:cNvSpPr/>
          <p:nvPr/>
        </p:nvSpPr>
        <p:spPr>
          <a:xfrm>
            <a:off x="882650" y="3259138"/>
            <a:ext cx="2147888" cy="3317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Stage 1 Studies</a:t>
            </a:r>
          </a:p>
        </p:txBody>
      </p:sp>
      <p:sp>
        <p:nvSpPr>
          <p:cNvPr id="80" name="Right Arrow 79"/>
          <p:cNvSpPr/>
          <p:nvPr/>
        </p:nvSpPr>
        <p:spPr>
          <a:xfrm>
            <a:off x="1879600" y="3590925"/>
            <a:ext cx="2147888" cy="3317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Stage 1 Work Items</a:t>
            </a:r>
          </a:p>
        </p:txBody>
      </p:sp>
      <p:sp>
        <p:nvSpPr>
          <p:cNvPr id="81" name="Right Arrow 80"/>
          <p:cNvSpPr/>
          <p:nvPr/>
        </p:nvSpPr>
        <p:spPr>
          <a:xfrm>
            <a:off x="2868613" y="3922713"/>
            <a:ext cx="2147887" cy="3317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Stage 2 Studies</a:t>
            </a:r>
          </a:p>
        </p:txBody>
      </p:sp>
      <p:sp>
        <p:nvSpPr>
          <p:cNvPr id="82" name="Right Arrow 81"/>
          <p:cNvSpPr/>
          <p:nvPr/>
        </p:nvSpPr>
        <p:spPr>
          <a:xfrm>
            <a:off x="2986088" y="4325938"/>
            <a:ext cx="3213100" cy="3317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Stage 2Work Items</a:t>
            </a:r>
          </a:p>
        </p:txBody>
      </p:sp>
      <p:sp>
        <p:nvSpPr>
          <p:cNvPr id="83" name="Right Arrow 82"/>
          <p:cNvSpPr/>
          <p:nvPr/>
        </p:nvSpPr>
        <p:spPr>
          <a:xfrm>
            <a:off x="5200650" y="5165725"/>
            <a:ext cx="2768600" cy="3317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Stage 3 Work Items</a:t>
            </a:r>
          </a:p>
        </p:txBody>
      </p:sp>
      <p:cxnSp>
        <p:nvCxnSpPr>
          <p:cNvPr id="7" name="Straight Arrow Connector 6"/>
          <p:cNvCxnSpPr/>
          <p:nvPr/>
        </p:nvCxnSpPr>
        <p:spPr>
          <a:xfrm>
            <a:off x="7932738" y="5400675"/>
            <a:ext cx="96361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9710" name="TextBox 7"/>
          <p:cNvSpPr txBox="1">
            <a:spLocks noChangeArrowheads="1"/>
          </p:cNvSpPr>
          <p:nvPr/>
        </p:nvSpPr>
        <p:spPr bwMode="auto">
          <a:xfrm>
            <a:off x="8037513" y="5197475"/>
            <a:ext cx="76358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3 months</a:t>
            </a:r>
          </a:p>
        </p:txBody>
      </p:sp>
      <p:sp>
        <p:nvSpPr>
          <p:cNvPr id="84" name="Right Arrow 83"/>
          <p:cNvSpPr/>
          <p:nvPr/>
        </p:nvSpPr>
        <p:spPr>
          <a:xfrm>
            <a:off x="3941763" y="5719763"/>
            <a:ext cx="7096125" cy="582612"/>
          </a:xfrm>
          <a:prstGeom prst="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Release X+1</a:t>
            </a:r>
          </a:p>
        </p:txBody>
      </p:sp>
      <p:sp>
        <p:nvSpPr>
          <p:cNvPr id="29712" name="TextBox 8"/>
          <p:cNvSpPr txBox="1">
            <a:spLocks noChangeArrowheads="1"/>
          </p:cNvSpPr>
          <p:nvPr/>
        </p:nvSpPr>
        <p:spPr bwMode="auto">
          <a:xfrm rot="-1431319">
            <a:off x="3929063" y="3459163"/>
            <a:ext cx="11001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Stage 1 freeze</a:t>
            </a:r>
          </a:p>
        </p:txBody>
      </p:sp>
      <p:sp>
        <p:nvSpPr>
          <p:cNvPr id="29713" name="TextBox 84"/>
          <p:cNvSpPr txBox="1">
            <a:spLocks noChangeArrowheads="1"/>
          </p:cNvSpPr>
          <p:nvPr/>
        </p:nvSpPr>
        <p:spPr bwMode="auto">
          <a:xfrm rot="-1431319">
            <a:off x="6094413" y="4122738"/>
            <a:ext cx="11001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Stage 2 freeze</a:t>
            </a:r>
          </a:p>
        </p:txBody>
      </p:sp>
      <p:sp>
        <p:nvSpPr>
          <p:cNvPr id="29714" name="TextBox 85"/>
          <p:cNvSpPr txBox="1">
            <a:spLocks noChangeArrowheads="1"/>
          </p:cNvSpPr>
          <p:nvPr/>
        </p:nvSpPr>
        <p:spPr bwMode="auto">
          <a:xfrm rot="-1431319">
            <a:off x="7762875" y="4859338"/>
            <a:ext cx="110013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Stage 3 freeze</a:t>
            </a:r>
          </a:p>
        </p:txBody>
      </p:sp>
      <p:sp>
        <p:nvSpPr>
          <p:cNvPr id="29715" name="TextBox 89"/>
          <p:cNvSpPr txBox="1">
            <a:spLocks noChangeArrowheads="1"/>
          </p:cNvSpPr>
          <p:nvPr/>
        </p:nvSpPr>
        <p:spPr bwMode="auto">
          <a:xfrm rot="-1431319">
            <a:off x="9147175" y="4997450"/>
            <a:ext cx="9525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Code freeze</a:t>
            </a:r>
          </a:p>
        </p:txBody>
      </p:sp>
      <p:sp>
        <p:nvSpPr>
          <p:cNvPr id="29716" name="TextBox 90"/>
          <p:cNvSpPr txBox="1">
            <a:spLocks noChangeArrowheads="1"/>
          </p:cNvSpPr>
          <p:nvPr/>
        </p:nvSpPr>
        <p:spPr bwMode="auto">
          <a:xfrm rot="-1431319">
            <a:off x="7850188" y="2638425"/>
            <a:ext cx="1389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Release freeze</a:t>
            </a:r>
          </a:p>
        </p:txBody>
      </p:sp>
      <p:sp>
        <p:nvSpPr>
          <p:cNvPr id="19" name="Right Arrow 18"/>
          <p:cNvSpPr/>
          <p:nvPr/>
        </p:nvSpPr>
        <p:spPr>
          <a:xfrm>
            <a:off x="4592638" y="4792663"/>
            <a:ext cx="2147887" cy="3317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Stage 3 Studies</a:t>
            </a:r>
          </a:p>
        </p:txBody>
      </p:sp>
    </p:spTree>
    <p:extLst>
      <p:ext uri="{BB962C8B-B14F-4D97-AF65-F5344CB8AC3E}">
        <p14:creationId xmlns:p14="http://schemas.microsoft.com/office/powerpoint/2010/main" val="961768074"/>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a:grpSpLocks/>
          </p:cNvGrpSpPr>
          <p:nvPr/>
        </p:nvGrpSpPr>
        <p:grpSpPr bwMode="auto">
          <a:xfrm>
            <a:off x="2262188" y="1747838"/>
            <a:ext cx="5345112" cy="4541837"/>
            <a:chOff x="2262188" y="1747838"/>
            <a:chExt cx="5345112" cy="4541837"/>
          </a:xfrm>
        </p:grpSpPr>
        <p:cxnSp>
          <p:nvCxnSpPr>
            <p:cNvPr id="42" name="Straight Connector 41"/>
            <p:cNvCxnSpPr/>
            <p:nvPr/>
          </p:nvCxnSpPr>
          <p:spPr>
            <a:xfrm flipH="1">
              <a:off x="2336800" y="1747838"/>
              <a:ext cx="5270500" cy="4541837"/>
            </a:xfrm>
            <a:prstGeom prst="line">
              <a:avLst/>
            </a:prstGeom>
            <a:ln w="762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30751" name="TextBox 42"/>
            <p:cNvSpPr txBox="1">
              <a:spLocks noChangeArrowheads="1"/>
            </p:cNvSpPr>
            <p:nvPr/>
          </p:nvSpPr>
          <p:spPr bwMode="auto">
            <a:xfrm rot="-2534375">
              <a:off x="2262188" y="5911850"/>
              <a:ext cx="622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today</a:t>
              </a:r>
            </a:p>
          </p:txBody>
        </p:sp>
      </p:grpSp>
      <p:sp>
        <p:nvSpPr>
          <p:cNvPr id="30723" name="Title 5"/>
          <p:cNvSpPr>
            <a:spLocks noGrp="1"/>
          </p:cNvSpPr>
          <p:nvPr>
            <p:ph type="title"/>
          </p:nvPr>
        </p:nvSpPr>
        <p:spPr>
          <a:xfrm>
            <a:off x="176213" y="404813"/>
            <a:ext cx="10515600" cy="1325562"/>
          </a:xfrm>
        </p:spPr>
        <p:txBody>
          <a:bodyPr/>
          <a:lstStyle/>
          <a:p>
            <a:r>
              <a:rPr lang="de-DE" altLang="en-US" smtClean="0"/>
              <a:t>3GPP Releases – The 5G Story Continues</a:t>
            </a:r>
            <a:endParaRPr lang="en-US" altLang="en-US" smtClean="0"/>
          </a:p>
        </p:txBody>
      </p:sp>
      <p:grpSp>
        <p:nvGrpSpPr>
          <p:cNvPr id="2" name="Group 1"/>
          <p:cNvGrpSpPr>
            <a:grpSpLocks/>
          </p:cNvGrpSpPr>
          <p:nvPr/>
        </p:nvGrpSpPr>
        <p:grpSpPr bwMode="auto">
          <a:xfrm>
            <a:off x="514350" y="1998663"/>
            <a:ext cx="1503363" cy="1112837"/>
            <a:chOff x="514350" y="1998663"/>
            <a:chExt cx="1503363" cy="1112837"/>
          </a:xfrm>
        </p:grpSpPr>
        <p:sp>
          <p:nvSpPr>
            <p:cNvPr id="30747" name="TextBox 3"/>
            <p:cNvSpPr txBox="1">
              <a:spLocks noChangeArrowheads="1"/>
            </p:cNvSpPr>
            <p:nvPr/>
          </p:nvSpPr>
          <p:spPr bwMode="auto">
            <a:xfrm>
              <a:off x="514350" y="1998663"/>
              <a:ext cx="9921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Dreams</a:t>
              </a:r>
            </a:p>
          </p:txBody>
        </p:sp>
        <p:sp>
          <p:nvSpPr>
            <p:cNvPr id="30748" name="TextBox 5"/>
            <p:cNvSpPr txBox="1">
              <a:spLocks noChangeArrowheads="1"/>
            </p:cNvSpPr>
            <p:nvPr/>
          </p:nvSpPr>
          <p:spPr bwMode="auto">
            <a:xfrm>
              <a:off x="835025" y="2368550"/>
              <a:ext cx="8524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Hopes</a:t>
              </a:r>
            </a:p>
          </p:txBody>
        </p:sp>
        <p:sp>
          <p:nvSpPr>
            <p:cNvPr id="30749" name="TextBox 6"/>
            <p:cNvSpPr txBox="1">
              <a:spLocks noChangeArrowheads="1"/>
            </p:cNvSpPr>
            <p:nvPr/>
          </p:nvSpPr>
          <p:spPr bwMode="auto">
            <a:xfrm>
              <a:off x="1093788" y="2741613"/>
              <a:ext cx="923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Visions</a:t>
              </a:r>
            </a:p>
          </p:txBody>
        </p:sp>
      </p:grpSp>
      <p:grpSp>
        <p:nvGrpSpPr>
          <p:cNvPr id="3" name="Group 2"/>
          <p:cNvGrpSpPr>
            <a:grpSpLocks/>
          </p:cNvGrpSpPr>
          <p:nvPr/>
        </p:nvGrpSpPr>
        <p:grpSpPr bwMode="auto">
          <a:xfrm>
            <a:off x="2652713" y="1747838"/>
            <a:ext cx="3749675" cy="1879600"/>
            <a:chOff x="2652713" y="1747838"/>
            <a:chExt cx="3749675" cy="1879600"/>
          </a:xfrm>
        </p:grpSpPr>
        <p:pic>
          <p:nvPicPr>
            <p:cNvPr id="30744" name="Picture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82888" y="1747838"/>
              <a:ext cx="2770187"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ight Arrow 7"/>
            <p:cNvSpPr/>
            <p:nvPr/>
          </p:nvSpPr>
          <p:spPr>
            <a:xfrm>
              <a:off x="2652713" y="1974850"/>
              <a:ext cx="2803525" cy="684213"/>
            </a:xfrm>
            <a:prstGeom prst="rightArrow">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i="1" dirty="0">
                  <a:solidFill>
                    <a:schemeClr val="tx1"/>
                  </a:solidFill>
                </a:rPr>
                <a:t>Rel-15 Standards</a:t>
              </a:r>
            </a:p>
          </p:txBody>
        </p:sp>
        <p:sp>
          <p:nvSpPr>
            <p:cNvPr id="14" name="Right Arrow 13"/>
            <p:cNvSpPr/>
            <p:nvPr/>
          </p:nvSpPr>
          <p:spPr>
            <a:xfrm>
              <a:off x="3598863" y="2838450"/>
              <a:ext cx="2803525" cy="684213"/>
            </a:xfrm>
            <a:prstGeom prst="rightArrow">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i="1" dirty="0">
                  <a:solidFill>
                    <a:schemeClr val="tx1"/>
                  </a:solidFill>
                </a:rPr>
                <a:t>Rel-16 Standards</a:t>
              </a:r>
            </a:p>
          </p:txBody>
        </p:sp>
      </p:grpSp>
      <p:grpSp>
        <p:nvGrpSpPr>
          <p:cNvPr id="6" name="Group 5"/>
          <p:cNvGrpSpPr>
            <a:grpSpLocks/>
          </p:cNvGrpSpPr>
          <p:nvPr/>
        </p:nvGrpSpPr>
        <p:grpSpPr bwMode="auto">
          <a:xfrm>
            <a:off x="4197350" y="4291013"/>
            <a:ext cx="4040188" cy="1566862"/>
            <a:chOff x="4197350" y="4291013"/>
            <a:chExt cx="4040188" cy="1566862"/>
          </a:xfrm>
        </p:grpSpPr>
        <p:sp>
          <p:nvSpPr>
            <p:cNvPr id="15" name="Right Arrow 14"/>
            <p:cNvSpPr/>
            <p:nvPr/>
          </p:nvSpPr>
          <p:spPr>
            <a:xfrm>
              <a:off x="4197350" y="4291013"/>
              <a:ext cx="2803525" cy="684212"/>
            </a:xfrm>
            <a:prstGeom prst="rightArrow">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i="1" dirty="0">
                  <a:solidFill>
                    <a:schemeClr val="tx1"/>
                  </a:solidFill>
                </a:rPr>
                <a:t>Rel-17 Standards</a:t>
              </a:r>
            </a:p>
          </p:txBody>
        </p:sp>
        <p:sp>
          <p:nvSpPr>
            <p:cNvPr id="16" name="Right Arrow 15"/>
            <p:cNvSpPr/>
            <p:nvPr/>
          </p:nvSpPr>
          <p:spPr>
            <a:xfrm>
              <a:off x="5434013" y="5173663"/>
              <a:ext cx="2803525" cy="684212"/>
            </a:xfrm>
            <a:prstGeom prst="rightArrow">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i="1" dirty="0">
                  <a:solidFill>
                    <a:schemeClr val="tx1"/>
                  </a:solidFill>
                </a:rPr>
                <a:t>Rel-18/19/… Standards</a:t>
              </a:r>
            </a:p>
          </p:txBody>
        </p:sp>
      </p:grpSp>
      <p:grpSp>
        <p:nvGrpSpPr>
          <p:cNvPr id="4" name="Group 3"/>
          <p:cNvGrpSpPr>
            <a:grpSpLocks/>
          </p:cNvGrpSpPr>
          <p:nvPr/>
        </p:nvGrpSpPr>
        <p:grpSpPr bwMode="auto">
          <a:xfrm>
            <a:off x="5686425" y="1973263"/>
            <a:ext cx="3403600" cy="1511300"/>
            <a:chOff x="5686425" y="1973263"/>
            <a:chExt cx="3403600" cy="1511300"/>
          </a:xfrm>
        </p:grpSpPr>
        <p:sp>
          <p:nvSpPr>
            <p:cNvPr id="30740" name="TextBox 12"/>
            <p:cNvSpPr txBox="1">
              <a:spLocks noChangeArrowheads="1"/>
            </p:cNvSpPr>
            <p:nvPr/>
          </p:nvSpPr>
          <p:spPr bwMode="auto">
            <a:xfrm>
              <a:off x="5686425" y="1973263"/>
              <a:ext cx="26082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a:latin typeface="Arial" panose="020B0604020202020204" pitchFamily="34" charset="0"/>
                </a:rPr>
                <a:t>Non-Standalone (NSA) </a:t>
              </a:r>
            </a:p>
            <a:p>
              <a:pPr algn="ctr">
                <a:lnSpc>
                  <a:spcPct val="100000"/>
                </a:lnSpc>
                <a:spcBef>
                  <a:spcPct val="0"/>
                </a:spcBef>
                <a:buFontTx/>
                <a:buNone/>
              </a:pPr>
              <a:r>
                <a:rPr lang="en-US" altLang="en-US" sz="1800">
                  <a:latin typeface="Arial" panose="020B0604020202020204" pitchFamily="34" charset="0"/>
                </a:rPr>
                <a:t>roll-out</a:t>
              </a:r>
            </a:p>
          </p:txBody>
        </p:sp>
        <p:sp>
          <p:nvSpPr>
            <p:cNvPr id="30741" name="TextBox 17"/>
            <p:cNvSpPr txBox="1">
              <a:spLocks noChangeArrowheads="1"/>
            </p:cNvSpPr>
            <p:nvPr/>
          </p:nvSpPr>
          <p:spPr bwMode="auto">
            <a:xfrm>
              <a:off x="6597650" y="2838450"/>
              <a:ext cx="2492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a:latin typeface="Arial" panose="020B0604020202020204" pitchFamily="34" charset="0"/>
                </a:rPr>
                <a:t>5G CoreNetwork (SA) </a:t>
              </a:r>
            </a:p>
            <a:p>
              <a:pPr algn="ctr">
                <a:lnSpc>
                  <a:spcPct val="100000"/>
                </a:lnSpc>
                <a:spcBef>
                  <a:spcPct val="0"/>
                </a:spcBef>
                <a:buFontTx/>
                <a:buNone/>
              </a:pPr>
              <a:r>
                <a:rPr lang="en-US" altLang="en-US" sz="1800">
                  <a:latin typeface="Arial" panose="020B0604020202020204" pitchFamily="34" charset="0"/>
                </a:rPr>
                <a:t>roll-out</a:t>
              </a:r>
            </a:p>
          </p:txBody>
        </p:sp>
      </p:grpSp>
      <p:grpSp>
        <p:nvGrpSpPr>
          <p:cNvPr id="7" name="Group 6"/>
          <p:cNvGrpSpPr>
            <a:grpSpLocks/>
          </p:cNvGrpSpPr>
          <p:nvPr/>
        </p:nvGrpSpPr>
        <p:grpSpPr bwMode="auto">
          <a:xfrm>
            <a:off x="8005763" y="4325938"/>
            <a:ext cx="3803650" cy="1698625"/>
            <a:chOff x="8005763" y="4325938"/>
            <a:chExt cx="3803650" cy="1698625"/>
          </a:xfrm>
        </p:grpSpPr>
        <p:sp>
          <p:nvSpPr>
            <p:cNvPr id="30736" name="TextBox 34"/>
            <p:cNvSpPr txBox="1">
              <a:spLocks noChangeArrowheads="1"/>
            </p:cNvSpPr>
            <p:nvPr/>
          </p:nvSpPr>
          <p:spPr bwMode="auto">
            <a:xfrm>
              <a:off x="8005763" y="4325938"/>
              <a:ext cx="24161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Industrial Applications</a:t>
              </a:r>
            </a:p>
          </p:txBody>
        </p:sp>
        <p:sp>
          <p:nvSpPr>
            <p:cNvPr id="30737" name="TextBox 35"/>
            <p:cNvSpPr txBox="1">
              <a:spLocks noChangeArrowheads="1"/>
            </p:cNvSpPr>
            <p:nvPr/>
          </p:nvSpPr>
          <p:spPr bwMode="auto">
            <a:xfrm>
              <a:off x="8326438" y="4694238"/>
              <a:ext cx="25066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Service Harmonization</a:t>
              </a:r>
            </a:p>
          </p:txBody>
        </p:sp>
        <p:sp>
          <p:nvSpPr>
            <p:cNvPr id="30738" name="TextBox 36"/>
            <p:cNvSpPr txBox="1">
              <a:spLocks noChangeArrowheads="1"/>
            </p:cNvSpPr>
            <p:nvPr/>
          </p:nvSpPr>
          <p:spPr bwMode="auto">
            <a:xfrm>
              <a:off x="8583613" y="5068888"/>
              <a:ext cx="24542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Connecting the Planet</a:t>
              </a:r>
            </a:p>
          </p:txBody>
        </p:sp>
        <p:sp>
          <p:nvSpPr>
            <p:cNvPr id="30739" name="TextBox 37"/>
            <p:cNvSpPr txBox="1">
              <a:spLocks noChangeArrowheads="1"/>
            </p:cNvSpPr>
            <p:nvPr/>
          </p:nvSpPr>
          <p:spPr bwMode="auto">
            <a:xfrm>
              <a:off x="10779125" y="4916488"/>
              <a:ext cx="1030288"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6600">
                  <a:latin typeface="Arial" panose="020B0604020202020204" pitchFamily="34" charset="0"/>
                </a:rPr>
                <a:t>…</a:t>
              </a:r>
            </a:p>
          </p:txBody>
        </p:sp>
      </p:grpSp>
      <p:grpSp>
        <p:nvGrpSpPr>
          <p:cNvPr id="5" name="Group 4"/>
          <p:cNvGrpSpPr>
            <a:grpSpLocks/>
          </p:cNvGrpSpPr>
          <p:nvPr/>
        </p:nvGrpSpPr>
        <p:grpSpPr bwMode="auto">
          <a:xfrm>
            <a:off x="2460625" y="4510088"/>
            <a:ext cx="2430463" cy="1531937"/>
            <a:chOff x="2460625" y="4510088"/>
            <a:chExt cx="2430463" cy="1531937"/>
          </a:xfrm>
        </p:grpSpPr>
        <p:sp>
          <p:nvSpPr>
            <p:cNvPr id="30732" name="TextBox 30"/>
            <p:cNvSpPr txBox="1">
              <a:spLocks noChangeArrowheads="1"/>
            </p:cNvSpPr>
            <p:nvPr/>
          </p:nvSpPr>
          <p:spPr bwMode="auto">
            <a:xfrm>
              <a:off x="2460625" y="4510088"/>
              <a:ext cx="13382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Experience</a:t>
              </a:r>
            </a:p>
          </p:txBody>
        </p:sp>
        <p:sp>
          <p:nvSpPr>
            <p:cNvPr id="30733" name="TextBox 31"/>
            <p:cNvSpPr txBox="1">
              <a:spLocks noChangeArrowheads="1"/>
            </p:cNvSpPr>
            <p:nvPr/>
          </p:nvSpPr>
          <p:spPr bwMode="auto">
            <a:xfrm>
              <a:off x="2781300" y="4879975"/>
              <a:ext cx="12747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Integration</a:t>
              </a:r>
            </a:p>
          </p:txBody>
        </p:sp>
        <p:sp>
          <p:nvSpPr>
            <p:cNvPr id="30734" name="TextBox 32"/>
            <p:cNvSpPr txBox="1">
              <a:spLocks noChangeArrowheads="1"/>
            </p:cNvSpPr>
            <p:nvPr/>
          </p:nvSpPr>
          <p:spPr bwMode="auto">
            <a:xfrm>
              <a:off x="3038475" y="5253038"/>
              <a:ext cx="1724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Enhancements</a:t>
              </a:r>
            </a:p>
          </p:txBody>
        </p:sp>
        <p:sp>
          <p:nvSpPr>
            <p:cNvPr id="30735" name="TextBox 44"/>
            <p:cNvSpPr txBox="1">
              <a:spLocks noChangeArrowheads="1"/>
            </p:cNvSpPr>
            <p:nvPr/>
          </p:nvSpPr>
          <p:spPr bwMode="auto">
            <a:xfrm>
              <a:off x="3295650" y="5672138"/>
              <a:ext cx="15954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New Services</a:t>
              </a:r>
            </a:p>
          </p:txBody>
        </p:sp>
      </p:grpSp>
      <p:pic>
        <p:nvPicPr>
          <p:cNvPr id="30730" name="Picture 5"/>
          <p:cNvPicPr>
            <a:picLocks noChangeAspect="1"/>
          </p:cNvPicPr>
          <p:nvPr/>
        </p:nvPicPr>
        <p:blipFill>
          <a:blip r:embed="rId4">
            <a:extLst>
              <a:ext uri="{28A0092B-C50C-407E-A947-70E740481C1C}">
                <a14:useLocalDpi xmlns:a14="http://schemas.microsoft.com/office/drawing/2010/main" val="0"/>
              </a:ext>
            </a:extLst>
          </a:blip>
          <a:srcRect l="84" t="11374" r="51694" b="42735"/>
          <a:stretch>
            <a:fillRect/>
          </a:stretch>
        </p:blipFill>
        <p:spPr bwMode="auto">
          <a:xfrm>
            <a:off x="176213" y="3752850"/>
            <a:ext cx="1438275" cy="97790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30731" name="TextBox 9"/>
          <p:cNvSpPr txBox="1">
            <a:spLocks noChangeArrowheads="1"/>
          </p:cNvSpPr>
          <p:nvPr/>
        </p:nvSpPr>
        <p:spPr bwMode="auto">
          <a:xfrm>
            <a:off x="73025" y="4806950"/>
            <a:ext cx="1622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filling the area</a:t>
            </a:r>
          </a:p>
        </p:txBody>
      </p:sp>
    </p:spTree>
    <p:extLst>
      <p:ext uri="{BB962C8B-B14F-4D97-AF65-F5344CB8AC3E}">
        <p14:creationId xmlns:p14="http://schemas.microsoft.com/office/powerpoint/2010/main" val="2496370109"/>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85725" y="381000"/>
            <a:ext cx="10515600" cy="1325563"/>
          </a:xfrm>
        </p:spPr>
        <p:txBody>
          <a:bodyPr/>
          <a:lstStyle/>
          <a:p>
            <a:r>
              <a:rPr lang="en-US" altLang="en-US" smtClean="0"/>
              <a:t>Work Item / Study Item Template (WID/ SID)</a:t>
            </a:r>
          </a:p>
        </p:txBody>
      </p:sp>
      <p:sp>
        <p:nvSpPr>
          <p:cNvPr id="31747" name="Content Placeholder 2"/>
          <p:cNvSpPr>
            <a:spLocks noGrp="1"/>
          </p:cNvSpPr>
          <p:nvPr>
            <p:ph idx="1"/>
          </p:nvPr>
        </p:nvSpPr>
        <p:spPr>
          <a:xfrm>
            <a:off x="171450" y="1847850"/>
            <a:ext cx="6654800" cy="4351338"/>
          </a:xfrm>
        </p:spPr>
        <p:txBody>
          <a:bodyPr/>
          <a:lstStyle/>
          <a:p>
            <a:r>
              <a:rPr lang="en-US" altLang="en-US" sz="1800" smtClean="0"/>
              <a:t> A specific area of work, addressed during a release</a:t>
            </a:r>
          </a:p>
          <a:p>
            <a:r>
              <a:rPr lang="en-US" altLang="en-US" sz="1800" smtClean="0"/>
              <a:t> Usually specific to a release within a single Working Group</a:t>
            </a:r>
          </a:p>
          <a:p>
            <a:endParaRPr lang="en-US" altLang="en-US" sz="1800" smtClean="0"/>
          </a:p>
          <a:p>
            <a:r>
              <a:rPr lang="en-US" altLang="en-US" sz="1800" smtClean="0"/>
              <a:t> Title, Acronym, Unique ID (assigned by MCC), </a:t>
            </a:r>
          </a:p>
          <a:p>
            <a:r>
              <a:rPr lang="en-US" altLang="en-US" sz="1800" smtClean="0"/>
              <a:t> Classification (Work or Study Item, Feature or Building Block)</a:t>
            </a:r>
          </a:p>
          <a:p>
            <a:r>
              <a:rPr lang="en-US" altLang="en-US" sz="1800" smtClean="0"/>
              <a:t> Impacts </a:t>
            </a:r>
            <a:br>
              <a:rPr lang="en-US" altLang="en-US" sz="1800" smtClean="0"/>
            </a:br>
            <a:r>
              <a:rPr lang="en-US" altLang="en-US" sz="1800" smtClean="0"/>
              <a:t>	Mobile Equipment, (Radio) Access Network, CoreNetwork, …</a:t>
            </a:r>
          </a:p>
          <a:p>
            <a:r>
              <a:rPr lang="en-US" altLang="en-US" sz="1800" smtClean="0"/>
              <a:t> Parent Work Items (e.g. Stage 1 Requirements)</a:t>
            </a:r>
          </a:p>
          <a:p>
            <a:r>
              <a:rPr lang="en-US" altLang="en-US" sz="1800" smtClean="0"/>
              <a:t> Justification &amp; Objective</a:t>
            </a:r>
          </a:p>
          <a:p>
            <a:r>
              <a:rPr lang="en-US" altLang="en-US" sz="1800" smtClean="0"/>
              <a:t> Output (e.g. affected specifications) &amp; Time Scale</a:t>
            </a:r>
          </a:p>
          <a:p>
            <a:r>
              <a:rPr lang="en-US" altLang="en-US" sz="1800" smtClean="0"/>
              <a:t> Rapporteur – person responsible for the work item in this WG</a:t>
            </a:r>
          </a:p>
          <a:p>
            <a:r>
              <a:rPr lang="en-US" altLang="en-US" sz="1800" smtClean="0"/>
              <a:t> Supporting Individual Members (at least 4 companies are needed)</a:t>
            </a:r>
          </a:p>
        </p:txBody>
      </p:sp>
      <p:pic>
        <p:nvPicPr>
          <p:cNvPr id="31748"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35813" y="1922463"/>
            <a:ext cx="4368800" cy="398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8830426"/>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smtClean="0"/>
              <a:t>Change Request (CR)</a:t>
            </a:r>
          </a:p>
        </p:txBody>
      </p:sp>
      <p:sp>
        <p:nvSpPr>
          <p:cNvPr id="32771" name="Content Placeholder 2"/>
          <p:cNvSpPr>
            <a:spLocks noGrp="1"/>
          </p:cNvSpPr>
          <p:nvPr>
            <p:ph idx="1"/>
          </p:nvPr>
        </p:nvSpPr>
        <p:spPr>
          <a:xfrm>
            <a:off x="74613" y="1863725"/>
            <a:ext cx="7181850" cy="4351338"/>
          </a:xfrm>
        </p:spPr>
        <p:txBody>
          <a:bodyPr/>
          <a:lstStyle/>
          <a:p>
            <a:r>
              <a:rPr lang="en-US" altLang="en-US" sz="1800" smtClean="0"/>
              <a:t> Changes a 3GPP Specification in a specific Release (version)</a:t>
            </a:r>
          </a:p>
          <a:p>
            <a:r>
              <a:rPr lang="en-US" altLang="en-US" sz="1800" smtClean="0"/>
              <a:t> can be revised several times</a:t>
            </a:r>
          </a:p>
          <a:p>
            <a:r>
              <a:rPr lang="en-US" altLang="en-US" sz="1800" smtClean="0"/>
              <a:t> needs to be agreed by WG (e.g. SA3) and then approved by TSG e.g. SA)</a:t>
            </a:r>
          </a:p>
          <a:p>
            <a:r>
              <a:rPr lang="en-US" altLang="en-US" sz="1800" smtClean="0"/>
              <a:t> different categories, e.g.</a:t>
            </a:r>
          </a:p>
          <a:p>
            <a:pPr lvl="1"/>
            <a:r>
              <a:rPr lang="en-US" altLang="en-US" sz="1400" smtClean="0"/>
              <a:t>D – editorial correction</a:t>
            </a:r>
          </a:p>
          <a:p>
            <a:pPr lvl="1"/>
            <a:r>
              <a:rPr lang="en-US" altLang="en-US" sz="1400" smtClean="0"/>
              <a:t>F – correction </a:t>
            </a:r>
          </a:p>
          <a:p>
            <a:pPr lvl="1"/>
            <a:r>
              <a:rPr lang="en-US" altLang="en-US" sz="1400" smtClean="0"/>
              <a:t>B – adding a new feature</a:t>
            </a:r>
          </a:p>
          <a:p>
            <a:pPr lvl="1"/>
            <a:r>
              <a:rPr lang="en-US" altLang="en-US" sz="1400" smtClean="0"/>
              <a:t>C – functional modification of an existing feature</a:t>
            </a:r>
          </a:p>
          <a:p>
            <a:pPr lvl="1"/>
            <a:r>
              <a:rPr lang="en-US" altLang="en-US" sz="1400" smtClean="0"/>
              <a:t>A – mirror, if a change to a Rel-X also is applied to a Rel-(X-1)</a:t>
            </a:r>
          </a:p>
          <a:p>
            <a:r>
              <a:rPr lang="en-US" altLang="en-US" sz="1800" smtClean="0"/>
              <a:t> must include the complete sections of the 3GPP specification which is proposed to be changed with the proposed changes highlighted in revision marks.</a:t>
            </a:r>
          </a:p>
        </p:txBody>
      </p:sp>
      <p:pic>
        <p:nvPicPr>
          <p:cNvPr id="32772"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5975" y="1690688"/>
            <a:ext cx="4729163" cy="47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0033253"/>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כותרת 2"/>
          <p:cNvSpPr>
            <a:spLocks noGrp="1"/>
          </p:cNvSpPr>
          <p:nvPr>
            <p:ph type="title"/>
          </p:nvPr>
        </p:nvSpPr>
        <p:spPr>
          <a:xfrm>
            <a:off x="609600" y="274638"/>
            <a:ext cx="9526588" cy="866775"/>
          </a:xfrm>
        </p:spPr>
        <p:txBody>
          <a:bodyPr/>
          <a:lstStyle/>
          <a:p>
            <a:r>
              <a:rPr lang="en-US" altLang="en-US" smtClean="0"/>
              <a:t>Workload – CR’s approved</a:t>
            </a:r>
          </a:p>
        </p:txBody>
      </p:sp>
      <p:pic>
        <p:nvPicPr>
          <p:cNvPr id="33796"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09750" y="1352550"/>
            <a:ext cx="6807200" cy="540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1665582"/>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858838" y="365125"/>
            <a:ext cx="10515600" cy="1325563"/>
          </a:xfrm>
        </p:spPr>
        <p:txBody>
          <a:bodyPr/>
          <a:lstStyle/>
          <a:p>
            <a:r>
              <a:rPr lang="" altLang="en-US" smtClean="0"/>
              <a:t>3GPP Specifications</a:t>
            </a:r>
            <a:endParaRPr lang="en-US" altLang="en-US" smtClean="0"/>
          </a:p>
        </p:txBody>
      </p:sp>
      <p:sp>
        <p:nvSpPr>
          <p:cNvPr id="35843" name="Content Placeholder 2"/>
          <p:cNvSpPr>
            <a:spLocks noGrp="1"/>
          </p:cNvSpPr>
          <p:nvPr>
            <p:ph idx="1"/>
          </p:nvPr>
        </p:nvSpPr>
        <p:spPr>
          <a:xfrm>
            <a:off x="8118475" y="1743075"/>
            <a:ext cx="3767138" cy="4432300"/>
          </a:xfrm>
        </p:spPr>
        <p:txBody>
          <a:bodyPr/>
          <a:lstStyle/>
          <a:p>
            <a:pPr marL="266700" indent="-266700"/>
            <a:r>
              <a:rPr lang="" altLang="en-US" sz="1600" smtClean="0"/>
              <a:t>TS </a:t>
            </a:r>
            <a:r>
              <a:rPr lang="en-US" altLang="en-US" sz="1600" smtClean="0"/>
              <a:t>–</a:t>
            </a:r>
            <a:r>
              <a:rPr lang="" altLang="en-US" sz="1600" smtClean="0"/>
              <a:t> Technical Specification</a:t>
            </a:r>
            <a:br>
              <a:rPr lang="" altLang="en-US" sz="1600" smtClean="0"/>
            </a:br>
            <a:r>
              <a:rPr lang="" altLang="en-US" sz="1600" smtClean="0"/>
              <a:t>normative specification which might include informative material as well</a:t>
            </a:r>
            <a:br>
              <a:rPr lang="" altLang="en-US" sz="1600" smtClean="0"/>
            </a:br>
            <a:r>
              <a:rPr lang="" altLang="en-US" sz="1600" smtClean="0"/>
              <a:t>e.g. 3GPP TS 23.228</a:t>
            </a:r>
          </a:p>
          <a:p>
            <a:pPr marL="266700" indent="-266700"/>
            <a:r>
              <a:rPr lang="" altLang="en-US" sz="1600" smtClean="0"/>
              <a:t>TR </a:t>
            </a:r>
            <a:r>
              <a:rPr lang="en-US" altLang="en-US" sz="1600" smtClean="0"/>
              <a:t>–</a:t>
            </a:r>
            <a:r>
              <a:rPr lang="" altLang="en-US" sz="1600" smtClean="0"/>
              <a:t> Technical </a:t>
            </a:r>
            <a:r>
              <a:rPr lang="en-US" altLang="en-US" sz="1600" smtClean="0"/>
              <a:t>Report</a:t>
            </a:r>
            <a:r>
              <a:rPr lang="" altLang="en-US" sz="1600" smtClean="0"/>
              <a:t/>
            </a:r>
            <a:br>
              <a:rPr lang="" altLang="en-US" sz="1600" smtClean="0"/>
            </a:br>
            <a:r>
              <a:rPr lang="" altLang="en-US" sz="1600" smtClean="0"/>
              <a:t>informative specification</a:t>
            </a:r>
            <a:br>
              <a:rPr lang="" altLang="en-US" sz="1600" smtClean="0"/>
            </a:br>
            <a:r>
              <a:rPr lang="" altLang="en-US" sz="1600" smtClean="0"/>
              <a:t>e.g. the outcome of a study item (SI)</a:t>
            </a:r>
            <a:br>
              <a:rPr lang="" altLang="en-US" sz="1600" smtClean="0"/>
            </a:br>
            <a:r>
              <a:rPr lang="" altLang="en-US" sz="1600" smtClean="0"/>
              <a:t>spec-number second part starts with 8 or 9</a:t>
            </a:r>
            <a:br>
              <a:rPr lang="" altLang="en-US" sz="1600" smtClean="0"/>
            </a:br>
            <a:r>
              <a:rPr lang="" altLang="en-US" sz="1600" smtClean="0"/>
              <a:t>e.g 3GPP TS 21.9xx</a:t>
            </a:r>
          </a:p>
          <a:p>
            <a:pPr marL="266700" indent="-266700"/>
            <a:endParaRPr lang="" altLang="en-US" sz="1600" smtClean="0"/>
          </a:p>
          <a:p>
            <a:pPr marL="266700" indent="-266700"/>
            <a:r>
              <a:rPr lang="en-US" altLang="en-US" sz="1600" smtClean="0"/>
              <a:t>3GPP specifications are not standards, they have no legal standing. They become “official” standards once one or more of the OPs (national / international standards bodies) transposes them.</a:t>
            </a:r>
          </a:p>
        </p:txBody>
      </p:sp>
      <p:pic>
        <p:nvPicPr>
          <p:cNvPr id="35844" name="Picture 1"/>
          <p:cNvPicPr>
            <a:picLocks noChangeAspect="1"/>
          </p:cNvPicPr>
          <p:nvPr/>
        </p:nvPicPr>
        <p:blipFill>
          <a:blip r:embed="rId2">
            <a:extLst>
              <a:ext uri="{28A0092B-C50C-407E-A947-70E740481C1C}">
                <a14:useLocalDpi xmlns:a14="http://schemas.microsoft.com/office/drawing/2010/main" val="0"/>
              </a:ext>
            </a:extLst>
          </a:blip>
          <a:srcRect l="20717" t="7658" r="14331" b="504"/>
          <a:stretch>
            <a:fillRect/>
          </a:stretch>
        </p:blipFill>
        <p:spPr bwMode="auto">
          <a:xfrm>
            <a:off x="85725" y="1787525"/>
            <a:ext cx="2095500" cy="460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 name="Table 3"/>
          <p:cNvGraphicFramePr>
            <a:graphicFrameLocks noGrp="1"/>
          </p:cNvGraphicFramePr>
          <p:nvPr/>
        </p:nvGraphicFramePr>
        <p:xfrm>
          <a:off x="2181225" y="1787525"/>
          <a:ext cx="5746750" cy="4508507"/>
        </p:xfrm>
        <a:graphic>
          <a:graphicData uri="http://schemas.openxmlformats.org/drawingml/2006/table">
            <a:tbl>
              <a:tblPr firstRow="1">
                <a:tableStyleId>{9D7B26C5-4107-4FEC-AEDC-1716B250A1EF}</a:tableStyleId>
              </a:tblPr>
              <a:tblGrid>
                <a:gridCol w="647605"/>
                <a:gridCol w="5099145"/>
              </a:tblGrid>
              <a:tr h="240172">
                <a:tc>
                  <a:txBody>
                    <a:bodyPr/>
                    <a:lstStyle/>
                    <a:p>
                      <a:pPr algn="l" fontAlgn="t"/>
                      <a:r>
                        <a:rPr lang="" sz="1400" b="1" i="0" u="none" strike="noStrike" dirty="0" smtClean="0">
                          <a:solidFill>
                            <a:srgbClr val="555555"/>
                          </a:solidFill>
                          <a:effectLst/>
                          <a:latin typeface="Calibri" panose="020F0502020204030204" pitchFamily="34" charset="0"/>
                        </a:rPr>
                        <a:t>Series</a:t>
                      </a:r>
                      <a:endParaRPr lang="en-GB" sz="1400" b="1" i="0" u="none" strike="noStrike" dirty="0">
                        <a:solidFill>
                          <a:srgbClr val="555555"/>
                        </a:solidFill>
                        <a:effectLst/>
                        <a:latin typeface="Calibri" panose="020F0502020204030204" pitchFamily="34" charset="0"/>
                      </a:endParaRPr>
                    </a:p>
                  </a:txBody>
                  <a:tcPr marL="7620" marR="7620" marT="7621" marB="0"/>
                </a:tc>
                <a:tc>
                  <a:txBody>
                    <a:bodyPr/>
                    <a:lstStyle/>
                    <a:p>
                      <a:pPr algn="l" fontAlgn="t"/>
                      <a:r>
                        <a:rPr lang="en-GB" sz="1400" u="none" strike="noStrike" dirty="0" smtClean="0">
                          <a:effectLst/>
                        </a:rPr>
                        <a:t>Subject</a:t>
                      </a:r>
                      <a:endParaRPr lang="en-GB" sz="1400" b="1"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2</a:t>
                      </a:r>
                      <a:r>
                        <a:rPr lang="" sz="1400" u="none" strike="noStrike" dirty="0" smtClean="0">
                          <a:effectLst/>
                        </a:rPr>
                        <a:t>1.xxx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Requirements</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22</a:t>
                      </a:r>
                      <a:r>
                        <a:rPr lang="" sz="1400" u="none" strike="noStrike" dirty="0" smtClean="0">
                          <a:effectLst/>
                        </a:rPr>
                        <a:t>.xxx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Service aspects ("stage 1")</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23.xxx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Technical realization ("stage 2")</a:t>
                      </a:r>
                      <a:endParaRPr lang="en-GB" sz="1400" b="0" i="0" u="none" strike="noStrike" dirty="0">
                        <a:solidFill>
                          <a:srgbClr val="555555"/>
                        </a:solidFill>
                        <a:effectLst/>
                        <a:latin typeface="Calibri" panose="020F0502020204030204" pitchFamily="34" charset="0"/>
                      </a:endParaRPr>
                    </a:p>
                  </a:txBody>
                  <a:tcPr marL="7620" marR="7620" marT="7621" marB="0"/>
                </a:tc>
              </a:tr>
              <a:tr h="233220">
                <a:tc>
                  <a:txBody>
                    <a:bodyPr/>
                    <a:lstStyle/>
                    <a:p>
                      <a:pPr algn="l" fontAlgn="b"/>
                      <a:r>
                        <a:rPr lang="en-GB" sz="1400" u="none" strike="noStrike" dirty="0" smtClean="0">
                          <a:effectLst/>
                        </a:rPr>
                        <a:t>24.xxx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Signalling protocols ("stage 3") - user equipment to network</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25.xxx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Radio aspects</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26.xxx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smtClean="0">
                          <a:effectLst/>
                        </a:rPr>
                        <a:t>C</a:t>
                      </a:r>
                      <a:r>
                        <a:rPr lang="" sz="1400" u="none" strike="noStrike" dirty="0" smtClean="0">
                          <a:effectLst/>
                        </a:rPr>
                        <a:t>odecs</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27.xxx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Data</a:t>
                      </a:r>
                      <a:endParaRPr lang="en-GB" sz="1400" b="0" i="0" u="none" strike="noStrike" dirty="0">
                        <a:solidFill>
                          <a:srgbClr val="555555"/>
                        </a:solidFill>
                        <a:effectLst/>
                        <a:latin typeface="Calibri" panose="020F0502020204030204" pitchFamily="34" charset="0"/>
                      </a:endParaRPr>
                    </a:p>
                  </a:txBody>
                  <a:tcPr marL="7620" marR="7620" marT="7621" marB="0"/>
                </a:tc>
              </a:tr>
              <a:tr h="286841">
                <a:tc>
                  <a:txBody>
                    <a:bodyPr/>
                    <a:lstStyle/>
                    <a:p>
                      <a:pPr algn="l" fontAlgn="b"/>
                      <a:r>
                        <a:rPr lang="en-GB" sz="1400" u="none" strike="noStrike" dirty="0" smtClean="0">
                          <a:effectLst/>
                        </a:rPr>
                        <a:t>28.xxx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Signalling protocols ("stage 3") -(RSS-CN) and OAM&amp;P and </a:t>
                      </a:r>
                      <a:r>
                        <a:rPr lang="en-GB" sz="1400" u="none" strike="noStrike" dirty="0" smtClean="0">
                          <a:effectLst/>
                        </a:rPr>
                        <a:t>Charging</a:t>
                      </a:r>
                      <a:endParaRPr lang="en-GB" sz="1400" b="0" i="0" u="none" strike="noStrike" dirty="0">
                        <a:solidFill>
                          <a:srgbClr val="555555"/>
                        </a:solidFill>
                        <a:effectLst/>
                        <a:latin typeface="Calibri" panose="020F0502020204030204" pitchFamily="34" charset="0"/>
                      </a:endParaRPr>
                    </a:p>
                  </a:txBody>
                  <a:tcPr marL="7620" marR="7620" marT="7621" marB="0"/>
                </a:tc>
              </a:tr>
              <a:tr h="258689">
                <a:tc>
                  <a:txBody>
                    <a:bodyPr/>
                    <a:lstStyle/>
                    <a:p>
                      <a:pPr algn="l" fontAlgn="b"/>
                      <a:r>
                        <a:rPr lang="en-GB" sz="1400" u="none" strike="noStrike" dirty="0" smtClean="0">
                          <a:effectLst/>
                        </a:rPr>
                        <a:t>29.xxx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Signalling protocols ("stage 3") - intra-fixed-network</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30.xxx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Programme management</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31.xxx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Subscriber Identity Module (SIM / USIM), IC Cards. Test specs.</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32.xxx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 sz="1400" u="none" strike="noStrike" dirty="0" smtClean="0">
                          <a:effectLst/>
                        </a:rPr>
                        <a:t>Operation</a:t>
                      </a:r>
                      <a:r>
                        <a:rPr lang="" sz="1400" u="none" strike="noStrike" baseline="0" dirty="0" smtClean="0">
                          <a:effectLst/>
                        </a:rPr>
                        <a:t> &amp; Maintenance (OAM) </a:t>
                      </a:r>
                      <a:r>
                        <a:rPr lang="en-GB" sz="1400" u="none" strike="noStrike" dirty="0" smtClean="0">
                          <a:effectLst/>
                        </a:rPr>
                        <a:t>and </a:t>
                      </a:r>
                      <a:r>
                        <a:rPr lang="en-GB" sz="1400" u="none" strike="noStrike" dirty="0">
                          <a:effectLst/>
                        </a:rPr>
                        <a:t>Charging</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33.xxx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Security aspects</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34.xxx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UE and (U)SIM test specifications</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35.xxx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Security algorithms</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36.xxx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LTE (Evolved UTRA), LTE-Advanced, LTE-Advanced Pro radio </a:t>
                      </a:r>
                      <a:r>
                        <a:rPr lang="en-GB" sz="1400" u="none" strike="noStrike" dirty="0" smtClean="0">
                          <a:effectLst/>
                        </a:rPr>
                        <a:t>tech.</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b"/>
                      <a:r>
                        <a:rPr lang="en-GB" sz="1400" u="none" strike="noStrike" dirty="0" smtClean="0">
                          <a:effectLst/>
                        </a:rPr>
                        <a:t>37.xxx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Multiple radio access technology aspects</a:t>
                      </a:r>
                      <a:endParaRPr lang="en-GB" sz="1400" b="0" i="0" u="none" strike="noStrike" dirty="0">
                        <a:solidFill>
                          <a:srgbClr val="555555"/>
                        </a:solidFill>
                        <a:effectLst/>
                        <a:latin typeface="Calibri" panose="020F0502020204030204" pitchFamily="34" charset="0"/>
                      </a:endParaRPr>
                    </a:p>
                  </a:txBody>
                  <a:tcPr marL="7620" marR="7620" marT="7621" marB="0"/>
                </a:tc>
              </a:tr>
              <a:tr h="232639">
                <a:tc>
                  <a:txBody>
                    <a:bodyPr/>
                    <a:lstStyle/>
                    <a:p>
                      <a:pPr algn="l" fontAlgn="ctr"/>
                      <a:r>
                        <a:rPr lang="en-GB" sz="1400" u="none" strike="noStrike" dirty="0" smtClean="0">
                          <a:effectLst/>
                        </a:rPr>
                        <a:t>38.xxx</a:t>
                      </a:r>
                      <a:endParaRPr lang="en-GB" sz="1400" b="0" i="0" u="none" strike="noStrike" dirty="0">
                        <a:solidFill>
                          <a:srgbClr val="000000"/>
                        </a:solidFill>
                        <a:effectLst/>
                        <a:latin typeface="Calibri" panose="020F0502020204030204" pitchFamily="34" charset="0"/>
                      </a:endParaRPr>
                    </a:p>
                  </a:txBody>
                  <a:tcPr marL="7620" marR="7620" marT="7621" marB="0"/>
                </a:tc>
                <a:tc>
                  <a:txBody>
                    <a:bodyPr/>
                    <a:lstStyle/>
                    <a:p>
                      <a:pPr algn="l" fontAlgn="ctr"/>
                      <a:r>
                        <a:rPr lang="en-GB" sz="1400" u="none" strike="noStrike" dirty="0">
                          <a:effectLst/>
                        </a:rPr>
                        <a:t>Radio technology beyond LTE</a:t>
                      </a:r>
                      <a:endParaRPr lang="en-GB" sz="1400" b="0" i="0" u="none" strike="noStrike" dirty="0">
                        <a:solidFill>
                          <a:srgbClr val="555555"/>
                        </a:solidFill>
                        <a:effectLst/>
                        <a:latin typeface="Calibri" panose="020F0502020204030204" pitchFamily="34" charset="0"/>
                      </a:endParaRPr>
                    </a:p>
                  </a:txBody>
                  <a:tcPr marL="7620" marR="7620" marT="7621" marB="0"/>
                </a:tc>
              </a:tr>
            </a:tbl>
          </a:graphicData>
        </a:graphic>
      </p:graphicFrame>
    </p:spTree>
    <p:extLst>
      <p:ext uri="{BB962C8B-B14F-4D97-AF65-F5344CB8AC3E}">
        <p14:creationId xmlns:p14="http://schemas.microsoft.com/office/powerpoint/2010/main" val="2994564530"/>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 altLang="en-US" smtClean="0"/>
              <a:t>Links</a:t>
            </a:r>
            <a:endParaRPr lang="en-US" altLang="en-US" smtClean="0"/>
          </a:p>
        </p:txBody>
      </p:sp>
      <p:sp>
        <p:nvSpPr>
          <p:cNvPr id="3" name="Content Placeholder 2"/>
          <p:cNvSpPr>
            <a:spLocks noGrp="1"/>
          </p:cNvSpPr>
          <p:nvPr>
            <p:ph idx="1"/>
          </p:nvPr>
        </p:nvSpPr>
        <p:spPr>
          <a:xfrm>
            <a:off x="838200" y="1789113"/>
            <a:ext cx="10515600" cy="4351337"/>
          </a:xfrm>
        </p:spPr>
        <p:txBody>
          <a:bodyPr>
            <a:normAutofit lnSpcReduction="10000"/>
          </a:bodyPr>
          <a:lstStyle/>
          <a:p>
            <a:pPr marL="442913" indent="-442913">
              <a:tabLst>
                <a:tab pos="3230563" algn="l"/>
              </a:tabLst>
              <a:defRPr/>
            </a:pPr>
            <a:r>
              <a:rPr lang="" altLang="en-US" sz="1800" dirty="0" smtClean="0"/>
              <a:t>About 3GPP 	</a:t>
            </a:r>
            <a:r>
              <a:rPr lang="en-US" altLang="en-US" sz="1800" dirty="0" smtClean="0">
                <a:hlinkClick r:id="rId2"/>
              </a:rPr>
              <a:t>https</a:t>
            </a:r>
            <a:r>
              <a:rPr lang="en-US" altLang="en-US" sz="1800" dirty="0">
                <a:hlinkClick r:id="rId2"/>
              </a:rPr>
              <a:t>://www.3gpp.org/about-3gpp/about-3gpp</a:t>
            </a:r>
            <a:r>
              <a:rPr lang="" altLang="en-US" sz="1800" dirty="0"/>
              <a:t> </a:t>
            </a:r>
          </a:p>
          <a:p>
            <a:pPr marL="442913" indent="-442913">
              <a:tabLst>
                <a:tab pos="3230563" algn="l"/>
              </a:tabLst>
              <a:defRPr/>
            </a:pPr>
            <a:r>
              <a:rPr lang="" altLang="en-US" sz="1800" dirty="0"/>
              <a:t>3GPP User (3GU) Portal 	</a:t>
            </a:r>
            <a:r>
              <a:rPr lang="" altLang="en-US" sz="1800" dirty="0">
                <a:hlinkClick r:id="rId3"/>
              </a:rPr>
              <a:t>http</a:t>
            </a:r>
            <a:r>
              <a:rPr lang="" altLang="en-US" sz="1800" dirty="0">
                <a:sym typeface="Wingdings" panose="05000000000000000000" pitchFamily="2" charset="2"/>
                <a:hlinkClick r:id="rId3"/>
              </a:rPr>
              <a:t>://portal.3gpp.org</a:t>
            </a:r>
            <a:r>
              <a:rPr lang="" altLang="en-US" sz="1800" dirty="0">
                <a:sym typeface="Wingdings" panose="05000000000000000000" pitchFamily="2" charset="2"/>
              </a:rPr>
              <a:t> </a:t>
            </a:r>
            <a:endParaRPr lang="" altLang="en-US" sz="1800" dirty="0"/>
          </a:p>
          <a:p>
            <a:pPr marL="442913" indent="-442913">
              <a:tabLst>
                <a:tab pos="3230563" algn="l"/>
              </a:tabLst>
              <a:defRPr/>
            </a:pPr>
            <a:r>
              <a:rPr lang="" altLang="en-US" sz="1800" dirty="0" smtClean="0"/>
              <a:t>3GPP FAQ	</a:t>
            </a:r>
            <a:r>
              <a:rPr lang="en-US" altLang="en-US" sz="1800" dirty="0">
                <a:hlinkClick r:id="rId4"/>
              </a:rPr>
              <a:t>https://</a:t>
            </a:r>
            <a:r>
              <a:rPr lang="en-US" altLang="en-US" sz="1800" dirty="0" smtClean="0">
                <a:hlinkClick r:id="rId4"/>
              </a:rPr>
              <a:t>www.3gpp.org/about-3gpp/3gpp-faqs</a:t>
            </a:r>
            <a:r>
              <a:rPr lang="" altLang="en-US" sz="1800" dirty="0" smtClean="0"/>
              <a:t> </a:t>
            </a:r>
          </a:p>
          <a:p>
            <a:pPr marL="442913" indent="-442913">
              <a:tabLst>
                <a:tab pos="3230563" algn="l"/>
              </a:tabLst>
              <a:defRPr/>
            </a:pPr>
            <a:r>
              <a:rPr lang="" altLang="en-US" sz="1800" dirty="0" smtClean="0"/>
              <a:t>3GPP News 	</a:t>
            </a:r>
            <a:r>
              <a:rPr lang="en-US" altLang="en-US" sz="1800" dirty="0" smtClean="0">
                <a:hlinkClick r:id="rId5"/>
              </a:rPr>
              <a:t>http://www.3gpp.org/news-events</a:t>
            </a:r>
            <a:endParaRPr lang="" altLang="en-US" sz="1800" dirty="0" smtClean="0"/>
          </a:p>
          <a:p>
            <a:pPr marL="442913" indent="-442913">
              <a:tabLst>
                <a:tab pos="3230563" algn="l"/>
              </a:tabLst>
              <a:defRPr/>
            </a:pPr>
            <a:r>
              <a:rPr lang="" altLang="en-US" sz="1800" dirty="0" smtClean="0"/>
              <a:t>3GPP TSG SA </a:t>
            </a:r>
            <a:r>
              <a:rPr lang="en-US" altLang="en-US" sz="1800" dirty="0" smtClean="0"/>
              <a:t>–</a:t>
            </a:r>
            <a:r>
              <a:rPr lang="" altLang="en-US" sz="1800" dirty="0" smtClean="0"/>
              <a:t> Home 	</a:t>
            </a:r>
            <a:r>
              <a:rPr lang="en-US" altLang="en-US" sz="1800" dirty="0" smtClean="0">
                <a:hlinkClick r:id="rId6"/>
              </a:rPr>
              <a:t>http</a:t>
            </a:r>
            <a:r>
              <a:rPr lang="en-US" altLang="en-US" sz="1800" dirty="0">
                <a:hlinkClick r:id="rId6"/>
              </a:rPr>
              <a:t>://</a:t>
            </a:r>
            <a:r>
              <a:rPr lang="en-US" altLang="en-US" sz="1800" dirty="0" smtClean="0">
                <a:hlinkClick r:id="rId6"/>
              </a:rPr>
              <a:t>www.3gpp.org/specifications-groups/sa-plenary/sa-plenary/home</a:t>
            </a:r>
            <a:r>
              <a:rPr lang="" altLang="en-US" sz="1800" dirty="0" smtClean="0"/>
              <a:t> </a:t>
            </a:r>
            <a:endParaRPr lang="" altLang="en-US" sz="1800" dirty="0"/>
          </a:p>
          <a:p>
            <a:pPr marL="442913" indent="-442913">
              <a:tabLst>
                <a:tab pos="3230563" algn="l"/>
              </a:tabLst>
              <a:defRPr/>
            </a:pPr>
            <a:r>
              <a:rPr lang="" altLang="en-US" sz="1800" dirty="0" smtClean="0"/>
              <a:t>3GPP Working Procedures 	</a:t>
            </a:r>
            <a:r>
              <a:rPr lang="en-US" altLang="en-US" sz="1800" dirty="0" smtClean="0">
                <a:hlinkClick r:id="rId7"/>
              </a:rPr>
              <a:t>http://www.3gpp.org/ftp/Information/Working_Procedures/3GPP_WP.pdf</a:t>
            </a:r>
            <a:r>
              <a:rPr lang="" altLang="en-US" sz="1800" dirty="0" smtClean="0"/>
              <a:t> </a:t>
            </a:r>
            <a:endParaRPr lang="" altLang="en-US" sz="1800" dirty="0"/>
          </a:p>
          <a:p>
            <a:pPr marL="442913" indent="-442913">
              <a:tabLst>
                <a:tab pos="3230563" algn="l"/>
              </a:tabLst>
              <a:defRPr/>
            </a:pPr>
            <a:r>
              <a:rPr lang="" altLang="en-US" sz="1800" dirty="0"/>
              <a:t>Liaison Statements </a:t>
            </a:r>
            <a:r>
              <a:rPr lang="" altLang="en-US" sz="1800" dirty="0" smtClean="0"/>
              <a:t>	</a:t>
            </a:r>
            <a:r>
              <a:rPr lang="en-US" altLang="en-US" sz="1800" dirty="0" smtClean="0">
                <a:hlinkClick r:id="rId8"/>
              </a:rPr>
              <a:t>https</a:t>
            </a:r>
            <a:r>
              <a:rPr lang="en-US" altLang="en-US" sz="1800" dirty="0">
                <a:hlinkClick r:id="rId8"/>
              </a:rPr>
              <a:t>://www.3gpp.org/specifications-groups/liaison-statements</a:t>
            </a:r>
            <a:r>
              <a:rPr lang="" altLang="en-US" sz="1800" dirty="0"/>
              <a:t> </a:t>
            </a:r>
          </a:p>
          <a:p>
            <a:pPr marL="442913" indent="-442913">
              <a:tabLst>
                <a:tab pos="3230563" algn="l"/>
              </a:tabLst>
              <a:defRPr/>
            </a:pPr>
            <a:r>
              <a:rPr lang="" altLang="en-US" sz="1800" dirty="0" smtClean="0"/>
              <a:t>3GPP Awards	</a:t>
            </a:r>
            <a:r>
              <a:rPr lang="en-US" altLang="en-US" sz="1800" dirty="0">
                <a:hlinkClick r:id="rId9"/>
              </a:rPr>
              <a:t>https://</a:t>
            </a:r>
            <a:r>
              <a:rPr lang="en-US" altLang="en-US" sz="1800" dirty="0" smtClean="0">
                <a:hlinkClick r:id="rId9"/>
              </a:rPr>
              <a:t>www.3gpp.org/about-3gpp/3gpp-award-roll-of-honour</a:t>
            </a:r>
            <a:r>
              <a:rPr lang="" altLang="en-US" sz="1800" dirty="0" smtClean="0"/>
              <a:t> </a:t>
            </a:r>
          </a:p>
          <a:p>
            <a:pPr marL="0" indent="0">
              <a:buFontTx/>
              <a:buNone/>
              <a:tabLst>
                <a:tab pos="3230563" algn="l"/>
              </a:tabLst>
              <a:defRPr/>
            </a:pPr>
            <a:endParaRPr lang="" altLang="en-US" sz="1800" dirty="0" smtClean="0"/>
          </a:p>
          <a:p>
            <a:pPr marL="0" indent="0">
              <a:buFontTx/>
              <a:buNone/>
              <a:tabLst>
                <a:tab pos="3230563" algn="l"/>
              </a:tabLst>
              <a:defRPr/>
            </a:pPr>
            <a:endParaRPr lang="" altLang="en-US" sz="1600" dirty="0"/>
          </a:p>
          <a:p>
            <a:pPr marL="442913" indent="-442913">
              <a:tabLst>
                <a:tab pos="3230563" algn="l"/>
              </a:tabLst>
              <a:defRPr/>
            </a:pPr>
            <a:endParaRPr lang="" altLang="en-US" sz="2000" dirty="0" smtClean="0"/>
          </a:p>
          <a:p>
            <a:pPr marL="0" indent="0">
              <a:buFontTx/>
              <a:buNone/>
              <a:tabLst>
                <a:tab pos="3230563" algn="l"/>
              </a:tabLst>
              <a:defRPr/>
            </a:pPr>
            <a:r>
              <a:rPr lang="" altLang="en-US" sz="1600" dirty="0" smtClean="0"/>
              <a:t> </a:t>
            </a:r>
            <a:endParaRPr lang="" altLang="en-US" sz="1600" dirty="0"/>
          </a:p>
          <a:p>
            <a:pPr>
              <a:tabLst>
                <a:tab pos="3230563" algn="l"/>
              </a:tabLst>
              <a:defRPr/>
            </a:pPr>
            <a:endParaRPr lang="en-US" dirty="0"/>
          </a:p>
        </p:txBody>
      </p:sp>
    </p:spTree>
    <p:extLst>
      <p:ext uri="{BB962C8B-B14F-4D97-AF65-F5344CB8AC3E}">
        <p14:creationId xmlns:p14="http://schemas.microsoft.com/office/powerpoint/2010/main" val="2272532494"/>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smtClean="0"/>
              <a:t>About</a:t>
            </a:r>
          </a:p>
        </p:txBody>
      </p:sp>
      <p:sp>
        <p:nvSpPr>
          <p:cNvPr id="13315" name="Content Placeholder 2"/>
          <p:cNvSpPr>
            <a:spLocks noGrp="1"/>
          </p:cNvSpPr>
          <p:nvPr>
            <p:ph idx="1"/>
          </p:nvPr>
        </p:nvSpPr>
        <p:spPr/>
        <p:txBody>
          <a:bodyPr/>
          <a:lstStyle/>
          <a:p>
            <a:pPr marL="447675" indent="-447675">
              <a:tabLst>
                <a:tab pos="628650" algn="l"/>
              </a:tabLst>
              <a:defRPr/>
            </a:pPr>
            <a:r>
              <a:rPr lang="en-US" dirty="0" smtClean="0"/>
              <a:t>This is the first ever Newcomer Orientation Session in 3GPP to be held</a:t>
            </a:r>
          </a:p>
          <a:p>
            <a:pPr marL="447675" indent="-447675">
              <a:tabLst>
                <a:tab pos="628650" algn="l"/>
              </a:tabLst>
              <a:defRPr/>
            </a:pPr>
            <a:r>
              <a:rPr lang="en-US" dirty="0" smtClean="0"/>
              <a:t>The intention is to </a:t>
            </a:r>
          </a:p>
          <a:p>
            <a:pPr marL="809625" lvl="1" indent="-352425">
              <a:tabLst>
                <a:tab pos="628650" algn="l"/>
              </a:tabLst>
              <a:defRPr/>
            </a:pPr>
            <a:r>
              <a:rPr lang="en-US" dirty="0" smtClean="0"/>
              <a:t>provide basic background information to new delegates</a:t>
            </a:r>
          </a:p>
          <a:p>
            <a:pPr marL="809625" lvl="1" indent="-352425">
              <a:tabLst>
                <a:tab pos="628650" algn="l"/>
              </a:tabLst>
              <a:defRPr/>
            </a:pPr>
            <a:r>
              <a:rPr lang="en-US" dirty="0" smtClean="0"/>
              <a:t>answer questions of general nature about 3GPP </a:t>
            </a:r>
          </a:p>
          <a:p>
            <a:pPr marL="809625" lvl="1" indent="-352425">
              <a:tabLst>
                <a:tab pos="628650" algn="l"/>
              </a:tabLst>
              <a:defRPr/>
            </a:pPr>
            <a:r>
              <a:rPr lang="en-US" dirty="0" smtClean="0"/>
              <a:t>assign mentors &amp; mentees</a:t>
            </a:r>
          </a:p>
          <a:p>
            <a:pPr marL="447675" indent="-447675">
              <a:tabLst>
                <a:tab pos="628650" algn="l"/>
              </a:tabLst>
              <a:defRPr/>
            </a:pPr>
            <a:r>
              <a:rPr lang="en-US" dirty="0" smtClean="0"/>
              <a:t>Information at this moment has a SA/CT focus, RAN will follow-up</a:t>
            </a:r>
          </a:p>
          <a:p>
            <a:pPr marL="447675" indent="-447675">
              <a:tabLst>
                <a:tab pos="628650" algn="l"/>
              </a:tabLst>
              <a:defRPr/>
            </a:pPr>
            <a:r>
              <a:rPr lang="en-US" dirty="0" smtClean="0"/>
              <a:t>Your feedback on this new process would be very much appreciated</a:t>
            </a:r>
          </a:p>
          <a:p>
            <a:pPr marL="457200" lvl="1" indent="0">
              <a:buFont typeface="Arial" panose="020B0604020202020204" pitchFamily="34" charset="0"/>
              <a:buNone/>
              <a:defRPr/>
            </a:pPr>
            <a:endParaRPr lang="en-US" altLang="en-US" sz="1800" dirty="0"/>
          </a:p>
          <a:p>
            <a:pPr marL="539750" indent="-539750">
              <a:spcBef>
                <a:spcPts val="0"/>
              </a:spcBef>
              <a:spcAft>
                <a:spcPts val="600"/>
              </a:spcAft>
              <a:defRPr/>
            </a:pPr>
            <a:endParaRPr lang="en-US" altLang="en-US" sz="2000" dirty="0"/>
          </a:p>
          <a:p>
            <a:pPr marL="804863" lvl="1" indent="-265113">
              <a:spcBef>
                <a:spcPts val="0"/>
              </a:spcBef>
              <a:spcAft>
                <a:spcPts val="600"/>
              </a:spcAft>
              <a:defRPr/>
            </a:pPr>
            <a:endParaRPr lang="en-US" altLang="en-US" sz="2000" dirty="0"/>
          </a:p>
        </p:txBody>
      </p:sp>
    </p:spTree>
    <p:extLst>
      <p:ext uri="{BB962C8B-B14F-4D97-AF65-F5344CB8AC3E}">
        <p14:creationId xmlns:p14="http://schemas.microsoft.com/office/powerpoint/2010/main" val="3357145651"/>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 altLang="en-US" smtClean="0"/>
              <a:t>Some useful specs </a:t>
            </a:r>
            <a:endParaRPr lang="en-US" altLang="en-US" smtClean="0"/>
          </a:p>
        </p:txBody>
      </p:sp>
      <p:sp>
        <p:nvSpPr>
          <p:cNvPr id="37891" name="Content Placeholder 2"/>
          <p:cNvSpPr>
            <a:spLocks noGrp="1"/>
          </p:cNvSpPr>
          <p:nvPr>
            <p:ph idx="1"/>
          </p:nvPr>
        </p:nvSpPr>
        <p:spPr>
          <a:xfrm>
            <a:off x="838200" y="1825625"/>
            <a:ext cx="5275263" cy="4351338"/>
          </a:xfrm>
        </p:spPr>
        <p:txBody>
          <a:bodyPr/>
          <a:lstStyle/>
          <a:p>
            <a:r>
              <a:rPr lang="de-DE" altLang="en-US" sz="2400" smtClean="0"/>
              <a:t>The essential rules of 3GPP:</a:t>
            </a:r>
          </a:p>
          <a:p>
            <a:pPr lvl="1"/>
            <a:r>
              <a:rPr lang="de-DE" altLang="en-US" sz="2000" smtClean="0"/>
              <a:t>3GPP Working Procedures</a:t>
            </a:r>
            <a:br>
              <a:rPr lang="de-DE" altLang="en-US" sz="2000" smtClean="0"/>
            </a:br>
            <a:r>
              <a:rPr lang="de-DE" altLang="en-US" sz="2000" smtClean="0">
                <a:hlinkClick r:id="rId2"/>
              </a:rPr>
              <a:t>http://www.3gpp.org/ftp/Information/Working_Procedures/</a:t>
            </a:r>
            <a:endParaRPr lang="de-DE" altLang="en-US" sz="2000" smtClean="0"/>
          </a:p>
          <a:p>
            <a:pPr lvl="1"/>
            <a:endParaRPr lang="de-DE" altLang="en-US" sz="2000" smtClean="0"/>
          </a:p>
          <a:p>
            <a:pPr lvl="1"/>
            <a:r>
              <a:rPr lang="de-DE" altLang="en-US" sz="2000" smtClean="0"/>
              <a:t>3GPP TR 21.900 Technical Specification Group working methods</a:t>
            </a:r>
            <a:br>
              <a:rPr lang="de-DE" altLang="en-US" sz="2000" smtClean="0"/>
            </a:br>
            <a:r>
              <a:rPr lang="de-DE" altLang="en-US" sz="2000" smtClean="0">
                <a:hlinkClick r:id="rId3"/>
              </a:rPr>
              <a:t>http://www.3gpp.org/DynaReport/21900.htm</a:t>
            </a:r>
            <a:endParaRPr lang="de-DE" altLang="en-US" sz="2000" smtClean="0"/>
          </a:p>
          <a:p>
            <a:pPr lvl="1"/>
            <a:endParaRPr lang="de-DE" altLang="en-US" sz="2000" smtClean="0"/>
          </a:p>
          <a:p>
            <a:pPr lvl="1"/>
            <a:r>
              <a:rPr lang="de-DE" altLang="en-US" sz="2000" smtClean="0"/>
              <a:t>3GPP TR 21.801 Specification drafting rules</a:t>
            </a:r>
            <a:br>
              <a:rPr lang="de-DE" altLang="en-US" sz="2000" smtClean="0"/>
            </a:br>
            <a:r>
              <a:rPr lang="de-DE" altLang="en-US" sz="2000" smtClean="0">
                <a:hlinkClick r:id="rId4"/>
              </a:rPr>
              <a:t>http://www.3gpp.org/DynaReport/21801.htm</a:t>
            </a:r>
            <a:endParaRPr lang="de-DE" altLang="en-US" sz="2000" smtClean="0"/>
          </a:p>
        </p:txBody>
      </p:sp>
      <p:sp>
        <p:nvSpPr>
          <p:cNvPr id="37892" name="Content Placeholder 2"/>
          <p:cNvSpPr txBox="1">
            <a:spLocks/>
          </p:cNvSpPr>
          <p:nvPr/>
        </p:nvSpPr>
        <p:spPr bwMode="auto">
          <a:xfrm>
            <a:off x="6265863" y="1847850"/>
            <a:ext cx="5275262"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5"/>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r>
              <a:rPr lang="de-DE" altLang="en-US" sz="2400"/>
              <a:t> </a:t>
            </a:r>
            <a:r>
              <a:rPr lang="en-GB" altLang="en-US" sz="2400"/>
              <a:t>Summary of Release content:</a:t>
            </a:r>
          </a:p>
          <a:p>
            <a:pPr lvl="1"/>
            <a:r>
              <a:rPr lang="" altLang="en-US" sz="1800"/>
              <a:t>Release 15 Overview </a:t>
            </a:r>
            <a:r>
              <a:rPr lang="en-US" altLang="en-US" sz="1800"/>
              <a:t>–</a:t>
            </a:r>
            <a:r>
              <a:rPr lang="" altLang="en-US" sz="1800"/>
              <a:t> TR 21.915 </a:t>
            </a:r>
            <a:br>
              <a:rPr lang="" altLang="en-US" sz="1800"/>
            </a:br>
            <a:r>
              <a:rPr lang="en-US" altLang="en-US" sz="1800">
                <a:hlinkClick r:id="rId6"/>
              </a:rPr>
              <a:t>http://www.3gpp.org/DynaReport/21915.htm</a:t>
            </a:r>
            <a:r>
              <a:rPr lang="" altLang="en-US" sz="1800"/>
              <a:t/>
            </a:r>
            <a:br>
              <a:rPr lang="" altLang="en-US" sz="1800"/>
            </a:br>
            <a:r>
              <a:rPr lang="" altLang="en-US" sz="1800"/>
              <a:t> </a:t>
            </a:r>
          </a:p>
          <a:p>
            <a:pPr lvl="1"/>
            <a:r>
              <a:rPr lang="" altLang="en-US" sz="1800"/>
              <a:t>Release 16 Overview (draft) </a:t>
            </a:r>
            <a:r>
              <a:rPr lang="en-US" altLang="en-US" sz="1800"/>
              <a:t>–</a:t>
            </a:r>
            <a:r>
              <a:rPr lang="" altLang="en-US" sz="1800"/>
              <a:t> TR 21.916</a:t>
            </a:r>
            <a:br>
              <a:rPr lang="" altLang="en-US" sz="1800"/>
            </a:br>
            <a:r>
              <a:rPr lang="en-US" altLang="en-US" sz="1800">
                <a:hlinkClick r:id="rId6"/>
              </a:rPr>
              <a:t>http://www.3gpp.org/DynaReport/21915.htm</a:t>
            </a:r>
            <a:endParaRPr lang="" altLang="en-US" sz="1800"/>
          </a:p>
          <a:p>
            <a:endParaRPr lang="en-US" altLang="en-US" sz="2400"/>
          </a:p>
        </p:txBody>
      </p:sp>
    </p:spTree>
    <p:extLst>
      <p:ext uri="{BB962C8B-B14F-4D97-AF65-F5344CB8AC3E}">
        <p14:creationId xmlns:p14="http://schemas.microsoft.com/office/powerpoint/2010/main" val="3741848995"/>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 altLang="en-US" smtClean="0"/>
              <a:t>Abbreviations</a:t>
            </a:r>
            <a:endParaRPr lang="en-US" altLang="en-US" smtClean="0"/>
          </a:p>
        </p:txBody>
      </p:sp>
      <p:sp>
        <p:nvSpPr>
          <p:cNvPr id="38915" name="Content Placeholder 2"/>
          <p:cNvSpPr txBox="1">
            <a:spLocks/>
          </p:cNvSpPr>
          <p:nvPr/>
        </p:nvSpPr>
        <p:spPr bwMode="auto">
          <a:xfrm>
            <a:off x="971550" y="2095500"/>
            <a:ext cx="4486275"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20000"/>
              </a:lnSpc>
              <a:spcBef>
                <a:spcPct val="0"/>
              </a:spcBef>
              <a:buFontTx/>
              <a:buNone/>
            </a:pPr>
            <a:r>
              <a:rPr lang="" altLang="en-US" sz="1400"/>
              <a:t>3GPP </a:t>
            </a:r>
            <a:r>
              <a:rPr lang="en-US" altLang="en-US" sz="1400"/>
              <a:t>–</a:t>
            </a:r>
            <a:r>
              <a:rPr lang="" altLang="en-US" sz="1400"/>
              <a:t> 3rd Generation Partnership Project</a:t>
            </a:r>
          </a:p>
          <a:p>
            <a:pPr>
              <a:lnSpc>
                <a:spcPct val="120000"/>
              </a:lnSpc>
              <a:spcBef>
                <a:spcPct val="0"/>
              </a:spcBef>
              <a:buFontTx/>
              <a:buNone/>
            </a:pPr>
            <a:r>
              <a:rPr lang="" altLang="en-US" sz="1400"/>
              <a:t>IM </a:t>
            </a:r>
            <a:r>
              <a:rPr lang="en-US" altLang="en-US" sz="1400"/>
              <a:t>–</a:t>
            </a:r>
            <a:r>
              <a:rPr lang="" altLang="en-US" sz="1400"/>
              <a:t> Individual Member (of an OP)</a:t>
            </a:r>
          </a:p>
          <a:p>
            <a:pPr>
              <a:lnSpc>
                <a:spcPct val="120000"/>
              </a:lnSpc>
              <a:spcBef>
                <a:spcPct val="0"/>
              </a:spcBef>
              <a:buFontTx/>
              <a:buNone/>
            </a:pPr>
            <a:r>
              <a:rPr lang="" altLang="en-US" sz="1400"/>
              <a:t>MRP </a:t>
            </a:r>
            <a:r>
              <a:rPr lang="en-US" altLang="en-US" sz="1400"/>
              <a:t>–</a:t>
            </a:r>
            <a:r>
              <a:rPr lang="" altLang="en-US" sz="1400"/>
              <a:t> Market Representation Partner (of 3GPP)</a:t>
            </a:r>
          </a:p>
          <a:p>
            <a:pPr>
              <a:lnSpc>
                <a:spcPct val="120000"/>
              </a:lnSpc>
              <a:spcBef>
                <a:spcPct val="0"/>
              </a:spcBef>
              <a:buFontTx/>
              <a:buNone/>
            </a:pPr>
            <a:r>
              <a:rPr lang="" altLang="en-US" sz="1400"/>
              <a:t>OP </a:t>
            </a:r>
            <a:r>
              <a:rPr lang="en-US" altLang="en-US" sz="1400"/>
              <a:t>–</a:t>
            </a:r>
            <a:r>
              <a:rPr lang="" altLang="en-US" sz="1400"/>
              <a:t> Organizational Partner (of 3GPP)</a:t>
            </a:r>
          </a:p>
          <a:p>
            <a:pPr>
              <a:lnSpc>
                <a:spcPct val="120000"/>
              </a:lnSpc>
              <a:spcBef>
                <a:spcPct val="0"/>
              </a:spcBef>
              <a:buFontTx/>
              <a:buNone/>
            </a:pPr>
            <a:r>
              <a:rPr lang="" altLang="en-US" sz="1400"/>
              <a:t>PCG </a:t>
            </a:r>
            <a:r>
              <a:rPr lang="en-US" altLang="en-US" sz="1400"/>
              <a:t>–</a:t>
            </a:r>
            <a:r>
              <a:rPr lang="" altLang="en-US" sz="1400"/>
              <a:t> 3GPP Project Coordination Group</a:t>
            </a:r>
          </a:p>
          <a:p>
            <a:pPr>
              <a:lnSpc>
                <a:spcPct val="120000"/>
              </a:lnSpc>
              <a:spcBef>
                <a:spcPct val="0"/>
              </a:spcBef>
              <a:buFontTx/>
              <a:buNone/>
            </a:pPr>
            <a:r>
              <a:rPr lang="" altLang="en-US" sz="1400"/>
              <a:t>SI </a:t>
            </a:r>
            <a:r>
              <a:rPr lang="en-US" altLang="en-US" sz="1400"/>
              <a:t>–</a:t>
            </a:r>
            <a:r>
              <a:rPr lang="" altLang="en-US" sz="1400"/>
              <a:t> Study Item</a:t>
            </a:r>
          </a:p>
          <a:p>
            <a:pPr>
              <a:lnSpc>
                <a:spcPct val="120000"/>
              </a:lnSpc>
              <a:spcBef>
                <a:spcPct val="0"/>
              </a:spcBef>
              <a:buFontTx/>
              <a:buNone/>
            </a:pPr>
            <a:r>
              <a:rPr lang="" altLang="en-US" sz="1400"/>
              <a:t>TR </a:t>
            </a:r>
            <a:r>
              <a:rPr lang="en-US" altLang="en-US" sz="1400"/>
              <a:t>–</a:t>
            </a:r>
            <a:r>
              <a:rPr lang="" altLang="en-US" sz="1400"/>
              <a:t> Technical </a:t>
            </a:r>
            <a:r>
              <a:rPr lang="en-US" altLang="en-US" sz="1400"/>
              <a:t>Report </a:t>
            </a:r>
            <a:r>
              <a:rPr lang="" altLang="en-US" sz="1400"/>
              <a:t>(informative, e.g. for SI)</a:t>
            </a:r>
          </a:p>
          <a:p>
            <a:pPr>
              <a:lnSpc>
                <a:spcPct val="120000"/>
              </a:lnSpc>
              <a:spcBef>
                <a:spcPct val="0"/>
              </a:spcBef>
              <a:buFontTx/>
              <a:buNone/>
            </a:pPr>
            <a:r>
              <a:rPr lang="" altLang="en-US" sz="1400"/>
              <a:t>TS </a:t>
            </a:r>
            <a:r>
              <a:rPr lang="en-US" altLang="en-US" sz="1400"/>
              <a:t>–</a:t>
            </a:r>
            <a:r>
              <a:rPr lang="" altLang="en-US" sz="1400"/>
              <a:t> Technical Specification (normative)</a:t>
            </a:r>
          </a:p>
          <a:p>
            <a:pPr>
              <a:lnSpc>
                <a:spcPct val="120000"/>
              </a:lnSpc>
              <a:spcBef>
                <a:spcPct val="0"/>
              </a:spcBef>
              <a:buFontTx/>
              <a:buNone/>
            </a:pPr>
            <a:r>
              <a:rPr lang="" altLang="en-US" sz="1400"/>
              <a:t>TSG </a:t>
            </a:r>
            <a:r>
              <a:rPr lang="en-US" altLang="en-US" sz="1400"/>
              <a:t>–</a:t>
            </a:r>
            <a:r>
              <a:rPr lang="" altLang="en-US" sz="1400"/>
              <a:t> Technical Specification Group (of 3GPP)</a:t>
            </a:r>
          </a:p>
          <a:p>
            <a:pPr>
              <a:lnSpc>
                <a:spcPct val="120000"/>
              </a:lnSpc>
              <a:spcBef>
                <a:spcPct val="0"/>
              </a:spcBef>
              <a:buFontTx/>
              <a:buNone/>
            </a:pPr>
            <a:r>
              <a:rPr lang="" altLang="en-US" sz="1400"/>
              <a:t>WG </a:t>
            </a:r>
            <a:r>
              <a:rPr lang="en-US" altLang="en-US" sz="1400"/>
              <a:t>–</a:t>
            </a:r>
            <a:r>
              <a:rPr lang="" altLang="en-US" sz="1400"/>
              <a:t> Working Group (under a TSG)</a:t>
            </a:r>
          </a:p>
          <a:p>
            <a:pPr>
              <a:lnSpc>
                <a:spcPct val="120000"/>
              </a:lnSpc>
              <a:spcBef>
                <a:spcPct val="0"/>
              </a:spcBef>
              <a:buFontTx/>
              <a:buNone/>
            </a:pPr>
            <a:r>
              <a:rPr lang="" altLang="en-US" sz="1400"/>
              <a:t>WI </a:t>
            </a:r>
            <a:r>
              <a:rPr lang="en-US" altLang="en-US" sz="1400"/>
              <a:t>–</a:t>
            </a:r>
            <a:r>
              <a:rPr lang="" altLang="en-US" sz="1400"/>
              <a:t> Work Item</a:t>
            </a:r>
          </a:p>
          <a:p>
            <a:pPr>
              <a:lnSpc>
                <a:spcPct val="120000"/>
              </a:lnSpc>
              <a:spcBef>
                <a:spcPct val="0"/>
              </a:spcBef>
              <a:buFontTx/>
              <a:buNone/>
            </a:pPr>
            <a:r>
              <a:rPr lang="" altLang="en-US" sz="1400"/>
              <a:t>WP </a:t>
            </a:r>
            <a:r>
              <a:rPr lang="en-US" altLang="en-US" sz="1400"/>
              <a:t>–</a:t>
            </a:r>
            <a:r>
              <a:rPr lang="" altLang="en-US" sz="1400"/>
              <a:t> Work Plan / Work Programme</a:t>
            </a:r>
          </a:p>
          <a:p>
            <a:pPr>
              <a:buFontTx/>
              <a:buNone/>
            </a:pPr>
            <a:endParaRPr lang="en-US" altLang="en-US"/>
          </a:p>
        </p:txBody>
      </p:sp>
    </p:spTree>
    <p:extLst>
      <p:ext uri="{BB962C8B-B14F-4D97-AF65-F5344CB8AC3E}">
        <p14:creationId xmlns:p14="http://schemas.microsoft.com/office/powerpoint/2010/main" val="1101751697"/>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US" smtClean="0"/>
              <a:t>3GPP Mentoring</a:t>
            </a:r>
          </a:p>
        </p:txBody>
      </p:sp>
    </p:spTree>
    <p:extLst>
      <p:ext uri="{BB962C8B-B14F-4D97-AF65-F5344CB8AC3E}">
        <p14:creationId xmlns:p14="http://schemas.microsoft.com/office/powerpoint/2010/main" val="573833260"/>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altLang="en-US" smtClean="0"/>
              <a:t>Mentoring</a:t>
            </a:r>
          </a:p>
        </p:txBody>
      </p:sp>
      <p:sp>
        <p:nvSpPr>
          <p:cNvPr id="13315" name="Content Placeholder 2"/>
          <p:cNvSpPr>
            <a:spLocks noGrp="1"/>
          </p:cNvSpPr>
          <p:nvPr>
            <p:ph idx="1"/>
          </p:nvPr>
        </p:nvSpPr>
        <p:spPr/>
        <p:txBody>
          <a:bodyPr/>
          <a:lstStyle/>
          <a:p>
            <a:pPr marL="447675" indent="-447675">
              <a:tabLst>
                <a:tab pos="628650" algn="l"/>
              </a:tabLst>
              <a:defRPr/>
            </a:pPr>
            <a:r>
              <a:rPr lang="en-US" altLang="en-US" sz="2000" dirty="0" smtClean="0"/>
              <a:t>Mailing list: 3GPP_MENTORING (subscribe at </a:t>
            </a:r>
            <a:r>
              <a:rPr lang="en-US" altLang="en-US" sz="2000" dirty="0" smtClean="0">
                <a:hlinkClick r:id="rId2"/>
              </a:rPr>
              <a:t>https://list.etsi.org</a:t>
            </a:r>
            <a:r>
              <a:rPr lang="en-US" altLang="en-US" sz="2000" dirty="0" smtClean="0"/>
              <a:t>)</a:t>
            </a:r>
          </a:p>
          <a:p>
            <a:pPr marL="447675" indent="-447675">
              <a:tabLst>
                <a:tab pos="628650" algn="l"/>
              </a:tabLst>
              <a:defRPr/>
            </a:pPr>
            <a:r>
              <a:rPr lang="en-US" altLang="en-US" sz="2000" dirty="0" smtClean="0"/>
              <a:t>A group of 3GPP mentors (see next slides) is happy to answer your questions on basic 3GPP processes and to assist you during your first steps in 3GPP. </a:t>
            </a:r>
          </a:p>
          <a:p>
            <a:pPr marL="447675" indent="-447675">
              <a:tabLst>
                <a:tab pos="628650" algn="l"/>
              </a:tabLst>
              <a:defRPr/>
            </a:pPr>
            <a:r>
              <a:rPr lang="en-US" altLang="en-US" sz="2000" dirty="0" smtClean="0"/>
              <a:t>Either contact a mentor directly in person, per mail or ask your question on the list.</a:t>
            </a:r>
          </a:p>
          <a:p>
            <a:pPr marL="447675" indent="-447675">
              <a:tabLst>
                <a:tab pos="628650" algn="l"/>
              </a:tabLst>
              <a:defRPr/>
            </a:pPr>
            <a:r>
              <a:rPr lang="en-US" altLang="en-US" sz="2000" dirty="0" smtClean="0"/>
              <a:t>We are always looking for more mentors to support us!</a:t>
            </a:r>
          </a:p>
          <a:p>
            <a:pPr marL="447675" indent="-447675">
              <a:tabLst>
                <a:tab pos="628650" algn="l"/>
              </a:tabLst>
              <a:defRPr/>
            </a:pPr>
            <a:endParaRPr lang="en-US" altLang="en-US" sz="2000" dirty="0"/>
          </a:p>
          <a:p>
            <a:pPr marL="447675" indent="-447675">
              <a:tabLst>
                <a:tab pos="628650" algn="l"/>
              </a:tabLst>
              <a:defRPr/>
            </a:pPr>
            <a:endParaRPr lang="en-US" altLang="en-US" sz="2000" dirty="0" smtClean="0"/>
          </a:p>
          <a:p>
            <a:pPr marL="447675" indent="-447675">
              <a:tabLst>
                <a:tab pos="628650" algn="l"/>
              </a:tabLst>
              <a:defRPr/>
            </a:pPr>
            <a:r>
              <a:rPr lang="en-US" altLang="en-US" sz="2000" dirty="0" smtClean="0"/>
              <a:t>Subscribe to the 3GPP_MENTORING </a:t>
            </a:r>
            <a:r>
              <a:rPr lang="en-US" altLang="en-US" sz="2000" dirty="0"/>
              <a:t>list:</a:t>
            </a:r>
            <a:br>
              <a:rPr lang="en-US" altLang="en-US" sz="2000" dirty="0"/>
            </a:br>
            <a:r>
              <a:rPr lang="en-US" altLang="en-US" sz="2000" dirty="0">
                <a:hlinkClick r:id="rId3"/>
              </a:rPr>
              <a:t>https://</a:t>
            </a:r>
            <a:r>
              <a:rPr lang="en-US" altLang="en-US" sz="2000" dirty="0" smtClean="0">
                <a:hlinkClick r:id="rId3"/>
              </a:rPr>
              <a:t>list.etsi.org/scripts/wa.exe?SUBED1=3GPP_MENTORING</a:t>
            </a:r>
            <a:r>
              <a:rPr lang="en-US" altLang="en-US" sz="2000" dirty="0" smtClean="0"/>
              <a:t> </a:t>
            </a:r>
          </a:p>
          <a:p>
            <a:pPr marL="447675" indent="-447675">
              <a:tabLst>
                <a:tab pos="628650" algn="l"/>
              </a:tabLst>
              <a:defRPr/>
            </a:pPr>
            <a:r>
              <a:rPr lang="en-US" altLang="en-US" sz="2000" dirty="0" smtClean="0"/>
              <a:t>Archive of the messages sent on the </a:t>
            </a:r>
            <a:r>
              <a:rPr lang="en-US" altLang="en-US" sz="2000" dirty="0"/>
              <a:t>3GPP_MENTORING list</a:t>
            </a:r>
            <a:br>
              <a:rPr lang="en-US" altLang="en-US" sz="2000" dirty="0"/>
            </a:br>
            <a:r>
              <a:rPr lang="en-US" altLang="en-US" sz="2000" dirty="0">
                <a:hlinkClick r:id="rId4"/>
              </a:rPr>
              <a:t>https://</a:t>
            </a:r>
            <a:r>
              <a:rPr lang="en-US" altLang="en-US" sz="2000" dirty="0" smtClean="0">
                <a:hlinkClick r:id="rId4"/>
              </a:rPr>
              <a:t>list.etsi.org/scripts/wa.exe?A0=3GPP_MENTORING</a:t>
            </a:r>
            <a:r>
              <a:rPr lang="en-US" altLang="en-US" sz="2000" dirty="0" smtClean="0"/>
              <a:t> </a:t>
            </a:r>
          </a:p>
          <a:p>
            <a:pPr marL="447675" indent="-447675">
              <a:tabLst>
                <a:tab pos="628650" algn="l"/>
              </a:tabLst>
              <a:defRPr/>
            </a:pPr>
            <a:endParaRPr lang="en-US" altLang="en-US" sz="2000" dirty="0" smtClean="0"/>
          </a:p>
          <a:p>
            <a:pPr marL="719138" lvl="1" indent="-261938">
              <a:tabLst>
                <a:tab pos="628650" algn="l"/>
              </a:tabLst>
              <a:defRPr/>
            </a:pPr>
            <a:endParaRPr lang="en-US" altLang="en-US" sz="2000" dirty="0"/>
          </a:p>
          <a:p>
            <a:pPr marL="804863" lvl="1" indent="-265113">
              <a:spcBef>
                <a:spcPts val="0"/>
              </a:spcBef>
              <a:spcAft>
                <a:spcPts val="600"/>
              </a:spcAft>
              <a:defRPr/>
            </a:pPr>
            <a:endParaRPr lang="en-US" altLang="en-US" dirty="0"/>
          </a:p>
        </p:txBody>
      </p:sp>
    </p:spTree>
    <p:extLst>
      <p:ext uri="{BB962C8B-B14F-4D97-AF65-F5344CB8AC3E}">
        <p14:creationId xmlns:p14="http://schemas.microsoft.com/office/powerpoint/2010/main" val="370727889"/>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US" altLang="en-US" smtClean="0"/>
              <a:t>3GPP Mentors</a:t>
            </a:r>
          </a:p>
        </p:txBody>
      </p:sp>
      <p:sp>
        <p:nvSpPr>
          <p:cNvPr id="41987" name="Content Placeholder 2"/>
          <p:cNvSpPr txBox="1">
            <a:spLocks/>
          </p:cNvSpPr>
          <p:nvPr/>
        </p:nvSpPr>
        <p:spPr bwMode="auto">
          <a:xfrm>
            <a:off x="8281988" y="1862138"/>
            <a:ext cx="33401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Miikka Poikselkä</a:t>
            </a:r>
            <a:endParaRPr lang="" altLang="en-US" sz="1800"/>
          </a:p>
          <a:p>
            <a:pPr>
              <a:lnSpc>
                <a:spcPct val="100000"/>
              </a:lnSpc>
              <a:spcBef>
                <a:spcPct val="0"/>
              </a:spcBef>
              <a:buFontTx/>
              <a:buNone/>
            </a:pPr>
            <a:r>
              <a:rPr lang="fi-FI" altLang="en-US" sz="1800"/>
              <a:t>miikka.poikselka@nokia.com</a:t>
            </a:r>
            <a:endParaRPr lang="" altLang="en-US" sz="1800"/>
          </a:p>
          <a:p>
            <a:pPr>
              <a:buFontTx/>
              <a:buNone/>
            </a:pPr>
            <a:r>
              <a:rPr lang="en-US" altLang="en-US" sz="1800"/>
              <a:t>SA, SA2</a:t>
            </a:r>
          </a:p>
        </p:txBody>
      </p:sp>
      <p:sp>
        <p:nvSpPr>
          <p:cNvPr id="41988" name="Content Placeholder 2"/>
          <p:cNvSpPr txBox="1">
            <a:spLocks/>
          </p:cNvSpPr>
          <p:nvPr/>
        </p:nvSpPr>
        <p:spPr bwMode="auto">
          <a:xfrm>
            <a:off x="1931988" y="1885950"/>
            <a:ext cx="4108450" cy="186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Adrian Neal</a:t>
            </a:r>
          </a:p>
          <a:p>
            <a:pPr>
              <a:lnSpc>
                <a:spcPct val="100000"/>
              </a:lnSpc>
              <a:spcBef>
                <a:spcPct val="0"/>
              </a:spcBef>
              <a:buFontTx/>
              <a:buNone/>
            </a:pPr>
            <a:r>
              <a:rPr lang="en-US" altLang="en-US" sz="1800"/>
              <a:t>adrian.neal@vodafone.com</a:t>
            </a:r>
          </a:p>
          <a:p>
            <a:pPr>
              <a:lnSpc>
                <a:spcPct val="100000"/>
              </a:lnSpc>
              <a:spcBef>
                <a:spcPct val="0"/>
              </a:spcBef>
              <a:buFontTx/>
              <a:buNone/>
            </a:pPr>
            <a:endParaRPr lang="" altLang="en-US" sz="1800"/>
          </a:p>
          <a:p>
            <a:pPr>
              <a:lnSpc>
                <a:spcPct val="100000"/>
              </a:lnSpc>
              <a:spcBef>
                <a:spcPct val="0"/>
              </a:spcBef>
              <a:buFontTx/>
              <a:buNone/>
            </a:pPr>
            <a:r>
              <a:rPr lang="en-GB" altLang="en-US" sz="1800"/>
              <a:t>SA, CT, SA1, SA5, SA6</a:t>
            </a:r>
            <a:endParaRPr lang="" altLang="en-US" sz="1800"/>
          </a:p>
        </p:txBody>
      </p:sp>
      <p:sp>
        <p:nvSpPr>
          <p:cNvPr id="41989" name="Content Placeholder 2"/>
          <p:cNvSpPr txBox="1">
            <a:spLocks/>
          </p:cNvSpPr>
          <p:nvPr/>
        </p:nvSpPr>
        <p:spPr bwMode="auto">
          <a:xfrm>
            <a:off x="8281988" y="4405313"/>
            <a:ext cx="3484562"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Kevin Holley</a:t>
            </a:r>
            <a:br>
              <a:rPr lang="en-US" altLang="en-US" sz="1800"/>
            </a:br>
            <a:r>
              <a:rPr lang="en-US" altLang="en-US" sz="1800"/>
              <a:t>kevin.holley@bt.com</a:t>
            </a:r>
          </a:p>
          <a:p>
            <a:pPr>
              <a:lnSpc>
                <a:spcPct val="100000"/>
              </a:lnSpc>
              <a:spcBef>
                <a:spcPct val="0"/>
              </a:spcBef>
              <a:buFontTx/>
              <a:buNone/>
            </a:pPr>
            <a:endParaRPr lang="" altLang="en-US" sz="1800"/>
          </a:p>
          <a:p>
            <a:pPr>
              <a:lnSpc>
                <a:spcPct val="100000"/>
              </a:lnSpc>
              <a:spcBef>
                <a:spcPct val="0"/>
              </a:spcBef>
              <a:buFontTx/>
              <a:buNone/>
            </a:pPr>
            <a:r>
              <a:rPr lang="" altLang="en-US" sz="1800"/>
              <a:t>SA, RAN, SA1, SA2</a:t>
            </a:r>
          </a:p>
        </p:txBody>
      </p:sp>
      <p:pic>
        <p:nvPicPr>
          <p:cNvPr id="4199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3363" y="4391025"/>
            <a:ext cx="1671637" cy="175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1" name="Content Placeholder 2"/>
          <p:cNvSpPr txBox="1">
            <a:spLocks/>
          </p:cNvSpPr>
          <p:nvPr/>
        </p:nvSpPr>
        <p:spPr bwMode="auto">
          <a:xfrm>
            <a:off x="1931988" y="4405313"/>
            <a:ext cx="41783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G</a:t>
            </a:r>
            <a:r>
              <a:rPr lang="" altLang="en-US" sz="1800"/>
              <a:t>regory (Greg) Schumacher</a:t>
            </a:r>
          </a:p>
          <a:p>
            <a:pPr>
              <a:lnSpc>
                <a:spcPct val="100000"/>
              </a:lnSpc>
              <a:spcBef>
                <a:spcPct val="0"/>
              </a:spcBef>
              <a:buFontTx/>
              <a:buNone/>
            </a:pPr>
            <a:r>
              <a:rPr lang="en-US" altLang="en-US" sz="1800"/>
              <a:t>gregory.schumacher@sprint.com</a:t>
            </a:r>
          </a:p>
          <a:p>
            <a:pPr>
              <a:lnSpc>
                <a:spcPct val="100000"/>
              </a:lnSpc>
              <a:spcBef>
                <a:spcPct val="0"/>
              </a:spcBef>
              <a:buFontTx/>
              <a:buNone/>
            </a:pPr>
            <a:endParaRPr lang="" altLang="en-US" sz="1800"/>
          </a:p>
          <a:p>
            <a:pPr>
              <a:lnSpc>
                <a:spcPct val="100000"/>
              </a:lnSpc>
              <a:spcBef>
                <a:spcPct val="0"/>
              </a:spcBef>
              <a:buFontTx/>
              <a:buNone/>
            </a:pPr>
            <a:r>
              <a:rPr lang="" altLang="en-US" sz="1800"/>
              <a:t>SA, SA1, SA3, SA3-LI</a:t>
            </a:r>
          </a:p>
          <a:p>
            <a:pPr>
              <a:buFontTx/>
              <a:buNone/>
            </a:pPr>
            <a:endParaRPr lang="" altLang="en-US" sz="1800"/>
          </a:p>
          <a:p>
            <a:pPr>
              <a:buFontTx/>
              <a:buNone/>
            </a:pPr>
            <a:endParaRPr lang="en-US" altLang="en-US" sz="1800"/>
          </a:p>
        </p:txBody>
      </p:sp>
      <p:pic>
        <p:nvPicPr>
          <p:cNvPr id="41992"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02413" y="4391025"/>
            <a:ext cx="1690687" cy="169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3" name="Picture 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7838" y="1841500"/>
            <a:ext cx="1427162" cy="190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4"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684963" y="1839913"/>
            <a:ext cx="1549400" cy="202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0060426"/>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COVID-19 Impact</a:t>
            </a:r>
            <a:endParaRPr lang="en-GB" dirty="0"/>
          </a:p>
        </p:txBody>
      </p:sp>
      <p:sp>
        <p:nvSpPr>
          <p:cNvPr id="3" name="Content Placeholder 2"/>
          <p:cNvSpPr>
            <a:spLocks noGrp="1"/>
          </p:cNvSpPr>
          <p:nvPr>
            <p:ph idx="1"/>
          </p:nvPr>
        </p:nvSpPr>
        <p:spPr>
          <a:xfrm>
            <a:off x="325876" y="1856058"/>
            <a:ext cx="11079804" cy="4351338"/>
          </a:xfrm>
        </p:spPr>
        <p:txBody>
          <a:bodyPr/>
          <a:lstStyle/>
          <a:p>
            <a:pPr marL="360363" indent="-360363"/>
            <a:r>
              <a:rPr lang="en-GB" sz="2400" dirty="0" smtClean="0"/>
              <a:t>Cancellation of all 3GPP face-to-face meetings, including plenaries</a:t>
            </a:r>
          </a:p>
          <a:p>
            <a:pPr marL="817563" lvl="1" indent="-360363"/>
            <a:r>
              <a:rPr lang="en-GB" sz="1800" dirty="0"/>
              <a:t>s</a:t>
            </a:r>
            <a:r>
              <a:rPr lang="en-GB" sz="1800" dirty="0" smtClean="0"/>
              <a:t>o far Q1 and Q2/2020</a:t>
            </a:r>
          </a:p>
          <a:p>
            <a:pPr marL="817563" lvl="1" indent="-360363"/>
            <a:r>
              <a:rPr lang="en-GB" sz="1800" dirty="0" smtClean="0"/>
              <a:t>more f2f meetings might need cancelling in Q3 and beyond</a:t>
            </a:r>
          </a:p>
          <a:p>
            <a:pPr marL="817563" lvl="1" indent="-360363"/>
            <a:r>
              <a:rPr lang="en-GB" sz="1800" dirty="0" smtClean="0"/>
              <a:t>“Back to normal” depends on international travel restrictions</a:t>
            </a:r>
          </a:p>
          <a:p>
            <a:pPr marL="817563" lvl="1" indent="-360363"/>
            <a:endParaRPr lang="en-GB" sz="1800" dirty="0" smtClean="0"/>
          </a:p>
          <a:p>
            <a:pPr marL="360363" indent="-360363"/>
            <a:r>
              <a:rPr lang="en-GB" sz="2400" dirty="0" smtClean="0"/>
              <a:t>All 3GPP meetings now conducted as e-meetings</a:t>
            </a:r>
          </a:p>
          <a:p>
            <a:pPr marL="817563" lvl="1" indent="-360363"/>
            <a:r>
              <a:rPr lang="en-GB" sz="1800" dirty="0" smtClean="0"/>
              <a:t>Less, but still stable and high-quality output</a:t>
            </a:r>
          </a:p>
          <a:p>
            <a:pPr marL="817563" lvl="1" indent="-360363"/>
            <a:r>
              <a:rPr lang="en-GB" sz="1800" dirty="0" smtClean="0"/>
              <a:t>Tooling and procedures are discussed and further aligned </a:t>
            </a:r>
          </a:p>
          <a:p>
            <a:pPr marL="817563" lvl="1" indent="-360363"/>
            <a:endParaRPr lang="en-GB" sz="1800" dirty="0" smtClean="0"/>
          </a:p>
          <a:p>
            <a:pPr marL="360363" indent="-360363"/>
            <a:r>
              <a:rPr lang="en-GB" sz="2400" dirty="0" smtClean="0"/>
              <a:t>Focus is on Completion of Rel-16</a:t>
            </a:r>
          </a:p>
          <a:p>
            <a:pPr marL="360363" indent="-360363"/>
            <a:endParaRPr lang="en-GB" sz="2400" dirty="0"/>
          </a:p>
          <a:p>
            <a:pPr marL="360363" indent="-360363"/>
            <a:r>
              <a:rPr lang="en-GB" sz="2400" dirty="0" smtClean="0"/>
              <a:t>Rel-17 starting up on stage 2</a:t>
            </a:r>
          </a:p>
          <a:p>
            <a:pPr marL="360363" indent="-360363"/>
            <a:endParaRPr lang="en-GB" sz="2400" dirty="0" smtClean="0"/>
          </a:p>
          <a:p>
            <a:pPr marL="360363" indent="-360363"/>
            <a:endParaRPr lang="en-GB" sz="2400" dirty="0"/>
          </a:p>
          <a:p>
            <a:pPr marL="360363" indent="-360363"/>
            <a:endParaRPr lang="en-GB" sz="2400" dirty="0" smtClean="0"/>
          </a:p>
        </p:txBody>
      </p:sp>
    </p:spTree>
    <p:extLst>
      <p:ext uri="{BB962C8B-B14F-4D97-AF65-F5344CB8AC3E}">
        <p14:creationId xmlns:p14="http://schemas.microsoft.com/office/powerpoint/2010/main" val="1339670847"/>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altLang="en-US" smtClean="0"/>
              <a:t>Questions &amp; Answers</a:t>
            </a:r>
          </a:p>
        </p:txBody>
      </p:sp>
      <p:pic>
        <p:nvPicPr>
          <p:cNvPr id="43011"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79600" y="2611438"/>
            <a:ext cx="3041650"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Callout 5"/>
          <p:cNvSpPr/>
          <p:nvPr/>
        </p:nvSpPr>
        <p:spPr>
          <a:xfrm>
            <a:off x="5400675" y="2525713"/>
            <a:ext cx="1255713" cy="663575"/>
          </a:xfrm>
          <a:prstGeom prst="wedgeEllipseCallout">
            <a:avLst>
              <a:gd name="adj1" fmla="val 17167"/>
              <a:gd name="adj2" fmla="val 10719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i="1" dirty="0"/>
              <a:t>?</a:t>
            </a:r>
          </a:p>
        </p:txBody>
      </p:sp>
      <p:sp>
        <p:nvSpPr>
          <p:cNvPr id="9" name="Oval Callout 8"/>
          <p:cNvSpPr/>
          <p:nvPr/>
        </p:nvSpPr>
        <p:spPr>
          <a:xfrm>
            <a:off x="6191250" y="2803525"/>
            <a:ext cx="1255713" cy="663575"/>
          </a:xfrm>
          <a:prstGeom prst="wedgeEllipseCallout">
            <a:avLst>
              <a:gd name="adj1" fmla="val 17167"/>
              <a:gd name="adj2" fmla="val 10719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i="1" dirty="0"/>
              <a:t>?</a:t>
            </a:r>
          </a:p>
        </p:txBody>
      </p:sp>
      <p:sp>
        <p:nvSpPr>
          <p:cNvPr id="10" name="Oval Callout 9"/>
          <p:cNvSpPr/>
          <p:nvPr/>
        </p:nvSpPr>
        <p:spPr>
          <a:xfrm>
            <a:off x="6981825" y="2573338"/>
            <a:ext cx="1255713" cy="663575"/>
          </a:xfrm>
          <a:prstGeom prst="wedgeEllipseCallout">
            <a:avLst>
              <a:gd name="adj1" fmla="val 17167"/>
              <a:gd name="adj2" fmla="val 10719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i="1" dirty="0"/>
              <a:t>?</a:t>
            </a:r>
          </a:p>
        </p:txBody>
      </p:sp>
      <p:sp>
        <p:nvSpPr>
          <p:cNvPr id="11" name="Oval Callout 10"/>
          <p:cNvSpPr/>
          <p:nvPr/>
        </p:nvSpPr>
        <p:spPr>
          <a:xfrm>
            <a:off x="7939088" y="3424238"/>
            <a:ext cx="1257300" cy="663575"/>
          </a:xfrm>
          <a:prstGeom prst="wedgeEllipseCallout">
            <a:avLst>
              <a:gd name="adj1" fmla="val -22433"/>
              <a:gd name="adj2" fmla="val 101894"/>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i="1" dirty="0"/>
              <a:t>!</a:t>
            </a:r>
          </a:p>
        </p:txBody>
      </p:sp>
      <p:sp>
        <p:nvSpPr>
          <p:cNvPr id="12" name="Oval Callout 11"/>
          <p:cNvSpPr/>
          <p:nvPr/>
        </p:nvSpPr>
        <p:spPr>
          <a:xfrm>
            <a:off x="8729663" y="3613150"/>
            <a:ext cx="1257300" cy="661988"/>
          </a:xfrm>
          <a:prstGeom prst="wedgeEllipseCallout">
            <a:avLst>
              <a:gd name="adj1" fmla="val -24833"/>
              <a:gd name="adj2" fmla="val 101136"/>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i="1" dirty="0"/>
              <a:t>…</a:t>
            </a:r>
          </a:p>
        </p:txBody>
      </p:sp>
      <p:sp>
        <p:nvSpPr>
          <p:cNvPr id="13" name="Oval Callout 12"/>
          <p:cNvSpPr/>
          <p:nvPr/>
        </p:nvSpPr>
        <p:spPr>
          <a:xfrm>
            <a:off x="9520238" y="3471863"/>
            <a:ext cx="1257300" cy="661987"/>
          </a:xfrm>
          <a:prstGeom prst="wedgeEllipseCallout">
            <a:avLst>
              <a:gd name="adj1" fmla="val -25233"/>
              <a:gd name="adj2" fmla="val 132197"/>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i="1" dirty="0"/>
              <a:t>?</a:t>
            </a:r>
          </a:p>
        </p:txBody>
      </p:sp>
    </p:spTree>
    <p:extLst>
      <p:ext uri="{BB962C8B-B14F-4D97-AF65-F5344CB8AC3E}">
        <p14:creationId xmlns:p14="http://schemas.microsoft.com/office/powerpoint/2010/main" val="1375666927"/>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altLang="en-US" smtClean="0"/>
              <a:t>Thank You!</a:t>
            </a:r>
          </a:p>
        </p:txBody>
      </p:sp>
      <p:sp>
        <p:nvSpPr>
          <p:cNvPr id="44035" name="Content Placeholder 2"/>
          <p:cNvSpPr>
            <a:spLocks noGrp="1"/>
          </p:cNvSpPr>
          <p:nvPr>
            <p:ph idx="1"/>
          </p:nvPr>
        </p:nvSpPr>
        <p:spPr/>
        <p:txBody>
          <a:bodyPr/>
          <a:lstStyle/>
          <a:p>
            <a:pPr marL="0" indent="0">
              <a:spcAft>
                <a:spcPts val="1800"/>
              </a:spcAft>
              <a:buFontTx/>
              <a:buNone/>
            </a:pPr>
            <a:endParaRPr lang="en-US" altLang="en-US" sz="2000" smtClean="0"/>
          </a:p>
          <a:p>
            <a:pPr marL="0" indent="0">
              <a:spcAft>
                <a:spcPts val="1800"/>
              </a:spcAft>
              <a:buFontTx/>
              <a:buNone/>
            </a:pPr>
            <a:endParaRPr lang="en-US" altLang="en-US" sz="2000" smtClean="0"/>
          </a:p>
          <a:p>
            <a:pPr marL="0" indent="0">
              <a:spcAft>
                <a:spcPts val="1800"/>
              </a:spcAft>
              <a:buFontTx/>
              <a:buNone/>
            </a:pPr>
            <a:endParaRPr lang="en-US" altLang="en-US" sz="2000" smtClean="0"/>
          </a:p>
          <a:p>
            <a:pPr marL="0" indent="0">
              <a:spcAft>
                <a:spcPts val="1800"/>
              </a:spcAft>
              <a:buFontTx/>
              <a:buNone/>
            </a:pPr>
            <a:endParaRPr lang="en-US" altLang="en-US" sz="2000" smtClean="0"/>
          </a:p>
          <a:p>
            <a:pPr marL="0" indent="0">
              <a:spcAft>
                <a:spcPts val="1800"/>
              </a:spcAft>
              <a:buFontTx/>
              <a:buNone/>
            </a:pPr>
            <a:endParaRPr lang="en-US" altLang="en-US" sz="2000" smtClean="0"/>
          </a:p>
          <a:p>
            <a:pPr marL="0" indent="0">
              <a:spcAft>
                <a:spcPts val="1800"/>
              </a:spcAft>
              <a:buFontTx/>
              <a:buNone/>
            </a:pPr>
            <a:r>
              <a:rPr lang="en-US" altLang="en-US" sz="1600" smtClean="0"/>
              <a:t>Georg Mayer			Balazs Bertenyi			Lionel Morand</a:t>
            </a:r>
            <a:br>
              <a:rPr lang="en-US" altLang="en-US" sz="1600" smtClean="0"/>
            </a:br>
            <a:r>
              <a:rPr lang="en-US" altLang="en-US" sz="1600" smtClean="0"/>
              <a:t>3GPP TSG SA Chair			3GPP TSG RAN Chair			3GPP TSG CT Chair</a:t>
            </a:r>
            <a:br>
              <a:rPr lang="en-US" altLang="en-US" sz="1600" smtClean="0"/>
            </a:br>
            <a:r>
              <a:rPr lang="en-US" altLang="en-US" sz="1600" smtClean="0">
                <a:hlinkClick r:id="rId2"/>
              </a:rPr>
              <a:t>georg.mayer@huawei.com</a:t>
            </a:r>
            <a:r>
              <a:rPr lang="en-US" altLang="en-US" sz="1600" smtClean="0"/>
              <a:t>		</a:t>
            </a:r>
            <a:r>
              <a:rPr lang="en-US" altLang="en-US" sz="1600" smtClean="0">
                <a:hlinkClick r:id="rId3"/>
              </a:rPr>
              <a:t>balazs.bertenyi@nokia.com</a:t>
            </a:r>
            <a:r>
              <a:rPr lang="en-US" altLang="en-US" sz="1600" smtClean="0"/>
              <a:t>		</a:t>
            </a:r>
            <a:r>
              <a:rPr lang="en-US" altLang="en-US" sz="1600" smtClean="0">
                <a:hlinkClick r:id="rId4"/>
              </a:rPr>
              <a:t>lionel.morand@orange.com</a:t>
            </a:r>
            <a:r>
              <a:rPr lang="en-US" altLang="en-US" sz="1600" smtClean="0"/>
              <a:t> </a:t>
            </a:r>
            <a:br>
              <a:rPr lang="en-US" altLang="en-US" sz="1600" smtClean="0"/>
            </a:br>
            <a:r>
              <a:rPr lang="en-US" altLang="en-US" sz="1600" smtClean="0"/>
              <a:t>+43 699 1900 5758		</a:t>
            </a:r>
          </a:p>
        </p:txBody>
      </p:sp>
      <p:sp>
        <p:nvSpPr>
          <p:cNvPr id="44036" name="TextBox 1"/>
          <p:cNvSpPr txBox="1">
            <a:spLocks noChangeArrowheads="1"/>
          </p:cNvSpPr>
          <p:nvPr/>
        </p:nvSpPr>
        <p:spPr bwMode="auto">
          <a:xfrm>
            <a:off x="1708150" y="2687638"/>
            <a:ext cx="91614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5"/>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a:solidFill>
                  <a:srgbClr val="00B050"/>
                </a:solidFill>
                <a:latin typeface="Arial" panose="020B0604020202020204" pitchFamily="34" charset="0"/>
              </a:rPr>
              <a:t>Please give us your feedback &amp; improvement proposals.</a:t>
            </a:r>
          </a:p>
          <a:p>
            <a:pPr>
              <a:lnSpc>
                <a:spcPct val="100000"/>
              </a:lnSpc>
              <a:spcBef>
                <a:spcPct val="0"/>
              </a:spcBef>
              <a:buFontTx/>
              <a:buNone/>
            </a:pPr>
            <a:endParaRPr lang="en-US" altLang="en-US">
              <a:solidFill>
                <a:srgbClr val="00B050"/>
              </a:solidFill>
              <a:latin typeface="Arial" panose="020B0604020202020204" pitchFamily="34" charset="0"/>
            </a:endParaRPr>
          </a:p>
          <a:p>
            <a:pPr>
              <a:lnSpc>
                <a:spcPct val="100000"/>
              </a:lnSpc>
              <a:spcBef>
                <a:spcPct val="0"/>
              </a:spcBef>
              <a:buFontTx/>
              <a:buNone/>
            </a:pPr>
            <a:r>
              <a:rPr lang="en-US" altLang="en-US">
                <a:solidFill>
                  <a:srgbClr val="00B050"/>
                </a:solidFill>
                <a:latin typeface="Arial" panose="020B0604020202020204" pitchFamily="34" charset="0"/>
              </a:rPr>
              <a:t>Special Thanks to all contributors to this slide set!</a:t>
            </a:r>
          </a:p>
        </p:txBody>
      </p:sp>
    </p:spTree>
    <p:extLst>
      <p:ext uri="{BB962C8B-B14F-4D97-AF65-F5344CB8AC3E}">
        <p14:creationId xmlns:p14="http://schemas.microsoft.com/office/powerpoint/2010/main" val="3114940469"/>
      </p:ext>
    </p:extLst>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en-US" smtClean="0"/>
              <a:t>Annex (not presented)</a:t>
            </a:r>
          </a:p>
        </p:txBody>
      </p:sp>
    </p:spTree>
    <p:extLst>
      <p:ext uri="{BB962C8B-B14F-4D97-AF65-F5344CB8AC3E}">
        <p14:creationId xmlns:p14="http://schemas.microsoft.com/office/powerpoint/2010/main" val="4199788195"/>
      </p:ext>
    </p:extLst>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p:cNvSpPr>
            <a:spLocks noGrp="1"/>
          </p:cNvSpPr>
          <p:nvPr>
            <p:ph type="title"/>
          </p:nvPr>
        </p:nvSpPr>
        <p:spPr/>
        <p:txBody>
          <a:bodyPr/>
          <a:lstStyle/>
          <a:p>
            <a:r>
              <a:rPr lang="de-DE" altLang="en-US" smtClean="0"/>
              <a:t>3GPP Way of Working	1/2</a:t>
            </a:r>
            <a:endParaRPr lang="fr-FR" altLang="en-US" smtClean="0"/>
          </a:p>
        </p:txBody>
      </p:sp>
      <p:sp>
        <p:nvSpPr>
          <p:cNvPr id="25603" name="Espace réservé du contenu 2"/>
          <p:cNvSpPr>
            <a:spLocks noGrp="1"/>
          </p:cNvSpPr>
          <p:nvPr>
            <p:ph idx="1"/>
          </p:nvPr>
        </p:nvSpPr>
        <p:spPr/>
        <p:txBody>
          <a:bodyPr/>
          <a:lstStyle/>
          <a:p>
            <a:r>
              <a:rPr lang="de-DE" altLang="en-US" smtClean="0"/>
              <a:t>Authority</a:t>
            </a:r>
          </a:p>
          <a:p>
            <a:pPr lvl="1"/>
            <a:r>
              <a:rPr lang="de-DE" altLang="en-US" smtClean="0"/>
              <a:t>The Chairperson, assisted by vice-chairpersons, is responsible for the overall management of the technical work within the TSG/working group.</a:t>
            </a:r>
          </a:p>
          <a:p>
            <a:pPr lvl="1"/>
            <a:r>
              <a:rPr lang="de-DE" altLang="en-US" smtClean="0"/>
              <a:t>The Chairperson may nominate officials to assist in the work, delegate tasks to the Vice Chairpersons or rapporteurs and may be assisted by the Support Team</a:t>
            </a:r>
          </a:p>
          <a:p>
            <a:r>
              <a:rPr lang="de-DE" altLang="en-US" smtClean="0"/>
              <a:t>In practice decisions are taken at scheduled meetings</a:t>
            </a:r>
          </a:p>
          <a:p>
            <a:pPr lvl="1"/>
            <a:r>
              <a:rPr lang="de-DE" altLang="en-US" smtClean="0"/>
              <a:t>Additional authority may be arranged for decisions taken at electronic meetings (e.g. after a scheduled meeting by correspondence). </a:t>
            </a:r>
          </a:p>
          <a:p>
            <a:endParaRPr lang="fr-FR" altLang="en-US" smtClean="0"/>
          </a:p>
        </p:txBody>
      </p:sp>
    </p:spTree>
    <p:extLst>
      <p:ext uri="{BB962C8B-B14F-4D97-AF65-F5344CB8AC3E}">
        <p14:creationId xmlns:p14="http://schemas.microsoft.com/office/powerpoint/2010/main" val="2684308345"/>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2"/>
          <p:cNvGrpSpPr>
            <a:grpSpLocks/>
          </p:cNvGrpSpPr>
          <p:nvPr/>
        </p:nvGrpSpPr>
        <p:grpSpPr bwMode="auto">
          <a:xfrm>
            <a:off x="481013" y="1868488"/>
            <a:ext cx="4316412" cy="1803400"/>
            <a:chOff x="5095080" y="2386800"/>
            <a:chExt cx="6925320" cy="3694680"/>
          </a:xfrm>
        </p:grpSpPr>
        <p:pic>
          <p:nvPicPr>
            <p:cNvPr id="719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5080" y="2386800"/>
              <a:ext cx="6874560" cy="3694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441720" y="4591800"/>
              <a:ext cx="697320" cy="329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8"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854360" y="4063320"/>
              <a:ext cx="473760" cy="203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9"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76120" y="3645720"/>
              <a:ext cx="667080" cy="253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0"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80000" y="3645720"/>
              <a:ext cx="525960" cy="5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1"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657800" y="3512520"/>
              <a:ext cx="503640" cy="302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2"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162520" y="3796560"/>
              <a:ext cx="857880" cy="227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3" name="Picture 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470080" y="3250440"/>
              <a:ext cx="711720" cy="33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171" name="제목 5"/>
          <p:cNvSpPr>
            <a:spLocks noGrp="1"/>
          </p:cNvSpPr>
          <p:nvPr>
            <p:ph type="title"/>
          </p:nvPr>
        </p:nvSpPr>
        <p:spPr>
          <a:xfrm>
            <a:off x="700088" y="442913"/>
            <a:ext cx="10515600" cy="1325562"/>
          </a:xfrm>
        </p:spPr>
        <p:txBody>
          <a:bodyPr/>
          <a:lstStyle/>
          <a:p>
            <a:r>
              <a:rPr lang="en-US" altLang="ko-KR" dirty="0" smtClean="0"/>
              <a:t>3GPP </a:t>
            </a:r>
            <a:r>
              <a:rPr lang="en-US" altLang="ko-KR" dirty="0" smtClean="0"/>
              <a:t>On A Single Slide</a:t>
            </a:r>
            <a:endParaRPr lang="ko-KR" altLang="en-US" dirty="0" smtClean="0"/>
          </a:p>
        </p:txBody>
      </p:sp>
      <p:sp>
        <p:nvSpPr>
          <p:cNvPr id="4" name="Content Placeholder 3"/>
          <p:cNvSpPr txBox="1">
            <a:spLocks/>
          </p:cNvSpPr>
          <p:nvPr/>
        </p:nvSpPr>
        <p:spPr bwMode="auto">
          <a:xfrm>
            <a:off x="5059363" y="1939925"/>
            <a:ext cx="7037387" cy="337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gn="l" rtl="0" eaLnBrk="0" fontAlgn="base" hangingPunct="0">
              <a:lnSpc>
                <a:spcPct val="90000"/>
              </a:lnSpc>
              <a:spcBef>
                <a:spcPts val="1000"/>
              </a:spcBef>
              <a:spcAft>
                <a:spcPct val="0"/>
              </a:spcAft>
              <a:buBlip>
                <a:blip r:embed="rId11"/>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357188" eaLnBrk="1" hangingPunct="1">
              <a:spcBef>
                <a:spcPts val="2400"/>
              </a:spcBef>
              <a:defRPr/>
            </a:pPr>
            <a:r>
              <a:rPr lang="" altLang="en-US" sz="1800" b="1" dirty="0">
                <a:ea typeface="굴림" panose="020B0600000101010101" pitchFamily="50" charset="-127"/>
              </a:rPr>
              <a:t>Global standards organization for mobile communication</a:t>
            </a:r>
          </a:p>
          <a:p>
            <a:pPr marL="357188" indent="-357188" eaLnBrk="1" hangingPunct="1">
              <a:spcBef>
                <a:spcPts val="2400"/>
              </a:spcBef>
              <a:defRPr/>
            </a:pPr>
            <a:r>
              <a:rPr lang="" altLang="en-US" sz="1800" b="1" dirty="0" smtClean="0">
                <a:ea typeface="굴림" panose="020B0600000101010101" pitchFamily="50" charset="-127"/>
              </a:rPr>
              <a:t>700 Companies from all over the world actively </a:t>
            </a:r>
            <a:r>
              <a:rPr lang="" altLang="en-US" sz="1800" b="1" dirty="0">
                <a:ea typeface="굴림" panose="020B0600000101010101" pitchFamily="50" charset="-127"/>
              </a:rPr>
              <a:t>participating</a:t>
            </a:r>
          </a:p>
          <a:p>
            <a:pPr marL="357188" indent="-357188" eaLnBrk="1" hangingPunct="1">
              <a:spcBef>
                <a:spcPts val="2400"/>
              </a:spcBef>
              <a:defRPr/>
            </a:pPr>
            <a:r>
              <a:rPr lang="" altLang="ko-KR" sz="1800" b="1" dirty="0" smtClean="0">
                <a:ea typeface="굴림" panose="020B0600000101010101" pitchFamily="50" charset="-127"/>
              </a:rPr>
              <a:t>A </a:t>
            </a:r>
            <a:r>
              <a:rPr lang="" altLang="ko-KR" sz="1800" b="1" dirty="0">
                <a:ea typeface="굴림" panose="020B0600000101010101" pitchFamily="50" charset="-127"/>
              </a:rPr>
              <a:t>new Release every 15 to 24 </a:t>
            </a:r>
            <a:r>
              <a:rPr lang="" altLang="ko-KR" sz="1800" b="1" dirty="0" smtClean="0">
                <a:ea typeface="굴림" panose="020B0600000101010101" pitchFamily="50" charset="-127"/>
              </a:rPr>
              <a:t>months</a:t>
            </a:r>
          </a:p>
          <a:p>
            <a:pPr marL="357188" indent="-357188" eaLnBrk="1" hangingPunct="1">
              <a:spcBef>
                <a:spcPts val="2400"/>
              </a:spcBef>
              <a:defRPr/>
            </a:pPr>
            <a:r>
              <a:rPr lang="" altLang="ko-KR" sz="1800" b="1" dirty="0" smtClean="0">
                <a:ea typeface="굴림" panose="020B0600000101010101" pitchFamily="50" charset="-127"/>
              </a:rPr>
              <a:t>A new Generation every 10 years – </a:t>
            </a:r>
            <a:r>
              <a:rPr lang="" altLang="en-US" sz="1800" b="1" dirty="0" smtClean="0"/>
              <a:t>3G/UMTS, 4G/LTE, 5G</a:t>
            </a:r>
          </a:p>
          <a:p>
            <a:pPr marL="357188" indent="-357188" eaLnBrk="1" hangingPunct="1">
              <a:spcBef>
                <a:spcPts val="2400"/>
              </a:spcBef>
              <a:defRPr/>
            </a:pPr>
            <a:r>
              <a:rPr lang="" altLang="en-US" sz="1800" b="1" dirty="0" smtClean="0"/>
              <a:t>Standards for all sectors of mobile communication – VoLTE, NB-IoT</a:t>
            </a:r>
          </a:p>
          <a:p>
            <a:pPr marL="357188" indent="-357188" eaLnBrk="1" hangingPunct="1">
              <a:spcBef>
                <a:spcPts val="2400"/>
              </a:spcBef>
              <a:defRPr/>
            </a:pPr>
            <a:r>
              <a:rPr lang="" altLang="en-US" sz="1800" b="1" dirty="0" smtClean="0"/>
              <a:t>~20 Working Groups &amp; TSGs, each meeting 4 to 8 times a year</a:t>
            </a:r>
          </a:p>
          <a:p>
            <a:pPr marL="357188" indent="-357188" eaLnBrk="1" hangingPunct="1">
              <a:spcBef>
                <a:spcPts val="2400"/>
              </a:spcBef>
              <a:defRPr/>
            </a:pPr>
            <a:r>
              <a:rPr lang="" altLang="en-US" sz="1800" b="1" dirty="0" smtClean="0"/>
              <a:t>Contribution driven</a:t>
            </a:r>
          </a:p>
          <a:p>
            <a:pPr marL="357188" indent="-357188" eaLnBrk="1" hangingPunct="1">
              <a:spcBef>
                <a:spcPts val="2400"/>
              </a:spcBef>
              <a:defRPr/>
            </a:pPr>
            <a:r>
              <a:rPr lang="" altLang="en-US" sz="1800" b="1" dirty="0" smtClean="0"/>
              <a:t>Consensus based</a:t>
            </a:r>
            <a:endParaRPr lang="" altLang="en-US" sz="1800" b="1" dirty="0"/>
          </a:p>
          <a:p>
            <a:pPr marL="0" indent="0" eaLnBrk="1" hangingPunct="1">
              <a:spcBef>
                <a:spcPts val="2400"/>
              </a:spcBef>
              <a:buFontTx/>
              <a:buNone/>
              <a:defRPr/>
            </a:pPr>
            <a:endParaRPr lang="" altLang="ko-KR" sz="1600" b="1" dirty="0">
              <a:ea typeface="굴림" panose="020B0600000101010101" pitchFamily="50" charset="-127"/>
            </a:endParaRPr>
          </a:p>
          <a:p>
            <a:pPr marL="0" indent="0">
              <a:buFontTx/>
              <a:buNone/>
              <a:defRPr/>
            </a:pPr>
            <a:endParaRPr lang="en-US" altLang="ko-KR" sz="1800" dirty="0">
              <a:ea typeface="굴림" panose="020B0600000101010101" pitchFamily="50" charset="-127"/>
            </a:endParaRPr>
          </a:p>
        </p:txBody>
      </p:sp>
      <p:sp>
        <p:nvSpPr>
          <p:cNvPr id="15" name="CustomShape 5"/>
          <p:cNvSpPr/>
          <p:nvPr/>
        </p:nvSpPr>
        <p:spPr>
          <a:xfrm>
            <a:off x="700088" y="3976688"/>
            <a:ext cx="1098550" cy="333375"/>
          </a:xfrm>
          <a:prstGeom prst="rect">
            <a:avLst/>
          </a:prstGeom>
          <a:solidFill>
            <a:schemeClr val="accent6">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TSG RAN</a:t>
            </a:r>
            <a:endParaRPr lang="en-US" sz="900" spc="-1">
              <a:latin typeface="Arial"/>
            </a:endParaRPr>
          </a:p>
          <a:p>
            <a:pPr algn="ctr">
              <a:lnSpc>
                <a:spcPct val="93000"/>
              </a:lnSpc>
              <a:defRPr/>
            </a:pPr>
            <a:r>
              <a:rPr lang="en-US" sz="500" spc="-1">
                <a:solidFill>
                  <a:srgbClr val="000000"/>
                </a:solidFill>
                <a:latin typeface="Arial"/>
                <a:ea typeface="DejaVu Sans"/>
              </a:rPr>
              <a:t>Radio Access Networks</a:t>
            </a:r>
            <a:endParaRPr lang="en-US" sz="500" spc="-1">
              <a:latin typeface="Arial"/>
            </a:endParaRPr>
          </a:p>
        </p:txBody>
      </p:sp>
      <p:sp>
        <p:nvSpPr>
          <p:cNvPr id="16" name="CustomShape 6"/>
          <p:cNvSpPr/>
          <p:nvPr/>
        </p:nvSpPr>
        <p:spPr>
          <a:xfrm>
            <a:off x="1830388" y="3976688"/>
            <a:ext cx="1098550" cy="333375"/>
          </a:xfrm>
          <a:prstGeom prst="rect">
            <a:avLst/>
          </a:prstGeom>
          <a:solidFill>
            <a:schemeClr val="accent1"/>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chemeClr val="accent4">
                    <a:lumMod val="60000"/>
                    <a:lumOff val="40000"/>
                  </a:schemeClr>
                </a:solidFill>
                <a:latin typeface="Arial"/>
                <a:ea typeface="DejaVu Sans"/>
              </a:rPr>
              <a:t>TSG SA</a:t>
            </a:r>
            <a:endParaRPr lang="en-US" sz="900" spc="-1">
              <a:solidFill>
                <a:schemeClr val="accent4">
                  <a:lumMod val="60000"/>
                  <a:lumOff val="40000"/>
                </a:schemeClr>
              </a:solidFill>
              <a:latin typeface="Arial"/>
            </a:endParaRPr>
          </a:p>
          <a:p>
            <a:pPr algn="ctr">
              <a:lnSpc>
                <a:spcPct val="93000"/>
              </a:lnSpc>
              <a:defRPr/>
            </a:pPr>
            <a:r>
              <a:rPr lang="en-US" sz="500" spc="-1">
                <a:solidFill>
                  <a:schemeClr val="accent4">
                    <a:lumMod val="60000"/>
                    <a:lumOff val="40000"/>
                  </a:schemeClr>
                </a:solidFill>
                <a:latin typeface="Arial"/>
                <a:ea typeface="DejaVu Sans"/>
              </a:rPr>
              <a:t>Services &amp; </a:t>
            </a:r>
            <a:endParaRPr lang="en-US" sz="500" spc="-1">
              <a:solidFill>
                <a:schemeClr val="accent4">
                  <a:lumMod val="60000"/>
                  <a:lumOff val="40000"/>
                </a:schemeClr>
              </a:solidFill>
              <a:latin typeface="Arial"/>
            </a:endParaRPr>
          </a:p>
          <a:p>
            <a:pPr algn="ctr">
              <a:lnSpc>
                <a:spcPct val="93000"/>
              </a:lnSpc>
              <a:defRPr/>
            </a:pPr>
            <a:r>
              <a:rPr lang="en-US" sz="500" spc="-1">
                <a:solidFill>
                  <a:schemeClr val="accent4">
                    <a:lumMod val="60000"/>
                    <a:lumOff val="40000"/>
                  </a:schemeClr>
                </a:solidFill>
                <a:latin typeface="Arial"/>
                <a:ea typeface="DejaVu Sans"/>
              </a:rPr>
              <a:t>Architecture</a:t>
            </a:r>
            <a:endParaRPr lang="en-US" sz="500" spc="-1">
              <a:solidFill>
                <a:schemeClr val="accent4">
                  <a:lumMod val="60000"/>
                  <a:lumOff val="40000"/>
                </a:schemeClr>
              </a:solidFill>
              <a:latin typeface="Arial"/>
            </a:endParaRPr>
          </a:p>
        </p:txBody>
      </p:sp>
      <p:sp>
        <p:nvSpPr>
          <p:cNvPr id="17" name="CustomShape 7"/>
          <p:cNvSpPr/>
          <p:nvPr/>
        </p:nvSpPr>
        <p:spPr>
          <a:xfrm>
            <a:off x="2968625" y="3976688"/>
            <a:ext cx="1100138" cy="333375"/>
          </a:xfrm>
          <a:prstGeom prst="rect">
            <a:avLst/>
          </a:prstGeom>
          <a:solidFill>
            <a:schemeClr val="accent3">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TSG CT</a:t>
            </a:r>
            <a:endParaRPr lang="en-US" sz="900" spc="-1">
              <a:latin typeface="Arial"/>
            </a:endParaRPr>
          </a:p>
          <a:p>
            <a:pPr algn="ctr">
              <a:lnSpc>
                <a:spcPct val="93000"/>
              </a:lnSpc>
              <a:defRPr/>
            </a:pPr>
            <a:r>
              <a:rPr lang="en-US" sz="500" spc="-1">
                <a:solidFill>
                  <a:srgbClr val="000000"/>
                </a:solidFill>
                <a:latin typeface="Arial"/>
                <a:ea typeface="DejaVu Sans"/>
              </a:rPr>
              <a:t>Core Network &amp; </a:t>
            </a:r>
            <a:endParaRPr lang="en-US" sz="500" spc="-1">
              <a:latin typeface="Arial"/>
            </a:endParaRPr>
          </a:p>
          <a:p>
            <a:pPr algn="ctr">
              <a:lnSpc>
                <a:spcPct val="93000"/>
              </a:lnSpc>
              <a:defRPr/>
            </a:pPr>
            <a:r>
              <a:rPr lang="en-US" sz="500" spc="-1">
                <a:solidFill>
                  <a:srgbClr val="000000"/>
                </a:solidFill>
                <a:latin typeface="Arial"/>
                <a:ea typeface="DejaVu Sans"/>
              </a:rPr>
              <a:t>Terminal</a:t>
            </a:r>
            <a:endParaRPr lang="en-US" sz="500" spc="-1">
              <a:latin typeface="Arial"/>
            </a:endParaRPr>
          </a:p>
        </p:txBody>
      </p:sp>
      <p:grpSp>
        <p:nvGrpSpPr>
          <p:cNvPr id="7176" name="Group 8"/>
          <p:cNvGrpSpPr>
            <a:grpSpLocks/>
          </p:cNvGrpSpPr>
          <p:nvPr/>
        </p:nvGrpSpPr>
        <p:grpSpPr bwMode="auto">
          <a:xfrm>
            <a:off x="3065463" y="4354513"/>
            <a:ext cx="908050" cy="1296987"/>
            <a:chOff x="3610080" y="2510640"/>
            <a:chExt cx="1028160" cy="1836720"/>
          </a:xfrm>
        </p:grpSpPr>
        <p:sp>
          <p:nvSpPr>
            <p:cNvPr id="19" name="CustomShape 9"/>
            <p:cNvSpPr/>
            <p:nvPr/>
          </p:nvSpPr>
          <p:spPr>
            <a:xfrm>
              <a:off x="3610080" y="2510640"/>
              <a:ext cx="1028160" cy="472107"/>
            </a:xfrm>
            <a:prstGeom prst="rect">
              <a:avLst/>
            </a:prstGeom>
            <a:solidFill>
              <a:schemeClr val="accent3">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CT1</a:t>
              </a:r>
              <a:endParaRPr lang="en-US" sz="900" spc="-1">
                <a:latin typeface="Arial"/>
              </a:endParaRPr>
            </a:p>
            <a:p>
              <a:pPr algn="ctr">
                <a:lnSpc>
                  <a:spcPct val="93000"/>
                </a:lnSpc>
                <a:defRPr/>
              </a:pPr>
              <a:r>
                <a:rPr lang="en-US" sz="500" spc="-1">
                  <a:solidFill>
                    <a:srgbClr val="000000"/>
                  </a:solidFill>
                  <a:latin typeface="Arial"/>
                  <a:ea typeface="DejaVu Sans"/>
                </a:rPr>
                <a:t>end-2-end </a:t>
              </a:r>
              <a:endParaRPr lang="en-US" sz="500" spc="-1">
                <a:latin typeface="Arial"/>
              </a:endParaRPr>
            </a:p>
            <a:p>
              <a:pPr algn="ctr">
                <a:lnSpc>
                  <a:spcPct val="93000"/>
                </a:lnSpc>
                <a:defRPr/>
              </a:pPr>
              <a:r>
                <a:rPr lang="en-US" sz="500" spc="-1">
                  <a:solidFill>
                    <a:srgbClr val="000000"/>
                  </a:solidFill>
                  <a:latin typeface="Arial"/>
                  <a:ea typeface="DejaVu Sans"/>
                </a:rPr>
                <a:t>aspects</a:t>
              </a:r>
              <a:endParaRPr lang="en-US" sz="500" spc="-1">
                <a:latin typeface="Arial"/>
              </a:endParaRPr>
            </a:p>
          </p:txBody>
        </p:sp>
        <p:sp>
          <p:nvSpPr>
            <p:cNvPr id="20" name="CustomShape 10"/>
            <p:cNvSpPr/>
            <p:nvPr/>
          </p:nvSpPr>
          <p:spPr>
            <a:xfrm>
              <a:off x="3610080" y="2964762"/>
              <a:ext cx="1028160" cy="472107"/>
            </a:xfrm>
            <a:prstGeom prst="rect">
              <a:avLst/>
            </a:prstGeom>
            <a:solidFill>
              <a:schemeClr val="accent3">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CT3</a:t>
              </a:r>
              <a:endParaRPr lang="en-US" sz="900" spc="-1">
                <a:latin typeface="Arial"/>
              </a:endParaRPr>
            </a:p>
            <a:p>
              <a:pPr algn="ctr">
                <a:lnSpc>
                  <a:spcPct val="93000"/>
                </a:lnSpc>
                <a:defRPr/>
              </a:pPr>
              <a:r>
                <a:rPr lang="en-US" sz="500" spc="-1">
                  <a:solidFill>
                    <a:srgbClr val="000000"/>
                  </a:solidFill>
                  <a:latin typeface="Arial"/>
                  <a:ea typeface="DejaVu Sans"/>
                </a:rPr>
                <a:t>interworking with external networks</a:t>
              </a:r>
              <a:endParaRPr lang="en-US" sz="500" spc="-1">
                <a:latin typeface="Arial"/>
              </a:endParaRPr>
            </a:p>
          </p:txBody>
        </p:sp>
        <p:sp>
          <p:nvSpPr>
            <p:cNvPr id="21" name="CustomShape 11"/>
            <p:cNvSpPr/>
            <p:nvPr/>
          </p:nvSpPr>
          <p:spPr>
            <a:xfrm>
              <a:off x="3610080" y="3421131"/>
              <a:ext cx="1028160" cy="472107"/>
            </a:xfrm>
            <a:prstGeom prst="rect">
              <a:avLst/>
            </a:prstGeom>
            <a:solidFill>
              <a:schemeClr val="accent3">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CT4</a:t>
              </a:r>
              <a:endParaRPr lang="en-US" sz="900" spc="-1">
                <a:latin typeface="Arial"/>
              </a:endParaRPr>
            </a:p>
            <a:p>
              <a:pPr algn="ctr">
                <a:lnSpc>
                  <a:spcPct val="93000"/>
                </a:lnSpc>
                <a:defRPr/>
              </a:pPr>
              <a:r>
                <a:rPr lang="en-US" sz="500" spc="-1">
                  <a:solidFill>
                    <a:srgbClr val="000000"/>
                  </a:solidFill>
                  <a:latin typeface="Arial"/>
                  <a:ea typeface="DejaVu Sans"/>
                </a:rPr>
                <a:t>network internal protocols</a:t>
              </a:r>
              <a:endParaRPr lang="en-US" sz="500" spc="-1">
                <a:latin typeface="Arial"/>
              </a:endParaRPr>
            </a:p>
          </p:txBody>
        </p:sp>
        <p:sp>
          <p:nvSpPr>
            <p:cNvPr id="22" name="CustomShape 12"/>
            <p:cNvSpPr/>
            <p:nvPr/>
          </p:nvSpPr>
          <p:spPr>
            <a:xfrm>
              <a:off x="3610080" y="3875253"/>
              <a:ext cx="1028160" cy="472107"/>
            </a:xfrm>
            <a:prstGeom prst="rect">
              <a:avLst/>
            </a:prstGeom>
            <a:solidFill>
              <a:schemeClr val="accent3">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CT6</a:t>
              </a:r>
              <a:endParaRPr lang="en-US" sz="900" spc="-1">
                <a:latin typeface="Arial"/>
              </a:endParaRPr>
            </a:p>
            <a:p>
              <a:pPr algn="ctr">
                <a:lnSpc>
                  <a:spcPct val="93000"/>
                </a:lnSpc>
                <a:defRPr/>
              </a:pPr>
              <a:r>
                <a:rPr lang="en-US" sz="500" spc="-1">
                  <a:solidFill>
                    <a:srgbClr val="000000"/>
                  </a:solidFill>
                  <a:latin typeface="Arial"/>
                  <a:ea typeface="DejaVu Sans"/>
                </a:rPr>
                <a:t>smart card applications</a:t>
              </a:r>
              <a:endParaRPr lang="en-US" sz="500" spc="-1">
                <a:latin typeface="Arial"/>
              </a:endParaRPr>
            </a:p>
          </p:txBody>
        </p:sp>
      </p:grpSp>
      <p:grpSp>
        <p:nvGrpSpPr>
          <p:cNvPr id="7177" name="Group 13"/>
          <p:cNvGrpSpPr>
            <a:grpSpLocks/>
          </p:cNvGrpSpPr>
          <p:nvPr/>
        </p:nvGrpSpPr>
        <p:grpSpPr bwMode="auto">
          <a:xfrm>
            <a:off x="763588" y="4354513"/>
            <a:ext cx="908050" cy="1924050"/>
            <a:chOff x="538560" y="2510640"/>
            <a:chExt cx="1028160" cy="2726280"/>
          </a:xfrm>
        </p:grpSpPr>
        <p:sp>
          <p:nvSpPr>
            <p:cNvPr id="24" name="CustomShape 14"/>
            <p:cNvSpPr/>
            <p:nvPr/>
          </p:nvSpPr>
          <p:spPr>
            <a:xfrm>
              <a:off x="538560" y="2510640"/>
              <a:ext cx="1028160" cy="472375"/>
            </a:xfrm>
            <a:prstGeom prst="rect">
              <a:avLst/>
            </a:prstGeom>
            <a:solidFill>
              <a:schemeClr val="accent6">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RAN1</a:t>
              </a:r>
              <a:endParaRPr lang="en-US" sz="900" spc="-1">
                <a:latin typeface="Arial"/>
              </a:endParaRPr>
            </a:p>
            <a:p>
              <a:pPr algn="ctr">
                <a:lnSpc>
                  <a:spcPct val="93000"/>
                </a:lnSpc>
                <a:defRPr/>
              </a:pPr>
              <a:r>
                <a:rPr lang="en-US" sz="500" spc="-1">
                  <a:solidFill>
                    <a:srgbClr val="000000"/>
                  </a:solidFill>
                  <a:latin typeface="Arial"/>
                  <a:ea typeface="DejaVu Sans"/>
                </a:rPr>
                <a:t>radio layer 1</a:t>
              </a:r>
              <a:endParaRPr lang="en-US" sz="500" spc="-1">
                <a:latin typeface="Arial"/>
              </a:endParaRPr>
            </a:p>
            <a:p>
              <a:pPr algn="ctr">
                <a:lnSpc>
                  <a:spcPct val="93000"/>
                </a:lnSpc>
                <a:defRPr/>
              </a:pPr>
              <a:endParaRPr lang="en-US" sz="500" spc="-1">
                <a:latin typeface="Arial"/>
              </a:endParaRPr>
            </a:p>
          </p:txBody>
        </p:sp>
        <p:sp>
          <p:nvSpPr>
            <p:cNvPr id="25" name="CustomShape 15"/>
            <p:cNvSpPr/>
            <p:nvPr/>
          </p:nvSpPr>
          <p:spPr>
            <a:xfrm>
              <a:off x="538560" y="2960521"/>
              <a:ext cx="1028160" cy="472375"/>
            </a:xfrm>
            <a:prstGeom prst="rect">
              <a:avLst/>
            </a:prstGeom>
            <a:solidFill>
              <a:schemeClr val="accent6">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RAN2</a:t>
              </a:r>
              <a:endParaRPr lang="en-US" sz="900" spc="-1">
                <a:latin typeface="Arial"/>
              </a:endParaRPr>
            </a:p>
            <a:p>
              <a:pPr algn="ctr">
                <a:lnSpc>
                  <a:spcPct val="93000"/>
                </a:lnSpc>
                <a:defRPr/>
              </a:pPr>
              <a:r>
                <a:rPr lang="en-US" sz="500" spc="-1">
                  <a:solidFill>
                    <a:srgbClr val="000000"/>
                  </a:solidFill>
                  <a:latin typeface="Arial"/>
                  <a:ea typeface="DejaVu Sans"/>
                </a:rPr>
                <a:t>radio layer 2 &amp; 3</a:t>
              </a:r>
              <a:endParaRPr lang="en-US" sz="500" spc="-1">
                <a:latin typeface="Arial"/>
              </a:endParaRPr>
            </a:p>
            <a:p>
              <a:pPr algn="ctr">
                <a:lnSpc>
                  <a:spcPct val="93000"/>
                </a:lnSpc>
                <a:defRPr/>
              </a:pPr>
              <a:endParaRPr lang="en-US" sz="500" spc="-1">
                <a:latin typeface="Arial"/>
              </a:endParaRPr>
            </a:p>
          </p:txBody>
        </p:sp>
        <p:sp>
          <p:nvSpPr>
            <p:cNvPr id="26" name="CustomShape 16"/>
            <p:cNvSpPr/>
            <p:nvPr/>
          </p:nvSpPr>
          <p:spPr>
            <a:xfrm>
              <a:off x="538560" y="3412651"/>
              <a:ext cx="1028160" cy="470127"/>
            </a:xfrm>
            <a:prstGeom prst="rect">
              <a:avLst/>
            </a:prstGeom>
            <a:solidFill>
              <a:schemeClr val="accent6">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RAN3</a:t>
              </a:r>
              <a:endParaRPr lang="en-US" sz="900" spc="-1">
                <a:latin typeface="Arial"/>
              </a:endParaRPr>
            </a:p>
            <a:p>
              <a:pPr algn="ctr">
                <a:lnSpc>
                  <a:spcPct val="93000"/>
                </a:lnSpc>
                <a:defRPr/>
              </a:pPr>
              <a:r>
                <a:rPr lang="en-US" sz="500" spc="-1">
                  <a:solidFill>
                    <a:srgbClr val="000000"/>
                  </a:solidFill>
                  <a:latin typeface="Arial"/>
                  <a:ea typeface="DejaVu Sans"/>
                </a:rPr>
                <a:t>RAN-CN interface</a:t>
              </a:r>
              <a:endParaRPr lang="en-US" sz="500" spc="-1">
                <a:latin typeface="Arial"/>
              </a:endParaRPr>
            </a:p>
            <a:p>
              <a:pPr algn="ctr">
                <a:lnSpc>
                  <a:spcPct val="93000"/>
                </a:lnSpc>
                <a:defRPr/>
              </a:pPr>
              <a:endParaRPr lang="en-US" sz="500" spc="-1">
                <a:latin typeface="Arial"/>
              </a:endParaRPr>
            </a:p>
          </p:txBody>
        </p:sp>
        <p:sp>
          <p:nvSpPr>
            <p:cNvPr id="27" name="CustomShape 17"/>
            <p:cNvSpPr/>
            <p:nvPr/>
          </p:nvSpPr>
          <p:spPr>
            <a:xfrm>
              <a:off x="538560" y="3864782"/>
              <a:ext cx="1028160" cy="470125"/>
            </a:xfrm>
            <a:prstGeom prst="rect">
              <a:avLst/>
            </a:prstGeom>
            <a:solidFill>
              <a:schemeClr val="accent6">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RAN4</a:t>
              </a:r>
              <a:endParaRPr lang="en-US" sz="900" spc="-1">
                <a:latin typeface="Arial"/>
              </a:endParaRPr>
            </a:p>
            <a:p>
              <a:pPr algn="ctr">
                <a:lnSpc>
                  <a:spcPct val="93000"/>
                </a:lnSpc>
                <a:defRPr/>
              </a:pPr>
              <a:r>
                <a:rPr lang="en-US" sz="500" spc="-1">
                  <a:solidFill>
                    <a:srgbClr val="000000"/>
                  </a:solidFill>
                  <a:latin typeface="Arial"/>
                  <a:ea typeface="DejaVu Sans"/>
                </a:rPr>
                <a:t>radio performance</a:t>
              </a:r>
              <a:endParaRPr lang="en-US" sz="500" spc="-1">
                <a:latin typeface="Arial"/>
              </a:endParaRPr>
            </a:p>
            <a:p>
              <a:pPr algn="ctr">
                <a:lnSpc>
                  <a:spcPct val="93000"/>
                </a:lnSpc>
                <a:defRPr/>
              </a:pPr>
              <a:endParaRPr lang="en-US" sz="500" spc="-1">
                <a:latin typeface="Arial"/>
              </a:endParaRPr>
            </a:p>
          </p:txBody>
        </p:sp>
        <p:sp>
          <p:nvSpPr>
            <p:cNvPr id="28" name="CustomShape 18"/>
            <p:cNvSpPr/>
            <p:nvPr/>
          </p:nvSpPr>
          <p:spPr>
            <a:xfrm>
              <a:off x="538560" y="4314664"/>
              <a:ext cx="1028160" cy="472375"/>
            </a:xfrm>
            <a:prstGeom prst="rect">
              <a:avLst/>
            </a:prstGeom>
            <a:solidFill>
              <a:schemeClr val="accent6">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RAN5</a:t>
              </a:r>
              <a:endParaRPr lang="en-US" sz="900" spc="-1">
                <a:latin typeface="Arial"/>
              </a:endParaRPr>
            </a:p>
            <a:p>
              <a:pPr algn="ctr">
                <a:lnSpc>
                  <a:spcPct val="93000"/>
                </a:lnSpc>
                <a:defRPr/>
              </a:pPr>
              <a:r>
                <a:rPr lang="en-US" sz="500" spc="-1">
                  <a:solidFill>
                    <a:srgbClr val="000000"/>
                  </a:solidFill>
                  <a:latin typeface="Arial"/>
                  <a:ea typeface="DejaVu Sans"/>
                </a:rPr>
                <a:t>terminal testing</a:t>
              </a:r>
              <a:r>
                <a:rPr sz="1200"/>
                <a:t/>
              </a:r>
              <a:br>
                <a:rPr sz="1200"/>
              </a:br>
              <a:endParaRPr lang="en-US" sz="500" spc="-1">
                <a:latin typeface="Arial"/>
              </a:endParaRPr>
            </a:p>
          </p:txBody>
        </p:sp>
        <p:sp>
          <p:nvSpPr>
            <p:cNvPr id="29" name="CustomShape 19"/>
            <p:cNvSpPr/>
            <p:nvPr/>
          </p:nvSpPr>
          <p:spPr>
            <a:xfrm>
              <a:off x="538560" y="4764545"/>
              <a:ext cx="1028160" cy="472375"/>
            </a:xfrm>
            <a:prstGeom prst="rect">
              <a:avLst/>
            </a:prstGeom>
            <a:solidFill>
              <a:schemeClr val="accent6">
                <a:lumMod val="60000"/>
                <a:lumOff val="4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RAN6</a:t>
              </a:r>
              <a:endParaRPr lang="en-US" sz="900" spc="-1">
                <a:latin typeface="Arial"/>
              </a:endParaRPr>
            </a:p>
            <a:p>
              <a:pPr algn="ctr">
                <a:lnSpc>
                  <a:spcPct val="93000"/>
                </a:lnSpc>
                <a:defRPr/>
              </a:pPr>
              <a:r>
                <a:rPr lang="en-US" sz="500" spc="-1">
                  <a:solidFill>
                    <a:srgbClr val="000000"/>
                  </a:solidFill>
                  <a:latin typeface="Arial"/>
                  <a:ea typeface="DejaVu Sans"/>
                </a:rPr>
                <a:t>legacy radio</a:t>
              </a:r>
              <a:endParaRPr lang="en-US" sz="500" spc="-1">
                <a:latin typeface="Arial"/>
              </a:endParaRPr>
            </a:p>
            <a:p>
              <a:pPr algn="ctr">
                <a:lnSpc>
                  <a:spcPct val="93000"/>
                </a:lnSpc>
                <a:defRPr/>
              </a:pPr>
              <a:endParaRPr lang="en-US" sz="500" spc="-1">
                <a:latin typeface="Arial"/>
              </a:endParaRPr>
            </a:p>
          </p:txBody>
        </p:sp>
      </p:grpSp>
      <p:grpSp>
        <p:nvGrpSpPr>
          <p:cNvPr id="7178" name="Group 20"/>
          <p:cNvGrpSpPr>
            <a:grpSpLocks/>
          </p:cNvGrpSpPr>
          <p:nvPr/>
        </p:nvGrpSpPr>
        <p:grpSpPr bwMode="auto">
          <a:xfrm>
            <a:off x="1965325" y="4354513"/>
            <a:ext cx="908050" cy="1943100"/>
            <a:chOff x="2038680" y="2510640"/>
            <a:chExt cx="1028160" cy="2753640"/>
          </a:xfrm>
        </p:grpSpPr>
        <p:sp>
          <p:nvSpPr>
            <p:cNvPr id="31" name="CustomShape 21"/>
            <p:cNvSpPr/>
            <p:nvPr/>
          </p:nvSpPr>
          <p:spPr>
            <a:xfrm>
              <a:off x="2038680" y="2510640"/>
              <a:ext cx="1028160" cy="472438"/>
            </a:xfrm>
            <a:prstGeom prst="rect">
              <a:avLst/>
            </a:prstGeom>
            <a:solidFill>
              <a:schemeClr val="tx2">
                <a:lumMod val="40000"/>
                <a:lumOff val="6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SA1</a:t>
              </a:r>
              <a:endParaRPr lang="en-US" sz="900" spc="-1">
                <a:latin typeface="Arial"/>
              </a:endParaRPr>
            </a:p>
            <a:p>
              <a:pPr algn="ctr">
                <a:lnSpc>
                  <a:spcPct val="93000"/>
                </a:lnSpc>
                <a:defRPr/>
              </a:pPr>
              <a:r>
                <a:rPr lang="en-US" sz="500" spc="-1">
                  <a:solidFill>
                    <a:srgbClr val="000000"/>
                  </a:solidFill>
                  <a:latin typeface="Arial"/>
                  <a:ea typeface="DejaVu Sans"/>
                </a:rPr>
                <a:t>services &amp; requirements</a:t>
              </a:r>
              <a:endParaRPr lang="en-US" sz="500" spc="-1">
                <a:latin typeface="Arial"/>
              </a:endParaRPr>
            </a:p>
          </p:txBody>
        </p:sp>
        <p:sp>
          <p:nvSpPr>
            <p:cNvPr id="32" name="CustomShape 22"/>
            <p:cNvSpPr/>
            <p:nvPr/>
          </p:nvSpPr>
          <p:spPr>
            <a:xfrm>
              <a:off x="2038680" y="2967330"/>
              <a:ext cx="1028160" cy="470189"/>
            </a:xfrm>
            <a:prstGeom prst="rect">
              <a:avLst/>
            </a:prstGeom>
            <a:solidFill>
              <a:schemeClr val="tx2">
                <a:lumMod val="40000"/>
                <a:lumOff val="6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SA2</a:t>
              </a:r>
              <a:endParaRPr lang="en-US" sz="900" spc="-1">
                <a:latin typeface="Arial"/>
              </a:endParaRPr>
            </a:p>
            <a:p>
              <a:pPr algn="ctr">
                <a:lnSpc>
                  <a:spcPct val="93000"/>
                </a:lnSpc>
                <a:defRPr/>
              </a:pPr>
              <a:r>
                <a:rPr lang="en-US" sz="500" spc="-1">
                  <a:solidFill>
                    <a:srgbClr val="000000"/>
                  </a:solidFill>
                  <a:latin typeface="Arial"/>
                  <a:ea typeface="DejaVu Sans"/>
                </a:rPr>
                <a:t>architecture</a:t>
              </a:r>
              <a:endParaRPr lang="en-US" sz="500" spc="-1">
                <a:latin typeface="Arial"/>
              </a:endParaRPr>
            </a:p>
            <a:p>
              <a:pPr algn="ctr">
                <a:lnSpc>
                  <a:spcPct val="93000"/>
                </a:lnSpc>
                <a:defRPr/>
              </a:pPr>
              <a:endParaRPr lang="en-US" sz="500" spc="-1">
                <a:latin typeface="Arial"/>
              </a:endParaRPr>
            </a:p>
          </p:txBody>
        </p:sp>
        <p:sp>
          <p:nvSpPr>
            <p:cNvPr id="33" name="CustomShape 23"/>
            <p:cNvSpPr/>
            <p:nvPr/>
          </p:nvSpPr>
          <p:spPr>
            <a:xfrm>
              <a:off x="2038680" y="3424021"/>
              <a:ext cx="1028160" cy="470188"/>
            </a:xfrm>
            <a:prstGeom prst="rect">
              <a:avLst/>
            </a:prstGeom>
            <a:solidFill>
              <a:schemeClr val="tx2">
                <a:lumMod val="40000"/>
                <a:lumOff val="6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SA3</a:t>
              </a:r>
              <a:endParaRPr lang="en-US" sz="900" spc="-1">
                <a:latin typeface="Arial"/>
              </a:endParaRPr>
            </a:p>
            <a:p>
              <a:pPr algn="ctr">
                <a:lnSpc>
                  <a:spcPct val="93000"/>
                </a:lnSpc>
                <a:defRPr/>
              </a:pPr>
              <a:r>
                <a:rPr lang="en-US" sz="500" spc="-1">
                  <a:solidFill>
                    <a:srgbClr val="000000"/>
                  </a:solidFill>
                  <a:latin typeface="Arial"/>
                  <a:ea typeface="DejaVu Sans"/>
                </a:rPr>
                <a:t>security</a:t>
              </a:r>
              <a:r>
                <a:rPr sz="1200"/>
                <a:t/>
              </a:r>
              <a:br>
                <a:rPr sz="1200"/>
              </a:br>
              <a:endParaRPr lang="en-US" sz="500" spc="-1">
                <a:latin typeface="Arial"/>
              </a:endParaRPr>
            </a:p>
          </p:txBody>
        </p:sp>
        <p:sp>
          <p:nvSpPr>
            <p:cNvPr id="34" name="CustomShape 24"/>
            <p:cNvSpPr/>
            <p:nvPr/>
          </p:nvSpPr>
          <p:spPr>
            <a:xfrm>
              <a:off x="2038680" y="3880710"/>
              <a:ext cx="1028160" cy="470189"/>
            </a:xfrm>
            <a:prstGeom prst="rect">
              <a:avLst/>
            </a:prstGeom>
            <a:solidFill>
              <a:schemeClr val="tx2">
                <a:lumMod val="40000"/>
                <a:lumOff val="6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SA4</a:t>
              </a:r>
              <a:endParaRPr lang="en-US" sz="900" spc="-1">
                <a:latin typeface="Arial"/>
              </a:endParaRPr>
            </a:p>
            <a:p>
              <a:pPr algn="ctr">
                <a:lnSpc>
                  <a:spcPct val="93000"/>
                </a:lnSpc>
                <a:defRPr/>
              </a:pPr>
              <a:r>
                <a:rPr lang="en-US" sz="500" spc="-1">
                  <a:solidFill>
                    <a:srgbClr val="000000"/>
                  </a:solidFill>
                  <a:latin typeface="Arial"/>
                  <a:ea typeface="DejaVu Sans"/>
                </a:rPr>
                <a:t>Codec</a:t>
              </a:r>
              <a:endParaRPr lang="en-US" sz="500" spc="-1">
                <a:latin typeface="Arial"/>
              </a:endParaRPr>
            </a:p>
            <a:p>
              <a:pPr algn="ctr">
                <a:lnSpc>
                  <a:spcPct val="93000"/>
                </a:lnSpc>
                <a:defRPr/>
              </a:pPr>
              <a:endParaRPr lang="en-US" sz="500" spc="-1">
                <a:latin typeface="Arial"/>
              </a:endParaRPr>
            </a:p>
          </p:txBody>
        </p:sp>
        <p:sp>
          <p:nvSpPr>
            <p:cNvPr id="35" name="CustomShape 25"/>
            <p:cNvSpPr/>
            <p:nvPr/>
          </p:nvSpPr>
          <p:spPr>
            <a:xfrm>
              <a:off x="2038680" y="4337401"/>
              <a:ext cx="1028160" cy="470188"/>
            </a:xfrm>
            <a:prstGeom prst="rect">
              <a:avLst/>
            </a:prstGeom>
            <a:solidFill>
              <a:schemeClr val="tx2">
                <a:lumMod val="40000"/>
                <a:lumOff val="6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SA5</a:t>
              </a:r>
              <a:endParaRPr lang="en-US" sz="900" spc="-1">
                <a:latin typeface="Arial"/>
              </a:endParaRPr>
            </a:p>
            <a:p>
              <a:pPr algn="ctr">
                <a:lnSpc>
                  <a:spcPct val="93000"/>
                </a:lnSpc>
                <a:defRPr/>
              </a:pPr>
              <a:r>
                <a:rPr lang="en-US" sz="500" spc="-1">
                  <a:solidFill>
                    <a:srgbClr val="000000"/>
                  </a:solidFill>
                  <a:latin typeface="Arial"/>
                  <a:ea typeface="DejaVu Sans"/>
                </a:rPr>
                <a:t>management</a:t>
              </a:r>
              <a:r>
                <a:rPr sz="1200"/>
                <a:t/>
              </a:r>
              <a:br>
                <a:rPr sz="1200"/>
              </a:br>
              <a:endParaRPr lang="en-US" sz="500" spc="-1">
                <a:latin typeface="Arial"/>
              </a:endParaRPr>
            </a:p>
          </p:txBody>
        </p:sp>
        <p:sp>
          <p:nvSpPr>
            <p:cNvPr id="36" name="CustomShape 26"/>
            <p:cNvSpPr/>
            <p:nvPr/>
          </p:nvSpPr>
          <p:spPr>
            <a:xfrm>
              <a:off x="2038680" y="4791842"/>
              <a:ext cx="1028160" cy="472438"/>
            </a:xfrm>
            <a:prstGeom prst="rect">
              <a:avLst/>
            </a:prstGeom>
            <a:solidFill>
              <a:schemeClr val="tx2">
                <a:lumMod val="40000"/>
                <a:lumOff val="60000"/>
              </a:schemeClr>
            </a:solidFill>
            <a:ln w="12600">
              <a:solidFill>
                <a:schemeClr val="tx1"/>
              </a:solidFill>
              <a:round/>
            </a:ln>
          </p:spPr>
          <p:style>
            <a:lnRef idx="0">
              <a:scrgbClr r="0" g="0" b="0"/>
            </a:lnRef>
            <a:fillRef idx="0">
              <a:scrgbClr r="0" g="0" b="0"/>
            </a:fillRef>
            <a:effectRef idx="0">
              <a:scrgbClr r="0" g="0" b="0"/>
            </a:effectRef>
            <a:fontRef idx="minor"/>
          </p:style>
          <p:txBody>
            <a:bodyPr lIns="87904" tIns="43952" rIns="87904" bIns="43952"/>
            <a:lstStyle/>
            <a:p>
              <a:pPr algn="ctr">
                <a:lnSpc>
                  <a:spcPct val="93000"/>
                </a:lnSpc>
                <a:defRPr/>
              </a:pPr>
              <a:r>
                <a:rPr lang="en-US" sz="900" b="1" spc="-1">
                  <a:solidFill>
                    <a:srgbClr val="000000"/>
                  </a:solidFill>
                  <a:latin typeface="Arial"/>
                  <a:ea typeface="DejaVu Sans"/>
                </a:rPr>
                <a:t>SA6</a:t>
              </a:r>
              <a:endParaRPr lang="en-US" sz="900" spc="-1">
                <a:latin typeface="Arial"/>
              </a:endParaRPr>
            </a:p>
            <a:p>
              <a:pPr algn="ctr">
                <a:lnSpc>
                  <a:spcPct val="93000"/>
                </a:lnSpc>
                <a:defRPr/>
              </a:pPr>
              <a:r>
                <a:rPr lang="en-US" sz="500" spc="-1">
                  <a:solidFill>
                    <a:srgbClr val="000000"/>
                  </a:solidFill>
                  <a:latin typeface="Arial"/>
                  <a:ea typeface="DejaVu Sans"/>
                </a:rPr>
                <a:t>(mission critical) applications</a:t>
              </a:r>
              <a:endParaRPr lang="en-US" sz="500" spc="-1">
                <a:latin typeface="Arial"/>
              </a:endParaRPr>
            </a:p>
          </p:txBody>
        </p:sp>
      </p:grpSp>
      <p:sp>
        <p:nvSpPr>
          <p:cNvPr id="37" name="CustomShape 28"/>
          <p:cNvSpPr/>
          <p:nvPr/>
        </p:nvSpPr>
        <p:spPr bwMode="auto">
          <a:xfrm>
            <a:off x="1793875" y="3649663"/>
            <a:ext cx="1249363" cy="242887"/>
          </a:xfrm>
          <a:prstGeom prst="rect">
            <a:avLst/>
          </a:prstGeom>
          <a:solidFill>
            <a:schemeClr val="accent2">
              <a:lumMod val="40000"/>
              <a:lumOff val="60000"/>
            </a:schemeClr>
          </a:solidFill>
          <a:ln w="12600">
            <a:solidFill>
              <a:schemeClr val="tx1"/>
            </a:solidFill>
            <a:round/>
          </a:ln>
        </p:spPr>
        <p:style>
          <a:lnRef idx="0">
            <a:scrgbClr r="0" g="0" b="0"/>
          </a:lnRef>
          <a:fillRef idx="0">
            <a:scrgbClr r="0" g="0" b="0"/>
          </a:fillRef>
          <a:effectRef idx="0">
            <a:scrgbClr r="0" g="0" b="0"/>
          </a:effectRef>
          <a:fontRef idx="minor"/>
        </p:style>
        <p:txBody>
          <a:bodyPr wrap="none" lIns="87904" tIns="43952" rIns="87904" bIns="43952"/>
          <a:lstStyle/>
          <a:p>
            <a:pPr algn="ctr">
              <a:lnSpc>
                <a:spcPct val="93000"/>
              </a:lnSpc>
              <a:defRPr/>
            </a:pPr>
            <a:r>
              <a:rPr lang="en-US" sz="700" b="1" spc="-1" dirty="0">
                <a:solidFill>
                  <a:srgbClr val="000000"/>
                </a:solidFill>
                <a:latin typeface="Arial"/>
                <a:ea typeface="DejaVu Sans"/>
              </a:rPr>
              <a:t>PCG</a:t>
            </a:r>
            <a:endParaRPr lang="en-US" sz="700" spc="-1" dirty="0">
              <a:latin typeface="Arial"/>
            </a:endParaRPr>
          </a:p>
          <a:p>
            <a:pPr>
              <a:lnSpc>
                <a:spcPct val="93000"/>
              </a:lnSpc>
              <a:defRPr/>
            </a:pPr>
            <a:r>
              <a:rPr lang="en-US" sz="500" spc="-1" dirty="0">
                <a:solidFill>
                  <a:srgbClr val="000000"/>
                </a:solidFill>
                <a:latin typeface="Arial"/>
                <a:ea typeface="DejaVu Sans"/>
              </a:rPr>
              <a:t>Project Coordination Group</a:t>
            </a:r>
            <a:endParaRPr lang="en-US" sz="500" spc="-1" dirty="0">
              <a:latin typeface="Arial"/>
            </a:endParaRPr>
          </a:p>
        </p:txBody>
      </p:sp>
    </p:spTree>
    <p:extLst>
      <p:ext uri="{BB962C8B-B14F-4D97-AF65-F5344CB8AC3E}">
        <p14:creationId xmlns:p14="http://schemas.microsoft.com/office/powerpoint/2010/main" val="4050149842"/>
      </p:ext>
    </p:extLst>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p:cNvSpPr>
            <a:spLocks noGrp="1"/>
          </p:cNvSpPr>
          <p:nvPr>
            <p:ph type="title"/>
          </p:nvPr>
        </p:nvSpPr>
        <p:spPr/>
        <p:txBody>
          <a:bodyPr/>
          <a:lstStyle/>
          <a:p>
            <a:r>
              <a:rPr lang="de-DE" altLang="en-US" smtClean="0"/>
              <a:t>3GPP Way of Working 2/2</a:t>
            </a:r>
            <a:endParaRPr lang="fr-FR" altLang="en-US" smtClean="0"/>
          </a:p>
        </p:txBody>
      </p:sp>
      <p:sp>
        <p:nvSpPr>
          <p:cNvPr id="26627" name="Espace réservé du contenu 2"/>
          <p:cNvSpPr>
            <a:spLocks noGrp="1"/>
          </p:cNvSpPr>
          <p:nvPr>
            <p:ph idx="1"/>
          </p:nvPr>
        </p:nvSpPr>
        <p:spPr/>
        <p:txBody>
          <a:bodyPr/>
          <a:lstStyle/>
          <a:p>
            <a:r>
              <a:rPr lang="de-DE" altLang="en-US" smtClean="0"/>
              <a:t>3GPP‘s success: collaborative of all member companies. </a:t>
            </a:r>
          </a:p>
          <a:p>
            <a:pPr lvl="1"/>
            <a:r>
              <a:rPr lang="de-DE" altLang="en-US" smtClean="0"/>
              <a:t>Decisions mostly taken by consensus</a:t>
            </a:r>
          </a:p>
          <a:p>
            <a:pPr lvl="2"/>
            <a:r>
              <a:rPr lang="de-DE" altLang="en-US" smtClean="0"/>
              <a:t>With Exceptions: leadership election, some other specific 3GPP processes</a:t>
            </a:r>
          </a:p>
          <a:p>
            <a:pPr lvl="1"/>
            <a:r>
              <a:rPr lang="de-DE" altLang="en-US" smtClean="0"/>
              <a:t>Reasonable effort to meet the concerns of all participants (if any)</a:t>
            </a:r>
          </a:p>
          <a:p>
            <a:pPr lvl="1"/>
            <a:r>
              <a:rPr lang="de-DE" altLang="en-US" smtClean="0"/>
              <a:t>Guarantees solutions / standards which are supported by the whole industry</a:t>
            </a:r>
          </a:p>
          <a:p>
            <a:r>
              <a:rPr lang="de-DE" altLang="en-US" smtClean="0"/>
              <a:t>At a last resort, if consensus cannot be achieved</a:t>
            </a:r>
          </a:p>
          <a:p>
            <a:pPr lvl="1"/>
            <a:r>
              <a:rPr lang="de-DE" altLang="en-US" smtClean="0"/>
              <a:t>a formal vote is required</a:t>
            </a:r>
          </a:p>
          <a:p>
            <a:pPr lvl="1"/>
            <a:r>
              <a:rPr lang="de-DE" altLang="en-US" smtClean="0"/>
              <a:t>The decision to approve requires a 71% or greater majority</a:t>
            </a:r>
          </a:p>
          <a:p>
            <a:r>
              <a:rPr lang="de-DE" altLang="en-US" smtClean="0"/>
              <a:t>General constructive attitude:</a:t>
            </a:r>
          </a:p>
          <a:p>
            <a:pPr lvl="1"/>
            <a:r>
              <a:rPr lang="de-DE" altLang="en-US" smtClean="0"/>
              <a:t>3GPP members are generally are willing to accept decisions taken by the group in order to make progress, even if they are not totally satisfied by a.</a:t>
            </a:r>
          </a:p>
          <a:p>
            <a:endParaRPr lang="fr-FR" altLang="en-US" smtClean="0"/>
          </a:p>
        </p:txBody>
      </p:sp>
    </p:spTree>
    <p:extLst>
      <p:ext uri="{BB962C8B-B14F-4D97-AF65-F5344CB8AC3E}">
        <p14:creationId xmlns:p14="http://schemas.microsoft.com/office/powerpoint/2010/main" val="2524401272"/>
      </p:ext>
    </p:extLst>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de-DE" altLang="en-US" smtClean="0"/>
              <a:t>Documents in 3GPP (1/3)</a:t>
            </a:r>
          </a:p>
        </p:txBody>
      </p:sp>
      <p:pic>
        <p:nvPicPr>
          <p:cNvPr id="46083"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171575" y="1825625"/>
            <a:ext cx="9848850" cy="4351338"/>
          </a:xfrm>
        </p:spPr>
      </p:pic>
      <p:sp>
        <p:nvSpPr>
          <p:cNvPr id="46084" name="TextBox 5"/>
          <p:cNvSpPr txBox="1">
            <a:spLocks noChangeArrowheads="1"/>
          </p:cNvSpPr>
          <p:nvPr/>
        </p:nvSpPr>
        <p:spPr bwMode="auto">
          <a:xfrm>
            <a:off x="6405563" y="5972175"/>
            <a:ext cx="51689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de-DE" altLang="en-US" sz="1100" b="1">
                <a:latin typeface="Arial" panose="020B0604020202020204" pitchFamily="34" charset="0"/>
              </a:rPr>
              <a:t>The icon       was created by Susannanova, obtained from the noun project </a:t>
            </a:r>
          </a:p>
          <a:p>
            <a:pPr>
              <a:lnSpc>
                <a:spcPct val="100000"/>
              </a:lnSpc>
              <a:spcBef>
                <a:spcPct val="0"/>
              </a:spcBef>
              <a:buFontTx/>
              <a:buNone/>
            </a:pPr>
            <a:r>
              <a:rPr lang="de-DE" altLang="en-US" sz="1100" b="1">
                <a:latin typeface="Arial" panose="020B0604020202020204" pitchFamily="34" charset="0"/>
              </a:rPr>
              <a:t>27.08.2019.</a:t>
            </a:r>
          </a:p>
        </p:txBody>
      </p:sp>
      <p:pic>
        <p:nvPicPr>
          <p:cNvPr id="46085" name="Picture 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32513" y="5973763"/>
            <a:ext cx="293687"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6" name="Picture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23113" y="6010275"/>
            <a:ext cx="209550"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8517630"/>
      </p:ext>
    </p:extLst>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de-DE" altLang="en-US" smtClean="0"/>
              <a:t>Documents in 3GPP (2/3)</a:t>
            </a:r>
          </a:p>
        </p:txBody>
      </p:sp>
      <p:pic>
        <p:nvPicPr>
          <p:cNvPr id="47107"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838200" y="2179638"/>
            <a:ext cx="10515600" cy="3643312"/>
          </a:xfrm>
        </p:spPr>
      </p:pic>
      <p:sp>
        <p:nvSpPr>
          <p:cNvPr id="47108" name="TextBox 5"/>
          <p:cNvSpPr txBox="1">
            <a:spLocks noChangeArrowheads="1"/>
          </p:cNvSpPr>
          <p:nvPr/>
        </p:nvSpPr>
        <p:spPr bwMode="auto">
          <a:xfrm>
            <a:off x="6405563" y="5972175"/>
            <a:ext cx="51689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de-DE" altLang="en-US" sz="1100" b="1">
                <a:latin typeface="Arial" panose="020B0604020202020204" pitchFamily="34" charset="0"/>
              </a:rPr>
              <a:t>The icon       was created by Susannanova, obtained from the noun project </a:t>
            </a:r>
          </a:p>
          <a:p>
            <a:pPr>
              <a:lnSpc>
                <a:spcPct val="100000"/>
              </a:lnSpc>
              <a:spcBef>
                <a:spcPct val="0"/>
              </a:spcBef>
              <a:buFontTx/>
              <a:buNone/>
            </a:pPr>
            <a:r>
              <a:rPr lang="de-DE" altLang="en-US" sz="1100" b="1">
                <a:latin typeface="Arial" panose="020B0604020202020204" pitchFamily="34" charset="0"/>
              </a:rPr>
              <a:t>27.08.2019.</a:t>
            </a:r>
          </a:p>
        </p:txBody>
      </p:sp>
      <p:pic>
        <p:nvPicPr>
          <p:cNvPr id="47109" name="Picture 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32513" y="5973763"/>
            <a:ext cx="293687"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0" name="Picture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23113" y="6010275"/>
            <a:ext cx="209550"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4511375"/>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de-DE" altLang="en-US" smtClean="0"/>
              <a:t>Documents in 3GPP (3/3)</a:t>
            </a:r>
          </a:p>
        </p:txBody>
      </p:sp>
      <p:sp>
        <p:nvSpPr>
          <p:cNvPr id="48131" name="Content Placeholder 2"/>
          <p:cNvSpPr>
            <a:spLocks noGrp="1"/>
          </p:cNvSpPr>
          <p:nvPr>
            <p:ph idx="1"/>
          </p:nvPr>
        </p:nvSpPr>
        <p:spPr/>
        <p:txBody>
          <a:bodyPr/>
          <a:lstStyle/>
          <a:p>
            <a:r>
              <a:rPr lang="de-DE" altLang="en-US" sz="1400" b="1" smtClean="0"/>
              <a:t>Essential Documents for 3GPP Processes (non-exhaustive list)</a:t>
            </a:r>
          </a:p>
          <a:p>
            <a:pPr lvl="1"/>
            <a:r>
              <a:rPr lang="de-DE" altLang="en-US" sz="1200" smtClean="0"/>
              <a:t>Work Planning</a:t>
            </a:r>
          </a:p>
          <a:p>
            <a:pPr lvl="2"/>
            <a:r>
              <a:rPr lang="de-DE" altLang="en-US" sz="1100" b="1" smtClean="0"/>
              <a:t>Work Plan </a:t>
            </a:r>
            <a:r>
              <a:rPr lang="de-DE" altLang="en-US" sz="1100" smtClean="0"/>
              <a:t>– Agreed by TSGs, Approved by PCG. This captures the schedule, new or updated work and study items on the schedule and the status of all work.</a:t>
            </a:r>
          </a:p>
          <a:p>
            <a:pPr lvl="2"/>
            <a:r>
              <a:rPr lang="de-DE" altLang="en-US" sz="1100" b="1" smtClean="0"/>
              <a:t>Work Item Description</a:t>
            </a:r>
            <a:r>
              <a:rPr lang="de-DE" altLang="en-US" sz="1100" smtClean="0"/>
              <a:t> (WID) – Contains the agreed objectives, timeline and target outcome of all features &amp; study items.</a:t>
            </a:r>
          </a:p>
          <a:p>
            <a:pPr lvl="2"/>
            <a:r>
              <a:rPr lang="de-DE" altLang="en-US" sz="1100" b="1" smtClean="0"/>
              <a:t>Release Summary </a:t>
            </a:r>
            <a:r>
              <a:rPr lang="de-DE" altLang="en-US" sz="1100" smtClean="0"/>
              <a:t>– A document (from Rel-14 onwards) that summarizes the normative output of each release.</a:t>
            </a:r>
            <a:endParaRPr lang="de-DE" altLang="en-US" sz="1100" b="1" smtClean="0"/>
          </a:p>
          <a:p>
            <a:pPr lvl="2"/>
            <a:r>
              <a:rPr lang="de-DE" altLang="en-US" sz="1100" b="1" smtClean="0"/>
              <a:t>Exceptions – </a:t>
            </a:r>
            <a:r>
              <a:rPr lang="de-DE" altLang="en-US" sz="1100" smtClean="0"/>
              <a:t>A proposal to extend work (for particular objectives) beyond the date agreed in the schedule.</a:t>
            </a:r>
            <a:endParaRPr lang="de-DE" altLang="en-US" sz="1100" b="1" smtClean="0"/>
          </a:p>
          <a:p>
            <a:pPr lvl="1"/>
            <a:r>
              <a:rPr lang="de-DE" altLang="en-US" sz="1200" smtClean="0"/>
              <a:t>Meetings</a:t>
            </a:r>
          </a:p>
          <a:p>
            <a:pPr lvl="2"/>
            <a:r>
              <a:rPr lang="de-DE" altLang="en-US" sz="1100" b="1" smtClean="0"/>
              <a:t>Agenda </a:t>
            </a:r>
            <a:r>
              <a:rPr lang="de-DE" altLang="en-US" sz="1100" smtClean="0"/>
              <a:t>– The time, order and contents of a meeting (electronic or face to face.) Principally consists (normally) of entries corresponding to TSG-approved WIDs.</a:t>
            </a:r>
            <a:endParaRPr lang="de-DE" altLang="en-US" sz="1100" b="1" smtClean="0"/>
          </a:p>
          <a:p>
            <a:pPr lvl="2"/>
            <a:r>
              <a:rPr lang="de-DE" altLang="en-US" sz="1100" b="1" smtClean="0"/>
              <a:t>Meeting Report </a:t>
            </a:r>
            <a:r>
              <a:rPr lang="de-DE" altLang="en-US" sz="1100" smtClean="0"/>
              <a:t>– has all formal actions of each meeting. It is provided to the next meeting by the Secretariat for approval.</a:t>
            </a:r>
          </a:p>
          <a:p>
            <a:pPr lvl="1"/>
            <a:r>
              <a:rPr lang="de-DE" altLang="en-US" sz="1200" smtClean="0"/>
              <a:t>Outputs</a:t>
            </a:r>
          </a:p>
          <a:p>
            <a:pPr lvl="2"/>
            <a:r>
              <a:rPr lang="de-DE" altLang="en-US" sz="1100" b="1" smtClean="0"/>
              <a:t>Specifications</a:t>
            </a:r>
            <a:r>
              <a:rPr lang="de-DE" altLang="en-US" sz="1100" smtClean="0"/>
              <a:t> – 2 types: Technical Reports and normative Technical Specifications. These may be updated </a:t>
            </a:r>
            <a:r>
              <a:rPr lang="de-DE" altLang="en-US" sz="1100" i="1" smtClean="0"/>
              <a:t>at each TSG meeting</a:t>
            </a:r>
            <a:r>
              <a:rPr lang="de-DE" altLang="en-US" sz="1100" smtClean="0"/>
              <a:t>.</a:t>
            </a:r>
          </a:p>
          <a:p>
            <a:pPr lvl="2"/>
            <a:r>
              <a:rPr lang="de-DE" altLang="en-US" sz="1100" b="1" smtClean="0"/>
              <a:t>Change Request </a:t>
            </a:r>
            <a:r>
              <a:rPr lang="de-DE" altLang="en-US" sz="1100" smtClean="0"/>
              <a:t>(CR) – A specification </a:t>
            </a:r>
            <a:r>
              <a:rPr lang="de-DE" altLang="en-US" sz="1100" i="1" smtClean="0"/>
              <a:t>under change control</a:t>
            </a:r>
            <a:r>
              <a:rPr lang="de-DE" altLang="en-US" sz="1100" smtClean="0"/>
              <a:t> can only be modified by a CR approved by TSG. Normally, WGs agree to CRs before they are submitted to plenary. If approved, CRs are </a:t>
            </a:r>
            <a:r>
              <a:rPr lang="de-DE" altLang="en-US" sz="1100" i="1" smtClean="0"/>
              <a:t>implemented</a:t>
            </a:r>
            <a:r>
              <a:rPr lang="de-DE" altLang="en-US" sz="1100" smtClean="0"/>
              <a:t> by the Secretariat after the TSG meeting.</a:t>
            </a:r>
          </a:p>
          <a:p>
            <a:pPr lvl="2"/>
            <a:r>
              <a:rPr lang="de-DE" altLang="en-US" sz="1100" b="1" smtClean="0"/>
              <a:t>Pseudo-Change Request </a:t>
            </a:r>
            <a:r>
              <a:rPr lang="de-DE" altLang="en-US" sz="1100" smtClean="0"/>
              <a:t>(P-CR) – A specification that is not under change control is maintained by the rapporteur, who implements agreed P-CRs to produce the next version of the specification. Normally, TSG approval is not needed for P-CRs.</a:t>
            </a:r>
          </a:p>
          <a:p>
            <a:pPr lvl="2"/>
            <a:r>
              <a:rPr lang="de-DE" altLang="en-US" sz="1100" b="1" smtClean="0"/>
              <a:t>Liaiason Statement </a:t>
            </a:r>
            <a:r>
              <a:rPr lang="de-DE" altLang="en-US" sz="1100" smtClean="0"/>
              <a:t>(LS) – These may be received by external groups (in or outside of 3GPP). Any group may agree to a new LS. This is then forwarded by the Secretariat.</a:t>
            </a:r>
          </a:p>
          <a:p>
            <a:r>
              <a:rPr lang="de-DE" altLang="en-US" sz="1400" b="1" smtClean="0"/>
              <a:t>Also important (non-exhaustive list)</a:t>
            </a:r>
          </a:p>
          <a:p>
            <a:pPr lvl="1"/>
            <a:r>
              <a:rPr lang="de-DE" altLang="en-US" sz="1200" b="1" smtClean="0"/>
              <a:t>Invititations</a:t>
            </a:r>
            <a:r>
              <a:rPr lang="de-DE" altLang="en-US" sz="1200" smtClean="0"/>
              <a:t> – Face to face meetings on the calendar have a corresponding Invitation (some months before the meeting date)</a:t>
            </a:r>
          </a:p>
          <a:p>
            <a:pPr lvl="1"/>
            <a:r>
              <a:rPr lang="de-DE" altLang="en-US" sz="1200" b="1" smtClean="0"/>
              <a:t>Calendar</a:t>
            </a:r>
            <a:r>
              <a:rPr lang="de-DE" altLang="en-US" sz="1200" smtClean="0"/>
              <a:t> – This is maintained on the 3GPP website and lists the date and location of 3GPP meetings (past, present and future)</a:t>
            </a:r>
          </a:p>
          <a:p>
            <a:pPr lvl="1"/>
            <a:r>
              <a:rPr lang="de-DE" altLang="en-US" sz="1200" b="1" smtClean="0"/>
              <a:t>Discussion Papers </a:t>
            </a:r>
            <a:r>
              <a:rPr lang="de-DE" altLang="en-US" sz="1200" smtClean="0"/>
              <a:t>– Anyone may propose anything to further the work in the group.	</a:t>
            </a:r>
          </a:p>
        </p:txBody>
      </p:sp>
    </p:spTree>
    <p:extLst>
      <p:ext uri="{BB962C8B-B14F-4D97-AF65-F5344CB8AC3E}">
        <p14:creationId xmlns:p14="http://schemas.microsoft.com/office/powerpoint/2010/main" val="1882011426"/>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de-DE" altLang="en-US" smtClean="0"/>
              <a:t>How does a 3GPP meeting work?</a:t>
            </a:r>
          </a:p>
        </p:txBody>
      </p:sp>
      <p:sp>
        <p:nvSpPr>
          <p:cNvPr id="3" name="Content Placeholder 2">
            <a:extLst>
              <a:ext uri="{FF2B5EF4-FFF2-40B4-BE49-F238E27FC236}"/>
            </a:extLst>
          </p:cNvPr>
          <p:cNvSpPr>
            <a:spLocks noGrp="1"/>
          </p:cNvSpPr>
          <p:nvPr>
            <p:ph idx="1"/>
          </p:nvPr>
        </p:nvSpPr>
        <p:spPr/>
        <p:txBody>
          <a:bodyPr>
            <a:normAutofit fontScale="70000" lnSpcReduction="20000"/>
          </a:bodyPr>
          <a:lstStyle/>
          <a:p>
            <a:pPr>
              <a:defRPr/>
            </a:pPr>
            <a:r>
              <a:rPr lang="de-DE" dirty="0" err="1"/>
              <a:t>There</a:t>
            </a:r>
            <a:r>
              <a:rPr lang="de-DE" dirty="0"/>
              <a:t> </a:t>
            </a:r>
            <a:r>
              <a:rPr lang="de-DE" dirty="0" err="1"/>
              <a:t>are</a:t>
            </a:r>
            <a:r>
              <a:rPr lang="de-DE" dirty="0"/>
              <a:t> </a:t>
            </a:r>
            <a:r>
              <a:rPr lang="de-DE" dirty="0" err="1"/>
              <a:t>steps</a:t>
            </a:r>
            <a:r>
              <a:rPr lang="de-DE" dirty="0"/>
              <a:t> </a:t>
            </a:r>
            <a:r>
              <a:rPr lang="de-DE" dirty="0" err="1"/>
              <a:t>that</a:t>
            </a:r>
            <a:r>
              <a:rPr lang="de-DE" dirty="0"/>
              <a:t> </a:t>
            </a:r>
            <a:r>
              <a:rPr lang="de-DE" dirty="0" err="1"/>
              <a:t>are</a:t>
            </a:r>
            <a:r>
              <a:rPr lang="de-DE" dirty="0"/>
              <a:t> </a:t>
            </a:r>
            <a:r>
              <a:rPr lang="de-DE" dirty="0" err="1"/>
              <a:t>always</a:t>
            </a:r>
            <a:r>
              <a:rPr lang="de-DE" dirty="0"/>
              <a:t> </a:t>
            </a:r>
            <a:r>
              <a:rPr lang="de-DE" dirty="0" err="1"/>
              <a:t>taken</a:t>
            </a:r>
            <a:r>
              <a:rPr lang="de-DE" dirty="0"/>
              <a:t> in all </a:t>
            </a:r>
            <a:r>
              <a:rPr lang="de-DE" dirty="0" err="1"/>
              <a:t>groups</a:t>
            </a:r>
            <a:r>
              <a:rPr lang="de-DE" dirty="0"/>
              <a:t>:</a:t>
            </a:r>
          </a:p>
          <a:p>
            <a:pPr lvl="1">
              <a:defRPr/>
            </a:pPr>
            <a:r>
              <a:rPr lang="de-DE" dirty="0"/>
              <a:t>Disclaimers, </a:t>
            </a:r>
            <a:r>
              <a:rPr lang="de-DE" dirty="0" err="1"/>
              <a:t>welcome</a:t>
            </a:r>
            <a:r>
              <a:rPr lang="de-DE" dirty="0"/>
              <a:t> </a:t>
            </a:r>
            <a:r>
              <a:rPr lang="de-DE" dirty="0" err="1"/>
              <a:t>by</a:t>
            </a:r>
            <a:r>
              <a:rPr lang="de-DE" dirty="0"/>
              <a:t> </a:t>
            </a:r>
            <a:r>
              <a:rPr lang="de-DE" dirty="0" err="1"/>
              <a:t>the</a:t>
            </a:r>
            <a:r>
              <a:rPr lang="de-DE" dirty="0"/>
              <a:t> host, </a:t>
            </a:r>
            <a:r>
              <a:rPr lang="de-DE" dirty="0" err="1"/>
              <a:t>agreement</a:t>
            </a:r>
            <a:r>
              <a:rPr lang="de-DE" dirty="0"/>
              <a:t> </a:t>
            </a:r>
            <a:r>
              <a:rPr lang="de-DE" dirty="0" err="1"/>
              <a:t>of</a:t>
            </a:r>
            <a:r>
              <a:rPr lang="de-DE" dirty="0"/>
              <a:t> </a:t>
            </a:r>
            <a:r>
              <a:rPr lang="de-DE" dirty="0" err="1"/>
              <a:t>the</a:t>
            </a:r>
            <a:r>
              <a:rPr lang="de-DE" dirty="0"/>
              <a:t> </a:t>
            </a:r>
            <a:r>
              <a:rPr lang="de-DE" dirty="0" err="1"/>
              <a:t>agenda</a:t>
            </a:r>
            <a:r>
              <a:rPr lang="de-DE" dirty="0"/>
              <a:t>, </a:t>
            </a:r>
            <a:r>
              <a:rPr lang="de-DE" dirty="0" err="1"/>
              <a:t>approval</a:t>
            </a:r>
            <a:r>
              <a:rPr lang="de-DE" dirty="0"/>
              <a:t> </a:t>
            </a:r>
            <a:r>
              <a:rPr lang="de-DE" dirty="0" err="1"/>
              <a:t>of</a:t>
            </a:r>
            <a:r>
              <a:rPr lang="de-DE" dirty="0"/>
              <a:t> </a:t>
            </a:r>
            <a:r>
              <a:rPr lang="de-DE" dirty="0" err="1"/>
              <a:t>the</a:t>
            </a:r>
            <a:r>
              <a:rPr lang="de-DE" dirty="0"/>
              <a:t> </a:t>
            </a:r>
            <a:r>
              <a:rPr lang="de-DE" dirty="0" err="1"/>
              <a:t>report</a:t>
            </a:r>
            <a:r>
              <a:rPr lang="de-DE" dirty="0"/>
              <a:t> </a:t>
            </a:r>
            <a:r>
              <a:rPr lang="de-DE" dirty="0" err="1"/>
              <a:t>from</a:t>
            </a:r>
            <a:r>
              <a:rPr lang="de-DE" dirty="0"/>
              <a:t> </a:t>
            </a:r>
            <a:r>
              <a:rPr lang="de-DE" dirty="0" err="1"/>
              <a:t>the</a:t>
            </a:r>
            <a:r>
              <a:rPr lang="de-DE" dirty="0"/>
              <a:t> </a:t>
            </a:r>
            <a:r>
              <a:rPr lang="de-DE" dirty="0" err="1"/>
              <a:t>previous</a:t>
            </a:r>
            <a:r>
              <a:rPr lang="de-DE" dirty="0"/>
              <a:t> </a:t>
            </a:r>
            <a:r>
              <a:rPr lang="de-DE" dirty="0" err="1"/>
              <a:t>meeting</a:t>
            </a:r>
            <a:endParaRPr lang="de-DE" dirty="0"/>
          </a:p>
          <a:p>
            <a:pPr>
              <a:defRPr/>
            </a:pPr>
            <a:r>
              <a:rPr lang="de-DE" dirty="0"/>
              <a:t>The form </a:t>
            </a:r>
            <a:r>
              <a:rPr lang="de-DE" dirty="0" err="1"/>
              <a:t>and</a:t>
            </a:r>
            <a:r>
              <a:rPr lang="de-DE" dirty="0"/>
              <a:t> </a:t>
            </a:r>
            <a:r>
              <a:rPr lang="de-DE" dirty="0" err="1"/>
              <a:t>content</a:t>
            </a:r>
            <a:r>
              <a:rPr lang="de-DE" dirty="0"/>
              <a:t> </a:t>
            </a:r>
            <a:r>
              <a:rPr lang="de-DE" dirty="0" err="1"/>
              <a:t>of</a:t>
            </a:r>
            <a:r>
              <a:rPr lang="de-DE" dirty="0"/>
              <a:t> </a:t>
            </a:r>
            <a:r>
              <a:rPr lang="de-DE" dirty="0" err="1"/>
              <a:t>the</a:t>
            </a:r>
            <a:r>
              <a:rPr lang="de-DE" dirty="0"/>
              <a:t> </a:t>
            </a:r>
            <a:r>
              <a:rPr lang="de-DE" dirty="0" err="1"/>
              <a:t>agenda</a:t>
            </a:r>
            <a:r>
              <a:rPr lang="de-DE" dirty="0"/>
              <a:t> </a:t>
            </a:r>
            <a:r>
              <a:rPr lang="de-DE" dirty="0" err="1"/>
              <a:t>vary</a:t>
            </a:r>
            <a:r>
              <a:rPr lang="de-DE" dirty="0"/>
              <a:t> </a:t>
            </a:r>
            <a:r>
              <a:rPr lang="de-DE" dirty="0" err="1"/>
              <a:t>by</a:t>
            </a:r>
            <a:r>
              <a:rPr lang="de-DE" dirty="0"/>
              <a:t> </a:t>
            </a:r>
            <a:r>
              <a:rPr lang="de-DE" dirty="0" err="1"/>
              <a:t>group</a:t>
            </a:r>
            <a:r>
              <a:rPr lang="de-DE" dirty="0"/>
              <a:t>. </a:t>
            </a:r>
            <a:r>
              <a:rPr lang="de-DE" dirty="0" err="1"/>
              <a:t>It</a:t>
            </a:r>
            <a:r>
              <a:rPr lang="de-DE" dirty="0"/>
              <a:t> </a:t>
            </a:r>
            <a:r>
              <a:rPr lang="de-DE" dirty="0" err="1"/>
              <a:t>is</a:t>
            </a:r>
            <a:r>
              <a:rPr lang="de-DE" dirty="0"/>
              <a:t> </a:t>
            </a:r>
            <a:r>
              <a:rPr lang="de-DE" dirty="0" err="1"/>
              <a:t>always</a:t>
            </a:r>
            <a:r>
              <a:rPr lang="de-DE" dirty="0"/>
              <a:t> </a:t>
            </a:r>
            <a:r>
              <a:rPr lang="de-DE" dirty="0" err="1"/>
              <a:t>produced</a:t>
            </a:r>
            <a:r>
              <a:rPr lang="de-DE" dirty="0"/>
              <a:t> </a:t>
            </a:r>
            <a:r>
              <a:rPr lang="de-DE" dirty="0" err="1"/>
              <a:t>by</a:t>
            </a:r>
            <a:r>
              <a:rPr lang="de-DE" dirty="0"/>
              <a:t> </a:t>
            </a:r>
            <a:r>
              <a:rPr lang="de-DE" dirty="0" err="1"/>
              <a:t>the</a:t>
            </a:r>
            <a:r>
              <a:rPr lang="de-DE" dirty="0"/>
              <a:t> </a:t>
            </a:r>
            <a:r>
              <a:rPr lang="de-DE" dirty="0" err="1"/>
              <a:t>discretion</a:t>
            </a:r>
            <a:r>
              <a:rPr lang="de-DE" dirty="0"/>
              <a:t> </a:t>
            </a:r>
            <a:r>
              <a:rPr lang="de-DE" dirty="0" err="1"/>
              <a:t>of</a:t>
            </a:r>
            <a:r>
              <a:rPr lang="de-DE" dirty="0"/>
              <a:t> </a:t>
            </a:r>
            <a:r>
              <a:rPr lang="de-DE" dirty="0" err="1"/>
              <a:t>the</a:t>
            </a:r>
            <a:r>
              <a:rPr lang="de-DE" dirty="0"/>
              <a:t> Chairman.</a:t>
            </a:r>
          </a:p>
          <a:p>
            <a:pPr lvl="1">
              <a:defRPr/>
            </a:pPr>
            <a:r>
              <a:rPr lang="de-DE" dirty="0"/>
              <a:t>The </a:t>
            </a:r>
            <a:r>
              <a:rPr lang="de-DE" dirty="0" err="1"/>
              <a:t>agenda</a:t>
            </a:r>
            <a:r>
              <a:rPr lang="de-DE" dirty="0"/>
              <a:t> </a:t>
            </a:r>
            <a:r>
              <a:rPr lang="de-DE" dirty="0" err="1"/>
              <a:t>may</a:t>
            </a:r>
            <a:r>
              <a:rPr lang="de-DE" dirty="0"/>
              <a:t> </a:t>
            </a:r>
            <a:r>
              <a:rPr lang="de-DE" dirty="0" err="1"/>
              <a:t>be</a:t>
            </a:r>
            <a:r>
              <a:rPr lang="de-DE" dirty="0"/>
              <a:t> a </a:t>
            </a:r>
            <a:r>
              <a:rPr lang="de-DE" i="1" dirty="0" err="1"/>
              <a:t>subset</a:t>
            </a:r>
            <a:r>
              <a:rPr lang="de-DE" i="1" dirty="0"/>
              <a:t> </a:t>
            </a:r>
            <a:r>
              <a:rPr lang="de-DE" dirty="0" err="1"/>
              <a:t>of</a:t>
            </a:r>
            <a:r>
              <a:rPr lang="de-DE" dirty="0"/>
              <a:t> </a:t>
            </a:r>
            <a:r>
              <a:rPr lang="de-DE" dirty="0" err="1"/>
              <a:t>agreed</a:t>
            </a:r>
            <a:r>
              <a:rPr lang="de-DE" dirty="0"/>
              <a:t> WIDs, etc. </a:t>
            </a:r>
          </a:p>
          <a:p>
            <a:pPr lvl="1">
              <a:defRPr/>
            </a:pPr>
            <a:r>
              <a:rPr lang="de-DE" dirty="0" err="1"/>
              <a:t>Some</a:t>
            </a:r>
            <a:r>
              <a:rPr lang="de-DE" dirty="0"/>
              <a:t> </a:t>
            </a:r>
            <a:r>
              <a:rPr lang="de-DE" dirty="0" err="1"/>
              <a:t>submitted</a:t>
            </a:r>
            <a:r>
              <a:rPr lang="de-DE" dirty="0"/>
              <a:t> </a:t>
            </a:r>
            <a:r>
              <a:rPr lang="de-DE" dirty="0" err="1"/>
              <a:t>temporary</a:t>
            </a:r>
            <a:r>
              <a:rPr lang="de-DE" dirty="0"/>
              <a:t> </a:t>
            </a:r>
            <a:r>
              <a:rPr lang="de-DE" dirty="0" err="1"/>
              <a:t>documents</a:t>
            </a:r>
            <a:r>
              <a:rPr lang="de-DE" dirty="0"/>
              <a:t> </a:t>
            </a:r>
            <a:r>
              <a:rPr lang="de-DE" dirty="0" err="1"/>
              <a:t>may</a:t>
            </a:r>
            <a:r>
              <a:rPr lang="de-DE" dirty="0"/>
              <a:t> not </a:t>
            </a:r>
            <a:r>
              <a:rPr lang="de-DE" dirty="0" err="1"/>
              <a:t>be</a:t>
            </a:r>
            <a:r>
              <a:rPr lang="de-DE" dirty="0"/>
              <a:t> </a:t>
            </a:r>
            <a:r>
              <a:rPr lang="de-DE" dirty="0" err="1"/>
              <a:t>treated</a:t>
            </a:r>
            <a:r>
              <a:rPr lang="de-DE" dirty="0"/>
              <a:t> at </a:t>
            </a:r>
            <a:r>
              <a:rPr lang="de-DE" dirty="0" err="1"/>
              <a:t>each</a:t>
            </a:r>
            <a:r>
              <a:rPr lang="de-DE" dirty="0"/>
              <a:t> </a:t>
            </a:r>
            <a:r>
              <a:rPr lang="de-DE" dirty="0" err="1"/>
              <a:t>meeting</a:t>
            </a:r>
            <a:r>
              <a:rPr lang="de-DE" dirty="0"/>
              <a:t> due </a:t>
            </a:r>
            <a:r>
              <a:rPr lang="de-DE" dirty="0" err="1"/>
              <a:t>to</a:t>
            </a:r>
            <a:r>
              <a:rPr lang="de-DE" dirty="0"/>
              <a:t> lack </a:t>
            </a:r>
            <a:r>
              <a:rPr lang="de-DE" dirty="0" err="1"/>
              <a:t>of</a:t>
            </a:r>
            <a:r>
              <a:rPr lang="de-DE" dirty="0"/>
              <a:t> time </a:t>
            </a:r>
            <a:r>
              <a:rPr lang="de-DE" dirty="0" err="1"/>
              <a:t>or</a:t>
            </a:r>
            <a:r>
              <a:rPr lang="de-DE" dirty="0"/>
              <a:t> </a:t>
            </a:r>
            <a:r>
              <a:rPr lang="de-DE" dirty="0" err="1"/>
              <a:t>if</a:t>
            </a:r>
            <a:r>
              <a:rPr lang="de-DE" dirty="0"/>
              <a:t> </a:t>
            </a:r>
            <a:r>
              <a:rPr lang="de-DE" dirty="0" err="1"/>
              <a:t>they</a:t>
            </a:r>
            <a:r>
              <a:rPr lang="de-DE" dirty="0"/>
              <a:t> do not fit </a:t>
            </a:r>
            <a:r>
              <a:rPr lang="de-DE" dirty="0" err="1"/>
              <a:t>properly</a:t>
            </a:r>
            <a:r>
              <a:rPr lang="de-DE" dirty="0"/>
              <a:t> </a:t>
            </a:r>
            <a:r>
              <a:rPr lang="de-DE" dirty="0" err="1"/>
              <a:t>into</a:t>
            </a:r>
            <a:r>
              <a:rPr lang="de-DE" dirty="0"/>
              <a:t> </a:t>
            </a:r>
            <a:r>
              <a:rPr lang="de-DE" dirty="0" err="1"/>
              <a:t>the</a:t>
            </a:r>
            <a:r>
              <a:rPr lang="de-DE" dirty="0"/>
              <a:t> </a:t>
            </a:r>
            <a:r>
              <a:rPr lang="de-DE" dirty="0" err="1"/>
              <a:t>agenda</a:t>
            </a:r>
            <a:r>
              <a:rPr lang="de-DE" dirty="0"/>
              <a:t>.</a:t>
            </a:r>
          </a:p>
          <a:p>
            <a:pPr lvl="1">
              <a:defRPr/>
            </a:pPr>
            <a:r>
              <a:rPr lang="de-DE" dirty="0"/>
              <a:t>The Chairman </a:t>
            </a:r>
            <a:r>
              <a:rPr lang="de-DE" dirty="0" err="1"/>
              <a:t>may</a:t>
            </a:r>
            <a:r>
              <a:rPr lang="de-DE" dirty="0"/>
              <a:t> handle </a:t>
            </a:r>
            <a:r>
              <a:rPr lang="de-DE" dirty="0" err="1"/>
              <a:t>items</a:t>
            </a:r>
            <a:r>
              <a:rPr lang="de-DE" dirty="0"/>
              <a:t> on </a:t>
            </a:r>
            <a:r>
              <a:rPr lang="de-DE" dirty="0" err="1"/>
              <a:t>the</a:t>
            </a:r>
            <a:r>
              <a:rPr lang="de-DE" dirty="0"/>
              <a:t> </a:t>
            </a:r>
            <a:r>
              <a:rPr lang="de-DE" dirty="0" err="1"/>
              <a:t>agenda</a:t>
            </a:r>
            <a:r>
              <a:rPr lang="de-DE" dirty="0"/>
              <a:t> in </a:t>
            </a:r>
            <a:r>
              <a:rPr lang="de-DE" dirty="0" err="1"/>
              <a:t>any</a:t>
            </a:r>
            <a:r>
              <a:rPr lang="de-DE" dirty="0"/>
              <a:t> </a:t>
            </a:r>
            <a:r>
              <a:rPr lang="de-DE" dirty="0" err="1"/>
              <a:t>order</a:t>
            </a:r>
            <a:r>
              <a:rPr lang="de-DE" dirty="0"/>
              <a:t>.</a:t>
            </a:r>
          </a:p>
          <a:p>
            <a:pPr lvl="2">
              <a:defRPr/>
            </a:pPr>
            <a:r>
              <a:rPr lang="de-DE" dirty="0" err="1"/>
              <a:t>Some</a:t>
            </a:r>
            <a:r>
              <a:rPr lang="de-DE" dirty="0"/>
              <a:t> </a:t>
            </a:r>
            <a:r>
              <a:rPr lang="de-DE" dirty="0" err="1"/>
              <a:t>groups</a:t>
            </a:r>
            <a:r>
              <a:rPr lang="de-DE" dirty="0"/>
              <a:t> </a:t>
            </a:r>
            <a:r>
              <a:rPr lang="de-DE" dirty="0" err="1"/>
              <a:t>publish</a:t>
            </a:r>
            <a:r>
              <a:rPr lang="de-DE" dirty="0"/>
              <a:t> a time plan </a:t>
            </a:r>
            <a:r>
              <a:rPr lang="de-DE" dirty="0" err="1"/>
              <a:t>to</a:t>
            </a:r>
            <a:r>
              <a:rPr lang="de-DE" dirty="0"/>
              <a:t> </a:t>
            </a:r>
            <a:r>
              <a:rPr lang="de-DE" dirty="0" err="1"/>
              <a:t>clearly</a:t>
            </a:r>
            <a:r>
              <a:rPr lang="de-DE" dirty="0"/>
              <a:t> </a:t>
            </a:r>
            <a:r>
              <a:rPr lang="de-DE" dirty="0" err="1"/>
              <a:t>establish</a:t>
            </a:r>
            <a:r>
              <a:rPr lang="de-DE" dirty="0"/>
              <a:t> </a:t>
            </a:r>
            <a:r>
              <a:rPr lang="de-DE" dirty="0" err="1"/>
              <a:t>when</a:t>
            </a:r>
            <a:r>
              <a:rPr lang="de-DE" dirty="0"/>
              <a:t> </a:t>
            </a:r>
            <a:r>
              <a:rPr lang="de-DE" dirty="0" err="1"/>
              <a:t>and</a:t>
            </a:r>
            <a:r>
              <a:rPr lang="de-DE" dirty="0"/>
              <a:t> </a:t>
            </a:r>
            <a:r>
              <a:rPr lang="de-DE" dirty="0" err="1"/>
              <a:t>where</a:t>
            </a:r>
            <a:r>
              <a:rPr lang="de-DE" dirty="0"/>
              <a:t> different </a:t>
            </a:r>
            <a:r>
              <a:rPr lang="de-DE" dirty="0" err="1"/>
              <a:t>agenda</a:t>
            </a:r>
            <a:r>
              <a:rPr lang="de-DE" dirty="0"/>
              <a:t> </a:t>
            </a:r>
            <a:r>
              <a:rPr lang="de-DE" dirty="0" err="1"/>
              <a:t>items</a:t>
            </a:r>
            <a:r>
              <a:rPr lang="de-DE" dirty="0"/>
              <a:t> </a:t>
            </a:r>
            <a:r>
              <a:rPr lang="de-DE" dirty="0" err="1"/>
              <a:t>are</a:t>
            </a:r>
            <a:r>
              <a:rPr lang="de-DE" dirty="0"/>
              <a:t> </a:t>
            </a:r>
            <a:r>
              <a:rPr lang="de-DE" dirty="0" err="1"/>
              <a:t>handled</a:t>
            </a:r>
            <a:r>
              <a:rPr lang="de-DE" dirty="0"/>
              <a:t>. Other </a:t>
            </a:r>
            <a:r>
              <a:rPr lang="de-DE" dirty="0" err="1"/>
              <a:t>groups</a:t>
            </a:r>
            <a:r>
              <a:rPr lang="de-DE" dirty="0"/>
              <a:t> </a:t>
            </a:r>
            <a:r>
              <a:rPr lang="de-DE" dirty="0" err="1"/>
              <a:t>proceed</a:t>
            </a:r>
            <a:r>
              <a:rPr lang="de-DE" dirty="0"/>
              <a:t> </a:t>
            </a:r>
            <a:r>
              <a:rPr lang="de-DE" dirty="0" err="1"/>
              <a:t>through</a:t>
            </a:r>
            <a:r>
              <a:rPr lang="de-DE" dirty="0"/>
              <a:t> </a:t>
            </a:r>
            <a:r>
              <a:rPr lang="de-DE" dirty="0" err="1"/>
              <a:t>the</a:t>
            </a:r>
            <a:r>
              <a:rPr lang="de-DE" dirty="0"/>
              <a:t> </a:t>
            </a:r>
            <a:r>
              <a:rPr lang="de-DE" dirty="0" err="1"/>
              <a:t>agenda</a:t>
            </a:r>
            <a:r>
              <a:rPr lang="de-DE" dirty="0"/>
              <a:t> in </a:t>
            </a:r>
            <a:r>
              <a:rPr lang="de-DE" dirty="0" err="1"/>
              <a:t>order</a:t>
            </a:r>
            <a:r>
              <a:rPr lang="de-DE" dirty="0"/>
              <a:t>. The Chairman </a:t>
            </a:r>
            <a:r>
              <a:rPr lang="de-DE" dirty="0" err="1"/>
              <a:t>is</a:t>
            </a:r>
            <a:r>
              <a:rPr lang="de-DE" dirty="0"/>
              <a:t> </a:t>
            </a:r>
            <a:r>
              <a:rPr lang="de-DE" dirty="0" err="1"/>
              <a:t>responsible</a:t>
            </a:r>
            <a:r>
              <a:rPr lang="de-DE" dirty="0"/>
              <a:t> </a:t>
            </a:r>
            <a:r>
              <a:rPr lang="de-DE" dirty="0" err="1"/>
              <a:t>for</a:t>
            </a:r>
            <a:r>
              <a:rPr lang="de-DE" dirty="0"/>
              <a:t> </a:t>
            </a:r>
            <a:r>
              <a:rPr lang="de-DE" dirty="0" err="1"/>
              <a:t>the</a:t>
            </a:r>
            <a:r>
              <a:rPr lang="de-DE" dirty="0"/>
              <a:t> </a:t>
            </a:r>
            <a:r>
              <a:rPr lang="de-DE" dirty="0" err="1"/>
              <a:t>management</a:t>
            </a:r>
            <a:r>
              <a:rPr lang="de-DE" dirty="0"/>
              <a:t> </a:t>
            </a:r>
            <a:r>
              <a:rPr lang="de-DE" dirty="0" err="1"/>
              <a:t>of</a:t>
            </a:r>
            <a:r>
              <a:rPr lang="de-DE" dirty="0"/>
              <a:t> </a:t>
            </a:r>
            <a:r>
              <a:rPr lang="de-DE" dirty="0" err="1"/>
              <a:t>the</a:t>
            </a:r>
            <a:r>
              <a:rPr lang="de-DE" dirty="0"/>
              <a:t> </a:t>
            </a:r>
            <a:r>
              <a:rPr lang="de-DE" dirty="0" err="1"/>
              <a:t>meeting</a:t>
            </a:r>
            <a:r>
              <a:rPr lang="de-DE" dirty="0"/>
              <a:t>.</a:t>
            </a:r>
          </a:p>
          <a:p>
            <a:pPr>
              <a:defRPr/>
            </a:pPr>
            <a:r>
              <a:rPr lang="de-DE" dirty="0" err="1"/>
              <a:t>Documents</a:t>
            </a:r>
            <a:r>
              <a:rPr lang="de-DE" dirty="0"/>
              <a:t> </a:t>
            </a:r>
            <a:r>
              <a:rPr lang="de-DE" dirty="0" err="1"/>
              <a:t>are</a:t>
            </a:r>
            <a:r>
              <a:rPr lang="de-DE" dirty="0"/>
              <a:t> </a:t>
            </a:r>
            <a:r>
              <a:rPr lang="de-DE" dirty="0" err="1"/>
              <a:t>presented</a:t>
            </a:r>
            <a:r>
              <a:rPr lang="de-DE" dirty="0"/>
              <a:t> </a:t>
            </a:r>
            <a:r>
              <a:rPr lang="de-DE" dirty="0" err="1"/>
              <a:t>and</a:t>
            </a:r>
            <a:r>
              <a:rPr lang="de-DE" dirty="0"/>
              <a:t> </a:t>
            </a:r>
            <a:r>
              <a:rPr lang="de-DE" dirty="0" err="1"/>
              <a:t>discussed</a:t>
            </a:r>
            <a:r>
              <a:rPr lang="de-DE" dirty="0"/>
              <a:t>; </a:t>
            </a:r>
            <a:r>
              <a:rPr lang="de-DE" dirty="0" err="1"/>
              <a:t>actions</a:t>
            </a:r>
            <a:r>
              <a:rPr lang="de-DE" dirty="0"/>
              <a:t> </a:t>
            </a:r>
            <a:r>
              <a:rPr lang="de-DE" dirty="0" err="1"/>
              <a:t>are</a:t>
            </a:r>
            <a:r>
              <a:rPr lang="de-DE" dirty="0"/>
              <a:t> </a:t>
            </a:r>
            <a:r>
              <a:rPr lang="de-DE" dirty="0" err="1"/>
              <a:t>taken</a:t>
            </a:r>
            <a:r>
              <a:rPr lang="de-DE" dirty="0"/>
              <a:t> </a:t>
            </a:r>
            <a:r>
              <a:rPr lang="de-DE" dirty="0" err="1"/>
              <a:t>by</a:t>
            </a:r>
            <a:r>
              <a:rPr lang="de-DE" dirty="0"/>
              <a:t> </a:t>
            </a:r>
            <a:r>
              <a:rPr lang="de-DE" dirty="0" err="1"/>
              <a:t>consensus</a:t>
            </a:r>
            <a:r>
              <a:rPr lang="de-DE" dirty="0"/>
              <a:t>.</a:t>
            </a:r>
          </a:p>
          <a:p>
            <a:pPr lvl="1">
              <a:defRPr/>
            </a:pPr>
            <a:r>
              <a:rPr lang="de-DE" dirty="0"/>
              <a:t>The Chairman </a:t>
            </a:r>
            <a:r>
              <a:rPr lang="de-DE" dirty="0" err="1"/>
              <a:t>determines</a:t>
            </a:r>
            <a:r>
              <a:rPr lang="de-DE" dirty="0"/>
              <a:t> </a:t>
            </a:r>
            <a:r>
              <a:rPr lang="de-DE" dirty="0" err="1"/>
              <a:t>who</a:t>
            </a:r>
            <a:r>
              <a:rPr lang="de-DE" dirty="0"/>
              <a:t> </a:t>
            </a:r>
            <a:r>
              <a:rPr lang="de-DE" dirty="0" err="1"/>
              <a:t>is</a:t>
            </a:r>
            <a:r>
              <a:rPr lang="de-DE" dirty="0"/>
              <a:t> </a:t>
            </a:r>
            <a:r>
              <a:rPr lang="de-DE" dirty="0" err="1"/>
              <a:t>permitted</a:t>
            </a:r>
            <a:r>
              <a:rPr lang="de-DE" dirty="0"/>
              <a:t> </a:t>
            </a:r>
            <a:r>
              <a:rPr lang="de-DE" dirty="0" err="1"/>
              <a:t>to</a:t>
            </a:r>
            <a:r>
              <a:rPr lang="de-DE" dirty="0"/>
              <a:t> </a:t>
            </a:r>
            <a:r>
              <a:rPr lang="de-DE" dirty="0" err="1"/>
              <a:t>speak</a:t>
            </a:r>
            <a:r>
              <a:rPr lang="de-DE" dirty="0"/>
              <a:t> (</a:t>
            </a:r>
            <a:r>
              <a:rPr lang="de-DE" dirty="0" err="1"/>
              <a:t>have</a:t>
            </a:r>
            <a:r>
              <a:rPr lang="de-DE" dirty="0"/>
              <a:t> </a:t>
            </a:r>
            <a:r>
              <a:rPr lang="de-DE" dirty="0" err="1"/>
              <a:t>the</a:t>
            </a:r>
            <a:r>
              <a:rPr lang="de-DE" dirty="0"/>
              <a:t> </a:t>
            </a:r>
            <a:r>
              <a:rPr lang="de-DE" dirty="0" err="1"/>
              <a:t>floor</a:t>
            </a:r>
            <a:r>
              <a:rPr lang="de-DE" dirty="0"/>
              <a:t>.)</a:t>
            </a:r>
          </a:p>
          <a:p>
            <a:pPr lvl="1">
              <a:defRPr/>
            </a:pPr>
            <a:r>
              <a:rPr lang="de-DE" dirty="0" err="1"/>
              <a:t>It</a:t>
            </a:r>
            <a:r>
              <a:rPr lang="de-DE" dirty="0"/>
              <a:t> </a:t>
            </a:r>
            <a:r>
              <a:rPr lang="de-DE" dirty="0" err="1"/>
              <a:t>is</a:t>
            </a:r>
            <a:r>
              <a:rPr lang="de-DE" dirty="0"/>
              <a:t> </a:t>
            </a:r>
            <a:r>
              <a:rPr lang="de-DE" dirty="0" err="1"/>
              <a:t>the</a:t>
            </a:r>
            <a:r>
              <a:rPr lang="de-DE" dirty="0"/>
              <a:t> </a:t>
            </a:r>
            <a:r>
              <a:rPr lang="de-DE" dirty="0" err="1"/>
              <a:t>discretion</a:t>
            </a:r>
            <a:r>
              <a:rPr lang="de-DE" dirty="0"/>
              <a:t> </a:t>
            </a:r>
            <a:r>
              <a:rPr lang="de-DE" dirty="0" err="1"/>
              <a:t>of</a:t>
            </a:r>
            <a:r>
              <a:rPr lang="de-DE" dirty="0"/>
              <a:t> </a:t>
            </a:r>
            <a:r>
              <a:rPr lang="de-DE" dirty="0" err="1"/>
              <a:t>the</a:t>
            </a:r>
            <a:r>
              <a:rPr lang="de-DE" dirty="0"/>
              <a:t> </a:t>
            </a:r>
            <a:r>
              <a:rPr lang="de-DE" dirty="0" err="1"/>
              <a:t>chairman</a:t>
            </a:r>
            <a:r>
              <a:rPr lang="de-DE" dirty="0"/>
              <a:t> </a:t>
            </a:r>
            <a:r>
              <a:rPr lang="de-DE" dirty="0" err="1"/>
              <a:t>to</a:t>
            </a:r>
            <a:r>
              <a:rPr lang="de-DE" dirty="0"/>
              <a:t> </a:t>
            </a:r>
            <a:r>
              <a:rPr lang="de-DE" dirty="0" err="1"/>
              <a:t>take</a:t>
            </a:r>
            <a:r>
              <a:rPr lang="de-DE" dirty="0"/>
              <a:t> </a:t>
            </a:r>
            <a:r>
              <a:rPr lang="de-DE" dirty="0" err="1"/>
              <a:t>action</a:t>
            </a:r>
            <a:r>
              <a:rPr lang="de-DE" dirty="0"/>
              <a:t> </a:t>
            </a:r>
            <a:r>
              <a:rPr lang="de-DE" dirty="0" err="1"/>
              <a:t>documents</a:t>
            </a:r>
            <a:r>
              <a:rPr lang="de-DE" dirty="0"/>
              <a:t>. </a:t>
            </a:r>
          </a:p>
          <a:p>
            <a:pPr lvl="2">
              <a:defRPr/>
            </a:pPr>
            <a:r>
              <a:rPr lang="de-DE" dirty="0"/>
              <a:t>The </a:t>
            </a:r>
            <a:r>
              <a:rPr lang="de-DE" dirty="0" err="1"/>
              <a:t>chairman</a:t>
            </a:r>
            <a:r>
              <a:rPr lang="de-DE" dirty="0"/>
              <a:t> will </a:t>
            </a:r>
            <a:r>
              <a:rPr lang="de-DE" dirty="0" err="1"/>
              <a:t>identify</a:t>
            </a:r>
            <a:r>
              <a:rPr lang="de-DE" dirty="0"/>
              <a:t> a </a:t>
            </a:r>
            <a:r>
              <a:rPr lang="de-DE" dirty="0" err="1"/>
              <a:t>proposed</a:t>
            </a:r>
            <a:r>
              <a:rPr lang="de-DE" dirty="0"/>
              <a:t> </a:t>
            </a:r>
            <a:r>
              <a:rPr lang="de-DE" dirty="0" err="1"/>
              <a:t>question</a:t>
            </a:r>
            <a:r>
              <a:rPr lang="de-DE" dirty="0"/>
              <a:t> </a:t>
            </a:r>
            <a:r>
              <a:rPr lang="de-DE" dirty="0" err="1"/>
              <a:t>and</a:t>
            </a:r>
            <a:r>
              <a:rPr lang="de-DE" dirty="0"/>
              <a:t> </a:t>
            </a:r>
            <a:r>
              <a:rPr lang="de-DE" dirty="0" err="1"/>
              <a:t>ask</a:t>
            </a:r>
            <a:r>
              <a:rPr lang="de-DE" dirty="0"/>
              <a:t> </a:t>
            </a:r>
            <a:r>
              <a:rPr lang="de-DE" i="1" dirty="0" err="1"/>
              <a:t>are</a:t>
            </a:r>
            <a:r>
              <a:rPr lang="de-DE" i="1" dirty="0"/>
              <a:t> </a:t>
            </a:r>
            <a:r>
              <a:rPr lang="de-DE" i="1" dirty="0" err="1"/>
              <a:t>there</a:t>
            </a:r>
            <a:r>
              <a:rPr lang="de-DE" i="1" dirty="0"/>
              <a:t> </a:t>
            </a:r>
            <a:r>
              <a:rPr lang="de-DE" i="1" dirty="0" err="1"/>
              <a:t>any</a:t>
            </a:r>
            <a:r>
              <a:rPr lang="de-DE" i="1" dirty="0"/>
              <a:t> </a:t>
            </a:r>
            <a:r>
              <a:rPr lang="de-DE" i="1" dirty="0" err="1"/>
              <a:t>objections</a:t>
            </a:r>
            <a:r>
              <a:rPr lang="de-DE" dirty="0"/>
              <a:t>. </a:t>
            </a:r>
          </a:p>
          <a:p>
            <a:pPr lvl="2">
              <a:defRPr/>
            </a:pPr>
            <a:r>
              <a:rPr lang="de-DE" dirty="0"/>
              <a:t>Absence </a:t>
            </a:r>
            <a:r>
              <a:rPr lang="de-DE" dirty="0" err="1"/>
              <a:t>of</a:t>
            </a:r>
            <a:r>
              <a:rPr lang="de-DE" dirty="0"/>
              <a:t> </a:t>
            </a:r>
            <a:r>
              <a:rPr lang="de-DE" dirty="0" err="1"/>
              <a:t>objections</a:t>
            </a:r>
            <a:r>
              <a:rPr lang="de-DE" dirty="0"/>
              <a:t> </a:t>
            </a:r>
            <a:r>
              <a:rPr lang="de-DE" dirty="0" err="1"/>
              <a:t>constitutes</a:t>
            </a:r>
            <a:r>
              <a:rPr lang="de-DE" dirty="0"/>
              <a:t> </a:t>
            </a:r>
            <a:r>
              <a:rPr lang="de-DE" dirty="0" err="1"/>
              <a:t>consensus</a:t>
            </a:r>
            <a:r>
              <a:rPr lang="de-DE" dirty="0"/>
              <a:t>.</a:t>
            </a:r>
          </a:p>
          <a:p>
            <a:pPr lvl="2">
              <a:defRPr/>
            </a:pPr>
            <a:r>
              <a:rPr lang="de-DE" dirty="0"/>
              <a:t>The </a:t>
            </a:r>
            <a:r>
              <a:rPr lang="de-DE" dirty="0" err="1"/>
              <a:t>secretary</a:t>
            </a:r>
            <a:r>
              <a:rPr lang="de-DE" dirty="0"/>
              <a:t> </a:t>
            </a:r>
            <a:r>
              <a:rPr lang="de-DE" dirty="0" err="1"/>
              <a:t>captures</a:t>
            </a:r>
            <a:r>
              <a:rPr lang="de-DE" dirty="0"/>
              <a:t> </a:t>
            </a:r>
            <a:r>
              <a:rPr lang="de-DE" dirty="0" err="1"/>
              <a:t>the</a:t>
            </a:r>
            <a:r>
              <a:rPr lang="de-DE" dirty="0"/>
              <a:t> </a:t>
            </a:r>
            <a:r>
              <a:rPr lang="de-DE" dirty="0" err="1"/>
              <a:t>action</a:t>
            </a:r>
            <a:r>
              <a:rPr lang="de-DE" dirty="0"/>
              <a:t> </a:t>
            </a:r>
            <a:r>
              <a:rPr lang="de-DE" dirty="0" err="1"/>
              <a:t>taken</a:t>
            </a:r>
            <a:r>
              <a:rPr lang="de-DE" dirty="0"/>
              <a:t>.</a:t>
            </a:r>
          </a:p>
          <a:p>
            <a:pPr lvl="2">
              <a:defRPr/>
            </a:pPr>
            <a:r>
              <a:rPr lang="de-DE" dirty="0" err="1"/>
              <a:t>If</a:t>
            </a:r>
            <a:r>
              <a:rPr lang="de-DE" dirty="0"/>
              <a:t> </a:t>
            </a:r>
            <a:r>
              <a:rPr lang="de-DE" dirty="0" err="1"/>
              <a:t>there</a:t>
            </a:r>
            <a:r>
              <a:rPr lang="de-DE" dirty="0"/>
              <a:t> </a:t>
            </a:r>
            <a:r>
              <a:rPr lang="de-DE" dirty="0" err="1"/>
              <a:t>are</a:t>
            </a:r>
            <a:r>
              <a:rPr lang="de-DE" dirty="0"/>
              <a:t> </a:t>
            </a:r>
            <a:r>
              <a:rPr lang="de-DE" dirty="0" err="1"/>
              <a:t>objections</a:t>
            </a:r>
            <a:r>
              <a:rPr lang="de-DE" dirty="0"/>
              <a:t>, </a:t>
            </a:r>
            <a:r>
              <a:rPr lang="de-DE" dirty="0" err="1"/>
              <a:t>the</a:t>
            </a:r>
            <a:r>
              <a:rPr lang="de-DE" dirty="0"/>
              <a:t> </a:t>
            </a:r>
            <a:r>
              <a:rPr lang="de-DE" dirty="0" err="1"/>
              <a:t>secretary</a:t>
            </a:r>
            <a:r>
              <a:rPr lang="de-DE" dirty="0"/>
              <a:t> </a:t>
            </a:r>
            <a:r>
              <a:rPr lang="de-DE" dirty="0" err="1"/>
              <a:t>captures</a:t>
            </a:r>
            <a:r>
              <a:rPr lang="de-DE" dirty="0"/>
              <a:t> </a:t>
            </a:r>
            <a:r>
              <a:rPr lang="de-DE" dirty="0" err="1"/>
              <a:t>the</a:t>
            </a:r>
            <a:r>
              <a:rPr lang="de-DE" dirty="0"/>
              <a:t> </a:t>
            </a:r>
            <a:r>
              <a:rPr lang="de-DE" dirty="0" err="1"/>
              <a:t>objection</a:t>
            </a:r>
            <a:r>
              <a:rPr lang="de-DE" dirty="0"/>
              <a:t>.</a:t>
            </a:r>
          </a:p>
        </p:txBody>
      </p:sp>
    </p:spTree>
    <p:extLst>
      <p:ext uri="{BB962C8B-B14F-4D97-AF65-F5344CB8AC3E}">
        <p14:creationId xmlns:p14="http://schemas.microsoft.com/office/powerpoint/2010/main" val="633570800"/>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de-DE" altLang="en-US" smtClean="0"/>
              <a:t>How to contribute?</a:t>
            </a:r>
          </a:p>
        </p:txBody>
      </p:sp>
      <p:sp>
        <p:nvSpPr>
          <p:cNvPr id="3" name="Content Placeholder 2">
            <a:extLst>
              <a:ext uri="{FF2B5EF4-FFF2-40B4-BE49-F238E27FC236}"/>
            </a:extLst>
          </p:cNvPr>
          <p:cNvSpPr>
            <a:spLocks noGrp="1"/>
          </p:cNvSpPr>
          <p:nvPr>
            <p:ph idx="1"/>
          </p:nvPr>
        </p:nvSpPr>
        <p:spPr/>
        <p:txBody>
          <a:bodyPr>
            <a:normAutofit fontScale="92500" lnSpcReduction="20000"/>
          </a:bodyPr>
          <a:lstStyle/>
          <a:p>
            <a:pPr>
              <a:defRPr/>
            </a:pPr>
            <a:r>
              <a:rPr lang="de-DE" dirty="0" err="1"/>
              <a:t>For</a:t>
            </a:r>
            <a:r>
              <a:rPr lang="de-DE" dirty="0"/>
              <a:t> </a:t>
            </a:r>
            <a:r>
              <a:rPr lang="de-DE" dirty="0" err="1"/>
              <a:t>each</a:t>
            </a:r>
            <a:r>
              <a:rPr lang="de-DE" dirty="0"/>
              <a:t> item on </a:t>
            </a:r>
            <a:r>
              <a:rPr lang="de-DE" dirty="0" err="1"/>
              <a:t>the</a:t>
            </a:r>
            <a:r>
              <a:rPr lang="de-DE" dirty="0"/>
              <a:t> </a:t>
            </a:r>
            <a:r>
              <a:rPr lang="de-DE" dirty="0" err="1"/>
              <a:t>agenda</a:t>
            </a:r>
            <a:r>
              <a:rPr lang="de-DE" dirty="0"/>
              <a:t>, </a:t>
            </a:r>
            <a:r>
              <a:rPr lang="de-DE" dirty="0" err="1"/>
              <a:t>you</a:t>
            </a:r>
            <a:r>
              <a:rPr lang="de-DE" dirty="0"/>
              <a:t> </a:t>
            </a:r>
            <a:r>
              <a:rPr lang="de-DE" dirty="0" err="1"/>
              <a:t>may</a:t>
            </a:r>
            <a:r>
              <a:rPr lang="de-DE" dirty="0"/>
              <a:t> </a:t>
            </a:r>
            <a:r>
              <a:rPr lang="de-DE" dirty="0" err="1"/>
              <a:t>contribute</a:t>
            </a:r>
            <a:r>
              <a:rPr lang="de-DE" dirty="0"/>
              <a:t> </a:t>
            </a:r>
            <a:r>
              <a:rPr lang="de-DE" dirty="0" err="1"/>
              <a:t>to</a:t>
            </a:r>
            <a:r>
              <a:rPr lang="de-DE" dirty="0"/>
              <a:t> </a:t>
            </a:r>
            <a:r>
              <a:rPr lang="de-DE" dirty="0" err="1"/>
              <a:t>the</a:t>
            </a:r>
            <a:r>
              <a:rPr lang="de-DE" dirty="0"/>
              <a:t> relevant </a:t>
            </a:r>
            <a:r>
              <a:rPr lang="de-DE" dirty="0" err="1"/>
              <a:t>topic</a:t>
            </a:r>
            <a:r>
              <a:rPr lang="de-DE" dirty="0"/>
              <a:t>.</a:t>
            </a:r>
          </a:p>
          <a:p>
            <a:pPr lvl="1">
              <a:defRPr/>
            </a:pPr>
            <a:r>
              <a:rPr lang="de-DE" dirty="0"/>
              <a:t>Most </a:t>
            </a:r>
            <a:r>
              <a:rPr lang="de-DE" dirty="0" err="1"/>
              <a:t>appropriate</a:t>
            </a:r>
            <a:r>
              <a:rPr lang="de-DE" dirty="0"/>
              <a:t> </a:t>
            </a:r>
            <a:r>
              <a:rPr lang="de-DE" dirty="0" err="1"/>
              <a:t>contributions</a:t>
            </a:r>
            <a:r>
              <a:rPr lang="de-DE" dirty="0"/>
              <a:t> </a:t>
            </a:r>
            <a:r>
              <a:rPr lang="de-DE" dirty="0" err="1"/>
              <a:t>correspond</a:t>
            </a:r>
            <a:r>
              <a:rPr lang="de-DE" dirty="0"/>
              <a:t> </a:t>
            </a:r>
            <a:r>
              <a:rPr lang="de-DE" dirty="0" err="1"/>
              <a:t>to</a:t>
            </a:r>
            <a:r>
              <a:rPr lang="de-DE" dirty="0"/>
              <a:t> </a:t>
            </a:r>
            <a:r>
              <a:rPr lang="de-DE" dirty="0" err="1"/>
              <a:t>agreed</a:t>
            </a:r>
            <a:r>
              <a:rPr lang="de-DE" dirty="0"/>
              <a:t> WIDs (e.g. a P-CR, CR </a:t>
            </a:r>
            <a:r>
              <a:rPr lang="de-DE" dirty="0" err="1"/>
              <a:t>and</a:t>
            </a:r>
            <a:r>
              <a:rPr lang="de-DE" dirty="0"/>
              <a:t>/</a:t>
            </a:r>
            <a:r>
              <a:rPr lang="de-DE" dirty="0" err="1"/>
              <a:t>or</a:t>
            </a:r>
            <a:r>
              <a:rPr lang="de-DE" dirty="0"/>
              <a:t> </a:t>
            </a:r>
            <a:r>
              <a:rPr lang="de-DE" dirty="0" err="1"/>
              <a:t>Discussion</a:t>
            </a:r>
            <a:r>
              <a:rPr lang="de-DE" dirty="0"/>
              <a:t> Paper) </a:t>
            </a:r>
            <a:r>
              <a:rPr lang="de-DE" dirty="0" err="1"/>
              <a:t>or</a:t>
            </a:r>
            <a:r>
              <a:rPr lang="de-DE" dirty="0"/>
              <a:t> </a:t>
            </a:r>
            <a:r>
              <a:rPr lang="de-DE" dirty="0" err="1"/>
              <a:t>incoming</a:t>
            </a:r>
            <a:r>
              <a:rPr lang="de-DE" dirty="0"/>
              <a:t> LSs (e.g. a Reply LS, CR </a:t>
            </a:r>
            <a:r>
              <a:rPr lang="de-DE" dirty="0" err="1"/>
              <a:t>and</a:t>
            </a:r>
            <a:r>
              <a:rPr lang="de-DE" dirty="0"/>
              <a:t>/</a:t>
            </a:r>
            <a:r>
              <a:rPr lang="de-DE" dirty="0" err="1"/>
              <a:t>or</a:t>
            </a:r>
            <a:r>
              <a:rPr lang="de-DE" dirty="0"/>
              <a:t> </a:t>
            </a:r>
            <a:r>
              <a:rPr lang="de-DE" dirty="0" err="1"/>
              <a:t>Discussion</a:t>
            </a:r>
            <a:r>
              <a:rPr lang="de-DE" dirty="0"/>
              <a:t> Paper)</a:t>
            </a:r>
          </a:p>
          <a:p>
            <a:pPr lvl="1">
              <a:defRPr/>
            </a:pPr>
            <a:r>
              <a:rPr lang="de-DE" dirty="0"/>
              <a:t>New </a:t>
            </a:r>
            <a:r>
              <a:rPr lang="de-DE" dirty="0" err="1"/>
              <a:t>proposals</a:t>
            </a:r>
            <a:r>
              <a:rPr lang="de-DE" dirty="0"/>
              <a:t> (e.g. a </a:t>
            </a:r>
            <a:r>
              <a:rPr lang="de-DE" dirty="0" err="1"/>
              <a:t>discussion</a:t>
            </a:r>
            <a:r>
              <a:rPr lang="de-DE" dirty="0"/>
              <a:t> </a:t>
            </a:r>
            <a:r>
              <a:rPr lang="de-DE" dirty="0" err="1"/>
              <a:t>paper</a:t>
            </a:r>
            <a:r>
              <a:rPr lang="de-DE" dirty="0"/>
              <a:t> </a:t>
            </a:r>
            <a:r>
              <a:rPr lang="de-DE" dirty="0" err="1"/>
              <a:t>and</a:t>
            </a:r>
            <a:r>
              <a:rPr lang="de-DE" dirty="0"/>
              <a:t> a </a:t>
            </a:r>
            <a:r>
              <a:rPr lang="de-DE" dirty="0" err="1"/>
              <a:t>new</a:t>
            </a:r>
            <a:r>
              <a:rPr lang="de-DE" dirty="0"/>
              <a:t> WID </a:t>
            </a:r>
            <a:r>
              <a:rPr lang="de-DE" dirty="0" err="1"/>
              <a:t>proposal</a:t>
            </a:r>
            <a:r>
              <a:rPr lang="de-DE" dirty="0"/>
              <a:t>)</a:t>
            </a:r>
          </a:p>
          <a:p>
            <a:pPr lvl="1">
              <a:defRPr/>
            </a:pPr>
            <a:r>
              <a:rPr lang="de-DE" dirty="0"/>
              <a:t>Maintenance </a:t>
            </a:r>
            <a:r>
              <a:rPr lang="de-DE" dirty="0" err="1"/>
              <a:t>proposals</a:t>
            </a:r>
            <a:r>
              <a:rPr lang="de-DE" dirty="0"/>
              <a:t> (a CR </a:t>
            </a:r>
            <a:r>
              <a:rPr lang="de-DE" dirty="0" err="1"/>
              <a:t>and</a:t>
            </a:r>
            <a:r>
              <a:rPr lang="de-DE" dirty="0"/>
              <a:t> </a:t>
            </a:r>
            <a:r>
              <a:rPr lang="de-DE" dirty="0" err="1"/>
              <a:t>optionally</a:t>
            </a:r>
            <a:r>
              <a:rPr lang="de-DE" dirty="0"/>
              <a:t> an </a:t>
            </a:r>
            <a:r>
              <a:rPr lang="de-DE" dirty="0" err="1"/>
              <a:t>accompanying</a:t>
            </a:r>
            <a:r>
              <a:rPr lang="de-DE" dirty="0"/>
              <a:t> </a:t>
            </a:r>
            <a:r>
              <a:rPr lang="de-DE" dirty="0" err="1"/>
              <a:t>discussion</a:t>
            </a:r>
            <a:r>
              <a:rPr lang="de-DE" dirty="0"/>
              <a:t> </a:t>
            </a:r>
            <a:r>
              <a:rPr lang="de-DE" dirty="0" err="1"/>
              <a:t>paper</a:t>
            </a:r>
            <a:r>
              <a:rPr lang="de-DE" dirty="0"/>
              <a:t>)</a:t>
            </a:r>
          </a:p>
          <a:p>
            <a:pPr>
              <a:defRPr/>
            </a:pPr>
            <a:r>
              <a:rPr lang="de-DE" dirty="0" err="1"/>
              <a:t>To</a:t>
            </a:r>
            <a:r>
              <a:rPr lang="de-DE" dirty="0"/>
              <a:t> </a:t>
            </a:r>
            <a:r>
              <a:rPr lang="de-DE" dirty="0" err="1"/>
              <a:t>contribute</a:t>
            </a:r>
            <a:r>
              <a:rPr lang="de-DE" dirty="0"/>
              <a:t> </a:t>
            </a:r>
            <a:r>
              <a:rPr lang="de-DE" dirty="0" err="1"/>
              <a:t>to</a:t>
            </a:r>
            <a:r>
              <a:rPr lang="de-DE" dirty="0"/>
              <a:t> </a:t>
            </a:r>
            <a:r>
              <a:rPr lang="de-DE" dirty="0" err="1"/>
              <a:t>the</a:t>
            </a:r>
            <a:r>
              <a:rPr lang="de-DE" dirty="0"/>
              <a:t> </a:t>
            </a:r>
            <a:r>
              <a:rPr lang="de-DE" dirty="0" err="1"/>
              <a:t>meeting</a:t>
            </a:r>
            <a:endParaRPr lang="de-DE" dirty="0"/>
          </a:p>
          <a:p>
            <a:pPr lvl="1">
              <a:defRPr/>
            </a:pPr>
            <a:r>
              <a:rPr lang="de-DE" dirty="0" err="1"/>
              <a:t>Be</a:t>
            </a:r>
            <a:r>
              <a:rPr lang="de-DE" dirty="0"/>
              <a:t> </a:t>
            </a:r>
            <a:r>
              <a:rPr lang="de-DE" dirty="0" err="1"/>
              <a:t>aware</a:t>
            </a:r>
            <a:r>
              <a:rPr lang="de-DE" dirty="0"/>
              <a:t> </a:t>
            </a:r>
            <a:r>
              <a:rPr lang="de-DE" dirty="0" err="1"/>
              <a:t>of</a:t>
            </a:r>
            <a:r>
              <a:rPr lang="de-DE" dirty="0"/>
              <a:t> 3GPP </a:t>
            </a:r>
            <a:r>
              <a:rPr lang="de-DE" dirty="0" err="1"/>
              <a:t>Policies</a:t>
            </a:r>
            <a:r>
              <a:rPr lang="de-DE" dirty="0"/>
              <a:t> (</a:t>
            </a:r>
            <a:r>
              <a:rPr lang="de-DE" dirty="0" err="1"/>
              <a:t>copyright</a:t>
            </a:r>
            <a:r>
              <a:rPr lang="de-DE" dirty="0"/>
              <a:t>, IPR, </a:t>
            </a:r>
            <a:r>
              <a:rPr lang="de-DE" dirty="0" err="1"/>
              <a:t>antitrust</a:t>
            </a:r>
            <a:r>
              <a:rPr lang="de-DE" dirty="0"/>
              <a:t>, etc.) </a:t>
            </a:r>
            <a:r>
              <a:rPr lang="de-DE" dirty="0" err="1"/>
              <a:t>when</a:t>
            </a:r>
            <a:r>
              <a:rPr lang="de-DE" dirty="0"/>
              <a:t> </a:t>
            </a:r>
            <a:r>
              <a:rPr lang="de-DE" dirty="0" err="1"/>
              <a:t>preparing</a:t>
            </a:r>
            <a:r>
              <a:rPr lang="de-DE" dirty="0"/>
              <a:t> </a:t>
            </a:r>
            <a:r>
              <a:rPr lang="de-DE" dirty="0" err="1"/>
              <a:t>contributions</a:t>
            </a:r>
            <a:r>
              <a:rPr lang="de-DE" dirty="0"/>
              <a:t>.</a:t>
            </a:r>
          </a:p>
          <a:p>
            <a:pPr lvl="1">
              <a:defRPr/>
            </a:pPr>
            <a:r>
              <a:rPr lang="de-DE" dirty="0" err="1"/>
              <a:t>When</a:t>
            </a:r>
            <a:r>
              <a:rPr lang="de-DE" dirty="0"/>
              <a:t> </a:t>
            </a:r>
            <a:r>
              <a:rPr lang="de-DE" dirty="0" err="1"/>
              <a:t>authoring</a:t>
            </a:r>
            <a:r>
              <a:rPr lang="de-DE" dirty="0"/>
              <a:t> </a:t>
            </a:r>
            <a:r>
              <a:rPr lang="de-DE" dirty="0" err="1"/>
              <a:t>documents</a:t>
            </a:r>
            <a:r>
              <a:rPr lang="de-DE" dirty="0"/>
              <a:t> </a:t>
            </a:r>
            <a:r>
              <a:rPr lang="de-DE" dirty="0" err="1"/>
              <a:t>for</a:t>
            </a:r>
            <a:r>
              <a:rPr lang="de-DE" dirty="0"/>
              <a:t> </a:t>
            </a:r>
            <a:r>
              <a:rPr lang="de-DE" dirty="0" err="1"/>
              <a:t>submission</a:t>
            </a:r>
            <a:r>
              <a:rPr lang="de-DE" dirty="0"/>
              <a:t>, </a:t>
            </a:r>
            <a:r>
              <a:rPr lang="de-DE" dirty="0" err="1"/>
              <a:t>use</a:t>
            </a:r>
            <a:r>
              <a:rPr lang="de-DE" dirty="0"/>
              <a:t> </a:t>
            </a:r>
            <a:r>
              <a:rPr lang="de-DE" dirty="0" err="1"/>
              <a:t>the</a:t>
            </a:r>
            <a:r>
              <a:rPr lang="de-DE" dirty="0"/>
              <a:t> </a:t>
            </a:r>
            <a:r>
              <a:rPr lang="de-DE" dirty="0" err="1"/>
              <a:t>template</a:t>
            </a:r>
            <a:r>
              <a:rPr lang="de-DE" dirty="0"/>
              <a:t> </a:t>
            </a:r>
            <a:r>
              <a:rPr lang="de-DE" dirty="0" err="1"/>
              <a:t>provided</a:t>
            </a:r>
            <a:r>
              <a:rPr lang="de-DE" dirty="0"/>
              <a:t> </a:t>
            </a:r>
            <a:r>
              <a:rPr lang="de-DE" dirty="0" err="1"/>
              <a:t>by</a:t>
            </a:r>
            <a:r>
              <a:rPr lang="de-DE" dirty="0"/>
              <a:t> 3GPP </a:t>
            </a:r>
            <a:r>
              <a:rPr lang="de-DE" dirty="0" err="1"/>
              <a:t>if</a:t>
            </a:r>
            <a:r>
              <a:rPr lang="de-DE" dirty="0"/>
              <a:t> </a:t>
            </a:r>
            <a:r>
              <a:rPr lang="de-DE" dirty="0" err="1"/>
              <a:t>possible</a:t>
            </a:r>
            <a:r>
              <a:rPr lang="de-DE" dirty="0"/>
              <a:t> (e.g. </a:t>
            </a:r>
            <a:r>
              <a:rPr lang="de-DE" dirty="0" err="1"/>
              <a:t>for</a:t>
            </a:r>
            <a:r>
              <a:rPr lang="de-DE" dirty="0"/>
              <a:t> Reply LSs, WIDs, etc.)</a:t>
            </a:r>
          </a:p>
          <a:p>
            <a:pPr lvl="1">
              <a:defRPr/>
            </a:pPr>
            <a:r>
              <a:rPr lang="de-DE" dirty="0"/>
              <a:t>3GU </a:t>
            </a:r>
            <a:r>
              <a:rPr lang="de-DE" dirty="0" err="1"/>
              <a:t>to</a:t>
            </a:r>
            <a:r>
              <a:rPr lang="de-DE" dirty="0"/>
              <a:t> </a:t>
            </a:r>
            <a:r>
              <a:rPr lang="de-DE" dirty="0" err="1"/>
              <a:t>register</a:t>
            </a:r>
            <a:r>
              <a:rPr lang="de-DE" dirty="0"/>
              <a:t> </a:t>
            </a:r>
            <a:r>
              <a:rPr lang="de-DE" dirty="0" err="1"/>
              <a:t>for</a:t>
            </a:r>
            <a:r>
              <a:rPr lang="de-DE" dirty="0"/>
              <a:t> </a:t>
            </a:r>
            <a:r>
              <a:rPr lang="de-DE" dirty="0" err="1"/>
              <a:t>the</a:t>
            </a:r>
            <a:r>
              <a:rPr lang="de-DE" dirty="0"/>
              <a:t> </a:t>
            </a:r>
            <a:r>
              <a:rPr lang="de-DE" dirty="0" err="1"/>
              <a:t>meeting</a:t>
            </a:r>
            <a:r>
              <a:rPr lang="de-DE" dirty="0"/>
              <a:t>, </a:t>
            </a:r>
            <a:r>
              <a:rPr lang="de-DE" dirty="0" err="1"/>
              <a:t>reserve</a:t>
            </a:r>
            <a:r>
              <a:rPr lang="de-DE" dirty="0"/>
              <a:t> a </a:t>
            </a:r>
            <a:r>
              <a:rPr lang="de-DE" dirty="0" err="1"/>
              <a:t>tdoc</a:t>
            </a:r>
            <a:r>
              <a:rPr lang="de-DE" dirty="0"/>
              <a:t> </a:t>
            </a:r>
            <a:r>
              <a:rPr lang="de-DE" dirty="0" err="1"/>
              <a:t>number</a:t>
            </a:r>
            <a:r>
              <a:rPr lang="de-DE" dirty="0"/>
              <a:t> </a:t>
            </a:r>
            <a:r>
              <a:rPr lang="de-DE" dirty="0" err="1"/>
              <a:t>and</a:t>
            </a:r>
            <a:r>
              <a:rPr lang="de-DE" dirty="0"/>
              <a:t> </a:t>
            </a:r>
            <a:r>
              <a:rPr lang="de-DE" dirty="0" err="1"/>
              <a:t>upload</a:t>
            </a:r>
            <a:r>
              <a:rPr lang="de-DE" dirty="0"/>
              <a:t> </a:t>
            </a:r>
            <a:r>
              <a:rPr lang="de-DE" dirty="0" err="1"/>
              <a:t>documents</a:t>
            </a:r>
            <a:r>
              <a:rPr lang="de-DE" dirty="0"/>
              <a:t> </a:t>
            </a:r>
            <a:r>
              <a:rPr lang="de-DE" dirty="0" err="1"/>
              <a:t>to</a:t>
            </a:r>
            <a:r>
              <a:rPr lang="de-DE" dirty="0"/>
              <a:t> </a:t>
            </a:r>
            <a:r>
              <a:rPr lang="de-DE" dirty="0" err="1"/>
              <a:t>the</a:t>
            </a:r>
            <a:r>
              <a:rPr lang="de-DE" dirty="0"/>
              <a:t> </a:t>
            </a:r>
            <a:r>
              <a:rPr lang="de-DE" dirty="0" err="1"/>
              <a:t>meeting</a:t>
            </a:r>
            <a:r>
              <a:rPr lang="de-DE" dirty="0"/>
              <a:t>: http://portal.3gpp.org</a:t>
            </a:r>
          </a:p>
          <a:p>
            <a:pPr>
              <a:defRPr/>
            </a:pPr>
            <a:r>
              <a:rPr lang="de-DE" dirty="0" err="1"/>
              <a:t>Hint</a:t>
            </a:r>
            <a:r>
              <a:rPr lang="de-DE" dirty="0"/>
              <a:t>: </a:t>
            </a:r>
            <a:r>
              <a:rPr lang="de-DE" dirty="0" err="1"/>
              <a:t>Learn</a:t>
            </a:r>
            <a:r>
              <a:rPr lang="de-DE" dirty="0"/>
              <a:t> </a:t>
            </a:r>
            <a:r>
              <a:rPr lang="de-DE" dirty="0" err="1"/>
              <a:t>from</a:t>
            </a:r>
            <a:r>
              <a:rPr lang="de-DE" dirty="0"/>
              <a:t> </a:t>
            </a:r>
            <a:r>
              <a:rPr lang="de-DE" dirty="0" err="1"/>
              <a:t>the</a:t>
            </a:r>
            <a:r>
              <a:rPr lang="de-DE" dirty="0"/>
              <a:t> form </a:t>
            </a:r>
            <a:r>
              <a:rPr lang="de-DE" dirty="0" err="1"/>
              <a:t>and</a:t>
            </a:r>
            <a:r>
              <a:rPr lang="de-DE" dirty="0"/>
              <a:t> </a:t>
            </a:r>
            <a:r>
              <a:rPr lang="de-DE" dirty="0" err="1"/>
              <a:t>content</a:t>
            </a:r>
            <a:r>
              <a:rPr lang="de-DE" dirty="0"/>
              <a:t> </a:t>
            </a:r>
            <a:r>
              <a:rPr lang="de-DE" dirty="0" err="1"/>
              <a:t>of</a:t>
            </a:r>
            <a:r>
              <a:rPr lang="de-DE" dirty="0"/>
              <a:t> </a:t>
            </a:r>
            <a:r>
              <a:rPr lang="de-DE" dirty="0" err="1"/>
              <a:t>contributions</a:t>
            </a:r>
            <a:r>
              <a:rPr lang="de-DE" dirty="0"/>
              <a:t> </a:t>
            </a:r>
            <a:r>
              <a:rPr lang="de-DE" dirty="0" err="1"/>
              <a:t>to</a:t>
            </a:r>
            <a:r>
              <a:rPr lang="de-DE" dirty="0"/>
              <a:t> </a:t>
            </a:r>
            <a:r>
              <a:rPr lang="de-DE" dirty="0" err="1"/>
              <a:t>past</a:t>
            </a:r>
            <a:r>
              <a:rPr lang="de-DE" dirty="0"/>
              <a:t> </a:t>
            </a:r>
            <a:r>
              <a:rPr lang="de-DE" dirty="0" err="1"/>
              <a:t>meetings</a:t>
            </a:r>
            <a:r>
              <a:rPr lang="de-DE" dirty="0"/>
              <a:t>.</a:t>
            </a:r>
          </a:p>
        </p:txBody>
      </p:sp>
    </p:spTree>
    <p:extLst>
      <p:ext uri="{BB962C8B-B14F-4D97-AF65-F5344CB8AC3E}">
        <p14:creationId xmlns:p14="http://schemas.microsoft.com/office/powerpoint/2010/main" val="2682673906"/>
      </p:ext>
    </p:extLst>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de-DE" altLang="en-US" smtClean="0"/>
              <a:t>3GPP‘s (most) essential processes</a:t>
            </a:r>
          </a:p>
        </p:txBody>
      </p:sp>
      <p:sp>
        <p:nvSpPr>
          <p:cNvPr id="3" name="Content Placeholder 2">
            <a:extLst>
              <a:ext uri="{FF2B5EF4-FFF2-40B4-BE49-F238E27FC236}"/>
            </a:extLst>
          </p:cNvPr>
          <p:cNvSpPr>
            <a:spLocks noGrp="1"/>
          </p:cNvSpPr>
          <p:nvPr>
            <p:ph idx="1"/>
          </p:nvPr>
        </p:nvSpPr>
        <p:spPr>
          <a:xfrm>
            <a:off x="46038" y="1825625"/>
            <a:ext cx="6172200" cy="4351338"/>
          </a:xfrm>
        </p:spPr>
        <p:txBody>
          <a:bodyPr>
            <a:normAutofit fontScale="62500" lnSpcReduction="20000"/>
          </a:bodyPr>
          <a:lstStyle/>
          <a:p>
            <a:pPr>
              <a:defRPr/>
            </a:pPr>
            <a:r>
              <a:rPr lang="de-DE" b="1" dirty="0" err="1"/>
              <a:t>Tdoc</a:t>
            </a:r>
            <a:r>
              <a:rPr lang="de-DE" b="1" dirty="0"/>
              <a:t> </a:t>
            </a:r>
            <a:r>
              <a:rPr lang="de-DE" b="1" dirty="0" err="1"/>
              <a:t>handling</a:t>
            </a:r>
            <a:r>
              <a:rPr lang="de-DE" b="1" dirty="0"/>
              <a:t> at a </a:t>
            </a:r>
            <a:r>
              <a:rPr lang="de-DE" b="1" dirty="0" err="1"/>
              <a:t>meeting</a:t>
            </a:r>
            <a:r>
              <a:rPr lang="de-DE" b="1" dirty="0"/>
              <a:t> </a:t>
            </a:r>
            <a:r>
              <a:rPr lang="de-DE" dirty="0"/>
              <a:t>– </a:t>
            </a:r>
            <a:r>
              <a:rPr lang="de-DE" dirty="0" err="1"/>
              <a:t>each</a:t>
            </a:r>
            <a:r>
              <a:rPr lang="de-DE" dirty="0"/>
              <a:t> </a:t>
            </a:r>
            <a:r>
              <a:rPr lang="de-DE" dirty="0" err="1"/>
              <a:t>group</a:t>
            </a:r>
            <a:endParaRPr lang="de-DE" dirty="0"/>
          </a:p>
          <a:p>
            <a:pPr lvl="1">
              <a:defRPr/>
            </a:pPr>
            <a:r>
              <a:rPr lang="de-DE" dirty="0"/>
              <a:t>An </a:t>
            </a:r>
            <a:r>
              <a:rPr lang="de-DE" dirty="0" err="1"/>
              <a:t>agenda</a:t>
            </a:r>
            <a:r>
              <a:rPr lang="de-DE" dirty="0"/>
              <a:t> </a:t>
            </a:r>
            <a:r>
              <a:rPr lang="de-DE" dirty="0" err="1"/>
              <a:t>is</a:t>
            </a:r>
            <a:r>
              <a:rPr lang="de-DE" dirty="0"/>
              <a:t> </a:t>
            </a:r>
            <a:r>
              <a:rPr lang="de-DE" dirty="0" err="1"/>
              <a:t>proposed</a:t>
            </a:r>
            <a:r>
              <a:rPr lang="de-DE" dirty="0"/>
              <a:t> in </a:t>
            </a:r>
            <a:r>
              <a:rPr lang="de-DE" dirty="0" err="1"/>
              <a:t>advance</a:t>
            </a:r>
            <a:r>
              <a:rPr lang="de-DE" dirty="0"/>
              <a:t> </a:t>
            </a:r>
            <a:r>
              <a:rPr lang="de-DE" dirty="0" err="1"/>
              <a:t>of</a:t>
            </a:r>
            <a:r>
              <a:rPr lang="de-DE" dirty="0"/>
              <a:t> </a:t>
            </a:r>
            <a:r>
              <a:rPr lang="de-DE" dirty="0" err="1"/>
              <a:t>the</a:t>
            </a:r>
            <a:r>
              <a:rPr lang="de-DE" dirty="0"/>
              <a:t> </a:t>
            </a:r>
            <a:r>
              <a:rPr lang="de-DE" dirty="0" err="1"/>
              <a:t>meeting</a:t>
            </a:r>
            <a:r>
              <a:rPr lang="de-DE" dirty="0"/>
              <a:t> </a:t>
            </a:r>
            <a:r>
              <a:rPr lang="de-DE" dirty="0" err="1"/>
              <a:t>to</a:t>
            </a:r>
            <a:r>
              <a:rPr lang="de-DE" dirty="0"/>
              <a:t> </a:t>
            </a:r>
            <a:r>
              <a:rPr lang="de-DE" dirty="0" err="1"/>
              <a:t>determine</a:t>
            </a:r>
            <a:r>
              <a:rPr lang="de-DE" dirty="0"/>
              <a:t> </a:t>
            </a:r>
            <a:r>
              <a:rPr lang="de-DE" dirty="0" err="1"/>
              <a:t>what</a:t>
            </a:r>
            <a:r>
              <a:rPr lang="de-DE" dirty="0"/>
              <a:t> </a:t>
            </a:r>
            <a:r>
              <a:rPr lang="de-DE" dirty="0" err="1"/>
              <a:t>can</a:t>
            </a:r>
            <a:r>
              <a:rPr lang="de-DE" dirty="0"/>
              <a:t> </a:t>
            </a:r>
            <a:r>
              <a:rPr lang="de-DE" dirty="0" err="1"/>
              <a:t>be</a:t>
            </a:r>
            <a:r>
              <a:rPr lang="de-DE" dirty="0"/>
              <a:t> </a:t>
            </a:r>
            <a:r>
              <a:rPr lang="de-DE" dirty="0" err="1"/>
              <a:t>submitted</a:t>
            </a:r>
            <a:r>
              <a:rPr lang="de-DE" dirty="0"/>
              <a:t> </a:t>
            </a:r>
            <a:r>
              <a:rPr lang="de-DE" dirty="0" err="1"/>
              <a:t>to</a:t>
            </a:r>
            <a:r>
              <a:rPr lang="de-DE" dirty="0"/>
              <a:t> </a:t>
            </a:r>
            <a:r>
              <a:rPr lang="de-DE" dirty="0" err="1"/>
              <a:t>the</a:t>
            </a:r>
            <a:r>
              <a:rPr lang="de-DE" dirty="0"/>
              <a:t> </a:t>
            </a:r>
            <a:r>
              <a:rPr lang="de-DE" dirty="0" err="1"/>
              <a:t>meeting</a:t>
            </a:r>
            <a:r>
              <a:rPr lang="de-DE" dirty="0"/>
              <a:t>. </a:t>
            </a:r>
          </a:p>
          <a:p>
            <a:pPr lvl="1">
              <a:defRPr/>
            </a:pPr>
            <a:r>
              <a:rPr lang="de-DE" dirty="0"/>
              <a:t>The </a:t>
            </a:r>
            <a:r>
              <a:rPr lang="de-DE" dirty="0" err="1"/>
              <a:t>agenda</a:t>
            </a:r>
            <a:r>
              <a:rPr lang="de-DE" dirty="0"/>
              <a:t> </a:t>
            </a:r>
            <a:r>
              <a:rPr lang="de-DE" dirty="0" err="1"/>
              <a:t>is</a:t>
            </a:r>
            <a:r>
              <a:rPr lang="de-DE" dirty="0"/>
              <a:t> </a:t>
            </a:r>
            <a:r>
              <a:rPr lang="de-DE" dirty="0" err="1"/>
              <a:t>approved</a:t>
            </a:r>
            <a:r>
              <a:rPr lang="de-DE" dirty="0"/>
              <a:t> at </a:t>
            </a:r>
            <a:r>
              <a:rPr lang="de-DE" dirty="0" err="1"/>
              <a:t>the</a:t>
            </a:r>
            <a:r>
              <a:rPr lang="de-DE" dirty="0"/>
              <a:t> </a:t>
            </a:r>
            <a:r>
              <a:rPr lang="de-DE" dirty="0" err="1"/>
              <a:t>meeting</a:t>
            </a:r>
            <a:r>
              <a:rPr lang="de-DE" dirty="0"/>
              <a:t> </a:t>
            </a:r>
            <a:r>
              <a:rPr lang="de-DE" dirty="0" err="1"/>
              <a:t>and</a:t>
            </a:r>
            <a:r>
              <a:rPr lang="de-DE" dirty="0"/>
              <a:t> </a:t>
            </a:r>
            <a:r>
              <a:rPr lang="de-DE" dirty="0" err="1"/>
              <a:t>may</a:t>
            </a:r>
            <a:r>
              <a:rPr lang="de-DE" dirty="0"/>
              <a:t> </a:t>
            </a:r>
            <a:r>
              <a:rPr lang="de-DE" dirty="0" err="1"/>
              <a:t>be</a:t>
            </a:r>
            <a:r>
              <a:rPr lang="de-DE" dirty="0"/>
              <a:t> </a:t>
            </a:r>
            <a:r>
              <a:rPr lang="de-DE" dirty="0" err="1"/>
              <a:t>revised</a:t>
            </a:r>
            <a:r>
              <a:rPr lang="de-DE" dirty="0"/>
              <a:t>. In </a:t>
            </a:r>
            <a:r>
              <a:rPr lang="de-DE" dirty="0" err="1"/>
              <a:t>practice</a:t>
            </a:r>
            <a:r>
              <a:rPr lang="de-DE" dirty="0"/>
              <a:t> </a:t>
            </a:r>
            <a:r>
              <a:rPr lang="de-DE" dirty="0" err="1"/>
              <a:t>revision</a:t>
            </a:r>
            <a:r>
              <a:rPr lang="de-DE" dirty="0"/>
              <a:t> </a:t>
            </a:r>
            <a:r>
              <a:rPr lang="de-DE" dirty="0" err="1"/>
              <a:t>may</a:t>
            </a:r>
            <a:r>
              <a:rPr lang="de-DE" dirty="0"/>
              <a:t> </a:t>
            </a:r>
            <a:r>
              <a:rPr lang="de-DE" dirty="0" err="1"/>
              <a:t>change</a:t>
            </a:r>
            <a:r>
              <a:rPr lang="de-DE" dirty="0"/>
              <a:t> </a:t>
            </a:r>
            <a:r>
              <a:rPr lang="de-DE" dirty="0" err="1"/>
              <a:t>the</a:t>
            </a:r>
            <a:r>
              <a:rPr lang="de-DE" dirty="0"/>
              <a:t> </a:t>
            </a:r>
            <a:r>
              <a:rPr lang="de-DE" i="1" dirty="0" err="1"/>
              <a:t>order</a:t>
            </a:r>
            <a:r>
              <a:rPr lang="de-DE" dirty="0"/>
              <a:t> </a:t>
            </a:r>
            <a:r>
              <a:rPr lang="de-DE" dirty="0" err="1"/>
              <a:t>of</a:t>
            </a:r>
            <a:r>
              <a:rPr lang="de-DE" dirty="0"/>
              <a:t> </a:t>
            </a:r>
            <a:r>
              <a:rPr lang="de-DE" dirty="0" err="1"/>
              <a:t>the</a:t>
            </a:r>
            <a:r>
              <a:rPr lang="de-DE" dirty="0"/>
              <a:t> </a:t>
            </a:r>
            <a:r>
              <a:rPr lang="de-DE" dirty="0" err="1"/>
              <a:t>meeting</a:t>
            </a:r>
            <a:r>
              <a:rPr lang="de-DE" dirty="0"/>
              <a:t> but </a:t>
            </a:r>
            <a:r>
              <a:rPr lang="de-DE" i="1" dirty="0" err="1"/>
              <a:t>very</a:t>
            </a:r>
            <a:r>
              <a:rPr lang="de-DE" i="1" dirty="0"/>
              <a:t> </a:t>
            </a:r>
            <a:r>
              <a:rPr lang="de-DE" i="1" dirty="0" err="1"/>
              <a:t>seldom</a:t>
            </a:r>
            <a:r>
              <a:rPr lang="de-DE" dirty="0"/>
              <a:t> </a:t>
            </a:r>
            <a:r>
              <a:rPr lang="de-DE" dirty="0" err="1"/>
              <a:t>does</a:t>
            </a:r>
            <a:r>
              <a:rPr lang="de-DE" dirty="0"/>
              <a:t> </a:t>
            </a:r>
            <a:r>
              <a:rPr lang="de-DE" dirty="0" err="1"/>
              <a:t>it</a:t>
            </a:r>
            <a:r>
              <a:rPr lang="de-DE" dirty="0"/>
              <a:t> </a:t>
            </a:r>
            <a:r>
              <a:rPr lang="de-DE" dirty="0" err="1"/>
              <a:t>change</a:t>
            </a:r>
            <a:r>
              <a:rPr lang="de-DE" dirty="0"/>
              <a:t> </a:t>
            </a:r>
            <a:r>
              <a:rPr lang="de-DE" dirty="0" err="1"/>
              <a:t>the</a:t>
            </a:r>
            <a:r>
              <a:rPr lang="de-DE" dirty="0"/>
              <a:t> </a:t>
            </a:r>
            <a:r>
              <a:rPr lang="de-DE" i="1" dirty="0" err="1"/>
              <a:t>scope</a:t>
            </a:r>
            <a:r>
              <a:rPr lang="de-DE" dirty="0"/>
              <a:t> </a:t>
            </a:r>
            <a:r>
              <a:rPr lang="de-DE" dirty="0" err="1"/>
              <a:t>of</a:t>
            </a:r>
            <a:r>
              <a:rPr lang="de-DE" dirty="0"/>
              <a:t> </a:t>
            </a:r>
            <a:r>
              <a:rPr lang="de-DE" dirty="0" err="1"/>
              <a:t>the</a:t>
            </a:r>
            <a:r>
              <a:rPr lang="de-DE" dirty="0"/>
              <a:t> </a:t>
            </a:r>
            <a:r>
              <a:rPr lang="de-DE" dirty="0" err="1"/>
              <a:t>meeting</a:t>
            </a:r>
            <a:r>
              <a:rPr lang="de-DE" dirty="0"/>
              <a:t>. </a:t>
            </a:r>
          </a:p>
          <a:p>
            <a:pPr>
              <a:defRPr/>
            </a:pPr>
            <a:r>
              <a:rPr lang="de-DE" b="1" dirty="0" err="1"/>
              <a:t>Specification</a:t>
            </a:r>
            <a:r>
              <a:rPr lang="de-DE" b="1" dirty="0"/>
              <a:t> update </a:t>
            </a:r>
            <a:r>
              <a:rPr lang="de-DE" dirty="0"/>
              <a:t>– </a:t>
            </a:r>
            <a:r>
              <a:rPr lang="de-DE" dirty="0" err="1"/>
              <a:t>each</a:t>
            </a:r>
            <a:r>
              <a:rPr lang="de-DE" dirty="0"/>
              <a:t> </a:t>
            </a:r>
            <a:r>
              <a:rPr lang="de-DE" dirty="0" err="1"/>
              <a:t>responsible</a:t>
            </a:r>
            <a:r>
              <a:rPr lang="de-DE" dirty="0"/>
              <a:t> </a:t>
            </a:r>
            <a:r>
              <a:rPr lang="de-DE" dirty="0" err="1"/>
              <a:t>group</a:t>
            </a:r>
            <a:r>
              <a:rPr lang="de-DE" dirty="0"/>
              <a:t> </a:t>
            </a:r>
            <a:r>
              <a:rPr lang="de-DE" dirty="0" err="1"/>
              <a:t>and</a:t>
            </a:r>
            <a:r>
              <a:rPr lang="de-DE" dirty="0"/>
              <a:t> TSG</a:t>
            </a:r>
          </a:p>
          <a:p>
            <a:pPr lvl="1">
              <a:defRPr/>
            </a:pPr>
            <a:r>
              <a:rPr lang="de-DE" dirty="0"/>
              <a:t>On </a:t>
            </a:r>
            <a:r>
              <a:rPr lang="de-DE" dirty="0" err="1"/>
              <a:t>the</a:t>
            </a:r>
            <a:r>
              <a:rPr lang="de-DE" dirty="0"/>
              <a:t> </a:t>
            </a:r>
            <a:r>
              <a:rPr lang="de-DE" dirty="0" err="1"/>
              <a:t>basis</a:t>
            </a:r>
            <a:r>
              <a:rPr lang="de-DE" dirty="0"/>
              <a:t> </a:t>
            </a:r>
            <a:r>
              <a:rPr lang="de-DE" dirty="0" err="1"/>
              <a:t>of</a:t>
            </a:r>
            <a:r>
              <a:rPr lang="de-DE" dirty="0"/>
              <a:t> </a:t>
            </a:r>
            <a:r>
              <a:rPr lang="de-DE" dirty="0" err="1"/>
              <a:t>agreements</a:t>
            </a:r>
            <a:r>
              <a:rPr lang="de-DE" dirty="0"/>
              <a:t> at </a:t>
            </a:r>
            <a:r>
              <a:rPr lang="de-DE" dirty="0" err="1"/>
              <a:t>the</a:t>
            </a:r>
            <a:r>
              <a:rPr lang="de-DE" dirty="0"/>
              <a:t> WG </a:t>
            </a:r>
            <a:r>
              <a:rPr lang="de-DE" dirty="0" err="1"/>
              <a:t>and</a:t>
            </a:r>
            <a:r>
              <a:rPr lang="de-DE" dirty="0"/>
              <a:t> TSG </a:t>
            </a:r>
            <a:r>
              <a:rPr lang="de-DE" dirty="0" err="1"/>
              <a:t>level</a:t>
            </a:r>
            <a:r>
              <a:rPr lang="de-DE" dirty="0"/>
              <a:t>, </a:t>
            </a:r>
            <a:r>
              <a:rPr lang="de-DE" dirty="0" err="1"/>
              <a:t>specifications</a:t>
            </a:r>
            <a:r>
              <a:rPr lang="de-DE" dirty="0"/>
              <a:t> </a:t>
            </a:r>
            <a:r>
              <a:rPr lang="de-DE" dirty="0" err="1"/>
              <a:t>are</a:t>
            </a:r>
            <a:r>
              <a:rPr lang="de-DE" dirty="0"/>
              <a:t> </a:t>
            </a:r>
            <a:r>
              <a:rPr lang="de-DE" dirty="0" err="1"/>
              <a:t>updated</a:t>
            </a:r>
            <a:r>
              <a:rPr lang="de-DE" dirty="0"/>
              <a:t> on </a:t>
            </a:r>
            <a:r>
              <a:rPr lang="de-DE" dirty="0" err="1"/>
              <a:t>the</a:t>
            </a:r>
            <a:r>
              <a:rPr lang="de-DE" dirty="0"/>
              <a:t> 3GPP </a:t>
            </a:r>
            <a:r>
              <a:rPr lang="de-DE" dirty="0" err="1"/>
              <a:t>server</a:t>
            </a:r>
            <a:r>
              <a:rPr lang="de-DE" dirty="0"/>
              <a:t>.</a:t>
            </a:r>
          </a:p>
          <a:p>
            <a:pPr lvl="1">
              <a:defRPr/>
            </a:pPr>
            <a:r>
              <a:rPr lang="de-DE" dirty="0" err="1"/>
              <a:t>Specifications</a:t>
            </a:r>
            <a:r>
              <a:rPr lang="de-DE" dirty="0"/>
              <a:t> </a:t>
            </a:r>
            <a:r>
              <a:rPr lang="de-DE" dirty="0" err="1"/>
              <a:t>under</a:t>
            </a:r>
            <a:r>
              <a:rPr lang="de-DE" dirty="0"/>
              <a:t> </a:t>
            </a:r>
            <a:r>
              <a:rPr lang="de-DE" dirty="0" err="1"/>
              <a:t>change</a:t>
            </a:r>
            <a:r>
              <a:rPr lang="de-DE" dirty="0"/>
              <a:t> </a:t>
            </a:r>
            <a:r>
              <a:rPr lang="de-DE" dirty="0" err="1"/>
              <a:t>control</a:t>
            </a:r>
            <a:r>
              <a:rPr lang="de-DE" dirty="0"/>
              <a:t> </a:t>
            </a:r>
            <a:r>
              <a:rPr lang="de-DE" dirty="0" err="1"/>
              <a:t>are</a:t>
            </a:r>
            <a:r>
              <a:rPr lang="de-DE" dirty="0"/>
              <a:t> </a:t>
            </a:r>
            <a:r>
              <a:rPr lang="de-DE" dirty="0" err="1"/>
              <a:t>modified</a:t>
            </a:r>
            <a:r>
              <a:rPr lang="de-DE" dirty="0"/>
              <a:t> </a:t>
            </a:r>
            <a:r>
              <a:rPr lang="de-DE" dirty="0" err="1"/>
              <a:t>by</a:t>
            </a:r>
            <a:r>
              <a:rPr lang="de-DE" dirty="0"/>
              <a:t> TSG </a:t>
            </a:r>
            <a:r>
              <a:rPr lang="de-DE" dirty="0" err="1"/>
              <a:t>approved</a:t>
            </a:r>
            <a:r>
              <a:rPr lang="de-DE" dirty="0"/>
              <a:t> CRs, </a:t>
            </a:r>
            <a:r>
              <a:rPr lang="de-DE" dirty="0" err="1"/>
              <a:t>by</a:t>
            </a:r>
            <a:r>
              <a:rPr lang="de-DE" dirty="0"/>
              <a:t> </a:t>
            </a:r>
            <a:r>
              <a:rPr lang="de-DE" dirty="0" err="1"/>
              <a:t>the</a:t>
            </a:r>
            <a:r>
              <a:rPr lang="de-DE" dirty="0"/>
              <a:t> </a:t>
            </a:r>
            <a:r>
              <a:rPr lang="de-DE" dirty="0" err="1"/>
              <a:t>Secretariat</a:t>
            </a:r>
            <a:endParaRPr lang="de-DE" dirty="0"/>
          </a:p>
          <a:p>
            <a:pPr>
              <a:defRPr/>
            </a:pPr>
            <a:r>
              <a:rPr lang="de-DE" b="1" dirty="0" err="1"/>
              <a:t>Elections</a:t>
            </a:r>
            <a:r>
              <a:rPr lang="de-DE" b="1" dirty="0"/>
              <a:t> </a:t>
            </a:r>
            <a:r>
              <a:rPr lang="de-DE" dirty="0"/>
              <a:t>– </a:t>
            </a:r>
            <a:r>
              <a:rPr lang="de-DE" dirty="0" err="1"/>
              <a:t>Elected</a:t>
            </a:r>
            <a:r>
              <a:rPr lang="de-DE" dirty="0"/>
              <a:t> </a:t>
            </a:r>
            <a:r>
              <a:rPr lang="de-DE" dirty="0" err="1"/>
              <a:t>officers</a:t>
            </a:r>
            <a:r>
              <a:rPr lang="de-DE" dirty="0"/>
              <a:t> </a:t>
            </a:r>
            <a:r>
              <a:rPr lang="de-DE" dirty="0" err="1"/>
              <a:t>may</a:t>
            </a:r>
            <a:r>
              <a:rPr lang="de-DE" dirty="0"/>
              <a:t> stand </a:t>
            </a:r>
            <a:r>
              <a:rPr lang="de-DE" dirty="0" err="1"/>
              <a:t>for</a:t>
            </a:r>
            <a:r>
              <a:rPr lang="de-DE" dirty="0"/>
              <a:t> </a:t>
            </a:r>
            <a:r>
              <a:rPr lang="de-DE" dirty="0" err="1"/>
              <a:t>election</a:t>
            </a:r>
            <a:r>
              <a:rPr lang="de-DE" dirty="0"/>
              <a:t> </a:t>
            </a:r>
            <a:r>
              <a:rPr lang="de-DE" dirty="0" err="1"/>
              <a:t>only</a:t>
            </a:r>
            <a:r>
              <a:rPr lang="de-DE" dirty="0"/>
              <a:t> </a:t>
            </a:r>
            <a:r>
              <a:rPr lang="de-DE" dirty="0" err="1"/>
              <a:t>for</a:t>
            </a:r>
            <a:r>
              <a:rPr lang="de-DE" dirty="0"/>
              <a:t> </a:t>
            </a:r>
            <a:r>
              <a:rPr lang="de-DE" dirty="0" err="1"/>
              <a:t>two</a:t>
            </a:r>
            <a:r>
              <a:rPr lang="de-DE" dirty="0"/>
              <a:t> </a:t>
            </a:r>
            <a:r>
              <a:rPr lang="de-DE" dirty="0" err="1"/>
              <a:t>terms</a:t>
            </a:r>
            <a:r>
              <a:rPr lang="de-DE" dirty="0"/>
              <a:t>. </a:t>
            </a:r>
          </a:p>
          <a:p>
            <a:pPr lvl="1">
              <a:defRPr/>
            </a:pPr>
            <a:r>
              <a:rPr lang="de-DE" dirty="0"/>
              <a:t>After </a:t>
            </a:r>
            <a:r>
              <a:rPr lang="de-DE" dirty="0" err="1"/>
              <a:t>the</a:t>
            </a:r>
            <a:r>
              <a:rPr lang="de-DE" dirty="0"/>
              <a:t> </a:t>
            </a:r>
            <a:r>
              <a:rPr lang="de-DE" dirty="0" err="1"/>
              <a:t>second</a:t>
            </a:r>
            <a:r>
              <a:rPr lang="de-DE" dirty="0"/>
              <a:t> </a:t>
            </a:r>
            <a:r>
              <a:rPr lang="de-DE" dirty="0" err="1"/>
              <a:t>term</a:t>
            </a:r>
            <a:r>
              <a:rPr lang="de-DE" dirty="0"/>
              <a:t> </a:t>
            </a:r>
            <a:r>
              <a:rPr lang="de-DE" dirty="0" err="1"/>
              <a:t>if</a:t>
            </a:r>
            <a:r>
              <a:rPr lang="de-DE" dirty="0"/>
              <a:t> </a:t>
            </a:r>
            <a:r>
              <a:rPr lang="de-DE" dirty="0" err="1"/>
              <a:t>opposed</a:t>
            </a:r>
            <a:r>
              <a:rPr lang="de-DE" dirty="0"/>
              <a:t>, an </a:t>
            </a:r>
            <a:r>
              <a:rPr lang="de-DE" dirty="0" err="1"/>
              <a:t>election</a:t>
            </a:r>
            <a:r>
              <a:rPr lang="de-DE" dirty="0"/>
              <a:t> will </a:t>
            </a:r>
            <a:r>
              <a:rPr lang="de-DE" dirty="0" err="1"/>
              <a:t>determine</a:t>
            </a:r>
            <a:r>
              <a:rPr lang="de-DE" dirty="0"/>
              <a:t> </a:t>
            </a:r>
            <a:r>
              <a:rPr lang="de-DE" dirty="0" err="1"/>
              <a:t>their</a:t>
            </a:r>
            <a:r>
              <a:rPr lang="de-DE" dirty="0"/>
              <a:t> </a:t>
            </a:r>
            <a:r>
              <a:rPr lang="de-DE" dirty="0" err="1"/>
              <a:t>successor</a:t>
            </a:r>
            <a:r>
              <a:rPr lang="de-DE" dirty="0"/>
              <a:t>.</a:t>
            </a:r>
          </a:p>
          <a:p>
            <a:pPr>
              <a:defRPr/>
            </a:pPr>
            <a:r>
              <a:rPr lang="de-DE" b="1" dirty="0"/>
              <a:t>Release </a:t>
            </a:r>
            <a:r>
              <a:rPr lang="de-DE" b="1" dirty="0" err="1"/>
              <a:t>planning</a:t>
            </a:r>
            <a:r>
              <a:rPr lang="de-DE" b="1" dirty="0"/>
              <a:t> </a:t>
            </a:r>
            <a:r>
              <a:rPr lang="de-DE" dirty="0"/>
              <a:t>– </a:t>
            </a:r>
            <a:r>
              <a:rPr lang="de-DE" dirty="0" err="1"/>
              <a:t>responsibility</a:t>
            </a:r>
            <a:r>
              <a:rPr lang="de-DE" dirty="0"/>
              <a:t> </a:t>
            </a:r>
            <a:r>
              <a:rPr lang="de-DE" dirty="0" err="1"/>
              <a:t>of</a:t>
            </a:r>
            <a:r>
              <a:rPr lang="de-DE" dirty="0"/>
              <a:t> </a:t>
            </a:r>
            <a:r>
              <a:rPr lang="de-DE" dirty="0" err="1"/>
              <a:t>the</a:t>
            </a:r>
            <a:r>
              <a:rPr lang="de-DE" dirty="0"/>
              <a:t> TSG, </a:t>
            </a:r>
            <a:r>
              <a:rPr lang="de-DE" dirty="0" err="1"/>
              <a:t>approved</a:t>
            </a:r>
            <a:r>
              <a:rPr lang="de-DE" dirty="0"/>
              <a:t> </a:t>
            </a:r>
            <a:r>
              <a:rPr lang="de-DE" dirty="0" err="1"/>
              <a:t>by</a:t>
            </a:r>
            <a:r>
              <a:rPr lang="de-DE" dirty="0"/>
              <a:t> PCG</a:t>
            </a:r>
          </a:p>
          <a:p>
            <a:pPr lvl="1">
              <a:defRPr/>
            </a:pPr>
            <a:r>
              <a:rPr lang="de-DE" dirty="0"/>
              <a:t>TSGs </a:t>
            </a:r>
            <a:r>
              <a:rPr lang="de-DE" dirty="0" err="1"/>
              <a:t>propose</a:t>
            </a:r>
            <a:r>
              <a:rPr lang="de-DE" dirty="0"/>
              <a:t> </a:t>
            </a:r>
            <a:r>
              <a:rPr lang="de-DE" dirty="0" err="1"/>
              <a:t>and</a:t>
            </a:r>
            <a:r>
              <a:rPr lang="de-DE" dirty="0"/>
              <a:t> </a:t>
            </a:r>
            <a:r>
              <a:rPr lang="de-DE" dirty="0" err="1"/>
              <a:t>agree</a:t>
            </a:r>
            <a:r>
              <a:rPr lang="de-DE" dirty="0"/>
              <a:t> </a:t>
            </a:r>
            <a:r>
              <a:rPr lang="de-DE" dirty="0" err="1"/>
              <a:t>to</a:t>
            </a:r>
            <a:r>
              <a:rPr lang="de-DE" dirty="0"/>
              <a:t> </a:t>
            </a:r>
            <a:r>
              <a:rPr lang="de-DE" dirty="0" err="1"/>
              <a:t>the</a:t>
            </a:r>
            <a:r>
              <a:rPr lang="de-DE" dirty="0"/>
              <a:t> Release Timeline (</a:t>
            </a:r>
            <a:r>
              <a:rPr lang="de-DE" dirty="0" err="1"/>
              <a:t>including</a:t>
            </a:r>
            <a:r>
              <a:rPr lang="de-DE" dirty="0"/>
              <a:t> </a:t>
            </a:r>
            <a:r>
              <a:rPr lang="de-DE" dirty="0" err="1"/>
              <a:t>freeze</a:t>
            </a:r>
            <a:r>
              <a:rPr lang="de-DE" dirty="0"/>
              <a:t> </a:t>
            </a:r>
            <a:r>
              <a:rPr lang="de-DE" dirty="0" err="1"/>
              <a:t>dates</a:t>
            </a:r>
            <a:r>
              <a:rPr lang="de-DE" dirty="0"/>
              <a:t>.) These </a:t>
            </a:r>
            <a:r>
              <a:rPr lang="de-DE" dirty="0" err="1"/>
              <a:t>are</a:t>
            </a:r>
            <a:r>
              <a:rPr lang="de-DE" dirty="0"/>
              <a:t> </a:t>
            </a:r>
            <a:r>
              <a:rPr lang="de-DE" dirty="0" err="1"/>
              <a:t>captured</a:t>
            </a:r>
            <a:r>
              <a:rPr lang="de-DE" dirty="0"/>
              <a:t> in </a:t>
            </a:r>
            <a:r>
              <a:rPr lang="de-DE" dirty="0" err="1"/>
              <a:t>the</a:t>
            </a:r>
            <a:r>
              <a:rPr lang="de-DE" dirty="0"/>
              <a:t> Work Plan.</a:t>
            </a:r>
          </a:p>
          <a:p>
            <a:pPr lvl="1">
              <a:defRPr/>
            </a:pPr>
            <a:r>
              <a:rPr lang="de-DE" dirty="0"/>
              <a:t>The Work Plan </a:t>
            </a:r>
            <a:r>
              <a:rPr lang="de-DE" dirty="0" err="1"/>
              <a:t>is</a:t>
            </a:r>
            <a:r>
              <a:rPr lang="de-DE" dirty="0"/>
              <a:t> </a:t>
            </a:r>
            <a:r>
              <a:rPr lang="de-DE" dirty="0" err="1"/>
              <a:t>approved</a:t>
            </a:r>
            <a:r>
              <a:rPr lang="de-DE" dirty="0"/>
              <a:t> in PCG.</a:t>
            </a:r>
          </a:p>
          <a:p>
            <a:pPr lvl="1">
              <a:defRPr/>
            </a:pPr>
            <a:endParaRPr lang="de-DE" dirty="0"/>
          </a:p>
        </p:txBody>
      </p:sp>
      <p:pic>
        <p:nvPicPr>
          <p:cNvPr id="51204"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19813" y="3048000"/>
            <a:ext cx="59753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5"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23125" y="1625600"/>
            <a:ext cx="3767138"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23125" y="4227513"/>
            <a:ext cx="3030538" cy="247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2342814"/>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309563" y="2333625"/>
          <a:ext cx="2144712" cy="4010024"/>
        </p:xfrm>
        <a:graphic>
          <a:graphicData uri="http://schemas.openxmlformats.org/drawingml/2006/table">
            <a:tbl>
              <a:tblPr firstRow="1">
                <a:effectLst/>
                <a:tableStyleId>{D03447BB-5D67-496B-8E87-E561075AD55C}</a:tableStyleId>
              </a:tblPr>
              <a:tblGrid>
                <a:gridCol w="2144712"/>
              </a:tblGrid>
              <a:tr h="477491">
                <a:tc>
                  <a:txBody>
                    <a:bodyPr/>
                    <a:lstStyle/>
                    <a:p>
                      <a:pPr algn="ctr" fontAlgn="base"/>
                      <a:r>
                        <a:rPr lang="en-US" sz="1300" b="1" u="none" strike="noStrike" dirty="0">
                          <a:solidFill>
                            <a:schemeClr val="bg1"/>
                          </a:solidFill>
                          <a:effectLst/>
                          <a:hlinkClick r:id="rId2"/>
                        </a:rPr>
                        <a:t>TSG RAN</a:t>
                      </a:r>
                      <a:r>
                        <a:rPr lang="en-US" sz="1300" b="1" dirty="0">
                          <a:solidFill>
                            <a:schemeClr val="bg1"/>
                          </a:solidFill>
                          <a:effectLst/>
                        </a:rPr>
                        <a:t/>
                      </a:r>
                      <a:br>
                        <a:rPr lang="en-US" sz="1300" b="1" dirty="0">
                          <a:solidFill>
                            <a:schemeClr val="bg1"/>
                          </a:solidFill>
                          <a:effectLst/>
                        </a:rPr>
                      </a:br>
                      <a:r>
                        <a:rPr lang="en-US" sz="1100" dirty="0">
                          <a:solidFill>
                            <a:schemeClr val="tx1"/>
                          </a:solidFill>
                          <a:effectLst/>
                        </a:rPr>
                        <a:t>Radio Access Network</a:t>
                      </a:r>
                      <a:endParaRPr lang="en-US" sz="1100" dirty="0">
                        <a:solidFill>
                          <a:schemeClr val="tx1"/>
                        </a:solidFill>
                        <a:effectLst/>
                        <a:latin typeface="inherit"/>
                      </a:endParaRPr>
                    </a:p>
                  </a:txBody>
                  <a:tcPr marL="34164" marR="34164" marT="34125" marB="341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418815">
                <a:tc>
                  <a:txBody>
                    <a:bodyPr/>
                    <a:lstStyle/>
                    <a:p>
                      <a:pPr algn="ctr" fontAlgn="base"/>
                      <a:r>
                        <a:rPr lang="en-US" sz="1200" u="none" strike="noStrike" dirty="0">
                          <a:solidFill>
                            <a:schemeClr val="bg1"/>
                          </a:solidFill>
                          <a:effectLst/>
                          <a:hlinkClick r:id="rId3"/>
                        </a:rPr>
                        <a:t>RAN WG1</a:t>
                      </a:r>
                      <a:r>
                        <a:rPr lang="en-US" sz="900" dirty="0">
                          <a:solidFill>
                            <a:schemeClr val="bg1"/>
                          </a:solidFill>
                          <a:effectLst/>
                        </a:rPr>
                        <a:t/>
                      </a:r>
                      <a:br>
                        <a:rPr lang="en-US" sz="900" dirty="0">
                          <a:solidFill>
                            <a:schemeClr val="bg1"/>
                          </a:solidFill>
                          <a:effectLst/>
                        </a:rPr>
                      </a:br>
                      <a:r>
                        <a:rPr lang="en-US" sz="1100" dirty="0">
                          <a:solidFill>
                            <a:schemeClr val="tx1"/>
                          </a:solidFill>
                          <a:effectLst/>
                        </a:rPr>
                        <a:t>Radio Layer 1 spec</a:t>
                      </a:r>
                      <a:endParaRPr lang="en-US" sz="1100" dirty="0">
                        <a:solidFill>
                          <a:schemeClr val="tx1"/>
                        </a:solidFill>
                        <a:effectLst/>
                        <a:latin typeface="inherit"/>
                      </a:endParaRPr>
                    </a:p>
                  </a:txBody>
                  <a:tcPr marL="34164" marR="34164" marT="34125" marB="341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586476">
                <a:tc>
                  <a:txBody>
                    <a:bodyPr/>
                    <a:lstStyle/>
                    <a:p>
                      <a:pPr algn="ctr" fontAlgn="base"/>
                      <a:r>
                        <a:rPr lang="en-US" sz="1200" u="none" strike="noStrike" dirty="0">
                          <a:solidFill>
                            <a:schemeClr val="bg1"/>
                          </a:solidFill>
                          <a:effectLst/>
                          <a:hlinkClick r:id="rId4"/>
                        </a:rPr>
                        <a:t>RAN WG2</a:t>
                      </a:r>
                      <a:r>
                        <a:rPr lang="en-US" sz="900" dirty="0">
                          <a:solidFill>
                            <a:schemeClr val="bg1"/>
                          </a:solidFill>
                          <a:effectLst/>
                        </a:rPr>
                        <a:t/>
                      </a:r>
                      <a:br>
                        <a:rPr lang="en-US" sz="900" dirty="0">
                          <a:solidFill>
                            <a:schemeClr val="bg1"/>
                          </a:solidFill>
                          <a:effectLst/>
                        </a:rPr>
                      </a:br>
                      <a:r>
                        <a:rPr lang="en-US" sz="1100" dirty="0">
                          <a:solidFill>
                            <a:schemeClr val="tx1"/>
                          </a:solidFill>
                          <a:effectLst/>
                        </a:rPr>
                        <a:t>Radio Layer 2 spec</a:t>
                      </a:r>
                      <a:br>
                        <a:rPr lang="en-US" sz="1100" dirty="0">
                          <a:solidFill>
                            <a:schemeClr val="tx1"/>
                          </a:solidFill>
                          <a:effectLst/>
                        </a:rPr>
                      </a:br>
                      <a:r>
                        <a:rPr lang="en-US" sz="1100" dirty="0">
                          <a:solidFill>
                            <a:schemeClr val="tx1"/>
                          </a:solidFill>
                          <a:effectLst/>
                        </a:rPr>
                        <a:t>Radio Layer 3 RR spec</a:t>
                      </a:r>
                      <a:endParaRPr lang="en-US" sz="900" dirty="0">
                        <a:solidFill>
                          <a:schemeClr val="tx1"/>
                        </a:solidFill>
                        <a:effectLst/>
                        <a:latin typeface="inherit"/>
                      </a:endParaRPr>
                    </a:p>
                  </a:txBody>
                  <a:tcPr marL="34164" marR="34164" marT="34125" marB="341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754137">
                <a:tc>
                  <a:txBody>
                    <a:bodyPr/>
                    <a:lstStyle/>
                    <a:p>
                      <a:pPr algn="ctr" fontAlgn="base"/>
                      <a:r>
                        <a:rPr lang="en-GB" sz="1200" u="none" strike="noStrike" dirty="0">
                          <a:solidFill>
                            <a:schemeClr val="bg1"/>
                          </a:solidFill>
                          <a:effectLst/>
                          <a:hlinkClick r:id="rId5"/>
                        </a:rPr>
                        <a:t>RAN WG3</a:t>
                      </a:r>
                      <a:r>
                        <a:rPr lang="en-GB" sz="1200" dirty="0">
                          <a:solidFill>
                            <a:schemeClr val="bg1"/>
                          </a:solidFill>
                          <a:effectLst/>
                        </a:rPr>
                        <a:t> </a:t>
                      </a:r>
                      <a:r>
                        <a:rPr lang="en-GB" sz="900" dirty="0">
                          <a:solidFill>
                            <a:schemeClr val="bg1"/>
                          </a:solidFill>
                          <a:effectLst/>
                        </a:rPr>
                        <a:t/>
                      </a:r>
                      <a:br>
                        <a:rPr lang="en-GB" sz="900" dirty="0">
                          <a:solidFill>
                            <a:schemeClr val="bg1"/>
                          </a:solidFill>
                          <a:effectLst/>
                        </a:rPr>
                      </a:br>
                      <a:r>
                        <a:rPr lang="en-GB" sz="1100" dirty="0" err="1">
                          <a:solidFill>
                            <a:schemeClr val="tx1"/>
                          </a:solidFill>
                          <a:effectLst/>
                        </a:rPr>
                        <a:t>lub</a:t>
                      </a:r>
                      <a:r>
                        <a:rPr lang="en-GB" sz="1100" dirty="0">
                          <a:solidFill>
                            <a:schemeClr val="tx1"/>
                          </a:solidFill>
                          <a:effectLst/>
                        </a:rPr>
                        <a:t> spec, </a:t>
                      </a:r>
                      <a:r>
                        <a:rPr lang="en-GB" sz="1100" dirty="0" err="1">
                          <a:solidFill>
                            <a:schemeClr val="tx1"/>
                          </a:solidFill>
                          <a:effectLst/>
                        </a:rPr>
                        <a:t>lur</a:t>
                      </a:r>
                      <a:r>
                        <a:rPr lang="en-GB" sz="1100" dirty="0">
                          <a:solidFill>
                            <a:schemeClr val="tx1"/>
                          </a:solidFill>
                          <a:effectLst/>
                        </a:rPr>
                        <a:t> spec, </a:t>
                      </a:r>
                      <a:r>
                        <a:rPr lang="en-GB" sz="1100" dirty="0" err="1">
                          <a:solidFill>
                            <a:schemeClr val="tx1"/>
                          </a:solidFill>
                          <a:effectLst/>
                        </a:rPr>
                        <a:t>lu</a:t>
                      </a:r>
                      <a:r>
                        <a:rPr lang="en-GB" sz="1100" dirty="0">
                          <a:solidFill>
                            <a:schemeClr val="tx1"/>
                          </a:solidFill>
                          <a:effectLst/>
                        </a:rPr>
                        <a:t> spec</a:t>
                      </a:r>
                      <a:br>
                        <a:rPr lang="en-GB" sz="1100" dirty="0">
                          <a:solidFill>
                            <a:schemeClr val="tx1"/>
                          </a:solidFill>
                          <a:effectLst/>
                        </a:rPr>
                      </a:br>
                      <a:r>
                        <a:rPr lang="en-GB" sz="1100" dirty="0">
                          <a:solidFill>
                            <a:schemeClr val="tx1"/>
                          </a:solidFill>
                          <a:effectLst/>
                        </a:rPr>
                        <a:t>UTRAN O&amp;M </a:t>
                      </a:r>
                      <a:r>
                        <a:rPr lang="en-GB" sz="1100" dirty="0" smtClean="0">
                          <a:solidFill>
                            <a:schemeClr val="tx1"/>
                          </a:solidFill>
                          <a:effectLst/>
                        </a:rPr>
                        <a:t>requirements</a:t>
                      </a:r>
                    </a:p>
                    <a:p>
                      <a:pPr algn="ctr" fontAlgn="base"/>
                      <a:r>
                        <a:rPr lang="en-GB" sz="1100" dirty="0" smtClean="0">
                          <a:solidFill>
                            <a:schemeClr val="tx1"/>
                          </a:solidFill>
                          <a:effectLst/>
                          <a:latin typeface="+mn-lt"/>
                        </a:rPr>
                        <a:t>(Radio CN Interfaces)</a:t>
                      </a:r>
                      <a:endParaRPr lang="en-GB" sz="1100" dirty="0">
                        <a:solidFill>
                          <a:schemeClr val="tx1"/>
                        </a:solidFill>
                        <a:effectLst/>
                        <a:latin typeface="+mn-lt"/>
                      </a:endParaRPr>
                    </a:p>
                  </a:txBody>
                  <a:tcPr marL="34164" marR="34164" marT="34125" marB="341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586476">
                <a:tc>
                  <a:txBody>
                    <a:bodyPr/>
                    <a:lstStyle/>
                    <a:p>
                      <a:pPr algn="ctr" fontAlgn="base"/>
                      <a:r>
                        <a:rPr lang="en-GB" sz="1200" u="none" strike="noStrike" dirty="0">
                          <a:solidFill>
                            <a:schemeClr val="bg1"/>
                          </a:solidFill>
                          <a:effectLst/>
                          <a:hlinkClick r:id="rId6"/>
                        </a:rPr>
                        <a:t>RAN WG4</a:t>
                      </a:r>
                      <a:r>
                        <a:rPr lang="en-GB" sz="900" dirty="0">
                          <a:solidFill>
                            <a:schemeClr val="bg1"/>
                          </a:solidFill>
                          <a:effectLst/>
                        </a:rPr>
                        <a:t/>
                      </a:r>
                      <a:br>
                        <a:rPr lang="en-GB" sz="900" dirty="0">
                          <a:solidFill>
                            <a:schemeClr val="bg1"/>
                          </a:solidFill>
                          <a:effectLst/>
                        </a:rPr>
                      </a:br>
                      <a:r>
                        <a:rPr lang="en-GB" sz="1100" dirty="0">
                          <a:solidFill>
                            <a:schemeClr val="tx1"/>
                          </a:solidFill>
                          <a:effectLst/>
                        </a:rPr>
                        <a:t>Radio Performance</a:t>
                      </a:r>
                      <a:br>
                        <a:rPr lang="en-GB" sz="1100" dirty="0">
                          <a:solidFill>
                            <a:schemeClr val="tx1"/>
                          </a:solidFill>
                          <a:effectLst/>
                        </a:rPr>
                      </a:br>
                      <a:r>
                        <a:rPr lang="en-GB" sz="1100" dirty="0">
                          <a:solidFill>
                            <a:schemeClr val="tx1"/>
                          </a:solidFill>
                          <a:effectLst/>
                        </a:rPr>
                        <a:t>Protocol aspects</a:t>
                      </a:r>
                      <a:endParaRPr lang="en-GB" sz="1100" dirty="0">
                        <a:solidFill>
                          <a:schemeClr val="tx1"/>
                        </a:solidFill>
                        <a:effectLst/>
                        <a:latin typeface="inherit"/>
                      </a:endParaRPr>
                    </a:p>
                  </a:txBody>
                  <a:tcPr marL="34164" marR="34164" marT="34125" marB="341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586476">
                <a:tc>
                  <a:txBody>
                    <a:bodyPr/>
                    <a:lstStyle/>
                    <a:p>
                      <a:pPr algn="ctr" fontAlgn="base"/>
                      <a:r>
                        <a:rPr lang="en-GB" sz="1200" u="none" strike="noStrike" dirty="0">
                          <a:solidFill>
                            <a:schemeClr val="bg1"/>
                          </a:solidFill>
                          <a:effectLst/>
                          <a:hlinkClick r:id="rId7"/>
                        </a:rPr>
                        <a:t>RAN WG5</a:t>
                      </a:r>
                      <a:r>
                        <a:rPr lang="en-GB" sz="900" dirty="0">
                          <a:solidFill>
                            <a:schemeClr val="bg1"/>
                          </a:solidFill>
                          <a:effectLst/>
                        </a:rPr>
                        <a:t/>
                      </a:r>
                      <a:br>
                        <a:rPr lang="en-GB" sz="900" dirty="0">
                          <a:solidFill>
                            <a:schemeClr val="bg1"/>
                          </a:solidFill>
                          <a:effectLst/>
                        </a:rPr>
                      </a:br>
                      <a:r>
                        <a:rPr lang="en-GB" sz="1100" dirty="0">
                          <a:solidFill>
                            <a:schemeClr val="tx1"/>
                          </a:solidFill>
                          <a:effectLst/>
                        </a:rPr>
                        <a:t>Mobile Terminal</a:t>
                      </a:r>
                      <a:br>
                        <a:rPr lang="en-GB" sz="1100" dirty="0">
                          <a:solidFill>
                            <a:schemeClr val="tx1"/>
                          </a:solidFill>
                          <a:effectLst/>
                        </a:rPr>
                      </a:br>
                      <a:r>
                        <a:rPr lang="en-GB" sz="1100" dirty="0">
                          <a:solidFill>
                            <a:schemeClr val="tx1"/>
                          </a:solidFill>
                          <a:effectLst/>
                        </a:rPr>
                        <a:t>Conformance Testing</a:t>
                      </a:r>
                      <a:endParaRPr lang="en-GB" sz="900" dirty="0">
                        <a:solidFill>
                          <a:schemeClr val="tx1"/>
                        </a:solidFill>
                        <a:effectLst/>
                        <a:latin typeface="inherit"/>
                      </a:endParaRPr>
                    </a:p>
                  </a:txBody>
                  <a:tcPr marL="34164" marR="34164" marT="34125" marB="341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600153">
                <a:tc>
                  <a:txBody>
                    <a:bodyPr/>
                    <a:lstStyle/>
                    <a:p>
                      <a:pPr algn="ctr" fontAlgn="base"/>
                      <a:r>
                        <a:rPr lang="en-GB" sz="1200" u="none" strike="noStrike" dirty="0" smtClean="0">
                          <a:solidFill>
                            <a:schemeClr val="bg1"/>
                          </a:solidFill>
                          <a:effectLst/>
                          <a:hlinkClick r:id="rId8"/>
                        </a:rPr>
                        <a:t>RAN WG6</a:t>
                      </a:r>
                      <a:endParaRPr lang="en-GB" sz="1200" u="none" strike="noStrike" dirty="0" smtClean="0">
                        <a:solidFill>
                          <a:schemeClr val="bg1"/>
                        </a:solidFill>
                        <a:effectLst/>
                      </a:endParaRPr>
                    </a:p>
                    <a:p>
                      <a:pPr algn="ctr" fontAlgn="base"/>
                      <a:r>
                        <a:rPr lang="en-US" sz="1100" dirty="0" smtClean="0">
                          <a:solidFill>
                            <a:schemeClr val="tx1"/>
                          </a:solidFill>
                          <a:effectLst/>
                          <a:latin typeface="+mn-lt"/>
                        </a:rPr>
                        <a:t>GSM EDGE</a:t>
                      </a:r>
                      <a:br>
                        <a:rPr lang="en-US" sz="1100" dirty="0" smtClean="0">
                          <a:solidFill>
                            <a:schemeClr val="tx1"/>
                          </a:solidFill>
                          <a:effectLst/>
                          <a:latin typeface="+mn-lt"/>
                        </a:rPr>
                      </a:br>
                      <a:r>
                        <a:rPr lang="en-US" sz="1100" dirty="0" smtClean="0">
                          <a:solidFill>
                            <a:schemeClr val="tx1"/>
                          </a:solidFill>
                          <a:effectLst/>
                          <a:latin typeface="+mn-lt"/>
                        </a:rPr>
                        <a:t>Radio Access Network</a:t>
                      </a:r>
                    </a:p>
                  </a:txBody>
                  <a:tcPr marL="34164" marR="34164" marT="34125" marB="341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graphicFrame>
        <p:nvGraphicFramePr>
          <p:cNvPr id="7" name="Table 6"/>
          <p:cNvGraphicFramePr>
            <a:graphicFrameLocks noGrp="1"/>
          </p:cNvGraphicFramePr>
          <p:nvPr/>
        </p:nvGraphicFramePr>
        <p:xfrm>
          <a:off x="5303838" y="2333625"/>
          <a:ext cx="2130425" cy="3400424"/>
        </p:xfrm>
        <a:graphic>
          <a:graphicData uri="http://schemas.openxmlformats.org/drawingml/2006/table">
            <a:tbl>
              <a:tblPr firstRow="1">
                <a:effectLst/>
                <a:tableStyleId>{D03447BB-5D67-496B-8E87-E561075AD55C}</a:tableStyleId>
              </a:tblPr>
              <a:tblGrid>
                <a:gridCol w="2130425"/>
              </a:tblGrid>
              <a:tr h="576111">
                <a:tc>
                  <a:txBody>
                    <a:bodyPr/>
                    <a:lstStyle/>
                    <a:p>
                      <a:pPr algn="ctr" fontAlgn="base"/>
                      <a:r>
                        <a:rPr lang="en-US" sz="1500" b="1" u="none" strike="noStrike" dirty="0">
                          <a:solidFill>
                            <a:schemeClr val="bg1"/>
                          </a:solidFill>
                          <a:effectLst/>
                          <a:hlinkClick r:id="rId9"/>
                        </a:rPr>
                        <a:t>TSG SA</a:t>
                      </a:r>
                      <a:r>
                        <a:rPr lang="en-US" sz="900" u="none" strike="noStrike" dirty="0">
                          <a:solidFill>
                            <a:schemeClr val="tx1"/>
                          </a:solidFill>
                          <a:effectLst/>
                          <a:hlinkClick r:id="rId9"/>
                        </a:rPr>
                        <a:t/>
                      </a:r>
                      <a:br>
                        <a:rPr lang="en-US" sz="900" u="none" strike="noStrike" dirty="0">
                          <a:solidFill>
                            <a:schemeClr val="tx1"/>
                          </a:solidFill>
                          <a:effectLst/>
                          <a:hlinkClick r:id="rId9"/>
                        </a:rPr>
                      </a:br>
                      <a:r>
                        <a:rPr lang="en-US" sz="1100" dirty="0">
                          <a:solidFill>
                            <a:schemeClr val="tx1"/>
                          </a:solidFill>
                          <a:effectLst/>
                        </a:rPr>
                        <a:t>Service &amp; Systems Aspects </a:t>
                      </a:r>
                      <a:endParaRPr lang="en-US" sz="900" dirty="0">
                        <a:solidFill>
                          <a:schemeClr val="tx1"/>
                        </a:solidFill>
                        <a:effectLst/>
                        <a:latin typeface="inherit"/>
                      </a:endParaRPr>
                    </a:p>
                  </a:txBody>
                  <a:tcPr marL="34161" marR="34161" marT="34143" marB="341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418806">
                <a:tc>
                  <a:txBody>
                    <a:bodyPr/>
                    <a:lstStyle/>
                    <a:p>
                      <a:pPr algn="ctr" fontAlgn="base"/>
                      <a:r>
                        <a:rPr lang="en-GB" sz="1200" u="none" strike="noStrike" dirty="0">
                          <a:solidFill>
                            <a:schemeClr val="bg1"/>
                          </a:solidFill>
                          <a:effectLst/>
                          <a:hlinkClick r:id="rId10"/>
                        </a:rPr>
                        <a:t>SA WG1</a:t>
                      </a:r>
                      <a:r>
                        <a:rPr lang="en-GB" sz="1200" dirty="0">
                          <a:solidFill>
                            <a:schemeClr val="bg1"/>
                          </a:solidFill>
                          <a:effectLst/>
                        </a:rPr>
                        <a:t> </a:t>
                      </a:r>
                      <a:r>
                        <a:rPr lang="en-GB" sz="900" dirty="0">
                          <a:solidFill>
                            <a:schemeClr val="bg1"/>
                          </a:solidFill>
                          <a:effectLst/>
                        </a:rPr>
                        <a:t/>
                      </a:r>
                      <a:br>
                        <a:rPr lang="en-GB" sz="900" dirty="0">
                          <a:solidFill>
                            <a:schemeClr val="bg1"/>
                          </a:solidFill>
                          <a:effectLst/>
                        </a:rPr>
                      </a:br>
                      <a:r>
                        <a:rPr lang="en-GB" sz="1100" dirty="0" smtClean="0">
                          <a:solidFill>
                            <a:schemeClr val="tx1"/>
                          </a:solidFill>
                          <a:effectLst/>
                        </a:rPr>
                        <a:t>Services</a:t>
                      </a:r>
                      <a:endParaRPr lang="en-GB" sz="900" dirty="0">
                        <a:solidFill>
                          <a:schemeClr val="tx1"/>
                        </a:solidFill>
                        <a:effectLst/>
                        <a:latin typeface="inherit"/>
                      </a:endParaRPr>
                    </a:p>
                  </a:txBody>
                  <a:tcPr marL="34161" marR="34161" marT="34143" marB="341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546428">
                <a:tc>
                  <a:txBody>
                    <a:bodyPr/>
                    <a:lstStyle/>
                    <a:p>
                      <a:pPr algn="ctr" fontAlgn="base"/>
                      <a:r>
                        <a:rPr lang="en-GB" sz="1200" u="none" strike="noStrike" dirty="0">
                          <a:solidFill>
                            <a:schemeClr val="bg1"/>
                          </a:solidFill>
                          <a:effectLst/>
                          <a:hlinkClick r:id="rId11"/>
                        </a:rPr>
                        <a:t>SA WG2</a:t>
                      </a:r>
                      <a:r>
                        <a:rPr lang="en-GB" sz="900" dirty="0">
                          <a:solidFill>
                            <a:schemeClr val="bg1"/>
                          </a:solidFill>
                          <a:effectLst/>
                          <a:hlinkClick r:id="rId11"/>
                        </a:rPr>
                        <a:t/>
                      </a:r>
                      <a:br>
                        <a:rPr lang="en-GB" sz="900" dirty="0">
                          <a:solidFill>
                            <a:schemeClr val="bg1"/>
                          </a:solidFill>
                          <a:effectLst/>
                          <a:hlinkClick r:id="rId11"/>
                        </a:rPr>
                      </a:br>
                      <a:r>
                        <a:rPr lang="en-GB" sz="1100" dirty="0">
                          <a:solidFill>
                            <a:schemeClr val="tx1"/>
                          </a:solidFill>
                          <a:effectLst/>
                        </a:rPr>
                        <a:t>Architecture</a:t>
                      </a:r>
                      <a:endParaRPr lang="en-GB" sz="900" dirty="0">
                        <a:solidFill>
                          <a:schemeClr val="tx1"/>
                        </a:solidFill>
                        <a:effectLst/>
                        <a:latin typeface="inherit"/>
                      </a:endParaRPr>
                    </a:p>
                  </a:txBody>
                  <a:tcPr marL="34161" marR="34161" marT="34143" marB="341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480091">
                <a:tc>
                  <a:txBody>
                    <a:bodyPr/>
                    <a:lstStyle/>
                    <a:p>
                      <a:pPr algn="ctr" fontAlgn="base"/>
                      <a:r>
                        <a:rPr lang="en-GB" sz="1200" u="none" strike="noStrike" dirty="0">
                          <a:solidFill>
                            <a:schemeClr val="bg1"/>
                          </a:solidFill>
                          <a:effectLst/>
                          <a:hlinkClick r:id="rId12"/>
                        </a:rPr>
                        <a:t>SA WG3</a:t>
                      </a:r>
                      <a:r>
                        <a:rPr lang="en-GB" sz="900" dirty="0">
                          <a:solidFill>
                            <a:schemeClr val="bg1"/>
                          </a:solidFill>
                          <a:effectLst/>
                        </a:rPr>
                        <a:t/>
                      </a:r>
                      <a:br>
                        <a:rPr lang="en-GB" sz="900" dirty="0">
                          <a:solidFill>
                            <a:schemeClr val="bg1"/>
                          </a:solidFill>
                          <a:effectLst/>
                        </a:rPr>
                      </a:br>
                      <a:r>
                        <a:rPr lang="en-GB" sz="1100" dirty="0">
                          <a:solidFill>
                            <a:schemeClr val="tx1"/>
                          </a:solidFill>
                          <a:effectLst/>
                        </a:rPr>
                        <a:t>Security </a:t>
                      </a:r>
                      <a:endParaRPr lang="en-GB" sz="1100" dirty="0">
                        <a:solidFill>
                          <a:schemeClr val="tx1"/>
                        </a:solidFill>
                        <a:effectLst/>
                        <a:latin typeface="inherit"/>
                      </a:endParaRPr>
                    </a:p>
                  </a:txBody>
                  <a:tcPr marL="34161" marR="34161" marT="34143" marB="341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477464">
                <a:tc>
                  <a:txBody>
                    <a:bodyPr/>
                    <a:lstStyle/>
                    <a:p>
                      <a:pPr algn="ctr" fontAlgn="base"/>
                      <a:r>
                        <a:rPr lang="en-GB" sz="1200" u="none" strike="noStrike" dirty="0">
                          <a:solidFill>
                            <a:schemeClr val="bg1"/>
                          </a:solidFill>
                          <a:effectLst/>
                          <a:hlinkClick r:id="rId13"/>
                        </a:rPr>
                        <a:t>SA WG4</a:t>
                      </a:r>
                      <a:r>
                        <a:rPr lang="en-GB" sz="900" dirty="0">
                          <a:solidFill>
                            <a:schemeClr val="bg1"/>
                          </a:solidFill>
                          <a:effectLst/>
                        </a:rPr>
                        <a:t/>
                      </a:r>
                      <a:br>
                        <a:rPr lang="en-GB" sz="900" dirty="0">
                          <a:solidFill>
                            <a:schemeClr val="bg1"/>
                          </a:solidFill>
                          <a:effectLst/>
                        </a:rPr>
                      </a:br>
                      <a:r>
                        <a:rPr lang="en-GB" sz="1100" dirty="0" smtClean="0">
                          <a:solidFill>
                            <a:schemeClr val="tx1"/>
                          </a:solidFill>
                          <a:effectLst/>
                        </a:rPr>
                        <a:t>Codec &amp; Media</a:t>
                      </a:r>
                      <a:endParaRPr lang="en-GB" sz="1100" dirty="0">
                        <a:solidFill>
                          <a:schemeClr val="tx1"/>
                        </a:solidFill>
                        <a:effectLst/>
                        <a:latin typeface="inherit"/>
                      </a:endParaRPr>
                    </a:p>
                  </a:txBody>
                  <a:tcPr marL="34161" marR="34161" marT="34143" marB="341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482718">
                <a:tc>
                  <a:txBody>
                    <a:bodyPr/>
                    <a:lstStyle/>
                    <a:p>
                      <a:pPr algn="ctr" fontAlgn="base"/>
                      <a:r>
                        <a:rPr lang="en-GB" sz="1200" u="none" strike="noStrike" dirty="0">
                          <a:solidFill>
                            <a:schemeClr val="bg1"/>
                          </a:solidFill>
                          <a:effectLst/>
                          <a:hlinkClick r:id="rId14"/>
                        </a:rPr>
                        <a:t>SA WG5</a:t>
                      </a:r>
                      <a:r>
                        <a:rPr lang="en-GB" sz="900" dirty="0">
                          <a:solidFill>
                            <a:schemeClr val="bg1"/>
                          </a:solidFill>
                          <a:effectLst/>
                        </a:rPr>
                        <a:t/>
                      </a:r>
                      <a:br>
                        <a:rPr lang="en-GB" sz="900" dirty="0">
                          <a:solidFill>
                            <a:schemeClr val="bg1"/>
                          </a:solidFill>
                          <a:effectLst/>
                        </a:rPr>
                      </a:br>
                      <a:r>
                        <a:rPr lang="en-GB" sz="1200" dirty="0">
                          <a:solidFill>
                            <a:schemeClr val="tx1"/>
                          </a:solidFill>
                          <a:effectLst/>
                        </a:rPr>
                        <a:t>Telecom Management</a:t>
                      </a:r>
                      <a:endParaRPr lang="en-GB" sz="900" dirty="0">
                        <a:solidFill>
                          <a:schemeClr val="tx1"/>
                        </a:solidFill>
                        <a:effectLst/>
                        <a:latin typeface="inherit"/>
                      </a:endParaRPr>
                    </a:p>
                  </a:txBody>
                  <a:tcPr marL="34161" marR="34161" marT="34143" marB="341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418806">
                <a:tc>
                  <a:txBody>
                    <a:bodyPr/>
                    <a:lstStyle/>
                    <a:p>
                      <a:pPr algn="ctr" fontAlgn="base"/>
                      <a:r>
                        <a:rPr lang="en-GB" sz="1200" u="none" strike="noStrike" dirty="0">
                          <a:solidFill>
                            <a:schemeClr val="bg1"/>
                          </a:solidFill>
                          <a:effectLst/>
                          <a:hlinkClick r:id="rId15"/>
                        </a:rPr>
                        <a:t>SA WG6</a:t>
                      </a:r>
                      <a:r>
                        <a:rPr lang="en-GB" sz="900" dirty="0">
                          <a:solidFill>
                            <a:schemeClr val="bg1"/>
                          </a:solidFill>
                          <a:effectLst/>
                        </a:rPr>
                        <a:t/>
                      </a:r>
                      <a:br>
                        <a:rPr lang="en-GB" sz="900" dirty="0">
                          <a:solidFill>
                            <a:schemeClr val="bg1"/>
                          </a:solidFill>
                          <a:effectLst/>
                        </a:rPr>
                      </a:br>
                      <a:r>
                        <a:rPr lang="en-GB" sz="1100" dirty="0" smtClean="0">
                          <a:solidFill>
                            <a:schemeClr val="tx1"/>
                          </a:solidFill>
                          <a:effectLst/>
                        </a:rPr>
                        <a:t>Mission-Critical Applications</a:t>
                      </a:r>
                      <a:endParaRPr lang="en-GB" sz="1100" dirty="0">
                        <a:solidFill>
                          <a:schemeClr val="tx1"/>
                        </a:solidFill>
                        <a:effectLst/>
                        <a:latin typeface="inherit"/>
                      </a:endParaRPr>
                    </a:p>
                  </a:txBody>
                  <a:tcPr marL="34161" marR="34161" marT="34143" marB="341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graphicFrame>
        <p:nvGraphicFramePr>
          <p:cNvPr id="8" name="Table 7"/>
          <p:cNvGraphicFramePr>
            <a:graphicFrameLocks noGrp="1"/>
          </p:cNvGraphicFramePr>
          <p:nvPr/>
        </p:nvGraphicFramePr>
        <p:xfrm>
          <a:off x="2814638" y="2333625"/>
          <a:ext cx="2128837" cy="2813050"/>
        </p:xfrm>
        <a:graphic>
          <a:graphicData uri="http://schemas.openxmlformats.org/drawingml/2006/table">
            <a:tbl>
              <a:tblPr firstRow="1">
                <a:effectLst/>
                <a:tableStyleId>{D03447BB-5D67-496B-8E87-E561075AD55C}</a:tableStyleId>
              </a:tblPr>
              <a:tblGrid>
                <a:gridCol w="2128837"/>
              </a:tblGrid>
              <a:tr h="576162">
                <a:tc>
                  <a:txBody>
                    <a:bodyPr/>
                    <a:lstStyle/>
                    <a:p>
                      <a:pPr algn="ctr" fontAlgn="base"/>
                      <a:r>
                        <a:rPr lang="en-US" sz="1500" b="1" u="none" strike="noStrike" dirty="0">
                          <a:solidFill>
                            <a:schemeClr val="bg1"/>
                          </a:solidFill>
                          <a:effectLst/>
                          <a:hlinkClick r:id="rId16"/>
                        </a:rPr>
                        <a:t>TSG CT</a:t>
                      </a:r>
                      <a:r>
                        <a:rPr lang="en-US" sz="900" dirty="0">
                          <a:solidFill>
                            <a:schemeClr val="tx1"/>
                          </a:solidFill>
                          <a:effectLst/>
                        </a:rPr>
                        <a:t/>
                      </a:r>
                      <a:br>
                        <a:rPr lang="en-US" sz="900" dirty="0">
                          <a:solidFill>
                            <a:schemeClr val="tx1"/>
                          </a:solidFill>
                          <a:effectLst/>
                        </a:rPr>
                      </a:br>
                      <a:r>
                        <a:rPr lang="en-US" sz="1100" dirty="0">
                          <a:solidFill>
                            <a:schemeClr val="tx1"/>
                          </a:solidFill>
                          <a:effectLst/>
                        </a:rPr>
                        <a:t>Core Network &amp; Terminals</a:t>
                      </a:r>
                      <a:endParaRPr lang="en-US" sz="1100" dirty="0">
                        <a:solidFill>
                          <a:schemeClr val="tx1"/>
                        </a:solidFill>
                        <a:effectLst/>
                        <a:latin typeface="inherit"/>
                      </a:endParaRPr>
                    </a:p>
                  </a:txBody>
                  <a:tcPr marL="34136" marR="34136" marT="34148" marB="34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2AF2F"/>
                    </a:solidFill>
                  </a:tcPr>
                </a:tc>
              </a:tr>
              <a:tr h="586455">
                <a:tc>
                  <a:txBody>
                    <a:bodyPr/>
                    <a:lstStyle/>
                    <a:p>
                      <a:pPr algn="ctr" fontAlgn="base"/>
                      <a:r>
                        <a:rPr lang="en-GB" sz="1200" u="none" strike="noStrike" dirty="0">
                          <a:solidFill>
                            <a:schemeClr val="bg1"/>
                          </a:solidFill>
                          <a:effectLst/>
                          <a:hlinkClick r:id="rId17"/>
                        </a:rPr>
                        <a:t>CT WG1</a:t>
                      </a:r>
                      <a:r>
                        <a:rPr lang="en-GB" sz="900" dirty="0">
                          <a:solidFill>
                            <a:schemeClr val="bg1"/>
                          </a:solidFill>
                          <a:effectLst/>
                        </a:rPr>
                        <a:t/>
                      </a:r>
                      <a:br>
                        <a:rPr lang="en-GB" sz="900" dirty="0">
                          <a:solidFill>
                            <a:schemeClr val="bg1"/>
                          </a:solidFill>
                          <a:effectLst/>
                        </a:rPr>
                      </a:br>
                      <a:r>
                        <a:rPr lang="en-GB" sz="1100" dirty="0">
                          <a:solidFill>
                            <a:schemeClr val="tx1"/>
                          </a:solidFill>
                          <a:effectLst/>
                          <a:latin typeface="+mn-lt"/>
                        </a:rPr>
                        <a:t>MM/CC/SM (</a:t>
                      </a:r>
                      <a:r>
                        <a:rPr lang="en-GB" sz="1100" dirty="0" err="1">
                          <a:solidFill>
                            <a:schemeClr val="tx1"/>
                          </a:solidFill>
                          <a:effectLst/>
                          <a:latin typeface="+mn-lt"/>
                        </a:rPr>
                        <a:t>lu</a:t>
                      </a:r>
                      <a:r>
                        <a:rPr lang="en-GB" sz="1100" dirty="0" smtClean="0">
                          <a:solidFill>
                            <a:schemeClr val="tx1"/>
                          </a:solidFill>
                          <a:effectLst/>
                          <a:latin typeface="+mn-lt"/>
                        </a:rPr>
                        <a:t>)</a:t>
                      </a:r>
                    </a:p>
                    <a:p>
                      <a:pPr algn="ctr" fontAlgn="base"/>
                      <a:r>
                        <a:rPr lang="en-GB" sz="1100" dirty="0" smtClean="0">
                          <a:solidFill>
                            <a:schemeClr val="tx1"/>
                          </a:solidFill>
                          <a:effectLst/>
                          <a:latin typeface="+mn-lt"/>
                        </a:rPr>
                        <a:t>(end-to-end aspects)</a:t>
                      </a:r>
                      <a:endParaRPr lang="en-GB" sz="900" dirty="0">
                        <a:solidFill>
                          <a:schemeClr val="tx1"/>
                        </a:solidFill>
                        <a:effectLst/>
                        <a:latin typeface="+mn-lt"/>
                      </a:endParaRPr>
                    </a:p>
                  </a:txBody>
                  <a:tcPr marL="34136" marR="34136" marT="34148" marB="34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586470">
                <a:tc>
                  <a:txBody>
                    <a:bodyPr/>
                    <a:lstStyle/>
                    <a:p>
                      <a:pPr algn="ctr" fontAlgn="base"/>
                      <a:r>
                        <a:rPr lang="en-US" sz="1200" u="none" strike="noStrike" dirty="0">
                          <a:solidFill>
                            <a:schemeClr val="bg1"/>
                          </a:solidFill>
                          <a:effectLst/>
                          <a:hlinkClick r:id="rId18"/>
                        </a:rPr>
                        <a:t>CT WG3</a:t>
                      </a:r>
                      <a:r>
                        <a:rPr lang="en-US" sz="900" dirty="0">
                          <a:solidFill>
                            <a:schemeClr val="bg1"/>
                          </a:solidFill>
                          <a:effectLst/>
                        </a:rPr>
                        <a:t/>
                      </a:r>
                      <a:br>
                        <a:rPr lang="en-US" sz="900" dirty="0">
                          <a:solidFill>
                            <a:schemeClr val="bg1"/>
                          </a:solidFill>
                          <a:effectLst/>
                        </a:rPr>
                      </a:br>
                      <a:r>
                        <a:rPr lang="en-US" sz="1100" dirty="0">
                          <a:solidFill>
                            <a:schemeClr val="tx1"/>
                          </a:solidFill>
                          <a:effectLst/>
                        </a:rPr>
                        <a:t>Interworking with external networks</a:t>
                      </a:r>
                      <a:endParaRPr lang="en-US" sz="900" dirty="0">
                        <a:solidFill>
                          <a:schemeClr val="tx1"/>
                        </a:solidFill>
                        <a:effectLst/>
                        <a:latin typeface="inherit"/>
                      </a:endParaRPr>
                    </a:p>
                  </a:txBody>
                  <a:tcPr marL="34136" marR="34136" marT="34148" marB="34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586455">
                <a:tc>
                  <a:txBody>
                    <a:bodyPr/>
                    <a:lstStyle/>
                    <a:p>
                      <a:pPr algn="ctr" fontAlgn="base"/>
                      <a:r>
                        <a:rPr lang="en-GB" sz="1200" u="none" strike="noStrike" dirty="0">
                          <a:solidFill>
                            <a:schemeClr val="bg1"/>
                          </a:solidFill>
                          <a:effectLst/>
                          <a:hlinkClick r:id="rId19"/>
                        </a:rPr>
                        <a:t>CT WG4</a:t>
                      </a:r>
                      <a:r>
                        <a:rPr lang="en-GB" sz="900" dirty="0">
                          <a:solidFill>
                            <a:schemeClr val="bg1"/>
                          </a:solidFill>
                          <a:effectLst/>
                        </a:rPr>
                        <a:t/>
                      </a:r>
                      <a:br>
                        <a:rPr lang="en-GB" sz="900" dirty="0">
                          <a:solidFill>
                            <a:schemeClr val="bg1"/>
                          </a:solidFill>
                          <a:effectLst/>
                        </a:rPr>
                      </a:br>
                      <a:r>
                        <a:rPr lang="en-GB" sz="1100" dirty="0">
                          <a:solidFill>
                            <a:schemeClr val="tx1"/>
                          </a:solidFill>
                          <a:effectLst/>
                        </a:rPr>
                        <a:t>MAP/GTP/BCH/SS </a:t>
                      </a:r>
                      <a:endParaRPr lang="en-GB" sz="1100" dirty="0" smtClean="0">
                        <a:solidFill>
                          <a:schemeClr val="tx1"/>
                        </a:solidFill>
                        <a:effectLst/>
                      </a:endParaRPr>
                    </a:p>
                    <a:p>
                      <a:pPr algn="ctr" fontAlgn="base"/>
                      <a:r>
                        <a:rPr lang="en-GB" sz="1100" dirty="0" smtClean="0">
                          <a:solidFill>
                            <a:schemeClr val="tx1"/>
                          </a:solidFill>
                          <a:effectLst/>
                        </a:rPr>
                        <a:t>(protocols within the CN)</a:t>
                      </a:r>
                    </a:p>
                  </a:txBody>
                  <a:tcPr marL="34136" marR="34136" marT="34148" marB="34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477506">
                <a:tc>
                  <a:txBody>
                    <a:bodyPr/>
                    <a:lstStyle/>
                    <a:p>
                      <a:pPr algn="ctr" fontAlgn="base"/>
                      <a:r>
                        <a:rPr lang="en-US" sz="1200" u="none" strike="noStrike" dirty="0">
                          <a:solidFill>
                            <a:schemeClr val="bg1"/>
                          </a:solidFill>
                          <a:effectLst/>
                          <a:hlinkClick r:id="rId20"/>
                        </a:rPr>
                        <a:t>CT WG6</a:t>
                      </a:r>
                      <a:r>
                        <a:rPr lang="en-US" sz="900" dirty="0">
                          <a:solidFill>
                            <a:schemeClr val="bg1"/>
                          </a:solidFill>
                          <a:effectLst/>
                        </a:rPr>
                        <a:t/>
                      </a:r>
                      <a:br>
                        <a:rPr lang="en-US" sz="900" dirty="0">
                          <a:solidFill>
                            <a:schemeClr val="bg1"/>
                          </a:solidFill>
                          <a:effectLst/>
                        </a:rPr>
                      </a:br>
                      <a:r>
                        <a:rPr lang="en-US" sz="1100" dirty="0">
                          <a:solidFill>
                            <a:schemeClr val="tx1"/>
                          </a:solidFill>
                          <a:effectLst/>
                        </a:rPr>
                        <a:t>Smart Card Application Aspects</a:t>
                      </a:r>
                      <a:endParaRPr lang="en-US" sz="900" dirty="0">
                        <a:solidFill>
                          <a:schemeClr val="tx1"/>
                        </a:solidFill>
                        <a:effectLst/>
                        <a:latin typeface="inherit"/>
                      </a:endParaRPr>
                    </a:p>
                  </a:txBody>
                  <a:tcPr marL="34136" marR="34136" marT="34148" marB="34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cxnSp>
        <p:nvCxnSpPr>
          <p:cNvPr id="14388" name="Straight Connector 11"/>
          <p:cNvCxnSpPr>
            <a:cxnSpLocks noChangeShapeType="1"/>
          </p:cNvCxnSpPr>
          <p:nvPr/>
        </p:nvCxnSpPr>
        <p:spPr bwMode="auto">
          <a:xfrm>
            <a:off x="2889250" y="2124075"/>
            <a:ext cx="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4" name="TextBox 3"/>
          <p:cNvSpPr txBox="1"/>
          <p:nvPr/>
        </p:nvSpPr>
        <p:spPr>
          <a:xfrm>
            <a:off x="2709863" y="1873250"/>
            <a:ext cx="2338387" cy="277813"/>
          </a:xfrm>
          <a:prstGeom prst="rect">
            <a:avLst/>
          </a:prstGeom>
          <a:solidFill>
            <a:srgbClr val="72AF2F"/>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wrap="none">
            <a:spAutoFit/>
          </a:bodyPr>
          <a:lstStyle/>
          <a:p>
            <a:pPr>
              <a:defRPr/>
            </a:pPr>
            <a:r>
              <a:rPr lang="en-GB" sz="1200" b="1" dirty="0">
                <a:solidFill>
                  <a:schemeClr val="bg1"/>
                </a:solidFill>
              </a:rPr>
              <a:t>Project Coordination Group (</a:t>
            </a:r>
            <a:r>
              <a:rPr lang="en-GB" sz="1200" b="1" dirty="0">
                <a:solidFill>
                  <a:schemeClr val="bg1"/>
                </a:solidFill>
                <a:hlinkClick r:id="rId21"/>
              </a:rPr>
              <a:t>PCG</a:t>
            </a:r>
            <a:r>
              <a:rPr lang="en-GB" sz="1200" b="1" dirty="0">
                <a:solidFill>
                  <a:schemeClr val="bg1"/>
                </a:solidFill>
              </a:rPr>
              <a:t>)</a:t>
            </a:r>
          </a:p>
        </p:txBody>
      </p:sp>
      <p:sp>
        <p:nvSpPr>
          <p:cNvPr id="14390" name="Title 1"/>
          <p:cNvSpPr>
            <a:spLocks noGrp="1"/>
          </p:cNvSpPr>
          <p:nvPr>
            <p:ph type="title"/>
          </p:nvPr>
        </p:nvSpPr>
        <p:spPr/>
        <p:txBody>
          <a:bodyPr/>
          <a:lstStyle/>
          <a:p>
            <a:r>
              <a:rPr lang="" altLang="en-US" smtClean="0"/>
              <a:t>3GPP Organisation</a:t>
            </a:r>
            <a:endParaRPr lang="en-US" altLang="en-US" smtClean="0"/>
          </a:p>
        </p:txBody>
      </p:sp>
      <p:sp>
        <p:nvSpPr>
          <p:cNvPr id="54" name="Content Placeholder 2"/>
          <p:cNvSpPr>
            <a:spLocks noGrp="1"/>
          </p:cNvSpPr>
          <p:nvPr>
            <p:ph idx="1"/>
          </p:nvPr>
        </p:nvSpPr>
        <p:spPr>
          <a:xfrm>
            <a:off x="7685088" y="1863725"/>
            <a:ext cx="4402137" cy="1927225"/>
          </a:xfrm>
        </p:spPr>
        <p:txBody>
          <a:bodyPr>
            <a:normAutofit fontScale="25000" lnSpcReduction="20000"/>
          </a:bodyPr>
          <a:lstStyle/>
          <a:p>
            <a:pPr marL="266700" indent="-266700">
              <a:lnSpc>
                <a:spcPct val="120000"/>
              </a:lnSpc>
              <a:spcBef>
                <a:spcPts val="600"/>
              </a:spcBef>
              <a:defRPr/>
            </a:pPr>
            <a:r>
              <a:rPr lang="" sz="6400" dirty="0" smtClean="0"/>
              <a:t>3GPP </a:t>
            </a:r>
            <a:r>
              <a:rPr lang="en-US" sz="6400" dirty="0" smtClean="0"/>
              <a:t>–</a:t>
            </a:r>
            <a:r>
              <a:rPr lang="" sz="6400" dirty="0" smtClean="0"/>
              <a:t> The 3rd Generation Partnership Project (“the project”)</a:t>
            </a:r>
          </a:p>
          <a:p>
            <a:pPr marL="266700" indent="-266700">
              <a:lnSpc>
                <a:spcPct val="120000"/>
              </a:lnSpc>
              <a:spcBef>
                <a:spcPts val="600"/>
              </a:spcBef>
              <a:defRPr/>
            </a:pPr>
            <a:r>
              <a:rPr lang="" sz="6400" dirty="0" smtClean="0"/>
              <a:t>PCG </a:t>
            </a:r>
            <a:r>
              <a:rPr lang="en-US" sz="6400" dirty="0" smtClean="0"/>
              <a:t>–</a:t>
            </a:r>
            <a:r>
              <a:rPr lang="" sz="6400" dirty="0" smtClean="0"/>
              <a:t> Coordination of 3GPP by the </a:t>
            </a:r>
            <a:r>
              <a:rPr lang="" sz="6400" dirty="0" smtClean="0">
                <a:solidFill>
                  <a:srgbClr val="00B050"/>
                </a:solidFill>
                <a:hlinkClick r:id="rId22"/>
              </a:rPr>
              <a:t>Organizational Partners (OPs)</a:t>
            </a:r>
            <a:endParaRPr lang="" sz="6400" dirty="0" smtClean="0">
              <a:solidFill>
                <a:srgbClr val="00B050"/>
              </a:solidFill>
            </a:endParaRPr>
          </a:p>
          <a:p>
            <a:pPr marL="266700" indent="-266700">
              <a:lnSpc>
                <a:spcPct val="120000"/>
              </a:lnSpc>
              <a:spcBef>
                <a:spcPts val="600"/>
              </a:spcBef>
              <a:defRPr/>
            </a:pPr>
            <a:r>
              <a:rPr lang="" sz="6400" dirty="0" smtClean="0">
                <a:solidFill>
                  <a:srgbClr val="00B050"/>
                </a:solidFill>
                <a:hlinkClick r:id="rId23"/>
              </a:rPr>
              <a:t>Technical Specification Groups (TSGs) </a:t>
            </a:r>
            <a:r>
              <a:rPr lang="" sz="6400" dirty="0" smtClean="0"/>
              <a:t>covering different aspects of 3GPP system &amp; process</a:t>
            </a:r>
          </a:p>
          <a:p>
            <a:pPr marL="266700" indent="-266700">
              <a:lnSpc>
                <a:spcPct val="120000"/>
              </a:lnSpc>
              <a:spcBef>
                <a:spcPts val="600"/>
              </a:spcBef>
              <a:defRPr/>
            </a:pPr>
            <a:r>
              <a:rPr lang="" sz="6400" dirty="0" smtClean="0"/>
              <a:t>TSGs are organized into </a:t>
            </a:r>
            <a:r>
              <a:rPr lang="" sz="6400" dirty="0" smtClean="0">
                <a:solidFill>
                  <a:srgbClr val="00B050"/>
                </a:solidFill>
              </a:rPr>
              <a:t>Working Groups (WGs)</a:t>
            </a:r>
          </a:p>
          <a:p>
            <a:pPr marL="266700" indent="-266700">
              <a:lnSpc>
                <a:spcPct val="120000"/>
              </a:lnSpc>
              <a:spcBef>
                <a:spcPts val="600"/>
              </a:spcBef>
              <a:defRPr/>
            </a:pPr>
            <a:r>
              <a:rPr lang="" sz="6400" dirty="0" smtClean="0"/>
              <a:t>TSGs meet 4 times a year in the so-called “Plenary meetings” (co-located)</a:t>
            </a:r>
          </a:p>
          <a:p>
            <a:pPr marL="266700" indent="-266700">
              <a:lnSpc>
                <a:spcPct val="120000"/>
              </a:lnSpc>
              <a:spcBef>
                <a:spcPts val="600"/>
              </a:spcBef>
              <a:defRPr/>
            </a:pPr>
            <a:r>
              <a:rPr lang="" sz="6400" dirty="0" smtClean="0"/>
              <a:t>WGs meet once or more per plenary cycle (mostly not co-located)</a:t>
            </a:r>
          </a:p>
          <a:p>
            <a:pPr marL="266700" indent="-266700">
              <a:lnSpc>
                <a:spcPct val="120000"/>
              </a:lnSpc>
              <a:spcBef>
                <a:spcPts val="600"/>
              </a:spcBef>
              <a:defRPr/>
            </a:pPr>
            <a:r>
              <a:rPr lang="" sz="6400" dirty="0" smtClean="0"/>
              <a:t>Each TSG and each WG elects its own leadership (2 year terms / 2 terms)</a:t>
            </a:r>
          </a:p>
          <a:p>
            <a:pPr marL="266700" indent="-266700">
              <a:lnSpc>
                <a:spcPct val="120000"/>
              </a:lnSpc>
              <a:spcBef>
                <a:spcPts val="600"/>
              </a:spcBef>
              <a:defRPr/>
            </a:pPr>
            <a:r>
              <a:rPr lang="" sz="6400" dirty="0" smtClean="0"/>
              <a:t>Technical work is mostly done in WGs</a:t>
            </a:r>
          </a:p>
          <a:p>
            <a:pPr marL="266700" indent="-266700">
              <a:lnSpc>
                <a:spcPct val="120000"/>
              </a:lnSpc>
              <a:spcBef>
                <a:spcPts val="600"/>
              </a:spcBef>
              <a:defRPr/>
            </a:pPr>
            <a:r>
              <a:rPr lang="" sz="6400" dirty="0" smtClean="0"/>
              <a:t>Overall planning and coordination in TSGs</a:t>
            </a:r>
            <a:r>
              <a:rPr lang="" sz="1600" dirty="0" smtClean="0"/>
              <a:t>	</a:t>
            </a:r>
            <a:endParaRPr lang="en-US" sz="1600" dirty="0"/>
          </a:p>
        </p:txBody>
      </p:sp>
      <p:cxnSp>
        <p:nvCxnSpPr>
          <p:cNvPr id="26" name="Elbow Connector 25"/>
          <p:cNvCxnSpPr>
            <a:stCxn id="4" idx="2"/>
            <a:endCxn id="6" idx="0"/>
          </p:cNvCxnSpPr>
          <p:nvPr/>
        </p:nvCxnSpPr>
        <p:spPr>
          <a:xfrm rot="5400000">
            <a:off x="2539207" y="993775"/>
            <a:ext cx="182562" cy="2497138"/>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4" idx="2"/>
            <a:endCxn id="8" idx="0"/>
          </p:cNvCxnSpPr>
          <p:nvPr/>
        </p:nvCxnSpPr>
        <p:spPr>
          <a:xfrm rot="5400000">
            <a:off x="3786982" y="2242344"/>
            <a:ext cx="182562" cy="0"/>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Elbow Connector 34"/>
          <p:cNvCxnSpPr>
            <a:stCxn id="4" idx="2"/>
            <a:endCxn id="7" idx="0"/>
          </p:cNvCxnSpPr>
          <p:nvPr/>
        </p:nvCxnSpPr>
        <p:spPr>
          <a:xfrm rot="16200000" flipH="1">
            <a:off x="5032772" y="997347"/>
            <a:ext cx="182562" cy="2489993"/>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3604794"/>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896938" y="392113"/>
            <a:ext cx="10491787" cy="1325562"/>
          </a:xfrm>
        </p:spPr>
        <p:txBody>
          <a:bodyPr/>
          <a:lstStyle/>
          <a:p>
            <a:r>
              <a:rPr lang="en-GB" altLang="en-US" smtClean="0"/>
              <a:t>3GPP </a:t>
            </a:r>
            <a:r>
              <a:rPr lang="" altLang="en-US" smtClean="0"/>
              <a:t>E</a:t>
            </a:r>
            <a:r>
              <a:rPr lang="en-GB" altLang="en-US" smtClean="0"/>
              <a:t>co-</a:t>
            </a:r>
            <a:r>
              <a:rPr lang="" altLang="en-US" smtClean="0"/>
              <a:t>S</a:t>
            </a:r>
            <a:r>
              <a:rPr lang="en-GB" altLang="en-US" smtClean="0"/>
              <a:t>ystem </a:t>
            </a:r>
          </a:p>
        </p:txBody>
      </p:sp>
      <p:sp>
        <p:nvSpPr>
          <p:cNvPr id="3" name="Content Placeholder 2"/>
          <p:cNvSpPr>
            <a:spLocks noGrp="1"/>
          </p:cNvSpPr>
          <p:nvPr>
            <p:ph idx="1"/>
          </p:nvPr>
        </p:nvSpPr>
        <p:spPr>
          <a:xfrm>
            <a:off x="276225" y="1825625"/>
            <a:ext cx="5006975" cy="4519613"/>
          </a:xfrm>
        </p:spPr>
        <p:txBody>
          <a:bodyPr/>
          <a:lstStyle/>
          <a:p>
            <a:pPr marL="266700" indent="-266700">
              <a:defRPr/>
            </a:pPr>
            <a:r>
              <a:rPr lang="" altLang="en-US" sz="1600" dirty="0" smtClean="0"/>
              <a:t>T</a:t>
            </a:r>
            <a:r>
              <a:rPr lang="en-GB" altLang="en-US" sz="1600" dirty="0" smtClean="0"/>
              <a:t>he 3GPP </a:t>
            </a:r>
            <a:r>
              <a:rPr lang="en-GB" altLang="en-US" sz="1600" dirty="0" smtClean="0">
                <a:solidFill>
                  <a:srgbClr val="FF0000"/>
                </a:solidFill>
                <a:hlinkClick r:id="rId2"/>
              </a:rPr>
              <a:t>Organizational Partners</a:t>
            </a:r>
            <a:r>
              <a:rPr lang="" altLang="en-US" sz="1600" dirty="0" smtClean="0">
                <a:solidFill>
                  <a:srgbClr val="FF0000"/>
                </a:solidFill>
                <a:hlinkClick r:id="rId2"/>
              </a:rPr>
              <a:t> (OP)</a:t>
            </a:r>
            <a:r>
              <a:rPr lang="" altLang="en-US" sz="1600" dirty="0" smtClean="0">
                <a:hlinkClick r:id="rId2"/>
              </a:rPr>
              <a:t> </a:t>
            </a:r>
            <a:r>
              <a:rPr lang="en-GB" altLang="en-US" sz="1600" dirty="0" smtClean="0"/>
              <a:t>are the seven Standards Developing Organizations (SDOs) - from China, Europe, India, Japan, Korea and the United States.</a:t>
            </a:r>
            <a:endParaRPr lang="" altLang="en-US" sz="1600" dirty="0" smtClean="0"/>
          </a:p>
          <a:p>
            <a:pPr marL="266700" indent="-266700">
              <a:defRPr/>
            </a:pPr>
            <a:r>
              <a:rPr lang="en-GB" altLang="en-US" sz="1600" dirty="0" smtClean="0"/>
              <a:t> Participation in 3GPP is made possible by companies and organizations becoming </a:t>
            </a:r>
            <a:r>
              <a:rPr lang="" altLang="en-US" sz="1600" dirty="0" smtClean="0">
                <a:solidFill>
                  <a:srgbClr val="FF0000"/>
                </a:solidFill>
                <a:hlinkClick r:id="rId3"/>
              </a:rPr>
              <a:t>Individual M</a:t>
            </a:r>
            <a:r>
              <a:rPr lang="en-GB" altLang="en-US" sz="1600" dirty="0" smtClean="0">
                <a:solidFill>
                  <a:srgbClr val="FF0000"/>
                </a:solidFill>
                <a:hlinkClick r:id="rId3"/>
              </a:rPr>
              <a:t>embers </a:t>
            </a:r>
            <a:r>
              <a:rPr lang="" altLang="en-US" sz="1600" dirty="0" smtClean="0">
                <a:solidFill>
                  <a:srgbClr val="FF0000"/>
                </a:solidFill>
                <a:hlinkClick r:id="rId3"/>
              </a:rPr>
              <a:t>(IM) </a:t>
            </a:r>
            <a:r>
              <a:rPr lang="en-GB" altLang="en-US" sz="1600" dirty="0" smtClean="0"/>
              <a:t>of one of</a:t>
            </a:r>
            <a:r>
              <a:rPr lang="" altLang="en-US" sz="1600" dirty="0" smtClean="0"/>
              <a:t> the OPs.</a:t>
            </a:r>
          </a:p>
          <a:p>
            <a:pPr marL="266700" indent="-266700">
              <a:defRPr/>
            </a:pPr>
            <a:r>
              <a:rPr lang="en-GB" altLang="en-US" sz="1600" dirty="0" smtClean="0"/>
              <a:t>Specific inputs, in the form of market requirements may also come in to the Project via any of the twenty </a:t>
            </a:r>
            <a:r>
              <a:rPr lang="en-GB" altLang="en-US" sz="1600" dirty="0" smtClean="0">
                <a:solidFill>
                  <a:srgbClr val="FF0000"/>
                </a:solidFill>
                <a:hlinkClick r:id="rId2"/>
              </a:rPr>
              <a:t>Market Representation Partners</a:t>
            </a:r>
            <a:r>
              <a:rPr lang="" altLang="en-US" sz="1600" dirty="0" smtClean="0">
                <a:solidFill>
                  <a:srgbClr val="FF0000"/>
                </a:solidFill>
                <a:hlinkClick r:id="rId2"/>
              </a:rPr>
              <a:t> (MRP)</a:t>
            </a:r>
            <a:r>
              <a:rPr lang="en-GB" altLang="en-US" sz="1600" dirty="0" smtClean="0">
                <a:solidFill>
                  <a:srgbClr val="FF0000"/>
                </a:solidFill>
                <a:hlinkClick r:id="rId2"/>
              </a:rPr>
              <a:t> </a:t>
            </a:r>
            <a:r>
              <a:rPr lang="en-GB" altLang="en-US" sz="1600" dirty="0" smtClean="0"/>
              <a:t>in 3GPP. These organizations have all signed up to the 3GPP Project scope and objectives.</a:t>
            </a:r>
            <a:endParaRPr lang="" altLang="en-US" sz="1600" dirty="0" smtClean="0"/>
          </a:p>
          <a:p>
            <a:pPr marL="266700" indent="-266700">
              <a:defRPr/>
            </a:pPr>
            <a:r>
              <a:rPr lang="" altLang="en-US" sz="1600" dirty="0" smtClean="0"/>
              <a:t>Lots </a:t>
            </a:r>
            <a:r>
              <a:rPr lang="en-GB" altLang="en-US" sz="1600" dirty="0" smtClean="0"/>
              <a:t>of external cooperation with other standards bodies and a broad variety of other groups, by way of formal Liaisons.</a:t>
            </a:r>
          </a:p>
          <a:p>
            <a:pPr>
              <a:defRPr/>
            </a:pPr>
            <a:endParaRPr lang="en-GB" altLang="en-US" sz="1600" dirty="0" smtClean="0"/>
          </a:p>
        </p:txBody>
      </p:sp>
      <p:pic>
        <p:nvPicPr>
          <p:cNvPr id="15364" name="Picture 1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67475" y="1825625"/>
            <a:ext cx="4138613" cy="418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1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251700" y="2716213"/>
            <a:ext cx="2568575" cy="234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1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646738" y="5043488"/>
            <a:ext cx="1497012"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p:nvPr/>
        </p:nvSpPr>
        <p:spPr>
          <a:xfrm>
            <a:off x="5978525" y="4803775"/>
            <a:ext cx="831850" cy="261938"/>
          </a:xfrm>
          <a:prstGeom prst="rect">
            <a:avLst/>
          </a:prstGeom>
        </p:spPr>
        <p:style>
          <a:lnRef idx="3">
            <a:schemeClr val="lt1"/>
          </a:lnRef>
          <a:fillRef idx="1">
            <a:schemeClr val="accent2"/>
          </a:fillRef>
          <a:effectRef idx="1">
            <a:schemeClr val="accent2"/>
          </a:effectRef>
          <a:fontRef idx="minor">
            <a:schemeClr val="lt1"/>
          </a:fontRef>
        </p:style>
        <p:txBody>
          <a:bodyPr wrap="none">
            <a:spAutoFit/>
          </a:bodyPr>
          <a:lstStyle/>
          <a:p>
            <a:pPr>
              <a:defRPr/>
            </a:pPr>
            <a:r>
              <a:rPr lang="en-GB" sz="1050" dirty="0">
                <a:latin typeface="Calibri Light" panose="020F0302020204030204" pitchFamily="34" charset="0"/>
              </a:rPr>
              <a:t>5G Projects</a:t>
            </a:r>
          </a:p>
        </p:txBody>
      </p:sp>
      <p:grpSp>
        <p:nvGrpSpPr>
          <p:cNvPr id="15368" name="Group 20"/>
          <p:cNvGrpSpPr>
            <a:grpSpLocks/>
          </p:cNvGrpSpPr>
          <p:nvPr/>
        </p:nvGrpSpPr>
        <p:grpSpPr bwMode="auto">
          <a:xfrm>
            <a:off x="8675688" y="5710238"/>
            <a:ext cx="1339850" cy="509587"/>
            <a:chOff x="6671817" y="1906336"/>
            <a:chExt cx="1339309" cy="509530"/>
          </a:xfrm>
        </p:grpSpPr>
        <p:pic>
          <p:nvPicPr>
            <p:cNvPr id="15375" name="Picture 11"/>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71817" y="2146562"/>
              <a:ext cx="1339309" cy="269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2"/>
            <p:cNvSpPr txBox="1"/>
            <p:nvPr/>
          </p:nvSpPr>
          <p:spPr>
            <a:xfrm>
              <a:off x="6993949" y="1906336"/>
              <a:ext cx="853730" cy="253972"/>
            </a:xfrm>
            <a:prstGeom prst="rect">
              <a:avLst/>
            </a:prstGeom>
          </p:spPr>
          <p:style>
            <a:lnRef idx="3">
              <a:schemeClr val="lt1"/>
            </a:lnRef>
            <a:fillRef idx="1">
              <a:schemeClr val="accent2"/>
            </a:fillRef>
            <a:effectRef idx="1">
              <a:schemeClr val="accent2"/>
            </a:effectRef>
            <a:fontRef idx="minor">
              <a:schemeClr val="lt1"/>
            </a:fontRef>
          </p:style>
          <p:txBody>
            <a:bodyPr wrap="none">
              <a:spAutoFit/>
            </a:bodyPr>
            <a:lstStyle/>
            <a:p>
              <a:pPr>
                <a:defRPr/>
              </a:pPr>
              <a:r>
                <a:rPr lang="en-GB" sz="1050" dirty="0">
                  <a:latin typeface="Calibri Light" panose="020F0302020204030204" pitchFamily="34" charset="0"/>
                </a:rPr>
                <a:t>Certification</a:t>
              </a:r>
            </a:p>
          </p:txBody>
        </p:sp>
      </p:grpSp>
      <p:sp>
        <p:nvSpPr>
          <p:cNvPr id="15369" name="TextBox 23"/>
          <p:cNvSpPr txBox="1">
            <a:spLocks noChangeArrowheads="1"/>
          </p:cNvSpPr>
          <p:nvPr/>
        </p:nvSpPr>
        <p:spPr bwMode="auto">
          <a:xfrm>
            <a:off x="10320338" y="2066925"/>
            <a:ext cx="1479550" cy="42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8"/>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a:lnSpc>
                <a:spcPct val="100000"/>
              </a:lnSpc>
              <a:spcBef>
                <a:spcPct val="0"/>
              </a:spcBef>
              <a:buFontTx/>
              <a:buNone/>
            </a:pPr>
            <a:r>
              <a:rPr lang="en-GB" altLang="en-US" sz="400">
                <a:latin typeface="Arial" panose="020B0604020202020204" pitchFamily="34" charset="0"/>
              </a:rPr>
              <a:t>450 MHz Alliance</a:t>
            </a:r>
          </a:p>
          <a:p>
            <a:pPr algn="r">
              <a:lnSpc>
                <a:spcPct val="100000"/>
              </a:lnSpc>
              <a:spcBef>
                <a:spcPct val="0"/>
              </a:spcBef>
              <a:buFontTx/>
              <a:buNone/>
            </a:pPr>
            <a:r>
              <a:rPr lang="en-GB" altLang="en-US" sz="400">
                <a:latin typeface="Arial" panose="020B0604020202020204" pitchFamily="34" charset="0"/>
              </a:rPr>
              <a:t>AISG</a:t>
            </a:r>
          </a:p>
          <a:p>
            <a:pPr algn="r">
              <a:lnSpc>
                <a:spcPct val="100000"/>
              </a:lnSpc>
              <a:spcBef>
                <a:spcPct val="0"/>
              </a:spcBef>
              <a:buFontTx/>
              <a:buNone/>
            </a:pPr>
            <a:r>
              <a:rPr lang="en-GB" altLang="en-US" sz="400">
                <a:latin typeface="Arial" panose="020B0604020202020204" pitchFamily="34" charset="0"/>
              </a:rPr>
              <a:t>Bluetooth</a:t>
            </a:r>
          </a:p>
          <a:p>
            <a:pPr algn="r">
              <a:lnSpc>
                <a:spcPct val="100000"/>
              </a:lnSpc>
              <a:spcBef>
                <a:spcPct val="0"/>
              </a:spcBef>
              <a:buFontTx/>
              <a:buNone/>
            </a:pPr>
            <a:r>
              <a:rPr lang="en-GB" altLang="en-US" sz="400">
                <a:latin typeface="Arial" panose="020B0604020202020204" pitchFamily="34" charset="0"/>
              </a:rPr>
              <a:t>Broadband Forum (BBF)</a:t>
            </a:r>
          </a:p>
          <a:p>
            <a:pPr algn="r">
              <a:lnSpc>
                <a:spcPct val="100000"/>
              </a:lnSpc>
              <a:spcBef>
                <a:spcPct val="0"/>
              </a:spcBef>
              <a:buFontTx/>
              <a:buNone/>
            </a:pPr>
            <a:r>
              <a:rPr lang="en-GB" altLang="en-US" sz="400">
                <a:latin typeface="Arial" panose="020B0604020202020204" pitchFamily="34" charset="0"/>
              </a:rPr>
              <a:t>CableLabs</a:t>
            </a:r>
          </a:p>
          <a:p>
            <a:pPr algn="r">
              <a:lnSpc>
                <a:spcPct val="100000"/>
              </a:lnSpc>
              <a:spcBef>
                <a:spcPct val="0"/>
              </a:spcBef>
              <a:buFontTx/>
              <a:buNone/>
            </a:pPr>
            <a:r>
              <a:rPr lang="en-GB" altLang="en-US" sz="400">
                <a:latin typeface="Arial" panose="020B0604020202020204" pitchFamily="34" charset="0"/>
              </a:rPr>
              <a:t>International Special Committee on Radio Interference (CISPR)</a:t>
            </a:r>
          </a:p>
          <a:p>
            <a:pPr algn="r">
              <a:lnSpc>
                <a:spcPct val="100000"/>
              </a:lnSpc>
              <a:spcBef>
                <a:spcPct val="0"/>
              </a:spcBef>
              <a:buFontTx/>
              <a:buNone/>
            </a:pPr>
            <a:r>
              <a:rPr lang="en-GB" altLang="en-US" sz="400">
                <a:latin typeface="Arial" panose="020B0604020202020204" pitchFamily="34" charset="0"/>
              </a:rPr>
              <a:t>CTIA </a:t>
            </a:r>
          </a:p>
          <a:p>
            <a:pPr algn="r">
              <a:lnSpc>
                <a:spcPct val="100000"/>
              </a:lnSpc>
              <a:spcBef>
                <a:spcPct val="0"/>
              </a:spcBef>
              <a:buFontTx/>
              <a:buNone/>
            </a:pPr>
            <a:r>
              <a:rPr lang="en-GB" altLang="en-US" sz="400">
                <a:latin typeface="Arial" panose="020B0604020202020204" pitchFamily="34" charset="0"/>
              </a:rPr>
              <a:t>Digital Video Broadcasting (DVB) Project</a:t>
            </a:r>
          </a:p>
          <a:p>
            <a:pPr algn="r">
              <a:lnSpc>
                <a:spcPct val="100000"/>
              </a:lnSpc>
              <a:spcBef>
                <a:spcPct val="0"/>
              </a:spcBef>
              <a:buFontTx/>
              <a:buNone/>
            </a:pPr>
            <a:r>
              <a:rPr lang="en-GB" altLang="en-US" sz="400">
                <a:latin typeface="Arial" panose="020B0604020202020204" pitchFamily="34" charset="0"/>
              </a:rPr>
              <a:t>Ecma International</a:t>
            </a:r>
          </a:p>
          <a:p>
            <a:pPr algn="r">
              <a:lnSpc>
                <a:spcPct val="100000"/>
              </a:lnSpc>
              <a:spcBef>
                <a:spcPct val="0"/>
              </a:spcBef>
              <a:buFontTx/>
              <a:buNone/>
            </a:pPr>
            <a:r>
              <a:rPr lang="en-GB" altLang="en-US" sz="400">
                <a:latin typeface="Arial" panose="020B0604020202020204" pitchFamily="34" charset="0"/>
              </a:rPr>
              <a:t>Expert Group for Emergency Access (EGEA)</a:t>
            </a:r>
          </a:p>
          <a:p>
            <a:pPr algn="r">
              <a:lnSpc>
                <a:spcPct val="100000"/>
              </a:lnSpc>
              <a:spcBef>
                <a:spcPct val="0"/>
              </a:spcBef>
              <a:buFontTx/>
              <a:buNone/>
            </a:pPr>
            <a:r>
              <a:rPr lang="en-GB" altLang="en-US" sz="400">
                <a:latin typeface="Arial" panose="020B0604020202020204" pitchFamily="34" charset="0"/>
              </a:rPr>
              <a:t>Eurescom</a:t>
            </a:r>
          </a:p>
          <a:p>
            <a:pPr algn="r">
              <a:lnSpc>
                <a:spcPct val="100000"/>
              </a:lnSpc>
              <a:spcBef>
                <a:spcPct val="0"/>
              </a:spcBef>
              <a:buFontTx/>
              <a:buNone/>
            </a:pPr>
            <a:r>
              <a:rPr lang="en-GB" altLang="en-US" sz="400">
                <a:latin typeface="Arial" panose="020B0604020202020204" pitchFamily="34" charset="0"/>
              </a:rPr>
              <a:t>COST 273 </a:t>
            </a:r>
          </a:p>
          <a:p>
            <a:pPr algn="r">
              <a:lnSpc>
                <a:spcPct val="100000"/>
              </a:lnSpc>
              <a:spcBef>
                <a:spcPct val="0"/>
              </a:spcBef>
              <a:buFontTx/>
              <a:buNone/>
            </a:pPr>
            <a:r>
              <a:rPr lang="en-GB" altLang="en-US" sz="400">
                <a:latin typeface="Arial" panose="020B0604020202020204" pitchFamily="34" charset="0"/>
              </a:rPr>
              <a:t>European Radiocommunications Committee (ERC)</a:t>
            </a:r>
          </a:p>
          <a:p>
            <a:pPr algn="r">
              <a:lnSpc>
                <a:spcPct val="100000"/>
              </a:lnSpc>
              <a:spcBef>
                <a:spcPct val="0"/>
              </a:spcBef>
              <a:buFontTx/>
              <a:buNone/>
            </a:pPr>
            <a:r>
              <a:rPr lang="en-GB" altLang="en-US" sz="400">
                <a:latin typeface="Arial" panose="020B0604020202020204" pitchFamily="34" charset="0"/>
              </a:rPr>
              <a:t>Fixed Mobile Convergence Alliance (FMCA)</a:t>
            </a:r>
          </a:p>
          <a:p>
            <a:pPr algn="r">
              <a:lnSpc>
                <a:spcPct val="100000"/>
              </a:lnSpc>
              <a:spcBef>
                <a:spcPct val="0"/>
              </a:spcBef>
              <a:buFontTx/>
              <a:buNone/>
            </a:pPr>
            <a:r>
              <a:rPr lang="en-GB" altLang="en-US" sz="400">
                <a:latin typeface="Arial" panose="020B0604020202020204" pitchFamily="34" charset="0"/>
              </a:rPr>
              <a:t>Global Certification Forum (GCF)</a:t>
            </a:r>
          </a:p>
          <a:p>
            <a:pPr algn="r">
              <a:lnSpc>
                <a:spcPct val="100000"/>
              </a:lnSpc>
              <a:spcBef>
                <a:spcPct val="0"/>
              </a:spcBef>
              <a:buFontTx/>
              <a:buNone/>
            </a:pPr>
            <a:r>
              <a:rPr lang="en-GB" altLang="en-US" sz="400">
                <a:latin typeface="Arial" panose="020B0604020202020204" pitchFamily="34" charset="0"/>
              </a:rPr>
              <a:t>Global TD-LTE Initiative (GTD)</a:t>
            </a:r>
          </a:p>
          <a:p>
            <a:pPr algn="r">
              <a:lnSpc>
                <a:spcPct val="100000"/>
              </a:lnSpc>
              <a:spcBef>
                <a:spcPct val="0"/>
              </a:spcBef>
              <a:buFontTx/>
              <a:buNone/>
            </a:pPr>
            <a:r>
              <a:rPr lang="en-GB" altLang="en-US" sz="400">
                <a:latin typeface="Arial" panose="020B0604020202020204" pitchFamily="34" charset="0"/>
              </a:rPr>
              <a:t>GPS Industry Council</a:t>
            </a:r>
          </a:p>
          <a:p>
            <a:pPr algn="r">
              <a:lnSpc>
                <a:spcPct val="100000"/>
              </a:lnSpc>
              <a:spcBef>
                <a:spcPct val="0"/>
              </a:spcBef>
              <a:buFontTx/>
              <a:buNone/>
            </a:pPr>
            <a:r>
              <a:rPr lang="en-GB" altLang="en-US" sz="400">
                <a:latin typeface="Arial" panose="020B0604020202020204" pitchFamily="34" charset="0"/>
              </a:rPr>
              <a:t>GSM Association</a:t>
            </a:r>
          </a:p>
          <a:p>
            <a:pPr algn="r">
              <a:lnSpc>
                <a:spcPct val="100000"/>
              </a:lnSpc>
              <a:spcBef>
                <a:spcPct val="0"/>
              </a:spcBef>
              <a:buFontTx/>
              <a:buNone/>
            </a:pPr>
            <a:r>
              <a:rPr lang="en-GB" altLang="en-US" sz="400">
                <a:latin typeface="Arial" panose="020B0604020202020204" pitchFamily="34" charset="0"/>
              </a:rPr>
              <a:t>HomeRF Forum</a:t>
            </a:r>
          </a:p>
          <a:p>
            <a:pPr algn="r">
              <a:lnSpc>
                <a:spcPct val="100000"/>
              </a:lnSpc>
              <a:spcBef>
                <a:spcPct val="0"/>
              </a:spcBef>
              <a:buFontTx/>
              <a:buNone/>
            </a:pPr>
            <a:r>
              <a:rPr lang="en-GB" altLang="en-US" sz="400">
                <a:latin typeface="Arial" panose="020B0604020202020204" pitchFamily="34" charset="0"/>
              </a:rPr>
              <a:t>IDB Forum</a:t>
            </a:r>
          </a:p>
          <a:p>
            <a:pPr algn="r">
              <a:lnSpc>
                <a:spcPct val="100000"/>
              </a:lnSpc>
              <a:spcBef>
                <a:spcPct val="0"/>
              </a:spcBef>
              <a:buFontTx/>
              <a:buNone/>
            </a:pPr>
            <a:r>
              <a:rPr lang="en-GB" altLang="en-US" sz="400">
                <a:latin typeface="Arial" panose="020B0604020202020204" pitchFamily="34" charset="0"/>
              </a:rPr>
              <a:t>IEEE</a:t>
            </a:r>
          </a:p>
          <a:p>
            <a:pPr algn="r">
              <a:lnSpc>
                <a:spcPct val="100000"/>
              </a:lnSpc>
              <a:spcBef>
                <a:spcPct val="0"/>
              </a:spcBef>
              <a:buFontTx/>
              <a:buNone/>
            </a:pPr>
            <a:r>
              <a:rPr lang="en-GB" altLang="en-US" sz="400">
                <a:latin typeface="Arial" panose="020B0604020202020204" pitchFamily="34" charset="0"/>
              </a:rPr>
              <a:t>Internet Engineering Task Force (IETF)</a:t>
            </a:r>
          </a:p>
          <a:p>
            <a:pPr algn="r">
              <a:lnSpc>
                <a:spcPct val="100000"/>
              </a:lnSpc>
              <a:spcBef>
                <a:spcPct val="0"/>
              </a:spcBef>
              <a:buFontTx/>
              <a:buNone/>
            </a:pPr>
            <a:r>
              <a:rPr lang="en-GB" altLang="en-US" sz="400">
                <a:latin typeface="Arial" panose="020B0604020202020204" pitchFamily="34" charset="0"/>
              </a:rPr>
              <a:t>IrDA</a:t>
            </a:r>
          </a:p>
          <a:p>
            <a:pPr algn="r">
              <a:lnSpc>
                <a:spcPct val="100000"/>
              </a:lnSpc>
              <a:spcBef>
                <a:spcPct val="0"/>
              </a:spcBef>
              <a:buFontTx/>
              <a:buNone/>
            </a:pPr>
            <a:r>
              <a:rPr lang="en-GB" altLang="en-US" sz="400">
                <a:latin typeface="Arial" panose="020B0604020202020204" pitchFamily="34" charset="0"/>
              </a:rPr>
              <a:t>International Multimedia Telecomunications Consortium (IMTC)</a:t>
            </a:r>
          </a:p>
          <a:p>
            <a:pPr algn="r">
              <a:lnSpc>
                <a:spcPct val="100000"/>
              </a:lnSpc>
              <a:spcBef>
                <a:spcPct val="0"/>
              </a:spcBef>
              <a:buFontTx/>
              <a:buNone/>
            </a:pPr>
            <a:r>
              <a:rPr lang="en-GB" altLang="en-US" sz="400">
                <a:latin typeface="Arial" panose="020B0604020202020204" pitchFamily="34" charset="0"/>
              </a:rPr>
              <a:t>Internet Streaming Media Alliance</a:t>
            </a:r>
          </a:p>
          <a:p>
            <a:pPr algn="r">
              <a:lnSpc>
                <a:spcPct val="100000"/>
              </a:lnSpc>
              <a:spcBef>
                <a:spcPct val="0"/>
              </a:spcBef>
              <a:buFontTx/>
              <a:buNone/>
            </a:pPr>
            <a:r>
              <a:rPr lang="en-GB" altLang="en-US" sz="400">
                <a:latin typeface="Arial" panose="020B0604020202020204" pitchFamily="34" charset="0"/>
              </a:rPr>
              <a:t>ISO-ITU expert group</a:t>
            </a:r>
          </a:p>
          <a:p>
            <a:pPr algn="r">
              <a:lnSpc>
                <a:spcPct val="100000"/>
              </a:lnSpc>
              <a:spcBef>
                <a:spcPct val="0"/>
              </a:spcBef>
              <a:buFontTx/>
              <a:buNone/>
            </a:pPr>
            <a:r>
              <a:rPr lang="en-GB" altLang="en-US" sz="400">
                <a:latin typeface="Arial" panose="020B0604020202020204" pitchFamily="34" charset="0"/>
              </a:rPr>
              <a:t>ISO MPEG / JPEG</a:t>
            </a:r>
          </a:p>
          <a:p>
            <a:pPr algn="r">
              <a:lnSpc>
                <a:spcPct val="100000"/>
              </a:lnSpc>
              <a:spcBef>
                <a:spcPct val="0"/>
              </a:spcBef>
              <a:buFontTx/>
              <a:buNone/>
            </a:pPr>
            <a:r>
              <a:rPr lang="en-GB" altLang="en-US" sz="400">
                <a:latin typeface="Arial" panose="020B0604020202020204" pitchFamily="34" charset="0"/>
              </a:rPr>
              <a:t>ITU-T SG2</a:t>
            </a:r>
          </a:p>
          <a:p>
            <a:pPr algn="r">
              <a:lnSpc>
                <a:spcPct val="100000"/>
              </a:lnSpc>
              <a:spcBef>
                <a:spcPct val="0"/>
              </a:spcBef>
              <a:buFontTx/>
              <a:buNone/>
            </a:pPr>
            <a:r>
              <a:rPr lang="en-GB" altLang="en-US" sz="400">
                <a:latin typeface="Arial" panose="020B0604020202020204" pitchFamily="34" charset="0"/>
              </a:rPr>
              <a:t>JAIN tm (Javatm APIs for Integrated Networks)</a:t>
            </a:r>
          </a:p>
          <a:p>
            <a:pPr algn="r">
              <a:lnSpc>
                <a:spcPct val="100000"/>
              </a:lnSpc>
              <a:spcBef>
                <a:spcPct val="0"/>
              </a:spcBef>
              <a:buFontTx/>
              <a:buNone/>
            </a:pPr>
            <a:r>
              <a:rPr lang="en-GB" altLang="en-US" sz="400">
                <a:latin typeface="Arial" panose="020B0604020202020204" pitchFamily="34" charset="0"/>
              </a:rPr>
              <a:t>The Java Community Process (JCP)</a:t>
            </a:r>
          </a:p>
          <a:p>
            <a:pPr algn="r">
              <a:lnSpc>
                <a:spcPct val="100000"/>
              </a:lnSpc>
              <a:spcBef>
                <a:spcPct val="0"/>
              </a:spcBef>
              <a:buFontTx/>
              <a:buNone/>
            </a:pPr>
            <a:r>
              <a:rPr lang="en-GB" altLang="en-US" sz="400">
                <a:latin typeface="Arial" panose="020B0604020202020204" pitchFamily="34" charset="0"/>
              </a:rPr>
              <a:t>Liberty Alliance Project</a:t>
            </a:r>
          </a:p>
          <a:p>
            <a:pPr algn="r">
              <a:lnSpc>
                <a:spcPct val="100000"/>
              </a:lnSpc>
              <a:spcBef>
                <a:spcPct val="0"/>
              </a:spcBef>
              <a:buFontTx/>
              <a:buNone/>
            </a:pPr>
            <a:r>
              <a:rPr lang="en-GB" altLang="en-US" sz="400">
                <a:latin typeface="Arial" panose="020B0604020202020204" pitchFamily="34" charset="0"/>
              </a:rPr>
              <a:t>LTE/SAE Trial Initiative (LSTI)</a:t>
            </a:r>
          </a:p>
          <a:p>
            <a:pPr algn="r">
              <a:lnSpc>
                <a:spcPct val="100000"/>
              </a:lnSpc>
              <a:spcBef>
                <a:spcPct val="0"/>
              </a:spcBef>
              <a:buFontTx/>
              <a:buNone/>
            </a:pPr>
            <a:r>
              <a:rPr lang="en-GB" altLang="en-US" sz="400">
                <a:latin typeface="Arial" panose="020B0604020202020204" pitchFamily="34" charset="0"/>
              </a:rPr>
              <a:t>Metro Ethernet Forum (MEF)</a:t>
            </a:r>
          </a:p>
          <a:p>
            <a:pPr algn="r">
              <a:lnSpc>
                <a:spcPct val="100000"/>
              </a:lnSpc>
              <a:spcBef>
                <a:spcPct val="0"/>
              </a:spcBef>
              <a:buFontTx/>
              <a:buNone/>
            </a:pPr>
            <a:r>
              <a:rPr lang="en-GB" altLang="en-US" sz="400">
                <a:latin typeface="Arial" panose="020B0604020202020204" pitchFamily="34" charset="0"/>
              </a:rPr>
              <a:t>NENA</a:t>
            </a:r>
          </a:p>
          <a:p>
            <a:pPr algn="r">
              <a:lnSpc>
                <a:spcPct val="100000"/>
              </a:lnSpc>
              <a:spcBef>
                <a:spcPct val="0"/>
              </a:spcBef>
              <a:buFontTx/>
              <a:buNone/>
            </a:pPr>
            <a:r>
              <a:rPr lang="en-GB" altLang="en-US" sz="400">
                <a:latin typeface="Arial" panose="020B0604020202020204" pitchFamily="34" charset="0"/>
              </a:rPr>
              <a:t>NGMN (Next Generation Mobile Networks)</a:t>
            </a:r>
          </a:p>
          <a:p>
            <a:pPr algn="r">
              <a:lnSpc>
                <a:spcPct val="100000"/>
              </a:lnSpc>
              <a:spcBef>
                <a:spcPct val="0"/>
              </a:spcBef>
              <a:buFontTx/>
              <a:buNone/>
            </a:pPr>
            <a:r>
              <a:rPr lang="en-GB" altLang="en-US" sz="400">
                <a:latin typeface="Arial" panose="020B0604020202020204" pitchFamily="34" charset="0"/>
              </a:rPr>
              <a:t>oneM2M</a:t>
            </a:r>
          </a:p>
          <a:p>
            <a:pPr algn="r">
              <a:lnSpc>
                <a:spcPct val="100000"/>
              </a:lnSpc>
              <a:spcBef>
                <a:spcPct val="0"/>
              </a:spcBef>
              <a:buFontTx/>
              <a:buNone/>
            </a:pPr>
            <a:r>
              <a:rPr lang="en-GB" altLang="en-US" sz="400">
                <a:latin typeface="Arial" panose="020B0604020202020204" pitchFamily="34" charset="0"/>
              </a:rPr>
              <a:t>OMA (Open Mobile Alliance )</a:t>
            </a:r>
          </a:p>
          <a:p>
            <a:pPr algn="r">
              <a:lnSpc>
                <a:spcPct val="100000"/>
              </a:lnSpc>
              <a:spcBef>
                <a:spcPct val="0"/>
              </a:spcBef>
              <a:buFontTx/>
              <a:buNone/>
            </a:pPr>
            <a:r>
              <a:rPr lang="en-GB" altLang="en-US" sz="400">
                <a:latin typeface="Arial" panose="020B0604020202020204" pitchFamily="34" charset="0"/>
              </a:rPr>
              <a:t>Open Networking Foundation (ONF)</a:t>
            </a:r>
          </a:p>
          <a:p>
            <a:pPr algn="r">
              <a:lnSpc>
                <a:spcPct val="100000"/>
              </a:lnSpc>
              <a:spcBef>
                <a:spcPct val="0"/>
              </a:spcBef>
              <a:buFontTx/>
              <a:buNone/>
            </a:pPr>
            <a:r>
              <a:rPr lang="en-GB" altLang="en-US" sz="400">
                <a:latin typeface="Arial" panose="020B0604020202020204" pitchFamily="34" charset="0"/>
              </a:rPr>
              <a:t>Open IPTV Forum</a:t>
            </a:r>
          </a:p>
          <a:p>
            <a:pPr algn="r">
              <a:lnSpc>
                <a:spcPct val="100000"/>
              </a:lnSpc>
              <a:spcBef>
                <a:spcPct val="0"/>
              </a:spcBef>
              <a:buFontTx/>
              <a:buNone/>
            </a:pPr>
            <a:r>
              <a:rPr lang="en-GB" altLang="en-US" sz="400">
                <a:latin typeface="Arial" panose="020B0604020202020204" pitchFamily="34" charset="0"/>
              </a:rPr>
              <a:t>Object Management Group (OMG)</a:t>
            </a:r>
          </a:p>
          <a:p>
            <a:pPr algn="r">
              <a:lnSpc>
                <a:spcPct val="100000"/>
              </a:lnSpc>
              <a:spcBef>
                <a:spcPct val="0"/>
              </a:spcBef>
              <a:buFontTx/>
              <a:buNone/>
            </a:pPr>
            <a:r>
              <a:rPr lang="en-GB" altLang="en-US" sz="400">
                <a:latin typeface="Arial" panose="020B0604020202020204" pitchFamily="34" charset="0"/>
              </a:rPr>
              <a:t>PCS Type Certification Review Board (PTCRB)</a:t>
            </a:r>
          </a:p>
          <a:p>
            <a:pPr algn="r">
              <a:lnSpc>
                <a:spcPct val="100000"/>
              </a:lnSpc>
              <a:spcBef>
                <a:spcPct val="0"/>
              </a:spcBef>
              <a:buFontTx/>
              <a:buNone/>
            </a:pPr>
            <a:r>
              <a:rPr lang="en-GB" altLang="en-US" sz="400">
                <a:latin typeface="Arial" panose="020B0604020202020204" pitchFamily="34" charset="0"/>
              </a:rPr>
              <a:t>Portable Computer and Communications Association (PCCA)</a:t>
            </a:r>
          </a:p>
          <a:p>
            <a:pPr algn="r">
              <a:lnSpc>
                <a:spcPct val="100000"/>
              </a:lnSpc>
              <a:spcBef>
                <a:spcPct val="0"/>
              </a:spcBef>
              <a:buFontTx/>
              <a:buNone/>
            </a:pPr>
            <a:r>
              <a:rPr lang="en-GB" altLang="en-US" sz="400">
                <a:latin typeface="Arial" panose="020B0604020202020204" pitchFamily="34" charset="0"/>
              </a:rPr>
              <a:t>Presence and Availability Management (PAM) Forum</a:t>
            </a:r>
          </a:p>
          <a:p>
            <a:pPr algn="r">
              <a:lnSpc>
                <a:spcPct val="100000"/>
              </a:lnSpc>
              <a:spcBef>
                <a:spcPct val="0"/>
              </a:spcBef>
              <a:buFontTx/>
              <a:buNone/>
            </a:pPr>
            <a:r>
              <a:rPr lang="en-GB" altLang="en-US" sz="400">
                <a:latin typeface="Arial" panose="020B0604020202020204" pitchFamily="34" charset="0"/>
              </a:rPr>
              <a:t>RSA Laboratories</a:t>
            </a:r>
          </a:p>
          <a:p>
            <a:pPr algn="r">
              <a:lnSpc>
                <a:spcPct val="100000"/>
              </a:lnSpc>
              <a:spcBef>
                <a:spcPct val="0"/>
              </a:spcBef>
              <a:buFontTx/>
              <a:buNone/>
            </a:pPr>
            <a:r>
              <a:rPr lang="en-GB" altLang="en-US" sz="400">
                <a:latin typeface="Arial" panose="020B0604020202020204" pitchFamily="34" charset="0"/>
              </a:rPr>
              <a:t>SDR Forum</a:t>
            </a:r>
          </a:p>
          <a:p>
            <a:pPr algn="r">
              <a:lnSpc>
                <a:spcPct val="100000"/>
              </a:lnSpc>
              <a:spcBef>
                <a:spcPct val="0"/>
              </a:spcBef>
              <a:buFontTx/>
              <a:buNone/>
            </a:pPr>
            <a:r>
              <a:rPr lang="en-GB" altLang="en-US" sz="400">
                <a:latin typeface="Arial" panose="020B0604020202020204" pitchFamily="34" charset="0"/>
              </a:rPr>
              <a:t>Sun Micro Systems Inc</a:t>
            </a:r>
          </a:p>
          <a:p>
            <a:pPr algn="r">
              <a:lnSpc>
                <a:spcPct val="100000"/>
              </a:lnSpc>
              <a:spcBef>
                <a:spcPct val="0"/>
              </a:spcBef>
              <a:buFontTx/>
              <a:buNone/>
            </a:pPr>
            <a:r>
              <a:rPr lang="en-GB" altLang="en-US" sz="400">
                <a:latin typeface="Arial" panose="020B0604020202020204" pitchFamily="34" charset="0"/>
              </a:rPr>
              <a:t>Steerco</a:t>
            </a:r>
          </a:p>
          <a:p>
            <a:pPr algn="r">
              <a:lnSpc>
                <a:spcPct val="100000"/>
              </a:lnSpc>
              <a:spcBef>
                <a:spcPct val="0"/>
              </a:spcBef>
              <a:buFontTx/>
              <a:buNone/>
            </a:pPr>
            <a:r>
              <a:rPr lang="en-GB" altLang="en-US" sz="400">
                <a:latin typeface="Arial" panose="020B0604020202020204" pitchFamily="34" charset="0"/>
              </a:rPr>
              <a:t>SyncML Initiative</a:t>
            </a:r>
          </a:p>
          <a:p>
            <a:pPr algn="r">
              <a:lnSpc>
                <a:spcPct val="100000"/>
              </a:lnSpc>
              <a:spcBef>
                <a:spcPct val="0"/>
              </a:spcBef>
              <a:buFontTx/>
              <a:buNone/>
            </a:pPr>
            <a:r>
              <a:rPr lang="en-GB" altLang="en-US" sz="400">
                <a:latin typeface="Arial" panose="020B0604020202020204" pitchFamily="34" charset="0"/>
              </a:rPr>
              <a:t>Trusted Computing Group (TCG)</a:t>
            </a:r>
          </a:p>
          <a:p>
            <a:pPr algn="r">
              <a:lnSpc>
                <a:spcPct val="100000"/>
              </a:lnSpc>
              <a:spcBef>
                <a:spcPct val="0"/>
              </a:spcBef>
              <a:buFontTx/>
              <a:buNone/>
            </a:pPr>
            <a:r>
              <a:rPr lang="en-GB" altLang="en-US" sz="400">
                <a:latin typeface="Arial" panose="020B0604020202020204" pitchFamily="34" charset="0"/>
              </a:rPr>
              <a:t>TeleManagement Forum (TMF)</a:t>
            </a:r>
          </a:p>
          <a:p>
            <a:pPr algn="r">
              <a:lnSpc>
                <a:spcPct val="100000"/>
              </a:lnSpc>
              <a:spcBef>
                <a:spcPct val="0"/>
              </a:spcBef>
              <a:buFontTx/>
              <a:buNone/>
            </a:pPr>
            <a:r>
              <a:rPr lang="en-GB" altLang="en-US" sz="400">
                <a:latin typeface="Arial" panose="020B0604020202020204" pitchFamily="34" charset="0"/>
              </a:rPr>
              <a:t>TCCA</a:t>
            </a:r>
          </a:p>
          <a:p>
            <a:pPr algn="r">
              <a:lnSpc>
                <a:spcPct val="100000"/>
              </a:lnSpc>
              <a:spcBef>
                <a:spcPct val="0"/>
              </a:spcBef>
              <a:buFontTx/>
              <a:buNone/>
            </a:pPr>
            <a:r>
              <a:rPr lang="en-GB" altLang="en-US" sz="400">
                <a:latin typeface="Arial" panose="020B0604020202020204" pitchFamily="34" charset="0"/>
              </a:rPr>
              <a:t>TIA /TR45</a:t>
            </a:r>
          </a:p>
          <a:p>
            <a:pPr algn="r">
              <a:lnSpc>
                <a:spcPct val="100000"/>
              </a:lnSpc>
              <a:spcBef>
                <a:spcPct val="0"/>
              </a:spcBef>
              <a:buFontTx/>
              <a:buNone/>
            </a:pPr>
            <a:r>
              <a:rPr lang="en-GB" altLang="en-US" sz="400">
                <a:latin typeface="Arial" panose="020B0604020202020204" pitchFamily="34" charset="0"/>
              </a:rPr>
              <a:t>TIA/TR47</a:t>
            </a:r>
          </a:p>
          <a:p>
            <a:pPr algn="r">
              <a:lnSpc>
                <a:spcPct val="100000"/>
              </a:lnSpc>
              <a:spcBef>
                <a:spcPct val="0"/>
              </a:spcBef>
              <a:buFontTx/>
              <a:buNone/>
            </a:pPr>
            <a:r>
              <a:rPr lang="en-GB" altLang="en-US" sz="400">
                <a:latin typeface="Arial" panose="020B0604020202020204" pitchFamily="34" charset="0"/>
              </a:rPr>
              <a:t>TV-anytime Forum</a:t>
            </a:r>
          </a:p>
          <a:p>
            <a:pPr algn="r">
              <a:lnSpc>
                <a:spcPct val="100000"/>
              </a:lnSpc>
              <a:spcBef>
                <a:spcPct val="0"/>
              </a:spcBef>
              <a:buFontTx/>
              <a:buNone/>
            </a:pPr>
            <a:r>
              <a:rPr lang="en-GB" altLang="en-US" sz="400">
                <a:latin typeface="Arial" panose="020B0604020202020204" pitchFamily="34" charset="0"/>
              </a:rPr>
              <a:t>Voice eXtensible Mark-up Language (VXML) Forum</a:t>
            </a:r>
          </a:p>
          <a:p>
            <a:pPr algn="r">
              <a:lnSpc>
                <a:spcPct val="100000"/>
              </a:lnSpc>
              <a:spcBef>
                <a:spcPct val="0"/>
              </a:spcBef>
              <a:buFontTx/>
              <a:buNone/>
            </a:pPr>
            <a:r>
              <a:rPr lang="en-GB" altLang="en-US" sz="400">
                <a:latin typeface="Arial" panose="020B0604020202020204" pitchFamily="34" charset="0"/>
              </a:rPr>
              <a:t>Wi-Fi Alliance</a:t>
            </a:r>
          </a:p>
          <a:p>
            <a:pPr algn="r">
              <a:lnSpc>
                <a:spcPct val="100000"/>
              </a:lnSpc>
              <a:spcBef>
                <a:spcPct val="0"/>
              </a:spcBef>
              <a:buFontTx/>
              <a:buNone/>
            </a:pPr>
            <a:r>
              <a:rPr lang="en-GB" altLang="en-US" sz="400">
                <a:latin typeface="Arial" panose="020B0604020202020204" pitchFamily="34" charset="0"/>
              </a:rPr>
              <a:t>Wireless Broadband Alliance (WBA)</a:t>
            </a:r>
          </a:p>
          <a:p>
            <a:pPr algn="r">
              <a:lnSpc>
                <a:spcPct val="100000"/>
              </a:lnSpc>
              <a:spcBef>
                <a:spcPct val="0"/>
              </a:spcBef>
              <a:buFontTx/>
              <a:buNone/>
            </a:pPr>
            <a:r>
              <a:rPr lang="en-GB" altLang="en-US" sz="400">
                <a:latin typeface="Arial" panose="020B0604020202020204" pitchFamily="34" charset="0"/>
              </a:rPr>
              <a:t>WLAN Smart Card Consortium</a:t>
            </a:r>
          </a:p>
          <a:p>
            <a:pPr algn="r">
              <a:lnSpc>
                <a:spcPct val="100000"/>
              </a:lnSpc>
              <a:spcBef>
                <a:spcPct val="0"/>
              </a:spcBef>
              <a:buFontTx/>
              <a:buNone/>
            </a:pPr>
            <a:r>
              <a:rPr lang="en-GB" altLang="en-US" sz="400">
                <a:latin typeface="Arial" panose="020B0604020202020204" pitchFamily="34" charset="0"/>
              </a:rPr>
              <a:t>Wireless World Research Forum (WWRF)</a:t>
            </a:r>
          </a:p>
          <a:p>
            <a:pPr algn="r">
              <a:lnSpc>
                <a:spcPct val="100000"/>
              </a:lnSpc>
              <a:spcBef>
                <a:spcPct val="0"/>
              </a:spcBef>
              <a:buFontTx/>
              <a:buNone/>
            </a:pPr>
            <a:r>
              <a:rPr lang="en-GB" altLang="en-US" sz="400">
                <a:latin typeface="Arial" panose="020B0604020202020204" pitchFamily="34" charset="0"/>
              </a:rPr>
              <a:t>World Wide Web Consortium (W3C)</a:t>
            </a:r>
          </a:p>
          <a:p>
            <a:pPr algn="r">
              <a:lnSpc>
                <a:spcPct val="100000"/>
              </a:lnSpc>
              <a:spcBef>
                <a:spcPct val="0"/>
              </a:spcBef>
              <a:buFontTx/>
              <a:buNone/>
            </a:pPr>
            <a:endParaRPr lang="en-GB" altLang="en-US" sz="400">
              <a:latin typeface="Arial" panose="020B0604020202020204" pitchFamily="34" charset="0"/>
            </a:endParaRPr>
          </a:p>
          <a:p>
            <a:pPr algn="r">
              <a:lnSpc>
                <a:spcPct val="100000"/>
              </a:lnSpc>
              <a:spcBef>
                <a:spcPct val="0"/>
              </a:spcBef>
              <a:buFontTx/>
              <a:buNone/>
            </a:pPr>
            <a:endParaRPr lang="en-GB" altLang="en-US" sz="400">
              <a:latin typeface="Arial" panose="020B0604020202020204" pitchFamily="34" charset="0"/>
            </a:endParaRPr>
          </a:p>
          <a:p>
            <a:pPr algn="r">
              <a:lnSpc>
                <a:spcPct val="100000"/>
              </a:lnSpc>
              <a:spcBef>
                <a:spcPct val="0"/>
              </a:spcBef>
              <a:buFontTx/>
              <a:buNone/>
            </a:pPr>
            <a:endParaRPr lang="en-GB" altLang="en-US" sz="400">
              <a:latin typeface="Arial" panose="020B0604020202020204" pitchFamily="34" charset="0"/>
            </a:endParaRPr>
          </a:p>
          <a:p>
            <a:pPr algn="r">
              <a:lnSpc>
                <a:spcPct val="100000"/>
              </a:lnSpc>
              <a:spcBef>
                <a:spcPct val="0"/>
              </a:spcBef>
              <a:buFontTx/>
              <a:buNone/>
            </a:pPr>
            <a:endParaRPr lang="en-GB" altLang="en-US" sz="400">
              <a:latin typeface="Arial" panose="020B0604020202020204" pitchFamily="34" charset="0"/>
            </a:endParaRPr>
          </a:p>
          <a:p>
            <a:pPr algn="r">
              <a:lnSpc>
                <a:spcPct val="100000"/>
              </a:lnSpc>
              <a:spcBef>
                <a:spcPct val="0"/>
              </a:spcBef>
              <a:buFontTx/>
              <a:buNone/>
            </a:pPr>
            <a:endParaRPr lang="en-GB" altLang="en-US" sz="400">
              <a:latin typeface="Arial" panose="020B0604020202020204" pitchFamily="34" charset="0"/>
            </a:endParaRPr>
          </a:p>
        </p:txBody>
      </p:sp>
      <p:sp>
        <p:nvSpPr>
          <p:cNvPr id="25" name="TextBox 24"/>
          <p:cNvSpPr txBox="1"/>
          <p:nvPr/>
        </p:nvSpPr>
        <p:spPr>
          <a:xfrm>
            <a:off x="10699750" y="1812925"/>
            <a:ext cx="1020763" cy="254000"/>
          </a:xfrm>
          <a:prstGeom prst="rect">
            <a:avLst/>
          </a:prstGeom>
          <a:ln/>
        </p:spPr>
        <p:style>
          <a:lnRef idx="1">
            <a:schemeClr val="accent2"/>
          </a:lnRef>
          <a:fillRef idx="3">
            <a:schemeClr val="accent2"/>
          </a:fillRef>
          <a:effectRef idx="2">
            <a:schemeClr val="accent2"/>
          </a:effectRef>
          <a:fontRef idx="minor">
            <a:schemeClr val="lt1"/>
          </a:fontRef>
        </p:style>
        <p:txBody>
          <a:bodyPr wrap="none">
            <a:spAutoFit/>
          </a:bodyPr>
          <a:lstStyle/>
          <a:p>
            <a:pPr>
              <a:defRPr/>
            </a:pPr>
            <a:r>
              <a:rPr lang="en-GB" sz="1050" dirty="0">
                <a:latin typeface="Calibri Light" panose="020F0302020204030204" pitchFamily="34" charset="0"/>
              </a:rPr>
              <a:t>Formal Liaisons</a:t>
            </a:r>
          </a:p>
        </p:txBody>
      </p:sp>
      <p:sp>
        <p:nvSpPr>
          <p:cNvPr id="26" name="TextBox 25"/>
          <p:cNvSpPr txBox="1"/>
          <p:nvPr/>
        </p:nvSpPr>
        <p:spPr>
          <a:xfrm>
            <a:off x="8048625" y="3502025"/>
            <a:ext cx="974725" cy="415925"/>
          </a:xfrm>
          <a:prstGeom prst="rect">
            <a:avLst/>
          </a:prstGeom>
        </p:spPr>
        <p:style>
          <a:lnRef idx="3">
            <a:schemeClr val="lt1"/>
          </a:lnRef>
          <a:fillRef idx="1">
            <a:schemeClr val="accent2"/>
          </a:fillRef>
          <a:effectRef idx="1">
            <a:schemeClr val="accent2"/>
          </a:effectRef>
          <a:fontRef idx="minor">
            <a:schemeClr val="lt1"/>
          </a:fontRef>
        </p:style>
        <p:txBody>
          <a:bodyPr wrap="none">
            <a:spAutoFit/>
          </a:bodyPr>
          <a:lstStyle/>
          <a:p>
            <a:pPr algn="ctr">
              <a:defRPr/>
            </a:pPr>
            <a:r>
              <a:rPr lang="" sz="1050" dirty="0">
                <a:latin typeface="Calibri Light" panose="020F0302020204030204" pitchFamily="34" charset="0"/>
              </a:rPr>
              <a:t>Organizational</a:t>
            </a:r>
            <a:br>
              <a:rPr lang="" sz="1050" dirty="0">
                <a:latin typeface="Calibri Light" panose="020F0302020204030204" pitchFamily="34" charset="0"/>
              </a:rPr>
            </a:br>
            <a:r>
              <a:rPr lang="" sz="1050" dirty="0">
                <a:latin typeface="Calibri Light" panose="020F0302020204030204" pitchFamily="34" charset="0"/>
              </a:rPr>
              <a:t>Partners (OPs)</a:t>
            </a:r>
            <a:endParaRPr lang="en-GB" sz="1050" dirty="0">
              <a:latin typeface="Calibri Light" panose="020F0302020204030204" pitchFamily="34" charset="0"/>
            </a:endParaRPr>
          </a:p>
        </p:txBody>
      </p:sp>
      <p:sp>
        <p:nvSpPr>
          <p:cNvPr id="27" name="TextBox 26"/>
          <p:cNvSpPr txBox="1"/>
          <p:nvPr/>
        </p:nvSpPr>
        <p:spPr>
          <a:xfrm>
            <a:off x="7810500" y="1812925"/>
            <a:ext cx="1450975" cy="415925"/>
          </a:xfrm>
          <a:prstGeom prst="rect">
            <a:avLst/>
          </a:prstGeom>
        </p:spPr>
        <p:style>
          <a:lnRef idx="3">
            <a:schemeClr val="lt1"/>
          </a:lnRef>
          <a:fillRef idx="1">
            <a:schemeClr val="accent2"/>
          </a:fillRef>
          <a:effectRef idx="1">
            <a:schemeClr val="accent2"/>
          </a:effectRef>
          <a:fontRef idx="minor">
            <a:schemeClr val="lt1"/>
          </a:fontRef>
        </p:style>
        <p:txBody>
          <a:bodyPr wrap="none">
            <a:spAutoFit/>
          </a:bodyPr>
          <a:lstStyle/>
          <a:p>
            <a:pPr algn="ctr">
              <a:defRPr/>
            </a:pPr>
            <a:r>
              <a:rPr lang="" sz="1050" dirty="0">
                <a:latin typeface="Calibri Light" panose="020F0302020204030204" pitchFamily="34" charset="0"/>
              </a:rPr>
              <a:t>Market Representation</a:t>
            </a:r>
            <a:br>
              <a:rPr lang="" sz="1050" dirty="0">
                <a:latin typeface="Calibri Light" panose="020F0302020204030204" pitchFamily="34" charset="0"/>
              </a:rPr>
            </a:br>
            <a:r>
              <a:rPr lang="" sz="1050" dirty="0">
                <a:latin typeface="Calibri Light" panose="020F0302020204030204" pitchFamily="34" charset="0"/>
              </a:rPr>
              <a:t>Partners (MRPs)</a:t>
            </a:r>
            <a:endParaRPr lang="en-GB" sz="1050" dirty="0">
              <a:latin typeface="Calibri Light" panose="020F0302020204030204" pitchFamily="34" charset="0"/>
            </a:endParaRPr>
          </a:p>
        </p:txBody>
      </p:sp>
      <p:sp>
        <p:nvSpPr>
          <p:cNvPr id="28" name="TextBox 27"/>
          <p:cNvSpPr txBox="1"/>
          <p:nvPr/>
        </p:nvSpPr>
        <p:spPr>
          <a:xfrm>
            <a:off x="5610225" y="2092325"/>
            <a:ext cx="1119188" cy="254000"/>
          </a:xfrm>
          <a:prstGeom prst="rect">
            <a:avLst/>
          </a:prstGeom>
        </p:spPr>
        <p:style>
          <a:lnRef idx="3">
            <a:schemeClr val="lt1"/>
          </a:lnRef>
          <a:fillRef idx="1">
            <a:schemeClr val="accent2"/>
          </a:fillRef>
          <a:effectRef idx="1">
            <a:schemeClr val="accent2"/>
          </a:effectRef>
          <a:fontRef idx="minor">
            <a:schemeClr val="lt1"/>
          </a:fontRef>
        </p:style>
        <p:txBody>
          <a:bodyPr wrap="none">
            <a:spAutoFit/>
          </a:bodyPr>
          <a:lstStyle/>
          <a:p>
            <a:pPr>
              <a:defRPr/>
            </a:pPr>
            <a:r>
              <a:rPr lang="en-GB" sz="1050" dirty="0">
                <a:latin typeface="Calibri Light" panose="020F0302020204030204" pitchFamily="34" charset="0"/>
              </a:rPr>
              <a:t>Standards bodies</a:t>
            </a:r>
          </a:p>
        </p:txBody>
      </p:sp>
      <p:pic>
        <p:nvPicPr>
          <p:cNvPr id="15374" name="Picture 28"/>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5448300" y="2301875"/>
            <a:ext cx="1530350"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3580037"/>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 altLang="en-US" smtClean="0"/>
              <a:t>The Organizational Partners (OPs)</a:t>
            </a:r>
            <a:endParaRPr lang="en-US" altLang="en-US" smtClean="0"/>
          </a:p>
        </p:txBody>
      </p:sp>
      <p:graphicFrame>
        <p:nvGraphicFramePr>
          <p:cNvPr id="4" name="Table 3"/>
          <p:cNvGraphicFramePr>
            <a:graphicFrameLocks noGrp="1"/>
          </p:cNvGraphicFramePr>
          <p:nvPr/>
        </p:nvGraphicFramePr>
        <p:xfrm>
          <a:off x="838200" y="1668463"/>
          <a:ext cx="5334000" cy="4930774"/>
        </p:xfrm>
        <a:graphic>
          <a:graphicData uri="http://schemas.openxmlformats.org/drawingml/2006/table">
            <a:tbl>
              <a:tblPr/>
              <a:tblGrid>
                <a:gridCol w="5334000"/>
              </a:tblGrid>
              <a:tr h="986151">
                <a:tc>
                  <a:txBody>
                    <a:bodyPr/>
                    <a:lstStyle/>
                    <a:p>
                      <a:r>
                        <a:rPr lang="en-US" sz="1600" b="1" dirty="0" smtClean="0"/>
                        <a:t>ARIB</a:t>
                      </a:r>
                      <a:r>
                        <a:rPr lang="en-US" sz="1600" dirty="0"/>
                        <a:t/>
                      </a:r>
                      <a:br>
                        <a:rPr lang="en-US" sz="1600" dirty="0"/>
                      </a:br>
                      <a:r>
                        <a:rPr lang="en-US" sz="1600" dirty="0" smtClean="0">
                          <a:hlinkClick r:id="rId2"/>
                        </a:rPr>
                        <a:t>www.arib.or.jp</a:t>
                      </a:r>
                      <a:r>
                        <a:rPr lang="en-US" sz="1600" dirty="0" smtClean="0"/>
                        <a:t> </a:t>
                      </a:r>
                      <a:r>
                        <a:rPr lang="en-US" sz="1600" dirty="0"/>
                        <a:t/>
                      </a:r>
                      <a:br>
                        <a:rPr lang="en-US" sz="1600" dirty="0"/>
                      </a:br>
                      <a:r>
                        <a:rPr lang="en-US" sz="1600" dirty="0"/>
                        <a:t>The Association of </a:t>
                      </a:r>
                      <a:r>
                        <a:rPr lang="en-US" sz="1600" dirty="0" smtClean="0"/>
                        <a:t>Radio</a:t>
                      </a:r>
                      <a:r>
                        <a:rPr lang="" sz="1600" dirty="0" smtClean="0"/>
                        <a:t> </a:t>
                      </a:r>
                      <a:r>
                        <a:rPr lang="en-US" sz="1600" dirty="0" smtClean="0"/>
                        <a:t>Industries </a:t>
                      </a:r>
                      <a:r>
                        <a:rPr lang="en-US" sz="1600" dirty="0"/>
                        <a:t>and Businesses, </a:t>
                      </a:r>
                      <a:r>
                        <a:rPr lang="en-US" sz="1600" dirty="0" smtClean="0"/>
                        <a:t>Japan</a:t>
                      </a:r>
                      <a:endParaRPr lang="en-US" sz="1600" dirty="0"/>
                    </a:p>
                  </a:txBody>
                  <a:tcPr marL="10811" marR="10811" marT="5405" marB="5405" anchor="ctr">
                    <a:lnL>
                      <a:noFill/>
                    </a:lnL>
                    <a:lnR>
                      <a:noFill/>
                    </a:lnR>
                    <a:lnT>
                      <a:noFill/>
                    </a:lnT>
                    <a:lnB>
                      <a:noFill/>
                    </a:lnB>
                  </a:tcPr>
                </a:tc>
              </a:tr>
              <a:tr h="986151">
                <a:tc>
                  <a:txBody>
                    <a:bodyPr/>
                    <a:lstStyle/>
                    <a:p>
                      <a:r>
                        <a:rPr lang="en-US" sz="1600" b="1" dirty="0"/>
                        <a:t>ATIS</a:t>
                      </a:r>
                      <a:r>
                        <a:rPr lang="en-US" sz="1600" dirty="0"/>
                        <a:t> </a:t>
                      </a:r>
                      <a:br>
                        <a:rPr lang="en-US" sz="1600" dirty="0"/>
                      </a:br>
                      <a:r>
                        <a:rPr lang="en-US" sz="1600" dirty="0" smtClean="0">
                          <a:hlinkClick r:id="rId3"/>
                        </a:rPr>
                        <a:t>www.atis.org</a:t>
                      </a:r>
                      <a:r>
                        <a:rPr lang="en-US" sz="1600" dirty="0" smtClean="0"/>
                        <a:t> </a:t>
                      </a:r>
                      <a:r>
                        <a:rPr lang="en-US" sz="1600" dirty="0"/>
                        <a:t/>
                      </a:r>
                      <a:br>
                        <a:rPr lang="en-US" sz="1600" dirty="0"/>
                      </a:br>
                      <a:r>
                        <a:rPr lang="en-US" sz="1600" dirty="0"/>
                        <a:t>The Alliance for Telecommunications Industry Solutions, </a:t>
                      </a:r>
                      <a:r>
                        <a:rPr lang="en-US" sz="1600" dirty="0" smtClean="0"/>
                        <a:t>USA</a:t>
                      </a:r>
                      <a:endParaRPr lang="en-US" sz="1600" dirty="0"/>
                    </a:p>
                  </a:txBody>
                  <a:tcPr marL="10811" marR="10811" marT="5405" marB="5405" anchor="ctr">
                    <a:lnL>
                      <a:noFill/>
                    </a:lnL>
                    <a:lnR>
                      <a:noFill/>
                    </a:lnR>
                    <a:lnT>
                      <a:noFill/>
                    </a:lnT>
                    <a:lnB>
                      <a:noFill/>
                    </a:lnB>
                  </a:tcPr>
                </a:tc>
              </a:tr>
              <a:tr h="986151">
                <a:tc>
                  <a:txBody>
                    <a:bodyPr/>
                    <a:lstStyle/>
                    <a:p>
                      <a:r>
                        <a:rPr lang="fr-FR" sz="1600" b="1" dirty="0"/>
                        <a:t>CCSA</a:t>
                      </a:r>
                      <a:r>
                        <a:rPr lang="fr-FR" sz="1600" dirty="0"/>
                        <a:t/>
                      </a:r>
                      <a:br>
                        <a:rPr lang="fr-FR" sz="1600" dirty="0"/>
                      </a:br>
                      <a:r>
                        <a:rPr lang="en-US" sz="1600" dirty="0" smtClean="0">
                          <a:hlinkClick r:id="rId4"/>
                        </a:rPr>
                        <a:t>www.ccsa.org.cn</a:t>
                      </a:r>
                      <a:r>
                        <a:rPr lang="en-US" sz="1600" dirty="0" smtClean="0">
                          <a:hlinkClick r:id="rId5"/>
                        </a:rPr>
                        <a:t> </a:t>
                      </a:r>
                      <a:r>
                        <a:rPr lang="fr-FR" sz="1600" dirty="0"/>
                        <a:t/>
                      </a:r>
                      <a:br>
                        <a:rPr lang="fr-FR" sz="1600" dirty="0"/>
                      </a:br>
                      <a:r>
                        <a:rPr lang="fr-FR" sz="1600" dirty="0"/>
                        <a:t>China Communications Standards </a:t>
                      </a:r>
                      <a:r>
                        <a:rPr lang="fr-FR" sz="1600" dirty="0" smtClean="0"/>
                        <a:t>Association</a:t>
                      </a:r>
                      <a:endParaRPr lang="fr-FR" sz="1600" dirty="0"/>
                    </a:p>
                  </a:txBody>
                  <a:tcPr marL="10811" marR="10811" marT="5405" marB="5405" anchor="ctr">
                    <a:lnL>
                      <a:noFill/>
                    </a:lnL>
                    <a:lnR>
                      <a:noFill/>
                    </a:lnR>
                    <a:lnT>
                      <a:noFill/>
                    </a:lnT>
                    <a:lnB>
                      <a:noFill/>
                    </a:lnB>
                  </a:tcPr>
                </a:tc>
              </a:tr>
              <a:tr h="9861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t>ETSI</a:t>
                      </a:r>
                      <a:r>
                        <a:rPr lang="en-US" sz="1600" dirty="0"/>
                        <a:t/>
                      </a:r>
                      <a:br>
                        <a:rPr lang="en-US" sz="1600" dirty="0"/>
                      </a:br>
                      <a:r>
                        <a:rPr lang="en-US" sz="1600" dirty="0" smtClean="0">
                          <a:hlinkClick r:id="rId6"/>
                        </a:rPr>
                        <a:t>www.etsi.org</a:t>
                      </a:r>
                      <a:r>
                        <a:rPr lang="en-US" sz="1600" dirty="0"/>
                        <a:t/>
                      </a:r>
                      <a:br>
                        <a:rPr lang="en-US" sz="1600" dirty="0"/>
                      </a:br>
                      <a:r>
                        <a:rPr lang="en-US" sz="1600" dirty="0"/>
                        <a:t>The European Telecommunications Standards </a:t>
                      </a:r>
                      <a:r>
                        <a:rPr lang="en-US" sz="1600" dirty="0" smtClean="0"/>
                        <a:t>Institute</a:t>
                      </a:r>
                      <a:endParaRPr lang="en-US" sz="1600" dirty="0"/>
                    </a:p>
                  </a:txBody>
                  <a:tcPr marL="10811" marR="10811" marT="5405" marB="5405" anchor="ctr">
                    <a:lnL>
                      <a:noFill/>
                    </a:lnL>
                    <a:lnR>
                      <a:noFill/>
                    </a:lnR>
                    <a:lnT>
                      <a:noFill/>
                    </a:lnT>
                    <a:lnB>
                      <a:noFill/>
                    </a:lnB>
                  </a:tcPr>
                </a:tc>
              </a:tr>
              <a:tr h="9861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smtClean="0"/>
                        <a:t>TSDSI</a:t>
                      </a:r>
                      <a:br>
                        <a:rPr lang="en-US" sz="1600" b="1" dirty="0" smtClean="0"/>
                      </a:br>
                      <a:r>
                        <a:rPr lang="en-US" sz="1600" dirty="0" smtClean="0">
                          <a:hlinkClick r:id="rId7"/>
                        </a:rPr>
                        <a:t>http://tsdsi.org/</a:t>
                      </a:r>
                      <a:r>
                        <a:rPr lang="en-US" sz="1600" b="1" dirty="0" smtClean="0"/>
                        <a:t/>
                      </a:r>
                      <a:br>
                        <a:rPr lang="en-US" sz="1600" b="1" dirty="0" smtClean="0"/>
                      </a:br>
                      <a:r>
                        <a:rPr lang="en-US" sz="1600" dirty="0" smtClean="0"/>
                        <a:t>Telecommunications Standards Development Society, India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p>
                  </a:txBody>
                  <a:tcPr marL="10811" marR="10811" marT="5405" marB="5405" anchor="ctr">
                    <a:lnL>
                      <a:noFill/>
                    </a:lnL>
                    <a:lnR>
                      <a:noFill/>
                    </a:lnR>
                    <a:lnT>
                      <a:noFill/>
                    </a:lnT>
                    <a:lnB>
                      <a:noFill/>
                    </a:lnB>
                  </a:tcPr>
                </a:tc>
              </a:tr>
            </a:tbl>
          </a:graphicData>
        </a:graphic>
      </p:graphicFrame>
      <p:graphicFrame>
        <p:nvGraphicFramePr>
          <p:cNvPr id="6" name="Table 5"/>
          <p:cNvGraphicFramePr>
            <a:graphicFrameLocks noGrp="1"/>
          </p:cNvGraphicFramePr>
          <p:nvPr/>
        </p:nvGraphicFramePr>
        <p:xfrm>
          <a:off x="6218238" y="4738688"/>
          <a:ext cx="5089525" cy="1712912"/>
        </p:xfrm>
        <a:graphic>
          <a:graphicData uri="http://schemas.openxmlformats.org/drawingml/2006/table">
            <a:tbl>
              <a:tblPr/>
              <a:tblGrid>
                <a:gridCol w="5089525"/>
              </a:tblGrid>
              <a:tr h="791537">
                <a:tc>
                  <a:txBody>
                    <a:bodyPr/>
                    <a:lstStyle/>
                    <a:p>
                      <a:r>
                        <a:rPr lang="en-US" sz="1600" b="1" dirty="0"/>
                        <a:t>TTA</a:t>
                      </a:r>
                      <a:r>
                        <a:rPr lang="en-US" sz="1600" dirty="0"/>
                        <a:t/>
                      </a:r>
                      <a:br>
                        <a:rPr lang="en-US" sz="1600" dirty="0"/>
                      </a:br>
                      <a:r>
                        <a:rPr lang="en-US" sz="1600" dirty="0" smtClean="0">
                          <a:hlinkClick r:id="rId8"/>
                        </a:rPr>
                        <a:t>www.tta.or.kr</a:t>
                      </a:r>
                      <a:r>
                        <a:rPr lang="en-US" sz="1600" dirty="0"/>
                        <a:t/>
                      </a:r>
                      <a:br>
                        <a:rPr lang="en-US" sz="1600" dirty="0"/>
                      </a:br>
                      <a:r>
                        <a:rPr lang="en-US" sz="1600" dirty="0"/>
                        <a:t>Telecommunications Technology Association, </a:t>
                      </a:r>
                      <a:r>
                        <a:rPr lang="en-US" sz="1600" dirty="0" smtClean="0"/>
                        <a:t>Korea</a:t>
                      </a:r>
                      <a:endParaRPr lang="en-US" sz="1600" dirty="0"/>
                    </a:p>
                  </a:txBody>
                  <a:tcPr marL="10808" marR="10808" marT="5407" marB="5407" anchor="ctr">
                    <a:lnL>
                      <a:noFill/>
                    </a:lnL>
                    <a:lnR>
                      <a:noFill/>
                    </a:lnR>
                    <a:lnT>
                      <a:noFill/>
                    </a:lnT>
                    <a:lnB>
                      <a:noFill/>
                    </a:lnB>
                  </a:tcPr>
                </a:tc>
              </a:tr>
              <a:tr h="921375">
                <a:tc>
                  <a:txBody>
                    <a:bodyPr/>
                    <a:lstStyle/>
                    <a:p>
                      <a:r>
                        <a:rPr lang="en-US" sz="1600" b="1" dirty="0"/>
                        <a:t>TTC</a:t>
                      </a:r>
                      <a:r>
                        <a:rPr lang="en-US" sz="1600" dirty="0"/>
                        <a:t/>
                      </a:r>
                      <a:br>
                        <a:rPr lang="en-US" sz="1600" dirty="0"/>
                      </a:br>
                      <a:r>
                        <a:rPr lang="en-US" sz="1600" dirty="0" smtClean="0">
                          <a:hlinkClick r:id="rId9"/>
                        </a:rPr>
                        <a:t>www.ttc.or.jp</a:t>
                      </a:r>
                      <a:r>
                        <a:rPr lang="en-US" sz="1600" dirty="0"/>
                        <a:t/>
                      </a:r>
                      <a:br>
                        <a:rPr lang="en-US" sz="1600" dirty="0"/>
                      </a:br>
                      <a:r>
                        <a:rPr lang="en-US" sz="1600" dirty="0"/>
                        <a:t>Telecommunication Technology Committee, </a:t>
                      </a:r>
                      <a:r>
                        <a:rPr lang="en-US" sz="1600" dirty="0" smtClean="0"/>
                        <a:t>Japan</a:t>
                      </a:r>
                      <a:endParaRPr lang="en-US" sz="1600" dirty="0"/>
                    </a:p>
                  </a:txBody>
                  <a:tcPr marL="10808" marR="10808" marT="5407" marB="5407" anchor="ctr">
                    <a:lnL>
                      <a:noFill/>
                    </a:lnL>
                    <a:lnR>
                      <a:noFill/>
                    </a:lnR>
                    <a:lnT>
                      <a:noFill/>
                    </a:lnT>
                    <a:lnB>
                      <a:noFill/>
                    </a:lnB>
                  </a:tcPr>
                </a:tc>
              </a:tr>
            </a:tbl>
          </a:graphicData>
        </a:graphic>
      </p:graphicFrame>
      <p:pic>
        <p:nvPicPr>
          <p:cNvPr id="16396" name="Picture 9"/>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6892925" y="1817688"/>
            <a:ext cx="3097213" cy="24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8098036"/>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כותרת 2"/>
          <p:cNvSpPr>
            <a:spLocks noGrp="1"/>
          </p:cNvSpPr>
          <p:nvPr>
            <p:ph type="title"/>
          </p:nvPr>
        </p:nvSpPr>
        <p:spPr>
          <a:xfrm>
            <a:off x="609600" y="274638"/>
            <a:ext cx="9526588" cy="866775"/>
          </a:xfrm>
        </p:spPr>
        <p:txBody>
          <a:bodyPr/>
          <a:lstStyle/>
          <a:p>
            <a:r>
              <a:rPr lang="en-US" altLang="en-US" smtClean="0"/>
              <a:t>Market Representation Partners (MRPs)</a:t>
            </a:r>
          </a:p>
        </p:txBody>
      </p:sp>
      <p:sp>
        <p:nvSpPr>
          <p:cNvPr id="17412" name="Content Placeholder 2"/>
          <p:cNvSpPr txBox="1">
            <a:spLocks/>
          </p:cNvSpPr>
          <p:nvPr/>
        </p:nvSpPr>
        <p:spPr bwMode="auto">
          <a:xfrm>
            <a:off x="609600" y="1797050"/>
            <a:ext cx="5006975" cy="383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66700" indent="-266700">
              <a:lnSpc>
                <a:spcPct val="90000"/>
              </a:lnSpc>
              <a:spcBef>
                <a:spcPts val="1000"/>
              </a:spcBef>
              <a:buBlip>
                <a:blip r:embed="rId3"/>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r>
              <a:rPr lang="en-GB" altLang="en-US" sz="2000"/>
              <a:t>Specific inputs, in the form of market requirements may also come in to the Project via any of about twenty </a:t>
            </a:r>
            <a:br>
              <a:rPr lang="en-GB" altLang="en-US" sz="2000"/>
            </a:br>
            <a:r>
              <a:rPr lang="en-GB" altLang="en-US" sz="2000">
                <a:solidFill>
                  <a:srgbClr val="FF0000"/>
                </a:solidFill>
                <a:hlinkClick r:id="rId4"/>
              </a:rPr>
              <a:t>Market Representation Partners</a:t>
            </a:r>
            <a:r>
              <a:rPr lang="" altLang="en-US" sz="2000">
                <a:solidFill>
                  <a:srgbClr val="FF0000"/>
                </a:solidFill>
                <a:hlinkClick r:id="rId4"/>
              </a:rPr>
              <a:t> (MRP).</a:t>
            </a:r>
            <a:r>
              <a:rPr lang="en-GB" altLang="en-US" sz="2000">
                <a:solidFill>
                  <a:srgbClr val="FF0000"/>
                </a:solidFill>
              </a:rPr>
              <a:t> </a:t>
            </a:r>
            <a:r>
              <a:rPr lang="en-GB" altLang="en-US" sz="2000"/>
              <a:t>These organizations have all signed up to the 3GPP Project scope and objectives.</a:t>
            </a:r>
            <a:br>
              <a:rPr lang="en-GB" altLang="en-US" sz="2000"/>
            </a:br>
            <a:endParaRPr lang="en-GB" altLang="en-US" sz="2000"/>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9715" y="1930940"/>
            <a:ext cx="6273723" cy="3910215"/>
          </a:xfrm>
          <a:prstGeom prst="rect">
            <a:avLst/>
          </a:prstGeom>
        </p:spPr>
      </p:pic>
    </p:spTree>
    <p:extLst>
      <p:ext uri="{BB962C8B-B14F-4D97-AF65-F5344CB8AC3E}">
        <p14:creationId xmlns:p14="http://schemas.microsoft.com/office/powerpoint/2010/main" val="231461309"/>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38275" y="2655888"/>
            <a:ext cx="87471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3" name="Pictur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47225" y="1914525"/>
            <a:ext cx="1076325"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4" name="Title 1"/>
          <p:cNvSpPr>
            <a:spLocks noGrp="1"/>
          </p:cNvSpPr>
          <p:nvPr>
            <p:ph type="title"/>
          </p:nvPr>
        </p:nvSpPr>
        <p:spPr/>
        <p:txBody>
          <a:bodyPr/>
          <a:lstStyle/>
          <a:p>
            <a:r>
              <a:rPr lang="en-US" altLang="en-US" smtClean="0"/>
              <a:t>Verticals, Operators &amp; Vendors @3GPP</a:t>
            </a:r>
          </a:p>
        </p:txBody>
      </p:sp>
      <p:sp>
        <p:nvSpPr>
          <p:cNvPr id="35845" name="TextBox 4"/>
          <p:cNvSpPr txBox="1">
            <a:spLocks noChangeArrowheads="1"/>
          </p:cNvSpPr>
          <p:nvPr/>
        </p:nvSpPr>
        <p:spPr bwMode="auto">
          <a:xfrm>
            <a:off x="561975" y="4862513"/>
            <a:ext cx="10896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tabLst>
                <a:tab pos="2063750" algn="l"/>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2063750"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2063750"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Affirmed Networks  //  Apple  //  Blackberry  // Broadcomm  // CATT  //  Cisco  //  Ericsson //  ETRI // Futurwei //  Google  //  HP  //  Huawei</a:t>
            </a:r>
          </a:p>
        </p:txBody>
      </p:sp>
      <p:sp>
        <p:nvSpPr>
          <p:cNvPr id="35846" name="TextBox 5"/>
          <p:cNvSpPr txBox="1">
            <a:spLocks noChangeArrowheads="1"/>
          </p:cNvSpPr>
          <p:nvPr/>
        </p:nvSpPr>
        <p:spPr bwMode="auto">
          <a:xfrm>
            <a:off x="434975" y="2108200"/>
            <a:ext cx="147002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a:latin typeface="Arial" panose="020B0604020202020204" pitchFamily="34" charset="0"/>
              </a:rPr>
              <a:t>ABS</a:t>
            </a:r>
          </a:p>
          <a:p>
            <a:pPr algn="ctr">
              <a:lnSpc>
                <a:spcPct val="100000"/>
              </a:lnSpc>
              <a:spcBef>
                <a:spcPct val="0"/>
              </a:spcBef>
              <a:buFontTx/>
              <a:buNone/>
            </a:pPr>
            <a:r>
              <a:rPr lang="en-US" altLang="en-US" sz="1800">
                <a:latin typeface="Arial" panose="020B0604020202020204" pitchFamily="34" charset="0"/>
              </a:rPr>
              <a:t>Airbus</a:t>
            </a:r>
          </a:p>
          <a:p>
            <a:pPr algn="ctr">
              <a:lnSpc>
                <a:spcPct val="100000"/>
              </a:lnSpc>
              <a:spcBef>
                <a:spcPct val="0"/>
              </a:spcBef>
              <a:buFontTx/>
              <a:buNone/>
            </a:pPr>
            <a:r>
              <a:rPr lang="en-US" altLang="en-US" sz="1800">
                <a:latin typeface="Arial" panose="020B0604020202020204" pitchFamily="34" charset="0"/>
              </a:rPr>
              <a:t>Alibaba</a:t>
            </a:r>
          </a:p>
          <a:p>
            <a:pPr algn="ctr">
              <a:lnSpc>
                <a:spcPct val="100000"/>
              </a:lnSpc>
              <a:spcBef>
                <a:spcPct val="0"/>
              </a:spcBef>
              <a:buFontTx/>
              <a:buNone/>
            </a:pPr>
            <a:r>
              <a:rPr lang="en-US" altLang="en-US" sz="1800">
                <a:latin typeface="Arial" panose="020B0604020202020204" pitchFamily="34" charset="0"/>
              </a:rPr>
              <a:t>BBC</a:t>
            </a:r>
          </a:p>
          <a:p>
            <a:pPr algn="ctr">
              <a:lnSpc>
                <a:spcPct val="100000"/>
              </a:lnSpc>
              <a:spcBef>
                <a:spcPct val="0"/>
              </a:spcBef>
              <a:buFontTx/>
              <a:buNone/>
            </a:pPr>
            <a:r>
              <a:rPr lang="en-US" altLang="en-US" sz="1800">
                <a:latin typeface="Arial" panose="020B0604020202020204" pitchFamily="34" charset="0"/>
              </a:rPr>
              <a:t>Bosch</a:t>
            </a:r>
          </a:p>
        </p:txBody>
      </p:sp>
      <p:sp>
        <p:nvSpPr>
          <p:cNvPr id="35847" name="TextBox 9"/>
          <p:cNvSpPr txBox="1">
            <a:spLocks noChangeArrowheads="1"/>
          </p:cNvSpPr>
          <p:nvPr/>
        </p:nvSpPr>
        <p:spPr bwMode="auto">
          <a:xfrm>
            <a:off x="3357563" y="2108200"/>
            <a:ext cx="2579687"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a:latin typeface="Arial" panose="020B0604020202020204" pitchFamily="34" charset="0"/>
              </a:rPr>
              <a:t>Fraunhofer</a:t>
            </a:r>
          </a:p>
          <a:p>
            <a:pPr algn="ctr">
              <a:lnSpc>
                <a:spcPct val="100000"/>
              </a:lnSpc>
              <a:spcBef>
                <a:spcPct val="0"/>
              </a:spcBef>
              <a:buFontTx/>
              <a:buNone/>
            </a:pPr>
            <a:r>
              <a:rPr lang="en-US" altLang="en-US" sz="1800">
                <a:latin typeface="Arial" panose="020B0604020202020204" pitchFamily="34" charset="0"/>
              </a:rPr>
              <a:t>IRT (Germany)</a:t>
            </a:r>
          </a:p>
          <a:p>
            <a:pPr algn="ctr">
              <a:lnSpc>
                <a:spcPct val="100000"/>
              </a:lnSpc>
              <a:spcBef>
                <a:spcPct val="0"/>
              </a:spcBef>
              <a:buFontTx/>
              <a:buNone/>
            </a:pPr>
            <a:r>
              <a:rPr lang="en-US" altLang="en-US" sz="1800">
                <a:latin typeface="Arial" panose="020B0604020202020204" pitchFamily="34" charset="0"/>
              </a:rPr>
              <a:t>IPCom</a:t>
            </a:r>
          </a:p>
          <a:p>
            <a:pPr algn="ctr">
              <a:lnSpc>
                <a:spcPct val="100000"/>
              </a:lnSpc>
              <a:spcBef>
                <a:spcPct val="0"/>
              </a:spcBef>
              <a:buFontTx/>
              <a:buNone/>
            </a:pPr>
            <a:r>
              <a:rPr lang="en-US" altLang="en-US" sz="1800">
                <a:latin typeface="Arial" panose="020B0604020202020204" pitchFamily="34" charset="0"/>
              </a:rPr>
              <a:t>ITRI</a:t>
            </a:r>
          </a:p>
          <a:p>
            <a:pPr algn="ctr">
              <a:lnSpc>
                <a:spcPct val="100000"/>
              </a:lnSpc>
              <a:spcBef>
                <a:spcPct val="0"/>
              </a:spcBef>
              <a:buFontTx/>
              <a:buNone/>
            </a:pPr>
            <a:r>
              <a:rPr lang="en-US" altLang="en-US" sz="1800">
                <a:latin typeface="Arial" panose="020B0604020202020204" pitchFamily="34" charset="0"/>
              </a:rPr>
              <a:t>ligado networks</a:t>
            </a:r>
          </a:p>
        </p:txBody>
      </p:sp>
      <p:sp>
        <p:nvSpPr>
          <p:cNvPr id="35848" name="TextBox 10"/>
          <p:cNvSpPr txBox="1">
            <a:spLocks noChangeArrowheads="1"/>
          </p:cNvSpPr>
          <p:nvPr/>
        </p:nvSpPr>
        <p:spPr bwMode="auto">
          <a:xfrm>
            <a:off x="7440613" y="2108200"/>
            <a:ext cx="2579687"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a:latin typeface="Arial" panose="020B0604020202020204" pitchFamily="34" charset="0"/>
              </a:rPr>
              <a:t>Siemens</a:t>
            </a:r>
          </a:p>
          <a:p>
            <a:pPr algn="ctr">
              <a:lnSpc>
                <a:spcPct val="100000"/>
              </a:lnSpc>
              <a:spcBef>
                <a:spcPct val="0"/>
              </a:spcBef>
              <a:buFontTx/>
              <a:buNone/>
            </a:pPr>
            <a:r>
              <a:rPr lang="en-US" altLang="en-US" sz="1800">
                <a:latin typeface="Arial" panose="020B0604020202020204" pitchFamily="34" charset="0"/>
              </a:rPr>
              <a:t>Suomen Virveverkko</a:t>
            </a:r>
          </a:p>
          <a:p>
            <a:pPr algn="ctr">
              <a:lnSpc>
                <a:spcPct val="100000"/>
              </a:lnSpc>
              <a:spcBef>
                <a:spcPct val="0"/>
              </a:spcBef>
              <a:buFontTx/>
              <a:buNone/>
            </a:pPr>
            <a:r>
              <a:rPr lang="en-US" altLang="en-US" sz="1800">
                <a:latin typeface="Arial" panose="020B0604020202020204" pitchFamily="34" charset="0"/>
              </a:rPr>
              <a:t>Tencent</a:t>
            </a:r>
          </a:p>
          <a:p>
            <a:pPr algn="ctr">
              <a:lnSpc>
                <a:spcPct val="100000"/>
              </a:lnSpc>
              <a:spcBef>
                <a:spcPct val="0"/>
              </a:spcBef>
              <a:buFontTx/>
              <a:buNone/>
            </a:pPr>
            <a:r>
              <a:rPr lang="en-US" altLang="en-US" sz="1800">
                <a:latin typeface="Arial" panose="020B0604020202020204" pitchFamily="34" charset="0"/>
              </a:rPr>
              <a:t>Thales</a:t>
            </a:r>
          </a:p>
          <a:p>
            <a:pPr algn="ctr">
              <a:lnSpc>
                <a:spcPct val="100000"/>
              </a:lnSpc>
              <a:spcBef>
                <a:spcPct val="0"/>
              </a:spcBef>
              <a:buFontTx/>
              <a:buNone/>
            </a:pPr>
            <a:r>
              <a:rPr lang="en-US" altLang="en-US" sz="1800">
                <a:latin typeface="Arial" panose="020B0604020202020204" pitchFamily="34" charset="0"/>
              </a:rPr>
              <a:t>NL Police</a:t>
            </a:r>
          </a:p>
        </p:txBody>
      </p:sp>
      <p:sp>
        <p:nvSpPr>
          <p:cNvPr id="35849" name="TextBox 11"/>
          <p:cNvSpPr txBox="1">
            <a:spLocks noChangeArrowheads="1"/>
          </p:cNvSpPr>
          <p:nvPr/>
        </p:nvSpPr>
        <p:spPr bwMode="auto">
          <a:xfrm>
            <a:off x="596900" y="5222875"/>
            <a:ext cx="10826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tabLst>
                <a:tab pos="2063750" algn="l"/>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2063750"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2063750"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Infineon  //  Intel  //  Interdigital  //  Juniper  //  Kapsch  //  Kyocera // Lenovo  //  LG  //  Matrixx Sw  //  Mavenir  //  MediaTek  //  Mitsubishi</a:t>
            </a:r>
          </a:p>
        </p:txBody>
      </p:sp>
      <p:sp>
        <p:nvSpPr>
          <p:cNvPr id="35850" name="TextBox 12"/>
          <p:cNvSpPr txBox="1">
            <a:spLocks noChangeArrowheads="1"/>
          </p:cNvSpPr>
          <p:nvPr/>
        </p:nvSpPr>
        <p:spPr bwMode="auto">
          <a:xfrm>
            <a:off x="717550" y="5584825"/>
            <a:ext cx="105854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tabLst>
                <a:tab pos="2063750" algn="l"/>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2063750"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2063750"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Motorola Mobility  //  Newtec  //  Nokia  //  OPPO  //  Samsung //  Sandvine  //  Sharp  //  Sony  //  Spirent  //  Vivo  //  XiaoMi  //  ZTE</a:t>
            </a:r>
          </a:p>
        </p:txBody>
      </p:sp>
      <p:sp>
        <p:nvSpPr>
          <p:cNvPr id="35851" name="TextBox 13"/>
          <p:cNvSpPr txBox="1">
            <a:spLocks noChangeArrowheads="1"/>
          </p:cNvSpPr>
          <p:nvPr/>
        </p:nvSpPr>
        <p:spPr bwMode="auto">
          <a:xfrm>
            <a:off x="95250" y="3708400"/>
            <a:ext cx="118300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tabLst>
                <a:tab pos="2063750" algn="l"/>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2063750"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2063750"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AT&amp;T  //  Avanti  //  Bell Canada  //  BT  //  CableLabs  //  CAICT  //  Charter  //  China Mobile  //  China Telecom //  China Unicom  //  CISA  //  FirstNet</a:t>
            </a:r>
          </a:p>
        </p:txBody>
      </p:sp>
      <p:sp>
        <p:nvSpPr>
          <p:cNvPr id="35852" name="TextBox 14"/>
          <p:cNvSpPr txBox="1">
            <a:spLocks noChangeArrowheads="1"/>
          </p:cNvSpPr>
          <p:nvPr/>
        </p:nvSpPr>
        <p:spPr bwMode="auto">
          <a:xfrm>
            <a:off x="241300" y="4070350"/>
            <a:ext cx="11537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tabLst>
                <a:tab pos="2063750" algn="l"/>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2063750"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2063750"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Hughes  //  Immarsat  //  Intelsat  //  KDDI  //  KPN  //  KT  //  LG U+  //  NTT DoCoMo  //  Orange  //  Rogers  // SES  //  SK Telecom  //  Softbank</a:t>
            </a:r>
          </a:p>
        </p:txBody>
      </p:sp>
      <p:sp>
        <p:nvSpPr>
          <p:cNvPr id="35853" name="TextBox 15"/>
          <p:cNvSpPr txBox="1">
            <a:spLocks noChangeArrowheads="1"/>
          </p:cNvSpPr>
          <p:nvPr/>
        </p:nvSpPr>
        <p:spPr bwMode="auto">
          <a:xfrm>
            <a:off x="142875" y="4430713"/>
            <a:ext cx="11734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tabLst>
                <a:tab pos="2063750" algn="l"/>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2063750"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2063750"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Sprint  //  Telecom Italia  //  Telefonica  //  Telenor  //  Leonardo  //  Telia //  Telstra  // Telus  //  T-Mobile  //  Turkcell  //  UK HO  //  Verizon //  Vodafone</a:t>
            </a:r>
          </a:p>
        </p:txBody>
      </p:sp>
      <p:sp>
        <p:nvSpPr>
          <p:cNvPr id="35854" name="Rectangle 6"/>
          <p:cNvSpPr>
            <a:spLocks noChangeArrowheads="1"/>
          </p:cNvSpPr>
          <p:nvPr/>
        </p:nvSpPr>
        <p:spPr bwMode="auto">
          <a:xfrm>
            <a:off x="1752600" y="2108200"/>
            <a:ext cx="175895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a:latin typeface="Arial" panose="020B0604020202020204" pitchFamily="34" charset="0"/>
              </a:rPr>
              <a:t>Convida</a:t>
            </a:r>
          </a:p>
          <a:p>
            <a:pPr algn="ctr">
              <a:lnSpc>
                <a:spcPct val="100000"/>
              </a:lnSpc>
              <a:spcBef>
                <a:spcPct val="0"/>
              </a:spcBef>
              <a:buFontTx/>
              <a:buNone/>
            </a:pPr>
            <a:r>
              <a:rPr lang="en-US" altLang="en-US" sz="1800">
                <a:latin typeface="Arial" panose="020B0604020202020204" pitchFamily="34" charset="0"/>
              </a:rPr>
              <a:t>DLR</a:t>
            </a:r>
          </a:p>
          <a:p>
            <a:pPr algn="ctr">
              <a:lnSpc>
                <a:spcPct val="100000"/>
              </a:lnSpc>
              <a:spcBef>
                <a:spcPct val="0"/>
              </a:spcBef>
              <a:buFontTx/>
              <a:buNone/>
            </a:pPr>
            <a:r>
              <a:rPr lang="en-US" altLang="en-US" sz="1800">
                <a:latin typeface="Arial" panose="020B0604020202020204" pitchFamily="34" charset="0"/>
              </a:rPr>
              <a:t>EBU</a:t>
            </a:r>
          </a:p>
          <a:p>
            <a:pPr algn="ctr">
              <a:lnSpc>
                <a:spcPct val="100000"/>
              </a:lnSpc>
              <a:spcBef>
                <a:spcPct val="0"/>
              </a:spcBef>
              <a:buFontTx/>
              <a:buNone/>
            </a:pPr>
            <a:r>
              <a:rPr lang="en-US" altLang="en-US" sz="1800">
                <a:latin typeface="Arial" panose="020B0604020202020204" pitchFamily="34" charset="0"/>
              </a:rPr>
              <a:t>ESA</a:t>
            </a:r>
          </a:p>
          <a:p>
            <a:pPr algn="ctr">
              <a:lnSpc>
                <a:spcPct val="100000"/>
              </a:lnSpc>
              <a:spcBef>
                <a:spcPct val="0"/>
              </a:spcBef>
              <a:buFontTx/>
              <a:buNone/>
            </a:pPr>
            <a:r>
              <a:rPr lang="en-US" altLang="en-US" sz="1800">
                <a:latin typeface="Arial" panose="020B0604020202020204" pitchFamily="34" charset="0"/>
              </a:rPr>
              <a:t>Eutelsat</a:t>
            </a:r>
          </a:p>
        </p:txBody>
      </p:sp>
      <p:sp>
        <p:nvSpPr>
          <p:cNvPr id="35855" name="Rectangle 7"/>
          <p:cNvSpPr>
            <a:spLocks noChangeArrowheads="1"/>
          </p:cNvSpPr>
          <p:nvPr/>
        </p:nvSpPr>
        <p:spPr bwMode="auto">
          <a:xfrm>
            <a:off x="5784850" y="2108200"/>
            <a:ext cx="180975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a:latin typeface="Arial" panose="020B0604020202020204" pitchFamily="34" charset="0"/>
              </a:rPr>
              <a:t>NHK</a:t>
            </a:r>
          </a:p>
          <a:p>
            <a:pPr algn="ctr">
              <a:lnSpc>
                <a:spcPct val="100000"/>
              </a:lnSpc>
              <a:spcBef>
                <a:spcPct val="0"/>
              </a:spcBef>
              <a:buFontTx/>
              <a:buNone/>
            </a:pPr>
            <a:r>
              <a:rPr lang="en-US" altLang="en-US" sz="1800">
                <a:latin typeface="Arial" panose="020B0604020202020204" pitchFamily="34" charset="0"/>
              </a:rPr>
              <a:t>Novamint</a:t>
            </a:r>
          </a:p>
          <a:p>
            <a:pPr algn="ctr">
              <a:lnSpc>
                <a:spcPct val="100000"/>
              </a:lnSpc>
              <a:spcBef>
                <a:spcPct val="0"/>
              </a:spcBef>
              <a:buFontTx/>
              <a:buNone/>
            </a:pPr>
            <a:r>
              <a:rPr lang="en-US" altLang="en-US" sz="1800">
                <a:latin typeface="Arial" panose="020B0604020202020204" pitchFamily="34" charset="0"/>
              </a:rPr>
              <a:t>Omesh</a:t>
            </a:r>
          </a:p>
          <a:p>
            <a:pPr algn="ctr">
              <a:lnSpc>
                <a:spcPct val="100000"/>
              </a:lnSpc>
              <a:spcBef>
                <a:spcPct val="0"/>
              </a:spcBef>
              <a:buFontTx/>
              <a:buNone/>
            </a:pPr>
            <a:r>
              <a:rPr lang="en-US" altLang="en-US" sz="1800">
                <a:latin typeface="Arial" panose="020B0604020202020204" pitchFamily="34" charset="0"/>
              </a:rPr>
              <a:t>Philips</a:t>
            </a:r>
          </a:p>
          <a:p>
            <a:pPr algn="ctr">
              <a:lnSpc>
                <a:spcPct val="100000"/>
              </a:lnSpc>
              <a:spcBef>
                <a:spcPct val="0"/>
              </a:spcBef>
              <a:buFontTx/>
              <a:buNone/>
            </a:pPr>
            <a:r>
              <a:rPr lang="en-US" altLang="en-US" sz="1800">
                <a:latin typeface="Arial" panose="020B0604020202020204" pitchFamily="34" charset="0"/>
              </a:rPr>
              <a:t>Sennheiser</a:t>
            </a:r>
          </a:p>
        </p:txBody>
      </p:sp>
      <p:sp>
        <p:nvSpPr>
          <p:cNvPr id="35856" name="Rectangle 16"/>
          <p:cNvSpPr>
            <a:spLocks noChangeArrowheads="1"/>
          </p:cNvSpPr>
          <p:nvPr/>
        </p:nvSpPr>
        <p:spPr bwMode="auto">
          <a:xfrm>
            <a:off x="9867900" y="2108200"/>
            <a:ext cx="16510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a:latin typeface="Arial" panose="020B0604020202020204" pitchFamily="34" charset="0"/>
              </a:rPr>
              <a:t>TNO</a:t>
            </a:r>
          </a:p>
          <a:p>
            <a:pPr algn="ctr">
              <a:lnSpc>
                <a:spcPct val="100000"/>
              </a:lnSpc>
              <a:spcBef>
                <a:spcPct val="0"/>
              </a:spcBef>
              <a:buFontTx/>
              <a:buNone/>
            </a:pPr>
            <a:r>
              <a:rPr lang="en-US" altLang="en-US" sz="1800">
                <a:latin typeface="Arial" panose="020B0604020202020204" pitchFamily="34" charset="0"/>
              </a:rPr>
              <a:t>Toyota</a:t>
            </a:r>
          </a:p>
          <a:p>
            <a:pPr algn="ctr">
              <a:lnSpc>
                <a:spcPct val="100000"/>
              </a:lnSpc>
              <a:spcBef>
                <a:spcPct val="0"/>
              </a:spcBef>
              <a:buFontTx/>
              <a:buNone/>
            </a:pPr>
            <a:r>
              <a:rPr lang="en-US" altLang="en-US" sz="1800">
                <a:latin typeface="Arial" panose="020B0604020202020204" pitchFamily="34" charset="0"/>
              </a:rPr>
              <a:t>UIC</a:t>
            </a:r>
          </a:p>
          <a:p>
            <a:pPr algn="ctr">
              <a:lnSpc>
                <a:spcPct val="100000"/>
              </a:lnSpc>
              <a:spcBef>
                <a:spcPct val="0"/>
              </a:spcBef>
              <a:buFontTx/>
              <a:buNone/>
            </a:pPr>
            <a:r>
              <a:rPr lang="en-US" altLang="en-US" sz="1800">
                <a:latin typeface="Arial" panose="020B0604020202020204" pitchFamily="34" charset="0"/>
              </a:rPr>
              <a:t>Volkswagen</a:t>
            </a:r>
          </a:p>
          <a:p>
            <a:pPr algn="ctr">
              <a:lnSpc>
                <a:spcPct val="100000"/>
              </a:lnSpc>
              <a:spcBef>
                <a:spcPct val="0"/>
              </a:spcBef>
              <a:buFontTx/>
              <a:buNone/>
            </a:pPr>
            <a:r>
              <a:rPr lang="en-US" altLang="en-US" sz="1800">
                <a:latin typeface="Arial" panose="020B0604020202020204" pitchFamily="34" charset="0"/>
              </a:rPr>
              <a:t>ZITiS</a:t>
            </a:r>
          </a:p>
        </p:txBody>
      </p:sp>
      <p:cxnSp>
        <p:nvCxnSpPr>
          <p:cNvPr id="21" name="Straight Connector 20"/>
          <p:cNvCxnSpPr/>
          <p:nvPr/>
        </p:nvCxnSpPr>
        <p:spPr>
          <a:xfrm flipH="1">
            <a:off x="1619250" y="2197100"/>
            <a:ext cx="419100" cy="1371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3224213" y="2197100"/>
            <a:ext cx="419100" cy="1371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5651500" y="2160588"/>
            <a:ext cx="419100" cy="1371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7308850" y="2160588"/>
            <a:ext cx="419100" cy="1371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9734550" y="2105025"/>
            <a:ext cx="419100" cy="1371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95250" y="3619500"/>
            <a:ext cx="11684000" cy="15875"/>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95250" y="4794250"/>
            <a:ext cx="11684000" cy="15875"/>
          </a:xfrm>
          <a:prstGeom prst="line">
            <a:avLst/>
          </a:prstGeom>
        </p:spPr>
        <p:style>
          <a:lnRef idx="1">
            <a:schemeClr val="accent1"/>
          </a:lnRef>
          <a:fillRef idx="0">
            <a:schemeClr val="accent1"/>
          </a:fillRef>
          <a:effectRef idx="0">
            <a:schemeClr val="accent1"/>
          </a:effectRef>
          <a:fontRef idx="minor">
            <a:schemeClr val="tx1"/>
          </a:fontRef>
        </p:style>
      </p:cxnSp>
      <p:sp>
        <p:nvSpPr>
          <p:cNvPr id="35864" name="Rectangle 739"/>
          <p:cNvSpPr>
            <a:spLocks noChangeArrowheads="1"/>
          </p:cNvSpPr>
          <p:nvPr/>
        </p:nvSpPr>
        <p:spPr bwMode="auto">
          <a:xfrm rot="3746692">
            <a:off x="3634582" y="2799556"/>
            <a:ext cx="393700" cy="376237"/>
          </a:xfrm>
          <a:prstGeom prst="rect">
            <a:avLst/>
          </a:prstGeom>
          <a:solidFill>
            <a:srgbClr val="FFFFF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en-US" altLang="ko-KR" sz="1800">
              <a:solidFill>
                <a:srgbClr val="FFFFFF"/>
              </a:solidFill>
              <a:latin typeface="Arial" panose="020B0604020202020204" pitchFamily="34" charset="0"/>
              <a:ea typeface="굴림" charset="-127"/>
            </a:endParaRPr>
          </a:p>
        </p:txBody>
      </p:sp>
      <p:pic>
        <p:nvPicPr>
          <p:cNvPr id="35865" name="Pictur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9813" y="2843213"/>
            <a:ext cx="579437" cy="59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6" name="Picture 733" descr="ice.jpeg"/>
          <p:cNvPicPr>
            <a:picLocks noChangeAspect="1"/>
          </p:cNvPicPr>
          <p:nvPr/>
        </p:nvPicPr>
        <p:blipFill>
          <a:blip r:embed="rId6">
            <a:extLst>
              <a:ext uri="{28A0092B-C50C-407E-A947-70E740481C1C}">
                <a14:useLocalDpi xmlns:a14="http://schemas.microsoft.com/office/drawing/2010/main" val="0"/>
              </a:ext>
            </a:extLst>
          </a:blip>
          <a:srcRect t="22678" b="26457"/>
          <a:stretch>
            <a:fillRect/>
          </a:stretch>
        </p:blipFill>
        <p:spPr bwMode="auto">
          <a:xfrm>
            <a:off x="3040063" y="2932113"/>
            <a:ext cx="1023937"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67" name="Group 1529"/>
          <p:cNvGrpSpPr>
            <a:grpSpLocks/>
          </p:cNvGrpSpPr>
          <p:nvPr/>
        </p:nvGrpSpPr>
        <p:grpSpPr bwMode="auto">
          <a:xfrm>
            <a:off x="5494338" y="1946275"/>
            <a:ext cx="806450" cy="530225"/>
            <a:chOff x="540481" y="3659493"/>
            <a:chExt cx="459619" cy="555325"/>
          </a:xfrm>
        </p:grpSpPr>
        <p:grpSp>
          <p:nvGrpSpPr>
            <p:cNvPr id="35869" name="Group 1525"/>
            <p:cNvGrpSpPr>
              <a:grpSpLocks/>
            </p:cNvGrpSpPr>
            <p:nvPr/>
          </p:nvGrpSpPr>
          <p:grpSpPr bwMode="auto">
            <a:xfrm rot="775603">
              <a:off x="540481" y="3659493"/>
              <a:ext cx="386509" cy="272885"/>
              <a:chOff x="3985707" y="4785204"/>
              <a:chExt cx="714673" cy="491948"/>
            </a:xfrm>
          </p:grpSpPr>
          <p:sp>
            <p:nvSpPr>
              <p:cNvPr id="35922" name="Rectangle 729"/>
              <p:cNvSpPr>
                <a:spLocks noChangeArrowheads="1"/>
              </p:cNvSpPr>
              <p:nvPr/>
            </p:nvSpPr>
            <p:spPr bwMode="auto">
              <a:xfrm>
                <a:off x="3985707" y="4920447"/>
                <a:ext cx="714673" cy="356705"/>
              </a:xfrm>
              <a:prstGeom prst="rect">
                <a:avLst/>
              </a:prstGeom>
              <a:solidFill>
                <a:srgbClr val="FFFFF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en-US" altLang="ko-KR" sz="1800">
                  <a:solidFill>
                    <a:srgbClr val="FFFFFF"/>
                  </a:solidFill>
                  <a:latin typeface="Arial" panose="020B0604020202020204" pitchFamily="34" charset="0"/>
                  <a:ea typeface="굴림" charset="-127"/>
                </a:endParaRPr>
              </a:p>
            </p:txBody>
          </p:sp>
          <p:sp>
            <p:nvSpPr>
              <p:cNvPr id="35923" name="Rectangle 730"/>
              <p:cNvSpPr>
                <a:spLocks noChangeArrowheads="1"/>
              </p:cNvSpPr>
              <p:nvPr/>
            </p:nvSpPr>
            <p:spPr bwMode="auto">
              <a:xfrm>
                <a:off x="4212536" y="4785204"/>
                <a:ext cx="286204" cy="287763"/>
              </a:xfrm>
              <a:prstGeom prst="rect">
                <a:avLst/>
              </a:prstGeom>
              <a:solidFill>
                <a:srgbClr val="FFFFF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en-US" altLang="ko-KR" sz="1800">
                  <a:solidFill>
                    <a:srgbClr val="FFFFFF"/>
                  </a:solidFill>
                  <a:latin typeface="Arial" panose="020B0604020202020204" pitchFamily="34" charset="0"/>
                  <a:ea typeface="굴림" charset="-127"/>
                </a:endParaRPr>
              </a:p>
            </p:txBody>
          </p:sp>
        </p:grpSp>
        <p:grpSp>
          <p:nvGrpSpPr>
            <p:cNvPr id="35870" name="Group 1433"/>
            <p:cNvGrpSpPr>
              <a:grpSpLocks/>
            </p:cNvGrpSpPr>
            <p:nvPr/>
          </p:nvGrpSpPr>
          <p:grpSpPr bwMode="auto">
            <a:xfrm>
              <a:off x="571472" y="3786190"/>
              <a:ext cx="428628" cy="428628"/>
              <a:chOff x="3528995" y="3557578"/>
              <a:chExt cx="611188" cy="482600"/>
            </a:xfrm>
          </p:grpSpPr>
          <p:sp>
            <p:nvSpPr>
              <p:cNvPr id="46" name="Freeform 8"/>
              <p:cNvSpPr>
                <a:spLocks noEditPoints="1"/>
              </p:cNvSpPr>
              <p:nvPr/>
            </p:nvSpPr>
            <p:spPr bwMode="auto">
              <a:xfrm>
                <a:off x="3528668" y="3560945"/>
                <a:ext cx="615385" cy="479233"/>
              </a:xfrm>
              <a:custGeom>
                <a:avLst/>
                <a:gdLst>
                  <a:gd name="T0" fmla="*/ 2147483647 w 385"/>
                  <a:gd name="T1" fmla="*/ 2147483647 h 302"/>
                  <a:gd name="T2" fmla="*/ 2147483647 w 385"/>
                  <a:gd name="T3" fmla="*/ 2147483647 h 302"/>
                  <a:gd name="T4" fmla="*/ 2147483647 w 385"/>
                  <a:gd name="T5" fmla="*/ 2147483647 h 302"/>
                  <a:gd name="T6" fmla="*/ 2147483647 w 385"/>
                  <a:gd name="T7" fmla="*/ 2147483647 h 302"/>
                  <a:gd name="T8" fmla="*/ 2147483647 w 385"/>
                  <a:gd name="T9" fmla="*/ 2147483647 h 302"/>
                  <a:gd name="T10" fmla="*/ 2147483647 w 385"/>
                  <a:gd name="T11" fmla="*/ 2147483647 h 302"/>
                  <a:gd name="T12" fmla="*/ 2147483647 w 385"/>
                  <a:gd name="T13" fmla="*/ 0 h 302"/>
                  <a:gd name="T14" fmla="*/ 2147483647 w 385"/>
                  <a:gd name="T15" fmla="*/ 2147483647 h 302"/>
                  <a:gd name="T16" fmla="*/ 2147483647 w 385"/>
                  <a:gd name="T17" fmla="*/ 2147483647 h 302"/>
                  <a:gd name="T18" fmla="*/ 2147483647 w 385"/>
                  <a:gd name="T19" fmla="*/ 2147483647 h 302"/>
                  <a:gd name="T20" fmla="*/ 2147483647 w 385"/>
                  <a:gd name="T21" fmla="*/ 2147483647 h 302"/>
                  <a:gd name="T22" fmla="*/ 2147483647 w 385"/>
                  <a:gd name="T23" fmla="*/ 2147483647 h 302"/>
                  <a:gd name="T24" fmla="*/ 2147483647 w 385"/>
                  <a:gd name="T25" fmla="*/ 2147483647 h 302"/>
                  <a:gd name="T26" fmla="*/ 2147483647 w 385"/>
                  <a:gd name="T27" fmla="*/ 2147483647 h 302"/>
                  <a:gd name="T28" fmla="*/ 2147483647 w 385"/>
                  <a:gd name="T29" fmla="*/ 2147483647 h 302"/>
                  <a:gd name="T30" fmla="*/ 2147483647 w 385"/>
                  <a:gd name="T31" fmla="*/ 2147483647 h 302"/>
                  <a:gd name="T32" fmla="*/ 2147483647 w 385"/>
                  <a:gd name="T33" fmla="*/ 2147483647 h 302"/>
                  <a:gd name="T34" fmla="*/ 2147483647 w 385"/>
                  <a:gd name="T35" fmla="*/ 2147483647 h 302"/>
                  <a:gd name="T36" fmla="*/ 2147483647 w 385"/>
                  <a:gd name="T37" fmla="*/ 2147483647 h 302"/>
                  <a:gd name="T38" fmla="*/ 2147483647 w 385"/>
                  <a:gd name="T39" fmla="*/ 2147483647 h 302"/>
                  <a:gd name="T40" fmla="*/ 2147483647 w 385"/>
                  <a:gd name="T41" fmla="*/ 2147483647 h 302"/>
                  <a:gd name="T42" fmla="*/ 0 w 385"/>
                  <a:gd name="T43" fmla="*/ 2147483647 h 302"/>
                  <a:gd name="T44" fmla="*/ 2147483647 w 385"/>
                  <a:gd name="T45" fmla="*/ 2147483647 h 302"/>
                  <a:gd name="T46" fmla="*/ 2147483647 w 385"/>
                  <a:gd name="T47" fmla="*/ 2147483647 h 302"/>
                  <a:gd name="T48" fmla="*/ 2147483647 w 385"/>
                  <a:gd name="T49" fmla="*/ 2147483647 h 302"/>
                  <a:gd name="T50" fmla="*/ 2147483647 w 385"/>
                  <a:gd name="T51" fmla="*/ 2147483647 h 302"/>
                  <a:gd name="T52" fmla="*/ 2147483647 w 385"/>
                  <a:gd name="T53" fmla="*/ 2147483647 h 302"/>
                  <a:gd name="T54" fmla="*/ 2147483647 w 385"/>
                  <a:gd name="T55" fmla="*/ 2147483647 h 302"/>
                  <a:gd name="T56" fmla="*/ 2147483647 w 385"/>
                  <a:gd name="T57" fmla="*/ 2147483647 h 302"/>
                  <a:gd name="T58" fmla="*/ 2147483647 w 385"/>
                  <a:gd name="T59" fmla="*/ 2147483647 h 302"/>
                  <a:gd name="T60" fmla="*/ 2147483647 w 385"/>
                  <a:gd name="T61" fmla="*/ 2147483647 h 302"/>
                  <a:gd name="T62" fmla="*/ 2147483647 w 385"/>
                  <a:gd name="T63" fmla="*/ 2147483647 h 302"/>
                  <a:gd name="T64" fmla="*/ 2147483647 w 385"/>
                  <a:gd name="T65" fmla="*/ 2147483647 h 302"/>
                  <a:gd name="T66" fmla="*/ 2147483647 w 385"/>
                  <a:gd name="T67" fmla="*/ 2147483647 h 302"/>
                  <a:gd name="T68" fmla="*/ 2147483647 w 385"/>
                  <a:gd name="T69" fmla="*/ 2147483647 h 302"/>
                  <a:gd name="T70" fmla="*/ 2147483647 w 385"/>
                  <a:gd name="T71" fmla="*/ 2147483647 h 302"/>
                  <a:gd name="T72" fmla="*/ 2147483647 w 385"/>
                  <a:gd name="T73" fmla="*/ 2147483647 h 302"/>
                  <a:gd name="T74" fmla="*/ 2147483647 w 385"/>
                  <a:gd name="T75" fmla="*/ 2147483647 h 302"/>
                  <a:gd name="T76" fmla="*/ 2147483647 w 385"/>
                  <a:gd name="T77" fmla="*/ 2147483647 h 302"/>
                  <a:gd name="T78" fmla="*/ 2147483647 w 385"/>
                  <a:gd name="T79" fmla="*/ 2147483647 h 302"/>
                  <a:gd name="T80" fmla="*/ 2147483647 w 385"/>
                  <a:gd name="T81" fmla="*/ 2147483647 h 302"/>
                  <a:gd name="T82" fmla="*/ 2147483647 w 385"/>
                  <a:gd name="T83" fmla="*/ 2147483647 h 302"/>
                  <a:gd name="T84" fmla="*/ 2147483647 w 385"/>
                  <a:gd name="T85" fmla="*/ 2147483647 h 302"/>
                  <a:gd name="T86" fmla="*/ 2147483647 w 385"/>
                  <a:gd name="T87" fmla="*/ 2147483647 h 302"/>
                  <a:gd name="T88" fmla="*/ 2147483647 w 385"/>
                  <a:gd name="T89" fmla="*/ 2147483647 h 302"/>
                  <a:gd name="T90" fmla="*/ 2147483647 w 385"/>
                  <a:gd name="T91" fmla="*/ 2147483647 h 302"/>
                  <a:gd name="T92" fmla="*/ 2147483647 w 385"/>
                  <a:gd name="T93" fmla="*/ 2147483647 h 302"/>
                  <a:gd name="T94" fmla="*/ 2147483647 w 385"/>
                  <a:gd name="T95" fmla="*/ 2147483647 h 302"/>
                  <a:gd name="T96" fmla="*/ 2147483647 w 385"/>
                  <a:gd name="T97" fmla="*/ 2147483647 h 302"/>
                  <a:gd name="T98" fmla="*/ 2147483647 w 385"/>
                  <a:gd name="T99" fmla="*/ 2147483647 h 302"/>
                  <a:gd name="T100" fmla="*/ 2147483647 w 385"/>
                  <a:gd name="T101" fmla="*/ 2147483647 h 302"/>
                  <a:gd name="T102" fmla="*/ 2147483647 w 385"/>
                  <a:gd name="T103" fmla="*/ 2147483647 h 302"/>
                  <a:gd name="T104" fmla="*/ 2147483647 w 385"/>
                  <a:gd name="T105" fmla="*/ 2147483647 h 302"/>
                  <a:gd name="T106" fmla="*/ 2147483647 w 385"/>
                  <a:gd name="T107" fmla="*/ 2147483647 h 302"/>
                  <a:gd name="T108" fmla="*/ 2147483647 w 385"/>
                  <a:gd name="T109" fmla="*/ 2147483647 h 302"/>
                  <a:gd name="T110" fmla="*/ 2147483647 w 385"/>
                  <a:gd name="T111" fmla="*/ 2147483647 h 302"/>
                  <a:gd name="T112" fmla="*/ 2147483647 w 385"/>
                  <a:gd name="T113" fmla="*/ 2147483647 h 302"/>
                  <a:gd name="T114" fmla="*/ 2147483647 w 385"/>
                  <a:gd name="T115" fmla="*/ 2147483647 h 302"/>
                  <a:gd name="T116" fmla="*/ 2147483647 w 385"/>
                  <a:gd name="T117" fmla="*/ 2147483647 h 302"/>
                  <a:gd name="T118" fmla="*/ 2147483647 w 385"/>
                  <a:gd name="T119" fmla="*/ 2147483647 h 302"/>
                  <a:gd name="T120" fmla="*/ 2147483647 w 385"/>
                  <a:gd name="T121" fmla="*/ 2147483647 h 302"/>
                  <a:gd name="T122" fmla="*/ 2147483647 w 385"/>
                  <a:gd name="T123" fmla="*/ 0 h 30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85"/>
                  <a:gd name="T187" fmla="*/ 0 h 302"/>
                  <a:gd name="T188" fmla="*/ 385 w 385"/>
                  <a:gd name="T189" fmla="*/ 302 h 30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85" h="302">
                    <a:moveTo>
                      <a:pt x="159" y="301"/>
                    </a:moveTo>
                    <a:lnTo>
                      <a:pt x="159" y="301"/>
                    </a:lnTo>
                    <a:close/>
                    <a:moveTo>
                      <a:pt x="223" y="292"/>
                    </a:moveTo>
                    <a:lnTo>
                      <a:pt x="223" y="292"/>
                    </a:lnTo>
                    <a:lnTo>
                      <a:pt x="222" y="292"/>
                    </a:lnTo>
                    <a:lnTo>
                      <a:pt x="223" y="292"/>
                    </a:lnTo>
                    <a:close/>
                    <a:moveTo>
                      <a:pt x="363" y="26"/>
                    </a:moveTo>
                    <a:lnTo>
                      <a:pt x="363" y="26"/>
                    </a:lnTo>
                    <a:lnTo>
                      <a:pt x="364" y="27"/>
                    </a:lnTo>
                    <a:lnTo>
                      <a:pt x="363" y="26"/>
                    </a:lnTo>
                    <a:close/>
                    <a:moveTo>
                      <a:pt x="244" y="0"/>
                    </a:moveTo>
                    <a:lnTo>
                      <a:pt x="244" y="0"/>
                    </a:lnTo>
                    <a:lnTo>
                      <a:pt x="242" y="0"/>
                    </a:lnTo>
                    <a:lnTo>
                      <a:pt x="229" y="1"/>
                    </a:lnTo>
                    <a:lnTo>
                      <a:pt x="216" y="3"/>
                    </a:lnTo>
                    <a:lnTo>
                      <a:pt x="202" y="6"/>
                    </a:lnTo>
                    <a:lnTo>
                      <a:pt x="190" y="10"/>
                    </a:lnTo>
                    <a:lnTo>
                      <a:pt x="178" y="16"/>
                    </a:lnTo>
                    <a:lnTo>
                      <a:pt x="168" y="21"/>
                    </a:lnTo>
                    <a:lnTo>
                      <a:pt x="157" y="27"/>
                    </a:lnTo>
                    <a:lnTo>
                      <a:pt x="147" y="33"/>
                    </a:lnTo>
                    <a:lnTo>
                      <a:pt x="137" y="41"/>
                    </a:lnTo>
                    <a:lnTo>
                      <a:pt x="128" y="49"/>
                    </a:lnTo>
                    <a:lnTo>
                      <a:pt x="119" y="57"/>
                    </a:lnTo>
                    <a:lnTo>
                      <a:pt x="111" y="65"/>
                    </a:lnTo>
                    <a:lnTo>
                      <a:pt x="95" y="81"/>
                    </a:lnTo>
                    <a:lnTo>
                      <a:pt x="79" y="98"/>
                    </a:lnTo>
                    <a:lnTo>
                      <a:pt x="63" y="117"/>
                    </a:lnTo>
                    <a:lnTo>
                      <a:pt x="51" y="125"/>
                    </a:lnTo>
                    <a:lnTo>
                      <a:pt x="43" y="131"/>
                    </a:lnTo>
                    <a:lnTo>
                      <a:pt x="34" y="138"/>
                    </a:lnTo>
                    <a:lnTo>
                      <a:pt x="25" y="146"/>
                    </a:lnTo>
                    <a:lnTo>
                      <a:pt x="18" y="154"/>
                    </a:lnTo>
                    <a:lnTo>
                      <a:pt x="14" y="159"/>
                    </a:lnTo>
                    <a:lnTo>
                      <a:pt x="11" y="164"/>
                    </a:lnTo>
                    <a:lnTo>
                      <a:pt x="8" y="169"/>
                    </a:lnTo>
                    <a:lnTo>
                      <a:pt x="6" y="175"/>
                    </a:lnTo>
                    <a:lnTo>
                      <a:pt x="4" y="180"/>
                    </a:lnTo>
                    <a:lnTo>
                      <a:pt x="2" y="186"/>
                    </a:lnTo>
                    <a:lnTo>
                      <a:pt x="1" y="193"/>
                    </a:lnTo>
                    <a:lnTo>
                      <a:pt x="0" y="200"/>
                    </a:lnTo>
                    <a:lnTo>
                      <a:pt x="0" y="202"/>
                    </a:lnTo>
                    <a:lnTo>
                      <a:pt x="0" y="203"/>
                    </a:lnTo>
                    <a:lnTo>
                      <a:pt x="1" y="215"/>
                    </a:lnTo>
                    <a:lnTo>
                      <a:pt x="2" y="227"/>
                    </a:lnTo>
                    <a:lnTo>
                      <a:pt x="5" y="238"/>
                    </a:lnTo>
                    <a:lnTo>
                      <a:pt x="8" y="248"/>
                    </a:lnTo>
                    <a:lnTo>
                      <a:pt x="8" y="250"/>
                    </a:lnTo>
                    <a:lnTo>
                      <a:pt x="11" y="253"/>
                    </a:lnTo>
                    <a:lnTo>
                      <a:pt x="13" y="257"/>
                    </a:lnTo>
                    <a:lnTo>
                      <a:pt x="20" y="265"/>
                    </a:lnTo>
                    <a:lnTo>
                      <a:pt x="27" y="271"/>
                    </a:lnTo>
                    <a:lnTo>
                      <a:pt x="36" y="276"/>
                    </a:lnTo>
                    <a:lnTo>
                      <a:pt x="46" y="282"/>
                    </a:lnTo>
                    <a:lnTo>
                      <a:pt x="57" y="287"/>
                    </a:lnTo>
                    <a:lnTo>
                      <a:pt x="68" y="290"/>
                    </a:lnTo>
                    <a:lnTo>
                      <a:pt x="79" y="294"/>
                    </a:lnTo>
                    <a:lnTo>
                      <a:pt x="90" y="297"/>
                    </a:lnTo>
                    <a:lnTo>
                      <a:pt x="102" y="299"/>
                    </a:lnTo>
                    <a:lnTo>
                      <a:pt x="113" y="301"/>
                    </a:lnTo>
                    <a:lnTo>
                      <a:pt x="124" y="301"/>
                    </a:lnTo>
                    <a:lnTo>
                      <a:pt x="134" y="302"/>
                    </a:lnTo>
                    <a:lnTo>
                      <a:pt x="143" y="302"/>
                    </a:lnTo>
                    <a:lnTo>
                      <a:pt x="152" y="302"/>
                    </a:lnTo>
                    <a:lnTo>
                      <a:pt x="159" y="301"/>
                    </a:lnTo>
                    <a:lnTo>
                      <a:pt x="166" y="301"/>
                    </a:lnTo>
                    <a:lnTo>
                      <a:pt x="173" y="298"/>
                    </a:lnTo>
                    <a:lnTo>
                      <a:pt x="184" y="295"/>
                    </a:lnTo>
                    <a:lnTo>
                      <a:pt x="189" y="296"/>
                    </a:lnTo>
                    <a:lnTo>
                      <a:pt x="196" y="296"/>
                    </a:lnTo>
                    <a:lnTo>
                      <a:pt x="207" y="296"/>
                    </a:lnTo>
                    <a:lnTo>
                      <a:pt x="216" y="294"/>
                    </a:lnTo>
                    <a:lnTo>
                      <a:pt x="223" y="292"/>
                    </a:lnTo>
                    <a:lnTo>
                      <a:pt x="229" y="289"/>
                    </a:lnTo>
                    <a:lnTo>
                      <a:pt x="235" y="285"/>
                    </a:lnTo>
                    <a:lnTo>
                      <a:pt x="241" y="279"/>
                    </a:lnTo>
                    <a:lnTo>
                      <a:pt x="246" y="273"/>
                    </a:lnTo>
                    <a:lnTo>
                      <a:pt x="251" y="265"/>
                    </a:lnTo>
                    <a:lnTo>
                      <a:pt x="254" y="257"/>
                    </a:lnTo>
                    <a:lnTo>
                      <a:pt x="257" y="248"/>
                    </a:lnTo>
                    <a:lnTo>
                      <a:pt x="258" y="238"/>
                    </a:lnTo>
                    <a:lnTo>
                      <a:pt x="336" y="170"/>
                    </a:lnTo>
                    <a:lnTo>
                      <a:pt x="343" y="170"/>
                    </a:lnTo>
                    <a:lnTo>
                      <a:pt x="348" y="170"/>
                    </a:lnTo>
                    <a:lnTo>
                      <a:pt x="354" y="169"/>
                    </a:lnTo>
                    <a:lnTo>
                      <a:pt x="354" y="168"/>
                    </a:lnTo>
                    <a:lnTo>
                      <a:pt x="358" y="167"/>
                    </a:lnTo>
                    <a:lnTo>
                      <a:pt x="361" y="166"/>
                    </a:lnTo>
                    <a:lnTo>
                      <a:pt x="365" y="163"/>
                    </a:lnTo>
                    <a:lnTo>
                      <a:pt x="367" y="161"/>
                    </a:lnTo>
                    <a:lnTo>
                      <a:pt x="372" y="156"/>
                    </a:lnTo>
                    <a:lnTo>
                      <a:pt x="375" y="149"/>
                    </a:lnTo>
                    <a:lnTo>
                      <a:pt x="379" y="141"/>
                    </a:lnTo>
                    <a:lnTo>
                      <a:pt x="381" y="133"/>
                    </a:lnTo>
                    <a:lnTo>
                      <a:pt x="381" y="125"/>
                    </a:lnTo>
                    <a:lnTo>
                      <a:pt x="382" y="117"/>
                    </a:lnTo>
                    <a:lnTo>
                      <a:pt x="383" y="112"/>
                    </a:lnTo>
                    <a:lnTo>
                      <a:pt x="385" y="108"/>
                    </a:lnTo>
                    <a:lnTo>
                      <a:pt x="385" y="104"/>
                    </a:lnTo>
                    <a:lnTo>
                      <a:pt x="385" y="98"/>
                    </a:lnTo>
                    <a:lnTo>
                      <a:pt x="385" y="92"/>
                    </a:lnTo>
                    <a:lnTo>
                      <a:pt x="385" y="88"/>
                    </a:lnTo>
                    <a:lnTo>
                      <a:pt x="385" y="78"/>
                    </a:lnTo>
                    <a:lnTo>
                      <a:pt x="384" y="66"/>
                    </a:lnTo>
                    <a:lnTo>
                      <a:pt x="383" y="58"/>
                    </a:lnTo>
                    <a:lnTo>
                      <a:pt x="382" y="51"/>
                    </a:lnTo>
                    <a:lnTo>
                      <a:pt x="379" y="44"/>
                    </a:lnTo>
                    <a:lnTo>
                      <a:pt x="378" y="40"/>
                    </a:lnTo>
                    <a:lnTo>
                      <a:pt x="376" y="37"/>
                    </a:lnTo>
                    <a:lnTo>
                      <a:pt x="373" y="34"/>
                    </a:lnTo>
                    <a:lnTo>
                      <a:pt x="370" y="31"/>
                    </a:lnTo>
                    <a:lnTo>
                      <a:pt x="367" y="29"/>
                    </a:lnTo>
                    <a:lnTo>
                      <a:pt x="363" y="26"/>
                    </a:lnTo>
                    <a:lnTo>
                      <a:pt x="354" y="21"/>
                    </a:lnTo>
                    <a:lnTo>
                      <a:pt x="342" y="17"/>
                    </a:lnTo>
                    <a:lnTo>
                      <a:pt x="328" y="12"/>
                    </a:lnTo>
                    <a:lnTo>
                      <a:pt x="312" y="9"/>
                    </a:lnTo>
                    <a:lnTo>
                      <a:pt x="296" y="5"/>
                    </a:lnTo>
                    <a:lnTo>
                      <a:pt x="279" y="2"/>
                    </a:lnTo>
                    <a:lnTo>
                      <a:pt x="261" y="0"/>
                    </a:lnTo>
                    <a:lnTo>
                      <a:pt x="244" y="0"/>
                    </a:lnTo>
                    <a:close/>
                  </a:path>
                </a:pathLst>
              </a:custGeom>
              <a:solidFill>
                <a:srgbClr val="8DD4E5"/>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47" name="Freeform 9"/>
              <p:cNvSpPr>
                <a:spLocks/>
              </p:cNvSpPr>
              <p:nvPr/>
            </p:nvSpPr>
            <p:spPr bwMode="auto">
              <a:xfrm>
                <a:off x="3541569" y="3572177"/>
                <a:ext cx="589582" cy="456769"/>
              </a:xfrm>
              <a:custGeom>
                <a:avLst/>
                <a:gdLst>
                  <a:gd name="T0" fmla="*/ 2147483647 w 369"/>
                  <a:gd name="T1" fmla="*/ 0 h 287"/>
                  <a:gd name="T2" fmla="*/ 2147483647 w 369"/>
                  <a:gd name="T3" fmla="*/ 2147483647 h 287"/>
                  <a:gd name="T4" fmla="*/ 2147483647 w 369"/>
                  <a:gd name="T5" fmla="*/ 2147483647 h 287"/>
                  <a:gd name="T6" fmla="*/ 2147483647 w 369"/>
                  <a:gd name="T7" fmla="*/ 2147483647 h 287"/>
                  <a:gd name="T8" fmla="*/ 2147483647 w 369"/>
                  <a:gd name="T9" fmla="*/ 2147483647 h 287"/>
                  <a:gd name="T10" fmla="*/ 2147483647 w 369"/>
                  <a:gd name="T11" fmla="*/ 2147483647 h 287"/>
                  <a:gd name="T12" fmla="*/ 2147483647 w 369"/>
                  <a:gd name="T13" fmla="*/ 2147483647 h 287"/>
                  <a:gd name="T14" fmla="*/ 2147483647 w 369"/>
                  <a:gd name="T15" fmla="*/ 2147483647 h 287"/>
                  <a:gd name="T16" fmla="*/ 2147483647 w 369"/>
                  <a:gd name="T17" fmla="*/ 2147483647 h 287"/>
                  <a:gd name="T18" fmla="*/ 2147483647 w 369"/>
                  <a:gd name="T19" fmla="*/ 2147483647 h 287"/>
                  <a:gd name="T20" fmla="*/ 2147483647 w 369"/>
                  <a:gd name="T21" fmla="*/ 2147483647 h 287"/>
                  <a:gd name="T22" fmla="*/ 2147483647 w 369"/>
                  <a:gd name="T23" fmla="*/ 2147483647 h 287"/>
                  <a:gd name="T24" fmla="*/ 2147483647 w 369"/>
                  <a:gd name="T25" fmla="*/ 2147483647 h 287"/>
                  <a:gd name="T26" fmla="*/ 2147483647 w 369"/>
                  <a:gd name="T27" fmla="*/ 2147483647 h 287"/>
                  <a:gd name="T28" fmla="*/ 0 w 369"/>
                  <a:gd name="T29" fmla="*/ 2147483647 h 287"/>
                  <a:gd name="T30" fmla="*/ 2147483647 w 369"/>
                  <a:gd name="T31" fmla="*/ 2147483647 h 287"/>
                  <a:gd name="T32" fmla="*/ 2147483647 w 369"/>
                  <a:gd name="T33" fmla="*/ 2147483647 h 287"/>
                  <a:gd name="T34" fmla="*/ 2147483647 w 369"/>
                  <a:gd name="T35" fmla="*/ 2147483647 h 287"/>
                  <a:gd name="T36" fmla="*/ 2147483647 w 369"/>
                  <a:gd name="T37" fmla="*/ 2147483647 h 287"/>
                  <a:gd name="T38" fmla="*/ 2147483647 w 369"/>
                  <a:gd name="T39" fmla="*/ 2147483647 h 287"/>
                  <a:gd name="T40" fmla="*/ 2147483647 w 369"/>
                  <a:gd name="T41" fmla="*/ 2147483647 h 287"/>
                  <a:gd name="T42" fmla="*/ 2147483647 w 369"/>
                  <a:gd name="T43" fmla="*/ 2147483647 h 287"/>
                  <a:gd name="T44" fmla="*/ 2147483647 w 369"/>
                  <a:gd name="T45" fmla="*/ 2147483647 h 287"/>
                  <a:gd name="T46" fmla="*/ 2147483647 w 369"/>
                  <a:gd name="T47" fmla="*/ 2147483647 h 287"/>
                  <a:gd name="T48" fmla="*/ 2147483647 w 369"/>
                  <a:gd name="T49" fmla="*/ 2147483647 h 287"/>
                  <a:gd name="T50" fmla="*/ 2147483647 w 369"/>
                  <a:gd name="T51" fmla="*/ 2147483647 h 287"/>
                  <a:gd name="T52" fmla="*/ 2147483647 w 369"/>
                  <a:gd name="T53" fmla="*/ 2147483647 h 287"/>
                  <a:gd name="T54" fmla="*/ 2147483647 w 369"/>
                  <a:gd name="T55" fmla="*/ 2147483647 h 287"/>
                  <a:gd name="T56" fmla="*/ 2147483647 w 369"/>
                  <a:gd name="T57" fmla="*/ 2147483647 h 287"/>
                  <a:gd name="T58" fmla="*/ 2147483647 w 369"/>
                  <a:gd name="T59" fmla="*/ 2147483647 h 287"/>
                  <a:gd name="T60" fmla="*/ 2147483647 w 369"/>
                  <a:gd name="T61" fmla="*/ 2147483647 h 287"/>
                  <a:gd name="T62" fmla="*/ 2147483647 w 369"/>
                  <a:gd name="T63" fmla="*/ 2147483647 h 287"/>
                  <a:gd name="T64" fmla="*/ 2147483647 w 369"/>
                  <a:gd name="T65" fmla="*/ 2147483647 h 287"/>
                  <a:gd name="T66" fmla="*/ 2147483647 w 369"/>
                  <a:gd name="T67" fmla="*/ 2147483647 h 287"/>
                  <a:gd name="T68" fmla="*/ 2147483647 w 369"/>
                  <a:gd name="T69" fmla="*/ 2147483647 h 287"/>
                  <a:gd name="T70" fmla="*/ 2147483647 w 369"/>
                  <a:gd name="T71" fmla="*/ 2147483647 h 287"/>
                  <a:gd name="T72" fmla="*/ 2147483647 w 369"/>
                  <a:gd name="T73" fmla="*/ 2147483647 h 287"/>
                  <a:gd name="T74" fmla="*/ 2147483647 w 369"/>
                  <a:gd name="T75" fmla="*/ 2147483647 h 287"/>
                  <a:gd name="T76" fmla="*/ 2147483647 w 369"/>
                  <a:gd name="T77" fmla="*/ 2147483647 h 287"/>
                  <a:gd name="T78" fmla="*/ 2147483647 w 369"/>
                  <a:gd name="T79" fmla="*/ 2147483647 h 287"/>
                  <a:gd name="T80" fmla="*/ 2147483647 w 369"/>
                  <a:gd name="T81" fmla="*/ 2147483647 h 287"/>
                  <a:gd name="T82" fmla="*/ 2147483647 w 369"/>
                  <a:gd name="T83" fmla="*/ 2147483647 h 287"/>
                  <a:gd name="T84" fmla="*/ 2147483647 w 369"/>
                  <a:gd name="T85" fmla="*/ 2147483647 h 287"/>
                  <a:gd name="T86" fmla="*/ 2147483647 w 369"/>
                  <a:gd name="T87" fmla="*/ 2147483647 h 287"/>
                  <a:gd name="T88" fmla="*/ 2147483647 w 369"/>
                  <a:gd name="T89" fmla="*/ 2147483647 h 287"/>
                  <a:gd name="T90" fmla="*/ 2147483647 w 369"/>
                  <a:gd name="T91" fmla="*/ 2147483647 h 287"/>
                  <a:gd name="T92" fmla="*/ 2147483647 w 369"/>
                  <a:gd name="T93" fmla="*/ 2147483647 h 287"/>
                  <a:gd name="T94" fmla="*/ 2147483647 w 369"/>
                  <a:gd name="T95" fmla="*/ 2147483647 h 287"/>
                  <a:gd name="T96" fmla="*/ 2147483647 w 369"/>
                  <a:gd name="T97" fmla="*/ 2147483647 h 287"/>
                  <a:gd name="T98" fmla="*/ 2147483647 w 369"/>
                  <a:gd name="T99" fmla="*/ 2147483647 h 287"/>
                  <a:gd name="T100" fmla="*/ 2147483647 w 369"/>
                  <a:gd name="T101" fmla="*/ 2147483647 h 287"/>
                  <a:gd name="T102" fmla="*/ 2147483647 w 369"/>
                  <a:gd name="T103" fmla="*/ 2147483647 h 28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69"/>
                  <a:gd name="T157" fmla="*/ 0 h 287"/>
                  <a:gd name="T158" fmla="*/ 369 w 369"/>
                  <a:gd name="T159" fmla="*/ 287 h 28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69" h="287">
                    <a:moveTo>
                      <a:pt x="235" y="0"/>
                    </a:moveTo>
                    <a:lnTo>
                      <a:pt x="235" y="0"/>
                    </a:lnTo>
                    <a:lnTo>
                      <a:pt x="222" y="1"/>
                    </a:lnTo>
                    <a:lnTo>
                      <a:pt x="209" y="3"/>
                    </a:lnTo>
                    <a:lnTo>
                      <a:pt x="196" y="7"/>
                    </a:lnTo>
                    <a:lnTo>
                      <a:pt x="185" y="10"/>
                    </a:lnTo>
                    <a:lnTo>
                      <a:pt x="173" y="14"/>
                    </a:lnTo>
                    <a:lnTo>
                      <a:pt x="162" y="20"/>
                    </a:lnTo>
                    <a:lnTo>
                      <a:pt x="153" y="26"/>
                    </a:lnTo>
                    <a:lnTo>
                      <a:pt x="143" y="32"/>
                    </a:lnTo>
                    <a:lnTo>
                      <a:pt x="134" y="39"/>
                    </a:lnTo>
                    <a:lnTo>
                      <a:pt x="125" y="46"/>
                    </a:lnTo>
                    <a:lnTo>
                      <a:pt x="117" y="54"/>
                    </a:lnTo>
                    <a:lnTo>
                      <a:pt x="108" y="62"/>
                    </a:lnTo>
                    <a:lnTo>
                      <a:pt x="92" y="79"/>
                    </a:lnTo>
                    <a:lnTo>
                      <a:pt x="76" y="96"/>
                    </a:lnTo>
                    <a:lnTo>
                      <a:pt x="59" y="114"/>
                    </a:lnTo>
                    <a:lnTo>
                      <a:pt x="48" y="123"/>
                    </a:lnTo>
                    <a:lnTo>
                      <a:pt x="40" y="130"/>
                    </a:lnTo>
                    <a:lnTo>
                      <a:pt x="31" y="136"/>
                    </a:lnTo>
                    <a:lnTo>
                      <a:pt x="23" y="143"/>
                    </a:lnTo>
                    <a:lnTo>
                      <a:pt x="16" y="151"/>
                    </a:lnTo>
                    <a:lnTo>
                      <a:pt x="9" y="160"/>
                    </a:lnTo>
                    <a:lnTo>
                      <a:pt x="7" y="165"/>
                    </a:lnTo>
                    <a:lnTo>
                      <a:pt x="5" y="169"/>
                    </a:lnTo>
                    <a:lnTo>
                      <a:pt x="3" y="174"/>
                    </a:lnTo>
                    <a:lnTo>
                      <a:pt x="2" y="179"/>
                    </a:lnTo>
                    <a:lnTo>
                      <a:pt x="1" y="186"/>
                    </a:lnTo>
                    <a:lnTo>
                      <a:pt x="0" y="192"/>
                    </a:lnTo>
                    <a:lnTo>
                      <a:pt x="0" y="194"/>
                    </a:lnTo>
                    <a:lnTo>
                      <a:pt x="0" y="195"/>
                    </a:lnTo>
                    <a:lnTo>
                      <a:pt x="1" y="207"/>
                    </a:lnTo>
                    <a:lnTo>
                      <a:pt x="2" y="218"/>
                    </a:lnTo>
                    <a:lnTo>
                      <a:pt x="4" y="229"/>
                    </a:lnTo>
                    <a:lnTo>
                      <a:pt x="6" y="236"/>
                    </a:lnTo>
                    <a:lnTo>
                      <a:pt x="7" y="237"/>
                    </a:lnTo>
                    <a:lnTo>
                      <a:pt x="11" y="244"/>
                    </a:lnTo>
                    <a:lnTo>
                      <a:pt x="17" y="250"/>
                    </a:lnTo>
                    <a:lnTo>
                      <a:pt x="24" y="257"/>
                    </a:lnTo>
                    <a:lnTo>
                      <a:pt x="32" y="262"/>
                    </a:lnTo>
                    <a:lnTo>
                      <a:pt x="41" y="266"/>
                    </a:lnTo>
                    <a:lnTo>
                      <a:pt x="51" y="271"/>
                    </a:lnTo>
                    <a:lnTo>
                      <a:pt x="61" y="275"/>
                    </a:lnTo>
                    <a:lnTo>
                      <a:pt x="71" y="278"/>
                    </a:lnTo>
                    <a:lnTo>
                      <a:pt x="82" y="281"/>
                    </a:lnTo>
                    <a:lnTo>
                      <a:pt x="93" y="283"/>
                    </a:lnTo>
                    <a:lnTo>
                      <a:pt x="104" y="285"/>
                    </a:lnTo>
                    <a:lnTo>
                      <a:pt x="114" y="285"/>
                    </a:lnTo>
                    <a:lnTo>
                      <a:pt x="124" y="286"/>
                    </a:lnTo>
                    <a:lnTo>
                      <a:pt x="134" y="287"/>
                    </a:lnTo>
                    <a:lnTo>
                      <a:pt x="142" y="286"/>
                    </a:lnTo>
                    <a:lnTo>
                      <a:pt x="150" y="285"/>
                    </a:lnTo>
                    <a:lnTo>
                      <a:pt x="157" y="284"/>
                    </a:lnTo>
                    <a:lnTo>
                      <a:pt x="164" y="282"/>
                    </a:lnTo>
                    <a:lnTo>
                      <a:pt x="175" y="278"/>
                    </a:lnTo>
                    <a:lnTo>
                      <a:pt x="180" y="280"/>
                    </a:lnTo>
                    <a:lnTo>
                      <a:pt x="185" y="280"/>
                    </a:lnTo>
                    <a:lnTo>
                      <a:pt x="196" y="280"/>
                    </a:lnTo>
                    <a:lnTo>
                      <a:pt x="205" y="278"/>
                    </a:lnTo>
                    <a:lnTo>
                      <a:pt x="211" y="276"/>
                    </a:lnTo>
                    <a:lnTo>
                      <a:pt x="217" y="274"/>
                    </a:lnTo>
                    <a:lnTo>
                      <a:pt x="223" y="269"/>
                    </a:lnTo>
                    <a:lnTo>
                      <a:pt x="228" y="265"/>
                    </a:lnTo>
                    <a:lnTo>
                      <a:pt x="232" y="259"/>
                    </a:lnTo>
                    <a:lnTo>
                      <a:pt x="237" y="252"/>
                    </a:lnTo>
                    <a:lnTo>
                      <a:pt x="239" y="244"/>
                    </a:lnTo>
                    <a:lnTo>
                      <a:pt x="241" y="236"/>
                    </a:lnTo>
                    <a:lnTo>
                      <a:pt x="242" y="227"/>
                    </a:lnTo>
                    <a:lnTo>
                      <a:pt x="325" y="154"/>
                    </a:lnTo>
                    <a:lnTo>
                      <a:pt x="332" y="154"/>
                    </a:lnTo>
                    <a:lnTo>
                      <a:pt x="338" y="154"/>
                    </a:lnTo>
                    <a:lnTo>
                      <a:pt x="344" y="153"/>
                    </a:lnTo>
                    <a:lnTo>
                      <a:pt x="346" y="152"/>
                    </a:lnTo>
                    <a:lnTo>
                      <a:pt x="349" y="151"/>
                    </a:lnTo>
                    <a:lnTo>
                      <a:pt x="352" y="149"/>
                    </a:lnTo>
                    <a:lnTo>
                      <a:pt x="354" y="146"/>
                    </a:lnTo>
                    <a:lnTo>
                      <a:pt x="358" y="141"/>
                    </a:lnTo>
                    <a:lnTo>
                      <a:pt x="361" y="135"/>
                    </a:lnTo>
                    <a:lnTo>
                      <a:pt x="363" y="128"/>
                    </a:lnTo>
                    <a:lnTo>
                      <a:pt x="365" y="121"/>
                    </a:lnTo>
                    <a:lnTo>
                      <a:pt x="365" y="114"/>
                    </a:lnTo>
                    <a:lnTo>
                      <a:pt x="365" y="106"/>
                    </a:lnTo>
                    <a:lnTo>
                      <a:pt x="367" y="102"/>
                    </a:lnTo>
                    <a:lnTo>
                      <a:pt x="369" y="98"/>
                    </a:lnTo>
                    <a:lnTo>
                      <a:pt x="369" y="90"/>
                    </a:lnTo>
                    <a:lnTo>
                      <a:pt x="369" y="84"/>
                    </a:lnTo>
                    <a:lnTo>
                      <a:pt x="369" y="81"/>
                    </a:lnTo>
                    <a:lnTo>
                      <a:pt x="369" y="70"/>
                    </a:lnTo>
                    <a:lnTo>
                      <a:pt x="367" y="57"/>
                    </a:lnTo>
                    <a:lnTo>
                      <a:pt x="367" y="50"/>
                    </a:lnTo>
                    <a:lnTo>
                      <a:pt x="365" y="44"/>
                    </a:lnTo>
                    <a:lnTo>
                      <a:pt x="363" y="38"/>
                    </a:lnTo>
                    <a:lnTo>
                      <a:pt x="360" y="33"/>
                    </a:lnTo>
                    <a:lnTo>
                      <a:pt x="356" y="29"/>
                    </a:lnTo>
                    <a:lnTo>
                      <a:pt x="354" y="27"/>
                    </a:lnTo>
                    <a:lnTo>
                      <a:pt x="352" y="26"/>
                    </a:lnTo>
                    <a:lnTo>
                      <a:pt x="342" y="21"/>
                    </a:lnTo>
                    <a:lnTo>
                      <a:pt x="331" y="16"/>
                    </a:lnTo>
                    <a:lnTo>
                      <a:pt x="318" y="12"/>
                    </a:lnTo>
                    <a:lnTo>
                      <a:pt x="303" y="9"/>
                    </a:lnTo>
                    <a:lnTo>
                      <a:pt x="287" y="5"/>
                    </a:lnTo>
                    <a:lnTo>
                      <a:pt x="269" y="3"/>
                    </a:lnTo>
                    <a:lnTo>
                      <a:pt x="253" y="1"/>
                    </a:lnTo>
                    <a:lnTo>
                      <a:pt x="235" y="0"/>
                    </a:lnTo>
                    <a:close/>
                  </a:path>
                </a:pathLst>
              </a:custGeom>
              <a:solidFill>
                <a:srgbClr val="FFFFFF"/>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48" name="Freeform 10"/>
              <p:cNvSpPr>
                <a:spLocks/>
              </p:cNvSpPr>
              <p:nvPr/>
            </p:nvSpPr>
            <p:spPr bwMode="auto">
              <a:xfrm>
                <a:off x="3822815" y="3894162"/>
                <a:ext cx="90308" cy="108576"/>
              </a:xfrm>
              <a:custGeom>
                <a:avLst/>
                <a:gdLst>
                  <a:gd name="T0" fmla="*/ 2147483647 w 57"/>
                  <a:gd name="T1" fmla="*/ 2147483647 h 69"/>
                  <a:gd name="T2" fmla="*/ 2147483647 w 57"/>
                  <a:gd name="T3" fmla="*/ 2147483647 h 69"/>
                  <a:gd name="T4" fmla="*/ 2147483647 w 57"/>
                  <a:gd name="T5" fmla="*/ 2147483647 h 69"/>
                  <a:gd name="T6" fmla="*/ 2147483647 w 57"/>
                  <a:gd name="T7" fmla="*/ 2147483647 h 69"/>
                  <a:gd name="T8" fmla="*/ 2147483647 w 57"/>
                  <a:gd name="T9" fmla="*/ 0 h 69"/>
                  <a:gd name="T10" fmla="*/ 2147483647 w 57"/>
                  <a:gd name="T11" fmla="*/ 2147483647 h 69"/>
                  <a:gd name="T12" fmla="*/ 2147483647 w 57"/>
                  <a:gd name="T13" fmla="*/ 2147483647 h 69"/>
                  <a:gd name="T14" fmla="*/ 2147483647 w 57"/>
                  <a:gd name="T15" fmla="*/ 2147483647 h 69"/>
                  <a:gd name="T16" fmla="*/ 2147483647 w 57"/>
                  <a:gd name="T17" fmla="*/ 2147483647 h 69"/>
                  <a:gd name="T18" fmla="*/ 2147483647 w 57"/>
                  <a:gd name="T19" fmla="*/ 2147483647 h 69"/>
                  <a:gd name="T20" fmla="*/ 2147483647 w 57"/>
                  <a:gd name="T21" fmla="*/ 2147483647 h 69"/>
                  <a:gd name="T22" fmla="*/ 2147483647 w 57"/>
                  <a:gd name="T23" fmla="*/ 2147483647 h 69"/>
                  <a:gd name="T24" fmla="*/ 2147483647 w 57"/>
                  <a:gd name="T25" fmla="*/ 2147483647 h 69"/>
                  <a:gd name="T26" fmla="*/ 2147483647 w 57"/>
                  <a:gd name="T27" fmla="*/ 2147483647 h 69"/>
                  <a:gd name="T28" fmla="*/ 2147483647 w 57"/>
                  <a:gd name="T29" fmla="*/ 2147483647 h 69"/>
                  <a:gd name="T30" fmla="*/ 2147483647 w 57"/>
                  <a:gd name="T31" fmla="*/ 2147483647 h 69"/>
                  <a:gd name="T32" fmla="*/ 2147483647 w 57"/>
                  <a:gd name="T33" fmla="*/ 2147483647 h 69"/>
                  <a:gd name="T34" fmla="*/ 2147483647 w 57"/>
                  <a:gd name="T35" fmla="*/ 2147483647 h 69"/>
                  <a:gd name="T36" fmla="*/ 2147483647 w 57"/>
                  <a:gd name="T37" fmla="*/ 2147483647 h 69"/>
                  <a:gd name="T38" fmla="*/ 2147483647 w 57"/>
                  <a:gd name="T39" fmla="*/ 2147483647 h 69"/>
                  <a:gd name="T40" fmla="*/ 2147483647 w 57"/>
                  <a:gd name="T41" fmla="*/ 2147483647 h 69"/>
                  <a:gd name="T42" fmla="*/ 2147483647 w 57"/>
                  <a:gd name="T43" fmla="*/ 2147483647 h 69"/>
                  <a:gd name="T44" fmla="*/ 2147483647 w 57"/>
                  <a:gd name="T45" fmla="*/ 2147483647 h 69"/>
                  <a:gd name="T46" fmla="*/ 0 w 57"/>
                  <a:gd name="T47" fmla="*/ 2147483647 h 69"/>
                  <a:gd name="T48" fmla="*/ 2147483647 w 57"/>
                  <a:gd name="T49" fmla="*/ 2147483647 h 69"/>
                  <a:gd name="T50" fmla="*/ 2147483647 w 57"/>
                  <a:gd name="T51" fmla="*/ 2147483647 h 69"/>
                  <a:gd name="T52" fmla="*/ 2147483647 w 57"/>
                  <a:gd name="T53" fmla="*/ 2147483647 h 69"/>
                  <a:gd name="T54" fmla="*/ 2147483647 w 57"/>
                  <a:gd name="T55" fmla="*/ 2147483647 h 69"/>
                  <a:gd name="T56" fmla="*/ 2147483647 w 57"/>
                  <a:gd name="T57" fmla="*/ 2147483647 h 69"/>
                  <a:gd name="T58" fmla="*/ 2147483647 w 57"/>
                  <a:gd name="T59" fmla="*/ 2147483647 h 69"/>
                  <a:gd name="T60" fmla="*/ 2147483647 w 57"/>
                  <a:gd name="T61" fmla="*/ 2147483647 h 69"/>
                  <a:gd name="T62" fmla="*/ 2147483647 w 57"/>
                  <a:gd name="T63" fmla="*/ 2147483647 h 6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7"/>
                  <a:gd name="T97" fmla="*/ 0 h 69"/>
                  <a:gd name="T98" fmla="*/ 57 w 57"/>
                  <a:gd name="T99" fmla="*/ 69 h 6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7" h="69">
                    <a:moveTo>
                      <a:pt x="57" y="21"/>
                    </a:moveTo>
                    <a:lnTo>
                      <a:pt x="57" y="21"/>
                    </a:lnTo>
                    <a:lnTo>
                      <a:pt x="56" y="16"/>
                    </a:lnTo>
                    <a:lnTo>
                      <a:pt x="55" y="13"/>
                    </a:lnTo>
                    <a:lnTo>
                      <a:pt x="53" y="9"/>
                    </a:lnTo>
                    <a:lnTo>
                      <a:pt x="50" y="6"/>
                    </a:lnTo>
                    <a:lnTo>
                      <a:pt x="46" y="2"/>
                    </a:lnTo>
                    <a:lnTo>
                      <a:pt x="43" y="1"/>
                    </a:lnTo>
                    <a:lnTo>
                      <a:pt x="39" y="1"/>
                    </a:lnTo>
                    <a:lnTo>
                      <a:pt x="36" y="0"/>
                    </a:lnTo>
                    <a:lnTo>
                      <a:pt x="32" y="0"/>
                    </a:lnTo>
                    <a:lnTo>
                      <a:pt x="32" y="1"/>
                    </a:lnTo>
                    <a:lnTo>
                      <a:pt x="25" y="8"/>
                    </a:lnTo>
                    <a:lnTo>
                      <a:pt x="21" y="13"/>
                    </a:lnTo>
                    <a:lnTo>
                      <a:pt x="18" y="18"/>
                    </a:lnTo>
                    <a:lnTo>
                      <a:pt x="20" y="20"/>
                    </a:lnTo>
                    <a:lnTo>
                      <a:pt x="23" y="16"/>
                    </a:lnTo>
                    <a:lnTo>
                      <a:pt x="27" y="15"/>
                    </a:lnTo>
                    <a:lnTo>
                      <a:pt x="30" y="13"/>
                    </a:lnTo>
                    <a:lnTo>
                      <a:pt x="34" y="13"/>
                    </a:lnTo>
                    <a:lnTo>
                      <a:pt x="37" y="13"/>
                    </a:lnTo>
                    <a:lnTo>
                      <a:pt x="40" y="13"/>
                    </a:lnTo>
                    <a:lnTo>
                      <a:pt x="43" y="14"/>
                    </a:lnTo>
                    <a:lnTo>
                      <a:pt x="46" y="15"/>
                    </a:lnTo>
                    <a:lnTo>
                      <a:pt x="48" y="17"/>
                    </a:lnTo>
                    <a:lnTo>
                      <a:pt x="50" y="20"/>
                    </a:lnTo>
                    <a:lnTo>
                      <a:pt x="51" y="23"/>
                    </a:lnTo>
                    <a:lnTo>
                      <a:pt x="52" y="27"/>
                    </a:lnTo>
                    <a:lnTo>
                      <a:pt x="52" y="32"/>
                    </a:lnTo>
                    <a:lnTo>
                      <a:pt x="50" y="38"/>
                    </a:lnTo>
                    <a:lnTo>
                      <a:pt x="48" y="44"/>
                    </a:lnTo>
                    <a:lnTo>
                      <a:pt x="45" y="49"/>
                    </a:lnTo>
                    <a:lnTo>
                      <a:pt x="40" y="55"/>
                    </a:lnTo>
                    <a:lnTo>
                      <a:pt x="35" y="58"/>
                    </a:lnTo>
                    <a:lnTo>
                      <a:pt x="30" y="61"/>
                    </a:lnTo>
                    <a:lnTo>
                      <a:pt x="25" y="62"/>
                    </a:lnTo>
                    <a:lnTo>
                      <a:pt x="21" y="62"/>
                    </a:lnTo>
                    <a:lnTo>
                      <a:pt x="18" y="62"/>
                    </a:lnTo>
                    <a:lnTo>
                      <a:pt x="14" y="61"/>
                    </a:lnTo>
                    <a:lnTo>
                      <a:pt x="12" y="60"/>
                    </a:lnTo>
                    <a:lnTo>
                      <a:pt x="10" y="57"/>
                    </a:lnTo>
                    <a:lnTo>
                      <a:pt x="7" y="55"/>
                    </a:lnTo>
                    <a:lnTo>
                      <a:pt x="7" y="53"/>
                    </a:lnTo>
                    <a:lnTo>
                      <a:pt x="7" y="55"/>
                    </a:lnTo>
                    <a:lnTo>
                      <a:pt x="3" y="62"/>
                    </a:lnTo>
                    <a:lnTo>
                      <a:pt x="2" y="65"/>
                    </a:lnTo>
                    <a:lnTo>
                      <a:pt x="0" y="67"/>
                    </a:lnTo>
                    <a:lnTo>
                      <a:pt x="0" y="68"/>
                    </a:lnTo>
                    <a:lnTo>
                      <a:pt x="1" y="68"/>
                    </a:lnTo>
                    <a:lnTo>
                      <a:pt x="5" y="69"/>
                    </a:lnTo>
                    <a:lnTo>
                      <a:pt x="11" y="69"/>
                    </a:lnTo>
                    <a:lnTo>
                      <a:pt x="20" y="69"/>
                    </a:lnTo>
                    <a:lnTo>
                      <a:pt x="28" y="67"/>
                    </a:lnTo>
                    <a:lnTo>
                      <a:pt x="33" y="66"/>
                    </a:lnTo>
                    <a:lnTo>
                      <a:pt x="37" y="64"/>
                    </a:lnTo>
                    <a:lnTo>
                      <a:pt x="42" y="61"/>
                    </a:lnTo>
                    <a:lnTo>
                      <a:pt x="46" y="57"/>
                    </a:lnTo>
                    <a:lnTo>
                      <a:pt x="50" y="51"/>
                    </a:lnTo>
                    <a:lnTo>
                      <a:pt x="53" y="46"/>
                    </a:lnTo>
                    <a:lnTo>
                      <a:pt x="55" y="40"/>
                    </a:lnTo>
                    <a:lnTo>
                      <a:pt x="57" y="32"/>
                    </a:lnTo>
                    <a:lnTo>
                      <a:pt x="57" y="25"/>
                    </a:lnTo>
                    <a:lnTo>
                      <a:pt x="57" y="22"/>
                    </a:lnTo>
                    <a:lnTo>
                      <a:pt x="57" y="21"/>
                    </a:lnTo>
                    <a:close/>
                  </a:path>
                </a:pathLst>
              </a:custGeom>
              <a:solidFill>
                <a:srgbClr val="4D4D4D"/>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49" name="Freeform 11"/>
              <p:cNvSpPr>
                <a:spLocks/>
              </p:cNvSpPr>
              <p:nvPr/>
            </p:nvSpPr>
            <p:spPr bwMode="auto">
              <a:xfrm>
                <a:off x="3707994" y="3897906"/>
                <a:ext cx="101920" cy="44928"/>
              </a:xfrm>
              <a:custGeom>
                <a:avLst/>
                <a:gdLst>
                  <a:gd name="T0" fmla="*/ 0 w 64"/>
                  <a:gd name="T1" fmla="*/ 2147483647 h 29"/>
                  <a:gd name="T2" fmla="*/ 0 w 64"/>
                  <a:gd name="T3" fmla="*/ 2147483647 h 29"/>
                  <a:gd name="T4" fmla="*/ 2147483647 w 64"/>
                  <a:gd name="T5" fmla="*/ 2147483647 h 29"/>
                  <a:gd name="T6" fmla="*/ 2147483647 w 64"/>
                  <a:gd name="T7" fmla="*/ 2147483647 h 29"/>
                  <a:gd name="T8" fmla="*/ 2147483647 w 64"/>
                  <a:gd name="T9" fmla="*/ 2147483647 h 29"/>
                  <a:gd name="T10" fmla="*/ 2147483647 w 64"/>
                  <a:gd name="T11" fmla="*/ 2147483647 h 29"/>
                  <a:gd name="T12" fmla="*/ 2147483647 w 64"/>
                  <a:gd name="T13" fmla="*/ 2147483647 h 29"/>
                  <a:gd name="T14" fmla="*/ 2147483647 w 64"/>
                  <a:gd name="T15" fmla="*/ 2147483647 h 29"/>
                  <a:gd name="T16" fmla="*/ 2147483647 w 64"/>
                  <a:gd name="T17" fmla="*/ 2147483647 h 29"/>
                  <a:gd name="T18" fmla="*/ 2147483647 w 64"/>
                  <a:gd name="T19" fmla="*/ 2147483647 h 29"/>
                  <a:gd name="T20" fmla="*/ 2147483647 w 64"/>
                  <a:gd name="T21" fmla="*/ 2147483647 h 29"/>
                  <a:gd name="T22" fmla="*/ 2147483647 w 64"/>
                  <a:gd name="T23" fmla="*/ 2147483647 h 29"/>
                  <a:gd name="T24" fmla="*/ 2147483647 w 64"/>
                  <a:gd name="T25" fmla="*/ 0 h 29"/>
                  <a:gd name="T26" fmla="*/ 2147483647 w 64"/>
                  <a:gd name="T27" fmla="*/ 0 h 29"/>
                  <a:gd name="T28" fmla="*/ 2147483647 w 64"/>
                  <a:gd name="T29" fmla="*/ 2147483647 h 29"/>
                  <a:gd name="T30" fmla="*/ 2147483647 w 64"/>
                  <a:gd name="T31" fmla="*/ 2147483647 h 29"/>
                  <a:gd name="T32" fmla="*/ 2147483647 w 64"/>
                  <a:gd name="T33" fmla="*/ 2147483647 h 29"/>
                  <a:gd name="T34" fmla="*/ 2147483647 w 64"/>
                  <a:gd name="T35" fmla="*/ 2147483647 h 29"/>
                  <a:gd name="T36" fmla="*/ 2147483647 w 64"/>
                  <a:gd name="T37" fmla="*/ 2147483647 h 29"/>
                  <a:gd name="T38" fmla="*/ 2147483647 w 64"/>
                  <a:gd name="T39" fmla="*/ 2147483647 h 29"/>
                  <a:gd name="T40" fmla="*/ 2147483647 w 64"/>
                  <a:gd name="T41" fmla="*/ 2147483647 h 29"/>
                  <a:gd name="T42" fmla="*/ 2147483647 w 64"/>
                  <a:gd name="T43" fmla="*/ 2147483647 h 29"/>
                  <a:gd name="T44" fmla="*/ 0 w 64"/>
                  <a:gd name="T45" fmla="*/ 2147483647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4"/>
                  <a:gd name="T70" fmla="*/ 0 h 29"/>
                  <a:gd name="T71" fmla="*/ 64 w 64"/>
                  <a:gd name="T72" fmla="*/ 29 h 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4" h="29">
                    <a:moveTo>
                      <a:pt x="0" y="27"/>
                    </a:moveTo>
                    <a:lnTo>
                      <a:pt x="0" y="28"/>
                    </a:lnTo>
                    <a:lnTo>
                      <a:pt x="1" y="28"/>
                    </a:lnTo>
                    <a:lnTo>
                      <a:pt x="20" y="29"/>
                    </a:lnTo>
                    <a:lnTo>
                      <a:pt x="34" y="29"/>
                    </a:lnTo>
                    <a:lnTo>
                      <a:pt x="44" y="27"/>
                    </a:lnTo>
                    <a:lnTo>
                      <a:pt x="50" y="27"/>
                    </a:lnTo>
                    <a:lnTo>
                      <a:pt x="52" y="20"/>
                    </a:lnTo>
                    <a:lnTo>
                      <a:pt x="55" y="14"/>
                    </a:lnTo>
                    <a:lnTo>
                      <a:pt x="58" y="7"/>
                    </a:lnTo>
                    <a:lnTo>
                      <a:pt x="62" y="2"/>
                    </a:lnTo>
                    <a:lnTo>
                      <a:pt x="64" y="0"/>
                    </a:lnTo>
                    <a:lnTo>
                      <a:pt x="62" y="0"/>
                    </a:lnTo>
                    <a:lnTo>
                      <a:pt x="47" y="4"/>
                    </a:lnTo>
                    <a:lnTo>
                      <a:pt x="32" y="6"/>
                    </a:lnTo>
                    <a:lnTo>
                      <a:pt x="25" y="8"/>
                    </a:lnTo>
                    <a:lnTo>
                      <a:pt x="19" y="11"/>
                    </a:lnTo>
                    <a:lnTo>
                      <a:pt x="13" y="13"/>
                    </a:lnTo>
                    <a:lnTo>
                      <a:pt x="7" y="18"/>
                    </a:lnTo>
                    <a:lnTo>
                      <a:pt x="3" y="22"/>
                    </a:lnTo>
                    <a:lnTo>
                      <a:pt x="2" y="24"/>
                    </a:lnTo>
                    <a:lnTo>
                      <a:pt x="0" y="27"/>
                    </a:lnTo>
                    <a:close/>
                  </a:path>
                </a:pathLst>
              </a:custGeom>
              <a:solidFill>
                <a:srgbClr val="BFBFBF"/>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50" name="Freeform 12"/>
              <p:cNvSpPr>
                <a:spLocks noEditPoints="1"/>
              </p:cNvSpPr>
              <p:nvPr/>
            </p:nvSpPr>
            <p:spPr bwMode="auto">
              <a:xfrm>
                <a:off x="3555760" y="3755633"/>
                <a:ext cx="370264" cy="247105"/>
              </a:xfrm>
              <a:custGeom>
                <a:avLst/>
                <a:gdLst>
                  <a:gd name="T0" fmla="*/ 2147483647 w 232"/>
                  <a:gd name="T1" fmla="*/ 2147483647 h 155"/>
                  <a:gd name="T2" fmla="*/ 2147483647 w 232"/>
                  <a:gd name="T3" fmla="*/ 2147483647 h 155"/>
                  <a:gd name="T4" fmla="*/ 2147483647 w 232"/>
                  <a:gd name="T5" fmla="*/ 2147483647 h 155"/>
                  <a:gd name="T6" fmla="*/ 2147483647 w 232"/>
                  <a:gd name="T7" fmla="*/ 2147483647 h 155"/>
                  <a:gd name="T8" fmla="*/ 2147483647 w 232"/>
                  <a:gd name="T9" fmla="*/ 2147483647 h 155"/>
                  <a:gd name="T10" fmla="*/ 2147483647 w 232"/>
                  <a:gd name="T11" fmla="*/ 2147483647 h 155"/>
                  <a:gd name="T12" fmla="*/ 2147483647 w 232"/>
                  <a:gd name="T13" fmla="*/ 2147483647 h 155"/>
                  <a:gd name="T14" fmla="*/ 2147483647 w 232"/>
                  <a:gd name="T15" fmla="*/ 2147483647 h 155"/>
                  <a:gd name="T16" fmla="*/ 2147483647 w 232"/>
                  <a:gd name="T17" fmla="*/ 2147483647 h 155"/>
                  <a:gd name="T18" fmla="*/ 2147483647 w 232"/>
                  <a:gd name="T19" fmla="*/ 2147483647 h 155"/>
                  <a:gd name="T20" fmla="*/ 2147483647 w 232"/>
                  <a:gd name="T21" fmla="*/ 2147483647 h 155"/>
                  <a:gd name="T22" fmla="*/ 2147483647 w 232"/>
                  <a:gd name="T23" fmla="*/ 2147483647 h 155"/>
                  <a:gd name="T24" fmla="*/ 2147483647 w 232"/>
                  <a:gd name="T25" fmla="*/ 2147483647 h 155"/>
                  <a:gd name="T26" fmla="*/ 2147483647 w 232"/>
                  <a:gd name="T27" fmla="*/ 2147483647 h 155"/>
                  <a:gd name="T28" fmla="*/ 2147483647 w 232"/>
                  <a:gd name="T29" fmla="*/ 2147483647 h 155"/>
                  <a:gd name="T30" fmla="*/ 2147483647 w 232"/>
                  <a:gd name="T31" fmla="*/ 2147483647 h 155"/>
                  <a:gd name="T32" fmla="*/ 2147483647 w 232"/>
                  <a:gd name="T33" fmla="*/ 2147483647 h 155"/>
                  <a:gd name="T34" fmla="*/ 2147483647 w 232"/>
                  <a:gd name="T35" fmla="*/ 2147483647 h 155"/>
                  <a:gd name="T36" fmla="*/ 2147483647 w 232"/>
                  <a:gd name="T37" fmla="*/ 2147483647 h 155"/>
                  <a:gd name="T38" fmla="*/ 2147483647 w 232"/>
                  <a:gd name="T39" fmla="*/ 2147483647 h 155"/>
                  <a:gd name="T40" fmla="*/ 2147483647 w 232"/>
                  <a:gd name="T41" fmla="*/ 2147483647 h 155"/>
                  <a:gd name="T42" fmla="*/ 2147483647 w 232"/>
                  <a:gd name="T43" fmla="*/ 2147483647 h 155"/>
                  <a:gd name="T44" fmla="*/ 2147483647 w 232"/>
                  <a:gd name="T45" fmla="*/ 2147483647 h 155"/>
                  <a:gd name="T46" fmla="*/ 2147483647 w 232"/>
                  <a:gd name="T47" fmla="*/ 2147483647 h 155"/>
                  <a:gd name="T48" fmla="*/ 2147483647 w 232"/>
                  <a:gd name="T49" fmla="*/ 2147483647 h 155"/>
                  <a:gd name="T50" fmla="*/ 2147483647 w 232"/>
                  <a:gd name="T51" fmla="*/ 2147483647 h 155"/>
                  <a:gd name="T52" fmla="*/ 2147483647 w 232"/>
                  <a:gd name="T53" fmla="*/ 2147483647 h 155"/>
                  <a:gd name="T54" fmla="*/ 2147483647 w 232"/>
                  <a:gd name="T55" fmla="*/ 2147483647 h 155"/>
                  <a:gd name="T56" fmla="*/ 2147483647 w 232"/>
                  <a:gd name="T57" fmla="*/ 2147483647 h 155"/>
                  <a:gd name="T58" fmla="*/ 2147483647 w 232"/>
                  <a:gd name="T59" fmla="*/ 2147483647 h 155"/>
                  <a:gd name="T60" fmla="*/ 2147483647 w 232"/>
                  <a:gd name="T61" fmla="*/ 2147483647 h 155"/>
                  <a:gd name="T62" fmla="*/ 2147483647 w 232"/>
                  <a:gd name="T63" fmla="*/ 2147483647 h 155"/>
                  <a:gd name="T64" fmla="*/ 2147483647 w 232"/>
                  <a:gd name="T65" fmla="*/ 2147483647 h 155"/>
                  <a:gd name="T66" fmla="*/ 2147483647 w 232"/>
                  <a:gd name="T67" fmla="*/ 2147483647 h 155"/>
                  <a:gd name="T68" fmla="*/ 2147483647 w 232"/>
                  <a:gd name="T69" fmla="*/ 2147483647 h 155"/>
                  <a:gd name="T70" fmla="*/ 2147483647 w 232"/>
                  <a:gd name="T71" fmla="*/ 2147483647 h 155"/>
                  <a:gd name="T72" fmla="*/ 2147483647 w 232"/>
                  <a:gd name="T73" fmla="*/ 2147483647 h 155"/>
                  <a:gd name="T74" fmla="*/ 2147483647 w 232"/>
                  <a:gd name="T75" fmla="*/ 0 h 155"/>
                  <a:gd name="T76" fmla="*/ 2147483647 w 232"/>
                  <a:gd name="T77" fmla="*/ 2147483647 h 155"/>
                  <a:gd name="T78" fmla="*/ 2147483647 w 232"/>
                  <a:gd name="T79" fmla="*/ 2147483647 h 155"/>
                  <a:gd name="T80" fmla="*/ 2147483647 w 232"/>
                  <a:gd name="T81" fmla="*/ 2147483647 h 155"/>
                  <a:gd name="T82" fmla="*/ 2147483647 w 232"/>
                  <a:gd name="T83" fmla="*/ 2147483647 h 155"/>
                  <a:gd name="T84" fmla="*/ 2147483647 w 232"/>
                  <a:gd name="T85" fmla="*/ 2147483647 h 155"/>
                  <a:gd name="T86" fmla="*/ 0 w 232"/>
                  <a:gd name="T87" fmla="*/ 2147483647 h 155"/>
                  <a:gd name="T88" fmla="*/ 2147483647 w 232"/>
                  <a:gd name="T89" fmla="*/ 2147483647 h 155"/>
                  <a:gd name="T90" fmla="*/ 2147483647 w 232"/>
                  <a:gd name="T91" fmla="*/ 2147483647 h 155"/>
                  <a:gd name="T92" fmla="*/ 2147483647 w 232"/>
                  <a:gd name="T93" fmla="*/ 2147483647 h 155"/>
                  <a:gd name="T94" fmla="*/ 2147483647 w 232"/>
                  <a:gd name="T95" fmla="*/ 2147483647 h 155"/>
                  <a:gd name="T96" fmla="*/ 2147483647 w 232"/>
                  <a:gd name="T97" fmla="*/ 2147483647 h 155"/>
                  <a:gd name="T98" fmla="*/ 2147483647 w 232"/>
                  <a:gd name="T99" fmla="*/ 2147483647 h 155"/>
                  <a:gd name="T100" fmla="*/ 2147483647 w 232"/>
                  <a:gd name="T101" fmla="*/ 2147483647 h 15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32"/>
                  <a:gd name="T154" fmla="*/ 0 h 155"/>
                  <a:gd name="T155" fmla="*/ 232 w 232"/>
                  <a:gd name="T156" fmla="*/ 155 h 15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32" h="155">
                    <a:moveTo>
                      <a:pt x="92" y="131"/>
                    </a:moveTo>
                    <a:lnTo>
                      <a:pt x="92" y="131"/>
                    </a:lnTo>
                    <a:lnTo>
                      <a:pt x="92" y="130"/>
                    </a:lnTo>
                    <a:lnTo>
                      <a:pt x="93" y="130"/>
                    </a:lnTo>
                    <a:lnTo>
                      <a:pt x="111" y="131"/>
                    </a:lnTo>
                    <a:lnTo>
                      <a:pt x="127" y="131"/>
                    </a:lnTo>
                    <a:lnTo>
                      <a:pt x="135" y="130"/>
                    </a:lnTo>
                    <a:lnTo>
                      <a:pt x="143" y="129"/>
                    </a:lnTo>
                    <a:lnTo>
                      <a:pt x="143" y="130"/>
                    </a:lnTo>
                    <a:lnTo>
                      <a:pt x="143" y="131"/>
                    </a:lnTo>
                    <a:lnTo>
                      <a:pt x="143" y="136"/>
                    </a:lnTo>
                    <a:lnTo>
                      <a:pt x="143" y="147"/>
                    </a:lnTo>
                    <a:lnTo>
                      <a:pt x="142" y="148"/>
                    </a:lnTo>
                    <a:lnTo>
                      <a:pt x="131" y="149"/>
                    </a:lnTo>
                    <a:lnTo>
                      <a:pt x="120" y="149"/>
                    </a:lnTo>
                    <a:lnTo>
                      <a:pt x="108" y="149"/>
                    </a:lnTo>
                    <a:lnTo>
                      <a:pt x="106" y="148"/>
                    </a:lnTo>
                    <a:lnTo>
                      <a:pt x="104" y="147"/>
                    </a:lnTo>
                    <a:lnTo>
                      <a:pt x="102" y="146"/>
                    </a:lnTo>
                    <a:lnTo>
                      <a:pt x="100" y="144"/>
                    </a:lnTo>
                    <a:lnTo>
                      <a:pt x="97" y="142"/>
                    </a:lnTo>
                    <a:lnTo>
                      <a:pt x="95" y="136"/>
                    </a:lnTo>
                    <a:lnTo>
                      <a:pt x="92" y="131"/>
                    </a:lnTo>
                    <a:close/>
                    <a:moveTo>
                      <a:pt x="88" y="110"/>
                    </a:moveTo>
                    <a:lnTo>
                      <a:pt x="88" y="110"/>
                    </a:lnTo>
                    <a:lnTo>
                      <a:pt x="86" y="112"/>
                    </a:lnTo>
                    <a:lnTo>
                      <a:pt x="84" y="115"/>
                    </a:lnTo>
                    <a:lnTo>
                      <a:pt x="81" y="117"/>
                    </a:lnTo>
                    <a:lnTo>
                      <a:pt x="80" y="117"/>
                    </a:lnTo>
                    <a:lnTo>
                      <a:pt x="79" y="117"/>
                    </a:lnTo>
                    <a:lnTo>
                      <a:pt x="71" y="116"/>
                    </a:lnTo>
                    <a:lnTo>
                      <a:pt x="57" y="112"/>
                    </a:lnTo>
                    <a:lnTo>
                      <a:pt x="47" y="109"/>
                    </a:lnTo>
                    <a:lnTo>
                      <a:pt x="38" y="105"/>
                    </a:lnTo>
                    <a:lnTo>
                      <a:pt x="30" y="100"/>
                    </a:lnTo>
                    <a:lnTo>
                      <a:pt x="21" y="95"/>
                    </a:lnTo>
                    <a:lnTo>
                      <a:pt x="21" y="94"/>
                    </a:lnTo>
                    <a:lnTo>
                      <a:pt x="20" y="92"/>
                    </a:lnTo>
                    <a:lnTo>
                      <a:pt x="20" y="89"/>
                    </a:lnTo>
                    <a:lnTo>
                      <a:pt x="21" y="80"/>
                    </a:lnTo>
                    <a:lnTo>
                      <a:pt x="21" y="78"/>
                    </a:lnTo>
                    <a:lnTo>
                      <a:pt x="21" y="79"/>
                    </a:lnTo>
                    <a:lnTo>
                      <a:pt x="46" y="88"/>
                    </a:lnTo>
                    <a:lnTo>
                      <a:pt x="69" y="96"/>
                    </a:lnTo>
                    <a:lnTo>
                      <a:pt x="91" y="103"/>
                    </a:lnTo>
                    <a:lnTo>
                      <a:pt x="92" y="104"/>
                    </a:lnTo>
                    <a:lnTo>
                      <a:pt x="88" y="110"/>
                    </a:lnTo>
                    <a:close/>
                    <a:moveTo>
                      <a:pt x="74" y="138"/>
                    </a:moveTo>
                    <a:lnTo>
                      <a:pt x="74" y="138"/>
                    </a:lnTo>
                    <a:lnTo>
                      <a:pt x="73" y="138"/>
                    </a:lnTo>
                    <a:lnTo>
                      <a:pt x="62" y="135"/>
                    </a:lnTo>
                    <a:lnTo>
                      <a:pt x="52" y="131"/>
                    </a:lnTo>
                    <a:lnTo>
                      <a:pt x="36" y="124"/>
                    </a:lnTo>
                    <a:lnTo>
                      <a:pt x="26" y="119"/>
                    </a:lnTo>
                    <a:lnTo>
                      <a:pt x="22" y="117"/>
                    </a:lnTo>
                    <a:lnTo>
                      <a:pt x="21" y="110"/>
                    </a:lnTo>
                    <a:lnTo>
                      <a:pt x="22" y="104"/>
                    </a:lnTo>
                    <a:lnTo>
                      <a:pt x="22" y="103"/>
                    </a:lnTo>
                    <a:lnTo>
                      <a:pt x="26" y="105"/>
                    </a:lnTo>
                    <a:lnTo>
                      <a:pt x="35" y="110"/>
                    </a:lnTo>
                    <a:lnTo>
                      <a:pt x="51" y="116"/>
                    </a:lnTo>
                    <a:lnTo>
                      <a:pt x="61" y="119"/>
                    </a:lnTo>
                    <a:lnTo>
                      <a:pt x="72" y="122"/>
                    </a:lnTo>
                    <a:lnTo>
                      <a:pt x="73" y="124"/>
                    </a:lnTo>
                    <a:lnTo>
                      <a:pt x="73" y="131"/>
                    </a:lnTo>
                    <a:lnTo>
                      <a:pt x="74" y="135"/>
                    </a:lnTo>
                    <a:lnTo>
                      <a:pt x="74" y="137"/>
                    </a:lnTo>
                    <a:lnTo>
                      <a:pt x="74" y="138"/>
                    </a:lnTo>
                    <a:close/>
                    <a:moveTo>
                      <a:pt x="149" y="152"/>
                    </a:moveTo>
                    <a:lnTo>
                      <a:pt x="149" y="152"/>
                    </a:lnTo>
                    <a:lnTo>
                      <a:pt x="155" y="151"/>
                    </a:lnTo>
                    <a:lnTo>
                      <a:pt x="162" y="149"/>
                    </a:lnTo>
                    <a:lnTo>
                      <a:pt x="171" y="145"/>
                    </a:lnTo>
                    <a:lnTo>
                      <a:pt x="174" y="133"/>
                    </a:lnTo>
                    <a:lnTo>
                      <a:pt x="177" y="122"/>
                    </a:lnTo>
                    <a:lnTo>
                      <a:pt x="181" y="111"/>
                    </a:lnTo>
                    <a:lnTo>
                      <a:pt x="186" y="102"/>
                    </a:lnTo>
                    <a:lnTo>
                      <a:pt x="191" y="94"/>
                    </a:lnTo>
                    <a:lnTo>
                      <a:pt x="197" y="87"/>
                    </a:lnTo>
                    <a:lnTo>
                      <a:pt x="201" y="82"/>
                    </a:lnTo>
                    <a:lnTo>
                      <a:pt x="205" y="80"/>
                    </a:lnTo>
                    <a:lnTo>
                      <a:pt x="210" y="78"/>
                    </a:lnTo>
                    <a:lnTo>
                      <a:pt x="213" y="78"/>
                    </a:lnTo>
                    <a:lnTo>
                      <a:pt x="216" y="78"/>
                    </a:lnTo>
                    <a:lnTo>
                      <a:pt x="218" y="79"/>
                    </a:lnTo>
                    <a:lnTo>
                      <a:pt x="220" y="80"/>
                    </a:lnTo>
                    <a:lnTo>
                      <a:pt x="222" y="82"/>
                    </a:lnTo>
                    <a:lnTo>
                      <a:pt x="224" y="85"/>
                    </a:lnTo>
                    <a:lnTo>
                      <a:pt x="225" y="89"/>
                    </a:lnTo>
                    <a:lnTo>
                      <a:pt x="227" y="92"/>
                    </a:lnTo>
                    <a:lnTo>
                      <a:pt x="227" y="93"/>
                    </a:lnTo>
                    <a:lnTo>
                      <a:pt x="232" y="89"/>
                    </a:lnTo>
                    <a:lnTo>
                      <a:pt x="232" y="88"/>
                    </a:lnTo>
                    <a:lnTo>
                      <a:pt x="232" y="66"/>
                    </a:lnTo>
                    <a:lnTo>
                      <a:pt x="231" y="48"/>
                    </a:lnTo>
                    <a:lnTo>
                      <a:pt x="230" y="35"/>
                    </a:lnTo>
                    <a:lnTo>
                      <a:pt x="229" y="27"/>
                    </a:lnTo>
                    <a:lnTo>
                      <a:pt x="229" y="26"/>
                    </a:lnTo>
                    <a:lnTo>
                      <a:pt x="215" y="37"/>
                    </a:lnTo>
                    <a:lnTo>
                      <a:pt x="213" y="39"/>
                    </a:lnTo>
                    <a:lnTo>
                      <a:pt x="200" y="48"/>
                    </a:lnTo>
                    <a:lnTo>
                      <a:pt x="184" y="63"/>
                    </a:lnTo>
                    <a:lnTo>
                      <a:pt x="176" y="71"/>
                    </a:lnTo>
                    <a:lnTo>
                      <a:pt x="168" y="79"/>
                    </a:lnTo>
                    <a:lnTo>
                      <a:pt x="161" y="87"/>
                    </a:lnTo>
                    <a:lnTo>
                      <a:pt x="154" y="96"/>
                    </a:lnTo>
                    <a:lnTo>
                      <a:pt x="150" y="106"/>
                    </a:lnTo>
                    <a:lnTo>
                      <a:pt x="148" y="112"/>
                    </a:lnTo>
                    <a:lnTo>
                      <a:pt x="146" y="116"/>
                    </a:lnTo>
                    <a:lnTo>
                      <a:pt x="146" y="117"/>
                    </a:lnTo>
                    <a:lnTo>
                      <a:pt x="145" y="117"/>
                    </a:lnTo>
                    <a:lnTo>
                      <a:pt x="142" y="117"/>
                    </a:lnTo>
                    <a:lnTo>
                      <a:pt x="131" y="118"/>
                    </a:lnTo>
                    <a:lnTo>
                      <a:pt x="115" y="119"/>
                    </a:lnTo>
                    <a:lnTo>
                      <a:pt x="105" y="119"/>
                    </a:lnTo>
                    <a:lnTo>
                      <a:pt x="94" y="118"/>
                    </a:lnTo>
                    <a:lnTo>
                      <a:pt x="93" y="118"/>
                    </a:lnTo>
                    <a:lnTo>
                      <a:pt x="93" y="117"/>
                    </a:lnTo>
                    <a:lnTo>
                      <a:pt x="95" y="114"/>
                    </a:lnTo>
                    <a:lnTo>
                      <a:pt x="96" y="111"/>
                    </a:lnTo>
                    <a:lnTo>
                      <a:pt x="98" y="108"/>
                    </a:lnTo>
                    <a:lnTo>
                      <a:pt x="100" y="106"/>
                    </a:lnTo>
                    <a:lnTo>
                      <a:pt x="105" y="102"/>
                    </a:lnTo>
                    <a:lnTo>
                      <a:pt x="111" y="99"/>
                    </a:lnTo>
                    <a:lnTo>
                      <a:pt x="118" y="96"/>
                    </a:lnTo>
                    <a:lnTo>
                      <a:pt x="126" y="94"/>
                    </a:lnTo>
                    <a:lnTo>
                      <a:pt x="142" y="91"/>
                    </a:lnTo>
                    <a:lnTo>
                      <a:pt x="150" y="89"/>
                    </a:lnTo>
                    <a:lnTo>
                      <a:pt x="159" y="87"/>
                    </a:lnTo>
                    <a:lnTo>
                      <a:pt x="168" y="76"/>
                    </a:lnTo>
                    <a:lnTo>
                      <a:pt x="179" y="66"/>
                    </a:lnTo>
                    <a:lnTo>
                      <a:pt x="189" y="57"/>
                    </a:lnTo>
                    <a:lnTo>
                      <a:pt x="200" y="48"/>
                    </a:lnTo>
                    <a:lnTo>
                      <a:pt x="202" y="46"/>
                    </a:lnTo>
                    <a:lnTo>
                      <a:pt x="197" y="35"/>
                    </a:lnTo>
                    <a:lnTo>
                      <a:pt x="196" y="35"/>
                    </a:lnTo>
                    <a:lnTo>
                      <a:pt x="193" y="36"/>
                    </a:lnTo>
                    <a:lnTo>
                      <a:pt x="187" y="36"/>
                    </a:lnTo>
                    <a:lnTo>
                      <a:pt x="172" y="34"/>
                    </a:lnTo>
                    <a:lnTo>
                      <a:pt x="154" y="30"/>
                    </a:lnTo>
                    <a:lnTo>
                      <a:pt x="134" y="26"/>
                    </a:lnTo>
                    <a:lnTo>
                      <a:pt x="114" y="21"/>
                    </a:lnTo>
                    <a:lnTo>
                      <a:pt x="95" y="15"/>
                    </a:lnTo>
                    <a:lnTo>
                      <a:pt x="88" y="12"/>
                    </a:lnTo>
                    <a:lnTo>
                      <a:pt x="81" y="9"/>
                    </a:lnTo>
                    <a:lnTo>
                      <a:pt x="77" y="6"/>
                    </a:lnTo>
                    <a:lnTo>
                      <a:pt x="73" y="2"/>
                    </a:lnTo>
                    <a:lnTo>
                      <a:pt x="72" y="2"/>
                    </a:lnTo>
                    <a:lnTo>
                      <a:pt x="71" y="0"/>
                    </a:lnTo>
                    <a:lnTo>
                      <a:pt x="70" y="0"/>
                    </a:lnTo>
                    <a:lnTo>
                      <a:pt x="58" y="4"/>
                    </a:lnTo>
                    <a:lnTo>
                      <a:pt x="57" y="5"/>
                    </a:lnTo>
                    <a:lnTo>
                      <a:pt x="44" y="15"/>
                    </a:lnTo>
                    <a:lnTo>
                      <a:pt x="30" y="26"/>
                    </a:lnTo>
                    <a:lnTo>
                      <a:pt x="22" y="33"/>
                    </a:lnTo>
                    <a:lnTo>
                      <a:pt x="15" y="39"/>
                    </a:lnTo>
                    <a:lnTo>
                      <a:pt x="15" y="40"/>
                    </a:lnTo>
                    <a:lnTo>
                      <a:pt x="16" y="43"/>
                    </a:lnTo>
                    <a:lnTo>
                      <a:pt x="16" y="48"/>
                    </a:lnTo>
                    <a:lnTo>
                      <a:pt x="16" y="57"/>
                    </a:lnTo>
                    <a:lnTo>
                      <a:pt x="15" y="65"/>
                    </a:lnTo>
                    <a:lnTo>
                      <a:pt x="15" y="75"/>
                    </a:lnTo>
                    <a:lnTo>
                      <a:pt x="14" y="82"/>
                    </a:lnTo>
                    <a:lnTo>
                      <a:pt x="14" y="85"/>
                    </a:lnTo>
                    <a:lnTo>
                      <a:pt x="15" y="87"/>
                    </a:lnTo>
                    <a:lnTo>
                      <a:pt x="13" y="85"/>
                    </a:lnTo>
                    <a:lnTo>
                      <a:pt x="10" y="80"/>
                    </a:lnTo>
                    <a:lnTo>
                      <a:pt x="6" y="76"/>
                    </a:lnTo>
                    <a:lnTo>
                      <a:pt x="4" y="71"/>
                    </a:lnTo>
                    <a:lnTo>
                      <a:pt x="3" y="65"/>
                    </a:lnTo>
                    <a:lnTo>
                      <a:pt x="1" y="65"/>
                    </a:lnTo>
                    <a:lnTo>
                      <a:pt x="1" y="71"/>
                    </a:lnTo>
                    <a:lnTo>
                      <a:pt x="0" y="76"/>
                    </a:lnTo>
                    <a:lnTo>
                      <a:pt x="0" y="79"/>
                    </a:lnTo>
                    <a:lnTo>
                      <a:pt x="0" y="80"/>
                    </a:lnTo>
                    <a:lnTo>
                      <a:pt x="0" y="81"/>
                    </a:lnTo>
                    <a:lnTo>
                      <a:pt x="1" y="82"/>
                    </a:lnTo>
                    <a:lnTo>
                      <a:pt x="6" y="91"/>
                    </a:lnTo>
                    <a:lnTo>
                      <a:pt x="10" y="96"/>
                    </a:lnTo>
                    <a:lnTo>
                      <a:pt x="14" y="101"/>
                    </a:lnTo>
                    <a:lnTo>
                      <a:pt x="14" y="102"/>
                    </a:lnTo>
                    <a:lnTo>
                      <a:pt x="10" y="110"/>
                    </a:lnTo>
                    <a:lnTo>
                      <a:pt x="9" y="110"/>
                    </a:lnTo>
                    <a:lnTo>
                      <a:pt x="8" y="110"/>
                    </a:lnTo>
                    <a:lnTo>
                      <a:pt x="7" y="107"/>
                    </a:lnTo>
                    <a:lnTo>
                      <a:pt x="3" y="102"/>
                    </a:lnTo>
                    <a:lnTo>
                      <a:pt x="2" y="103"/>
                    </a:lnTo>
                    <a:lnTo>
                      <a:pt x="4" y="113"/>
                    </a:lnTo>
                    <a:lnTo>
                      <a:pt x="12" y="119"/>
                    </a:lnTo>
                    <a:lnTo>
                      <a:pt x="21" y="126"/>
                    </a:lnTo>
                    <a:lnTo>
                      <a:pt x="30" y="131"/>
                    </a:lnTo>
                    <a:lnTo>
                      <a:pt x="39" y="136"/>
                    </a:lnTo>
                    <a:lnTo>
                      <a:pt x="48" y="141"/>
                    </a:lnTo>
                    <a:lnTo>
                      <a:pt x="58" y="145"/>
                    </a:lnTo>
                    <a:lnTo>
                      <a:pt x="68" y="148"/>
                    </a:lnTo>
                    <a:lnTo>
                      <a:pt x="78" y="150"/>
                    </a:lnTo>
                    <a:lnTo>
                      <a:pt x="88" y="152"/>
                    </a:lnTo>
                    <a:lnTo>
                      <a:pt x="98" y="154"/>
                    </a:lnTo>
                    <a:lnTo>
                      <a:pt x="108" y="154"/>
                    </a:lnTo>
                    <a:lnTo>
                      <a:pt x="117" y="155"/>
                    </a:lnTo>
                    <a:lnTo>
                      <a:pt x="126" y="155"/>
                    </a:lnTo>
                    <a:lnTo>
                      <a:pt x="134" y="154"/>
                    </a:lnTo>
                    <a:lnTo>
                      <a:pt x="142" y="154"/>
                    </a:lnTo>
                    <a:lnTo>
                      <a:pt x="149" y="152"/>
                    </a:lnTo>
                    <a:close/>
                  </a:path>
                </a:pathLst>
              </a:custGeom>
              <a:solidFill>
                <a:srgbClr val="FF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51" name="Freeform 13"/>
              <p:cNvSpPr>
                <a:spLocks/>
              </p:cNvSpPr>
              <p:nvPr/>
            </p:nvSpPr>
            <p:spPr bwMode="auto">
              <a:xfrm>
                <a:off x="3704124" y="3965298"/>
                <a:ext cx="78697" cy="26208"/>
              </a:xfrm>
              <a:custGeom>
                <a:avLst/>
                <a:gdLst>
                  <a:gd name="T0" fmla="*/ 2147483647 w 49"/>
                  <a:gd name="T1" fmla="*/ 2147483647 h 16"/>
                  <a:gd name="T2" fmla="*/ 2147483647 w 49"/>
                  <a:gd name="T3" fmla="*/ 2147483647 h 16"/>
                  <a:gd name="T4" fmla="*/ 2147483647 w 49"/>
                  <a:gd name="T5" fmla="*/ 2147483647 h 16"/>
                  <a:gd name="T6" fmla="*/ 2147483647 w 49"/>
                  <a:gd name="T7" fmla="*/ 2147483647 h 16"/>
                  <a:gd name="T8" fmla="*/ 2147483647 w 49"/>
                  <a:gd name="T9" fmla="*/ 0 h 16"/>
                  <a:gd name="T10" fmla="*/ 2147483647 w 49"/>
                  <a:gd name="T11" fmla="*/ 0 h 16"/>
                  <a:gd name="T12" fmla="*/ 2147483647 w 49"/>
                  <a:gd name="T13" fmla="*/ 0 h 16"/>
                  <a:gd name="T14" fmla="*/ 2147483647 w 49"/>
                  <a:gd name="T15" fmla="*/ 0 h 16"/>
                  <a:gd name="T16" fmla="*/ 2147483647 w 49"/>
                  <a:gd name="T17" fmla="*/ 0 h 16"/>
                  <a:gd name="T18" fmla="*/ 2147483647 w 49"/>
                  <a:gd name="T19" fmla="*/ 0 h 16"/>
                  <a:gd name="T20" fmla="*/ 0 w 49"/>
                  <a:gd name="T21" fmla="*/ 0 h 16"/>
                  <a:gd name="T22" fmla="*/ 2147483647 w 49"/>
                  <a:gd name="T23" fmla="*/ 2147483647 h 16"/>
                  <a:gd name="T24" fmla="*/ 2147483647 w 49"/>
                  <a:gd name="T25" fmla="*/ 2147483647 h 16"/>
                  <a:gd name="T26" fmla="*/ 2147483647 w 49"/>
                  <a:gd name="T27" fmla="*/ 2147483647 h 16"/>
                  <a:gd name="T28" fmla="*/ 2147483647 w 49"/>
                  <a:gd name="T29" fmla="*/ 2147483647 h 16"/>
                  <a:gd name="T30" fmla="*/ 2147483647 w 49"/>
                  <a:gd name="T31" fmla="*/ 2147483647 h 16"/>
                  <a:gd name="T32" fmla="*/ 2147483647 w 49"/>
                  <a:gd name="T33" fmla="*/ 2147483647 h 16"/>
                  <a:gd name="T34" fmla="*/ 2147483647 w 49"/>
                  <a:gd name="T35" fmla="*/ 2147483647 h 16"/>
                  <a:gd name="T36" fmla="*/ 2147483647 w 49"/>
                  <a:gd name="T37" fmla="*/ 2147483647 h 16"/>
                  <a:gd name="T38" fmla="*/ 2147483647 w 49"/>
                  <a:gd name="T39" fmla="*/ 2147483647 h 16"/>
                  <a:gd name="T40" fmla="*/ 2147483647 w 49"/>
                  <a:gd name="T41" fmla="*/ 2147483647 h 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9"/>
                  <a:gd name="T64" fmla="*/ 0 h 16"/>
                  <a:gd name="T65" fmla="*/ 49 w 49"/>
                  <a:gd name="T66" fmla="*/ 16 h 1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9" h="16">
                    <a:moveTo>
                      <a:pt x="48" y="16"/>
                    </a:moveTo>
                    <a:lnTo>
                      <a:pt x="48" y="16"/>
                    </a:lnTo>
                    <a:lnTo>
                      <a:pt x="48" y="15"/>
                    </a:lnTo>
                    <a:lnTo>
                      <a:pt x="48" y="5"/>
                    </a:lnTo>
                    <a:lnTo>
                      <a:pt x="49" y="0"/>
                    </a:lnTo>
                    <a:lnTo>
                      <a:pt x="48" y="0"/>
                    </a:lnTo>
                    <a:lnTo>
                      <a:pt x="36" y="0"/>
                    </a:lnTo>
                    <a:lnTo>
                      <a:pt x="22" y="0"/>
                    </a:lnTo>
                    <a:lnTo>
                      <a:pt x="2" y="0"/>
                    </a:lnTo>
                    <a:lnTo>
                      <a:pt x="0" y="0"/>
                    </a:lnTo>
                    <a:lnTo>
                      <a:pt x="1" y="1"/>
                    </a:lnTo>
                    <a:lnTo>
                      <a:pt x="4" y="5"/>
                    </a:lnTo>
                    <a:lnTo>
                      <a:pt x="6" y="9"/>
                    </a:lnTo>
                    <a:lnTo>
                      <a:pt x="8" y="12"/>
                    </a:lnTo>
                    <a:lnTo>
                      <a:pt x="10" y="13"/>
                    </a:lnTo>
                    <a:lnTo>
                      <a:pt x="13" y="15"/>
                    </a:lnTo>
                    <a:lnTo>
                      <a:pt x="15" y="16"/>
                    </a:lnTo>
                    <a:lnTo>
                      <a:pt x="25" y="16"/>
                    </a:lnTo>
                    <a:lnTo>
                      <a:pt x="35" y="16"/>
                    </a:lnTo>
                    <a:lnTo>
                      <a:pt x="48" y="16"/>
                    </a:lnTo>
                    <a:close/>
                  </a:path>
                </a:pathLst>
              </a:custGeom>
              <a:solidFill>
                <a:srgbClr val="4D4D4D"/>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52" name="Freeform 14"/>
              <p:cNvSpPr>
                <a:spLocks/>
              </p:cNvSpPr>
              <p:nvPr/>
            </p:nvSpPr>
            <p:spPr bwMode="auto">
              <a:xfrm>
                <a:off x="3590594" y="3884802"/>
                <a:ext cx="109659" cy="56160"/>
              </a:xfrm>
              <a:custGeom>
                <a:avLst/>
                <a:gdLst>
                  <a:gd name="T0" fmla="*/ 2147483647 w 69"/>
                  <a:gd name="T1" fmla="*/ 0 h 35"/>
                  <a:gd name="T2" fmla="*/ 0 w 69"/>
                  <a:gd name="T3" fmla="*/ 0 h 35"/>
                  <a:gd name="T4" fmla="*/ 0 w 69"/>
                  <a:gd name="T5" fmla="*/ 0 h 35"/>
                  <a:gd name="T6" fmla="*/ 0 w 69"/>
                  <a:gd name="T7" fmla="*/ 2147483647 h 35"/>
                  <a:gd name="T8" fmla="*/ 0 w 69"/>
                  <a:gd name="T9" fmla="*/ 2147483647 h 35"/>
                  <a:gd name="T10" fmla="*/ 2147483647 w 69"/>
                  <a:gd name="T11" fmla="*/ 2147483647 h 35"/>
                  <a:gd name="T12" fmla="*/ 2147483647 w 69"/>
                  <a:gd name="T13" fmla="*/ 2147483647 h 35"/>
                  <a:gd name="T14" fmla="*/ 2147483647 w 69"/>
                  <a:gd name="T15" fmla="*/ 2147483647 h 35"/>
                  <a:gd name="T16" fmla="*/ 2147483647 w 69"/>
                  <a:gd name="T17" fmla="*/ 2147483647 h 35"/>
                  <a:gd name="T18" fmla="*/ 2147483647 w 69"/>
                  <a:gd name="T19" fmla="*/ 2147483647 h 35"/>
                  <a:gd name="T20" fmla="*/ 2147483647 w 69"/>
                  <a:gd name="T21" fmla="*/ 2147483647 h 35"/>
                  <a:gd name="T22" fmla="*/ 2147483647 w 69"/>
                  <a:gd name="T23" fmla="*/ 2147483647 h 35"/>
                  <a:gd name="T24" fmla="*/ 2147483647 w 69"/>
                  <a:gd name="T25" fmla="*/ 2147483647 h 35"/>
                  <a:gd name="T26" fmla="*/ 2147483647 w 69"/>
                  <a:gd name="T27" fmla="*/ 2147483647 h 35"/>
                  <a:gd name="T28" fmla="*/ 2147483647 w 69"/>
                  <a:gd name="T29" fmla="*/ 2147483647 h 35"/>
                  <a:gd name="T30" fmla="*/ 2147483647 w 69"/>
                  <a:gd name="T31" fmla="*/ 2147483647 h 35"/>
                  <a:gd name="T32" fmla="*/ 2147483647 w 69"/>
                  <a:gd name="T33" fmla="*/ 2147483647 h 35"/>
                  <a:gd name="T34" fmla="*/ 2147483647 w 69"/>
                  <a:gd name="T35" fmla="*/ 2147483647 h 35"/>
                  <a:gd name="T36" fmla="*/ 2147483647 w 69"/>
                  <a:gd name="T37" fmla="*/ 2147483647 h 35"/>
                  <a:gd name="T38" fmla="*/ 2147483647 w 69"/>
                  <a:gd name="T39" fmla="*/ 0 h 3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9"/>
                  <a:gd name="T61" fmla="*/ 0 h 35"/>
                  <a:gd name="T62" fmla="*/ 69 w 69"/>
                  <a:gd name="T63" fmla="*/ 35 h 3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9" h="35">
                    <a:moveTo>
                      <a:pt x="1" y="0"/>
                    </a:moveTo>
                    <a:lnTo>
                      <a:pt x="0" y="0"/>
                    </a:lnTo>
                    <a:lnTo>
                      <a:pt x="0" y="8"/>
                    </a:lnTo>
                    <a:lnTo>
                      <a:pt x="0" y="12"/>
                    </a:lnTo>
                    <a:lnTo>
                      <a:pt x="1" y="14"/>
                    </a:lnTo>
                    <a:lnTo>
                      <a:pt x="8" y="18"/>
                    </a:lnTo>
                    <a:lnTo>
                      <a:pt x="17" y="23"/>
                    </a:lnTo>
                    <a:lnTo>
                      <a:pt x="26" y="26"/>
                    </a:lnTo>
                    <a:lnTo>
                      <a:pt x="35" y="30"/>
                    </a:lnTo>
                    <a:lnTo>
                      <a:pt x="49" y="34"/>
                    </a:lnTo>
                    <a:lnTo>
                      <a:pt x="58" y="35"/>
                    </a:lnTo>
                    <a:lnTo>
                      <a:pt x="60" y="35"/>
                    </a:lnTo>
                    <a:lnTo>
                      <a:pt x="62" y="33"/>
                    </a:lnTo>
                    <a:lnTo>
                      <a:pt x="64" y="31"/>
                    </a:lnTo>
                    <a:lnTo>
                      <a:pt x="66" y="28"/>
                    </a:lnTo>
                    <a:lnTo>
                      <a:pt x="69" y="24"/>
                    </a:lnTo>
                    <a:lnTo>
                      <a:pt x="68" y="23"/>
                    </a:lnTo>
                    <a:lnTo>
                      <a:pt x="28" y="10"/>
                    </a:lnTo>
                    <a:lnTo>
                      <a:pt x="1" y="0"/>
                    </a:lnTo>
                    <a:close/>
                  </a:path>
                </a:pathLst>
              </a:custGeom>
              <a:solidFill>
                <a:srgbClr val="4D4D4D"/>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53" name="Freeform 15"/>
              <p:cNvSpPr>
                <a:spLocks/>
              </p:cNvSpPr>
              <p:nvPr/>
            </p:nvSpPr>
            <p:spPr bwMode="auto">
              <a:xfrm>
                <a:off x="3652519" y="3594641"/>
                <a:ext cx="208999" cy="164736"/>
              </a:xfrm>
              <a:custGeom>
                <a:avLst/>
                <a:gdLst>
                  <a:gd name="T0" fmla="*/ 2147483647 w 132"/>
                  <a:gd name="T1" fmla="*/ 2147483647 h 103"/>
                  <a:gd name="T2" fmla="*/ 2147483647 w 132"/>
                  <a:gd name="T3" fmla="*/ 2147483647 h 103"/>
                  <a:gd name="T4" fmla="*/ 2147483647 w 132"/>
                  <a:gd name="T5" fmla="*/ 2147483647 h 103"/>
                  <a:gd name="T6" fmla="*/ 2147483647 w 132"/>
                  <a:gd name="T7" fmla="*/ 2147483647 h 103"/>
                  <a:gd name="T8" fmla="*/ 2147483647 w 132"/>
                  <a:gd name="T9" fmla="*/ 2147483647 h 103"/>
                  <a:gd name="T10" fmla="*/ 2147483647 w 132"/>
                  <a:gd name="T11" fmla="*/ 2147483647 h 103"/>
                  <a:gd name="T12" fmla="*/ 2147483647 w 132"/>
                  <a:gd name="T13" fmla="*/ 2147483647 h 103"/>
                  <a:gd name="T14" fmla="*/ 2147483647 w 132"/>
                  <a:gd name="T15" fmla="*/ 2147483647 h 103"/>
                  <a:gd name="T16" fmla="*/ 2147483647 w 132"/>
                  <a:gd name="T17" fmla="*/ 2147483647 h 103"/>
                  <a:gd name="T18" fmla="*/ 2147483647 w 132"/>
                  <a:gd name="T19" fmla="*/ 2147483647 h 103"/>
                  <a:gd name="T20" fmla="*/ 2147483647 w 132"/>
                  <a:gd name="T21" fmla="*/ 2147483647 h 103"/>
                  <a:gd name="T22" fmla="*/ 2147483647 w 132"/>
                  <a:gd name="T23" fmla="*/ 2147483647 h 103"/>
                  <a:gd name="T24" fmla="*/ 2147483647 w 132"/>
                  <a:gd name="T25" fmla="*/ 2147483647 h 103"/>
                  <a:gd name="T26" fmla="*/ 2147483647 w 132"/>
                  <a:gd name="T27" fmla="*/ 2147483647 h 103"/>
                  <a:gd name="T28" fmla="*/ 2147483647 w 132"/>
                  <a:gd name="T29" fmla="*/ 2147483647 h 103"/>
                  <a:gd name="T30" fmla="*/ 2147483647 w 132"/>
                  <a:gd name="T31" fmla="*/ 0 h 103"/>
                  <a:gd name="T32" fmla="*/ 2147483647 w 132"/>
                  <a:gd name="T33" fmla="*/ 2147483647 h 103"/>
                  <a:gd name="T34" fmla="*/ 2147483647 w 132"/>
                  <a:gd name="T35" fmla="*/ 2147483647 h 103"/>
                  <a:gd name="T36" fmla="*/ 2147483647 w 132"/>
                  <a:gd name="T37" fmla="*/ 2147483647 h 103"/>
                  <a:gd name="T38" fmla="*/ 2147483647 w 132"/>
                  <a:gd name="T39" fmla="*/ 2147483647 h 103"/>
                  <a:gd name="T40" fmla="*/ 2147483647 w 132"/>
                  <a:gd name="T41" fmla="*/ 2147483647 h 103"/>
                  <a:gd name="T42" fmla="*/ 2147483647 w 132"/>
                  <a:gd name="T43" fmla="*/ 2147483647 h 103"/>
                  <a:gd name="T44" fmla="*/ 2147483647 w 132"/>
                  <a:gd name="T45" fmla="*/ 2147483647 h 103"/>
                  <a:gd name="T46" fmla="*/ 2147483647 w 132"/>
                  <a:gd name="T47" fmla="*/ 2147483647 h 103"/>
                  <a:gd name="T48" fmla="*/ 2147483647 w 132"/>
                  <a:gd name="T49" fmla="*/ 2147483647 h 103"/>
                  <a:gd name="T50" fmla="*/ 2147483647 w 132"/>
                  <a:gd name="T51" fmla="*/ 2147483647 h 103"/>
                  <a:gd name="T52" fmla="*/ 2147483647 w 132"/>
                  <a:gd name="T53" fmla="*/ 2147483647 h 103"/>
                  <a:gd name="T54" fmla="*/ 0 w 132"/>
                  <a:gd name="T55" fmla="*/ 2147483647 h 103"/>
                  <a:gd name="T56" fmla="*/ 2147483647 w 132"/>
                  <a:gd name="T57" fmla="*/ 2147483647 h 1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32"/>
                  <a:gd name="T88" fmla="*/ 0 h 103"/>
                  <a:gd name="T89" fmla="*/ 132 w 132"/>
                  <a:gd name="T90" fmla="*/ 103 h 10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32" h="103">
                    <a:moveTo>
                      <a:pt x="11" y="99"/>
                    </a:moveTo>
                    <a:lnTo>
                      <a:pt x="12" y="98"/>
                    </a:lnTo>
                    <a:lnTo>
                      <a:pt x="20" y="87"/>
                    </a:lnTo>
                    <a:lnTo>
                      <a:pt x="37" y="68"/>
                    </a:lnTo>
                    <a:lnTo>
                      <a:pt x="48" y="58"/>
                    </a:lnTo>
                    <a:lnTo>
                      <a:pt x="58" y="48"/>
                    </a:lnTo>
                    <a:lnTo>
                      <a:pt x="69" y="39"/>
                    </a:lnTo>
                    <a:lnTo>
                      <a:pt x="78" y="33"/>
                    </a:lnTo>
                    <a:lnTo>
                      <a:pt x="79" y="32"/>
                    </a:lnTo>
                    <a:lnTo>
                      <a:pt x="86" y="26"/>
                    </a:lnTo>
                    <a:lnTo>
                      <a:pt x="98" y="18"/>
                    </a:lnTo>
                    <a:lnTo>
                      <a:pt x="105" y="14"/>
                    </a:lnTo>
                    <a:lnTo>
                      <a:pt x="113" y="10"/>
                    </a:lnTo>
                    <a:lnTo>
                      <a:pt x="122" y="6"/>
                    </a:lnTo>
                    <a:lnTo>
                      <a:pt x="132" y="2"/>
                    </a:lnTo>
                    <a:lnTo>
                      <a:pt x="131" y="0"/>
                    </a:lnTo>
                    <a:lnTo>
                      <a:pt x="122" y="3"/>
                    </a:lnTo>
                    <a:lnTo>
                      <a:pt x="113" y="7"/>
                    </a:lnTo>
                    <a:lnTo>
                      <a:pt x="104" y="10"/>
                    </a:lnTo>
                    <a:lnTo>
                      <a:pt x="97" y="14"/>
                    </a:lnTo>
                    <a:lnTo>
                      <a:pt x="88" y="19"/>
                    </a:lnTo>
                    <a:lnTo>
                      <a:pt x="81" y="24"/>
                    </a:lnTo>
                    <a:lnTo>
                      <a:pt x="66" y="35"/>
                    </a:lnTo>
                    <a:lnTo>
                      <a:pt x="52" y="47"/>
                    </a:lnTo>
                    <a:lnTo>
                      <a:pt x="39" y="61"/>
                    </a:lnTo>
                    <a:lnTo>
                      <a:pt x="26" y="73"/>
                    </a:lnTo>
                    <a:lnTo>
                      <a:pt x="14" y="87"/>
                    </a:lnTo>
                    <a:lnTo>
                      <a:pt x="0" y="103"/>
                    </a:lnTo>
                    <a:lnTo>
                      <a:pt x="11" y="99"/>
                    </a:lnTo>
                    <a:close/>
                  </a:path>
                </a:pathLst>
              </a:custGeom>
              <a:solidFill>
                <a:srgbClr val="FF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54" name="Freeform 16"/>
              <p:cNvSpPr>
                <a:spLocks/>
              </p:cNvSpPr>
              <p:nvPr/>
            </p:nvSpPr>
            <p:spPr bwMode="auto">
              <a:xfrm>
                <a:off x="3778951" y="3585281"/>
                <a:ext cx="270924" cy="93600"/>
              </a:xfrm>
              <a:custGeom>
                <a:avLst/>
                <a:gdLst>
                  <a:gd name="T0" fmla="*/ 0 w 170"/>
                  <a:gd name="T1" fmla="*/ 2147483647 h 59"/>
                  <a:gd name="T2" fmla="*/ 2147483647 w 170"/>
                  <a:gd name="T3" fmla="*/ 2147483647 h 59"/>
                  <a:gd name="T4" fmla="*/ 2147483647 w 170"/>
                  <a:gd name="T5" fmla="*/ 2147483647 h 59"/>
                  <a:gd name="T6" fmla="*/ 2147483647 w 170"/>
                  <a:gd name="T7" fmla="*/ 2147483647 h 59"/>
                  <a:gd name="T8" fmla="*/ 2147483647 w 170"/>
                  <a:gd name="T9" fmla="*/ 2147483647 h 59"/>
                  <a:gd name="T10" fmla="*/ 2147483647 w 170"/>
                  <a:gd name="T11" fmla="*/ 2147483647 h 59"/>
                  <a:gd name="T12" fmla="*/ 2147483647 w 170"/>
                  <a:gd name="T13" fmla="*/ 2147483647 h 59"/>
                  <a:gd name="T14" fmla="*/ 2147483647 w 170"/>
                  <a:gd name="T15" fmla="*/ 2147483647 h 59"/>
                  <a:gd name="T16" fmla="*/ 2147483647 w 170"/>
                  <a:gd name="T17" fmla="*/ 2147483647 h 59"/>
                  <a:gd name="T18" fmla="*/ 2147483647 w 170"/>
                  <a:gd name="T19" fmla="*/ 2147483647 h 59"/>
                  <a:gd name="T20" fmla="*/ 2147483647 w 170"/>
                  <a:gd name="T21" fmla="*/ 2147483647 h 59"/>
                  <a:gd name="T22" fmla="*/ 2147483647 w 170"/>
                  <a:gd name="T23" fmla="*/ 2147483647 h 59"/>
                  <a:gd name="T24" fmla="*/ 2147483647 w 170"/>
                  <a:gd name="T25" fmla="*/ 2147483647 h 59"/>
                  <a:gd name="T26" fmla="*/ 2147483647 w 170"/>
                  <a:gd name="T27" fmla="*/ 2147483647 h 59"/>
                  <a:gd name="T28" fmla="*/ 2147483647 w 170"/>
                  <a:gd name="T29" fmla="*/ 2147483647 h 59"/>
                  <a:gd name="T30" fmla="*/ 2147483647 w 170"/>
                  <a:gd name="T31" fmla="*/ 2147483647 h 59"/>
                  <a:gd name="T32" fmla="*/ 2147483647 w 170"/>
                  <a:gd name="T33" fmla="*/ 2147483647 h 59"/>
                  <a:gd name="T34" fmla="*/ 2147483647 w 170"/>
                  <a:gd name="T35" fmla="*/ 2147483647 h 59"/>
                  <a:gd name="T36" fmla="*/ 2147483647 w 170"/>
                  <a:gd name="T37" fmla="*/ 2147483647 h 59"/>
                  <a:gd name="T38" fmla="*/ 2147483647 w 170"/>
                  <a:gd name="T39" fmla="*/ 2147483647 h 59"/>
                  <a:gd name="T40" fmla="*/ 2147483647 w 170"/>
                  <a:gd name="T41" fmla="*/ 2147483647 h 59"/>
                  <a:gd name="T42" fmla="*/ 2147483647 w 170"/>
                  <a:gd name="T43" fmla="*/ 2147483647 h 59"/>
                  <a:gd name="T44" fmla="*/ 2147483647 w 170"/>
                  <a:gd name="T45" fmla="*/ 2147483647 h 59"/>
                  <a:gd name="T46" fmla="*/ 2147483647 w 170"/>
                  <a:gd name="T47" fmla="*/ 2147483647 h 59"/>
                  <a:gd name="T48" fmla="*/ 2147483647 w 170"/>
                  <a:gd name="T49" fmla="*/ 2147483647 h 59"/>
                  <a:gd name="T50" fmla="*/ 2147483647 w 170"/>
                  <a:gd name="T51" fmla="*/ 2147483647 h 59"/>
                  <a:gd name="T52" fmla="*/ 2147483647 w 170"/>
                  <a:gd name="T53" fmla="*/ 0 h 59"/>
                  <a:gd name="T54" fmla="*/ 2147483647 w 170"/>
                  <a:gd name="T55" fmla="*/ 2147483647 h 59"/>
                  <a:gd name="T56" fmla="*/ 2147483647 w 170"/>
                  <a:gd name="T57" fmla="*/ 2147483647 h 59"/>
                  <a:gd name="T58" fmla="*/ 2147483647 w 170"/>
                  <a:gd name="T59" fmla="*/ 2147483647 h 59"/>
                  <a:gd name="T60" fmla="*/ 2147483647 w 170"/>
                  <a:gd name="T61" fmla="*/ 2147483647 h 59"/>
                  <a:gd name="T62" fmla="*/ 2147483647 w 170"/>
                  <a:gd name="T63" fmla="*/ 2147483647 h 59"/>
                  <a:gd name="T64" fmla="*/ 2147483647 w 170"/>
                  <a:gd name="T65" fmla="*/ 2147483647 h 59"/>
                  <a:gd name="T66" fmla="*/ 2147483647 w 170"/>
                  <a:gd name="T67" fmla="*/ 2147483647 h 59"/>
                  <a:gd name="T68" fmla="*/ 2147483647 w 170"/>
                  <a:gd name="T69" fmla="*/ 2147483647 h 59"/>
                  <a:gd name="T70" fmla="*/ 0 w 170"/>
                  <a:gd name="T71" fmla="*/ 2147483647 h 5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0"/>
                  <a:gd name="T109" fmla="*/ 0 h 59"/>
                  <a:gd name="T110" fmla="*/ 170 w 170"/>
                  <a:gd name="T111" fmla="*/ 59 h 5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0" h="59">
                    <a:moveTo>
                      <a:pt x="0" y="39"/>
                    </a:moveTo>
                    <a:lnTo>
                      <a:pt x="1" y="39"/>
                    </a:lnTo>
                    <a:lnTo>
                      <a:pt x="14" y="42"/>
                    </a:lnTo>
                    <a:lnTo>
                      <a:pt x="35" y="48"/>
                    </a:lnTo>
                    <a:lnTo>
                      <a:pt x="62" y="54"/>
                    </a:lnTo>
                    <a:lnTo>
                      <a:pt x="78" y="56"/>
                    </a:lnTo>
                    <a:lnTo>
                      <a:pt x="95" y="58"/>
                    </a:lnTo>
                    <a:lnTo>
                      <a:pt x="95" y="59"/>
                    </a:lnTo>
                    <a:lnTo>
                      <a:pt x="96" y="58"/>
                    </a:lnTo>
                    <a:lnTo>
                      <a:pt x="100" y="52"/>
                    </a:lnTo>
                    <a:lnTo>
                      <a:pt x="105" y="45"/>
                    </a:lnTo>
                    <a:lnTo>
                      <a:pt x="113" y="37"/>
                    </a:lnTo>
                    <a:lnTo>
                      <a:pt x="122" y="30"/>
                    </a:lnTo>
                    <a:lnTo>
                      <a:pt x="132" y="24"/>
                    </a:lnTo>
                    <a:lnTo>
                      <a:pt x="138" y="21"/>
                    </a:lnTo>
                    <a:lnTo>
                      <a:pt x="144" y="19"/>
                    </a:lnTo>
                    <a:lnTo>
                      <a:pt x="151" y="17"/>
                    </a:lnTo>
                    <a:lnTo>
                      <a:pt x="156" y="16"/>
                    </a:lnTo>
                    <a:lnTo>
                      <a:pt x="163" y="15"/>
                    </a:lnTo>
                    <a:lnTo>
                      <a:pt x="170" y="15"/>
                    </a:lnTo>
                    <a:lnTo>
                      <a:pt x="170" y="14"/>
                    </a:lnTo>
                    <a:lnTo>
                      <a:pt x="160" y="10"/>
                    </a:lnTo>
                    <a:lnTo>
                      <a:pt x="149" y="8"/>
                    </a:lnTo>
                    <a:lnTo>
                      <a:pt x="128" y="3"/>
                    </a:lnTo>
                    <a:lnTo>
                      <a:pt x="106" y="1"/>
                    </a:lnTo>
                    <a:lnTo>
                      <a:pt x="96" y="1"/>
                    </a:lnTo>
                    <a:lnTo>
                      <a:pt x="87" y="0"/>
                    </a:lnTo>
                    <a:lnTo>
                      <a:pt x="75" y="1"/>
                    </a:lnTo>
                    <a:lnTo>
                      <a:pt x="62" y="5"/>
                    </a:lnTo>
                    <a:lnTo>
                      <a:pt x="49" y="10"/>
                    </a:lnTo>
                    <a:lnTo>
                      <a:pt x="38" y="15"/>
                    </a:lnTo>
                    <a:lnTo>
                      <a:pt x="28" y="20"/>
                    </a:lnTo>
                    <a:lnTo>
                      <a:pt x="19" y="25"/>
                    </a:lnTo>
                    <a:lnTo>
                      <a:pt x="11" y="30"/>
                    </a:lnTo>
                    <a:lnTo>
                      <a:pt x="1" y="38"/>
                    </a:lnTo>
                    <a:lnTo>
                      <a:pt x="0" y="39"/>
                    </a:lnTo>
                    <a:close/>
                  </a:path>
                </a:pathLst>
              </a:custGeom>
              <a:solidFill>
                <a:srgbClr val="FF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55" name="Freeform 17"/>
              <p:cNvSpPr>
                <a:spLocks/>
              </p:cNvSpPr>
              <p:nvPr/>
            </p:nvSpPr>
            <p:spPr bwMode="auto">
              <a:xfrm>
                <a:off x="3591884" y="3922242"/>
                <a:ext cx="81278" cy="50544"/>
              </a:xfrm>
              <a:custGeom>
                <a:avLst/>
                <a:gdLst>
                  <a:gd name="T0" fmla="*/ 2147483647 w 51"/>
                  <a:gd name="T1" fmla="*/ 2147483647 h 32"/>
                  <a:gd name="T2" fmla="*/ 2147483647 w 51"/>
                  <a:gd name="T3" fmla="*/ 2147483647 h 32"/>
                  <a:gd name="T4" fmla="*/ 2147483647 w 51"/>
                  <a:gd name="T5" fmla="*/ 2147483647 h 32"/>
                  <a:gd name="T6" fmla="*/ 2147483647 w 51"/>
                  <a:gd name="T7" fmla="*/ 2147483647 h 32"/>
                  <a:gd name="T8" fmla="*/ 2147483647 w 51"/>
                  <a:gd name="T9" fmla="*/ 2147483647 h 32"/>
                  <a:gd name="T10" fmla="*/ 2147483647 w 51"/>
                  <a:gd name="T11" fmla="*/ 2147483647 h 32"/>
                  <a:gd name="T12" fmla="*/ 2147483647 w 51"/>
                  <a:gd name="T13" fmla="*/ 2147483647 h 32"/>
                  <a:gd name="T14" fmla="*/ 2147483647 w 51"/>
                  <a:gd name="T15" fmla="*/ 0 h 32"/>
                  <a:gd name="T16" fmla="*/ 2147483647 w 51"/>
                  <a:gd name="T17" fmla="*/ 2147483647 h 32"/>
                  <a:gd name="T18" fmla="*/ 0 w 51"/>
                  <a:gd name="T19" fmla="*/ 2147483647 h 32"/>
                  <a:gd name="T20" fmla="*/ 2147483647 w 51"/>
                  <a:gd name="T21" fmla="*/ 2147483647 h 32"/>
                  <a:gd name="T22" fmla="*/ 2147483647 w 51"/>
                  <a:gd name="T23" fmla="*/ 2147483647 h 32"/>
                  <a:gd name="T24" fmla="*/ 2147483647 w 51"/>
                  <a:gd name="T25" fmla="*/ 2147483647 h 32"/>
                  <a:gd name="T26" fmla="*/ 2147483647 w 51"/>
                  <a:gd name="T27" fmla="*/ 2147483647 h 32"/>
                  <a:gd name="T28" fmla="*/ 2147483647 w 51"/>
                  <a:gd name="T29" fmla="*/ 2147483647 h 32"/>
                  <a:gd name="T30" fmla="*/ 2147483647 w 51"/>
                  <a:gd name="T31" fmla="*/ 2147483647 h 32"/>
                  <a:gd name="T32" fmla="*/ 2147483647 w 51"/>
                  <a:gd name="T33" fmla="*/ 2147483647 h 32"/>
                  <a:gd name="T34" fmla="*/ 2147483647 w 51"/>
                  <a:gd name="T35" fmla="*/ 2147483647 h 32"/>
                  <a:gd name="T36" fmla="*/ 2147483647 w 51"/>
                  <a:gd name="T37" fmla="*/ 2147483647 h 32"/>
                  <a:gd name="T38" fmla="*/ 2147483647 w 51"/>
                  <a:gd name="T39" fmla="*/ 2147483647 h 32"/>
                  <a:gd name="T40" fmla="*/ 2147483647 w 51"/>
                  <a:gd name="T41" fmla="*/ 2147483647 h 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1"/>
                  <a:gd name="T64" fmla="*/ 0 h 32"/>
                  <a:gd name="T65" fmla="*/ 51 w 51"/>
                  <a:gd name="T66" fmla="*/ 32 h 3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1" h="32">
                    <a:moveTo>
                      <a:pt x="50" y="20"/>
                    </a:moveTo>
                    <a:lnTo>
                      <a:pt x="50" y="19"/>
                    </a:lnTo>
                    <a:lnTo>
                      <a:pt x="49" y="19"/>
                    </a:lnTo>
                    <a:lnTo>
                      <a:pt x="32" y="14"/>
                    </a:lnTo>
                    <a:lnTo>
                      <a:pt x="18" y="9"/>
                    </a:lnTo>
                    <a:lnTo>
                      <a:pt x="8" y="4"/>
                    </a:lnTo>
                    <a:lnTo>
                      <a:pt x="2" y="2"/>
                    </a:lnTo>
                    <a:lnTo>
                      <a:pt x="1" y="0"/>
                    </a:lnTo>
                    <a:lnTo>
                      <a:pt x="1" y="2"/>
                    </a:lnTo>
                    <a:lnTo>
                      <a:pt x="0" y="7"/>
                    </a:lnTo>
                    <a:lnTo>
                      <a:pt x="1" y="11"/>
                    </a:lnTo>
                    <a:lnTo>
                      <a:pt x="1" y="12"/>
                    </a:lnTo>
                    <a:lnTo>
                      <a:pt x="5" y="14"/>
                    </a:lnTo>
                    <a:lnTo>
                      <a:pt x="16" y="19"/>
                    </a:lnTo>
                    <a:lnTo>
                      <a:pt x="30" y="25"/>
                    </a:lnTo>
                    <a:lnTo>
                      <a:pt x="40" y="28"/>
                    </a:lnTo>
                    <a:lnTo>
                      <a:pt x="50" y="31"/>
                    </a:lnTo>
                    <a:lnTo>
                      <a:pt x="51" y="32"/>
                    </a:lnTo>
                    <a:lnTo>
                      <a:pt x="51" y="30"/>
                    </a:lnTo>
                    <a:lnTo>
                      <a:pt x="50" y="25"/>
                    </a:lnTo>
                    <a:lnTo>
                      <a:pt x="50" y="20"/>
                    </a:lnTo>
                    <a:close/>
                  </a:path>
                </a:pathLst>
              </a:custGeom>
              <a:solidFill>
                <a:srgbClr val="B3B3B3"/>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56" name="Freeform 18"/>
              <p:cNvSpPr>
                <a:spLocks/>
              </p:cNvSpPr>
              <p:nvPr/>
            </p:nvSpPr>
            <p:spPr bwMode="auto">
              <a:xfrm>
                <a:off x="3557051" y="3894162"/>
                <a:ext cx="20642" cy="33696"/>
              </a:xfrm>
              <a:custGeom>
                <a:avLst/>
                <a:gdLst>
                  <a:gd name="T0" fmla="*/ 2147483647 w 12"/>
                  <a:gd name="T1" fmla="*/ 2147483647 h 21"/>
                  <a:gd name="T2" fmla="*/ 2147483647 w 12"/>
                  <a:gd name="T3" fmla="*/ 2147483647 h 21"/>
                  <a:gd name="T4" fmla="*/ 2147483647 w 12"/>
                  <a:gd name="T5" fmla="*/ 2147483647 h 21"/>
                  <a:gd name="T6" fmla="*/ 2147483647 w 12"/>
                  <a:gd name="T7" fmla="*/ 2147483647 h 21"/>
                  <a:gd name="T8" fmla="*/ 2147483647 w 12"/>
                  <a:gd name="T9" fmla="*/ 2147483647 h 21"/>
                  <a:gd name="T10" fmla="*/ 2147483647 w 12"/>
                  <a:gd name="T11" fmla="*/ 0 h 21"/>
                  <a:gd name="T12" fmla="*/ 0 w 12"/>
                  <a:gd name="T13" fmla="*/ 2147483647 h 21"/>
                  <a:gd name="T14" fmla="*/ 0 w 12"/>
                  <a:gd name="T15" fmla="*/ 2147483647 h 21"/>
                  <a:gd name="T16" fmla="*/ 2147483647 w 12"/>
                  <a:gd name="T17" fmla="*/ 2147483647 h 21"/>
                  <a:gd name="T18" fmla="*/ 2147483647 w 12"/>
                  <a:gd name="T19" fmla="*/ 2147483647 h 21"/>
                  <a:gd name="T20" fmla="*/ 2147483647 w 12"/>
                  <a:gd name="T21" fmla="*/ 2147483647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21"/>
                  <a:gd name="T35" fmla="*/ 12 w 12"/>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21">
                    <a:moveTo>
                      <a:pt x="8" y="21"/>
                    </a:moveTo>
                    <a:lnTo>
                      <a:pt x="12" y="15"/>
                    </a:lnTo>
                    <a:lnTo>
                      <a:pt x="11" y="14"/>
                    </a:lnTo>
                    <a:lnTo>
                      <a:pt x="9" y="11"/>
                    </a:lnTo>
                    <a:lnTo>
                      <a:pt x="6" y="7"/>
                    </a:lnTo>
                    <a:lnTo>
                      <a:pt x="1" y="0"/>
                    </a:lnTo>
                    <a:lnTo>
                      <a:pt x="0" y="1"/>
                    </a:lnTo>
                    <a:lnTo>
                      <a:pt x="0" y="9"/>
                    </a:lnTo>
                    <a:lnTo>
                      <a:pt x="4" y="15"/>
                    </a:lnTo>
                    <a:lnTo>
                      <a:pt x="7" y="20"/>
                    </a:lnTo>
                    <a:lnTo>
                      <a:pt x="8" y="21"/>
                    </a:lnTo>
                    <a:close/>
                  </a:path>
                </a:pathLst>
              </a:custGeom>
              <a:solidFill>
                <a:srgbClr val="4D4D4D"/>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57" name="Freeform 19"/>
              <p:cNvSpPr>
                <a:spLocks/>
              </p:cNvSpPr>
              <p:nvPr/>
            </p:nvSpPr>
            <p:spPr bwMode="auto">
              <a:xfrm>
                <a:off x="3560921" y="3821154"/>
                <a:ext cx="19352" cy="67392"/>
              </a:xfrm>
              <a:custGeom>
                <a:avLst/>
                <a:gdLst>
                  <a:gd name="T0" fmla="*/ 2147483647 w 12"/>
                  <a:gd name="T1" fmla="*/ 2147483647 h 42"/>
                  <a:gd name="T2" fmla="*/ 2147483647 w 12"/>
                  <a:gd name="T3" fmla="*/ 2147483647 h 42"/>
                  <a:gd name="T4" fmla="*/ 2147483647 w 12"/>
                  <a:gd name="T5" fmla="*/ 2147483647 h 42"/>
                  <a:gd name="T6" fmla="*/ 2147483647 w 12"/>
                  <a:gd name="T7" fmla="*/ 2147483647 h 42"/>
                  <a:gd name="T8" fmla="*/ 2147483647 w 12"/>
                  <a:gd name="T9" fmla="*/ 2147483647 h 42"/>
                  <a:gd name="T10" fmla="*/ 2147483647 w 12"/>
                  <a:gd name="T11" fmla="*/ 0 h 42"/>
                  <a:gd name="T12" fmla="*/ 2147483647 w 12"/>
                  <a:gd name="T13" fmla="*/ 2147483647 h 42"/>
                  <a:gd name="T14" fmla="*/ 2147483647 w 12"/>
                  <a:gd name="T15" fmla="*/ 2147483647 h 42"/>
                  <a:gd name="T16" fmla="*/ 2147483647 w 12"/>
                  <a:gd name="T17" fmla="*/ 2147483647 h 42"/>
                  <a:gd name="T18" fmla="*/ 2147483647 w 12"/>
                  <a:gd name="T19" fmla="*/ 2147483647 h 42"/>
                  <a:gd name="T20" fmla="*/ 0 w 12"/>
                  <a:gd name="T21" fmla="*/ 2147483647 h 42"/>
                  <a:gd name="T22" fmla="*/ 2147483647 w 12"/>
                  <a:gd name="T23" fmla="*/ 2147483647 h 42"/>
                  <a:gd name="T24" fmla="*/ 2147483647 w 12"/>
                  <a:gd name="T25" fmla="*/ 2147483647 h 42"/>
                  <a:gd name="T26" fmla="*/ 2147483647 w 12"/>
                  <a:gd name="T27" fmla="*/ 2147483647 h 42"/>
                  <a:gd name="T28" fmla="*/ 2147483647 w 12"/>
                  <a:gd name="T29" fmla="*/ 2147483647 h 42"/>
                  <a:gd name="T30" fmla="*/ 2147483647 w 12"/>
                  <a:gd name="T31" fmla="*/ 2147483647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
                  <a:gd name="T49" fmla="*/ 0 h 42"/>
                  <a:gd name="T50" fmla="*/ 12 w 12"/>
                  <a:gd name="T51" fmla="*/ 42 h 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 h="42">
                    <a:moveTo>
                      <a:pt x="9" y="41"/>
                    </a:moveTo>
                    <a:lnTo>
                      <a:pt x="10" y="42"/>
                    </a:lnTo>
                    <a:lnTo>
                      <a:pt x="11" y="24"/>
                    </a:lnTo>
                    <a:lnTo>
                      <a:pt x="12" y="16"/>
                    </a:lnTo>
                    <a:lnTo>
                      <a:pt x="12" y="7"/>
                    </a:lnTo>
                    <a:lnTo>
                      <a:pt x="12" y="0"/>
                    </a:lnTo>
                    <a:lnTo>
                      <a:pt x="11" y="1"/>
                    </a:lnTo>
                    <a:lnTo>
                      <a:pt x="7" y="6"/>
                    </a:lnTo>
                    <a:lnTo>
                      <a:pt x="5" y="10"/>
                    </a:lnTo>
                    <a:lnTo>
                      <a:pt x="3" y="15"/>
                    </a:lnTo>
                    <a:lnTo>
                      <a:pt x="0" y="19"/>
                    </a:lnTo>
                    <a:lnTo>
                      <a:pt x="1" y="23"/>
                    </a:lnTo>
                    <a:lnTo>
                      <a:pt x="3" y="29"/>
                    </a:lnTo>
                    <a:lnTo>
                      <a:pt x="5" y="35"/>
                    </a:lnTo>
                    <a:lnTo>
                      <a:pt x="7" y="38"/>
                    </a:lnTo>
                    <a:lnTo>
                      <a:pt x="9" y="41"/>
                    </a:lnTo>
                    <a:close/>
                  </a:path>
                </a:pathLst>
              </a:custGeom>
              <a:solidFill>
                <a:srgbClr val="BFBFBF"/>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58" name="Freeform 20"/>
              <p:cNvSpPr>
                <a:spLocks/>
              </p:cNvSpPr>
              <p:nvPr/>
            </p:nvSpPr>
            <p:spPr bwMode="auto">
              <a:xfrm>
                <a:off x="3673161" y="3648929"/>
                <a:ext cx="255443" cy="162864"/>
              </a:xfrm>
              <a:custGeom>
                <a:avLst/>
                <a:gdLst>
                  <a:gd name="T0" fmla="*/ 2147483647 w 161"/>
                  <a:gd name="T1" fmla="*/ 0 h 102"/>
                  <a:gd name="T2" fmla="*/ 2147483647 w 161"/>
                  <a:gd name="T3" fmla="*/ 0 h 102"/>
                  <a:gd name="T4" fmla="*/ 2147483647 w 161"/>
                  <a:gd name="T5" fmla="*/ 2147483647 h 102"/>
                  <a:gd name="T6" fmla="*/ 2147483647 w 161"/>
                  <a:gd name="T7" fmla="*/ 2147483647 h 102"/>
                  <a:gd name="T8" fmla="*/ 2147483647 w 161"/>
                  <a:gd name="T9" fmla="*/ 2147483647 h 102"/>
                  <a:gd name="T10" fmla="*/ 2147483647 w 161"/>
                  <a:gd name="T11" fmla="*/ 2147483647 h 102"/>
                  <a:gd name="T12" fmla="*/ 2147483647 w 161"/>
                  <a:gd name="T13" fmla="*/ 2147483647 h 102"/>
                  <a:gd name="T14" fmla="*/ 0 w 161"/>
                  <a:gd name="T15" fmla="*/ 2147483647 h 102"/>
                  <a:gd name="T16" fmla="*/ 0 w 161"/>
                  <a:gd name="T17" fmla="*/ 2147483647 h 102"/>
                  <a:gd name="T18" fmla="*/ 0 w 161"/>
                  <a:gd name="T19" fmla="*/ 2147483647 h 102"/>
                  <a:gd name="T20" fmla="*/ 2147483647 w 161"/>
                  <a:gd name="T21" fmla="*/ 2147483647 h 102"/>
                  <a:gd name="T22" fmla="*/ 2147483647 w 161"/>
                  <a:gd name="T23" fmla="*/ 2147483647 h 102"/>
                  <a:gd name="T24" fmla="*/ 2147483647 w 161"/>
                  <a:gd name="T25" fmla="*/ 2147483647 h 102"/>
                  <a:gd name="T26" fmla="*/ 2147483647 w 161"/>
                  <a:gd name="T27" fmla="*/ 2147483647 h 102"/>
                  <a:gd name="T28" fmla="*/ 2147483647 w 161"/>
                  <a:gd name="T29" fmla="*/ 2147483647 h 102"/>
                  <a:gd name="T30" fmla="*/ 2147483647 w 161"/>
                  <a:gd name="T31" fmla="*/ 2147483647 h 102"/>
                  <a:gd name="T32" fmla="*/ 2147483647 w 161"/>
                  <a:gd name="T33" fmla="*/ 2147483647 h 102"/>
                  <a:gd name="T34" fmla="*/ 2147483647 w 161"/>
                  <a:gd name="T35" fmla="*/ 2147483647 h 102"/>
                  <a:gd name="T36" fmla="*/ 2147483647 w 161"/>
                  <a:gd name="T37" fmla="*/ 2147483647 h 102"/>
                  <a:gd name="T38" fmla="*/ 2147483647 w 161"/>
                  <a:gd name="T39" fmla="*/ 2147483647 h 102"/>
                  <a:gd name="T40" fmla="*/ 2147483647 w 161"/>
                  <a:gd name="T41" fmla="*/ 2147483647 h 102"/>
                  <a:gd name="T42" fmla="*/ 2147483647 w 161"/>
                  <a:gd name="T43" fmla="*/ 2147483647 h 102"/>
                  <a:gd name="T44" fmla="*/ 2147483647 w 161"/>
                  <a:gd name="T45" fmla="*/ 2147483647 h 102"/>
                  <a:gd name="T46" fmla="*/ 2147483647 w 161"/>
                  <a:gd name="T47" fmla="*/ 2147483647 h 102"/>
                  <a:gd name="T48" fmla="*/ 2147483647 w 161"/>
                  <a:gd name="T49" fmla="*/ 2147483647 h 102"/>
                  <a:gd name="T50" fmla="*/ 2147483647 w 161"/>
                  <a:gd name="T51" fmla="*/ 2147483647 h 102"/>
                  <a:gd name="T52" fmla="*/ 2147483647 w 161"/>
                  <a:gd name="T53" fmla="*/ 2147483647 h 102"/>
                  <a:gd name="T54" fmla="*/ 2147483647 w 161"/>
                  <a:gd name="T55" fmla="*/ 2147483647 h 102"/>
                  <a:gd name="T56" fmla="*/ 2147483647 w 161"/>
                  <a:gd name="T57" fmla="*/ 2147483647 h 102"/>
                  <a:gd name="T58" fmla="*/ 2147483647 w 161"/>
                  <a:gd name="T59" fmla="*/ 2147483647 h 102"/>
                  <a:gd name="T60" fmla="*/ 2147483647 w 161"/>
                  <a:gd name="T61" fmla="*/ 2147483647 h 102"/>
                  <a:gd name="T62" fmla="*/ 2147483647 w 161"/>
                  <a:gd name="T63" fmla="*/ 2147483647 h 102"/>
                  <a:gd name="T64" fmla="*/ 2147483647 w 161"/>
                  <a:gd name="T65" fmla="*/ 2147483647 h 102"/>
                  <a:gd name="T66" fmla="*/ 2147483647 w 161"/>
                  <a:gd name="T67" fmla="*/ 2147483647 h 102"/>
                  <a:gd name="T68" fmla="*/ 2147483647 w 161"/>
                  <a:gd name="T69" fmla="*/ 2147483647 h 102"/>
                  <a:gd name="T70" fmla="*/ 2147483647 w 161"/>
                  <a:gd name="T71" fmla="*/ 2147483647 h 102"/>
                  <a:gd name="T72" fmla="*/ 2147483647 w 161"/>
                  <a:gd name="T73" fmla="*/ 0 h 1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61"/>
                  <a:gd name="T112" fmla="*/ 0 h 102"/>
                  <a:gd name="T113" fmla="*/ 161 w 161"/>
                  <a:gd name="T114" fmla="*/ 102 h 10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61" h="102">
                    <a:moveTo>
                      <a:pt x="66" y="0"/>
                    </a:moveTo>
                    <a:lnTo>
                      <a:pt x="66" y="0"/>
                    </a:lnTo>
                    <a:lnTo>
                      <a:pt x="56" y="7"/>
                    </a:lnTo>
                    <a:lnTo>
                      <a:pt x="46" y="15"/>
                    </a:lnTo>
                    <a:lnTo>
                      <a:pt x="36" y="25"/>
                    </a:lnTo>
                    <a:lnTo>
                      <a:pt x="25" y="36"/>
                    </a:lnTo>
                    <a:lnTo>
                      <a:pt x="8" y="55"/>
                    </a:lnTo>
                    <a:lnTo>
                      <a:pt x="0" y="65"/>
                    </a:lnTo>
                    <a:lnTo>
                      <a:pt x="0" y="67"/>
                    </a:lnTo>
                    <a:lnTo>
                      <a:pt x="0" y="68"/>
                    </a:lnTo>
                    <a:lnTo>
                      <a:pt x="1" y="69"/>
                    </a:lnTo>
                    <a:lnTo>
                      <a:pt x="5" y="72"/>
                    </a:lnTo>
                    <a:lnTo>
                      <a:pt x="10" y="75"/>
                    </a:lnTo>
                    <a:lnTo>
                      <a:pt x="16" y="79"/>
                    </a:lnTo>
                    <a:lnTo>
                      <a:pt x="24" y="81"/>
                    </a:lnTo>
                    <a:lnTo>
                      <a:pt x="42" y="87"/>
                    </a:lnTo>
                    <a:lnTo>
                      <a:pt x="62" y="92"/>
                    </a:lnTo>
                    <a:lnTo>
                      <a:pt x="81" y="96"/>
                    </a:lnTo>
                    <a:lnTo>
                      <a:pt x="100" y="100"/>
                    </a:lnTo>
                    <a:lnTo>
                      <a:pt x="114" y="101"/>
                    </a:lnTo>
                    <a:lnTo>
                      <a:pt x="120" y="102"/>
                    </a:lnTo>
                    <a:lnTo>
                      <a:pt x="123" y="101"/>
                    </a:lnTo>
                    <a:lnTo>
                      <a:pt x="124" y="101"/>
                    </a:lnTo>
                    <a:lnTo>
                      <a:pt x="125" y="101"/>
                    </a:lnTo>
                    <a:lnTo>
                      <a:pt x="127" y="97"/>
                    </a:lnTo>
                    <a:lnTo>
                      <a:pt x="131" y="92"/>
                    </a:lnTo>
                    <a:lnTo>
                      <a:pt x="134" y="86"/>
                    </a:lnTo>
                    <a:lnTo>
                      <a:pt x="141" y="69"/>
                    </a:lnTo>
                    <a:lnTo>
                      <a:pt x="150" y="47"/>
                    </a:lnTo>
                    <a:lnTo>
                      <a:pt x="161" y="20"/>
                    </a:lnTo>
                    <a:lnTo>
                      <a:pt x="143" y="17"/>
                    </a:lnTo>
                    <a:lnTo>
                      <a:pt x="126" y="15"/>
                    </a:lnTo>
                    <a:lnTo>
                      <a:pt x="110" y="12"/>
                    </a:lnTo>
                    <a:lnTo>
                      <a:pt x="97" y="8"/>
                    </a:lnTo>
                    <a:lnTo>
                      <a:pt x="76" y="3"/>
                    </a:lnTo>
                    <a:lnTo>
                      <a:pt x="66" y="0"/>
                    </a:lnTo>
                    <a:close/>
                  </a:path>
                </a:pathLst>
              </a:custGeom>
              <a:solidFill>
                <a:srgbClr val="666666"/>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59" name="Freeform 21"/>
              <p:cNvSpPr>
                <a:spLocks/>
              </p:cNvSpPr>
              <p:nvPr/>
            </p:nvSpPr>
            <p:spPr bwMode="auto">
              <a:xfrm>
                <a:off x="3913123" y="3789329"/>
                <a:ext cx="140622" cy="136657"/>
              </a:xfrm>
              <a:custGeom>
                <a:avLst/>
                <a:gdLst>
                  <a:gd name="T0" fmla="*/ 2147483647 w 89"/>
                  <a:gd name="T1" fmla="*/ 0 h 86"/>
                  <a:gd name="T2" fmla="*/ 2147483647 w 89"/>
                  <a:gd name="T3" fmla="*/ 2147483647 h 86"/>
                  <a:gd name="T4" fmla="*/ 2147483647 w 89"/>
                  <a:gd name="T5" fmla="*/ 2147483647 h 86"/>
                  <a:gd name="T6" fmla="*/ 2147483647 w 89"/>
                  <a:gd name="T7" fmla="*/ 2147483647 h 86"/>
                  <a:gd name="T8" fmla="*/ 2147483647 w 89"/>
                  <a:gd name="T9" fmla="*/ 2147483647 h 86"/>
                  <a:gd name="T10" fmla="*/ 2147483647 w 89"/>
                  <a:gd name="T11" fmla="*/ 2147483647 h 86"/>
                  <a:gd name="T12" fmla="*/ 2147483647 w 89"/>
                  <a:gd name="T13" fmla="*/ 2147483647 h 86"/>
                  <a:gd name="T14" fmla="*/ 2147483647 w 89"/>
                  <a:gd name="T15" fmla="*/ 2147483647 h 86"/>
                  <a:gd name="T16" fmla="*/ 0 w 89"/>
                  <a:gd name="T17" fmla="*/ 2147483647 h 86"/>
                  <a:gd name="T18" fmla="*/ 0 w 89"/>
                  <a:gd name="T19" fmla="*/ 2147483647 h 86"/>
                  <a:gd name="T20" fmla="*/ 2147483647 w 89"/>
                  <a:gd name="T21" fmla="*/ 2147483647 h 86"/>
                  <a:gd name="T22" fmla="*/ 2147483647 w 89"/>
                  <a:gd name="T23" fmla="*/ 2147483647 h 86"/>
                  <a:gd name="T24" fmla="*/ 2147483647 w 89"/>
                  <a:gd name="T25" fmla="*/ 2147483647 h 86"/>
                  <a:gd name="T26" fmla="*/ 2147483647 w 89"/>
                  <a:gd name="T27" fmla="*/ 2147483647 h 86"/>
                  <a:gd name="T28" fmla="*/ 2147483647 w 89"/>
                  <a:gd name="T29" fmla="*/ 2147483647 h 86"/>
                  <a:gd name="T30" fmla="*/ 2147483647 w 89"/>
                  <a:gd name="T31" fmla="*/ 0 h 8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9"/>
                  <a:gd name="T49" fmla="*/ 0 h 86"/>
                  <a:gd name="T50" fmla="*/ 89 w 89"/>
                  <a:gd name="T51" fmla="*/ 86 h 8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9" h="86">
                    <a:moveTo>
                      <a:pt x="89" y="0"/>
                    </a:moveTo>
                    <a:lnTo>
                      <a:pt x="87" y="1"/>
                    </a:lnTo>
                    <a:lnTo>
                      <a:pt x="77" y="11"/>
                    </a:lnTo>
                    <a:lnTo>
                      <a:pt x="65" y="21"/>
                    </a:lnTo>
                    <a:lnTo>
                      <a:pt x="39" y="44"/>
                    </a:lnTo>
                    <a:lnTo>
                      <a:pt x="3" y="74"/>
                    </a:lnTo>
                    <a:lnTo>
                      <a:pt x="2" y="74"/>
                    </a:lnTo>
                    <a:lnTo>
                      <a:pt x="2" y="77"/>
                    </a:lnTo>
                    <a:lnTo>
                      <a:pt x="0" y="80"/>
                    </a:lnTo>
                    <a:lnTo>
                      <a:pt x="0" y="81"/>
                    </a:lnTo>
                    <a:lnTo>
                      <a:pt x="2" y="86"/>
                    </a:lnTo>
                    <a:lnTo>
                      <a:pt x="3" y="84"/>
                    </a:lnTo>
                    <a:lnTo>
                      <a:pt x="85" y="13"/>
                    </a:lnTo>
                    <a:lnTo>
                      <a:pt x="88" y="7"/>
                    </a:lnTo>
                    <a:lnTo>
                      <a:pt x="88" y="2"/>
                    </a:lnTo>
                    <a:lnTo>
                      <a:pt x="89" y="0"/>
                    </a:lnTo>
                    <a:close/>
                  </a:path>
                </a:pathLst>
              </a:custGeom>
              <a:solidFill>
                <a:srgbClr val="B3B3B3"/>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60" name="Freeform 22"/>
              <p:cNvSpPr>
                <a:spLocks/>
              </p:cNvSpPr>
              <p:nvPr/>
            </p:nvSpPr>
            <p:spPr bwMode="auto">
              <a:xfrm>
                <a:off x="3564792" y="3939090"/>
                <a:ext cx="261893" cy="76753"/>
              </a:xfrm>
              <a:custGeom>
                <a:avLst/>
                <a:gdLst>
                  <a:gd name="T0" fmla="*/ 2147483647 w 165"/>
                  <a:gd name="T1" fmla="*/ 2147483647 h 49"/>
                  <a:gd name="T2" fmla="*/ 2147483647 w 165"/>
                  <a:gd name="T3" fmla="*/ 2147483647 h 49"/>
                  <a:gd name="T4" fmla="*/ 2147483647 w 165"/>
                  <a:gd name="T5" fmla="*/ 2147483647 h 49"/>
                  <a:gd name="T6" fmla="*/ 2147483647 w 165"/>
                  <a:gd name="T7" fmla="*/ 2147483647 h 49"/>
                  <a:gd name="T8" fmla="*/ 2147483647 w 165"/>
                  <a:gd name="T9" fmla="*/ 2147483647 h 49"/>
                  <a:gd name="T10" fmla="*/ 2147483647 w 165"/>
                  <a:gd name="T11" fmla="*/ 2147483647 h 49"/>
                  <a:gd name="T12" fmla="*/ 2147483647 w 165"/>
                  <a:gd name="T13" fmla="*/ 2147483647 h 49"/>
                  <a:gd name="T14" fmla="*/ 2147483647 w 165"/>
                  <a:gd name="T15" fmla="*/ 2147483647 h 49"/>
                  <a:gd name="T16" fmla="*/ 2147483647 w 165"/>
                  <a:gd name="T17" fmla="*/ 2147483647 h 49"/>
                  <a:gd name="T18" fmla="*/ 2147483647 w 165"/>
                  <a:gd name="T19" fmla="*/ 2147483647 h 49"/>
                  <a:gd name="T20" fmla="*/ 2147483647 w 165"/>
                  <a:gd name="T21" fmla="*/ 2147483647 h 49"/>
                  <a:gd name="T22" fmla="*/ 2147483647 w 165"/>
                  <a:gd name="T23" fmla="*/ 2147483647 h 49"/>
                  <a:gd name="T24" fmla="*/ 2147483647 w 165"/>
                  <a:gd name="T25" fmla="*/ 2147483647 h 49"/>
                  <a:gd name="T26" fmla="*/ 2147483647 w 165"/>
                  <a:gd name="T27" fmla="*/ 2147483647 h 49"/>
                  <a:gd name="T28" fmla="*/ 2147483647 w 165"/>
                  <a:gd name="T29" fmla="*/ 2147483647 h 49"/>
                  <a:gd name="T30" fmla="*/ 2147483647 w 165"/>
                  <a:gd name="T31" fmla="*/ 2147483647 h 49"/>
                  <a:gd name="T32" fmla="*/ 2147483647 w 165"/>
                  <a:gd name="T33" fmla="*/ 2147483647 h 49"/>
                  <a:gd name="T34" fmla="*/ 2147483647 w 165"/>
                  <a:gd name="T35" fmla="*/ 2147483647 h 49"/>
                  <a:gd name="T36" fmla="*/ 2147483647 w 165"/>
                  <a:gd name="T37" fmla="*/ 2147483647 h 49"/>
                  <a:gd name="T38" fmla="*/ 2147483647 w 165"/>
                  <a:gd name="T39" fmla="*/ 2147483647 h 49"/>
                  <a:gd name="T40" fmla="*/ 2147483647 w 165"/>
                  <a:gd name="T41" fmla="*/ 2147483647 h 49"/>
                  <a:gd name="T42" fmla="*/ 0 w 165"/>
                  <a:gd name="T43" fmla="*/ 0 h 49"/>
                  <a:gd name="T44" fmla="*/ 2147483647 w 165"/>
                  <a:gd name="T45" fmla="*/ 2147483647 h 49"/>
                  <a:gd name="T46" fmla="*/ 2147483647 w 165"/>
                  <a:gd name="T47" fmla="*/ 2147483647 h 49"/>
                  <a:gd name="T48" fmla="*/ 2147483647 w 165"/>
                  <a:gd name="T49" fmla="*/ 2147483647 h 49"/>
                  <a:gd name="T50" fmla="*/ 2147483647 w 165"/>
                  <a:gd name="T51" fmla="*/ 2147483647 h 49"/>
                  <a:gd name="T52" fmla="*/ 2147483647 w 165"/>
                  <a:gd name="T53" fmla="*/ 2147483647 h 49"/>
                  <a:gd name="T54" fmla="*/ 2147483647 w 165"/>
                  <a:gd name="T55" fmla="*/ 2147483647 h 49"/>
                  <a:gd name="T56" fmla="*/ 2147483647 w 165"/>
                  <a:gd name="T57" fmla="*/ 2147483647 h 49"/>
                  <a:gd name="T58" fmla="*/ 2147483647 w 165"/>
                  <a:gd name="T59" fmla="*/ 2147483647 h 49"/>
                  <a:gd name="T60" fmla="*/ 2147483647 w 165"/>
                  <a:gd name="T61" fmla="*/ 2147483647 h 49"/>
                  <a:gd name="T62" fmla="*/ 2147483647 w 165"/>
                  <a:gd name="T63" fmla="*/ 2147483647 h 49"/>
                  <a:gd name="T64" fmla="*/ 2147483647 w 165"/>
                  <a:gd name="T65" fmla="*/ 2147483647 h 49"/>
                  <a:gd name="T66" fmla="*/ 2147483647 w 165"/>
                  <a:gd name="T67" fmla="*/ 2147483647 h 49"/>
                  <a:gd name="T68" fmla="*/ 2147483647 w 165"/>
                  <a:gd name="T69" fmla="*/ 2147483647 h 49"/>
                  <a:gd name="T70" fmla="*/ 2147483647 w 165"/>
                  <a:gd name="T71" fmla="*/ 2147483647 h 49"/>
                  <a:gd name="T72" fmla="*/ 2147483647 w 165"/>
                  <a:gd name="T73" fmla="*/ 2147483647 h 49"/>
                  <a:gd name="T74" fmla="*/ 2147483647 w 165"/>
                  <a:gd name="T75" fmla="*/ 2147483647 h 49"/>
                  <a:gd name="T76" fmla="*/ 2147483647 w 165"/>
                  <a:gd name="T77" fmla="*/ 2147483647 h 49"/>
                  <a:gd name="T78" fmla="*/ 2147483647 w 165"/>
                  <a:gd name="T79" fmla="*/ 2147483647 h 49"/>
                  <a:gd name="T80" fmla="*/ 2147483647 w 165"/>
                  <a:gd name="T81" fmla="*/ 2147483647 h 49"/>
                  <a:gd name="T82" fmla="*/ 2147483647 w 165"/>
                  <a:gd name="T83" fmla="*/ 2147483647 h 49"/>
                  <a:gd name="T84" fmla="*/ 2147483647 w 165"/>
                  <a:gd name="T85" fmla="*/ 2147483647 h 49"/>
                  <a:gd name="T86" fmla="*/ 2147483647 w 165"/>
                  <a:gd name="T87" fmla="*/ 2147483647 h 49"/>
                  <a:gd name="T88" fmla="*/ 2147483647 w 165"/>
                  <a:gd name="T89" fmla="*/ 2147483647 h 49"/>
                  <a:gd name="T90" fmla="*/ 2147483647 w 165"/>
                  <a:gd name="T91" fmla="*/ 2147483647 h 49"/>
                  <a:gd name="T92" fmla="*/ 2147483647 w 165"/>
                  <a:gd name="T93" fmla="*/ 2147483647 h 49"/>
                  <a:gd name="T94" fmla="*/ 2147483647 w 165"/>
                  <a:gd name="T95" fmla="*/ 2147483647 h 4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5"/>
                  <a:gd name="T145" fmla="*/ 0 h 49"/>
                  <a:gd name="T146" fmla="*/ 165 w 165"/>
                  <a:gd name="T147" fmla="*/ 49 h 4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5" h="49">
                    <a:moveTo>
                      <a:pt x="165" y="32"/>
                    </a:moveTo>
                    <a:lnTo>
                      <a:pt x="164" y="33"/>
                    </a:lnTo>
                    <a:lnTo>
                      <a:pt x="156" y="36"/>
                    </a:lnTo>
                    <a:lnTo>
                      <a:pt x="150" y="38"/>
                    </a:lnTo>
                    <a:lnTo>
                      <a:pt x="144" y="39"/>
                    </a:lnTo>
                    <a:lnTo>
                      <a:pt x="138" y="40"/>
                    </a:lnTo>
                    <a:lnTo>
                      <a:pt x="130" y="41"/>
                    </a:lnTo>
                    <a:lnTo>
                      <a:pt x="122" y="42"/>
                    </a:lnTo>
                    <a:lnTo>
                      <a:pt x="113" y="42"/>
                    </a:lnTo>
                    <a:lnTo>
                      <a:pt x="104" y="41"/>
                    </a:lnTo>
                    <a:lnTo>
                      <a:pt x="94" y="40"/>
                    </a:lnTo>
                    <a:lnTo>
                      <a:pt x="85" y="39"/>
                    </a:lnTo>
                    <a:lnTo>
                      <a:pt x="75" y="37"/>
                    </a:lnTo>
                    <a:lnTo>
                      <a:pt x="65" y="35"/>
                    </a:lnTo>
                    <a:lnTo>
                      <a:pt x="55" y="32"/>
                    </a:lnTo>
                    <a:lnTo>
                      <a:pt x="46" y="29"/>
                    </a:lnTo>
                    <a:lnTo>
                      <a:pt x="36" y="24"/>
                    </a:lnTo>
                    <a:lnTo>
                      <a:pt x="26" y="20"/>
                    </a:lnTo>
                    <a:lnTo>
                      <a:pt x="17" y="15"/>
                    </a:lnTo>
                    <a:lnTo>
                      <a:pt x="9" y="9"/>
                    </a:lnTo>
                    <a:lnTo>
                      <a:pt x="1" y="1"/>
                    </a:lnTo>
                    <a:lnTo>
                      <a:pt x="0" y="0"/>
                    </a:lnTo>
                    <a:lnTo>
                      <a:pt x="1" y="3"/>
                    </a:lnTo>
                    <a:lnTo>
                      <a:pt x="4" y="10"/>
                    </a:lnTo>
                    <a:lnTo>
                      <a:pt x="10" y="15"/>
                    </a:lnTo>
                    <a:lnTo>
                      <a:pt x="15" y="20"/>
                    </a:lnTo>
                    <a:lnTo>
                      <a:pt x="23" y="24"/>
                    </a:lnTo>
                    <a:lnTo>
                      <a:pt x="32" y="29"/>
                    </a:lnTo>
                    <a:lnTo>
                      <a:pt x="40" y="33"/>
                    </a:lnTo>
                    <a:lnTo>
                      <a:pt x="49" y="36"/>
                    </a:lnTo>
                    <a:lnTo>
                      <a:pt x="60" y="40"/>
                    </a:lnTo>
                    <a:lnTo>
                      <a:pt x="70" y="42"/>
                    </a:lnTo>
                    <a:lnTo>
                      <a:pt x="79" y="45"/>
                    </a:lnTo>
                    <a:lnTo>
                      <a:pt x="90" y="47"/>
                    </a:lnTo>
                    <a:lnTo>
                      <a:pt x="99" y="48"/>
                    </a:lnTo>
                    <a:lnTo>
                      <a:pt x="109" y="49"/>
                    </a:lnTo>
                    <a:lnTo>
                      <a:pt x="118" y="49"/>
                    </a:lnTo>
                    <a:lnTo>
                      <a:pt x="126" y="48"/>
                    </a:lnTo>
                    <a:lnTo>
                      <a:pt x="135" y="47"/>
                    </a:lnTo>
                    <a:lnTo>
                      <a:pt x="144" y="45"/>
                    </a:lnTo>
                    <a:lnTo>
                      <a:pt x="152" y="44"/>
                    </a:lnTo>
                    <a:lnTo>
                      <a:pt x="159" y="40"/>
                    </a:lnTo>
                    <a:lnTo>
                      <a:pt x="160" y="40"/>
                    </a:lnTo>
                    <a:lnTo>
                      <a:pt x="163" y="37"/>
                    </a:lnTo>
                    <a:lnTo>
                      <a:pt x="165" y="33"/>
                    </a:lnTo>
                    <a:lnTo>
                      <a:pt x="165" y="32"/>
                    </a:lnTo>
                    <a:close/>
                  </a:path>
                </a:pathLst>
              </a:custGeom>
              <a:solidFill>
                <a:srgbClr val="666666"/>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61" name="Freeform 23"/>
              <p:cNvSpPr>
                <a:spLocks/>
              </p:cNvSpPr>
              <p:nvPr/>
            </p:nvSpPr>
            <p:spPr bwMode="auto">
              <a:xfrm>
                <a:off x="4057616" y="3712578"/>
                <a:ext cx="54185" cy="91728"/>
              </a:xfrm>
              <a:custGeom>
                <a:avLst/>
                <a:gdLst>
                  <a:gd name="T0" fmla="*/ 2147483647 w 33"/>
                  <a:gd name="T1" fmla="*/ 0 h 57"/>
                  <a:gd name="T2" fmla="*/ 2147483647 w 33"/>
                  <a:gd name="T3" fmla="*/ 0 h 57"/>
                  <a:gd name="T4" fmla="*/ 2147483647 w 33"/>
                  <a:gd name="T5" fmla="*/ 0 h 57"/>
                  <a:gd name="T6" fmla="*/ 2147483647 w 33"/>
                  <a:gd name="T7" fmla="*/ 0 h 57"/>
                  <a:gd name="T8" fmla="*/ 2147483647 w 33"/>
                  <a:gd name="T9" fmla="*/ 2147483647 h 57"/>
                  <a:gd name="T10" fmla="*/ 2147483647 w 33"/>
                  <a:gd name="T11" fmla="*/ 2147483647 h 57"/>
                  <a:gd name="T12" fmla="*/ 2147483647 w 33"/>
                  <a:gd name="T13" fmla="*/ 2147483647 h 57"/>
                  <a:gd name="T14" fmla="*/ 2147483647 w 33"/>
                  <a:gd name="T15" fmla="*/ 2147483647 h 57"/>
                  <a:gd name="T16" fmla="*/ 2147483647 w 33"/>
                  <a:gd name="T17" fmla="*/ 2147483647 h 57"/>
                  <a:gd name="T18" fmla="*/ 2147483647 w 33"/>
                  <a:gd name="T19" fmla="*/ 2147483647 h 57"/>
                  <a:gd name="T20" fmla="*/ 2147483647 w 33"/>
                  <a:gd name="T21" fmla="*/ 2147483647 h 57"/>
                  <a:gd name="T22" fmla="*/ 2147483647 w 33"/>
                  <a:gd name="T23" fmla="*/ 2147483647 h 57"/>
                  <a:gd name="T24" fmla="*/ 2147483647 w 33"/>
                  <a:gd name="T25" fmla="*/ 2147483647 h 57"/>
                  <a:gd name="T26" fmla="*/ 2147483647 w 33"/>
                  <a:gd name="T27" fmla="*/ 2147483647 h 57"/>
                  <a:gd name="T28" fmla="*/ 2147483647 w 33"/>
                  <a:gd name="T29" fmla="*/ 2147483647 h 57"/>
                  <a:gd name="T30" fmla="*/ 2147483647 w 33"/>
                  <a:gd name="T31" fmla="*/ 2147483647 h 57"/>
                  <a:gd name="T32" fmla="*/ 2147483647 w 33"/>
                  <a:gd name="T33" fmla="*/ 2147483647 h 57"/>
                  <a:gd name="T34" fmla="*/ 2147483647 w 33"/>
                  <a:gd name="T35" fmla="*/ 2147483647 h 57"/>
                  <a:gd name="T36" fmla="*/ 2147483647 w 33"/>
                  <a:gd name="T37" fmla="*/ 2147483647 h 57"/>
                  <a:gd name="T38" fmla="*/ 2147483647 w 33"/>
                  <a:gd name="T39" fmla="*/ 2147483647 h 57"/>
                  <a:gd name="T40" fmla="*/ 2147483647 w 33"/>
                  <a:gd name="T41" fmla="*/ 2147483647 h 57"/>
                  <a:gd name="T42" fmla="*/ 2147483647 w 33"/>
                  <a:gd name="T43" fmla="*/ 2147483647 h 57"/>
                  <a:gd name="T44" fmla="*/ 2147483647 w 33"/>
                  <a:gd name="T45" fmla="*/ 2147483647 h 57"/>
                  <a:gd name="T46" fmla="*/ 2147483647 w 33"/>
                  <a:gd name="T47" fmla="*/ 2147483647 h 57"/>
                  <a:gd name="T48" fmla="*/ 2147483647 w 33"/>
                  <a:gd name="T49" fmla="*/ 2147483647 h 57"/>
                  <a:gd name="T50" fmla="*/ 2147483647 w 33"/>
                  <a:gd name="T51" fmla="*/ 2147483647 h 57"/>
                  <a:gd name="T52" fmla="*/ 2147483647 w 33"/>
                  <a:gd name="T53" fmla="*/ 2147483647 h 57"/>
                  <a:gd name="T54" fmla="*/ 2147483647 w 33"/>
                  <a:gd name="T55" fmla="*/ 2147483647 h 57"/>
                  <a:gd name="T56" fmla="*/ 2147483647 w 33"/>
                  <a:gd name="T57" fmla="*/ 2147483647 h 57"/>
                  <a:gd name="T58" fmla="*/ 0 w 33"/>
                  <a:gd name="T59" fmla="*/ 2147483647 h 57"/>
                  <a:gd name="T60" fmla="*/ 0 w 33"/>
                  <a:gd name="T61" fmla="*/ 2147483647 h 57"/>
                  <a:gd name="T62" fmla="*/ 2147483647 w 33"/>
                  <a:gd name="T63" fmla="*/ 2147483647 h 57"/>
                  <a:gd name="T64" fmla="*/ 2147483647 w 33"/>
                  <a:gd name="T65" fmla="*/ 2147483647 h 57"/>
                  <a:gd name="T66" fmla="*/ 2147483647 w 33"/>
                  <a:gd name="T67" fmla="*/ 2147483647 h 57"/>
                  <a:gd name="T68" fmla="*/ 2147483647 w 33"/>
                  <a:gd name="T69" fmla="*/ 2147483647 h 57"/>
                  <a:gd name="T70" fmla="*/ 2147483647 w 33"/>
                  <a:gd name="T71" fmla="*/ 2147483647 h 57"/>
                  <a:gd name="T72" fmla="*/ 2147483647 w 33"/>
                  <a:gd name="T73" fmla="*/ 2147483647 h 57"/>
                  <a:gd name="T74" fmla="*/ 2147483647 w 33"/>
                  <a:gd name="T75" fmla="*/ 2147483647 h 57"/>
                  <a:gd name="T76" fmla="*/ 2147483647 w 33"/>
                  <a:gd name="T77" fmla="*/ 2147483647 h 57"/>
                  <a:gd name="T78" fmla="*/ 2147483647 w 33"/>
                  <a:gd name="T79" fmla="*/ 2147483647 h 57"/>
                  <a:gd name="T80" fmla="*/ 2147483647 w 33"/>
                  <a:gd name="T81" fmla="*/ 2147483647 h 57"/>
                  <a:gd name="T82" fmla="*/ 2147483647 w 33"/>
                  <a:gd name="T83" fmla="*/ 2147483647 h 57"/>
                  <a:gd name="T84" fmla="*/ 2147483647 w 33"/>
                  <a:gd name="T85" fmla="*/ 2147483647 h 57"/>
                  <a:gd name="T86" fmla="*/ 2147483647 w 33"/>
                  <a:gd name="T87" fmla="*/ 2147483647 h 57"/>
                  <a:gd name="T88" fmla="*/ 2147483647 w 33"/>
                  <a:gd name="T89" fmla="*/ 2147483647 h 57"/>
                  <a:gd name="T90" fmla="*/ 2147483647 w 33"/>
                  <a:gd name="T91" fmla="*/ 2147483647 h 57"/>
                  <a:gd name="T92" fmla="*/ 2147483647 w 33"/>
                  <a:gd name="T93" fmla="*/ 2147483647 h 57"/>
                  <a:gd name="T94" fmla="*/ 2147483647 w 33"/>
                  <a:gd name="T95" fmla="*/ 0 h 5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3"/>
                  <a:gd name="T145" fmla="*/ 0 h 57"/>
                  <a:gd name="T146" fmla="*/ 33 w 33"/>
                  <a:gd name="T147" fmla="*/ 57 h 5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3" h="57">
                    <a:moveTo>
                      <a:pt x="29" y="0"/>
                    </a:moveTo>
                    <a:lnTo>
                      <a:pt x="29" y="0"/>
                    </a:lnTo>
                    <a:lnTo>
                      <a:pt x="28" y="0"/>
                    </a:lnTo>
                    <a:lnTo>
                      <a:pt x="26" y="0"/>
                    </a:lnTo>
                    <a:lnTo>
                      <a:pt x="23" y="2"/>
                    </a:lnTo>
                    <a:lnTo>
                      <a:pt x="21" y="6"/>
                    </a:lnTo>
                    <a:lnTo>
                      <a:pt x="18" y="9"/>
                    </a:lnTo>
                    <a:lnTo>
                      <a:pt x="19" y="11"/>
                    </a:lnTo>
                    <a:lnTo>
                      <a:pt x="21" y="9"/>
                    </a:lnTo>
                    <a:lnTo>
                      <a:pt x="23" y="9"/>
                    </a:lnTo>
                    <a:lnTo>
                      <a:pt x="24" y="10"/>
                    </a:lnTo>
                    <a:lnTo>
                      <a:pt x="26" y="11"/>
                    </a:lnTo>
                    <a:lnTo>
                      <a:pt x="27" y="14"/>
                    </a:lnTo>
                    <a:lnTo>
                      <a:pt x="28" y="16"/>
                    </a:lnTo>
                    <a:lnTo>
                      <a:pt x="29" y="23"/>
                    </a:lnTo>
                    <a:lnTo>
                      <a:pt x="28" y="31"/>
                    </a:lnTo>
                    <a:lnTo>
                      <a:pt x="26" y="37"/>
                    </a:lnTo>
                    <a:lnTo>
                      <a:pt x="24" y="42"/>
                    </a:lnTo>
                    <a:lnTo>
                      <a:pt x="22" y="46"/>
                    </a:lnTo>
                    <a:lnTo>
                      <a:pt x="19" y="49"/>
                    </a:lnTo>
                    <a:lnTo>
                      <a:pt x="17" y="50"/>
                    </a:lnTo>
                    <a:lnTo>
                      <a:pt x="15" y="50"/>
                    </a:lnTo>
                    <a:lnTo>
                      <a:pt x="13" y="49"/>
                    </a:lnTo>
                    <a:lnTo>
                      <a:pt x="12" y="47"/>
                    </a:lnTo>
                    <a:lnTo>
                      <a:pt x="11" y="44"/>
                    </a:lnTo>
                    <a:lnTo>
                      <a:pt x="10" y="40"/>
                    </a:lnTo>
                    <a:lnTo>
                      <a:pt x="9" y="40"/>
                    </a:lnTo>
                    <a:lnTo>
                      <a:pt x="5" y="49"/>
                    </a:lnTo>
                    <a:lnTo>
                      <a:pt x="3" y="52"/>
                    </a:lnTo>
                    <a:lnTo>
                      <a:pt x="0" y="56"/>
                    </a:lnTo>
                    <a:lnTo>
                      <a:pt x="1" y="57"/>
                    </a:lnTo>
                    <a:lnTo>
                      <a:pt x="7" y="57"/>
                    </a:lnTo>
                    <a:lnTo>
                      <a:pt x="12" y="57"/>
                    </a:lnTo>
                    <a:lnTo>
                      <a:pt x="18" y="56"/>
                    </a:lnTo>
                    <a:lnTo>
                      <a:pt x="21" y="54"/>
                    </a:lnTo>
                    <a:lnTo>
                      <a:pt x="24" y="52"/>
                    </a:lnTo>
                    <a:lnTo>
                      <a:pt x="28" y="47"/>
                    </a:lnTo>
                    <a:lnTo>
                      <a:pt x="30" y="43"/>
                    </a:lnTo>
                    <a:lnTo>
                      <a:pt x="32" y="37"/>
                    </a:lnTo>
                    <a:lnTo>
                      <a:pt x="33" y="31"/>
                    </a:lnTo>
                    <a:lnTo>
                      <a:pt x="33" y="25"/>
                    </a:lnTo>
                    <a:lnTo>
                      <a:pt x="33" y="18"/>
                    </a:lnTo>
                    <a:lnTo>
                      <a:pt x="33" y="16"/>
                    </a:lnTo>
                    <a:lnTo>
                      <a:pt x="33" y="9"/>
                    </a:lnTo>
                    <a:lnTo>
                      <a:pt x="32" y="4"/>
                    </a:lnTo>
                    <a:lnTo>
                      <a:pt x="30" y="1"/>
                    </a:lnTo>
                    <a:lnTo>
                      <a:pt x="29" y="0"/>
                    </a:lnTo>
                    <a:close/>
                  </a:path>
                </a:pathLst>
              </a:custGeom>
              <a:solidFill>
                <a:srgbClr val="4D4D4D"/>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62" name="Freeform 24"/>
              <p:cNvSpPr>
                <a:spLocks/>
              </p:cNvSpPr>
              <p:nvPr/>
            </p:nvSpPr>
            <p:spPr bwMode="auto">
              <a:xfrm>
                <a:off x="4076967" y="3729425"/>
                <a:ext cx="25802" cy="61777"/>
              </a:xfrm>
              <a:custGeom>
                <a:avLst/>
                <a:gdLst>
                  <a:gd name="T0" fmla="*/ 2147483647 w 16"/>
                  <a:gd name="T1" fmla="*/ 2147483647 h 39"/>
                  <a:gd name="T2" fmla="*/ 2147483647 w 16"/>
                  <a:gd name="T3" fmla="*/ 2147483647 h 39"/>
                  <a:gd name="T4" fmla="*/ 2147483647 w 16"/>
                  <a:gd name="T5" fmla="*/ 2147483647 h 39"/>
                  <a:gd name="T6" fmla="*/ 2147483647 w 16"/>
                  <a:gd name="T7" fmla="*/ 2147483647 h 39"/>
                  <a:gd name="T8" fmla="*/ 2147483647 w 16"/>
                  <a:gd name="T9" fmla="*/ 2147483647 h 39"/>
                  <a:gd name="T10" fmla="*/ 2147483647 w 16"/>
                  <a:gd name="T11" fmla="*/ 2147483647 h 39"/>
                  <a:gd name="T12" fmla="*/ 2147483647 w 16"/>
                  <a:gd name="T13" fmla="*/ 2147483647 h 39"/>
                  <a:gd name="T14" fmla="*/ 2147483647 w 16"/>
                  <a:gd name="T15" fmla="*/ 2147483647 h 39"/>
                  <a:gd name="T16" fmla="*/ 2147483647 w 16"/>
                  <a:gd name="T17" fmla="*/ 2147483647 h 39"/>
                  <a:gd name="T18" fmla="*/ 2147483647 w 16"/>
                  <a:gd name="T19" fmla="*/ 2147483647 h 39"/>
                  <a:gd name="T20" fmla="*/ 2147483647 w 16"/>
                  <a:gd name="T21" fmla="*/ 2147483647 h 39"/>
                  <a:gd name="T22" fmla="*/ 2147483647 w 16"/>
                  <a:gd name="T23" fmla="*/ 2147483647 h 39"/>
                  <a:gd name="T24" fmla="*/ 2147483647 w 16"/>
                  <a:gd name="T25" fmla="*/ 2147483647 h 39"/>
                  <a:gd name="T26" fmla="*/ 2147483647 w 16"/>
                  <a:gd name="T27" fmla="*/ 0 h 39"/>
                  <a:gd name="T28" fmla="*/ 2147483647 w 16"/>
                  <a:gd name="T29" fmla="*/ 0 h 39"/>
                  <a:gd name="T30" fmla="*/ 2147483647 w 16"/>
                  <a:gd name="T31" fmla="*/ 2147483647 h 39"/>
                  <a:gd name="T32" fmla="*/ 2147483647 w 16"/>
                  <a:gd name="T33" fmla="*/ 2147483647 h 39"/>
                  <a:gd name="T34" fmla="*/ 2147483647 w 16"/>
                  <a:gd name="T35" fmla="*/ 2147483647 h 39"/>
                  <a:gd name="T36" fmla="*/ 2147483647 w 16"/>
                  <a:gd name="T37" fmla="*/ 2147483647 h 39"/>
                  <a:gd name="T38" fmla="*/ 2147483647 w 16"/>
                  <a:gd name="T39" fmla="*/ 2147483647 h 39"/>
                  <a:gd name="T40" fmla="*/ 0 w 16"/>
                  <a:gd name="T41" fmla="*/ 2147483647 h 39"/>
                  <a:gd name="T42" fmla="*/ 2147483647 w 16"/>
                  <a:gd name="T43" fmla="*/ 2147483647 h 39"/>
                  <a:gd name="T44" fmla="*/ 2147483647 w 16"/>
                  <a:gd name="T45" fmla="*/ 2147483647 h 39"/>
                  <a:gd name="T46" fmla="*/ 2147483647 w 16"/>
                  <a:gd name="T47" fmla="*/ 2147483647 h 39"/>
                  <a:gd name="T48" fmla="*/ 2147483647 w 16"/>
                  <a:gd name="T49" fmla="*/ 2147483647 h 39"/>
                  <a:gd name="T50" fmla="*/ 2147483647 w 16"/>
                  <a:gd name="T51" fmla="*/ 2147483647 h 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
                  <a:gd name="T79" fmla="*/ 0 h 39"/>
                  <a:gd name="T80" fmla="*/ 16 w 16"/>
                  <a:gd name="T81" fmla="*/ 39 h 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 h="39">
                    <a:moveTo>
                      <a:pt x="5" y="39"/>
                    </a:moveTo>
                    <a:lnTo>
                      <a:pt x="5" y="39"/>
                    </a:lnTo>
                    <a:lnTo>
                      <a:pt x="6" y="39"/>
                    </a:lnTo>
                    <a:lnTo>
                      <a:pt x="7" y="38"/>
                    </a:lnTo>
                    <a:lnTo>
                      <a:pt x="9" y="36"/>
                    </a:lnTo>
                    <a:lnTo>
                      <a:pt x="12" y="32"/>
                    </a:lnTo>
                    <a:lnTo>
                      <a:pt x="14" y="26"/>
                    </a:lnTo>
                    <a:lnTo>
                      <a:pt x="16" y="21"/>
                    </a:lnTo>
                    <a:lnTo>
                      <a:pt x="16" y="15"/>
                    </a:lnTo>
                    <a:lnTo>
                      <a:pt x="16" y="9"/>
                    </a:lnTo>
                    <a:lnTo>
                      <a:pt x="15" y="5"/>
                    </a:lnTo>
                    <a:lnTo>
                      <a:pt x="13" y="2"/>
                    </a:lnTo>
                    <a:lnTo>
                      <a:pt x="12" y="1"/>
                    </a:lnTo>
                    <a:lnTo>
                      <a:pt x="11" y="0"/>
                    </a:lnTo>
                    <a:lnTo>
                      <a:pt x="10" y="0"/>
                    </a:lnTo>
                    <a:lnTo>
                      <a:pt x="9" y="1"/>
                    </a:lnTo>
                    <a:lnTo>
                      <a:pt x="6" y="3"/>
                    </a:lnTo>
                    <a:lnTo>
                      <a:pt x="4" y="7"/>
                    </a:lnTo>
                    <a:lnTo>
                      <a:pt x="2" y="13"/>
                    </a:lnTo>
                    <a:lnTo>
                      <a:pt x="1" y="18"/>
                    </a:lnTo>
                    <a:lnTo>
                      <a:pt x="0" y="25"/>
                    </a:lnTo>
                    <a:lnTo>
                      <a:pt x="1" y="32"/>
                    </a:lnTo>
                    <a:lnTo>
                      <a:pt x="2" y="35"/>
                    </a:lnTo>
                    <a:lnTo>
                      <a:pt x="2" y="37"/>
                    </a:lnTo>
                    <a:lnTo>
                      <a:pt x="4" y="38"/>
                    </a:lnTo>
                    <a:lnTo>
                      <a:pt x="5" y="39"/>
                    </a:lnTo>
                    <a:close/>
                  </a:path>
                </a:pathLst>
              </a:custGeom>
              <a:solidFill>
                <a:srgbClr val="A6A6A6"/>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63" name="Freeform 25"/>
              <p:cNvSpPr>
                <a:spLocks/>
              </p:cNvSpPr>
              <p:nvPr/>
            </p:nvSpPr>
            <p:spPr bwMode="auto">
              <a:xfrm>
                <a:off x="4076967" y="3736913"/>
                <a:ext cx="19352" cy="46801"/>
              </a:xfrm>
              <a:custGeom>
                <a:avLst/>
                <a:gdLst>
                  <a:gd name="T0" fmla="*/ 2147483647 w 12"/>
                  <a:gd name="T1" fmla="*/ 2147483647 h 29"/>
                  <a:gd name="T2" fmla="*/ 2147483647 w 12"/>
                  <a:gd name="T3" fmla="*/ 2147483647 h 29"/>
                  <a:gd name="T4" fmla="*/ 2147483647 w 12"/>
                  <a:gd name="T5" fmla="*/ 2147483647 h 29"/>
                  <a:gd name="T6" fmla="*/ 2147483647 w 12"/>
                  <a:gd name="T7" fmla="*/ 2147483647 h 29"/>
                  <a:gd name="T8" fmla="*/ 2147483647 w 12"/>
                  <a:gd name="T9" fmla="*/ 2147483647 h 29"/>
                  <a:gd name="T10" fmla="*/ 2147483647 w 12"/>
                  <a:gd name="T11" fmla="*/ 2147483647 h 29"/>
                  <a:gd name="T12" fmla="*/ 2147483647 w 12"/>
                  <a:gd name="T13" fmla="*/ 2147483647 h 29"/>
                  <a:gd name="T14" fmla="*/ 2147483647 w 12"/>
                  <a:gd name="T15" fmla="*/ 2147483647 h 29"/>
                  <a:gd name="T16" fmla="*/ 2147483647 w 12"/>
                  <a:gd name="T17" fmla="*/ 2147483647 h 29"/>
                  <a:gd name="T18" fmla="*/ 2147483647 w 12"/>
                  <a:gd name="T19" fmla="*/ 2147483647 h 29"/>
                  <a:gd name="T20" fmla="*/ 2147483647 w 12"/>
                  <a:gd name="T21" fmla="*/ 2147483647 h 29"/>
                  <a:gd name="T22" fmla="*/ 2147483647 w 12"/>
                  <a:gd name="T23" fmla="*/ 2147483647 h 29"/>
                  <a:gd name="T24" fmla="*/ 2147483647 w 12"/>
                  <a:gd name="T25" fmla="*/ 0 h 29"/>
                  <a:gd name="T26" fmla="*/ 2147483647 w 12"/>
                  <a:gd name="T27" fmla="*/ 0 h 29"/>
                  <a:gd name="T28" fmla="*/ 2147483647 w 12"/>
                  <a:gd name="T29" fmla="*/ 0 h 29"/>
                  <a:gd name="T30" fmla="*/ 2147483647 w 12"/>
                  <a:gd name="T31" fmla="*/ 2147483647 h 29"/>
                  <a:gd name="T32" fmla="*/ 2147483647 w 12"/>
                  <a:gd name="T33" fmla="*/ 2147483647 h 29"/>
                  <a:gd name="T34" fmla="*/ 2147483647 w 12"/>
                  <a:gd name="T35" fmla="*/ 2147483647 h 29"/>
                  <a:gd name="T36" fmla="*/ 2147483647 w 12"/>
                  <a:gd name="T37" fmla="*/ 2147483647 h 29"/>
                  <a:gd name="T38" fmla="*/ 2147483647 w 12"/>
                  <a:gd name="T39" fmla="*/ 2147483647 h 29"/>
                  <a:gd name="T40" fmla="*/ 0 w 12"/>
                  <a:gd name="T41" fmla="*/ 2147483647 h 29"/>
                  <a:gd name="T42" fmla="*/ 0 w 12"/>
                  <a:gd name="T43" fmla="*/ 2147483647 h 29"/>
                  <a:gd name="T44" fmla="*/ 2147483647 w 12"/>
                  <a:gd name="T45" fmla="*/ 2147483647 h 29"/>
                  <a:gd name="T46" fmla="*/ 2147483647 w 12"/>
                  <a:gd name="T47" fmla="*/ 2147483647 h 29"/>
                  <a:gd name="T48" fmla="*/ 2147483647 w 12"/>
                  <a:gd name="T49" fmla="*/ 2147483647 h 2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
                  <a:gd name="T76" fmla="*/ 0 h 29"/>
                  <a:gd name="T77" fmla="*/ 12 w 12"/>
                  <a:gd name="T78" fmla="*/ 29 h 2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 h="29">
                    <a:moveTo>
                      <a:pt x="4" y="29"/>
                    </a:moveTo>
                    <a:lnTo>
                      <a:pt x="4" y="29"/>
                    </a:lnTo>
                    <a:lnTo>
                      <a:pt x="5" y="29"/>
                    </a:lnTo>
                    <a:lnTo>
                      <a:pt x="6" y="29"/>
                    </a:lnTo>
                    <a:lnTo>
                      <a:pt x="8" y="27"/>
                    </a:lnTo>
                    <a:lnTo>
                      <a:pt x="10" y="24"/>
                    </a:lnTo>
                    <a:lnTo>
                      <a:pt x="11" y="20"/>
                    </a:lnTo>
                    <a:lnTo>
                      <a:pt x="11" y="15"/>
                    </a:lnTo>
                    <a:lnTo>
                      <a:pt x="12" y="12"/>
                    </a:lnTo>
                    <a:lnTo>
                      <a:pt x="12" y="8"/>
                    </a:lnTo>
                    <a:lnTo>
                      <a:pt x="11" y="3"/>
                    </a:lnTo>
                    <a:lnTo>
                      <a:pt x="10" y="1"/>
                    </a:lnTo>
                    <a:lnTo>
                      <a:pt x="10" y="0"/>
                    </a:lnTo>
                    <a:lnTo>
                      <a:pt x="9" y="0"/>
                    </a:lnTo>
                    <a:lnTo>
                      <a:pt x="8" y="0"/>
                    </a:lnTo>
                    <a:lnTo>
                      <a:pt x="7" y="1"/>
                    </a:lnTo>
                    <a:lnTo>
                      <a:pt x="5" y="2"/>
                    </a:lnTo>
                    <a:lnTo>
                      <a:pt x="4" y="5"/>
                    </a:lnTo>
                    <a:lnTo>
                      <a:pt x="2" y="9"/>
                    </a:lnTo>
                    <a:lnTo>
                      <a:pt x="1" y="14"/>
                    </a:lnTo>
                    <a:lnTo>
                      <a:pt x="0" y="19"/>
                    </a:lnTo>
                    <a:lnTo>
                      <a:pt x="0" y="25"/>
                    </a:lnTo>
                    <a:lnTo>
                      <a:pt x="2" y="28"/>
                    </a:lnTo>
                    <a:lnTo>
                      <a:pt x="3" y="29"/>
                    </a:lnTo>
                    <a:lnTo>
                      <a:pt x="4" y="29"/>
                    </a:lnTo>
                    <a:close/>
                  </a:path>
                </a:pathLst>
              </a:custGeom>
              <a:solidFill>
                <a:srgbClr val="D9D9D9"/>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64" name="Freeform 26"/>
              <p:cNvSpPr>
                <a:spLocks/>
              </p:cNvSpPr>
              <p:nvPr/>
            </p:nvSpPr>
            <p:spPr bwMode="auto">
              <a:xfrm>
                <a:off x="3871839" y="3611489"/>
                <a:ext cx="246412" cy="215280"/>
              </a:xfrm>
              <a:custGeom>
                <a:avLst/>
                <a:gdLst>
                  <a:gd name="T0" fmla="*/ 2147483647 w 154"/>
                  <a:gd name="T1" fmla="*/ 2147483647 h 136"/>
                  <a:gd name="T2" fmla="*/ 2147483647 w 154"/>
                  <a:gd name="T3" fmla="*/ 2147483647 h 136"/>
                  <a:gd name="T4" fmla="*/ 2147483647 w 154"/>
                  <a:gd name="T5" fmla="*/ 2147483647 h 136"/>
                  <a:gd name="T6" fmla="*/ 2147483647 w 154"/>
                  <a:gd name="T7" fmla="*/ 2147483647 h 136"/>
                  <a:gd name="T8" fmla="*/ 2147483647 w 154"/>
                  <a:gd name="T9" fmla="*/ 2147483647 h 136"/>
                  <a:gd name="T10" fmla="*/ 2147483647 w 154"/>
                  <a:gd name="T11" fmla="*/ 2147483647 h 136"/>
                  <a:gd name="T12" fmla="*/ 2147483647 w 154"/>
                  <a:gd name="T13" fmla="*/ 0 h 136"/>
                  <a:gd name="T14" fmla="*/ 2147483647 w 154"/>
                  <a:gd name="T15" fmla="*/ 2147483647 h 136"/>
                  <a:gd name="T16" fmla="*/ 2147483647 w 154"/>
                  <a:gd name="T17" fmla="*/ 2147483647 h 136"/>
                  <a:gd name="T18" fmla="*/ 2147483647 w 154"/>
                  <a:gd name="T19" fmla="*/ 2147483647 h 136"/>
                  <a:gd name="T20" fmla="*/ 2147483647 w 154"/>
                  <a:gd name="T21" fmla="*/ 2147483647 h 136"/>
                  <a:gd name="T22" fmla="*/ 2147483647 w 154"/>
                  <a:gd name="T23" fmla="*/ 2147483647 h 136"/>
                  <a:gd name="T24" fmla="*/ 2147483647 w 154"/>
                  <a:gd name="T25" fmla="*/ 2147483647 h 136"/>
                  <a:gd name="T26" fmla="*/ 2147483647 w 154"/>
                  <a:gd name="T27" fmla="*/ 2147483647 h 136"/>
                  <a:gd name="T28" fmla="*/ 2147483647 w 154"/>
                  <a:gd name="T29" fmla="*/ 2147483647 h 136"/>
                  <a:gd name="T30" fmla="*/ 2147483647 w 154"/>
                  <a:gd name="T31" fmla="*/ 2147483647 h 136"/>
                  <a:gd name="T32" fmla="*/ 2147483647 w 154"/>
                  <a:gd name="T33" fmla="*/ 2147483647 h 136"/>
                  <a:gd name="T34" fmla="*/ 2147483647 w 154"/>
                  <a:gd name="T35" fmla="*/ 2147483647 h 136"/>
                  <a:gd name="T36" fmla="*/ 2147483647 w 154"/>
                  <a:gd name="T37" fmla="*/ 2147483647 h 136"/>
                  <a:gd name="T38" fmla="*/ 2147483647 w 154"/>
                  <a:gd name="T39" fmla="*/ 2147483647 h 136"/>
                  <a:gd name="T40" fmla="*/ 2147483647 w 154"/>
                  <a:gd name="T41" fmla="*/ 2147483647 h 136"/>
                  <a:gd name="T42" fmla="*/ 2147483647 w 154"/>
                  <a:gd name="T43" fmla="*/ 2147483647 h 136"/>
                  <a:gd name="T44" fmla="*/ 2147483647 w 154"/>
                  <a:gd name="T45" fmla="*/ 2147483647 h 136"/>
                  <a:gd name="T46" fmla="*/ 2147483647 w 154"/>
                  <a:gd name="T47" fmla="*/ 2147483647 h 136"/>
                  <a:gd name="T48" fmla="*/ 2147483647 w 154"/>
                  <a:gd name="T49" fmla="*/ 2147483647 h 136"/>
                  <a:gd name="T50" fmla="*/ 2147483647 w 154"/>
                  <a:gd name="T51" fmla="*/ 2147483647 h 136"/>
                  <a:gd name="T52" fmla="*/ 2147483647 w 154"/>
                  <a:gd name="T53" fmla="*/ 2147483647 h 136"/>
                  <a:gd name="T54" fmla="*/ 2147483647 w 154"/>
                  <a:gd name="T55" fmla="*/ 2147483647 h 136"/>
                  <a:gd name="T56" fmla="*/ 2147483647 w 154"/>
                  <a:gd name="T57" fmla="*/ 2147483647 h 136"/>
                  <a:gd name="T58" fmla="*/ 2147483647 w 154"/>
                  <a:gd name="T59" fmla="*/ 2147483647 h 136"/>
                  <a:gd name="T60" fmla="*/ 2147483647 w 154"/>
                  <a:gd name="T61" fmla="*/ 2147483647 h 136"/>
                  <a:gd name="T62" fmla="*/ 2147483647 w 154"/>
                  <a:gd name="T63" fmla="*/ 2147483647 h 136"/>
                  <a:gd name="T64" fmla="*/ 2147483647 w 154"/>
                  <a:gd name="T65" fmla="*/ 2147483647 h 136"/>
                  <a:gd name="T66" fmla="*/ 2147483647 w 154"/>
                  <a:gd name="T67" fmla="*/ 2147483647 h 136"/>
                  <a:gd name="T68" fmla="*/ 2147483647 w 154"/>
                  <a:gd name="T69" fmla="*/ 2147483647 h 136"/>
                  <a:gd name="T70" fmla="*/ 2147483647 w 154"/>
                  <a:gd name="T71" fmla="*/ 2147483647 h 136"/>
                  <a:gd name="T72" fmla="*/ 2147483647 w 154"/>
                  <a:gd name="T73" fmla="*/ 2147483647 h 136"/>
                  <a:gd name="T74" fmla="*/ 2147483647 w 154"/>
                  <a:gd name="T75" fmla="*/ 2147483647 h 136"/>
                  <a:gd name="T76" fmla="*/ 2147483647 w 154"/>
                  <a:gd name="T77" fmla="*/ 2147483647 h 136"/>
                  <a:gd name="T78" fmla="*/ 2147483647 w 154"/>
                  <a:gd name="T79" fmla="*/ 2147483647 h 136"/>
                  <a:gd name="T80" fmla="*/ 2147483647 w 154"/>
                  <a:gd name="T81" fmla="*/ 2147483647 h 136"/>
                  <a:gd name="T82" fmla="*/ 2147483647 w 154"/>
                  <a:gd name="T83" fmla="*/ 2147483647 h 136"/>
                  <a:gd name="T84" fmla="*/ 2147483647 w 154"/>
                  <a:gd name="T85" fmla="*/ 2147483647 h 136"/>
                  <a:gd name="T86" fmla="*/ 2147483647 w 154"/>
                  <a:gd name="T87" fmla="*/ 2147483647 h 136"/>
                  <a:gd name="T88" fmla="*/ 2147483647 w 154"/>
                  <a:gd name="T89" fmla="*/ 2147483647 h 136"/>
                  <a:gd name="T90" fmla="*/ 2147483647 w 154"/>
                  <a:gd name="T91" fmla="*/ 2147483647 h 136"/>
                  <a:gd name="T92" fmla="*/ 2147483647 w 154"/>
                  <a:gd name="T93" fmla="*/ 2147483647 h 136"/>
                  <a:gd name="T94" fmla="*/ 2147483647 w 154"/>
                  <a:gd name="T95" fmla="*/ 2147483647 h 136"/>
                  <a:gd name="T96" fmla="*/ 2147483647 w 154"/>
                  <a:gd name="T97" fmla="*/ 2147483647 h 136"/>
                  <a:gd name="T98" fmla="*/ 2147483647 w 154"/>
                  <a:gd name="T99" fmla="*/ 2147483647 h 136"/>
                  <a:gd name="T100" fmla="*/ 2147483647 w 154"/>
                  <a:gd name="T101" fmla="*/ 2147483647 h 1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54"/>
                  <a:gd name="T154" fmla="*/ 0 h 136"/>
                  <a:gd name="T155" fmla="*/ 154 w 154"/>
                  <a:gd name="T156" fmla="*/ 136 h 1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54" h="136">
                    <a:moveTo>
                      <a:pt x="153" y="57"/>
                    </a:moveTo>
                    <a:lnTo>
                      <a:pt x="153" y="57"/>
                    </a:lnTo>
                    <a:lnTo>
                      <a:pt x="153" y="52"/>
                    </a:lnTo>
                    <a:lnTo>
                      <a:pt x="153" y="46"/>
                    </a:lnTo>
                    <a:lnTo>
                      <a:pt x="152" y="35"/>
                    </a:lnTo>
                    <a:lnTo>
                      <a:pt x="152" y="30"/>
                    </a:lnTo>
                    <a:lnTo>
                      <a:pt x="151" y="24"/>
                    </a:lnTo>
                    <a:lnTo>
                      <a:pt x="150" y="19"/>
                    </a:lnTo>
                    <a:lnTo>
                      <a:pt x="148" y="15"/>
                    </a:lnTo>
                    <a:lnTo>
                      <a:pt x="145" y="12"/>
                    </a:lnTo>
                    <a:lnTo>
                      <a:pt x="141" y="9"/>
                    </a:lnTo>
                    <a:lnTo>
                      <a:pt x="134" y="5"/>
                    </a:lnTo>
                    <a:lnTo>
                      <a:pt x="124" y="1"/>
                    </a:lnTo>
                    <a:lnTo>
                      <a:pt x="116" y="0"/>
                    </a:lnTo>
                    <a:lnTo>
                      <a:pt x="109" y="0"/>
                    </a:lnTo>
                    <a:lnTo>
                      <a:pt x="102" y="1"/>
                    </a:lnTo>
                    <a:lnTo>
                      <a:pt x="95" y="2"/>
                    </a:lnTo>
                    <a:lnTo>
                      <a:pt x="87" y="4"/>
                    </a:lnTo>
                    <a:lnTo>
                      <a:pt x="81" y="6"/>
                    </a:lnTo>
                    <a:lnTo>
                      <a:pt x="74" y="9"/>
                    </a:lnTo>
                    <a:lnTo>
                      <a:pt x="68" y="13"/>
                    </a:lnTo>
                    <a:lnTo>
                      <a:pt x="63" y="17"/>
                    </a:lnTo>
                    <a:lnTo>
                      <a:pt x="58" y="21"/>
                    </a:lnTo>
                    <a:lnTo>
                      <a:pt x="49" y="30"/>
                    </a:lnTo>
                    <a:lnTo>
                      <a:pt x="43" y="37"/>
                    </a:lnTo>
                    <a:lnTo>
                      <a:pt x="38" y="44"/>
                    </a:lnTo>
                    <a:lnTo>
                      <a:pt x="27" y="71"/>
                    </a:lnTo>
                    <a:lnTo>
                      <a:pt x="19" y="91"/>
                    </a:lnTo>
                    <a:lnTo>
                      <a:pt x="12" y="108"/>
                    </a:lnTo>
                    <a:lnTo>
                      <a:pt x="5" y="118"/>
                    </a:lnTo>
                    <a:lnTo>
                      <a:pt x="3" y="122"/>
                    </a:lnTo>
                    <a:lnTo>
                      <a:pt x="1" y="125"/>
                    </a:lnTo>
                    <a:lnTo>
                      <a:pt x="0" y="125"/>
                    </a:lnTo>
                    <a:lnTo>
                      <a:pt x="5" y="136"/>
                    </a:lnTo>
                    <a:lnTo>
                      <a:pt x="17" y="127"/>
                    </a:lnTo>
                    <a:lnTo>
                      <a:pt x="18" y="120"/>
                    </a:lnTo>
                    <a:lnTo>
                      <a:pt x="24" y="100"/>
                    </a:lnTo>
                    <a:lnTo>
                      <a:pt x="33" y="75"/>
                    </a:lnTo>
                    <a:lnTo>
                      <a:pt x="38" y="62"/>
                    </a:lnTo>
                    <a:lnTo>
                      <a:pt x="43" y="51"/>
                    </a:lnTo>
                    <a:lnTo>
                      <a:pt x="49" y="42"/>
                    </a:lnTo>
                    <a:lnTo>
                      <a:pt x="51" y="38"/>
                    </a:lnTo>
                    <a:lnTo>
                      <a:pt x="53" y="36"/>
                    </a:lnTo>
                    <a:lnTo>
                      <a:pt x="58" y="31"/>
                    </a:lnTo>
                    <a:lnTo>
                      <a:pt x="65" y="25"/>
                    </a:lnTo>
                    <a:lnTo>
                      <a:pt x="72" y="21"/>
                    </a:lnTo>
                    <a:lnTo>
                      <a:pt x="79" y="16"/>
                    </a:lnTo>
                    <a:lnTo>
                      <a:pt x="87" y="13"/>
                    </a:lnTo>
                    <a:lnTo>
                      <a:pt x="95" y="10"/>
                    </a:lnTo>
                    <a:lnTo>
                      <a:pt x="102" y="8"/>
                    </a:lnTo>
                    <a:lnTo>
                      <a:pt x="107" y="8"/>
                    </a:lnTo>
                    <a:lnTo>
                      <a:pt x="114" y="8"/>
                    </a:lnTo>
                    <a:lnTo>
                      <a:pt x="122" y="11"/>
                    </a:lnTo>
                    <a:lnTo>
                      <a:pt x="127" y="13"/>
                    </a:lnTo>
                    <a:lnTo>
                      <a:pt x="131" y="15"/>
                    </a:lnTo>
                    <a:lnTo>
                      <a:pt x="134" y="18"/>
                    </a:lnTo>
                    <a:lnTo>
                      <a:pt x="135" y="19"/>
                    </a:lnTo>
                    <a:lnTo>
                      <a:pt x="135" y="21"/>
                    </a:lnTo>
                    <a:lnTo>
                      <a:pt x="135" y="23"/>
                    </a:lnTo>
                    <a:lnTo>
                      <a:pt x="134" y="26"/>
                    </a:lnTo>
                    <a:lnTo>
                      <a:pt x="132" y="32"/>
                    </a:lnTo>
                    <a:lnTo>
                      <a:pt x="128" y="37"/>
                    </a:lnTo>
                    <a:lnTo>
                      <a:pt x="124" y="41"/>
                    </a:lnTo>
                    <a:lnTo>
                      <a:pt x="113" y="51"/>
                    </a:lnTo>
                    <a:lnTo>
                      <a:pt x="90" y="69"/>
                    </a:lnTo>
                    <a:lnTo>
                      <a:pt x="90" y="70"/>
                    </a:lnTo>
                    <a:lnTo>
                      <a:pt x="91" y="73"/>
                    </a:lnTo>
                    <a:lnTo>
                      <a:pt x="94" y="83"/>
                    </a:lnTo>
                    <a:lnTo>
                      <a:pt x="95" y="90"/>
                    </a:lnTo>
                    <a:lnTo>
                      <a:pt x="96" y="100"/>
                    </a:lnTo>
                    <a:lnTo>
                      <a:pt x="96" y="112"/>
                    </a:lnTo>
                    <a:lnTo>
                      <a:pt x="96" y="126"/>
                    </a:lnTo>
                    <a:lnTo>
                      <a:pt x="96" y="128"/>
                    </a:lnTo>
                    <a:lnTo>
                      <a:pt x="97" y="127"/>
                    </a:lnTo>
                    <a:lnTo>
                      <a:pt x="107" y="116"/>
                    </a:lnTo>
                    <a:lnTo>
                      <a:pt x="115" y="109"/>
                    </a:lnTo>
                    <a:lnTo>
                      <a:pt x="116" y="109"/>
                    </a:lnTo>
                    <a:lnTo>
                      <a:pt x="116" y="110"/>
                    </a:lnTo>
                    <a:lnTo>
                      <a:pt x="116" y="113"/>
                    </a:lnTo>
                    <a:lnTo>
                      <a:pt x="115" y="120"/>
                    </a:lnTo>
                    <a:lnTo>
                      <a:pt x="114" y="122"/>
                    </a:lnTo>
                    <a:lnTo>
                      <a:pt x="116" y="120"/>
                    </a:lnTo>
                    <a:lnTo>
                      <a:pt x="118" y="117"/>
                    </a:lnTo>
                    <a:lnTo>
                      <a:pt x="120" y="115"/>
                    </a:lnTo>
                    <a:lnTo>
                      <a:pt x="123" y="108"/>
                    </a:lnTo>
                    <a:lnTo>
                      <a:pt x="126" y="99"/>
                    </a:lnTo>
                    <a:lnTo>
                      <a:pt x="128" y="92"/>
                    </a:lnTo>
                    <a:lnTo>
                      <a:pt x="131" y="80"/>
                    </a:lnTo>
                    <a:lnTo>
                      <a:pt x="132" y="76"/>
                    </a:lnTo>
                    <a:lnTo>
                      <a:pt x="134" y="72"/>
                    </a:lnTo>
                    <a:lnTo>
                      <a:pt x="136" y="69"/>
                    </a:lnTo>
                    <a:lnTo>
                      <a:pt x="140" y="65"/>
                    </a:lnTo>
                    <a:lnTo>
                      <a:pt x="143" y="63"/>
                    </a:lnTo>
                    <a:lnTo>
                      <a:pt x="145" y="63"/>
                    </a:lnTo>
                    <a:lnTo>
                      <a:pt x="147" y="63"/>
                    </a:lnTo>
                    <a:lnTo>
                      <a:pt x="148" y="64"/>
                    </a:lnTo>
                    <a:lnTo>
                      <a:pt x="150" y="66"/>
                    </a:lnTo>
                    <a:lnTo>
                      <a:pt x="151" y="70"/>
                    </a:lnTo>
                    <a:lnTo>
                      <a:pt x="152" y="74"/>
                    </a:lnTo>
                    <a:lnTo>
                      <a:pt x="153" y="74"/>
                    </a:lnTo>
                    <a:lnTo>
                      <a:pt x="154" y="66"/>
                    </a:lnTo>
                    <a:lnTo>
                      <a:pt x="154" y="60"/>
                    </a:lnTo>
                    <a:lnTo>
                      <a:pt x="153" y="57"/>
                    </a:lnTo>
                    <a:close/>
                  </a:path>
                </a:pathLst>
              </a:custGeom>
              <a:solidFill>
                <a:srgbClr val="FF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65" name="Freeform 27"/>
              <p:cNvSpPr>
                <a:spLocks/>
              </p:cNvSpPr>
              <p:nvPr/>
            </p:nvSpPr>
            <p:spPr bwMode="auto">
              <a:xfrm>
                <a:off x="3927314" y="3764994"/>
                <a:ext cx="41284" cy="24335"/>
              </a:xfrm>
              <a:custGeom>
                <a:avLst/>
                <a:gdLst>
                  <a:gd name="T0" fmla="*/ 2147483647 w 26"/>
                  <a:gd name="T1" fmla="*/ 2147483647 h 15"/>
                  <a:gd name="T2" fmla="*/ 2147483647 w 26"/>
                  <a:gd name="T3" fmla="*/ 2147483647 h 15"/>
                  <a:gd name="T4" fmla="*/ 2147483647 w 26"/>
                  <a:gd name="T5" fmla="*/ 2147483647 h 15"/>
                  <a:gd name="T6" fmla="*/ 2147483647 w 26"/>
                  <a:gd name="T7" fmla="*/ 2147483647 h 15"/>
                  <a:gd name="T8" fmla="*/ 2147483647 w 26"/>
                  <a:gd name="T9" fmla="*/ 2147483647 h 15"/>
                  <a:gd name="T10" fmla="*/ 2147483647 w 26"/>
                  <a:gd name="T11" fmla="*/ 2147483647 h 15"/>
                  <a:gd name="T12" fmla="*/ 2147483647 w 26"/>
                  <a:gd name="T13" fmla="*/ 2147483647 h 15"/>
                  <a:gd name="T14" fmla="*/ 2147483647 w 26"/>
                  <a:gd name="T15" fmla="*/ 0 h 15"/>
                  <a:gd name="T16" fmla="*/ 2147483647 w 26"/>
                  <a:gd name="T17" fmla="*/ 0 h 15"/>
                  <a:gd name="T18" fmla="*/ 2147483647 w 26"/>
                  <a:gd name="T19" fmla="*/ 2147483647 h 15"/>
                  <a:gd name="T20" fmla="*/ 2147483647 w 26"/>
                  <a:gd name="T21" fmla="*/ 2147483647 h 15"/>
                  <a:gd name="T22" fmla="*/ 2147483647 w 26"/>
                  <a:gd name="T23" fmla="*/ 2147483647 h 15"/>
                  <a:gd name="T24" fmla="*/ 0 w 26"/>
                  <a:gd name="T25" fmla="*/ 2147483647 h 15"/>
                  <a:gd name="T26" fmla="*/ 0 w 26"/>
                  <a:gd name="T27" fmla="*/ 2147483647 h 15"/>
                  <a:gd name="T28" fmla="*/ 2147483647 w 26"/>
                  <a:gd name="T29" fmla="*/ 2147483647 h 15"/>
                  <a:gd name="T30" fmla="*/ 2147483647 w 26"/>
                  <a:gd name="T31" fmla="*/ 2147483647 h 15"/>
                  <a:gd name="T32" fmla="*/ 2147483647 w 26"/>
                  <a:gd name="T33" fmla="*/ 2147483647 h 15"/>
                  <a:gd name="T34" fmla="*/ 2147483647 w 26"/>
                  <a:gd name="T35" fmla="*/ 2147483647 h 15"/>
                  <a:gd name="T36" fmla="*/ 2147483647 w 26"/>
                  <a:gd name="T37" fmla="*/ 2147483647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
                  <a:gd name="T58" fmla="*/ 0 h 15"/>
                  <a:gd name="T59" fmla="*/ 26 w 26"/>
                  <a:gd name="T60" fmla="*/ 15 h 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 h="15">
                    <a:moveTo>
                      <a:pt x="26" y="13"/>
                    </a:moveTo>
                    <a:lnTo>
                      <a:pt x="26" y="13"/>
                    </a:lnTo>
                    <a:lnTo>
                      <a:pt x="26" y="11"/>
                    </a:lnTo>
                    <a:lnTo>
                      <a:pt x="26" y="8"/>
                    </a:lnTo>
                    <a:lnTo>
                      <a:pt x="24" y="2"/>
                    </a:lnTo>
                    <a:lnTo>
                      <a:pt x="24" y="1"/>
                    </a:lnTo>
                    <a:lnTo>
                      <a:pt x="21" y="1"/>
                    </a:lnTo>
                    <a:lnTo>
                      <a:pt x="16" y="0"/>
                    </a:lnTo>
                    <a:lnTo>
                      <a:pt x="10" y="0"/>
                    </a:lnTo>
                    <a:lnTo>
                      <a:pt x="2" y="1"/>
                    </a:lnTo>
                    <a:lnTo>
                      <a:pt x="1" y="1"/>
                    </a:lnTo>
                    <a:lnTo>
                      <a:pt x="1" y="5"/>
                    </a:lnTo>
                    <a:lnTo>
                      <a:pt x="0" y="12"/>
                    </a:lnTo>
                    <a:lnTo>
                      <a:pt x="0" y="15"/>
                    </a:lnTo>
                    <a:lnTo>
                      <a:pt x="1" y="15"/>
                    </a:lnTo>
                    <a:lnTo>
                      <a:pt x="4" y="15"/>
                    </a:lnTo>
                    <a:lnTo>
                      <a:pt x="10" y="15"/>
                    </a:lnTo>
                    <a:lnTo>
                      <a:pt x="17" y="15"/>
                    </a:lnTo>
                    <a:lnTo>
                      <a:pt x="26" y="13"/>
                    </a:lnTo>
                    <a:close/>
                  </a:path>
                </a:pathLst>
              </a:custGeom>
              <a:solidFill>
                <a:srgbClr val="B3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66" name="Freeform 28"/>
              <p:cNvSpPr>
                <a:spLocks/>
              </p:cNvSpPr>
              <p:nvPr/>
            </p:nvSpPr>
            <p:spPr bwMode="auto">
              <a:xfrm>
                <a:off x="3981498" y="3643313"/>
                <a:ext cx="37414" cy="80497"/>
              </a:xfrm>
              <a:custGeom>
                <a:avLst/>
                <a:gdLst>
                  <a:gd name="T0" fmla="*/ 2147483647 w 24"/>
                  <a:gd name="T1" fmla="*/ 0 h 51"/>
                  <a:gd name="T2" fmla="*/ 2147483647 w 24"/>
                  <a:gd name="T3" fmla="*/ 2147483647 h 51"/>
                  <a:gd name="T4" fmla="*/ 0 w 24"/>
                  <a:gd name="T5" fmla="*/ 2147483647 h 51"/>
                  <a:gd name="T6" fmla="*/ 0 w 24"/>
                  <a:gd name="T7" fmla="*/ 2147483647 h 51"/>
                  <a:gd name="T8" fmla="*/ 2147483647 w 24"/>
                  <a:gd name="T9" fmla="*/ 2147483647 h 51"/>
                  <a:gd name="T10" fmla="*/ 2147483647 w 24"/>
                  <a:gd name="T11" fmla="*/ 2147483647 h 51"/>
                  <a:gd name="T12" fmla="*/ 2147483647 w 24"/>
                  <a:gd name="T13" fmla="*/ 2147483647 h 51"/>
                  <a:gd name="T14" fmla="*/ 2147483647 w 24"/>
                  <a:gd name="T15" fmla="*/ 2147483647 h 51"/>
                  <a:gd name="T16" fmla="*/ 2147483647 w 24"/>
                  <a:gd name="T17" fmla="*/ 2147483647 h 51"/>
                  <a:gd name="T18" fmla="*/ 2147483647 w 24"/>
                  <a:gd name="T19" fmla="*/ 2147483647 h 51"/>
                  <a:gd name="T20" fmla="*/ 2147483647 w 24"/>
                  <a:gd name="T21" fmla="*/ 2147483647 h 51"/>
                  <a:gd name="T22" fmla="*/ 2147483647 w 24"/>
                  <a:gd name="T23" fmla="*/ 2147483647 h 51"/>
                  <a:gd name="T24" fmla="*/ 2147483647 w 24"/>
                  <a:gd name="T25" fmla="*/ 2147483647 h 51"/>
                  <a:gd name="T26" fmla="*/ 2147483647 w 24"/>
                  <a:gd name="T27" fmla="*/ 2147483647 h 51"/>
                  <a:gd name="T28" fmla="*/ 2147483647 w 24"/>
                  <a:gd name="T29" fmla="*/ 2147483647 h 51"/>
                  <a:gd name="T30" fmla="*/ 2147483647 w 24"/>
                  <a:gd name="T31" fmla="*/ 0 h 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51"/>
                  <a:gd name="T50" fmla="*/ 24 w 24"/>
                  <a:gd name="T51" fmla="*/ 51 h 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51">
                    <a:moveTo>
                      <a:pt x="6" y="0"/>
                    </a:moveTo>
                    <a:lnTo>
                      <a:pt x="5" y="1"/>
                    </a:lnTo>
                    <a:lnTo>
                      <a:pt x="0" y="4"/>
                    </a:lnTo>
                    <a:lnTo>
                      <a:pt x="0" y="5"/>
                    </a:lnTo>
                    <a:lnTo>
                      <a:pt x="2" y="9"/>
                    </a:lnTo>
                    <a:lnTo>
                      <a:pt x="6" y="18"/>
                    </a:lnTo>
                    <a:lnTo>
                      <a:pt x="11" y="32"/>
                    </a:lnTo>
                    <a:lnTo>
                      <a:pt x="17" y="50"/>
                    </a:lnTo>
                    <a:lnTo>
                      <a:pt x="17" y="51"/>
                    </a:lnTo>
                    <a:lnTo>
                      <a:pt x="24" y="46"/>
                    </a:lnTo>
                    <a:lnTo>
                      <a:pt x="24" y="45"/>
                    </a:lnTo>
                    <a:lnTo>
                      <a:pt x="19" y="30"/>
                    </a:lnTo>
                    <a:lnTo>
                      <a:pt x="13" y="17"/>
                    </a:lnTo>
                    <a:lnTo>
                      <a:pt x="9" y="7"/>
                    </a:lnTo>
                    <a:lnTo>
                      <a:pt x="6" y="1"/>
                    </a:lnTo>
                    <a:lnTo>
                      <a:pt x="6" y="0"/>
                    </a:lnTo>
                    <a:close/>
                  </a:path>
                </a:pathLst>
              </a:custGeom>
              <a:solidFill>
                <a:srgbClr val="FF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67" name="Freeform 29"/>
              <p:cNvSpPr>
                <a:spLocks/>
              </p:cNvSpPr>
              <p:nvPr/>
            </p:nvSpPr>
            <p:spPr bwMode="auto">
              <a:xfrm>
                <a:off x="3922153" y="3723810"/>
                <a:ext cx="100629" cy="172224"/>
              </a:xfrm>
              <a:custGeom>
                <a:avLst/>
                <a:gdLst>
                  <a:gd name="T0" fmla="*/ 2147483647 w 63"/>
                  <a:gd name="T1" fmla="*/ 2147483647 h 108"/>
                  <a:gd name="T2" fmla="*/ 2147483647 w 63"/>
                  <a:gd name="T3" fmla="*/ 2147483647 h 108"/>
                  <a:gd name="T4" fmla="*/ 2147483647 w 63"/>
                  <a:gd name="T5" fmla="*/ 2147483647 h 108"/>
                  <a:gd name="T6" fmla="*/ 2147483647 w 63"/>
                  <a:gd name="T7" fmla="*/ 2147483647 h 108"/>
                  <a:gd name="T8" fmla="*/ 2147483647 w 63"/>
                  <a:gd name="T9" fmla="*/ 2147483647 h 108"/>
                  <a:gd name="T10" fmla="*/ 2147483647 w 63"/>
                  <a:gd name="T11" fmla="*/ 2147483647 h 108"/>
                  <a:gd name="T12" fmla="*/ 2147483647 w 63"/>
                  <a:gd name="T13" fmla="*/ 2147483647 h 108"/>
                  <a:gd name="T14" fmla="*/ 2147483647 w 63"/>
                  <a:gd name="T15" fmla="*/ 2147483647 h 108"/>
                  <a:gd name="T16" fmla="*/ 2147483647 w 63"/>
                  <a:gd name="T17" fmla="*/ 2147483647 h 108"/>
                  <a:gd name="T18" fmla="*/ 2147483647 w 63"/>
                  <a:gd name="T19" fmla="*/ 2147483647 h 108"/>
                  <a:gd name="T20" fmla="*/ 2147483647 w 63"/>
                  <a:gd name="T21" fmla="*/ 0 h 108"/>
                  <a:gd name="T22" fmla="*/ 2147483647 w 63"/>
                  <a:gd name="T23" fmla="*/ 0 h 108"/>
                  <a:gd name="T24" fmla="*/ 2147483647 w 63"/>
                  <a:gd name="T25" fmla="*/ 0 h 108"/>
                  <a:gd name="T26" fmla="*/ 2147483647 w 63"/>
                  <a:gd name="T27" fmla="*/ 2147483647 h 108"/>
                  <a:gd name="T28" fmla="*/ 2147483647 w 63"/>
                  <a:gd name="T29" fmla="*/ 2147483647 h 108"/>
                  <a:gd name="T30" fmla="*/ 2147483647 w 63"/>
                  <a:gd name="T31" fmla="*/ 2147483647 h 108"/>
                  <a:gd name="T32" fmla="*/ 2147483647 w 63"/>
                  <a:gd name="T33" fmla="*/ 2147483647 h 108"/>
                  <a:gd name="T34" fmla="*/ 2147483647 w 63"/>
                  <a:gd name="T35" fmla="*/ 2147483647 h 108"/>
                  <a:gd name="T36" fmla="*/ 2147483647 w 63"/>
                  <a:gd name="T37" fmla="*/ 2147483647 h 108"/>
                  <a:gd name="T38" fmla="*/ 2147483647 w 63"/>
                  <a:gd name="T39" fmla="*/ 2147483647 h 108"/>
                  <a:gd name="T40" fmla="*/ 2147483647 w 63"/>
                  <a:gd name="T41" fmla="*/ 2147483647 h 108"/>
                  <a:gd name="T42" fmla="*/ 2147483647 w 63"/>
                  <a:gd name="T43" fmla="*/ 2147483647 h 108"/>
                  <a:gd name="T44" fmla="*/ 2147483647 w 63"/>
                  <a:gd name="T45" fmla="*/ 2147483647 h 108"/>
                  <a:gd name="T46" fmla="*/ 2147483647 w 63"/>
                  <a:gd name="T47" fmla="*/ 2147483647 h 108"/>
                  <a:gd name="T48" fmla="*/ 0 w 63"/>
                  <a:gd name="T49" fmla="*/ 2147483647 h 108"/>
                  <a:gd name="T50" fmla="*/ 0 w 63"/>
                  <a:gd name="T51" fmla="*/ 2147483647 h 108"/>
                  <a:gd name="T52" fmla="*/ 2147483647 w 63"/>
                  <a:gd name="T53" fmla="*/ 2147483647 h 108"/>
                  <a:gd name="T54" fmla="*/ 2147483647 w 63"/>
                  <a:gd name="T55" fmla="*/ 2147483647 h 108"/>
                  <a:gd name="T56" fmla="*/ 2147483647 w 63"/>
                  <a:gd name="T57" fmla="*/ 2147483647 h 108"/>
                  <a:gd name="T58" fmla="*/ 2147483647 w 63"/>
                  <a:gd name="T59" fmla="*/ 2147483647 h 108"/>
                  <a:gd name="T60" fmla="*/ 2147483647 w 63"/>
                  <a:gd name="T61" fmla="*/ 2147483647 h 108"/>
                  <a:gd name="T62" fmla="*/ 2147483647 w 63"/>
                  <a:gd name="T63" fmla="*/ 2147483647 h 10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3"/>
                  <a:gd name="T97" fmla="*/ 0 h 108"/>
                  <a:gd name="T98" fmla="*/ 63 w 63"/>
                  <a:gd name="T99" fmla="*/ 108 h 10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3" h="108">
                    <a:moveTo>
                      <a:pt x="4" y="108"/>
                    </a:moveTo>
                    <a:lnTo>
                      <a:pt x="5" y="107"/>
                    </a:lnTo>
                    <a:lnTo>
                      <a:pt x="31" y="85"/>
                    </a:lnTo>
                    <a:lnTo>
                      <a:pt x="63" y="58"/>
                    </a:lnTo>
                    <a:lnTo>
                      <a:pt x="63" y="44"/>
                    </a:lnTo>
                    <a:lnTo>
                      <a:pt x="63" y="33"/>
                    </a:lnTo>
                    <a:lnTo>
                      <a:pt x="62" y="23"/>
                    </a:lnTo>
                    <a:lnTo>
                      <a:pt x="61" y="16"/>
                    </a:lnTo>
                    <a:lnTo>
                      <a:pt x="59" y="5"/>
                    </a:lnTo>
                    <a:lnTo>
                      <a:pt x="57" y="0"/>
                    </a:lnTo>
                    <a:lnTo>
                      <a:pt x="56" y="0"/>
                    </a:lnTo>
                    <a:lnTo>
                      <a:pt x="24" y="25"/>
                    </a:lnTo>
                    <a:lnTo>
                      <a:pt x="29" y="26"/>
                    </a:lnTo>
                    <a:lnTo>
                      <a:pt x="30" y="31"/>
                    </a:lnTo>
                    <a:lnTo>
                      <a:pt x="30" y="35"/>
                    </a:lnTo>
                    <a:lnTo>
                      <a:pt x="31" y="39"/>
                    </a:lnTo>
                    <a:lnTo>
                      <a:pt x="30" y="40"/>
                    </a:lnTo>
                    <a:lnTo>
                      <a:pt x="20" y="42"/>
                    </a:lnTo>
                    <a:lnTo>
                      <a:pt x="13" y="42"/>
                    </a:lnTo>
                    <a:lnTo>
                      <a:pt x="6" y="42"/>
                    </a:lnTo>
                    <a:lnTo>
                      <a:pt x="3" y="42"/>
                    </a:lnTo>
                    <a:lnTo>
                      <a:pt x="0" y="45"/>
                    </a:lnTo>
                    <a:lnTo>
                      <a:pt x="0" y="46"/>
                    </a:lnTo>
                    <a:lnTo>
                      <a:pt x="1" y="51"/>
                    </a:lnTo>
                    <a:lnTo>
                      <a:pt x="2" y="64"/>
                    </a:lnTo>
                    <a:lnTo>
                      <a:pt x="4" y="83"/>
                    </a:lnTo>
                    <a:lnTo>
                      <a:pt x="4" y="93"/>
                    </a:lnTo>
                    <a:lnTo>
                      <a:pt x="4" y="106"/>
                    </a:lnTo>
                    <a:lnTo>
                      <a:pt x="4" y="108"/>
                    </a:lnTo>
                    <a:close/>
                  </a:path>
                </a:pathLst>
              </a:custGeom>
              <a:solidFill>
                <a:srgbClr val="FF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68" name="Freeform 30"/>
              <p:cNvSpPr>
                <a:spLocks/>
              </p:cNvSpPr>
              <p:nvPr/>
            </p:nvSpPr>
            <p:spPr bwMode="auto">
              <a:xfrm>
                <a:off x="3991819" y="3624593"/>
                <a:ext cx="95469" cy="89856"/>
              </a:xfrm>
              <a:custGeom>
                <a:avLst/>
                <a:gdLst>
                  <a:gd name="T0" fmla="*/ 2147483647 w 58"/>
                  <a:gd name="T1" fmla="*/ 2147483647 h 56"/>
                  <a:gd name="T2" fmla="*/ 2147483647 w 58"/>
                  <a:gd name="T3" fmla="*/ 2147483647 h 56"/>
                  <a:gd name="T4" fmla="*/ 2147483647 w 58"/>
                  <a:gd name="T5" fmla="*/ 2147483647 h 56"/>
                  <a:gd name="T6" fmla="*/ 2147483647 w 58"/>
                  <a:gd name="T7" fmla="*/ 2147483647 h 56"/>
                  <a:gd name="T8" fmla="*/ 2147483647 w 58"/>
                  <a:gd name="T9" fmla="*/ 2147483647 h 56"/>
                  <a:gd name="T10" fmla="*/ 2147483647 w 58"/>
                  <a:gd name="T11" fmla="*/ 2147483647 h 56"/>
                  <a:gd name="T12" fmla="*/ 2147483647 w 58"/>
                  <a:gd name="T13" fmla="*/ 2147483647 h 56"/>
                  <a:gd name="T14" fmla="*/ 2147483647 w 58"/>
                  <a:gd name="T15" fmla="*/ 2147483647 h 56"/>
                  <a:gd name="T16" fmla="*/ 2147483647 w 58"/>
                  <a:gd name="T17" fmla="*/ 2147483647 h 56"/>
                  <a:gd name="T18" fmla="*/ 2147483647 w 58"/>
                  <a:gd name="T19" fmla="*/ 2147483647 h 56"/>
                  <a:gd name="T20" fmla="*/ 2147483647 w 58"/>
                  <a:gd name="T21" fmla="*/ 2147483647 h 56"/>
                  <a:gd name="T22" fmla="*/ 2147483647 w 58"/>
                  <a:gd name="T23" fmla="*/ 2147483647 h 56"/>
                  <a:gd name="T24" fmla="*/ 2147483647 w 58"/>
                  <a:gd name="T25" fmla="*/ 2147483647 h 56"/>
                  <a:gd name="T26" fmla="*/ 2147483647 w 58"/>
                  <a:gd name="T27" fmla="*/ 2147483647 h 56"/>
                  <a:gd name="T28" fmla="*/ 2147483647 w 58"/>
                  <a:gd name="T29" fmla="*/ 2147483647 h 56"/>
                  <a:gd name="T30" fmla="*/ 2147483647 w 58"/>
                  <a:gd name="T31" fmla="*/ 2147483647 h 56"/>
                  <a:gd name="T32" fmla="*/ 2147483647 w 58"/>
                  <a:gd name="T33" fmla="*/ 0 h 56"/>
                  <a:gd name="T34" fmla="*/ 2147483647 w 58"/>
                  <a:gd name="T35" fmla="*/ 0 h 56"/>
                  <a:gd name="T36" fmla="*/ 2147483647 w 58"/>
                  <a:gd name="T37" fmla="*/ 2147483647 h 56"/>
                  <a:gd name="T38" fmla="*/ 2147483647 w 58"/>
                  <a:gd name="T39" fmla="*/ 2147483647 h 56"/>
                  <a:gd name="T40" fmla="*/ 2147483647 w 58"/>
                  <a:gd name="T41" fmla="*/ 2147483647 h 56"/>
                  <a:gd name="T42" fmla="*/ 0 w 58"/>
                  <a:gd name="T43" fmla="*/ 2147483647 h 56"/>
                  <a:gd name="T44" fmla="*/ 2147483647 w 58"/>
                  <a:gd name="T45" fmla="*/ 2147483647 h 56"/>
                  <a:gd name="T46" fmla="*/ 2147483647 w 58"/>
                  <a:gd name="T47" fmla="*/ 2147483647 h 56"/>
                  <a:gd name="T48" fmla="*/ 2147483647 w 58"/>
                  <a:gd name="T49" fmla="*/ 2147483647 h 56"/>
                  <a:gd name="T50" fmla="*/ 2147483647 w 58"/>
                  <a:gd name="T51" fmla="*/ 2147483647 h 56"/>
                  <a:gd name="T52" fmla="*/ 2147483647 w 58"/>
                  <a:gd name="T53" fmla="*/ 2147483647 h 56"/>
                  <a:gd name="T54" fmla="*/ 2147483647 w 58"/>
                  <a:gd name="T55" fmla="*/ 2147483647 h 5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8"/>
                  <a:gd name="T85" fmla="*/ 0 h 56"/>
                  <a:gd name="T86" fmla="*/ 58 w 58"/>
                  <a:gd name="T87" fmla="*/ 56 h 5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8" h="56">
                    <a:moveTo>
                      <a:pt x="18" y="56"/>
                    </a:moveTo>
                    <a:lnTo>
                      <a:pt x="19" y="55"/>
                    </a:lnTo>
                    <a:lnTo>
                      <a:pt x="38" y="39"/>
                    </a:lnTo>
                    <a:lnTo>
                      <a:pt x="46" y="32"/>
                    </a:lnTo>
                    <a:lnTo>
                      <a:pt x="48" y="30"/>
                    </a:lnTo>
                    <a:lnTo>
                      <a:pt x="53" y="25"/>
                    </a:lnTo>
                    <a:lnTo>
                      <a:pt x="55" y="22"/>
                    </a:lnTo>
                    <a:lnTo>
                      <a:pt x="57" y="19"/>
                    </a:lnTo>
                    <a:lnTo>
                      <a:pt x="58" y="15"/>
                    </a:lnTo>
                    <a:lnTo>
                      <a:pt x="58" y="12"/>
                    </a:lnTo>
                    <a:lnTo>
                      <a:pt x="58" y="11"/>
                    </a:lnTo>
                    <a:lnTo>
                      <a:pt x="57" y="10"/>
                    </a:lnTo>
                    <a:lnTo>
                      <a:pt x="54" y="7"/>
                    </a:lnTo>
                    <a:lnTo>
                      <a:pt x="51" y="5"/>
                    </a:lnTo>
                    <a:lnTo>
                      <a:pt x="46" y="3"/>
                    </a:lnTo>
                    <a:lnTo>
                      <a:pt x="37" y="2"/>
                    </a:lnTo>
                    <a:lnTo>
                      <a:pt x="32" y="0"/>
                    </a:lnTo>
                    <a:lnTo>
                      <a:pt x="25" y="0"/>
                    </a:lnTo>
                    <a:lnTo>
                      <a:pt x="18" y="3"/>
                    </a:lnTo>
                    <a:lnTo>
                      <a:pt x="9" y="6"/>
                    </a:lnTo>
                    <a:lnTo>
                      <a:pt x="1" y="11"/>
                    </a:lnTo>
                    <a:lnTo>
                      <a:pt x="0" y="11"/>
                    </a:lnTo>
                    <a:lnTo>
                      <a:pt x="1" y="11"/>
                    </a:lnTo>
                    <a:lnTo>
                      <a:pt x="3" y="16"/>
                    </a:lnTo>
                    <a:lnTo>
                      <a:pt x="7" y="26"/>
                    </a:lnTo>
                    <a:lnTo>
                      <a:pt x="12" y="39"/>
                    </a:lnTo>
                    <a:lnTo>
                      <a:pt x="17" y="55"/>
                    </a:lnTo>
                    <a:lnTo>
                      <a:pt x="18" y="56"/>
                    </a:lnTo>
                    <a:close/>
                  </a:path>
                </a:pathLst>
              </a:custGeom>
              <a:solidFill>
                <a:srgbClr val="4D4D4D"/>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69" name="Freeform 31"/>
              <p:cNvSpPr>
                <a:spLocks/>
              </p:cNvSpPr>
              <p:nvPr/>
            </p:nvSpPr>
            <p:spPr bwMode="auto">
              <a:xfrm>
                <a:off x="3874419" y="3881058"/>
                <a:ext cx="39993" cy="33696"/>
              </a:xfrm>
              <a:custGeom>
                <a:avLst/>
                <a:gdLst>
                  <a:gd name="T0" fmla="*/ 2147483647 w 25"/>
                  <a:gd name="T1" fmla="*/ 2147483647 h 21"/>
                  <a:gd name="T2" fmla="*/ 2147483647 w 25"/>
                  <a:gd name="T3" fmla="*/ 2147483647 h 21"/>
                  <a:gd name="T4" fmla="*/ 2147483647 w 25"/>
                  <a:gd name="T5" fmla="*/ 2147483647 h 21"/>
                  <a:gd name="T6" fmla="*/ 2147483647 w 25"/>
                  <a:gd name="T7" fmla="*/ 0 h 21"/>
                  <a:gd name="T8" fmla="*/ 2147483647 w 25"/>
                  <a:gd name="T9" fmla="*/ 2147483647 h 21"/>
                  <a:gd name="T10" fmla="*/ 2147483647 w 25"/>
                  <a:gd name="T11" fmla="*/ 2147483647 h 21"/>
                  <a:gd name="T12" fmla="*/ 2147483647 w 25"/>
                  <a:gd name="T13" fmla="*/ 2147483647 h 21"/>
                  <a:gd name="T14" fmla="*/ 0 w 25"/>
                  <a:gd name="T15" fmla="*/ 2147483647 h 21"/>
                  <a:gd name="T16" fmla="*/ 2147483647 w 25"/>
                  <a:gd name="T17" fmla="*/ 2147483647 h 21"/>
                  <a:gd name="T18" fmla="*/ 2147483647 w 25"/>
                  <a:gd name="T19" fmla="*/ 2147483647 h 21"/>
                  <a:gd name="T20" fmla="*/ 2147483647 w 25"/>
                  <a:gd name="T21" fmla="*/ 2147483647 h 21"/>
                  <a:gd name="T22" fmla="*/ 2147483647 w 25"/>
                  <a:gd name="T23" fmla="*/ 2147483647 h 21"/>
                  <a:gd name="T24" fmla="*/ 2147483647 w 25"/>
                  <a:gd name="T25" fmla="*/ 2147483647 h 21"/>
                  <a:gd name="T26" fmla="*/ 2147483647 w 25"/>
                  <a:gd name="T27" fmla="*/ 2147483647 h 21"/>
                  <a:gd name="T28" fmla="*/ 2147483647 w 25"/>
                  <a:gd name="T29" fmla="*/ 2147483647 h 21"/>
                  <a:gd name="T30" fmla="*/ 2147483647 w 25"/>
                  <a:gd name="T31" fmla="*/ 2147483647 h 21"/>
                  <a:gd name="T32" fmla="*/ 2147483647 w 25"/>
                  <a:gd name="T33" fmla="*/ 2147483647 h 21"/>
                  <a:gd name="T34" fmla="*/ 2147483647 w 25"/>
                  <a:gd name="T35" fmla="*/ 2147483647 h 21"/>
                  <a:gd name="T36" fmla="*/ 2147483647 w 25"/>
                  <a:gd name="T37" fmla="*/ 2147483647 h 21"/>
                  <a:gd name="T38" fmla="*/ 2147483647 w 25"/>
                  <a:gd name="T39" fmla="*/ 2147483647 h 21"/>
                  <a:gd name="T40" fmla="*/ 2147483647 w 25"/>
                  <a:gd name="T41" fmla="*/ 2147483647 h 21"/>
                  <a:gd name="T42" fmla="*/ 2147483647 w 25"/>
                  <a:gd name="T43" fmla="*/ 2147483647 h 21"/>
                  <a:gd name="T44" fmla="*/ 2147483647 w 25"/>
                  <a:gd name="T45" fmla="*/ 2147483647 h 2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
                  <a:gd name="T70" fmla="*/ 0 h 21"/>
                  <a:gd name="T71" fmla="*/ 25 w 25"/>
                  <a:gd name="T72" fmla="*/ 21 h 2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 h="21">
                    <a:moveTo>
                      <a:pt x="19" y="2"/>
                    </a:moveTo>
                    <a:lnTo>
                      <a:pt x="19" y="2"/>
                    </a:lnTo>
                    <a:lnTo>
                      <a:pt x="17" y="1"/>
                    </a:lnTo>
                    <a:lnTo>
                      <a:pt x="15" y="0"/>
                    </a:lnTo>
                    <a:lnTo>
                      <a:pt x="11" y="1"/>
                    </a:lnTo>
                    <a:lnTo>
                      <a:pt x="6" y="2"/>
                    </a:lnTo>
                    <a:lnTo>
                      <a:pt x="2" y="6"/>
                    </a:lnTo>
                    <a:lnTo>
                      <a:pt x="0" y="6"/>
                    </a:lnTo>
                    <a:lnTo>
                      <a:pt x="2" y="6"/>
                    </a:lnTo>
                    <a:lnTo>
                      <a:pt x="6" y="7"/>
                    </a:lnTo>
                    <a:lnTo>
                      <a:pt x="10" y="8"/>
                    </a:lnTo>
                    <a:lnTo>
                      <a:pt x="13" y="10"/>
                    </a:lnTo>
                    <a:lnTo>
                      <a:pt x="16" y="11"/>
                    </a:lnTo>
                    <a:lnTo>
                      <a:pt x="19" y="13"/>
                    </a:lnTo>
                    <a:lnTo>
                      <a:pt x="20" y="15"/>
                    </a:lnTo>
                    <a:lnTo>
                      <a:pt x="23" y="19"/>
                    </a:lnTo>
                    <a:lnTo>
                      <a:pt x="24" y="21"/>
                    </a:lnTo>
                    <a:lnTo>
                      <a:pt x="24" y="19"/>
                    </a:lnTo>
                    <a:lnTo>
                      <a:pt x="25" y="14"/>
                    </a:lnTo>
                    <a:lnTo>
                      <a:pt x="24" y="9"/>
                    </a:lnTo>
                    <a:lnTo>
                      <a:pt x="22" y="5"/>
                    </a:lnTo>
                    <a:lnTo>
                      <a:pt x="21" y="3"/>
                    </a:lnTo>
                    <a:lnTo>
                      <a:pt x="19" y="2"/>
                    </a:lnTo>
                    <a:close/>
                  </a:path>
                </a:pathLst>
              </a:custGeom>
              <a:solidFill>
                <a:srgbClr val="4D4D4D"/>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70" name="Freeform 32"/>
              <p:cNvSpPr>
                <a:spLocks/>
              </p:cNvSpPr>
              <p:nvPr/>
            </p:nvSpPr>
            <p:spPr bwMode="auto">
              <a:xfrm>
                <a:off x="3900222" y="3650801"/>
                <a:ext cx="105789" cy="160992"/>
              </a:xfrm>
              <a:custGeom>
                <a:avLst/>
                <a:gdLst>
                  <a:gd name="T0" fmla="*/ 2147483647 w 67"/>
                  <a:gd name="T1" fmla="*/ 0 h 101"/>
                  <a:gd name="T2" fmla="*/ 2147483647 w 67"/>
                  <a:gd name="T3" fmla="*/ 0 h 101"/>
                  <a:gd name="T4" fmla="*/ 2147483647 w 67"/>
                  <a:gd name="T5" fmla="*/ 2147483647 h 101"/>
                  <a:gd name="T6" fmla="*/ 2147483647 w 67"/>
                  <a:gd name="T7" fmla="*/ 2147483647 h 101"/>
                  <a:gd name="T8" fmla="*/ 2147483647 w 67"/>
                  <a:gd name="T9" fmla="*/ 2147483647 h 101"/>
                  <a:gd name="T10" fmla="*/ 2147483647 w 67"/>
                  <a:gd name="T11" fmla="*/ 2147483647 h 101"/>
                  <a:gd name="T12" fmla="*/ 2147483647 w 67"/>
                  <a:gd name="T13" fmla="*/ 2147483647 h 101"/>
                  <a:gd name="T14" fmla="*/ 2147483647 w 67"/>
                  <a:gd name="T15" fmla="*/ 2147483647 h 101"/>
                  <a:gd name="T16" fmla="*/ 2147483647 w 67"/>
                  <a:gd name="T17" fmla="*/ 2147483647 h 101"/>
                  <a:gd name="T18" fmla="*/ 2147483647 w 67"/>
                  <a:gd name="T19" fmla="*/ 2147483647 h 101"/>
                  <a:gd name="T20" fmla="*/ 2147483647 w 67"/>
                  <a:gd name="T21" fmla="*/ 2147483647 h 101"/>
                  <a:gd name="T22" fmla="*/ 0 w 67"/>
                  <a:gd name="T23" fmla="*/ 2147483647 h 101"/>
                  <a:gd name="T24" fmla="*/ 2147483647 w 67"/>
                  <a:gd name="T25" fmla="*/ 2147483647 h 101"/>
                  <a:gd name="T26" fmla="*/ 2147483647 w 67"/>
                  <a:gd name="T27" fmla="*/ 2147483647 h 101"/>
                  <a:gd name="T28" fmla="*/ 2147483647 w 67"/>
                  <a:gd name="T29" fmla="*/ 2147483647 h 101"/>
                  <a:gd name="T30" fmla="*/ 2147483647 w 67"/>
                  <a:gd name="T31" fmla="*/ 2147483647 h 101"/>
                  <a:gd name="T32" fmla="*/ 2147483647 w 67"/>
                  <a:gd name="T33" fmla="*/ 2147483647 h 101"/>
                  <a:gd name="T34" fmla="*/ 2147483647 w 67"/>
                  <a:gd name="T35" fmla="*/ 2147483647 h 101"/>
                  <a:gd name="T36" fmla="*/ 2147483647 w 67"/>
                  <a:gd name="T37" fmla="*/ 2147483647 h 101"/>
                  <a:gd name="T38" fmla="*/ 2147483647 w 67"/>
                  <a:gd name="T39" fmla="*/ 2147483647 h 101"/>
                  <a:gd name="T40" fmla="*/ 2147483647 w 67"/>
                  <a:gd name="T41" fmla="*/ 2147483647 h 101"/>
                  <a:gd name="T42" fmla="*/ 2147483647 w 67"/>
                  <a:gd name="T43" fmla="*/ 2147483647 h 101"/>
                  <a:gd name="T44" fmla="*/ 2147483647 w 67"/>
                  <a:gd name="T45" fmla="*/ 2147483647 h 101"/>
                  <a:gd name="T46" fmla="*/ 2147483647 w 67"/>
                  <a:gd name="T47" fmla="*/ 2147483647 h 101"/>
                  <a:gd name="T48" fmla="*/ 2147483647 w 67"/>
                  <a:gd name="T49" fmla="*/ 2147483647 h 101"/>
                  <a:gd name="T50" fmla="*/ 2147483647 w 67"/>
                  <a:gd name="T51" fmla="*/ 2147483647 h 101"/>
                  <a:gd name="T52" fmla="*/ 2147483647 w 67"/>
                  <a:gd name="T53" fmla="*/ 0 h 101"/>
                  <a:gd name="T54" fmla="*/ 2147483647 w 67"/>
                  <a:gd name="T55" fmla="*/ 0 h 10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7"/>
                  <a:gd name="T85" fmla="*/ 0 h 101"/>
                  <a:gd name="T86" fmla="*/ 67 w 67"/>
                  <a:gd name="T87" fmla="*/ 101 h 10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7" h="101">
                    <a:moveTo>
                      <a:pt x="50" y="0"/>
                    </a:moveTo>
                    <a:lnTo>
                      <a:pt x="50" y="0"/>
                    </a:lnTo>
                    <a:lnTo>
                      <a:pt x="42" y="7"/>
                    </a:lnTo>
                    <a:lnTo>
                      <a:pt x="36" y="12"/>
                    </a:lnTo>
                    <a:lnTo>
                      <a:pt x="34" y="15"/>
                    </a:lnTo>
                    <a:lnTo>
                      <a:pt x="32" y="18"/>
                    </a:lnTo>
                    <a:lnTo>
                      <a:pt x="27" y="28"/>
                    </a:lnTo>
                    <a:lnTo>
                      <a:pt x="21" y="38"/>
                    </a:lnTo>
                    <a:lnTo>
                      <a:pt x="16" y="51"/>
                    </a:lnTo>
                    <a:lnTo>
                      <a:pt x="7" y="76"/>
                    </a:lnTo>
                    <a:lnTo>
                      <a:pt x="1" y="96"/>
                    </a:lnTo>
                    <a:lnTo>
                      <a:pt x="0" y="101"/>
                    </a:lnTo>
                    <a:lnTo>
                      <a:pt x="16" y="88"/>
                    </a:lnTo>
                    <a:lnTo>
                      <a:pt x="16" y="87"/>
                    </a:lnTo>
                    <a:lnTo>
                      <a:pt x="16" y="82"/>
                    </a:lnTo>
                    <a:lnTo>
                      <a:pt x="16" y="76"/>
                    </a:lnTo>
                    <a:lnTo>
                      <a:pt x="18" y="71"/>
                    </a:lnTo>
                    <a:lnTo>
                      <a:pt x="23" y="71"/>
                    </a:lnTo>
                    <a:lnTo>
                      <a:pt x="28" y="70"/>
                    </a:lnTo>
                    <a:lnTo>
                      <a:pt x="36" y="71"/>
                    </a:lnTo>
                    <a:lnTo>
                      <a:pt x="67" y="47"/>
                    </a:lnTo>
                    <a:lnTo>
                      <a:pt x="67" y="46"/>
                    </a:lnTo>
                    <a:lnTo>
                      <a:pt x="62" y="29"/>
                    </a:lnTo>
                    <a:lnTo>
                      <a:pt x="57" y="15"/>
                    </a:lnTo>
                    <a:lnTo>
                      <a:pt x="53" y="5"/>
                    </a:lnTo>
                    <a:lnTo>
                      <a:pt x="50" y="0"/>
                    </a:lnTo>
                    <a:close/>
                  </a:path>
                </a:pathLst>
              </a:custGeom>
              <a:solidFill>
                <a:srgbClr val="4D4D4D"/>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71" name="Freeform 33"/>
              <p:cNvSpPr>
                <a:spLocks/>
              </p:cNvSpPr>
              <p:nvPr/>
            </p:nvSpPr>
            <p:spPr bwMode="auto">
              <a:xfrm>
                <a:off x="3833136" y="3916626"/>
                <a:ext cx="69666" cy="74880"/>
              </a:xfrm>
              <a:custGeom>
                <a:avLst/>
                <a:gdLst>
                  <a:gd name="T0" fmla="*/ 0 w 44"/>
                  <a:gd name="T1" fmla="*/ 2147483647 h 47"/>
                  <a:gd name="T2" fmla="*/ 0 w 44"/>
                  <a:gd name="T3" fmla="*/ 2147483647 h 47"/>
                  <a:gd name="T4" fmla="*/ 2147483647 w 44"/>
                  <a:gd name="T5" fmla="*/ 2147483647 h 47"/>
                  <a:gd name="T6" fmla="*/ 2147483647 w 44"/>
                  <a:gd name="T7" fmla="*/ 2147483647 h 47"/>
                  <a:gd name="T8" fmla="*/ 2147483647 w 44"/>
                  <a:gd name="T9" fmla="*/ 2147483647 h 47"/>
                  <a:gd name="T10" fmla="*/ 2147483647 w 44"/>
                  <a:gd name="T11" fmla="*/ 2147483647 h 47"/>
                  <a:gd name="T12" fmla="*/ 2147483647 w 44"/>
                  <a:gd name="T13" fmla="*/ 2147483647 h 47"/>
                  <a:gd name="T14" fmla="*/ 2147483647 w 44"/>
                  <a:gd name="T15" fmla="*/ 2147483647 h 47"/>
                  <a:gd name="T16" fmla="*/ 2147483647 w 44"/>
                  <a:gd name="T17" fmla="*/ 2147483647 h 47"/>
                  <a:gd name="T18" fmla="*/ 2147483647 w 44"/>
                  <a:gd name="T19" fmla="*/ 2147483647 h 47"/>
                  <a:gd name="T20" fmla="*/ 2147483647 w 44"/>
                  <a:gd name="T21" fmla="*/ 2147483647 h 47"/>
                  <a:gd name="T22" fmla="*/ 2147483647 w 44"/>
                  <a:gd name="T23" fmla="*/ 2147483647 h 47"/>
                  <a:gd name="T24" fmla="*/ 2147483647 w 44"/>
                  <a:gd name="T25" fmla="*/ 2147483647 h 47"/>
                  <a:gd name="T26" fmla="*/ 2147483647 w 44"/>
                  <a:gd name="T27" fmla="*/ 2147483647 h 47"/>
                  <a:gd name="T28" fmla="*/ 2147483647 w 44"/>
                  <a:gd name="T29" fmla="*/ 2147483647 h 47"/>
                  <a:gd name="T30" fmla="*/ 2147483647 w 44"/>
                  <a:gd name="T31" fmla="*/ 2147483647 h 47"/>
                  <a:gd name="T32" fmla="*/ 2147483647 w 44"/>
                  <a:gd name="T33" fmla="*/ 2147483647 h 47"/>
                  <a:gd name="T34" fmla="*/ 2147483647 w 44"/>
                  <a:gd name="T35" fmla="*/ 2147483647 h 47"/>
                  <a:gd name="T36" fmla="*/ 2147483647 w 44"/>
                  <a:gd name="T37" fmla="*/ 2147483647 h 47"/>
                  <a:gd name="T38" fmla="*/ 2147483647 w 44"/>
                  <a:gd name="T39" fmla="*/ 2147483647 h 47"/>
                  <a:gd name="T40" fmla="*/ 2147483647 w 44"/>
                  <a:gd name="T41" fmla="*/ 2147483647 h 47"/>
                  <a:gd name="T42" fmla="*/ 2147483647 w 44"/>
                  <a:gd name="T43" fmla="*/ 0 h 47"/>
                  <a:gd name="T44" fmla="*/ 2147483647 w 44"/>
                  <a:gd name="T45" fmla="*/ 0 h 47"/>
                  <a:gd name="T46" fmla="*/ 2147483647 w 44"/>
                  <a:gd name="T47" fmla="*/ 2147483647 h 47"/>
                  <a:gd name="T48" fmla="*/ 2147483647 w 44"/>
                  <a:gd name="T49" fmla="*/ 2147483647 h 47"/>
                  <a:gd name="T50" fmla="*/ 2147483647 w 44"/>
                  <a:gd name="T51" fmla="*/ 2147483647 h 47"/>
                  <a:gd name="T52" fmla="*/ 2147483647 w 44"/>
                  <a:gd name="T53" fmla="*/ 2147483647 h 47"/>
                  <a:gd name="T54" fmla="*/ 2147483647 w 44"/>
                  <a:gd name="T55" fmla="*/ 2147483647 h 47"/>
                  <a:gd name="T56" fmla="*/ 2147483647 w 44"/>
                  <a:gd name="T57" fmla="*/ 2147483647 h 47"/>
                  <a:gd name="T58" fmla="*/ 2147483647 w 44"/>
                  <a:gd name="T59" fmla="*/ 2147483647 h 47"/>
                  <a:gd name="T60" fmla="*/ 0 w 44"/>
                  <a:gd name="T61" fmla="*/ 2147483647 h 4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4"/>
                  <a:gd name="T94" fmla="*/ 0 h 47"/>
                  <a:gd name="T95" fmla="*/ 44 w 44"/>
                  <a:gd name="T96" fmla="*/ 47 h 4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4" h="47">
                    <a:moveTo>
                      <a:pt x="0" y="37"/>
                    </a:moveTo>
                    <a:lnTo>
                      <a:pt x="0" y="37"/>
                    </a:lnTo>
                    <a:lnTo>
                      <a:pt x="3" y="42"/>
                    </a:lnTo>
                    <a:lnTo>
                      <a:pt x="6" y="45"/>
                    </a:lnTo>
                    <a:lnTo>
                      <a:pt x="8" y="46"/>
                    </a:lnTo>
                    <a:lnTo>
                      <a:pt x="10" y="47"/>
                    </a:lnTo>
                    <a:lnTo>
                      <a:pt x="13" y="47"/>
                    </a:lnTo>
                    <a:lnTo>
                      <a:pt x="17" y="47"/>
                    </a:lnTo>
                    <a:lnTo>
                      <a:pt x="22" y="46"/>
                    </a:lnTo>
                    <a:lnTo>
                      <a:pt x="27" y="43"/>
                    </a:lnTo>
                    <a:lnTo>
                      <a:pt x="31" y="39"/>
                    </a:lnTo>
                    <a:lnTo>
                      <a:pt x="37" y="34"/>
                    </a:lnTo>
                    <a:lnTo>
                      <a:pt x="39" y="30"/>
                    </a:lnTo>
                    <a:lnTo>
                      <a:pt x="42" y="26"/>
                    </a:lnTo>
                    <a:lnTo>
                      <a:pt x="43" y="21"/>
                    </a:lnTo>
                    <a:lnTo>
                      <a:pt x="44" y="17"/>
                    </a:lnTo>
                    <a:lnTo>
                      <a:pt x="43" y="12"/>
                    </a:lnTo>
                    <a:lnTo>
                      <a:pt x="42" y="9"/>
                    </a:lnTo>
                    <a:lnTo>
                      <a:pt x="40" y="6"/>
                    </a:lnTo>
                    <a:lnTo>
                      <a:pt x="38" y="3"/>
                    </a:lnTo>
                    <a:lnTo>
                      <a:pt x="35" y="1"/>
                    </a:lnTo>
                    <a:lnTo>
                      <a:pt x="31" y="0"/>
                    </a:lnTo>
                    <a:lnTo>
                      <a:pt x="28" y="0"/>
                    </a:lnTo>
                    <a:lnTo>
                      <a:pt x="24" y="1"/>
                    </a:lnTo>
                    <a:lnTo>
                      <a:pt x="20" y="2"/>
                    </a:lnTo>
                    <a:lnTo>
                      <a:pt x="16" y="4"/>
                    </a:lnTo>
                    <a:lnTo>
                      <a:pt x="12" y="8"/>
                    </a:lnTo>
                    <a:lnTo>
                      <a:pt x="8" y="11"/>
                    </a:lnTo>
                    <a:lnTo>
                      <a:pt x="4" y="23"/>
                    </a:lnTo>
                    <a:lnTo>
                      <a:pt x="2" y="32"/>
                    </a:lnTo>
                    <a:lnTo>
                      <a:pt x="0" y="37"/>
                    </a:lnTo>
                    <a:close/>
                  </a:path>
                </a:pathLst>
              </a:custGeom>
              <a:solidFill>
                <a:srgbClr val="A6A6A6"/>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72" name="Freeform 34"/>
              <p:cNvSpPr>
                <a:spLocks/>
              </p:cNvSpPr>
              <p:nvPr/>
            </p:nvSpPr>
            <p:spPr bwMode="auto">
              <a:xfrm>
                <a:off x="3866679" y="3894162"/>
                <a:ext cx="43864" cy="24337"/>
              </a:xfrm>
              <a:custGeom>
                <a:avLst/>
                <a:gdLst>
                  <a:gd name="T0" fmla="*/ 2147483647 w 28"/>
                  <a:gd name="T1" fmla="*/ 2147483647 h 15"/>
                  <a:gd name="T2" fmla="*/ 2147483647 w 28"/>
                  <a:gd name="T3" fmla="*/ 2147483647 h 15"/>
                  <a:gd name="T4" fmla="*/ 2147483647 w 28"/>
                  <a:gd name="T5" fmla="*/ 2147483647 h 15"/>
                  <a:gd name="T6" fmla="*/ 2147483647 w 28"/>
                  <a:gd name="T7" fmla="*/ 2147483647 h 15"/>
                  <a:gd name="T8" fmla="*/ 2147483647 w 28"/>
                  <a:gd name="T9" fmla="*/ 2147483647 h 15"/>
                  <a:gd name="T10" fmla="*/ 2147483647 w 28"/>
                  <a:gd name="T11" fmla="*/ 2147483647 h 15"/>
                  <a:gd name="T12" fmla="*/ 2147483647 w 28"/>
                  <a:gd name="T13" fmla="*/ 2147483647 h 15"/>
                  <a:gd name="T14" fmla="*/ 2147483647 w 28"/>
                  <a:gd name="T15" fmla="*/ 2147483647 h 15"/>
                  <a:gd name="T16" fmla="*/ 2147483647 w 28"/>
                  <a:gd name="T17" fmla="*/ 0 h 15"/>
                  <a:gd name="T18" fmla="*/ 2147483647 w 28"/>
                  <a:gd name="T19" fmla="*/ 2147483647 h 15"/>
                  <a:gd name="T20" fmla="*/ 0 w 28"/>
                  <a:gd name="T21" fmla="*/ 2147483647 h 15"/>
                  <a:gd name="T22" fmla="*/ 2147483647 w 28"/>
                  <a:gd name="T23" fmla="*/ 2147483647 h 15"/>
                  <a:gd name="T24" fmla="*/ 2147483647 w 28"/>
                  <a:gd name="T25" fmla="*/ 2147483647 h 15"/>
                  <a:gd name="T26" fmla="*/ 2147483647 w 28"/>
                  <a:gd name="T27" fmla="*/ 2147483647 h 15"/>
                  <a:gd name="T28" fmla="*/ 2147483647 w 28"/>
                  <a:gd name="T29" fmla="*/ 2147483647 h 15"/>
                  <a:gd name="T30" fmla="*/ 2147483647 w 28"/>
                  <a:gd name="T31" fmla="*/ 2147483647 h 15"/>
                  <a:gd name="T32" fmla="*/ 2147483647 w 28"/>
                  <a:gd name="T33" fmla="*/ 2147483647 h 15"/>
                  <a:gd name="T34" fmla="*/ 2147483647 w 28"/>
                  <a:gd name="T35" fmla="*/ 2147483647 h 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
                  <a:gd name="T55" fmla="*/ 0 h 15"/>
                  <a:gd name="T56" fmla="*/ 28 w 28"/>
                  <a:gd name="T57" fmla="*/ 15 h 1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 h="15">
                    <a:moveTo>
                      <a:pt x="28" y="15"/>
                    </a:moveTo>
                    <a:lnTo>
                      <a:pt x="28" y="15"/>
                    </a:lnTo>
                    <a:lnTo>
                      <a:pt x="25" y="9"/>
                    </a:lnTo>
                    <a:lnTo>
                      <a:pt x="23" y="7"/>
                    </a:lnTo>
                    <a:lnTo>
                      <a:pt x="21" y="5"/>
                    </a:lnTo>
                    <a:lnTo>
                      <a:pt x="18" y="3"/>
                    </a:lnTo>
                    <a:lnTo>
                      <a:pt x="14" y="1"/>
                    </a:lnTo>
                    <a:lnTo>
                      <a:pt x="9" y="1"/>
                    </a:lnTo>
                    <a:lnTo>
                      <a:pt x="4" y="0"/>
                    </a:lnTo>
                    <a:lnTo>
                      <a:pt x="4" y="1"/>
                    </a:lnTo>
                    <a:lnTo>
                      <a:pt x="0" y="4"/>
                    </a:lnTo>
                    <a:lnTo>
                      <a:pt x="6" y="4"/>
                    </a:lnTo>
                    <a:lnTo>
                      <a:pt x="11" y="4"/>
                    </a:lnTo>
                    <a:lnTo>
                      <a:pt x="16" y="6"/>
                    </a:lnTo>
                    <a:lnTo>
                      <a:pt x="20" y="8"/>
                    </a:lnTo>
                    <a:lnTo>
                      <a:pt x="23" y="9"/>
                    </a:lnTo>
                    <a:lnTo>
                      <a:pt x="25" y="11"/>
                    </a:lnTo>
                    <a:lnTo>
                      <a:pt x="28" y="15"/>
                    </a:lnTo>
                    <a:close/>
                  </a:path>
                </a:pathLst>
              </a:custGeom>
              <a:solidFill>
                <a:srgbClr val="7F7F7F"/>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73" name="Freeform 35"/>
              <p:cNvSpPr>
                <a:spLocks/>
              </p:cNvSpPr>
              <p:nvPr/>
            </p:nvSpPr>
            <p:spPr bwMode="auto">
              <a:xfrm>
                <a:off x="4057616" y="3787458"/>
                <a:ext cx="27092" cy="16847"/>
              </a:xfrm>
              <a:custGeom>
                <a:avLst/>
                <a:gdLst>
                  <a:gd name="T0" fmla="*/ 2147483647 w 16"/>
                  <a:gd name="T1" fmla="*/ 0 h 10"/>
                  <a:gd name="T2" fmla="*/ 2147483647 w 16"/>
                  <a:gd name="T3" fmla="*/ 0 h 10"/>
                  <a:gd name="T4" fmla="*/ 2147483647 w 16"/>
                  <a:gd name="T5" fmla="*/ 2147483647 h 10"/>
                  <a:gd name="T6" fmla="*/ 0 w 16"/>
                  <a:gd name="T7" fmla="*/ 2147483647 h 10"/>
                  <a:gd name="T8" fmla="*/ 0 w 16"/>
                  <a:gd name="T9" fmla="*/ 2147483647 h 10"/>
                  <a:gd name="T10" fmla="*/ 2147483647 w 16"/>
                  <a:gd name="T11" fmla="*/ 2147483647 h 10"/>
                  <a:gd name="T12" fmla="*/ 2147483647 w 16"/>
                  <a:gd name="T13" fmla="*/ 2147483647 h 10"/>
                  <a:gd name="T14" fmla="*/ 2147483647 w 16"/>
                  <a:gd name="T15" fmla="*/ 2147483647 h 10"/>
                  <a:gd name="T16" fmla="*/ 2147483647 w 16"/>
                  <a:gd name="T17" fmla="*/ 2147483647 h 10"/>
                  <a:gd name="T18" fmla="*/ 2147483647 w 16"/>
                  <a:gd name="T19" fmla="*/ 2147483647 h 10"/>
                  <a:gd name="T20" fmla="*/ 2147483647 w 16"/>
                  <a:gd name="T21" fmla="*/ 2147483647 h 10"/>
                  <a:gd name="T22" fmla="*/ 2147483647 w 16"/>
                  <a:gd name="T23" fmla="*/ 2147483647 h 10"/>
                  <a:gd name="T24" fmla="*/ 2147483647 w 16"/>
                  <a:gd name="T25" fmla="*/ 2147483647 h 10"/>
                  <a:gd name="T26" fmla="*/ 2147483647 w 16"/>
                  <a:gd name="T27" fmla="*/ 2147483647 h 10"/>
                  <a:gd name="T28" fmla="*/ 2147483647 w 16"/>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10"/>
                  <a:gd name="T47" fmla="*/ 16 w 16"/>
                  <a:gd name="T48" fmla="*/ 10 h 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10">
                    <a:moveTo>
                      <a:pt x="5" y="0"/>
                    </a:moveTo>
                    <a:lnTo>
                      <a:pt x="5" y="0"/>
                    </a:lnTo>
                    <a:lnTo>
                      <a:pt x="3" y="5"/>
                    </a:lnTo>
                    <a:lnTo>
                      <a:pt x="0" y="9"/>
                    </a:lnTo>
                    <a:lnTo>
                      <a:pt x="1" y="10"/>
                    </a:lnTo>
                    <a:lnTo>
                      <a:pt x="5" y="10"/>
                    </a:lnTo>
                    <a:lnTo>
                      <a:pt x="10" y="10"/>
                    </a:lnTo>
                    <a:lnTo>
                      <a:pt x="16" y="10"/>
                    </a:lnTo>
                    <a:lnTo>
                      <a:pt x="13" y="9"/>
                    </a:lnTo>
                    <a:lnTo>
                      <a:pt x="11" y="7"/>
                    </a:lnTo>
                    <a:lnTo>
                      <a:pt x="9" y="6"/>
                    </a:lnTo>
                    <a:lnTo>
                      <a:pt x="7" y="4"/>
                    </a:lnTo>
                    <a:lnTo>
                      <a:pt x="6" y="2"/>
                    </a:lnTo>
                    <a:lnTo>
                      <a:pt x="5" y="0"/>
                    </a:lnTo>
                    <a:close/>
                  </a:path>
                </a:pathLst>
              </a:custGeom>
              <a:solidFill>
                <a:srgbClr val="7F7F7F"/>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74" name="Freeform 36"/>
              <p:cNvSpPr>
                <a:spLocks/>
              </p:cNvSpPr>
              <p:nvPr/>
            </p:nvSpPr>
            <p:spPr bwMode="auto">
              <a:xfrm>
                <a:off x="3591884" y="3929730"/>
                <a:ext cx="74827" cy="43056"/>
              </a:xfrm>
              <a:custGeom>
                <a:avLst/>
                <a:gdLst>
                  <a:gd name="T0" fmla="*/ 2147483647 w 47"/>
                  <a:gd name="T1" fmla="*/ 2147483647 h 27"/>
                  <a:gd name="T2" fmla="*/ 2147483647 w 47"/>
                  <a:gd name="T3" fmla="*/ 2147483647 h 27"/>
                  <a:gd name="T4" fmla="*/ 2147483647 w 47"/>
                  <a:gd name="T5" fmla="*/ 2147483647 h 27"/>
                  <a:gd name="T6" fmla="*/ 2147483647 w 47"/>
                  <a:gd name="T7" fmla="*/ 2147483647 h 27"/>
                  <a:gd name="T8" fmla="*/ 2147483647 w 47"/>
                  <a:gd name="T9" fmla="*/ 2147483647 h 27"/>
                  <a:gd name="T10" fmla="*/ 0 w 47"/>
                  <a:gd name="T11" fmla="*/ 0 h 27"/>
                  <a:gd name="T12" fmla="*/ 0 w 47"/>
                  <a:gd name="T13" fmla="*/ 2147483647 h 27"/>
                  <a:gd name="T14" fmla="*/ 2147483647 w 47"/>
                  <a:gd name="T15" fmla="*/ 2147483647 h 27"/>
                  <a:gd name="T16" fmla="*/ 2147483647 w 47"/>
                  <a:gd name="T17" fmla="*/ 2147483647 h 27"/>
                  <a:gd name="T18" fmla="*/ 2147483647 w 47"/>
                  <a:gd name="T19" fmla="*/ 2147483647 h 27"/>
                  <a:gd name="T20" fmla="*/ 2147483647 w 47"/>
                  <a:gd name="T21" fmla="*/ 2147483647 h 27"/>
                  <a:gd name="T22" fmla="*/ 2147483647 w 47"/>
                  <a:gd name="T23" fmla="*/ 2147483647 h 27"/>
                  <a:gd name="T24" fmla="*/ 2147483647 w 47"/>
                  <a:gd name="T25" fmla="*/ 2147483647 h 27"/>
                  <a:gd name="T26" fmla="*/ 2147483647 w 47"/>
                  <a:gd name="T27" fmla="*/ 2147483647 h 27"/>
                  <a:gd name="T28" fmla="*/ 2147483647 w 47"/>
                  <a:gd name="T29" fmla="*/ 2147483647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
                  <a:gd name="T46" fmla="*/ 0 h 27"/>
                  <a:gd name="T47" fmla="*/ 47 w 47"/>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 h="27">
                    <a:moveTo>
                      <a:pt x="47" y="17"/>
                    </a:moveTo>
                    <a:lnTo>
                      <a:pt x="46" y="17"/>
                    </a:lnTo>
                    <a:lnTo>
                      <a:pt x="30" y="12"/>
                    </a:lnTo>
                    <a:lnTo>
                      <a:pt x="17" y="7"/>
                    </a:lnTo>
                    <a:lnTo>
                      <a:pt x="7" y="3"/>
                    </a:lnTo>
                    <a:lnTo>
                      <a:pt x="0" y="0"/>
                    </a:lnTo>
                    <a:lnTo>
                      <a:pt x="0" y="3"/>
                    </a:lnTo>
                    <a:lnTo>
                      <a:pt x="1" y="7"/>
                    </a:lnTo>
                    <a:lnTo>
                      <a:pt x="1" y="8"/>
                    </a:lnTo>
                    <a:lnTo>
                      <a:pt x="5" y="10"/>
                    </a:lnTo>
                    <a:lnTo>
                      <a:pt x="15" y="15"/>
                    </a:lnTo>
                    <a:lnTo>
                      <a:pt x="28" y="21"/>
                    </a:lnTo>
                    <a:lnTo>
                      <a:pt x="47" y="27"/>
                    </a:lnTo>
                    <a:lnTo>
                      <a:pt x="47" y="17"/>
                    </a:lnTo>
                    <a:close/>
                  </a:path>
                </a:pathLst>
              </a:custGeom>
              <a:solidFill>
                <a:srgbClr val="FFFFFF"/>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75" name="Freeform 37"/>
              <p:cNvSpPr>
                <a:spLocks/>
              </p:cNvSpPr>
              <p:nvPr/>
            </p:nvSpPr>
            <p:spPr bwMode="auto">
              <a:xfrm>
                <a:off x="3597044" y="3886674"/>
                <a:ext cx="98049" cy="50545"/>
              </a:xfrm>
              <a:custGeom>
                <a:avLst/>
                <a:gdLst>
                  <a:gd name="T0" fmla="*/ 2147483647 w 62"/>
                  <a:gd name="T1" fmla="*/ 2147483647 h 32"/>
                  <a:gd name="T2" fmla="*/ 2147483647 w 62"/>
                  <a:gd name="T3" fmla="*/ 2147483647 h 32"/>
                  <a:gd name="T4" fmla="*/ 2147483647 w 62"/>
                  <a:gd name="T5" fmla="*/ 2147483647 h 32"/>
                  <a:gd name="T6" fmla="*/ 2147483647 w 62"/>
                  <a:gd name="T7" fmla="*/ 2147483647 h 32"/>
                  <a:gd name="T8" fmla="*/ 2147483647 w 62"/>
                  <a:gd name="T9" fmla="*/ 2147483647 h 32"/>
                  <a:gd name="T10" fmla="*/ 2147483647 w 62"/>
                  <a:gd name="T11" fmla="*/ 2147483647 h 32"/>
                  <a:gd name="T12" fmla="*/ 2147483647 w 62"/>
                  <a:gd name="T13" fmla="*/ 2147483647 h 32"/>
                  <a:gd name="T14" fmla="*/ 2147483647 w 62"/>
                  <a:gd name="T15" fmla="*/ 2147483647 h 32"/>
                  <a:gd name="T16" fmla="*/ 2147483647 w 62"/>
                  <a:gd name="T17" fmla="*/ 2147483647 h 32"/>
                  <a:gd name="T18" fmla="*/ 2147483647 w 62"/>
                  <a:gd name="T19" fmla="*/ 2147483647 h 32"/>
                  <a:gd name="T20" fmla="*/ 2147483647 w 62"/>
                  <a:gd name="T21" fmla="*/ 2147483647 h 32"/>
                  <a:gd name="T22" fmla="*/ 2147483647 w 62"/>
                  <a:gd name="T23" fmla="*/ 2147483647 h 32"/>
                  <a:gd name="T24" fmla="*/ 2147483647 w 62"/>
                  <a:gd name="T25" fmla="*/ 2147483647 h 32"/>
                  <a:gd name="T26" fmla="*/ 2147483647 w 62"/>
                  <a:gd name="T27" fmla="*/ 2147483647 h 32"/>
                  <a:gd name="T28" fmla="*/ 2147483647 w 62"/>
                  <a:gd name="T29" fmla="*/ 0 h 32"/>
                  <a:gd name="T30" fmla="*/ 0 w 62"/>
                  <a:gd name="T31" fmla="*/ 2147483647 h 32"/>
                  <a:gd name="T32" fmla="*/ 0 w 62"/>
                  <a:gd name="T33" fmla="*/ 2147483647 h 32"/>
                  <a:gd name="T34" fmla="*/ 2147483647 w 62"/>
                  <a:gd name="T35" fmla="*/ 2147483647 h 3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2"/>
                  <a:gd name="T55" fmla="*/ 0 h 32"/>
                  <a:gd name="T56" fmla="*/ 62 w 62"/>
                  <a:gd name="T57" fmla="*/ 32 h 3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2" h="32">
                    <a:moveTo>
                      <a:pt x="2" y="12"/>
                    </a:moveTo>
                    <a:lnTo>
                      <a:pt x="2" y="12"/>
                    </a:lnTo>
                    <a:lnTo>
                      <a:pt x="8" y="16"/>
                    </a:lnTo>
                    <a:lnTo>
                      <a:pt x="16" y="20"/>
                    </a:lnTo>
                    <a:lnTo>
                      <a:pt x="23" y="23"/>
                    </a:lnTo>
                    <a:lnTo>
                      <a:pt x="32" y="26"/>
                    </a:lnTo>
                    <a:lnTo>
                      <a:pt x="46" y="30"/>
                    </a:lnTo>
                    <a:lnTo>
                      <a:pt x="53" y="32"/>
                    </a:lnTo>
                    <a:lnTo>
                      <a:pt x="55" y="31"/>
                    </a:lnTo>
                    <a:lnTo>
                      <a:pt x="57" y="30"/>
                    </a:lnTo>
                    <a:lnTo>
                      <a:pt x="59" y="27"/>
                    </a:lnTo>
                    <a:lnTo>
                      <a:pt x="60" y="25"/>
                    </a:lnTo>
                    <a:lnTo>
                      <a:pt x="62" y="22"/>
                    </a:lnTo>
                    <a:lnTo>
                      <a:pt x="27" y="10"/>
                    </a:lnTo>
                    <a:lnTo>
                      <a:pt x="1" y="0"/>
                    </a:lnTo>
                    <a:lnTo>
                      <a:pt x="0" y="6"/>
                    </a:lnTo>
                    <a:lnTo>
                      <a:pt x="0" y="10"/>
                    </a:lnTo>
                    <a:lnTo>
                      <a:pt x="2" y="12"/>
                    </a:lnTo>
                    <a:close/>
                  </a:path>
                </a:pathLst>
              </a:custGeom>
              <a:solidFill>
                <a:srgbClr val="737373"/>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76" name="Freeform 38"/>
              <p:cNvSpPr>
                <a:spLocks/>
              </p:cNvSpPr>
              <p:nvPr/>
            </p:nvSpPr>
            <p:spPr bwMode="auto">
              <a:xfrm>
                <a:off x="3913123" y="3794946"/>
                <a:ext cx="139332" cy="131040"/>
              </a:xfrm>
              <a:custGeom>
                <a:avLst/>
                <a:gdLst>
                  <a:gd name="T0" fmla="*/ 2147483647 w 88"/>
                  <a:gd name="T1" fmla="*/ 2147483647 h 82"/>
                  <a:gd name="T2" fmla="*/ 2147483647 w 88"/>
                  <a:gd name="T3" fmla="*/ 2147483647 h 82"/>
                  <a:gd name="T4" fmla="*/ 2147483647 w 88"/>
                  <a:gd name="T5" fmla="*/ 2147483647 h 82"/>
                  <a:gd name="T6" fmla="*/ 2147483647 w 88"/>
                  <a:gd name="T7" fmla="*/ 2147483647 h 82"/>
                  <a:gd name="T8" fmla="*/ 2147483647 w 88"/>
                  <a:gd name="T9" fmla="*/ 2147483647 h 82"/>
                  <a:gd name="T10" fmla="*/ 2147483647 w 88"/>
                  <a:gd name="T11" fmla="*/ 2147483647 h 82"/>
                  <a:gd name="T12" fmla="*/ 2147483647 w 88"/>
                  <a:gd name="T13" fmla="*/ 2147483647 h 82"/>
                  <a:gd name="T14" fmla="*/ 0 w 88"/>
                  <a:gd name="T15" fmla="*/ 2147483647 h 82"/>
                  <a:gd name="T16" fmla="*/ 2147483647 w 88"/>
                  <a:gd name="T17" fmla="*/ 2147483647 h 82"/>
                  <a:gd name="T18" fmla="*/ 2147483647 w 88"/>
                  <a:gd name="T19" fmla="*/ 2147483647 h 82"/>
                  <a:gd name="T20" fmla="*/ 2147483647 w 88"/>
                  <a:gd name="T21" fmla="*/ 2147483647 h 82"/>
                  <a:gd name="T22" fmla="*/ 2147483647 w 88"/>
                  <a:gd name="T23" fmla="*/ 2147483647 h 82"/>
                  <a:gd name="T24" fmla="*/ 2147483647 w 88"/>
                  <a:gd name="T25" fmla="*/ 2147483647 h 82"/>
                  <a:gd name="T26" fmla="*/ 2147483647 w 88"/>
                  <a:gd name="T27" fmla="*/ 0 h 82"/>
                  <a:gd name="T28" fmla="*/ 2147483647 w 88"/>
                  <a:gd name="T29" fmla="*/ 2147483647 h 8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82"/>
                  <a:gd name="T47" fmla="*/ 88 w 88"/>
                  <a:gd name="T48" fmla="*/ 82 h 8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82">
                    <a:moveTo>
                      <a:pt x="86" y="1"/>
                    </a:moveTo>
                    <a:lnTo>
                      <a:pt x="86" y="1"/>
                    </a:lnTo>
                    <a:lnTo>
                      <a:pt x="76" y="11"/>
                    </a:lnTo>
                    <a:lnTo>
                      <a:pt x="64" y="22"/>
                    </a:lnTo>
                    <a:lnTo>
                      <a:pt x="38" y="45"/>
                    </a:lnTo>
                    <a:lnTo>
                      <a:pt x="2" y="75"/>
                    </a:lnTo>
                    <a:lnTo>
                      <a:pt x="1" y="75"/>
                    </a:lnTo>
                    <a:lnTo>
                      <a:pt x="0" y="77"/>
                    </a:lnTo>
                    <a:lnTo>
                      <a:pt x="2" y="82"/>
                    </a:lnTo>
                    <a:lnTo>
                      <a:pt x="3" y="80"/>
                    </a:lnTo>
                    <a:lnTo>
                      <a:pt x="85" y="9"/>
                    </a:lnTo>
                    <a:lnTo>
                      <a:pt x="86" y="5"/>
                    </a:lnTo>
                    <a:lnTo>
                      <a:pt x="88" y="2"/>
                    </a:lnTo>
                    <a:lnTo>
                      <a:pt x="88" y="0"/>
                    </a:lnTo>
                    <a:lnTo>
                      <a:pt x="86" y="1"/>
                    </a:lnTo>
                    <a:close/>
                  </a:path>
                </a:pathLst>
              </a:custGeom>
              <a:solidFill>
                <a:srgbClr val="7F7F7F"/>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77" name="Freeform 39"/>
              <p:cNvSpPr>
                <a:spLocks/>
              </p:cNvSpPr>
              <p:nvPr/>
            </p:nvSpPr>
            <p:spPr bwMode="auto">
              <a:xfrm>
                <a:off x="3715735" y="3965298"/>
                <a:ext cx="67086" cy="22464"/>
              </a:xfrm>
              <a:custGeom>
                <a:avLst/>
                <a:gdLst>
                  <a:gd name="T0" fmla="*/ 2147483647 w 42"/>
                  <a:gd name="T1" fmla="*/ 0 h 14"/>
                  <a:gd name="T2" fmla="*/ 2147483647 w 42"/>
                  <a:gd name="T3" fmla="*/ 0 h 14"/>
                  <a:gd name="T4" fmla="*/ 2147483647 w 42"/>
                  <a:gd name="T5" fmla="*/ 0 h 14"/>
                  <a:gd name="T6" fmla="*/ 2147483647 w 42"/>
                  <a:gd name="T7" fmla="*/ 0 h 14"/>
                  <a:gd name="T8" fmla="*/ 0 w 42"/>
                  <a:gd name="T9" fmla="*/ 0 h 14"/>
                  <a:gd name="T10" fmla="*/ 2147483647 w 42"/>
                  <a:gd name="T11" fmla="*/ 2147483647 h 14"/>
                  <a:gd name="T12" fmla="*/ 2147483647 w 42"/>
                  <a:gd name="T13" fmla="*/ 2147483647 h 14"/>
                  <a:gd name="T14" fmla="*/ 2147483647 w 42"/>
                  <a:gd name="T15" fmla="*/ 2147483647 h 14"/>
                  <a:gd name="T16" fmla="*/ 2147483647 w 42"/>
                  <a:gd name="T17" fmla="*/ 2147483647 h 14"/>
                  <a:gd name="T18" fmla="*/ 2147483647 w 42"/>
                  <a:gd name="T19" fmla="*/ 2147483647 h 14"/>
                  <a:gd name="T20" fmla="*/ 2147483647 w 42"/>
                  <a:gd name="T21" fmla="*/ 2147483647 h 14"/>
                  <a:gd name="T22" fmla="*/ 2147483647 w 42"/>
                  <a:gd name="T23" fmla="*/ 2147483647 h 14"/>
                  <a:gd name="T24" fmla="*/ 2147483647 w 42"/>
                  <a:gd name="T25" fmla="*/ 2147483647 h 14"/>
                  <a:gd name="T26" fmla="*/ 2147483647 w 42"/>
                  <a:gd name="T27" fmla="*/ 0 h 14"/>
                  <a:gd name="T28" fmla="*/ 2147483647 w 42"/>
                  <a:gd name="T29" fmla="*/ 0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14"/>
                  <a:gd name="T47" fmla="*/ 42 w 42"/>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14">
                    <a:moveTo>
                      <a:pt x="42" y="0"/>
                    </a:moveTo>
                    <a:lnTo>
                      <a:pt x="41" y="0"/>
                    </a:lnTo>
                    <a:lnTo>
                      <a:pt x="31" y="0"/>
                    </a:lnTo>
                    <a:lnTo>
                      <a:pt x="20" y="0"/>
                    </a:lnTo>
                    <a:lnTo>
                      <a:pt x="0" y="0"/>
                    </a:lnTo>
                    <a:lnTo>
                      <a:pt x="3" y="4"/>
                    </a:lnTo>
                    <a:lnTo>
                      <a:pt x="5" y="7"/>
                    </a:lnTo>
                    <a:lnTo>
                      <a:pt x="9" y="11"/>
                    </a:lnTo>
                    <a:lnTo>
                      <a:pt x="12" y="13"/>
                    </a:lnTo>
                    <a:lnTo>
                      <a:pt x="13" y="13"/>
                    </a:lnTo>
                    <a:lnTo>
                      <a:pt x="21" y="13"/>
                    </a:lnTo>
                    <a:lnTo>
                      <a:pt x="29" y="14"/>
                    </a:lnTo>
                    <a:lnTo>
                      <a:pt x="41" y="13"/>
                    </a:lnTo>
                    <a:lnTo>
                      <a:pt x="42" y="0"/>
                    </a:lnTo>
                    <a:close/>
                  </a:path>
                </a:pathLst>
              </a:custGeom>
              <a:solidFill>
                <a:srgbClr val="666666"/>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78" name="Freeform 40"/>
              <p:cNvSpPr>
                <a:spLocks/>
              </p:cNvSpPr>
              <p:nvPr/>
            </p:nvSpPr>
            <p:spPr bwMode="auto">
              <a:xfrm>
                <a:off x="3927314" y="3764994"/>
                <a:ext cx="33543" cy="20591"/>
              </a:xfrm>
              <a:custGeom>
                <a:avLst/>
                <a:gdLst>
                  <a:gd name="T0" fmla="*/ 2147483647 w 21"/>
                  <a:gd name="T1" fmla="*/ 2147483647 h 13"/>
                  <a:gd name="T2" fmla="*/ 2147483647 w 21"/>
                  <a:gd name="T3" fmla="*/ 2147483647 h 13"/>
                  <a:gd name="T4" fmla="*/ 2147483647 w 21"/>
                  <a:gd name="T5" fmla="*/ 2147483647 h 13"/>
                  <a:gd name="T6" fmla="*/ 2147483647 w 21"/>
                  <a:gd name="T7" fmla="*/ 2147483647 h 13"/>
                  <a:gd name="T8" fmla="*/ 2147483647 w 21"/>
                  <a:gd name="T9" fmla="*/ 2147483647 h 13"/>
                  <a:gd name="T10" fmla="*/ 2147483647 w 21"/>
                  <a:gd name="T11" fmla="*/ 0 h 13"/>
                  <a:gd name="T12" fmla="*/ 2147483647 w 21"/>
                  <a:gd name="T13" fmla="*/ 0 h 13"/>
                  <a:gd name="T14" fmla="*/ 2147483647 w 21"/>
                  <a:gd name="T15" fmla="*/ 2147483647 h 13"/>
                  <a:gd name="T16" fmla="*/ 2147483647 w 21"/>
                  <a:gd name="T17" fmla="*/ 2147483647 h 13"/>
                  <a:gd name="T18" fmla="*/ 2147483647 w 21"/>
                  <a:gd name="T19" fmla="*/ 2147483647 h 13"/>
                  <a:gd name="T20" fmla="*/ 0 w 21"/>
                  <a:gd name="T21" fmla="*/ 2147483647 h 13"/>
                  <a:gd name="T22" fmla="*/ 0 w 21"/>
                  <a:gd name="T23" fmla="*/ 2147483647 h 13"/>
                  <a:gd name="T24" fmla="*/ 2147483647 w 21"/>
                  <a:gd name="T25" fmla="*/ 2147483647 h 13"/>
                  <a:gd name="T26" fmla="*/ 2147483647 w 21"/>
                  <a:gd name="T27" fmla="*/ 2147483647 h 13"/>
                  <a:gd name="T28" fmla="*/ 2147483647 w 21"/>
                  <a:gd name="T29" fmla="*/ 2147483647 h 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
                  <a:gd name="T46" fmla="*/ 0 h 13"/>
                  <a:gd name="T47" fmla="*/ 21 w 21"/>
                  <a:gd name="T48" fmla="*/ 13 h 1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 h="13">
                    <a:moveTo>
                      <a:pt x="20" y="12"/>
                    </a:moveTo>
                    <a:lnTo>
                      <a:pt x="21" y="12"/>
                    </a:lnTo>
                    <a:lnTo>
                      <a:pt x="21" y="10"/>
                    </a:lnTo>
                    <a:lnTo>
                      <a:pt x="21" y="6"/>
                    </a:lnTo>
                    <a:lnTo>
                      <a:pt x="20" y="1"/>
                    </a:lnTo>
                    <a:lnTo>
                      <a:pt x="12" y="0"/>
                    </a:lnTo>
                    <a:lnTo>
                      <a:pt x="8" y="0"/>
                    </a:lnTo>
                    <a:lnTo>
                      <a:pt x="2" y="1"/>
                    </a:lnTo>
                    <a:lnTo>
                      <a:pt x="1" y="1"/>
                    </a:lnTo>
                    <a:lnTo>
                      <a:pt x="1" y="5"/>
                    </a:lnTo>
                    <a:lnTo>
                      <a:pt x="0" y="12"/>
                    </a:lnTo>
                    <a:lnTo>
                      <a:pt x="0" y="13"/>
                    </a:lnTo>
                    <a:lnTo>
                      <a:pt x="9" y="13"/>
                    </a:lnTo>
                    <a:lnTo>
                      <a:pt x="15" y="13"/>
                    </a:lnTo>
                    <a:lnTo>
                      <a:pt x="20" y="12"/>
                    </a:lnTo>
                    <a:close/>
                  </a:path>
                </a:pathLst>
              </a:custGeom>
              <a:solidFill>
                <a:srgbClr val="FF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79" name="Freeform 41"/>
              <p:cNvSpPr>
                <a:spLocks/>
              </p:cNvSpPr>
              <p:nvPr/>
            </p:nvSpPr>
            <p:spPr bwMode="auto">
              <a:xfrm>
                <a:off x="3723475" y="3911010"/>
                <a:ext cx="21932" cy="26208"/>
              </a:xfrm>
              <a:custGeom>
                <a:avLst/>
                <a:gdLst>
                  <a:gd name="T0" fmla="*/ 2147483647 w 14"/>
                  <a:gd name="T1" fmla="*/ 0 h 16"/>
                  <a:gd name="T2" fmla="*/ 2147483647 w 14"/>
                  <a:gd name="T3" fmla="*/ 0 h 16"/>
                  <a:gd name="T4" fmla="*/ 2147483647 w 14"/>
                  <a:gd name="T5" fmla="*/ 2147483647 h 16"/>
                  <a:gd name="T6" fmla="*/ 2147483647 w 14"/>
                  <a:gd name="T7" fmla="*/ 2147483647 h 16"/>
                  <a:gd name="T8" fmla="*/ 2147483647 w 14"/>
                  <a:gd name="T9" fmla="*/ 2147483647 h 16"/>
                  <a:gd name="T10" fmla="*/ 0 w 14"/>
                  <a:gd name="T11" fmla="*/ 2147483647 h 16"/>
                  <a:gd name="T12" fmla="*/ 0 w 14"/>
                  <a:gd name="T13" fmla="*/ 2147483647 h 16"/>
                  <a:gd name="T14" fmla="*/ 2147483647 w 14"/>
                  <a:gd name="T15" fmla="*/ 2147483647 h 16"/>
                  <a:gd name="T16" fmla="*/ 2147483647 w 14"/>
                  <a:gd name="T17" fmla="*/ 2147483647 h 16"/>
                  <a:gd name="T18" fmla="*/ 2147483647 w 14"/>
                  <a:gd name="T19" fmla="*/ 2147483647 h 16"/>
                  <a:gd name="T20" fmla="*/ 2147483647 w 14"/>
                  <a:gd name="T21" fmla="*/ 2147483647 h 16"/>
                  <a:gd name="T22" fmla="*/ 2147483647 w 14"/>
                  <a:gd name="T23" fmla="*/ 2147483647 h 16"/>
                  <a:gd name="T24" fmla="*/ 2147483647 w 14"/>
                  <a:gd name="T25" fmla="*/ 2147483647 h 16"/>
                  <a:gd name="T26" fmla="*/ 2147483647 w 14"/>
                  <a:gd name="T27" fmla="*/ 2147483647 h 16"/>
                  <a:gd name="T28" fmla="*/ 2147483647 w 14"/>
                  <a:gd name="T29" fmla="*/ 0 h 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
                  <a:gd name="T46" fmla="*/ 0 h 16"/>
                  <a:gd name="T47" fmla="*/ 14 w 14"/>
                  <a:gd name="T48" fmla="*/ 16 h 1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 h="16">
                    <a:moveTo>
                      <a:pt x="13" y="0"/>
                    </a:moveTo>
                    <a:lnTo>
                      <a:pt x="13" y="0"/>
                    </a:lnTo>
                    <a:lnTo>
                      <a:pt x="9" y="3"/>
                    </a:lnTo>
                    <a:lnTo>
                      <a:pt x="5" y="6"/>
                    </a:lnTo>
                    <a:lnTo>
                      <a:pt x="3" y="11"/>
                    </a:lnTo>
                    <a:lnTo>
                      <a:pt x="0" y="15"/>
                    </a:lnTo>
                    <a:lnTo>
                      <a:pt x="0" y="16"/>
                    </a:lnTo>
                    <a:lnTo>
                      <a:pt x="1" y="16"/>
                    </a:lnTo>
                    <a:lnTo>
                      <a:pt x="14" y="16"/>
                    </a:lnTo>
                    <a:lnTo>
                      <a:pt x="13" y="14"/>
                    </a:lnTo>
                    <a:lnTo>
                      <a:pt x="12" y="12"/>
                    </a:lnTo>
                    <a:lnTo>
                      <a:pt x="11" y="10"/>
                    </a:lnTo>
                    <a:lnTo>
                      <a:pt x="11" y="7"/>
                    </a:lnTo>
                    <a:lnTo>
                      <a:pt x="12" y="3"/>
                    </a:lnTo>
                    <a:lnTo>
                      <a:pt x="13" y="0"/>
                    </a:lnTo>
                    <a:close/>
                  </a:path>
                </a:pathLst>
              </a:custGeom>
              <a:solidFill>
                <a:srgbClr val="E6E6E6"/>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80" name="Freeform 42"/>
              <p:cNvSpPr>
                <a:spLocks/>
              </p:cNvSpPr>
              <p:nvPr/>
            </p:nvSpPr>
            <p:spPr bwMode="auto">
              <a:xfrm>
                <a:off x="3772500" y="3897906"/>
                <a:ext cx="37414" cy="37440"/>
              </a:xfrm>
              <a:custGeom>
                <a:avLst/>
                <a:gdLst>
                  <a:gd name="T0" fmla="*/ 2147483647 w 23"/>
                  <a:gd name="T1" fmla="*/ 0 h 24"/>
                  <a:gd name="T2" fmla="*/ 2147483647 w 23"/>
                  <a:gd name="T3" fmla="*/ 2147483647 h 24"/>
                  <a:gd name="T4" fmla="*/ 0 w 23"/>
                  <a:gd name="T5" fmla="*/ 2147483647 h 24"/>
                  <a:gd name="T6" fmla="*/ 2147483647 w 23"/>
                  <a:gd name="T7" fmla="*/ 2147483647 h 24"/>
                  <a:gd name="T8" fmla="*/ 2147483647 w 23"/>
                  <a:gd name="T9" fmla="*/ 2147483647 h 24"/>
                  <a:gd name="T10" fmla="*/ 2147483647 w 23"/>
                  <a:gd name="T11" fmla="*/ 2147483647 h 24"/>
                  <a:gd name="T12" fmla="*/ 2147483647 w 23"/>
                  <a:gd name="T13" fmla="*/ 2147483647 h 24"/>
                  <a:gd name="T14" fmla="*/ 2147483647 w 23"/>
                  <a:gd name="T15" fmla="*/ 2147483647 h 24"/>
                  <a:gd name="T16" fmla="*/ 2147483647 w 23"/>
                  <a:gd name="T17" fmla="*/ 2147483647 h 24"/>
                  <a:gd name="T18" fmla="*/ 2147483647 w 23"/>
                  <a:gd name="T19" fmla="*/ 2147483647 h 24"/>
                  <a:gd name="T20" fmla="*/ 2147483647 w 23"/>
                  <a:gd name="T21" fmla="*/ 2147483647 h 24"/>
                  <a:gd name="T22" fmla="*/ 2147483647 w 23"/>
                  <a:gd name="T23" fmla="*/ 2147483647 h 24"/>
                  <a:gd name="T24" fmla="*/ 2147483647 w 23"/>
                  <a:gd name="T25" fmla="*/ 2147483647 h 24"/>
                  <a:gd name="T26" fmla="*/ 2147483647 w 23"/>
                  <a:gd name="T27" fmla="*/ 2147483647 h 24"/>
                  <a:gd name="T28" fmla="*/ 2147483647 w 23"/>
                  <a:gd name="T29" fmla="*/ 0 h 24"/>
                  <a:gd name="T30" fmla="*/ 2147483647 w 23"/>
                  <a:gd name="T31" fmla="*/ 0 h 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
                  <a:gd name="T49" fmla="*/ 0 h 24"/>
                  <a:gd name="T50" fmla="*/ 23 w 23"/>
                  <a:gd name="T51" fmla="*/ 24 h 2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 h="24">
                    <a:moveTo>
                      <a:pt x="21" y="0"/>
                    </a:moveTo>
                    <a:lnTo>
                      <a:pt x="6" y="4"/>
                    </a:lnTo>
                    <a:lnTo>
                      <a:pt x="0" y="5"/>
                    </a:lnTo>
                    <a:lnTo>
                      <a:pt x="3" y="7"/>
                    </a:lnTo>
                    <a:lnTo>
                      <a:pt x="5" y="9"/>
                    </a:lnTo>
                    <a:lnTo>
                      <a:pt x="6" y="13"/>
                    </a:lnTo>
                    <a:lnTo>
                      <a:pt x="7" y="16"/>
                    </a:lnTo>
                    <a:lnTo>
                      <a:pt x="6" y="20"/>
                    </a:lnTo>
                    <a:lnTo>
                      <a:pt x="4" y="24"/>
                    </a:lnTo>
                    <a:lnTo>
                      <a:pt x="10" y="24"/>
                    </a:lnTo>
                    <a:lnTo>
                      <a:pt x="12" y="18"/>
                    </a:lnTo>
                    <a:lnTo>
                      <a:pt x="14" y="12"/>
                    </a:lnTo>
                    <a:lnTo>
                      <a:pt x="18" y="7"/>
                    </a:lnTo>
                    <a:lnTo>
                      <a:pt x="21" y="2"/>
                    </a:lnTo>
                    <a:lnTo>
                      <a:pt x="23" y="0"/>
                    </a:lnTo>
                    <a:lnTo>
                      <a:pt x="21" y="0"/>
                    </a:lnTo>
                    <a:close/>
                  </a:path>
                </a:pathLst>
              </a:custGeom>
              <a:solidFill>
                <a:srgbClr val="E6E6E6"/>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81" name="Freeform 43"/>
              <p:cNvSpPr>
                <a:spLocks/>
              </p:cNvSpPr>
              <p:nvPr/>
            </p:nvSpPr>
            <p:spPr bwMode="auto">
              <a:xfrm>
                <a:off x="3745408" y="3909138"/>
                <a:ext cx="27092" cy="28081"/>
              </a:xfrm>
              <a:custGeom>
                <a:avLst/>
                <a:gdLst>
                  <a:gd name="T0" fmla="*/ 2147483647 w 17"/>
                  <a:gd name="T1" fmla="*/ 2147483647 h 17"/>
                  <a:gd name="T2" fmla="*/ 2147483647 w 17"/>
                  <a:gd name="T3" fmla="*/ 2147483647 h 17"/>
                  <a:gd name="T4" fmla="*/ 2147483647 w 17"/>
                  <a:gd name="T5" fmla="*/ 2147483647 h 17"/>
                  <a:gd name="T6" fmla="*/ 2147483647 w 17"/>
                  <a:gd name="T7" fmla="*/ 2147483647 h 17"/>
                  <a:gd name="T8" fmla="*/ 2147483647 w 17"/>
                  <a:gd name="T9" fmla="*/ 0 h 17"/>
                  <a:gd name="T10" fmla="*/ 2147483647 w 17"/>
                  <a:gd name="T11" fmla="*/ 0 h 17"/>
                  <a:gd name="T12" fmla="*/ 2147483647 w 17"/>
                  <a:gd name="T13" fmla="*/ 0 h 17"/>
                  <a:gd name="T14" fmla="*/ 2147483647 w 17"/>
                  <a:gd name="T15" fmla="*/ 2147483647 h 17"/>
                  <a:gd name="T16" fmla="*/ 2147483647 w 17"/>
                  <a:gd name="T17" fmla="*/ 2147483647 h 17"/>
                  <a:gd name="T18" fmla="*/ 0 w 17"/>
                  <a:gd name="T19" fmla="*/ 2147483647 h 17"/>
                  <a:gd name="T20" fmla="*/ 2147483647 w 17"/>
                  <a:gd name="T21" fmla="*/ 2147483647 h 17"/>
                  <a:gd name="T22" fmla="*/ 2147483647 w 17"/>
                  <a:gd name="T23" fmla="*/ 2147483647 h 17"/>
                  <a:gd name="T24" fmla="*/ 2147483647 w 17"/>
                  <a:gd name="T25" fmla="*/ 2147483647 h 17"/>
                  <a:gd name="T26" fmla="*/ 2147483647 w 17"/>
                  <a:gd name="T27" fmla="*/ 2147483647 h 17"/>
                  <a:gd name="T28" fmla="*/ 2147483647 w 17"/>
                  <a:gd name="T29" fmla="*/ 2147483647 h 17"/>
                  <a:gd name="T30" fmla="*/ 2147483647 w 17"/>
                  <a:gd name="T31" fmla="*/ 2147483647 h 17"/>
                  <a:gd name="T32" fmla="*/ 2147483647 w 17"/>
                  <a:gd name="T33" fmla="*/ 2147483647 h 17"/>
                  <a:gd name="T34" fmla="*/ 2147483647 w 17"/>
                  <a:gd name="T35" fmla="*/ 2147483647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
                  <a:gd name="T55" fmla="*/ 0 h 17"/>
                  <a:gd name="T56" fmla="*/ 17 w 17"/>
                  <a:gd name="T57" fmla="*/ 17 h 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 h="17">
                    <a:moveTo>
                      <a:pt x="17" y="8"/>
                    </a:moveTo>
                    <a:lnTo>
                      <a:pt x="17" y="8"/>
                    </a:lnTo>
                    <a:lnTo>
                      <a:pt x="17" y="5"/>
                    </a:lnTo>
                    <a:lnTo>
                      <a:pt x="16" y="2"/>
                    </a:lnTo>
                    <a:lnTo>
                      <a:pt x="12" y="0"/>
                    </a:lnTo>
                    <a:lnTo>
                      <a:pt x="9" y="0"/>
                    </a:lnTo>
                    <a:lnTo>
                      <a:pt x="6" y="0"/>
                    </a:lnTo>
                    <a:lnTo>
                      <a:pt x="3" y="2"/>
                    </a:lnTo>
                    <a:lnTo>
                      <a:pt x="1" y="5"/>
                    </a:lnTo>
                    <a:lnTo>
                      <a:pt x="0" y="8"/>
                    </a:lnTo>
                    <a:lnTo>
                      <a:pt x="1" y="12"/>
                    </a:lnTo>
                    <a:lnTo>
                      <a:pt x="3" y="15"/>
                    </a:lnTo>
                    <a:lnTo>
                      <a:pt x="6" y="16"/>
                    </a:lnTo>
                    <a:lnTo>
                      <a:pt x="9" y="17"/>
                    </a:lnTo>
                    <a:lnTo>
                      <a:pt x="12" y="16"/>
                    </a:lnTo>
                    <a:lnTo>
                      <a:pt x="16" y="15"/>
                    </a:lnTo>
                    <a:lnTo>
                      <a:pt x="17" y="12"/>
                    </a:lnTo>
                    <a:lnTo>
                      <a:pt x="17" y="8"/>
                    </a:lnTo>
                    <a:close/>
                  </a:path>
                </a:pathLst>
              </a:custGeom>
              <a:solidFill>
                <a:srgbClr val="E6E6E6"/>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82" name="Freeform 44"/>
              <p:cNvSpPr>
                <a:spLocks/>
              </p:cNvSpPr>
              <p:nvPr/>
            </p:nvSpPr>
            <p:spPr bwMode="auto">
              <a:xfrm>
                <a:off x="3568661" y="3830513"/>
                <a:ext cx="11611" cy="54289"/>
              </a:xfrm>
              <a:custGeom>
                <a:avLst/>
                <a:gdLst>
                  <a:gd name="T0" fmla="*/ 2147483647 w 8"/>
                  <a:gd name="T1" fmla="*/ 2147483647 h 34"/>
                  <a:gd name="T2" fmla="*/ 2147483647 w 8"/>
                  <a:gd name="T3" fmla="*/ 0 h 34"/>
                  <a:gd name="T4" fmla="*/ 2147483647 w 8"/>
                  <a:gd name="T5" fmla="*/ 2147483647 h 34"/>
                  <a:gd name="T6" fmla="*/ 0 w 8"/>
                  <a:gd name="T7" fmla="*/ 2147483647 h 34"/>
                  <a:gd name="T8" fmla="*/ 2147483647 w 8"/>
                  <a:gd name="T9" fmla="*/ 2147483647 h 34"/>
                  <a:gd name="T10" fmla="*/ 2147483647 w 8"/>
                  <a:gd name="T11" fmla="*/ 2147483647 h 34"/>
                  <a:gd name="T12" fmla="*/ 2147483647 w 8"/>
                  <a:gd name="T13" fmla="*/ 2147483647 h 34"/>
                  <a:gd name="T14" fmla="*/ 2147483647 w 8"/>
                  <a:gd name="T15" fmla="*/ 2147483647 h 34"/>
                  <a:gd name="T16" fmla="*/ 2147483647 w 8"/>
                  <a:gd name="T17" fmla="*/ 2147483647 h 34"/>
                  <a:gd name="T18" fmla="*/ 2147483647 w 8"/>
                  <a:gd name="T19" fmla="*/ 2147483647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34"/>
                  <a:gd name="T32" fmla="*/ 8 w 8"/>
                  <a:gd name="T33" fmla="*/ 34 h 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34">
                    <a:moveTo>
                      <a:pt x="8" y="1"/>
                    </a:moveTo>
                    <a:lnTo>
                      <a:pt x="8" y="0"/>
                    </a:lnTo>
                    <a:lnTo>
                      <a:pt x="3" y="8"/>
                    </a:lnTo>
                    <a:lnTo>
                      <a:pt x="0" y="15"/>
                    </a:lnTo>
                    <a:lnTo>
                      <a:pt x="2" y="23"/>
                    </a:lnTo>
                    <a:lnTo>
                      <a:pt x="3" y="29"/>
                    </a:lnTo>
                    <a:lnTo>
                      <a:pt x="6" y="34"/>
                    </a:lnTo>
                    <a:lnTo>
                      <a:pt x="7" y="18"/>
                    </a:lnTo>
                    <a:lnTo>
                      <a:pt x="8" y="10"/>
                    </a:lnTo>
                    <a:lnTo>
                      <a:pt x="8" y="1"/>
                    </a:lnTo>
                    <a:close/>
                  </a:path>
                </a:pathLst>
              </a:custGeom>
              <a:solidFill>
                <a:srgbClr val="E6E6E6"/>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83" name="Freeform 45"/>
              <p:cNvSpPr>
                <a:spLocks/>
              </p:cNvSpPr>
              <p:nvPr/>
            </p:nvSpPr>
            <p:spPr bwMode="auto">
              <a:xfrm>
                <a:off x="4052455" y="3693858"/>
                <a:ext cx="65795" cy="110448"/>
              </a:xfrm>
              <a:custGeom>
                <a:avLst/>
                <a:gdLst>
                  <a:gd name="T0" fmla="*/ 0 w 40"/>
                  <a:gd name="T1" fmla="*/ 2147483647 h 69"/>
                  <a:gd name="T2" fmla="*/ 0 w 40"/>
                  <a:gd name="T3" fmla="*/ 2147483647 h 69"/>
                  <a:gd name="T4" fmla="*/ 2147483647 w 40"/>
                  <a:gd name="T5" fmla="*/ 2147483647 h 69"/>
                  <a:gd name="T6" fmla="*/ 2147483647 w 40"/>
                  <a:gd name="T7" fmla="*/ 2147483647 h 69"/>
                  <a:gd name="T8" fmla="*/ 2147483647 w 40"/>
                  <a:gd name="T9" fmla="*/ 2147483647 h 69"/>
                  <a:gd name="T10" fmla="*/ 2147483647 w 40"/>
                  <a:gd name="T11" fmla="*/ 2147483647 h 69"/>
                  <a:gd name="T12" fmla="*/ 2147483647 w 40"/>
                  <a:gd name="T13" fmla="*/ 2147483647 h 69"/>
                  <a:gd name="T14" fmla="*/ 2147483647 w 40"/>
                  <a:gd name="T15" fmla="*/ 2147483647 h 69"/>
                  <a:gd name="T16" fmla="*/ 2147483647 w 40"/>
                  <a:gd name="T17" fmla="*/ 2147483647 h 69"/>
                  <a:gd name="T18" fmla="*/ 2147483647 w 40"/>
                  <a:gd name="T19" fmla="*/ 2147483647 h 69"/>
                  <a:gd name="T20" fmla="*/ 2147483647 w 40"/>
                  <a:gd name="T21" fmla="*/ 2147483647 h 69"/>
                  <a:gd name="T22" fmla="*/ 2147483647 w 40"/>
                  <a:gd name="T23" fmla="*/ 2147483647 h 69"/>
                  <a:gd name="T24" fmla="*/ 2147483647 w 40"/>
                  <a:gd name="T25" fmla="*/ 2147483647 h 69"/>
                  <a:gd name="T26" fmla="*/ 2147483647 w 40"/>
                  <a:gd name="T27" fmla="*/ 2147483647 h 69"/>
                  <a:gd name="T28" fmla="*/ 2147483647 w 40"/>
                  <a:gd name="T29" fmla="*/ 2147483647 h 69"/>
                  <a:gd name="T30" fmla="*/ 2147483647 w 40"/>
                  <a:gd name="T31" fmla="*/ 2147483647 h 69"/>
                  <a:gd name="T32" fmla="*/ 2147483647 w 40"/>
                  <a:gd name="T33" fmla="*/ 2147483647 h 69"/>
                  <a:gd name="T34" fmla="*/ 2147483647 w 40"/>
                  <a:gd name="T35" fmla="*/ 2147483647 h 69"/>
                  <a:gd name="T36" fmla="*/ 2147483647 w 40"/>
                  <a:gd name="T37" fmla="*/ 2147483647 h 69"/>
                  <a:gd name="T38" fmla="*/ 2147483647 w 40"/>
                  <a:gd name="T39" fmla="*/ 2147483647 h 69"/>
                  <a:gd name="T40" fmla="*/ 2147483647 w 40"/>
                  <a:gd name="T41" fmla="*/ 2147483647 h 69"/>
                  <a:gd name="T42" fmla="*/ 2147483647 w 40"/>
                  <a:gd name="T43" fmla="*/ 2147483647 h 69"/>
                  <a:gd name="T44" fmla="*/ 2147483647 w 40"/>
                  <a:gd name="T45" fmla="*/ 2147483647 h 69"/>
                  <a:gd name="T46" fmla="*/ 2147483647 w 40"/>
                  <a:gd name="T47" fmla="*/ 2147483647 h 69"/>
                  <a:gd name="T48" fmla="*/ 2147483647 w 40"/>
                  <a:gd name="T49" fmla="*/ 2147483647 h 69"/>
                  <a:gd name="T50" fmla="*/ 2147483647 w 40"/>
                  <a:gd name="T51" fmla="*/ 2147483647 h 69"/>
                  <a:gd name="T52" fmla="*/ 2147483647 w 40"/>
                  <a:gd name="T53" fmla="*/ 0 h 69"/>
                  <a:gd name="T54" fmla="*/ 2147483647 w 40"/>
                  <a:gd name="T55" fmla="*/ 0 h 69"/>
                  <a:gd name="T56" fmla="*/ 2147483647 w 40"/>
                  <a:gd name="T57" fmla="*/ 0 h 69"/>
                  <a:gd name="T58" fmla="*/ 2147483647 w 40"/>
                  <a:gd name="T59" fmla="*/ 2147483647 h 69"/>
                  <a:gd name="T60" fmla="*/ 2147483647 w 40"/>
                  <a:gd name="T61" fmla="*/ 2147483647 h 69"/>
                  <a:gd name="T62" fmla="*/ 2147483647 w 40"/>
                  <a:gd name="T63" fmla="*/ 2147483647 h 69"/>
                  <a:gd name="T64" fmla="*/ 2147483647 w 40"/>
                  <a:gd name="T65" fmla="*/ 2147483647 h 69"/>
                  <a:gd name="T66" fmla="*/ 2147483647 w 40"/>
                  <a:gd name="T67" fmla="*/ 2147483647 h 69"/>
                  <a:gd name="T68" fmla="*/ 2147483647 w 40"/>
                  <a:gd name="T69" fmla="*/ 2147483647 h 69"/>
                  <a:gd name="T70" fmla="*/ 2147483647 w 40"/>
                  <a:gd name="T71" fmla="*/ 2147483647 h 69"/>
                  <a:gd name="T72" fmla="*/ 2147483647 w 40"/>
                  <a:gd name="T73" fmla="*/ 2147483647 h 69"/>
                  <a:gd name="T74" fmla="*/ 2147483647 w 40"/>
                  <a:gd name="T75" fmla="*/ 2147483647 h 69"/>
                  <a:gd name="T76" fmla="*/ 2147483647 w 40"/>
                  <a:gd name="T77" fmla="*/ 2147483647 h 69"/>
                  <a:gd name="T78" fmla="*/ 2147483647 w 40"/>
                  <a:gd name="T79" fmla="*/ 2147483647 h 69"/>
                  <a:gd name="T80" fmla="*/ 2147483647 w 40"/>
                  <a:gd name="T81" fmla="*/ 2147483647 h 69"/>
                  <a:gd name="T82" fmla="*/ 0 w 40"/>
                  <a:gd name="T83" fmla="*/ 2147483647 h 6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
                  <a:gd name="T127" fmla="*/ 0 h 69"/>
                  <a:gd name="T128" fmla="*/ 40 w 40"/>
                  <a:gd name="T129" fmla="*/ 69 h 6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 h="69">
                    <a:moveTo>
                      <a:pt x="0" y="68"/>
                    </a:moveTo>
                    <a:lnTo>
                      <a:pt x="0" y="69"/>
                    </a:lnTo>
                    <a:lnTo>
                      <a:pt x="2" y="68"/>
                    </a:lnTo>
                    <a:lnTo>
                      <a:pt x="4" y="65"/>
                    </a:lnTo>
                    <a:lnTo>
                      <a:pt x="5" y="63"/>
                    </a:lnTo>
                    <a:lnTo>
                      <a:pt x="9" y="56"/>
                    </a:lnTo>
                    <a:lnTo>
                      <a:pt x="12" y="47"/>
                    </a:lnTo>
                    <a:lnTo>
                      <a:pt x="14" y="40"/>
                    </a:lnTo>
                    <a:lnTo>
                      <a:pt x="16" y="28"/>
                    </a:lnTo>
                    <a:lnTo>
                      <a:pt x="18" y="24"/>
                    </a:lnTo>
                    <a:lnTo>
                      <a:pt x="20" y="21"/>
                    </a:lnTo>
                    <a:lnTo>
                      <a:pt x="22" y="17"/>
                    </a:lnTo>
                    <a:lnTo>
                      <a:pt x="25" y="13"/>
                    </a:lnTo>
                    <a:lnTo>
                      <a:pt x="29" y="11"/>
                    </a:lnTo>
                    <a:lnTo>
                      <a:pt x="31" y="11"/>
                    </a:lnTo>
                    <a:lnTo>
                      <a:pt x="32" y="11"/>
                    </a:lnTo>
                    <a:lnTo>
                      <a:pt x="34" y="12"/>
                    </a:lnTo>
                    <a:lnTo>
                      <a:pt x="36" y="14"/>
                    </a:lnTo>
                    <a:lnTo>
                      <a:pt x="37" y="18"/>
                    </a:lnTo>
                    <a:lnTo>
                      <a:pt x="38" y="23"/>
                    </a:lnTo>
                    <a:lnTo>
                      <a:pt x="39" y="23"/>
                    </a:lnTo>
                    <a:lnTo>
                      <a:pt x="40" y="14"/>
                    </a:lnTo>
                    <a:lnTo>
                      <a:pt x="40" y="8"/>
                    </a:lnTo>
                    <a:lnTo>
                      <a:pt x="39" y="5"/>
                    </a:lnTo>
                    <a:lnTo>
                      <a:pt x="38" y="3"/>
                    </a:lnTo>
                    <a:lnTo>
                      <a:pt x="36" y="2"/>
                    </a:lnTo>
                    <a:lnTo>
                      <a:pt x="34" y="0"/>
                    </a:lnTo>
                    <a:lnTo>
                      <a:pt x="31" y="0"/>
                    </a:lnTo>
                    <a:lnTo>
                      <a:pt x="27" y="0"/>
                    </a:lnTo>
                    <a:lnTo>
                      <a:pt x="23" y="2"/>
                    </a:lnTo>
                    <a:lnTo>
                      <a:pt x="20" y="4"/>
                    </a:lnTo>
                    <a:lnTo>
                      <a:pt x="18" y="7"/>
                    </a:lnTo>
                    <a:lnTo>
                      <a:pt x="15" y="10"/>
                    </a:lnTo>
                    <a:lnTo>
                      <a:pt x="14" y="13"/>
                    </a:lnTo>
                    <a:lnTo>
                      <a:pt x="12" y="17"/>
                    </a:lnTo>
                    <a:lnTo>
                      <a:pt x="9" y="25"/>
                    </a:lnTo>
                    <a:lnTo>
                      <a:pt x="7" y="42"/>
                    </a:lnTo>
                    <a:lnTo>
                      <a:pt x="5" y="50"/>
                    </a:lnTo>
                    <a:lnTo>
                      <a:pt x="2" y="57"/>
                    </a:lnTo>
                    <a:lnTo>
                      <a:pt x="2" y="58"/>
                    </a:lnTo>
                    <a:lnTo>
                      <a:pt x="2" y="61"/>
                    </a:lnTo>
                    <a:lnTo>
                      <a:pt x="0" y="68"/>
                    </a:lnTo>
                    <a:close/>
                  </a:path>
                </a:pathLst>
              </a:custGeom>
              <a:solidFill>
                <a:srgbClr val="B3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84" name="Freeform 46"/>
              <p:cNvSpPr>
                <a:spLocks/>
              </p:cNvSpPr>
              <p:nvPr/>
            </p:nvSpPr>
            <p:spPr bwMode="auto">
              <a:xfrm>
                <a:off x="3833136" y="3920370"/>
                <a:ext cx="61926" cy="71136"/>
              </a:xfrm>
              <a:custGeom>
                <a:avLst/>
                <a:gdLst>
                  <a:gd name="T0" fmla="*/ 2147483647 w 39"/>
                  <a:gd name="T1" fmla="*/ 2147483647 h 45"/>
                  <a:gd name="T2" fmla="*/ 2147483647 w 39"/>
                  <a:gd name="T3" fmla="*/ 2147483647 h 45"/>
                  <a:gd name="T4" fmla="*/ 2147483647 w 39"/>
                  <a:gd name="T5" fmla="*/ 2147483647 h 45"/>
                  <a:gd name="T6" fmla="*/ 2147483647 w 39"/>
                  <a:gd name="T7" fmla="*/ 2147483647 h 45"/>
                  <a:gd name="T8" fmla="*/ 2147483647 w 39"/>
                  <a:gd name="T9" fmla="*/ 2147483647 h 45"/>
                  <a:gd name="T10" fmla="*/ 2147483647 w 39"/>
                  <a:gd name="T11" fmla="*/ 2147483647 h 45"/>
                  <a:gd name="T12" fmla="*/ 2147483647 w 39"/>
                  <a:gd name="T13" fmla="*/ 2147483647 h 45"/>
                  <a:gd name="T14" fmla="*/ 2147483647 w 39"/>
                  <a:gd name="T15" fmla="*/ 2147483647 h 45"/>
                  <a:gd name="T16" fmla="*/ 2147483647 w 39"/>
                  <a:gd name="T17" fmla="*/ 2147483647 h 45"/>
                  <a:gd name="T18" fmla="*/ 2147483647 w 39"/>
                  <a:gd name="T19" fmla="*/ 2147483647 h 45"/>
                  <a:gd name="T20" fmla="*/ 2147483647 w 39"/>
                  <a:gd name="T21" fmla="*/ 2147483647 h 45"/>
                  <a:gd name="T22" fmla="*/ 2147483647 w 39"/>
                  <a:gd name="T23" fmla="*/ 2147483647 h 45"/>
                  <a:gd name="T24" fmla="*/ 2147483647 w 39"/>
                  <a:gd name="T25" fmla="*/ 0 h 45"/>
                  <a:gd name="T26" fmla="*/ 2147483647 w 39"/>
                  <a:gd name="T27" fmla="*/ 0 h 45"/>
                  <a:gd name="T28" fmla="*/ 2147483647 w 39"/>
                  <a:gd name="T29" fmla="*/ 2147483647 h 45"/>
                  <a:gd name="T30" fmla="*/ 2147483647 w 39"/>
                  <a:gd name="T31" fmla="*/ 2147483647 h 45"/>
                  <a:gd name="T32" fmla="*/ 2147483647 w 39"/>
                  <a:gd name="T33" fmla="*/ 2147483647 h 45"/>
                  <a:gd name="T34" fmla="*/ 2147483647 w 39"/>
                  <a:gd name="T35" fmla="*/ 2147483647 h 45"/>
                  <a:gd name="T36" fmla="*/ 2147483647 w 39"/>
                  <a:gd name="T37" fmla="*/ 2147483647 h 45"/>
                  <a:gd name="T38" fmla="*/ 2147483647 w 39"/>
                  <a:gd name="T39" fmla="*/ 2147483647 h 45"/>
                  <a:gd name="T40" fmla="*/ 2147483647 w 39"/>
                  <a:gd name="T41" fmla="*/ 2147483647 h 45"/>
                  <a:gd name="T42" fmla="*/ 0 w 39"/>
                  <a:gd name="T43" fmla="*/ 2147483647 h 45"/>
                  <a:gd name="T44" fmla="*/ 2147483647 w 39"/>
                  <a:gd name="T45" fmla="*/ 2147483647 h 45"/>
                  <a:gd name="T46" fmla="*/ 2147483647 w 39"/>
                  <a:gd name="T47" fmla="*/ 2147483647 h 45"/>
                  <a:gd name="T48" fmla="*/ 2147483647 w 39"/>
                  <a:gd name="T49" fmla="*/ 2147483647 h 45"/>
                  <a:gd name="T50" fmla="*/ 2147483647 w 39"/>
                  <a:gd name="T51" fmla="*/ 2147483647 h 45"/>
                  <a:gd name="T52" fmla="*/ 2147483647 w 39"/>
                  <a:gd name="T53" fmla="*/ 2147483647 h 45"/>
                  <a:gd name="T54" fmla="*/ 2147483647 w 39"/>
                  <a:gd name="T55" fmla="*/ 2147483647 h 45"/>
                  <a:gd name="T56" fmla="*/ 2147483647 w 39"/>
                  <a:gd name="T57" fmla="*/ 2147483647 h 45"/>
                  <a:gd name="T58" fmla="*/ 2147483647 w 39"/>
                  <a:gd name="T59" fmla="*/ 2147483647 h 45"/>
                  <a:gd name="T60" fmla="*/ 2147483647 w 39"/>
                  <a:gd name="T61" fmla="*/ 2147483647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
                  <a:gd name="T94" fmla="*/ 0 h 45"/>
                  <a:gd name="T95" fmla="*/ 39 w 39"/>
                  <a:gd name="T96" fmla="*/ 45 h 4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 h="45">
                    <a:moveTo>
                      <a:pt x="32" y="34"/>
                    </a:moveTo>
                    <a:lnTo>
                      <a:pt x="32" y="34"/>
                    </a:lnTo>
                    <a:lnTo>
                      <a:pt x="35" y="31"/>
                    </a:lnTo>
                    <a:lnTo>
                      <a:pt x="37" y="26"/>
                    </a:lnTo>
                    <a:lnTo>
                      <a:pt x="39" y="22"/>
                    </a:lnTo>
                    <a:lnTo>
                      <a:pt x="39" y="17"/>
                    </a:lnTo>
                    <a:lnTo>
                      <a:pt x="39" y="13"/>
                    </a:lnTo>
                    <a:lnTo>
                      <a:pt x="38" y="9"/>
                    </a:lnTo>
                    <a:lnTo>
                      <a:pt x="37" y="6"/>
                    </a:lnTo>
                    <a:lnTo>
                      <a:pt x="34" y="4"/>
                    </a:lnTo>
                    <a:lnTo>
                      <a:pt x="31" y="2"/>
                    </a:lnTo>
                    <a:lnTo>
                      <a:pt x="29" y="1"/>
                    </a:lnTo>
                    <a:lnTo>
                      <a:pt x="26" y="0"/>
                    </a:lnTo>
                    <a:lnTo>
                      <a:pt x="23" y="0"/>
                    </a:lnTo>
                    <a:lnTo>
                      <a:pt x="21" y="1"/>
                    </a:lnTo>
                    <a:lnTo>
                      <a:pt x="17" y="2"/>
                    </a:lnTo>
                    <a:lnTo>
                      <a:pt x="14" y="4"/>
                    </a:lnTo>
                    <a:lnTo>
                      <a:pt x="11" y="6"/>
                    </a:lnTo>
                    <a:lnTo>
                      <a:pt x="8" y="9"/>
                    </a:lnTo>
                    <a:lnTo>
                      <a:pt x="4" y="21"/>
                    </a:lnTo>
                    <a:lnTo>
                      <a:pt x="2" y="30"/>
                    </a:lnTo>
                    <a:lnTo>
                      <a:pt x="0" y="35"/>
                    </a:lnTo>
                    <a:lnTo>
                      <a:pt x="3" y="39"/>
                    </a:lnTo>
                    <a:lnTo>
                      <a:pt x="6" y="43"/>
                    </a:lnTo>
                    <a:lnTo>
                      <a:pt x="8" y="44"/>
                    </a:lnTo>
                    <a:lnTo>
                      <a:pt x="10" y="45"/>
                    </a:lnTo>
                    <a:lnTo>
                      <a:pt x="14" y="45"/>
                    </a:lnTo>
                    <a:lnTo>
                      <a:pt x="17" y="45"/>
                    </a:lnTo>
                    <a:lnTo>
                      <a:pt x="22" y="44"/>
                    </a:lnTo>
                    <a:lnTo>
                      <a:pt x="27" y="40"/>
                    </a:lnTo>
                    <a:lnTo>
                      <a:pt x="32" y="34"/>
                    </a:lnTo>
                    <a:close/>
                  </a:path>
                </a:pathLst>
              </a:custGeom>
              <a:solidFill>
                <a:srgbClr val="D9D9D9"/>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85" name="Freeform 47"/>
              <p:cNvSpPr>
                <a:spLocks/>
              </p:cNvSpPr>
              <p:nvPr/>
            </p:nvSpPr>
            <p:spPr bwMode="auto">
              <a:xfrm>
                <a:off x="3802173" y="3852977"/>
                <a:ext cx="119980" cy="142272"/>
              </a:xfrm>
              <a:custGeom>
                <a:avLst/>
                <a:gdLst>
                  <a:gd name="T0" fmla="*/ 2147483647 w 76"/>
                  <a:gd name="T1" fmla="*/ 2147483647 h 90"/>
                  <a:gd name="T2" fmla="*/ 2147483647 w 76"/>
                  <a:gd name="T3" fmla="*/ 2147483647 h 90"/>
                  <a:gd name="T4" fmla="*/ 2147483647 w 76"/>
                  <a:gd name="T5" fmla="*/ 2147483647 h 90"/>
                  <a:gd name="T6" fmla="*/ 2147483647 w 76"/>
                  <a:gd name="T7" fmla="*/ 2147483647 h 90"/>
                  <a:gd name="T8" fmla="*/ 2147483647 w 76"/>
                  <a:gd name="T9" fmla="*/ 2147483647 h 90"/>
                  <a:gd name="T10" fmla="*/ 2147483647 w 76"/>
                  <a:gd name="T11" fmla="*/ 2147483647 h 90"/>
                  <a:gd name="T12" fmla="*/ 2147483647 w 76"/>
                  <a:gd name="T13" fmla="*/ 2147483647 h 90"/>
                  <a:gd name="T14" fmla="*/ 2147483647 w 76"/>
                  <a:gd name="T15" fmla="*/ 2147483647 h 90"/>
                  <a:gd name="T16" fmla="*/ 2147483647 w 76"/>
                  <a:gd name="T17" fmla="*/ 2147483647 h 90"/>
                  <a:gd name="T18" fmla="*/ 2147483647 w 76"/>
                  <a:gd name="T19" fmla="*/ 2147483647 h 90"/>
                  <a:gd name="T20" fmla="*/ 2147483647 w 76"/>
                  <a:gd name="T21" fmla="*/ 2147483647 h 90"/>
                  <a:gd name="T22" fmla="*/ 2147483647 w 76"/>
                  <a:gd name="T23" fmla="*/ 2147483647 h 90"/>
                  <a:gd name="T24" fmla="*/ 2147483647 w 76"/>
                  <a:gd name="T25" fmla="*/ 2147483647 h 90"/>
                  <a:gd name="T26" fmla="*/ 2147483647 w 76"/>
                  <a:gd name="T27" fmla="*/ 2147483647 h 90"/>
                  <a:gd name="T28" fmla="*/ 2147483647 w 76"/>
                  <a:gd name="T29" fmla="*/ 2147483647 h 90"/>
                  <a:gd name="T30" fmla="*/ 2147483647 w 76"/>
                  <a:gd name="T31" fmla="*/ 2147483647 h 90"/>
                  <a:gd name="T32" fmla="*/ 2147483647 w 76"/>
                  <a:gd name="T33" fmla="*/ 2147483647 h 90"/>
                  <a:gd name="T34" fmla="*/ 2147483647 w 76"/>
                  <a:gd name="T35" fmla="*/ 2147483647 h 90"/>
                  <a:gd name="T36" fmla="*/ 2147483647 w 76"/>
                  <a:gd name="T37" fmla="*/ 2147483647 h 90"/>
                  <a:gd name="T38" fmla="*/ 2147483647 w 76"/>
                  <a:gd name="T39" fmla="*/ 2147483647 h 90"/>
                  <a:gd name="T40" fmla="*/ 2147483647 w 76"/>
                  <a:gd name="T41" fmla="*/ 2147483647 h 90"/>
                  <a:gd name="T42" fmla="*/ 2147483647 w 76"/>
                  <a:gd name="T43" fmla="*/ 2147483647 h 90"/>
                  <a:gd name="T44" fmla="*/ 2147483647 w 76"/>
                  <a:gd name="T45" fmla="*/ 2147483647 h 90"/>
                  <a:gd name="T46" fmla="*/ 2147483647 w 76"/>
                  <a:gd name="T47" fmla="*/ 2147483647 h 90"/>
                  <a:gd name="T48" fmla="*/ 2147483647 w 76"/>
                  <a:gd name="T49" fmla="*/ 2147483647 h 90"/>
                  <a:gd name="T50" fmla="*/ 2147483647 w 76"/>
                  <a:gd name="T51" fmla="*/ 2147483647 h 90"/>
                  <a:gd name="T52" fmla="*/ 2147483647 w 76"/>
                  <a:gd name="T53" fmla="*/ 2147483647 h 90"/>
                  <a:gd name="T54" fmla="*/ 2147483647 w 76"/>
                  <a:gd name="T55" fmla="*/ 0 h 90"/>
                  <a:gd name="T56" fmla="*/ 2147483647 w 76"/>
                  <a:gd name="T57" fmla="*/ 2147483647 h 90"/>
                  <a:gd name="T58" fmla="*/ 2147483647 w 76"/>
                  <a:gd name="T59" fmla="*/ 2147483647 h 90"/>
                  <a:gd name="T60" fmla="*/ 2147483647 w 76"/>
                  <a:gd name="T61" fmla="*/ 2147483647 h 90"/>
                  <a:gd name="T62" fmla="*/ 2147483647 w 76"/>
                  <a:gd name="T63" fmla="*/ 2147483647 h 90"/>
                  <a:gd name="T64" fmla="*/ 2147483647 w 76"/>
                  <a:gd name="T65" fmla="*/ 2147483647 h 90"/>
                  <a:gd name="T66" fmla="*/ 2147483647 w 76"/>
                  <a:gd name="T67" fmla="*/ 2147483647 h 90"/>
                  <a:gd name="T68" fmla="*/ 2147483647 w 76"/>
                  <a:gd name="T69" fmla="*/ 2147483647 h 90"/>
                  <a:gd name="T70" fmla="*/ 2147483647 w 76"/>
                  <a:gd name="T71" fmla="*/ 2147483647 h 90"/>
                  <a:gd name="T72" fmla="*/ 2147483647 w 76"/>
                  <a:gd name="T73" fmla="*/ 2147483647 h 90"/>
                  <a:gd name="T74" fmla="*/ 2147483647 w 76"/>
                  <a:gd name="T75" fmla="*/ 2147483647 h 90"/>
                  <a:gd name="T76" fmla="*/ 2147483647 w 76"/>
                  <a:gd name="T77" fmla="*/ 2147483647 h 90"/>
                  <a:gd name="T78" fmla="*/ 2147483647 w 76"/>
                  <a:gd name="T79" fmla="*/ 2147483647 h 90"/>
                  <a:gd name="T80" fmla="*/ 2147483647 w 76"/>
                  <a:gd name="T81" fmla="*/ 2147483647 h 90"/>
                  <a:gd name="T82" fmla="*/ 2147483647 w 76"/>
                  <a:gd name="T83" fmla="*/ 2147483647 h 90"/>
                  <a:gd name="T84" fmla="*/ 0 w 76"/>
                  <a:gd name="T85" fmla="*/ 2147483647 h 90"/>
                  <a:gd name="T86" fmla="*/ 2147483647 w 76"/>
                  <a:gd name="T87" fmla="*/ 2147483647 h 90"/>
                  <a:gd name="T88" fmla="*/ 2147483647 w 76"/>
                  <a:gd name="T89" fmla="*/ 2147483647 h 9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6"/>
                  <a:gd name="T136" fmla="*/ 0 h 90"/>
                  <a:gd name="T137" fmla="*/ 76 w 76"/>
                  <a:gd name="T138" fmla="*/ 90 h 9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6" h="90">
                    <a:moveTo>
                      <a:pt x="17" y="84"/>
                    </a:moveTo>
                    <a:lnTo>
                      <a:pt x="17" y="84"/>
                    </a:lnTo>
                    <a:lnTo>
                      <a:pt x="20" y="72"/>
                    </a:lnTo>
                    <a:lnTo>
                      <a:pt x="23" y="61"/>
                    </a:lnTo>
                    <a:lnTo>
                      <a:pt x="27" y="50"/>
                    </a:lnTo>
                    <a:lnTo>
                      <a:pt x="32" y="41"/>
                    </a:lnTo>
                    <a:lnTo>
                      <a:pt x="37" y="33"/>
                    </a:lnTo>
                    <a:lnTo>
                      <a:pt x="43" y="26"/>
                    </a:lnTo>
                    <a:lnTo>
                      <a:pt x="47" y="21"/>
                    </a:lnTo>
                    <a:lnTo>
                      <a:pt x="52" y="19"/>
                    </a:lnTo>
                    <a:lnTo>
                      <a:pt x="56" y="17"/>
                    </a:lnTo>
                    <a:lnTo>
                      <a:pt x="59" y="17"/>
                    </a:lnTo>
                    <a:lnTo>
                      <a:pt x="62" y="17"/>
                    </a:lnTo>
                    <a:lnTo>
                      <a:pt x="64" y="18"/>
                    </a:lnTo>
                    <a:lnTo>
                      <a:pt x="66" y="19"/>
                    </a:lnTo>
                    <a:lnTo>
                      <a:pt x="68" y="21"/>
                    </a:lnTo>
                    <a:lnTo>
                      <a:pt x="70" y="24"/>
                    </a:lnTo>
                    <a:lnTo>
                      <a:pt x="71" y="28"/>
                    </a:lnTo>
                    <a:lnTo>
                      <a:pt x="73" y="31"/>
                    </a:lnTo>
                    <a:lnTo>
                      <a:pt x="73" y="32"/>
                    </a:lnTo>
                    <a:lnTo>
                      <a:pt x="76" y="30"/>
                    </a:lnTo>
                    <a:lnTo>
                      <a:pt x="76" y="22"/>
                    </a:lnTo>
                    <a:lnTo>
                      <a:pt x="75" y="16"/>
                    </a:lnTo>
                    <a:lnTo>
                      <a:pt x="73" y="11"/>
                    </a:lnTo>
                    <a:lnTo>
                      <a:pt x="69" y="7"/>
                    </a:lnTo>
                    <a:lnTo>
                      <a:pt x="65" y="3"/>
                    </a:lnTo>
                    <a:lnTo>
                      <a:pt x="61" y="1"/>
                    </a:lnTo>
                    <a:lnTo>
                      <a:pt x="57" y="0"/>
                    </a:lnTo>
                    <a:lnTo>
                      <a:pt x="51" y="1"/>
                    </a:lnTo>
                    <a:lnTo>
                      <a:pt x="44" y="4"/>
                    </a:lnTo>
                    <a:lnTo>
                      <a:pt x="38" y="8"/>
                    </a:lnTo>
                    <a:lnTo>
                      <a:pt x="33" y="13"/>
                    </a:lnTo>
                    <a:lnTo>
                      <a:pt x="28" y="19"/>
                    </a:lnTo>
                    <a:lnTo>
                      <a:pt x="25" y="26"/>
                    </a:lnTo>
                    <a:lnTo>
                      <a:pt x="23" y="32"/>
                    </a:lnTo>
                    <a:lnTo>
                      <a:pt x="20" y="39"/>
                    </a:lnTo>
                    <a:lnTo>
                      <a:pt x="18" y="46"/>
                    </a:lnTo>
                    <a:lnTo>
                      <a:pt x="14" y="60"/>
                    </a:lnTo>
                    <a:lnTo>
                      <a:pt x="11" y="73"/>
                    </a:lnTo>
                    <a:lnTo>
                      <a:pt x="9" y="78"/>
                    </a:lnTo>
                    <a:lnTo>
                      <a:pt x="6" y="84"/>
                    </a:lnTo>
                    <a:lnTo>
                      <a:pt x="4" y="88"/>
                    </a:lnTo>
                    <a:lnTo>
                      <a:pt x="0" y="90"/>
                    </a:lnTo>
                    <a:lnTo>
                      <a:pt x="7" y="88"/>
                    </a:lnTo>
                    <a:lnTo>
                      <a:pt x="17" y="84"/>
                    </a:lnTo>
                    <a:close/>
                  </a:path>
                </a:pathLst>
              </a:custGeom>
              <a:solidFill>
                <a:srgbClr val="B3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86" name="Freeform 48"/>
              <p:cNvSpPr>
                <a:spLocks/>
              </p:cNvSpPr>
              <p:nvPr/>
            </p:nvSpPr>
            <p:spPr bwMode="auto">
              <a:xfrm>
                <a:off x="3555760" y="3884802"/>
                <a:ext cx="1291" cy="3744"/>
              </a:xfrm>
              <a:custGeom>
                <a:avLst/>
                <a:gdLst>
                  <a:gd name="T0" fmla="*/ 2147483647 w 1"/>
                  <a:gd name="T1" fmla="*/ 2147483647 h 2"/>
                  <a:gd name="T2" fmla="*/ 2147483647 w 1"/>
                  <a:gd name="T3" fmla="*/ 2147483647 h 2"/>
                  <a:gd name="T4" fmla="*/ 2147483647 w 1"/>
                  <a:gd name="T5" fmla="*/ 2147483647 h 2"/>
                  <a:gd name="T6" fmla="*/ 0 w 1"/>
                  <a:gd name="T7" fmla="*/ 0 h 2"/>
                  <a:gd name="T8" fmla="*/ 0 w 1"/>
                  <a:gd name="T9" fmla="*/ 0 h 2"/>
                  <a:gd name="T10" fmla="*/ 2147483647 w 1"/>
                  <a:gd name="T11" fmla="*/ 2147483647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1" y="1"/>
                    </a:moveTo>
                    <a:lnTo>
                      <a:pt x="1" y="1"/>
                    </a:lnTo>
                    <a:lnTo>
                      <a:pt x="1" y="2"/>
                    </a:lnTo>
                    <a:lnTo>
                      <a:pt x="0" y="0"/>
                    </a:lnTo>
                    <a:lnTo>
                      <a:pt x="1" y="1"/>
                    </a:lnTo>
                    <a:close/>
                  </a:path>
                </a:pathLst>
              </a:custGeom>
              <a:solidFill>
                <a:srgbClr val="B3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87" name="Freeform 49"/>
              <p:cNvSpPr>
                <a:spLocks/>
              </p:cNvSpPr>
              <p:nvPr/>
            </p:nvSpPr>
            <p:spPr bwMode="auto">
              <a:xfrm>
                <a:off x="3558341" y="3912882"/>
                <a:ext cx="225771" cy="89856"/>
              </a:xfrm>
              <a:custGeom>
                <a:avLst/>
                <a:gdLst>
                  <a:gd name="T0" fmla="*/ 2147483647 w 141"/>
                  <a:gd name="T1" fmla="*/ 2147483647 h 56"/>
                  <a:gd name="T2" fmla="*/ 2147483647 w 141"/>
                  <a:gd name="T3" fmla="*/ 2147483647 h 56"/>
                  <a:gd name="T4" fmla="*/ 2147483647 w 141"/>
                  <a:gd name="T5" fmla="*/ 2147483647 h 56"/>
                  <a:gd name="T6" fmla="*/ 2147483647 w 141"/>
                  <a:gd name="T7" fmla="*/ 2147483647 h 56"/>
                  <a:gd name="T8" fmla="*/ 2147483647 w 141"/>
                  <a:gd name="T9" fmla="*/ 2147483647 h 56"/>
                  <a:gd name="T10" fmla="*/ 2147483647 w 141"/>
                  <a:gd name="T11" fmla="*/ 2147483647 h 56"/>
                  <a:gd name="T12" fmla="*/ 2147483647 w 141"/>
                  <a:gd name="T13" fmla="*/ 2147483647 h 56"/>
                  <a:gd name="T14" fmla="*/ 2147483647 w 141"/>
                  <a:gd name="T15" fmla="*/ 2147483647 h 56"/>
                  <a:gd name="T16" fmla="*/ 2147483647 w 141"/>
                  <a:gd name="T17" fmla="*/ 2147483647 h 56"/>
                  <a:gd name="T18" fmla="*/ 2147483647 w 141"/>
                  <a:gd name="T19" fmla="*/ 2147483647 h 56"/>
                  <a:gd name="T20" fmla="*/ 2147483647 w 141"/>
                  <a:gd name="T21" fmla="*/ 2147483647 h 56"/>
                  <a:gd name="T22" fmla="*/ 2147483647 w 141"/>
                  <a:gd name="T23" fmla="*/ 2147483647 h 56"/>
                  <a:gd name="T24" fmla="*/ 2147483647 w 141"/>
                  <a:gd name="T25" fmla="*/ 2147483647 h 56"/>
                  <a:gd name="T26" fmla="*/ 2147483647 w 141"/>
                  <a:gd name="T27" fmla="*/ 2147483647 h 56"/>
                  <a:gd name="T28" fmla="*/ 2147483647 w 141"/>
                  <a:gd name="T29" fmla="*/ 2147483647 h 56"/>
                  <a:gd name="T30" fmla="*/ 2147483647 w 141"/>
                  <a:gd name="T31" fmla="*/ 2147483647 h 56"/>
                  <a:gd name="T32" fmla="*/ 2147483647 w 141"/>
                  <a:gd name="T33" fmla="*/ 2147483647 h 56"/>
                  <a:gd name="T34" fmla="*/ 2147483647 w 141"/>
                  <a:gd name="T35" fmla="*/ 2147483647 h 56"/>
                  <a:gd name="T36" fmla="*/ 2147483647 w 141"/>
                  <a:gd name="T37" fmla="*/ 2147483647 h 56"/>
                  <a:gd name="T38" fmla="*/ 2147483647 w 141"/>
                  <a:gd name="T39" fmla="*/ 2147483647 h 56"/>
                  <a:gd name="T40" fmla="*/ 2147483647 w 141"/>
                  <a:gd name="T41" fmla="*/ 2147483647 h 56"/>
                  <a:gd name="T42" fmla="*/ 2147483647 w 141"/>
                  <a:gd name="T43" fmla="*/ 2147483647 h 56"/>
                  <a:gd name="T44" fmla="*/ 2147483647 w 141"/>
                  <a:gd name="T45" fmla="*/ 2147483647 h 56"/>
                  <a:gd name="T46" fmla="*/ 2147483647 w 141"/>
                  <a:gd name="T47" fmla="*/ 2147483647 h 56"/>
                  <a:gd name="T48" fmla="*/ 2147483647 w 141"/>
                  <a:gd name="T49" fmla="*/ 2147483647 h 56"/>
                  <a:gd name="T50" fmla="*/ 2147483647 w 141"/>
                  <a:gd name="T51" fmla="*/ 2147483647 h 56"/>
                  <a:gd name="T52" fmla="*/ 2147483647 w 141"/>
                  <a:gd name="T53" fmla="*/ 2147483647 h 56"/>
                  <a:gd name="T54" fmla="*/ 2147483647 w 141"/>
                  <a:gd name="T55" fmla="*/ 2147483647 h 56"/>
                  <a:gd name="T56" fmla="*/ 2147483647 w 141"/>
                  <a:gd name="T57" fmla="*/ 2147483647 h 56"/>
                  <a:gd name="T58" fmla="*/ 2147483647 w 141"/>
                  <a:gd name="T59" fmla="*/ 2147483647 h 56"/>
                  <a:gd name="T60" fmla="*/ 2147483647 w 141"/>
                  <a:gd name="T61" fmla="*/ 2147483647 h 56"/>
                  <a:gd name="T62" fmla="*/ 2147483647 w 141"/>
                  <a:gd name="T63" fmla="*/ 2147483647 h 56"/>
                  <a:gd name="T64" fmla="*/ 2147483647 w 141"/>
                  <a:gd name="T65" fmla="*/ 0 h 56"/>
                  <a:gd name="T66" fmla="*/ 2147483647 w 141"/>
                  <a:gd name="T67" fmla="*/ 2147483647 h 56"/>
                  <a:gd name="T68" fmla="*/ 2147483647 w 141"/>
                  <a:gd name="T69" fmla="*/ 2147483647 h 56"/>
                  <a:gd name="T70" fmla="*/ 2147483647 w 141"/>
                  <a:gd name="T71" fmla="*/ 2147483647 h 56"/>
                  <a:gd name="T72" fmla="*/ 2147483647 w 141"/>
                  <a:gd name="T73" fmla="*/ 2147483647 h 56"/>
                  <a:gd name="T74" fmla="*/ 2147483647 w 141"/>
                  <a:gd name="T75" fmla="*/ 2147483647 h 56"/>
                  <a:gd name="T76" fmla="*/ 2147483647 w 141"/>
                  <a:gd name="T77" fmla="*/ 2147483647 h 56"/>
                  <a:gd name="T78" fmla="*/ 2147483647 w 141"/>
                  <a:gd name="T79" fmla="*/ 2147483647 h 56"/>
                  <a:gd name="T80" fmla="*/ 0 w 141"/>
                  <a:gd name="T81" fmla="*/ 2147483647 h 56"/>
                  <a:gd name="T82" fmla="*/ 2147483647 w 141"/>
                  <a:gd name="T83" fmla="*/ 2147483647 h 56"/>
                  <a:gd name="T84" fmla="*/ 2147483647 w 141"/>
                  <a:gd name="T85" fmla="*/ 2147483647 h 56"/>
                  <a:gd name="T86" fmla="*/ 2147483647 w 141"/>
                  <a:gd name="T87" fmla="*/ 2147483647 h 56"/>
                  <a:gd name="T88" fmla="*/ 2147483647 w 141"/>
                  <a:gd name="T89" fmla="*/ 2147483647 h 56"/>
                  <a:gd name="T90" fmla="*/ 2147483647 w 141"/>
                  <a:gd name="T91" fmla="*/ 2147483647 h 56"/>
                  <a:gd name="T92" fmla="*/ 2147483647 w 141"/>
                  <a:gd name="T93" fmla="*/ 2147483647 h 56"/>
                  <a:gd name="T94" fmla="*/ 2147483647 w 141"/>
                  <a:gd name="T95" fmla="*/ 2147483647 h 56"/>
                  <a:gd name="T96" fmla="*/ 2147483647 w 141"/>
                  <a:gd name="T97" fmla="*/ 2147483647 h 56"/>
                  <a:gd name="T98" fmla="*/ 2147483647 w 141"/>
                  <a:gd name="T99" fmla="*/ 2147483647 h 56"/>
                  <a:gd name="T100" fmla="*/ 2147483647 w 141"/>
                  <a:gd name="T101" fmla="*/ 2147483647 h 56"/>
                  <a:gd name="T102" fmla="*/ 2147483647 w 141"/>
                  <a:gd name="T103" fmla="*/ 2147483647 h 56"/>
                  <a:gd name="T104" fmla="*/ 2147483647 w 141"/>
                  <a:gd name="T105" fmla="*/ 2147483647 h 56"/>
                  <a:gd name="T106" fmla="*/ 2147483647 w 141"/>
                  <a:gd name="T107" fmla="*/ 2147483647 h 56"/>
                  <a:gd name="T108" fmla="*/ 2147483647 w 141"/>
                  <a:gd name="T109" fmla="*/ 2147483647 h 56"/>
                  <a:gd name="T110" fmla="*/ 2147483647 w 141"/>
                  <a:gd name="T111" fmla="*/ 2147483647 h 56"/>
                  <a:gd name="T112" fmla="*/ 2147483647 w 141"/>
                  <a:gd name="T113" fmla="*/ 2147483647 h 56"/>
                  <a:gd name="T114" fmla="*/ 2147483647 w 141"/>
                  <a:gd name="T115" fmla="*/ 2147483647 h 56"/>
                  <a:gd name="T116" fmla="*/ 2147483647 w 141"/>
                  <a:gd name="T117" fmla="*/ 2147483647 h 56"/>
                  <a:gd name="T118" fmla="*/ 2147483647 w 141"/>
                  <a:gd name="T119" fmla="*/ 2147483647 h 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41"/>
                  <a:gd name="T181" fmla="*/ 0 h 56"/>
                  <a:gd name="T182" fmla="*/ 141 w 141"/>
                  <a:gd name="T183" fmla="*/ 56 h 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41" h="56">
                    <a:moveTo>
                      <a:pt x="105" y="50"/>
                    </a:moveTo>
                    <a:lnTo>
                      <a:pt x="105" y="50"/>
                    </a:lnTo>
                    <a:lnTo>
                      <a:pt x="104" y="49"/>
                    </a:lnTo>
                    <a:lnTo>
                      <a:pt x="102" y="48"/>
                    </a:lnTo>
                    <a:lnTo>
                      <a:pt x="100" y="47"/>
                    </a:lnTo>
                    <a:lnTo>
                      <a:pt x="98" y="45"/>
                    </a:lnTo>
                    <a:lnTo>
                      <a:pt x="95" y="43"/>
                    </a:lnTo>
                    <a:lnTo>
                      <a:pt x="93" y="38"/>
                    </a:lnTo>
                    <a:lnTo>
                      <a:pt x="90" y="32"/>
                    </a:lnTo>
                    <a:lnTo>
                      <a:pt x="90" y="31"/>
                    </a:lnTo>
                    <a:lnTo>
                      <a:pt x="91" y="31"/>
                    </a:lnTo>
                    <a:lnTo>
                      <a:pt x="109" y="32"/>
                    </a:lnTo>
                    <a:lnTo>
                      <a:pt x="125" y="32"/>
                    </a:lnTo>
                    <a:lnTo>
                      <a:pt x="133" y="31"/>
                    </a:lnTo>
                    <a:lnTo>
                      <a:pt x="141" y="31"/>
                    </a:lnTo>
                    <a:lnTo>
                      <a:pt x="120" y="32"/>
                    </a:lnTo>
                    <a:lnTo>
                      <a:pt x="102" y="31"/>
                    </a:lnTo>
                    <a:lnTo>
                      <a:pt x="86" y="31"/>
                    </a:lnTo>
                    <a:lnTo>
                      <a:pt x="71" y="28"/>
                    </a:lnTo>
                    <a:lnTo>
                      <a:pt x="71" y="34"/>
                    </a:lnTo>
                    <a:lnTo>
                      <a:pt x="72" y="38"/>
                    </a:lnTo>
                    <a:lnTo>
                      <a:pt x="72" y="39"/>
                    </a:lnTo>
                    <a:lnTo>
                      <a:pt x="71" y="39"/>
                    </a:lnTo>
                    <a:lnTo>
                      <a:pt x="60" y="36"/>
                    </a:lnTo>
                    <a:lnTo>
                      <a:pt x="50" y="33"/>
                    </a:lnTo>
                    <a:lnTo>
                      <a:pt x="34" y="26"/>
                    </a:lnTo>
                    <a:lnTo>
                      <a:pt x="24" y="20"/>
                    </a:lnTo>
                    <a:lnTo>
                      <a:pt x="20" y="19"/>
                    </a:lnTo>
                    <a:lnTo>
                      <a:pt x="20" y="18"/>
                    </a:lnTo>
                    <a:lnTo>
                      <a:pt x="19" y="14"/>
                    </a:lnTo>
                    <a:lnTo>
                      <a:pt x="19" y="8"/>
                    </a:lnTo>
                    <a:lnTo>
                      <a:pt x="14" y="3"/>
                    </a:lnTo>
                    <a:lnTo>
                      <a:pt x="9" y="0"/>
                    </a:lnTo>
                    <a:lnTo>
                      <a:pt x="12" y="2"/>
                    </a:lnTo>
                    <a:lnTo>
                      <a:pt x="12" y="3"/>
                    </a:lnTo>
                    <a:lnTo>
                      <a:pt x="8" y="11"/>
                    </a:lnTo>
                    <a:lnTo>
                      <a:pt x="7" y="11"/>
                    </a:lnTo>
                    <a:lnTo>
                      <a:pt x="6" y="11"/>
                    </a:lnTo>
                    <a:lnTo>
                      <a:pt x="5" y="8"/>
                    </a:lnTo>
                    <a:lnTo>
                      <a:pt x="1" y="3"/>
                    </a:lnTo>
                    <a:lnTo>
                      <a:pt x="0" y="4"/>
                    </a:lnTo>
                    <a:lnTo>
                      <a:pt x="2" y="14"/>
                    </a:lnTo>
                    <a:lnTo>
                      <a:pt x="9" y="20"/>
                    </a:lnTo>
                    <a:lnTo>
                      <a:pt x="17" y="27"/>
                    </a:lnTo>
                    <a:lnTo>
                      <a:pt x="26" y="32"/>
                    </a:lnTo>
                    <a:lnTo>
                      <a:pt x="34" y="36"/>
                    </a:lnTo>
                    <a:lnTo>
                      <a:pt x="43" y="40"/>
                    </a:lnTo>
                    <a:lnTo>
                      <a:pt x="52" y="45"/>
                    </a:lnTo>
                    <a:lnTo>
                      <a:pt x="61" y="48"/>
                    </a:lnTo>
                    <a:lnTo>
                      <a:pt x="70" y="50"/>
                    </a:lnTo>
                    <a:lnTo>
                      <a:pt x="80" y="52"/>
                    </a:lnTo>
                    <a:lnTo>
                      <a:pt x="89" y="53"/>
                    </a:lnTo>
                    <a:lnTo>
                      <a:pt x="98" y="55"/>
                    </a:lnTo>
                    <a:lnTo>
                      <a:pt x="107" y="55"/>
                    </a:lnTo>
                    <a:lnTo>
                      <a:pt x="124" y="56"/>
                    </a:lnTo>
                    <a:lnTo>
                      <a:pt x="139" y="55"/>
                    </a:lnTo>
                    <a:lnTo>
                      <a:pt x="140" y="49"/>
                    </a:lnTo>
                    <a:lnTo>
                      <a:pt x="129" y="50"/>
                    </a:lnTo>
                    <a:lnTo>
                      <a:pt x="118" y="50"/>
                    </a:lnTo>
                    <a:lnTo>
                      <a:pt x="105" y="50"/>
                    </a:lnTo>
                    <a:close/>
                  </a:path>
                </a:pathLst>
              </a:custGeom>
              <a:solidFill>
                <a:srgbClr val="B3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88" name="Freeform 50"/>
              <p:cNvSpPr>
                <a:spLocks/>
              </p:cNvSpPr>
              <p:nvPr/>
            </p:nvSpPr>
            <p:spPr bwMode="auto">
              <a:xfrm>
                <a:off x="3789272" y="3796817"/>
                <a:ext cx="131592" cy="144145"/>
              </a:xfrm>
              <a:custGeom>
                <a:avLst/>
                <a:gdLst>
                  <a:gd name="T0" fmla="*/ 2147483647 w 83"/>
                  <a:gd name="T1" fmla="*/ 0 h 91"/>
                  <a:gd name="T2" fmla="*/ 2147483647 w 83"/>
                  <a:gd name="T3" fmla="*/ 2147483647 h 91"/>
                  <a:gd name="T4" fmla="*/ 2147483647 w 83"/>
                  <a:gd name="T5" fmla="*/ 2147483647 h 91"/>
                  <a:gd name="T6" fmla="*/ 2147483647 w 83"/>
                  <a:gd name="T7" fmla="*/ 2147483647 h 91"/>
                  <a:gd name="T8" fmla="*/ 2147483647 w 83"/>
                  <a:gd name="T9" fmla="*/ 2147483647 h 91"/>
                  <a:gd name="T10" fmla="*/ 2147483647 w 83"/>
                  <a:gd name="T11" fmla="*/ 2147483647 h 91"/>
                  <a:gd name="T12" fmla="*/ 2147483647 w 83"/>
                  <a:gd name="T13" fmla="*/ 2147483647 h 91"/>
                  <a:gd name="T14" fmla="*/ 2147483647 w 83"/>
                  <a:gd name="T15" fmla="*/ 2147483647 h 91"/>
                  <a:gd name="T16" fmla="*/ 2147483647 w 83"/>
                  <a:gd name="T17" fmla="*/ 2147483647 h 91"/>
                  <a:gd name="T18" fmla="*/ 2147483647 w 83"/>
                  <a:gd name="T19" fmla="*/ 2147483647 h 91"/>
                  <a:gd name="T20" fmla="*/ 2147483647 w 83"/>
                  <a:gd name="T21" fmla="*/ 2147483647 h 91"/>
                  <a:gd name="T22" fmla="*/ 0 w 83"/>
                  <a:gd name="T23" fmla="*/ 2147483647 h 91"/>
                  <a:gd name="T24" fmla="*/ 0 w 83"/>
                  <a:gd name="T25" fmla="*/ 2147483647 h 91"/>
                  <a:gd name="T26" fmla="*/ 2147483647 w 83"/>
                  <a:gd name="T27" fmla="*/ 2147483647 h 91"/>
                  <a:gd name="T28" fmla="*/ 2147483647 w 83"/>
                  <a:gd name="T29" fmla="*/ 2147483647 h 91"/>
                  <a:gd name="T30" fmla="*/ 2147483647 w 83"/>
                  <a:gd name="T31" fmla="*/ 2147483647 h 91"/>
                  <a:gd name="T32" fmla="*/ 2147483647 w 83"/>
                  <a:gd name="T33" fmla="*/ 2147483647 h 91"/>
                  <a:gd name="T34" fmla="*/ 2147483647 w 83"/>
                  <a:gd name="T35" fmla="*/ 2147483647 h 91"/>
                  <a:gd name="T36" fmla="*/ 2147483647 w 83"/>
                  <a:gd name="T37" fmla="*/ 2147483647 h 91"/>
                  <a:gd name="T38" fmla="*/ 2147483647 w 83"/>
                  <a:gd name="T39" fmla="*/ 2147483647 h 91"/>
                  <a:gd name="T40" fmla="*/ 2147483647 w 83"/>
                  <a:gd name="T41" fmla="*/ 2147483647 h 91"/>
                  <a:gd name="T42" fmla="*/ 2147483647 w 83"/>
                  <a:gd name="T43" fmla="*/ 2147483647 h 91"/>
                  <a:gd name="T44" fmla="*/ 2147483647 w 83"/>
                  <a:gd name="T45" fmla="*/ 0 h 9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3"/>
                  <a:gd name="T70" fmla="*/ 0 h 91"/>
                  <a:gd name="T71" fmla="*/ 83 w 83"/>
                  <a:gd name="T72" fmla="*/ 91 h 9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3" h="91">
                    <a:moveTo>
                      <a:pt x="83" y="0"/>
                    </a:moveTo>
                    <a:lnTo>
                      <a:pt x="69" y="11"/>
                    </a:lnTo>
                    <a:lnTo>
                      <a:pt x="67" y="13"/>
                    </a:lnTo>
                    <a:lnTo>
                      <a:pt x="54" y="23"/>
                    </a:lnTo>
                    <a:lnTo>
                      <a:pt x="38" y="37"/>
                    </a:lnTo>
                    <a:lnTo>
                      <a:pt x="30" y="45"/>
                    </a:lnTo>
                    <a:lnTo>
                      <a:pt x="22" y="53"/>
                    </a:lnTo>
                    <a:lnTo>
                      <a:pt x="15" y="62"/>
                    </a:lnTo>
                    <a:lnTo>
                      <a:pt x="9" y="71"/>
                    </a:lnTo>
                    <a:lnTo>
                      <a:pt x="4" y="79"/>
                    </a:lnTo>
                    <a:lnTo>
                      <a:pt x="2" y="85"/>
                    </a:lnTo>
                    <a:lnTo>
                      <a:pt x="0" y="90"/>
                    </a:lnTo>
                    <a:lnTo>
                      <a:pt x="0" y="91"/>
                    </a:lnTo>
                    <a:lnTo>
                      <a:pt x="4" y="85"/>
                    </a:lnTo>
                    <a:lnTo>
                      <a:pt x="7" y="78"/>
                    </a:lnTo>
                    <a:lnTo>
                      <a:pt x="15" y="67"/>
                    </a:lnTo>
                    <a:lnTo>
                      <a:pt x="24" y="56"/>
                    </a:lnTo>
                    <a:lnTo>
                      <a:pt x="34" y="46"/>
                    </a:lnTo>
                    <a:lnTo>
                      <a:pt x="45" y="35"/>
                    </a:lnTo>
                    <a:lnTo>
                      <a:pt x="57" y="26"/>
                    </a:lnTo>
                    <a:lnTo>
                      <a:pt x="83" y="5"/>
                    </a:lnTo>
                    <a:lnTo>
                      <a:pt x="83" y="1"/>
                    </a:lnTo>
                    <a:lnTo>
                      <a:pt x="83" y="0"/>
                    </a:lnTo>
                    <a:close/>
                  </a:path>
                </a:pathLst>
              </a:custGeom>
              <a:solidFill>
                <a:srgbClr val="FB9A7A"/>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89" name="Freeform 51"/>
              <p:cNvSpPr>
                <a:spLocks/>
              </p:cNvSpPr>
              <p:nvPr/>
            </p:nvSpPr>
            <p:spPr bwMode="auto">
              <a:xfrm>
                <a:off x="4015041" y="3643313"/>
                <a:ext cx="74827" cy="86112"/>
              </a:xfrm>
              <a:custGeom>
                <a:avLst/>
                <a:gdLst>
                  <a:gd name="T0" fmla="*/ 2147483647 w 46"/>
                  <a:gd name="T1" fmla="*/ 0 h 54"/>
                  <a:gd name="T2" fmla="*/ 2147483647 w 46"/>
                  <a:gd name="T3" fmla="*/ 0 h 54"/>
                  <a:gd name="T4" fmla="*/ 2147483647 w 46"/>
                  <a:gd name="T5" fmla="*/ 2147483647 h 54"/>
                  <a:gd name="T6" fmla="*/ 2147483647 w 46"/>
                  <a:gd name="T7" fmla="*/ 2147483647 h 54"/>
                  <a:gd name="T8" fmla="*/ 2147483647 w 46"/>
                  <a:gd name="T9" fmla="*/ 2147483647 h 54"/>
                  <a:gd name="T10" fmla="*/ 2147483647 w 46"/>
                  <a:gd name="T11" fmla="*/ 2147483647 h 54"/>
                  <a:gd name="T12" fmla="*/ 2147483647 w 46"/>
                  <a:gd name="T13" fmla="*/ 2147483647 h 54"/>
                  <a:gd name="T14" fmla="*/ 2147483647 w 46"/>
                  <a:gd name="T15" fmla="*/ 2147483647 h 54"/>
                  <a:gd name="T16" fmla="*/ 2147483647 w 46"/>
                  <a:gd name="T17" fmla="*/ 2147483647 h 54"/>
                  <a:gd name="T18" fmla="*/ 0 w 46"/>
                  <a:gd name="T19" fmla="*/ 2147483647 h 54"/>
                  <a:gd name="T20" fmla="*/ 0 w 46"/>
                  <a:gd name="T21" fmla="*/ 2147483647 h 54"/>
                  <a:gd name="T22" fmla="*/ 2147483647 w 46"/>
                  <a:gd name="T23" fmla="*/ 2147483647 h 54"/>
                  <a:gd name="T24" fmla="*/ 2147483647 w 46"/>
                  <a:gd name="T25" fmla="*/ 2147483647 h 54"/>
                  <a:gd name="T26" fmla="*/ 2147483647 w 46"/>
                  <a:gd name="T27" fmla="*/ 2147483647 h 54"/>
                  <a:gd name="T28" fmla="*/ 2147483647 w 46"/>
                  <a:gd name="T29" fmla="*/ 2147483647 h 54"/>
                  <a:gd name="T30" fmla="*/ 2147483647 w 46"/>
                  <a:gd name="T31" fmla="*/ 2147483647 h 54"/>
                  <a:gd name="T32" fmla="*/ 2147483647 w 46"/>
                  <a:gd name="T33" fmla="*/ 2147483647 h 54"/>
                  <a:gd name="T34" fmla="*/ 2147483647 w 46"/>
                  <a:gd name="T35" fmla="*/ 2147483647 h 54"/>
                  <a:gd name="T36" fmla="*/ 2147483647 w 46"/>
                  <a:gd name="T37" fmla="*/ 2147483647 h 54"/>
                  <a:gd name="T38" fmla="*/ 2147483647 w 46"/>
                  <a:gd name="T39" fmla="*/ 2147483647 h 54"/>
                  <a:gd name="T40" fmla="*/ 2147483647 w 46"/>
                  <a:gd name="T41" fmla="*/ 0 h 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6"/>
                  <a:gd name="T64" fmla="*/ 0 h 54"/>
                  <a:gd name="T65" fmla="*/ 46 w 46"/>
                  <a:gd name="T66" fmla="*/ 54 h 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6" h="54">
                    <a:moveTo>
                      <a:pt x="45" y="0"/>
                    </a:moveTo>
                    <a:lnTo>
                      <a:pt x="45" y="0"/>
                    </a:lnTo>
                    <a:lnTo>
                      <a:pt x="45" y="2"/>
                    </a:lnTo>
                    <a:lnTo>
                      <a:pt x="45" y="4"/>
                    </a:lnTo>
                    <a:lnTo>
                      <a:pt x="44" y="6"/>
                    </a:lnTo>
                    <a:lnTo>
                      <a:pt x="42" y="12"/>
                    </a:lnTo>
                    <a:lnTo>
                      <a:pt x="38" y="17"/>
                    </a:lnTo>
                    <a:lnTo>
                      <a:pt x="34" y="21"/>
                    </a:lnTo>
                    <a:lnTo>
                      <a:pt x="23" y="31"/>
                    </a:lnTo>
                    <a:lnTo>
                      <a:pt x="0" y="49"/>
                    </a:lnTo>
                    <a:lnTo>
                      <a:pt x="0" y="50"/>
                    </a:lnTo>
                    <a:lnTo>
                      <a:pt x="2" y="54"/>
                    </a:lnTo>
                    <a:lnTo>
                      <a:pt x="23" y="37"/>
                    </a:lnTo>
                    <a:lnTo>
                      <a:pt x="30" y="29"/>
                    </a:lnTo>
                    <a:lnTo>
                      <a:pt x="38" y="23"/>
                    </a:lnTo>
                    <a:lnTo>
                      <a:pt x="43" y="16"/>
                    </a:lnTo>
                    <a:lnTo>
                      <a:pt x="46" y="11"/>
                    </a:lnTo>
                    <a:lnTo>
                      <a:pt x="46" y="8"/>
                    </a:lnTo>
                    <a:lnTo>
                      <a:pt x="46" y="5"/>
                    </a:lnTo>
                    <a:lnTo>
                      <a:pt x="46" y="2"/>
                    </a:lnTo>
                    <a:lnTo>
                      <a:pt x="45" y="0"/>
                    </a:lnTo>
                    <a:close/>
                  </a:path>
                </a:pathLst>
              </a:custGeom>
              <a:solidFill>
                <a:srgbClr val="FB9A7A"/>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90" name="Freeform 52"/>
              <p:cNvSpPr>
                <a:spLocks/>
              </p:cNvSpPr>
              <p:nvPr/>
            </p:nvSpPr>
            <p:spPr bwMode="auto">
              <a:xfrm>
                <a:off x="3922153" y="3793073"/>
                <a:ext cx="12901" cy="9361"/>
              </a:xfrm>
              <a:custGeom>
                <a:avLst/>
                <a:gdLst>
                  <a:gd name="T0" fmla="*/ 2147483647 w 8"/>
                  <a:gd name="T1" fmla="*/ 0 h 6"/>
                  <a:gd name="T2" fmla="*/ 2147483647 w 8"/>
                  <a:gd name="T3" fmla="*/ 0 h 6"/>
                  <a:gd name="T4" fmla="*/ 0 w 8"/>
                  <a:gd name="T5" fmla="*/ 2147483647 h 6"/>
                  <a:gd name="T6" fmla="*/ 0 w 8"/>
                  <a:gd name="T7" fmla="*/ 2147483647 h 6"/>
                  <a:gd name="T8" fmla="*/ 0 w 8"/>
                  <a:gd name="T9" fmla="*/ 2147483647 h 6"/>
                  <a:gd name="T10" fmla="*/ 2147483647 w 8"/>
                  <a:gd name="T11" fmla="*/ 0 h 6"/>
                  <a:gd name="T12" fmla="*/ 2147483647 w 8"/>
                  <a:gd name="T13" fmla="*/ 0 h 6"/>
                  <a:gd name="T14" fmla="*/ 0 60000 65536"/>
                  <a:gd name="T15" fmla="*/ 0 60000 65536"/>
                  <a:gd name="T16" fmla="*/ 0 60000 65536"/>
                  <a:gd name="T17" fmla="*/ 0 60000 65536"/>
                  <a:gd name="T18" fmla="*/ 0 60000 65536"/>
                  <a:gd name="T19" fmla="*/ 0 60000 65536"/>
                  <a:gd name="T20" fmla="*/ 0 60000 65536"/>
                  <a:gd name="T21" fmla="*/ 0 w 8"/>
                  <a:gd name="T22" fmla="*/ 0 h 6"/>
                  <a:gd name="T23" fmla="*/ 8 w 8"/>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6">
                    <a:moveTo>
                      <a:pt x="3" y="0"/>
                    </a:moveTo>
                    <a:lnTo>
                      <a:pt x="3" y="0"/>
                    </a:lnTo>
                    <a:lnTo>
                      <a:pt x="0" y="2"/>
                    </a:lnTo>
                    <a:lnTo>
                      <a:pt x="0" y="3"/>
                    </a:lnTo>
                    <a:lnTo>
                      <a:pt x="0" y="6"/>
                    </a:lnTo>
                    <a:lnTo>
                      <a:pt x="8" y="0"/>
                    </a:lnTo>
                    <a:lnTo>
                      <a:pt x="3" y="0"/>
                    </a:lnTo>
                    <a:close/>
                  </a:path>
                </a:pathLst>
              </a:custGeom>
              <a:solidFill>
                <a:srgbClr val="FB9A7A"/>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91" name="Freeform 53"/>
              <p:cNvSpPr>
                <a:spLocks/>
              </p:cNvSpPr>
              <p:nvPr/>
            </p:nvSpPr>
            <p:spPr bwMode="auto">
              <a:xfrm>
                <a:off x="3960857" y="3723810"/>
                <a:ext cx="55475" cy="43056"/>
              </a:xfrm>
              <a:custGeom>
                <a:avLst/>
                <a:gdLst>
                  <a:gd name="T0" fmla="*/ 2147483647 w 35"/>
                  <a:gd name="T1" fmla="*/ 0 h 27"/>
                  <a:gd name="T2" fmla="*/ 2147483647 w 35"/>
                  <a:gd name="T3" fmla="*/ 0 h 27"/>
                  <a:gd name="T4" fmla="*/ 0 w 35"/>
                  <a:gd name="T5" fmla="*/ 2147483647 h 27"/>
                  <a:gd name="T6" fmla="*/ 2147483647 w 35"/>
                  <a:gd name="T7" fmla="*/ 2147483647 h 27"/>
                  <a:gd name="T8" fmla="*/ 2147483647 w 35"/>
                  <a:gd name="T9" fmla="*/ 2147483647 h 27"/>
                  <a:gd name="T10" fmla="*/ 2147483647 w 35"/>
                  <a:gd name="T11" fmla="*/ 2147483647 h 27"/>
                  <a:gd name="T12" fmla="*/ 2147483647 w 35"/>
                  <a:gd name="T13" fmla="*/ 2147483647 h 27"/>
                  <a:gd name="T14" fmla="*/ 2147483647 w 35"/>
                  <a:gd name="T15" fmla="*/ 0 h 27"/>
                  <a:gd name="T16" fmla="*/ 2147483647 w 35"/>
                  <a:gd name="T17" fmla="*/ 0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
                  <a:gd name="T28" fmla="*/ 0 h 27"/>
                  <a:gd name="T29" fmla="*/ 35 w 35"/>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 h="27">
                    <a:moveTo>
                      <a:pt x="33" y="0"/>
                    </a:moveTo>
                    <a:lnTo>
                      <a:pt x="32" y="0"/>
                    </a:lnTo>
                    <a:lnTo>
                      <a:pt x="0" y="25"/>
                    </a:lnTo>
                    <a:lnTo>
                      <a:pt x="4" y="26"/>
                    </a:lnTo>
                    <a:lnTo>
                      <a:pt x="4" y="27"/>
                    </a:lnTo>
                    <a:lnTo>
                      <a:pt x="5" y="27"/>
                    </a:lnTo>
                    <a:lnTo>
                      <a:pt x="35" y="4"/>
                    </a:lnTo>
                    <a:lnTo>
                      <a:pt x="34" y="0"/>
                    </a:lnTo>
                    <a:lnTo>
                      <a:pt x="33" y="0"/>
                    </a:lnTo>
                    <a:close/>
                  </a:path>
                </a:pathLst>
              </a:custGeom>
              <a:solidFill>
                <a:srgbClr val="FB9A7A"/>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92" name="Freeform 54"/>
              <p:cNvSpPr>
                <a:spLocks/>
              </p:cNvSpPr>
              <p:nvPr/>
            </p:nvSpPr>
            <p:spPr bwMode="auto">
              <a:xfrm>
                <a:off x="3838296" y="3585281"/>
                <a:ext cx="211579" cy="39312"/>
              </a:xfrm>
              <a:custGeom>
                <a:avLst/>
                <a:gdLst>
                  <a:gd name="T0" fmla="*/ 2147483647 w 133"/>
                  <a:gd name="T1" fmla="*/ 2147483647 h 24"/>
                  <a:gd name="T2" fmla="*/ 2147483647 w 133"/>
                  <a:gd name="T3" fmla="*/ 2147483647 h 24"/>
                  <a:gd name="T4" fmla="*/ 2147483647 w 133"/>
                  <a:gd name="T5" fmla="*/ 2147483647 h 24"/>
                  <a:gd name="T6" fmla="*/ 2147483647 w 133"/>
                  <a:gd name="T7" fmla="*/ 2147483647 h 24"/>
                  <a:gd name="T8" fmla="*/ 2147483647 w 133"/>
                  <a:gd name="T9" fmla="*/ 2147483647 h 24"/>
                  <a:gd name="T10" fmla="*/ 2147483647 w 133"/>
                  <a:gd name="T11" fmla="*/ 2147483647 h 24"/>
                  <a:gd name="T12" fmla="*/ 2147483647 w 133"/>
                  <a:gd name="T13" fmla="*/ 2147483647 h 24"/>
                  <a:gd name="T14" fmla="*/ 2147483647 w 133"/>
                  <a:gd name="T15" fmla="*/ 0 h 24"/>
                  <a:gd name="T16" fmla="*/ 2147483647 w 133"/>
                  <a:gd name="T17" fmla="*/ 2147483647 h 24"/>
                  <a:gd name="T18" fmla="*/ 2147483647 w 133"/>
                  <a:gd name="T19" fmla="*/ 2147483647 h 24"/>
                  <a:gd name="T20" fmla="*/ 2147483647 w 133"/>
                  <a:gd name="T21" fmla="*/ 2147483647 h 24"/>
                  <a:gd name="T22" fmla="*/ 2147483647 w 133"/>
                  <a:gd name="T23" fmla="*/ 2147483647 h 24"/>
                  <a:gd name="T24" fmla="*/ 0 w 133"/>
                  <a:gd name="T25" fmla="*/ 2147483647 h 24"/>
                  <a:gd name="T26" fmla="*/ 2147483647 w 133"/>
                  <a:gd name="T27" fmla="*/ 2147483647 h 24"/>
                  <a:gd name="T28" fmla="*/ 2147483647 w 133"/>
                  <a:gd name="T29" fmla="*/ 2147483647 h 24"/>
                  <a:gd name="T30" fmla="*/ 2147483647 w 133"/>
                  <a:gd name="T31" fmla="*/ 2147483647 h 24"/>
                  <a:gd name="T32" fmla="*/ 2147483647 w 133"/>
                  <a:gd name="T33" fmla="*/ 2147483647 h 24"/>
                  <a:gd name="T34" fmla="*/ 2147483647 w 133"/>
                  <a:gd name="T35" fmla="*/ 2147483647 h 24"/>
                  <a:gd name="T36" fmla="*/ 2147483647 w 133"/>
                  <a:gd name="T37" fmla="*/ 2147483647 h 24"/>
                  <a:gd name="T38" fmla="*/ 2147483647 w 133"/>
                  <a:gd name="T39" fmla="*/ 2147483647 h 24"/>
                  <a:gd name="T40" fmla="*/ 2147483647 w 133"/>
                  <a:gd name="T41" fmla="*/ 2147483647 h 24"/>
                  <a:gd name="T42" fmla="*/ 2147483647 w 133"/>
                  <a:gd name="T43" fmla="*/ 2147483647 h 24"/>
                  <a:gd name="T44" fmla="*/ 2147483647 w 133"/>
                  <a:gd name="T45" fmla="*/ 2147483647 h 24"/>
                  <a:gd name="T46" fmla="*/ 2147483647 w 133"/>
                  <a:gd name="T47" fmla="*/ 2147483647 h 24"/>
                  <a:gd name="T48" fmla="*/ 2147483647 w 133"/>
                  <a:gd name="T49" fmla="*/ 2147483647 h 24"/>
                  <a:gd name="T50" fmla="*/ 2147483647 w 133"/>
                  <a:gd name="T51" fmla="*/ 2147483647 h 24"/>
                  <a:gd name="T52" fmla="*/ 2147483647 w 133"/>
                  <a:gd name="T53" fmla="*/ 2147483647 h 2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3"/>
                  <a:gd name="T82" fmla="*/ 0 h 24"/>
                  <a:gd name="T83" fmla="*/ 133 w 133"/>
                  <a:gd name="T84" fmla="*/ 24 h 2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3" h="24">
                    <a:moveTo>
                      <a:pt x="133" y="15"/>
                    </a:moveTo>
                    <a:lnTo>
                      <a:pt x="133" y="14"/>
                    </a:lnTo>
                    <a:lnTo>
                      <a:pt x="123" y="10"/>
                    </a:lnTo>
                    <a:lnTo>
                      <a:pt x="112" y="8"/>
                    </a:lnTo>
                    <a:lnTo>
                      <a:pt x="90" y="3"/>
                    </a:lnTo>
                    <a:lnTo>
                      <a:pt x="69" y="1"/>
                    </a:lnTo>
                    <a:lnTo>
                      <a:pt x="59" y="1"/>
                    </a:lnTo>
                    <a:lnTo>
                      <a:pt x="49" y="0"/>
                    </a:lnTo>
                    <a:lnTo>
                      <a:pt x="38" y="1"/>
                    </a:lnTo>
                    <a:lnTo>
                      <a:pt x="27" y="4"/>
                    </a:lnTo>
                    <a:lnTo>
                      <a:pt x="17" y="7"/>
                    </a:lnTo>
                    <a:lnTo>
                      <a:pt x="8" y="12"/>
                    </a:lnTo>
                    <a:lnTo>
                      <a:pt x="0" y="16"/>
                    </a:lnTo>
                    <a:lnTo>
                      <a:pt x="13" y="16"/>
                    </a:lnTo>
                    <a:lnTo>
                      <a:pt x="26" y="16"/>
                    </a:lnTo>
                    <a:lnTo>
                      <a:pt x="52" y="14"/>
                    </a:lnTo>
                    <a:lnTo>
                      <a:pt x="64" y="15"/>
                    </a:lnTo>
                    <a:lnTo>
                      <a:pt x="70" y="15"/>
                    </a:lnTo>
                    <a:lnTo>
                      <a:pt x="75" y="16"/>
                    </a:lnTo>
                    <a:lnTo>
                      <a:pt x="80" y="17"/>
                    </a:lnTo>
                    <a:lnTo>
                      <a:pt x="85" y="19"/>
                    </a:lnTo>
                    <a:lnTo>
                      <a:pt x="90" y="21"/>
                    </a:lnTo>
                    <a:lnTo>
                      <a:pt x="94" y="24"/>
                    </a:lnTo>
                    <a:lnTo>
                      <a:pt x="103" y="20"/>
                    </a:lnTo>
                    <a:lnTo>
                      <a:pt x="112" y="17"/>
                    </a:lnTo>
                    <a:lnTo>
                      <a:pt x="123" y="15"/>
                    </a:lnTo>
                    <a:lnTo>
                      <a:pt x="133" y="15"/>
                    </a:lnTo>
                    <a:close/>
                  </a:path>
                </a:pathLst>
              </a:custGeom>
              <a:solidFill>
                <a:srgbClr val="B3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93" name="Freeform 55"/>
              <p:cNvSpPr>
                <a:spLocks/>
              </p:cNvSpPr>
              <p:nvPr/>
            </p:nvSpPr>
            <p:spPr bwMode="auto">
              <a:xfrm>
                <a:off x="3673161" y="3720066"/>
                <a:ext cx="237381" cy="91728"/>
              </a:xfrm>
              <a:custGeom>
                <a:avLst/>
                <a:gdLst>
                  <a:gd name="T0" fmla="*/ 2147483647 w 150"/>
                  <a:gd name="T1" fmla="*/ 2147483647 h 57"/>
                  <a:gd name="T2" fmla="*/ 2147483647 w 150"/>
                  <a:gd name="T3" fmla="*/ 2147483647 h 57"/>
                  <a:gd name="T4" fmla="*/ 2147483647 w 150"/>
                  <a:gd name="T5" fmla="*/ 2147483647 h 57"/>
                  <a:gd name="T6" fmla="*/ 2147483647 w 150"/>
                  <a:gd name="T7" fmla="*/ 2147483647 h 57"/>
                  <a:gd name="T8" fmla="*/ 2147483647 w 150"/>
                  <a:gd name="T9" fmla="*/ 2147483647 h 57"/>
                  <a:gd name="T10" fmla="*/ 2147483647 w 150"/>
                  <a:gd name="T11" fmla="*/ 2147483647 h 57"/>
                  <a:gd name="T12" fmla="*/ 2147483647 w 150"/>
                  <a:gd name="T13" fmla="*/ 2147483647 h 57"/>
                  <a:gd name="T14" fmla="*/ 2147483647 w 150"/>
                  <a:gd name="T15" fmla="*/ 2147483647 h 57"/>
                  <a:gd name="T16" fmla="*/ 2147483647 w 150"/>
                  <a:gd name="T17" fmla="*/ 2147483647 h 57"/>
                  <a:gd name="T18" fmla="*/ 2147483647 w 150"/>
                  <a:gd name="T19" fmla="*/ 2147483647 h 57"/>
                  <a:gd name="T20" fmla="*/ 2147483647 w 150"/>
                  <a:gd name="T21" fmla="*/ 2147483647 h 57"/>
                  <a:gd name="T22" fmla="*/ 2147483647 w 150"/>
                  <a:gd name="T23" fmla="*/ 2147483647 h 57"/>
                  <a:gd name="T24" fmla="*/ 2147483647 w 150"/>
                  <a:gd name="T25" fmla="*/ 2147483647 h 57"/>
                  <a:gd name="T26" fmla="*/ 2147483647 w 150"/>
                  <a:gd name="T27" fmla="*/ 2147483647 h 57"/>
                  <a:gd name="T28" fmla="*/ 2147483647 w 150"/>
                  <a:gd name="T29" fmla="*/ 2147483647 h 57"/>
                  <a:gd name="T30" fmla="*/ 2147483647 w 150"/>
                  <a:gd name="T31" fmla="*/ 2147483647 h 57"/>
                  <a:gd name="T32" fmla="*/ 2147483647 w 150"/>
                  <a:gd name="T33" fmla="*/ 2147483647 h 57"/>
                  <a:gd name="T34" fmla="*/ 2147483647 w 150"/>
                  <a:gd name="T35" fmla="*/ 2147483647 h 57"/>
                  <a:gd name="T36" fmla="*/ 2147483647 w 150"/>
                  <a:gd name="T37" fmla="*/ 2147483647 h 57"/>
                  <a:gd name="T38" fmla="*/ 2147483647 w 150"/>
                  <a:gd name="T39" fmla="*/ 2147483647 h 57"/>
                  <a:gd name="T40" fmla="*/ 0 w 150"/>
                  <a:gd name="T41" fmla="*/ 2147483647 h 57"/>
                  <a:gd name="T42" fmla="*/ 0 w 150"/>
                  <a:gd name="T43" fmla="*/ 2147483647 h 57"/>
                  <a:gd name="T44" fmla="*/ 0 w 150"/>
                  <a:gd name="T45" fmla="*/ 2147483647 h 57"/>
                  <a:gd name="T46" fmla="*/ 2147483647 w 150"/>
                  <a:gd name="T47" fmla="*/ 2147483647 h 57"/>
                  <a:gd name="T48" fmla="*/ 2147483647 w 150"/>
                  <a:gd name="T49" fmla="*/ 0 h 57"/>
                  <a:gd name="T50" fmla="*/ 2147483647 w 150"/>
                  <a:gd name="T51" fmla="*/ 2147483647 h 57"/>
                  <a:gd name="T52" fmla="*/ 2147483647 w 150"/>
                  <a:gd name="T53" fmla="*/ 2147483647 h 57"/>
                  <a:gd name="T54" fmla="*/ 2147483647 w 150"/>
                  <a:gd name="T55" fmla="*/ 2147483647 h 57"/>
                  <a:gd name="T56" fmla="*/ 2147483647 w 150"/>
                  <a:gd name="T57" fmla="*/ 2147483647 h 57"/>
                  <a:gd name="T58" fmla="*/ 2147483647 w 150"/>
                  <a:gd name="T59" fmla="*/ 2147483647 h 57"/>
                  <a:gd name="T60" fmla="*/ 2147483647 w 150"/>
                  <a:gd name="T61" fmla="*/ 2147483647 h 57"/>
                  <a:gd name="T62" fmla="*/ 2147483647 w 150"/>
                  <a:gd name="T63" fmla="*/ 2147483647 h 57"/>
                  <a:gd name="T64" fmla="*/ 2147483647 w 150"/>
                  <a:gd name="T65" fmla="*/ 2147483647 h 57"/>
                  <a:gd name="T66" fmla="*/ 2147483647 w 150"/>
                  <a:gd name="T67" fmla="*/ 0 h 57"/>
                  <a:gd name="T68" fmla="*/ 2147483647 w 150"/>
                  <a:gd name="T69" fmla="*/ 0 h 57"/>
                  <a:gd name="T70" fmla="*/ 2147483647 w 150"/>
                  <a:gd name="T71" fmla="*/ 0 h 57"/>
                  <a:gd name="T72" fmla="*/ 2147483647 w 150"/>
                  <a:gd name="T73" fmla="*/ 0 h 57"/>
                  <a:gd name="T74" fmla="*/ 2147483647 w 150"/>
                  <a:gd name="T75" fmla="*/ 2147483647 h 5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0"/>
                  <a:gd name="T115" fmla="*/ 0 h 57"/>
                  <a:gd name="T116" fmla="*/ 150 w 150"/>
                  <a:gd name="T117" fmla="*/ 57 h 5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0" h="57">
                    <a:moveTo>
                      <a:pt x="150" y="2"/>
                    </a:moveTo>
                    <a:lnTo>
                      <a:pt x="150" y="2"/>
                    </a:lnTo>
                    <a:lnTo>
                      <a:pt x="141" y="23"/>
                    </a:lnTo>
                    <a:lnTo>
                      <a:pt x="134" y="41"/>
                    </a:lnTo>
                    <a:lnTo>
                      <a:pt x="130" y="47"/>
                    </a:lnTo>
                    <a:lnTo>
                      <a:pt x="127" y="52"/>
                    </a:lnTo>
                    <a:lnTo>
                      <a:pt x="125" y="56"/>
                    </a:lnTo>
                    <a:lnTo>
                      <a:pt x="124" y="56"/>
                    </a:lnTo>
                    <a:lnTo>
                      <a:pt x="123" y="56"/>
                    </a:lnTo>
                    <a:lnTo>
                      <a:pt x="120" y="57"/>
                    </a:lnTo>
                    <a:lnTo>
                      <a:pt x="114" y="56"/>
                    </a:lnTo>
                    <a:lnTo>
                      <a:pt x="100" y="55"/>
                    </a:lnTo>
                    <a:lnTo>
                      <a:pt x="81" y="51"/>
                    </a:lnTo>
                    <a:lnTo>
                      <a:pt x="61" y="47"/>
                    </a:lnTo>
                    <a:lnTo>
                      <a:pt x="42" y="42"/>
                    </a:lnTo>
                    <a:lnTo>
                      <a:pt x="24" y="36"/>
                    </a:lnTo>
                    <a:lnTo>
                      <a:pt x="16" y="34"/>
                    </a:lnTo>
                    <a:lnTo>
                      <a:pt x="10" y="30"/>
                    </a:lnTo>
                    <a:lnTo>
                      <a:pt x="5" y="27"/>
                    </a:lnTo>
                    <a:lnTo>
                      <a:pt x="1" y="24"/>
                    </a:lnTo>
                    <a:lnTo>
                      <a:pt x="0" y="23"/>
                    </a:lnTo>
                    <a:lnTo>
                      <a:pt x="0" y="22"/>
                    </a:lnTo>
                    <a:lnTo>
                      <a:pt x="0" y="20"/>
                    </a:lnTo>
                    <a:lnTo>
                      <a:pt x="6" y="13"/>
                    </a:lnTo>
                    <a:lnTo>
                      <a:pt x="18" y="0"/>
                    </a:lnTo>
                    <a:lnTo>
                      <a:pt x="26" y="3"/>
                    </a:lnTo>
                    <a:lnTo>
                      <a:pt x="35" y="6"/>
                    </a:lnTo>
                    <a:lnTo>
                      <a:pt x="43" y="7"/>
                    </a:lnTo>
                    <a:lnTo>
                      <a:pt x="51" y="8"/>
                    </a:lnTo>
                    <a:lnTo>
                      <a:pt x="60" y="8"/>
                    </a:lnTo>
                    <a:lnTo>
                      <a:pt x="68" y="7"/>
                    </a:lnTo>
                    <a:lnTo>
                      <a:pt x="85" y="6"/>
                    </a:lnTo>
                    <a:lnTo>
                      <a:pt x="101" y="2"/>
                    </a:lnTo>
                    <a:lnTo>
                      <a:pt x="118" y="0"/>
                    </a:lnTo>
                    <a:lnTo>
                      <a:pt x="126" y="0"/>
                    </a:lnTo>
                    <a:lnTo>
                      <a:pt x="135" y="0"/>
                    </a:lnTo>
                    <a:lnTo>
                      <a:pt x="142" y="0"/>
                    </a:lnTo>
                    <a:lnTo>
                      <a:pt x="150" y="2"/>
                    </a:lnTo>
                    <a:close/>
                  </a:path>
                </a:pathLst>
              </a:custGeom>
              <a:solidFill>
                <a:srgbClr val="4D4D4D"/>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94" name="Freeform 56"/>
              <p:cNvSpPr>
                <a:spLocks/>
              </p:cNvSpPr>
              <p:nvPr/>
            </p:nvSpPr>
            <p:spPr bwMode="auto">
              <a:xfrm>
                <a:off x="3709284" y="3811793"/>
                <a:ext cx="159974" cy="97344"/>
              </a:xfrm>
              <a:custGeom>
                <a:avLst/>
                <a:gdLst>
                  <a:gd name="T0" fmla="*/ 2147483647 w 101"/>
                  <a:gd name="T1" fmla="*/ 2147483647 h 62"/>
                  <a:gd name="T2" fmla="*/ 2147483647 w 101"/>
                  <a:gd name="T3" fmla="*/ 2147483647 h 62"/>
                  <a:gd name="T4" fmla="*/ 2147483647 w 101"/>
                  <a:gd name="T5" fmla="*/ 2147483647 h 62"/>
                  <a:gd name="T6" fmla="*/ 2147483647 w 101"/>
                  <a:gd name="T7" fmla="*/ 2147483647 h 62"/>
                  <a:gd name="T8" fmla="*/ 2147483647 w 101"/>
                  <a:gd name="T9" fmla="*/ 2147483647 h 62"/>
                  <a:gd name="T10" fmla="*/ 2147483647 w 101"/>
                  <a:gd name="T11" fmla="*/ 2147483647 h 62"/>
                  <a:gd name="T12" fmla="*/ 2147483647 w 101"/>
                  <a:gd name="T13" fmla="*/ 2147483647 h 62"/>
                  <a:gd name="T14" fmla="*/ 2147483647 w 101"/>
                  <a:gd name="T15" fmla="*/ 2147483647 h 62"/>
                  <a:gd name="T16" fmla="*/ 2147483647 w 101"/>
                  <a:gd name="T17" fmla="*/ 2147483647 h 62"/>
                  <a:gd name="T18" fmla="*/ 2147483647 w 101"/>
                  <a:gd name="T19" fmla="*/ 2147483647 h 62"/>
                  <a:gd name="T20" fmla="*/ 2147483647 w 101"/>
                  <a:gd name="T21" fmla="*/ 2147483647 h 62"/>
                  <a:gd name="T22" fmla="*/ 2147483647 w 101"/>
                  <a:gd name="T23" fmla="*/ 2147483647 h 62"/>
                  <a:gd name="T24" fmla="*/ 2147483647 w 101"/>
                  <a:gd name="T25" fmla="*/ 2147483647 h 62"/>
                  <a:gd name="T26" fmla="*/ 0 w 101"/>
                  <a:gd name="T27" fmla="*/ 2147483647 h 62"/>
                  <a:gd name="T28" fmla="*/ 2147483647 w 101"/>
                  <a:gd name="T29" fmla="*/ 2147483647 h 62"/>
                  <a:gd name="T30" fmla="*/ 2147483647 w 101"/>
                  <a:gd name="T31" fmla="*/ 2147483647 h 62"/>
                  <a:gd name="T32" fmla="*/ 2147483647 w 101"/>
                  <a:gd name="T33" fmla="*/ 2147483647 h 62"/>
                  <a:gd name="T34" fmla="*/ 2147483647 w 101"/>
                  <a:gd name="T35" fmla="*/ 2147483647 h 62"/>
                  <a:gd name="T36" fmla="*/ 2147483647 w 101"/>
                  <a:gd name="T37" fmla="*/ 2147483647 h 62"/>
                  <a:gd name="T38" fmla="*/ 2147483647 w 101"/>
                  <a:gd name="T39" fmla="*/ 2147483647 h 62"/>
                  <a:gd name="T40" fmla="*/ 2147483647 w 101"/>
                  <a:gd name="T41" fmla="*/ 2147483647 h 62"/>
                  <a:gd name="T42" fmla="*/ 2147483647 w 101"/>
                  <a:gd name="T43" fmla="*/ 2147483647 h 62"/>
                  <a:gd name="T44" fmla="*/ 2147483647 w 101"/>
                  <a:gd name="T45" fmla="*/ 2147483647 h 62"/>
                  <a:gd name="T46" fmla="*/ 2147483647 w 101"/>
                  <a:gd name="T47" fmla="*/ 2147483647 h 62"/>
                  <a:gd name="T48" fmla="*/ 2147483647 w 101"/>
                  <a:gd name="T49" fmla="*/ 0 h 62"/>
                  <a:gd name="T50" fmla="*/ 2147483647 w 101"/>
                  <a:gd name="T51" fmla="*/ 2147483647 h 6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1"/>
                  <a:gd name="T79" fmla="*/ 0 h 62"/>
                  <a:gd name="T80" fmla="*/ 101 w 101"/>
                  <a:gd name="T81" fmla="*/ 62 h 6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1" h="62">
                    <a:moveTo>
                      <a:pt x="101" y="1"/>
                    </a:moveTo>
                    <a:lnTo>
                      <a:pt x="101" y="1"/>
                    </a:lnTo>
                    <a:lnTo>
                      <a:pt x="94" y="7"/>
                    </a:lnTo>
                    <a:lnTo>
                      <a:pt x="87" y="12"/>
                    </a:lnTo>
                    <a:lnTo>
                      <a:pt x="80" y="18"/>
                    </a:lnTo>
                    <a:lnTo>
                      <a:pt x="72" y="21"/>
                    </a:lnTo>
                    <a:lnTo>
                      <a:pt x="58" y="29"/>
                    </a:lnTo>
                    <a:lnTo>
                      <a:pt x="45" y="36"/>
                    </a:lnTo>
                    <a:lnTo>
                      <a:pt x="32" y="41"/>
                    </a:lnTo>
                    <a:lnTo>
                      <a:pt x="20" y="47"/>
                    </a:lnTo>
                    <a:lnTo>
                      <a:pt x="14" y="51"/>
                    </a:lnTo>
                    <a:lnTo>
                      <a:pt x="9" y="54"/>
                    </a:lnTo>
                    <a:lnTo>
                      <a:pt x="4" y="58"/>
                    </a:lnTo>
                    <a:lnTo>
                      <a:pt x="0" y="62"/>
                    </a:lnTo>
                    <a:lnTo>
                      <a:pt x="2" y="59"/>
                    </a:lnTo>
                    <a:lnTo>
                      <a:pt x="4" y="55"/>
                    </a:lnTo>
                    <a:lnTo>
                      <a:pt x="8" y="51"/>
                    </a:lnTo>
                    <a:lnTo>
                      <a:pt x="13" y="48"/>
                    </a:lnTo>
                    <a:lnTo>
                      <a:pt x="24" y="41"/>
                    </a:lnTo>
                    <a:lnTo>
                      <a:pt x="37" y="34"/>
                    </a:lnTo>
                    <a:lnTo>
                      <a:pt x="50" y="27"/>
                    </a:lnTo>
                    <a:lnTo>
                      <a:pt x="64" y="19"/>
                    </a:lnTo>
                    <a:lnTo>
                      <a:pt x="77" y="10"/>
                    </a:lnTo>
                    <a:lnTo>
                      <a:pt x="83" y="5"/>
                    </a:lnTo>
                    <a:lnTo>
                      <a:pt x="89" y="0"/>
                    </a:lnTo>
                    <a:lnTo>
                      <a:pt x="101" y="1"/>
                    </a:lnTo>
                    <a:close/>
                  </a:path>
                </a:pathLst>
              </a:custGeom>
              <a:solidFill>
                <a:srgbClr val="FB9A7A"/>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95" name="Freeform 57"/>
              <p:cNvSpPr>
                <a:spLocks/>
              </p:cNvSpPr>
              <p:nvPr/>
            </p:nvSpPr>
            <p:spPr bwMode="auto">
              <a:xfrm>
                <a:off x="3589303" y="3755633"/>
                <a:ext cx="90308" cy="110449"/>
              </a:xfrm>
              <a:custGeom>
                <a:avLst/>
                <a:gdLst>
                  <a:gd name="T0" fmla="*/ 0 w 57"/>
                  <a:gd name="T1" fmla="*/ 2147483647 h 69"/>
                  <a:gd name="T2" fmla="*/ 0 w 57"/>
                  <a:gd name="T3" fmla="*/ 2147483647 h 69"/>
                  <a:gd name="T4" fmla="*/ 2147483647 w 57"/>
                  <a:gd name="T5" fmla="*/ 2147483647 h 69"/>
                  <a:gd name="T6" fmla="*/ 2147483647 w 57"/>
                  <a:gd name="T7" fmla="*/ 2147483647 h 69"/>
                  <a:gd name="T8" fmla="*/ 2147483647 w 57"/>
                  <a:gd name="T9" fmla="*/ 2147483647 h 69"/>
                  <a:gd name="T10" fmla="*/ 2147483647 w 57"/>
                  <a:gd name="T11" fmla="*/ 2147483647 h 69"/>
                  <a:gd name="T12" fmla="*/ 2147483647 w 57"/>
                  <a:gd name="T13" fmla="*/ 2147483647 h 69"/>
                  <a:gd name="T14" fmla="*/ 2147483647 w 57"/>
                  <a:gd name="T15" fmla="*/ 2147483647 h 69"/>
                  <a:gd name="T16" fmla="*/ 2147483647 w 57"/>
                  <a:gd name="T17" fmla="*/ 2147483647 h 69"/>
                  <a:gd name="T18" fmla="*/ 2147483647 w 57"/>
                  <a:gd name="T19" fmla="*/ 2147483647 h 69"/>
                  <a:gd name="T20" fmla="*/ 2147483647 w 57"/>
                  <a:gd name="T21" fmla="*/ 2147483647 h 69"/>
                  <a:gd name="T22" fmla="*/ 2147483647 w 57"/>
                  <a:gd name="T23" fmla="*/ 2147483647 h 69"/>
                  <a:gd name="T24" fmla="*/ 2147483647 w 57"/>
                  <a:gd name="T25" fmla="*/ 0 h 69"/>
                  <a:gd name="T26" fmla="*/ 2147483647 w 57"/>
                  <a:gd name="T27" fmla="*/ 2147483647 h 69"/>
                  <a:gd name="T28" fmla="*/ 2147483647 w 57"/>
                  <a:gd name="T29" fmla="*/ 2147483647 h 69"/>
                  <a:gd name="T30" fmla="*/ 2147483647 w 57"/>
                  <a:gd name="T31" fmla="*/ 2147483647 h 69"/>
                  <a:gd name="T32" fmla="*/ 2147483647 w 57"/>
                  <a:gd name="T33" fmla="*/ 2147483647 h 69"/>
                  <a:gd name="T34" fmla="*/ 2147483647 w 57"/>
                  <a:gd name="T35" fmla="*/ 2147483647 h 69"/>
                  <a:gd name="T36" fmla="*/ 2147483647 w 57"/>
                  <a:gd name="T37" fmla="*/ 2147483647 h 69"/>
                  <a:gd name="T38" fmla="*/ 2147483647 w 57"/>
                  <a:gd name="T39" fmla="*/ 2147483647 h 69"/>
                  <a:gd name="T40" fmla="*/ 2147483647 w 57"/>
                  <a:gd name="T41" fmla="*/ 2147483647 h 69"/>
                  <a:gd name="T42" fmla="*/ 2147483647 w 57"/>
                  <a:gd name="T43" fmla="*/ 2147483647 h 69"/>
                  <a:gd name="T44" fmla="*/ 2147483647 w 57"/>
                  <a:gd name="T45" fmla="*/ 2147483647 h 69"/>
                  <a:gd name="T46" fmla="*/ 2147483647 w 57"/>
                  <a:gd name="T47" fmla="*/ 2147483647 h 69"/>
                  <a:gd name="T48" fmla="*/ 2147483647 w 57"/>
                  <a:gd name="T49" fmla="*/ 2147483647 h 69"/>
                  <a:gd name="T50" fmla="*/ 0 w 57"/>
                  <a:gd name="T51" fmla="*/ 2147483647 h 6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7"/>
                  <a:gd name="T79" fmla="*/ 0 h 69"/>
                  <a:gd name="T80" fmla="*/ 57 w 57"/>
                  <a:gd name="T81" fmla="*/ 69 h 6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7" h="69">
                    <a:moveTo>
                      <a:pt x="0" y="69"/>
                    </a:moveTo>
                    <a:lnTo>
                      <a:pt x="0" y="69"/>
                    </a:lnTo>
                    <a:lnTo>
                      <a:pt x="2" y="62"/>
                    </a:lnTo>
                    <a:lnTo>
                      <a:pt x="5" y="56"/>
                    </a:lnTo>
                    <a:lnTo>
                      <a:pt x="7" y="51"/>
                    </a:lnTo>
                    <a:lnTo>
                      <a:pt x="11" y="45"/>
                    </a:lnTo>
                    <a:lnTo>
                      <a:pt x="14" y="40"/>
                    </a:lnTo>
                    <a:lnTo>
                      <a:pt x="19" y="35"/>
                    </a:lnTo>
                    <a:lnTo>
                      <a:pt x="27" y="26"/>
                    </a:lnTo>
                    <a:lnTo>
                      <a:pt x="43" y="13"/>
                    </a:lnTo>
                    <a:lnTo>
                      <a:pt x="48" y="6"/>
                    </a:lnTo>
                    <a:lnTo>
                      <a:pt x="50" y="3"/>
                    </a:lnTo>
                    <a:lnTo>
                      <a:pt x="50" y="0"/>
                    </a:lnTo>
                    <a:lnTo>
                      <a:pt x="52" y="3"/>
                    </a:lnTo>
                    <a:lnTo>
                      <a:pt x="55" y="4"/>
                    </a:lnTo>
                    <a:lnTo>
                      <a:pt x="57" y="6"/>
                    </a:lnTo>
                    <a:lnTo>
                      <a:pt x="55" y="9"/>
                    </a:lnTo>
                    <a:lnTo>
                      <a:pt x="52" y="13"/>
                    </a:lnTo>
                    <a:lnTo>
                      <a:pt x="45" y="18"/>
                    </a:lnTo>
                    <a:lnTo>
                      <a:pt x="30" y="31"/>
                    </a:lnTo>
                    <a:lnTo>
                      <a:pt x="22" y="39"/>
                    </a:lnTo>
                    <a:lnTo>
                      <a:pt x="13" y="47"/>
                    </a:lnTo>
                    <a:lnTo>
                      <a:pt x="10" y="52"/>
                    </a:lnTo>
                    <a:lnTo>
                      <a:pt x="7" y="58"/>
                    </a:lnTo>
                    <a:lnTo>
                      <a:pt x="4" y="63"/>
                    </a:lnTo>
                    <a:lnTo>
                      <a:pt x="0" y="69"/>
                    </a:lnTo>
                    <a:close/>
                  </a:path>
                </a:pathLst>
              </a:custGeom>
              <a:solidFill>
                <a:srgbClr val="FB9A7A"/>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sp>
            <p:nvSpPr>
              <p:cNvPr id="96" name="Freeform 58"/>
              <p:cNvSpPr>
                <a:spLocks noEditPoints="1"/>
              </p:cNvSpPr>
              <p:nvPr/>
            </p:nvSpPr>
            <p:spPr bwMode="auto">
              <a:xfrm>
                <a:off x="3549310" y="3557201"/>
                <a:ext cx="575391" cy="443666"/>
              </a:xfrm>
              <a:custGeom>
                <a:avLst/>
                <a:gdLst>
                  <a:gd name="T0" fmla="*/ 2147483647 w 360"/>
                  <a:gd name="T1" fmla="*/ 2147483647 h 279"/>
                  <a:gd name="T2" fmla="*/ 2147483647 w 360"/>
                  <a:gd name="T3" fmla="*/ 2147483647 h 279"/>
                  <a:gd name="T4" fmla="*/ 2147483647 w 360"/>
                  <a:gd name="T5" fmla="*/ 2147483647 h 279"/>
                  <a:gd name="T6" fmla="*/ 2147483647 w 360"/>
                  <a:gd name="T7" fmla="*/ 2147483647 h 279"/>
                  <a:gd name="T8" fmla="*/ 2147483647 w 360"/>
                  <a:gd name="T9" fmla="*/ 2147483647 h 279"/>
                  <a:gd name="T10" fmla="*/ 2147483647 w 360"/>
                  <a:gd name="T11" fmla="*/ 2147483647 h 279"/>
                  <a:gd name="T12" fmla="*/ 2147483647 w 360"/>
                  <a:gd name="T13" fmla="*/ 2147483647 h 279"/>
                  <a:gd name="T14" fmla="*/ 2147483647 w 360"/>
                  <a:gd name="T15" fmla="*/ 2147483647 h 279"/>
                  <a:gd name="T16" fmla="*/ 2147483647 w 360"/>
                  <a:gd name="T17" fmla="*/ 2147483647 h 279"/>
                  <a:gd name="T18" fmla="*/ 2147483647 w 360"/>
                  <a:gd name="T19" fmla="*/ 2147483647 h 279"/>
                  <a:gd name="T20" fmla="*/ 2147483647 w 360"/>
                  <a:gd name="T21" fmla="*/ 2147483647 h 279"/>
                  <a:gd name="T22" fmla="*/ 2147483647 w 360"/>
                  <a:gd name="T23" fmla="*/ 2147483647 h 279"/>
                  <a:gd name="T24" fmla="*/ 2147483647 w 360"/>
                  <a:gd name="T25" fmla="*/ 2147483647 h 279"/>
                  <a:gd name="T26" fmla="*/ 2147483647 w 360"/>
                  <a:gd name="T27" fmla="*/ 2147483647 h 279"/>
                  <a:gd name="T28" fmla="*/ 2147483647 w 360"/>
                  <a:gd name="T29" fmla="*/ 2147483647 h 279"/>
                  <a:gd name="T30" fmla="*/ 2147483647 w 360"/>
                  <a:gd name="T31" fmla="*/ 2147483647 h 279"/>
                  <a:gd name="T32" fmla="*/ 2147483647 w 360"/>
                  <a:gd name="T33" fmla="*/ 2147483647 h 279"/>
                  <a:gd name="T34" fmla="*/ 2147483647 w 360"/>
                  <a:gd name="T35" fmla="*/ 2147483647 h 279"/>
                  <a:gd name="T36" fmla="*/ 2147483647 w 360"/>
                  <a:gd name="T37" fmla="*/ 2147483647 h 279"/>
                  <a:gd name="T38" fmla="*/ 2147483647 w 360"/>
                  <a:gd name="T39" fmla="*/ 2147483647 h 279"/>
                  <a:gd name="T40" fmla="*/ 2147483647 w 360"/>
                  <a:gd name="T41" fmla="*/ 2147483647 h 279"/>
                  <a:gd name="T42" fmla="*/ 2147483647 w 360"/>
                  <a:gd name="T43" fmla="*/ 2147483647 h 279"/>
                  <a:gd name="T44" fmla="*/ 2147483647 w 360"/>
                  <a:gd name="T45" fmla="*/ 2147483647 h 279"/>
                  <a:gd name="T46" fmla="*/ 2147483647 w 360"/>
                  <a:gd name="T47" fmla="*/ 2147483647 h 279"/>
                  <a:gd name="T48" fmla="*/ 2147483647 w 360"/>
                  <a:gd name="T49" fmla="*/ 2147483647 h 279"/>
                  <a:gd name="T50" fmla="*/ 2147483647 w 360"/>
                  <a:gd name="T51" fmla="*/ 2147483647 h 279"/>
                  <a:gd name="T52" fmla="*/ 2147483647 w 360"/>
                  <a:gd name="T53" fmla="*/ 2147483647 h 279"/>
                  <a:gd name="T54" fmla="*/ 2147483647 w 360"/>
                  <a:gd name="T55" fmla="*/ 2147483647 h 279"/>
                  <a:gd name="T56" fmla="*/ 2147483647 w 360"/>
                  <a:gd name="T57" fmla="*/ 2147483647 h 279"/>
                  <a:gd name="T58" fmla="*/ 2147483647 w 360"/>
                  <a:gd name="T59" fmla="*/ 2147483647 h 279"/>
                  <a:gd name="T60" fmla="*/ 2147483647 w 360"/>
                  <a:gd name="T61" fmla="*/ 2147483647 h 279"/>
                  <a:gd name="T62" fmla="*/ 2147483647 w 360"/>
                  <a:gd name="T63" fmla="*/ 2147483647 h 279"/>
                  <a:gd name="T64" fmla="*/ 2147483647 w 360"/>
                  <a:gd name="T65" fmla="*/ 2147483647 h 279"/>
                  <a:gd name="T66" fmla="*/ 2147483647 w 360"/>
                  <a:gd name="T67" fmla="*/ 2147483647 h 279"/>
                  <a:gd name="T68" fmla="*/ 2147483647 w 360"/>
                  <a:gd name="T69" fmla="*/ 2147483647 h 279"/>
                  <a:gd name="T70" fmla="*/ 2147483647 w 360"/>
                  <a:gd name="T71" fmla="*/ 2147483647 h 279"/>
                  <a:gd name="T72" fmla="*/ 2147483647 w 360"/>
                  <a:gd name="T73" fmla="*/ 2147483647 h 279"/>
                  <a:gd name="T74" fmla="*/ 2147483647 w 360"/>
                  <a:gd name="T75" fmla="*/ 2147483647 h 279"/>
                  <a:gd name="T76" fmla="*/ 2147483647 w 360"/>
                  <a:gd name="T77" fmla="*/ 2147483647 h 279"/>
                  <a:gd name="T78" fmla="*/ 2147483647 w 360"/>
                  <a:gd name="T79" fmla="*/ 2147483647 h 279"/>
                  <a:gd name="T80" fmla="*/ 2147483647 w 360"/>
                  <a:gd name="T81" fmla="*/ 2147483647 h 279"/>
                  <a:gd name="T82" fmla="*/ 2147483647 w 360"/>
                  <a:gd name="T83" fmla="*/ 2147483647 h 279"/>
                  <a:gd name="T84" fmla="*/ 2147483647 w 360"/>
                  <a:gd name="T85" fmla="*/ 2147483647 h 279"/>
                  <a:gd name="T86" fmla="*/ 2147483647 w 360"/>
                  <a:gd name="T87" fmla="*/ 2147483647 h 279"/>
                  <a:gd name="T88" fmla="*/ 2147483647 w 360"/>
                  <a:gd name="T89" fmla="*/ 2147483647 h 279"/>
                  <a:gd name="T90" fmla="*/ 2147483647 w 360"/>
                  <a:gd name="T91" fmla="*/ 2147483647 h 279"/>
                  <a:gd name="T92" fmla="*/ 2147483647 w 360"/>
                  <a:gd name="T93" fmla="*/ 2147483647 h 279"/>
                  <a:gd name="T94" fmla="*/ 2147483647 w 360"/>
                  <a:gd name="T95" fmla="*/ 2147483647 h 279"/>
                  <a:gd name="T96" fmla="*/ 2147483647 w 360"/>
                  <a:gd name="T97" fmla="*/ 2147483647 h 279"/>
                  <a:gd name="T98" fmla="*/ 2147483647 w 360"/>
                  <a:gd name="T99" fmla="*/ 2147483647 h 279"/>
                  <a:gd name="T100" fmla="*/ 2147483647 w 360"/>
                  <a:gd name="T101" fmla="*/ 2147483647 h 279"/>
                  <a:gd name="T102" fmla="*/ 2147483647 w 360"/>
                  <a:gd name="T103" fmla="*/ 2147483647 h 279"/>
                  <a:gd name="T104" fmla="*/ 2147483647 w 360"/>
                  <a:gd name="T105" fmla="*/ 2147483647 h 279"/>
                  <a:gd name="T106" fmla="*/ 2147483647 w 360"/>
                  <a:gd name="T107" fmla="*/ 2147483647 h 279"/>
                  <a:gd name="T108" fmla="*/ 2147483647 w 360"/>
                  <a:gd name="T109" fmla="*/ 2147483647 h 279"/>
                  <a:gd name="T110" fmla="*/ 2147483647 w 360"/>
                  <a:gd name="T111" fmla="*/ 2147483647 h 279"/>
                  <a:gd name="T112" fmla="*/ 2147483647 w 360"/>
                  <a:gd name="T113" fmla="*/ 2147483647 h 279"/>
                  <a:gd name="T114" fmla="*/ 2147483647 w 360"/>
                  <a:gd name="T115" fmla="*/ 2147483647 h 279"/>
                  <a:gd name="T116" fmla="*/ 2147483647 w 360"/>
                  <a:gd name="T117" fmla="*/ 2147483647 h 279"/>
                  <a:gd name="T118" fmla="*/ 2147483647 w 360"/>
                  <a:gd name="T119" fmla="*/ 2147483647 h 279"/>
                  <a:gd name="T120" fmla="*/ 2147483647 w 360"/>
                  <a:gd name="T121" fmla="*/ 2147483647 h 27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60"/>
                  <a:gd name="T184" fmla="*/ 0 h 279"/>
                  <a:gd name="T185" fmla="*/ 360 w 360"/>
                  <a:gd name="T186" fmla="*/ 279 h 27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60" h="279">
                    <a:moveTo>
                      <a:pt x="29" y="227"/>
                    </a:moveTo>
                    <a:lnTo>
                      <a:pt x="29" y="227"/>
                    </a:lnTo>
                    <a:lnTo>
                      <a:pt x="28" y="223"/>
                    </a:lnTo>
                    <a:lnTo>
                      <a:pt x="29" y="218"/>
                    </a:lnTo>
                    <a:lnTo>
                      <a:pt x="34" y="221"/>
                    </a:lnTo>
                    <a:lnTo>
                      <a:pt x="44" y="225"/>
                    </a:lnTo>
                    <a:lnTo>
                      <a:pt x="57" y="230"/>
                    </a:lnTo>
                    <a:lnTo>
                      <a:pt x="75" y="236"/>
                    </a:lnTo>
                    <a:lnTo>
                      <a:pt x="75" y="241"/>
                    </a:lnTo>
                    <a:lnTo>
                      <a:pt x="76" y="246"/>
                    </a:lnTo>
                    <a:lnTo>
                      <a:pt x="57" y="241"/>
                    </a:lnTo>
                    <a:lnTo>
                      <a:pt x="43" y="235"/>
                    </a:lnTo>
                    <a:lnTo>
                      <a:pt x="32" y="229"/>
                    </a:lnTo>
                    <a:lnTo>
                      <a:pt x="29" y="227"/>
                    </a:lnTo>
                    <a:close/>
                    <a:moveTo>
                      <a:pt x="78" y="235"/>
                    </a:moveTo>
                    <a:lnTo>
                      <a:pt x="78" y="235"/>
                    </a:lnTo>
                    <a:lnTo>
                      <a:pt x="78" y="234"/>
                    </a:lnTo>
                    <a:lnTo>
                      <a:pt x="77" y="233"/>
                    </a:lnTo>
                    <a:lnTo>
                      <a:pt x="66" y="230"/>
                    </a:lnTo>
                    <a:lnTo>
                      <a:pt x="55" y="227"/>
                    </a:lnTo>
                    <a:lnTo>
                      <a:pt x="40" y="221"/>
                    </a:lnTo>
                    <a:lnTo>
                      <a:pt x="31" y="216"/>
                    </a:lnTo>
                    <a:lnTo>
                      <a:pt x="28" y="214"/>
                    </a:lnTo>
                    <a:lnTo>
                      <a:pt x="26" y="214"/>
                    </a:lnTo>
                    <a:lnTo>
                      <a:pt x="25" y="215"/>
                    </a:lnTo>
                    <a:lnTo>
                      <a:pt x="25" y="221"/>
                    </a:lnTo>
                    <a:lnTo>
                      <a:pt x="25" y="228"/>
                    </a:lnTo>
                    <a:lnTo>
                      <a:pt x="26" y="229"/>
                    </a:lnTo>
                    <a:lnTo>
                      <a:pt x="30" y="231"/>
                    </a:lnTo>
                    <a:lnTo>
                      <a:pt x="39" y="236"/>
                    </a:lnTo>
                    <a:lnTo>
                      <a:pt x="55" y="243"/>
                    </a:lnTo>
                    <a:lnTo>
                      <a:pt x="66" y="246"/>
                    </a:lnTo>
                    <a:lnTo>
                      <a:pt x="77" y="249"/>
                    </a:lnTo>
                    <a:lnTo>
                      <a:pt x="78" y="249"/>
                    </a:lnTo>
                    <a:lnTo>
                      <a:pt x="79" y="249"/>
                    </a:lnTo>
                    <a:lnTo>
                      <a:pt x="79" y="248"/>
                    </a:lnTo>
                    <a:lnTo>
                      <a:pt x="78" y="243"/>
                    </a:lnTo>
                    <a:lnTo>
                      <a:pt x="78" y="235"/>
                    </a:lnTo>
                    <a:close/>
                    <a:moveTo>
                      <a:pt x="99" y="243"/>
                    </a:moveTo>
                    <a:lnTo>
                      <a:pt x="99" y="243"/>
                    </a:lnTo>
                    <a:lnTo>
                      <a:pt x="119" y="244"/>
                    </a:lnTo>
                    <a:lnTo>
                      <a:pt x="133" y="244"/>
                    </a:lnTo>
                    <a:lnTo>
                      <a:pt x="146" y="243"/>
                    </a:lnTo>
                    <a:lnTo>
                      <a:pt x="145" y="249"/>
                    </a:lnTo>
                    <a:lnTo>
                      <a:pt x="145" y="258"/>
                    </a:lnTo>
                    <a:lnTo>
                      <a:pt x="132" y="258"/>
                    </a:lnTo>
                    <a:lnTo>
                      <a:pt x="123" y="258"/>
                    </a:lnTo>
                    <a:lnTo>
                      <a:pt x="112" y="258"/>
                    </a:lnTo>
                    <a:lnTo>
                      <a:pt x="111" y="257"/>
                    </a:lnTo>
                    <a:lnTo>
                      <a:pt x="107" y="256"/>
                    </a:lnTo>
                    <a:lnTo>
                      <a:pt x="106" y="254"/>
                    </a:lnTo>
                    <a:lnTo>
                      <a:pt x="103" y="251"/>
                    </a:lnTo>
                    <a:lnTo>
                      <a:pt x="101" y="248"/>
                    </a:lnTo>
                    <a:lnTo>
                      <a:pt x="99" y="243"/>
                    </a:lnTo>
                    <a:close/>
                    <a:moveTo>
                      <a:pt x="146" y="260"/>
                    </a:moveTo>
                    <a:lnTo>
                      <a:pt x="146" y="260"/>
                    </a:lnTo>
                    <a:lnTo>
                      <a:pt x="147" y="260"/>
                    </a:lnTo>
                    <a:lnTo>
                      <a:pt x="148" y="258"/>
                    </a:lnTo>
                    <a:lnTo>
                      <a:pt x="148" y="246"/>
                    </a:lnTo>
                    <a:lnTo>
                      <a:pt x="148" y="242"/>
                    </a:lnTo>
                    <a:lnTo>
                      <a:pt x="148" y="241"/>
                    </a:lnTo>
                    <a:lnTo>
                      <a:pt x="147" y="240"/>
                    </a:lnTo>
                    <a:lnTo>
                      <a:pt x="139" y="241"/>
                    </a:lnTo>
                    <a:lnTo>
                      <a:pt x="132" y="241"/>
                    </a:lnTo>
                    <a:lnTo>
                      <a:pt x="116" y="241"/>
                    </a:lnTo>
                    <a:lnTo>
                      <a:pt x="97" y="241"/>
                    </a:lnTo>
                    <a:lnTo>
                      <a:pt x="96" y="241"/>
                    </a:lnTo>
                    <a:lnTo>
                      <a:pt x="96" y="243"/>
                    </a:lnTo>
                    <a:lnTo>
                      <a:pt x="98" y="248"/>
                    </a:lnTo>
                    <a:lnTo>
                      <a:pt x="101" y="253"/>
                    </a:lnTo>
                    <a:lnTo>
                      <a:pt x="104" y="256"/>
                    </a:lnTo>
                    <a:lnTo>
                      <a:pt x="106" y="258"/>
                    </a:lnTo>
                    <a:lnTo>
                      <a:pt x="108" y="259"/>
                    </a:lnTo>
                    <a:lnTo>
                      <a:pt x="110" y="260"/>
                    </a:lnTo>
                    <a:lnTo>
                      <a:pt x="112" y="260"/>
                    </a:lnTo>
                    <a:lnTo>
                      <a:pt x="124" y="261"/>
                    </a:lnTo>
                    <a:lnTo>
                      <a:pt x="135" y="261"/>
                    </a:lnTo>
                    <a:lnTo>
                      <a:pt x="146" y="260"/>
                    </a:lnTo>
                    <a:close/>
                    <a:moveTo>
                      <a:pt x="90" y="220"/>
                    </a:moveTo>
                    <a:lnTo>
                      <a:pt x="90" y="220"/>
                    </a:lnTo>
                    <a:lnTo>
                      <a:pt x="87" y="225"/>
                    </a:lnTo>
                    <a:lnTo>
                      <a:pt x="85" y="227"/>
                    </a:lnTo>
                    <a:lnTo>
                      <a:pt x="83" y="227"/>
                    </a:lnTo>
                    <a:lnTo>
                      <a:pt x="77" y="225"/>
                    </a:lnTo>
                    <a:lnTo>
                      <a:pt x="62" y="221"/>
                    </a:lnTo>
                    <a:lnTo>
                      <a:pt x="53" y="218"/>
                    </a:lnTo>
                    <a:lnTo>
                      <a:pt x="44" y="214"/>
                    </a:lnTo>
                    <a:lnTo>
                      <a:pt x="35" y="210"/>
                    </a:lnTo>
                    <a:lnTo>
                      <a:pt x="27" y="205"/>
                    </a:lnTo>
                    <a:lnTo>
                      <a:pt x="26" y="203"/>
                    </a:lnTo>
                    <a:lnTo>
                      <a:pt x="26" y="200"/>
                    </a:lnTo>
                    <a:lnTo>
                      <a:pt x="26" y="192"/>
                    </a:lnTo>
                    <a:lnTo>
                      <a:pt x="54" y="202"/>
                    </a:lnTo>
                    <a:lnTo>
                      <a:pt x="93" y="216"/>
                    </a:lnTo>
                    <a:lnTo>
                      <a:pt x="90" y="220"/>
                    </a:lnTo>
                    <a:close/>
                    <a:moveTo>
                      <a:pt x="95" y="214"/>
                    </a:moveTo>
                    <a:lnTo>
                      <a:pt x="95" y="214"/>
                    </a:lnTo>
                    <a:lnTo>
                      <a:pt x="73" y="206"/>
                    </a:lnTo>
                    <a:lnTo>
                      <a:pt x="51" y="198"/>
                    </a:lnTo>
                    <a:lnTo>
                      <a:pt x="25" y="189"/>
                    </a:lnTo>
                    <a:lnTo>
                      <a:pt x="24" y="189"/>
                    </a:lnTo>
                    <a:lnTo>
                      <a:pt x="24" y="191"/>
                    </a:lnTo>
                    <a:lnTo>
                      <a:pt x="23" y="200"/>
                    </a:lnTo>
                    <a:lnTo>
                      <a:pt x="23" y="204"/>
                    </a:lnTo>
                    <a:lnTo>
                      <a:pt x="24" y="206"/>
                    </a:lnTo>
                    <a:lnTo>
                      <a:pt x="25" y="207"/>
                    </a:lnTo>
                    <a:lnTo>
                      <a:pt x="33" y="212"/>
                    </a:lnTo>
                    <a:lnTo>
                      <a:pt x="42" y="216"/>
                    </a:lnTo>
                    <a:lnTo>
                      <a:pt x="51" y="221"/>
                    </a:lnTo>
                    <a:lnTo>
                      <a:pt x="61" y="224"/>
                    </a:lnTo>
                    <a:lnTo>
                      <a:pt x="75" y="228"/>
                    </a:lnTo>
                    <a:lnTo>
                      <a:pt x="83" y="229"/>
                    </a:lnTo>
                    <a:lnTo>
                      <a:pt x="84" y="229"/>
                    </a:lnTo>
                    <a:lnTo>
                      <a:pt x="86" y="228"/>
                    </a:lnTo>
                    <a:lnTo>
                      <a:pt x="89" y="227"/>
                    </a:lnTo>
                    <a:lnTo>
                      <a:pt x="91" y="224"/>
                    </a:lnTo>
                    <a:lnTo>
                      <a:pt x="93" y="221"/>
                    </a:lnTo>
                    <a:lnTo>
                      <a:pt x="96" y="214"/>
                    </a:lnTo>
                    <a:lnTo>
                      <a:pt x="95" y="214"/>
                    </a:lnTo>
                    <a:close/>
                    <a:moveTo>
                      <a:pt x="75" y="107"/>
                    </a:moveTo>
                    <a:lnTo>
                      <a:pt x="75" y="107"/>
                    </a:lnTo>
                    <a:lnTo>
                      <a:pt x="76" y="107"/>
                    </a:lnTo>
                    <a:lnTo>
                      <a:pt x="75" y="107"/>
                    </a:lnTo>
                    <a:close/>
                    <a:moveTo>
                      <a:pt x="354" y="94"/>
                    </a:moveTo>
                    <a:lnTo>
                      <a:pt x="354" y="94"/>
                    </a:lnTo>
                    <a:lnTo>
                      <a:pt x="353" y="90"/>
                    </a:lnTo>
                    <a:lnTo>
                      <a:pt x="352" y="85"/>
                    </a:lnTo>
                    <a:lnTo>
                      <a:pt x="350" y="84"/>
                    </a:lnTo>
                    <a:lnTo>
                      <a:pt x="348" y="82"/>
                    </a:lnTo>
                    <a:lnTo>
                      <a:pt x="347" y="82"/>
                    </a:lnTo>
                    <a:lnTo>
                      <a:pt x="344" y="82"/>
                    </a:lnTo>
                    <a:lnTo>
                      <a:pt x="341" y="85"/>
                    </a:lnTo>
                    <a:lnTo>
                      <a:pt x="338" y="89"/>
                    </a:lnTo>
                    <a:lnTo>
                      <a:pt x="335" y="92"/>
                    </a:lnTo>
                    <a:lnTo>
                      <a:pt x="334" y="96"/>
                    </a:lnTo>
                    <a:lnTo>
                      <a:pt x="332" y="100"/>
                    </a:lnTo>
                    <a:lnTo>
                      <a:pt x="329" y="111"/>
                    </a:lnTo>
                    <a:lnTo>
                      <a:pt x="327" y="119"/>
                    </a:lnTo>
                    <a:lnTo>
                      <a:pt x="324" y="128"/>
                    </a:lnTo>
                    <a:lnTo>
                      <a:pt x="321" y="134"/>
                    </a:lnTo>
                    <a:lnTo>
                      <a:pt x="320" y="137"/>
                    </a:lnTo>
                    <a:lnTo>
                      <a:pt x="318" y="140"/>
                    </a:lnTo>
                    <a:lnTo>
                      <a:pt x="317" y="140"/>
                    </a:lnTo>
                    <a:lnTo>
                      <a:pt x="318" y="133"/>
                    </a:lnTo>
                    <a:lnTo>
                      <a:pt x="319" y="130"/>
                    </a:lnTo>
                    <a:lnTo>
                      <a:pt x="318" y="129"/>
                    </a:lnTo>
                    <a:lnTo>
                      <a:pt x="317" y="129"/>
                    </a:lnTo>
                    <a:lnTo>
                      <a:pt x="316" y="129"/>
                    </a:lnTo>
                    <a:lnTo>
                      <a:pt x="308" y="137"/>
                    </a:lnTo>
                    <a:lnTo>
                      <a:pt x="298" y="146"/>
                    </a:lnTo>
                    <a:lnTo>
                      <a:pt x="298" y="132"/>
                    </a:lnTo>
                    <a:lnTo>
                      <a:pt x="298" y="120"/>
                    </a:lnTo>
                    <a:lnTo>
                      <a:pt x="298" y="111"/>
                    </a:lnTo>
                    <a:lnTo>
                      <a:pt x="297" y="103"/>
                    </a:lnTo>
                    <a:lnTo>
                      <a:pt x="295" y="93"/>
                    </a:lnTo>
                    <a:lnTo>
                      <a:pt x="293" y="90"/>
                    </a:lnTo>
                    <a:lnTo>
                      <a:pt x="314" y="72"/>
                    </a:lnTo>
                    <a:lnTo>
                      <a:pt x="325" y="62"/>
                    </a:lnTo>
                    <a:lnTo>
                      <a:pt x="329" y="59"/>
                    </a:lnTo>
                    <a:lnTo>
                      <a:pt x="333" y="54"/>
                    </a:lnTo>
                    <a:lnTo>
                      <a:pt x="335" y="51"/>
                    </a:lnTo>
                    <a:lnTo>
                      <a:pt x="337" y="48"/>
                    </a:lnTo>
                    <a:lnTo>
                      <a:pt x="338" y="44"/>
                    </a:lnTo>
                    <a:lnTo>
                      <a:pt x="338" y="41"/>
                    </a:lnTo>
                    <a:lnTo>
                      <a:pt x="338" y="39"/>
                    </a:lnTo>
                    <a:lnTo>
                      <a:pt x="336" y="38"/>
                    </a:lnTo>
                    <a:lnTo>
                      <a:pt x="334" y="35"/>
                    </a:lnTo>
                    <a:lnTo>
                      <a:pt x="330" y="32"/>
                    </a:lnTo>
                    <a:lnTo>
                      <a:pt x="325" y="31"/>
                    </a:lnTo>
                    <a:lnTo>
                      <a:pt x="320" y="29"/>
                    </a:lnTo>
                    <a:lnTo>
                      <a:pt x="316" y="28"/>
                    </a:lnTo>
                    <a:lnTo>
                      <a:pt x="309" y="27"/>
                    </a:lnTo>
                    <a:lnTo>
                      <a:pt x="304" y="27"/>
                    </a:lnTo>
                    <a:lnTo>
                      <a:pt x="297" y="29"/>
                    </a:lnTo>
                    <a:lnTo>
                      <a:pt x="289" y="32"/>
                    </a:lnTo>
                    <a:lnTo>
                      <a:pt x="281" y="36"/>
                    </a:lnTo>
                    <a:lnTo>
                      <a:pt x="274" y="40"/>
                    </a:lnTo>
                    <a:lnTo>
                      <a:pt x="267" y="45"/>
                    </a:lnTo>
                    <a:lnTo>
                      <a:pt x="260" y="50"/>
                    </a:lnTo>
                    <a:lnTo>
                      <a:pt x="255" y="56"/>
                    </a:lnTo>
                    <a:lnTo>
                      <a:pt x="252" y="59"/>
                    </a:lnTo>
                    <a:lnTo>
                      <a:pt x="250" y="62"/>
                    </a:lnTo>
                    <a:lnTo>
                      <a:pt x="245" y="71"/>
                    </a:lnTo>
                    <a:lnTo>
                      <a:pt x="240" y="82"/>
                    </a:lnTo>
                    <a:lnTo>
                      <a:pt x="234" y="95"/>
                    </a:lnTo>
                    <a:lnTo>
                      <a:pt x="226" y="120"/>
                    </a:lnTo>
                    <a:lnTo>
                      <a:pt x="220" y="140"/>
                    </a:lnTo>
                    <a:lnTo>
                      <a:pt x="218" y="146"/>
                    </a:lnTo>
                    <a:lnTo>
                      <a:pt x="207" y="155"/>
                    </a:lnTo>
                    <a:lnTo>
                      <a:pt x="203" y="146"/>
                    </a:lnTo>
                    <a:lnTo>
                      <a:pt x="205" y="144"/>
                    </a:lnTo>
                    <a:lnTo>
                      <a:pt x="208" y="139"/>
                    </a:lnTo>
                    <a:lnTo>
                      <a:pt x="214" y="128"/>
                    </a:lnTo>
                    <a:lnTo>
                      <a:pt x="221" y="112"/>
                    </a:lnTo>
                    <a:lnTo>
                      <a:pt x="229" y="91"/>
                    </a:lnTo>
                    <a:lnTo>
                      <a:pt x="241" y="64"/>
                    </a:lnTo>
                    <a:lnTo>
                      <a:pt x="245" y="57"/>
                    </a:lnTo>
                    <a:lnTo>
                      <a:pt x="252" y="50"/>
                    </a:lnTo>
                    <a:lnTo>
                      <a:pt x="260" y="41"/>
                    </a:lnTo>
                    <a:lnTo>
                      <a:pt x="265" y="38"/>
                    </a:lnTo>
                    <a:lnTo>
                      <a:pt x="271" y="34"/>
                    </a:lnTo>
                    <a:lnTo>
                      <a:pt x="276" y="31"/>
                    </a:lnTo>
                    <a:lnTo>
                      <a:pt x="283" y="27"/>
                    </a:lnTo>
                    <a:lnTo>
                      <a:pt x="290" y="24"/>
                    </a:lnTo>
                    <a:lnTo>
                      <a:pt x="297" y="22"/>
                    </a:lnTo>
                    <a:lnTo>
                      <a:pt x="304" y="21"/>
                    </a:lnTo>
                    <a:lnTo>
                      <a:pt x="311" y="21"/>
                    </a:lnTo>
                    <a:lnTo>
                      <a:pt x="318" y="21"/>
                    </a:lnTo>
                    <a:lnTo>
                      <a:pt x="326" y="22"/>
                    </a:lnTo>
                    <a:lnTo>
                      <a:pt x="335" y="26"/>
                    </a:lnTo>
                    <a:lnTo>
                      <a:pt x="343" y="29"/>
                    </a:lnTo>
                    <a:lnTo>
                      <a:pt x="347" y="32"/>
                    </a:lnTo>
                    <a:lnTo>
                      <a:pt x="349" y="36"/>
                    </a:lnTo>
                    <a:lnTo>
                      <a:pt x="351" y="40"/>
                    </a:lnTo>
                    <a:lnTo>
                      <a:pt x="352" y="45"/>
                    </a:lnTo>
                    <a:lnTo>
                      <a:pt x="353" y="50"/>
                    </a:lnTo>
                    <a:lnTo>
                      <a:pt x="353" y="55"/>
                    </a:lnTo>
                    <a:lnTo>
                      <a:pt x="354" y="66"/>
                    </a:lnTo>
                    <a:lnTo>
                      <a:pt x="354" y="72"/>
                    </a:lnTo>
                    <a:lnTo>
                      <a:pt x="354" y="77"/>
                    </a:lnTo>
                    <a:lnTo>
                      <a:pt x="354" y="78"/>
                    </a:lnTo>
                    <a:lnTo>
                      <a:pt x="354" y="80"/>
                    </a:lnTo>
                    <a:lnTo>
                      <a:pt x="355" y="86"/>
                    </a:lnTo>
                    <a:lnTo>
                      <a:pt x="354" y="94"/>
                    </a:lnTo>
                    <a:close/>
                    <a:moveTo>
                      <a:pt x="332" y="112"/>
                    </a:moveTo>
                    <a:lnTo>
                      <a:pt x="332" y="112"/>
                    </a:lnTo>
                    <a:lnTo>
                      <a:pt x="334" y="105"/>
                    </a:lnTo>
                    <a:lnTo>
                      <a:pt x="336" y="99"/>
                    </a:lnTo>
                    <a:lnTo>
                      <a:pt x="339" y="96"/>
                    </a:lnTo>
                    <a:lnTo>
                      <a:pt x="340" y="95"/>
                    </a:lnTo>
                    <a:lnTo>
                      <a:pt x="341" y="95"/>
                    </a:lnTo>
                    <a:lnTo>
                      <a:pt x="342" y="96"/>
                    </a:lnTo>
                    <a:lnTo>
                      <a:pt x="343" y="96"/>
                    </a:lnTo>
                    <a:lnTo>
                      <a:pt x="344" y="99"/>
                    </a:lnTo>
                    <a:lnTo>
                      <a:pt x="345" y="103"/>
                    </a:lnTo>
                    <a:lnTo>
                      <a:pt x="345" y="109"/>
                    </a:lnTo>
                    <a:lnTo>
                      <a:pt x="345" y="115"/>
                    </a:lnTo>
                    <a:lnTo>
                      <a:pt x="343" y="120"/>
                    </a:lnTo>
                    <a:lnTo>
                      <a:pt x="341" y="125"/>
                    </a:lnTo>
                    <a:lnTo>
                      <a:pt x="339" y="129"/>
                    </a:lnTo>
                    <a:lnTo>
                      <a:pt x="337" y="131"/>
                    </a:lnTo>
                    <a:lnTo>
                      <a:pt x="336" y="132"/>
                    </a:lnTo>
                    <a:lnTo>
                      <a:pt x="335" y="132"/>
                    </a:lnTo>
                    <a:lnTo>
                      <a:pt x="334" y="131"/>
                    </a:lnTo>
                    <a:lnTo>
                      <a:pt x="333" y="130"/>
                    </a:lnTo>
                    <a:lnTo>
                      <a:pt x="332" y="126"/>
                    </a:lnTo>
                    <a:lnTo>
                      <a:pt x="331" y="120"/>
                    </a:lnTo>
                    <a:lnTo>
                      <a:pt x="332" y="112"/>
                    </a:lnTo>
                    <a:close/>
                    <a:moveTo>
                      <a:pt x="352" y="102"/>
                    </a:moveTo>
                    <a:lnTo>
                      <a:pt x="352" y="102"/>
                    </a:lnTo>
                    <a:lnTo>
                      <a:pt x="352" y="109"/>
                    </a:lnTo>
                    <a:lnTo>
                      <a:pt x="351" y="115"/>
                    </a:lnTo>
                    <a:lnTo>
                      <a:pt x="350" y="121"/>
                    </a:lnTo>
                    <a:lnTo>
                      <a:pt x="348" y="127"/>
                    </a:lnTo>
                    <a:lnTo>
                      <a:pt x="346" y="131"/>
                    </a:lnTo>
                    <a:lnTo>
                      <a:pt x="343" y="135"/>
                    </a:lnTo>
                    <a:lnTo>
                      <a:pt x="340" y="138"/>
                    </a:lnTo>
                    <a:lnTo>
                      <a:pt x="337" y="140"/>
                    </a:lnTo>
                    <a:lnTo>
                      <a:pt x="332" y="140"/>
                    </a:lnTo>
                    <a:lnTo>
                      <a:pt x="326" y="141"/>
                    </a:lnTo>
                    <a:lnTo>
                      <a:pt x="320" y="140"/>
                    </a:lnTo>
                    <a:lnTo>
                      <a:pt x="323" y="137"/>
                    </a:lnTo>
                    <a:lnTo>
                      <a:pt x="325" y="133"/>
                    </a:lnTo>
                    <a:lnTo>
                      <a:pt x="329" y="124"/>
                    </a:lnTo>
                    <a:lnTo>
                      <a:pt x="329" y="128"/>
                    </a:lnTo>
                    <a:lnTo>
                      <a:pt x="330" y="131"/>
                    </a:lnTo>
                    <a:lnTo>
                      <a:pt x="332" y="133"/>
                    </a:lnTo>
                    <a:lnTo>
                      <a:pt x="334" y="135"/>
                    </a:lnTo>
                    <a:lnTo>
                      <a:pt x="336" y="135"/>
                    </a:lnTo>
                    <a:lnTo>
                      <a:pt x="338" y="133"/>
                    </a:lnTo>
                    <a:lnTo>
                      <a:pt x="341" y="131"/>
                    </a:lnTo>
                    <a:lnTo>
                      <a:pt x="343" y="127"/>
                    </a:lnTo>
                    <a:lnTo>
                      <a:pt x="346" y="122"/>
                    </a:lnTo>
                    <a:lnTo>
                      <a:pt x="347" y="115"/>
                    </a:lnTo>
                    <a:lnTo>
                      <a:pt x="348" y="107"/>
                    </a:lnTo>
                    <a:lnTo>
                      <a:pt x="348" y="99"/>
                    </a:lnTo>
                    <a:lnTo>
                      <a:pt x="347" y="97"/>
                    </a:lnTo>
                    <a:lnTo>
                      <a:pt x="345" y="95"/>
                    </a:lnTo>
                    <a:lnTo>
                      <a:pt x="343" y="93"/>
                    </a:lnTo>
                    <a:lnTo>
                      <a:pt x="341" y="92"/>
                    </a:lnTo>
                    <a:lnTo>
                      <a:pt x="339" y="92"/>
                    </a:lnTo>
                    <a:lnTo>
                      <a:pt x="338" y="94"/>
                    </a:lnTo>
                    <a:lnTo>
                      <a:pt x="339" y="90"/>
                    </a:lnTo>
                    <a:lnTo>
                      <a:pt x="342" y="87"/>
                    </a:lnTo>
                    <a:lnTo>
                      <a:pt x="345" y="85"/>
                    </a:lnTo>
                    <a:lnTo>
                      <a:pt x="348" y="85"/>
                    </a:lnTo>
                    <a:lnTo>
                      <a:pt x="349" y="85"/>
                    </a:lnTo>
                    <a:lnTo>
                      <a:pt x="350" y="88"/>
                    </a:lnTo>
                    <a:lnTo>
                      <a:pt x="352" y="92"/>
                    </a:lnTo>
                    <a:lnTo>
                      <a:pt x="352" y="100"/>
                    </a:lnTo>
                    <a:lnTo>
                      <a:pt x="352" y="102"/>
                    </a:lnTo>
                    <a:close/>
                    <a:moveTo>
                      <a:pt x="312" y="144"/>
                    </a:moveTo>
                    <a:lnTo>
                      <a:pt x="229" y="216"/>
                    </a:lnTo>
                    <a:lnTo>
                      <a:pt x="229" y="213"/>
                    </a:lnTo>
                    <a:lnTo>
                      <a:pt x="231" y="209"/>
                    </a:lnTo>
                    <a:lnTo>
                      <a:pt x="231" y="207"/>
                    </a:lnTo>
                    <a:lnTo>
                      <a:pt x="267" y="177"/>
                    </a:lnTo>
                    <a:lnTo>
                      <a:pt x="293" y="154"/>
                    </a:lnTo>
                    <a:lnTo>
                      <a:pt x="306" y="144"/>
                    </a:lnTo>
                    <a:lnTo>
                      <a:pt x="316" y="133"/>
                    </a:lnTo>
                    <a:lnTo>
                      <a:pt x="315" y="138"/>
                    </a:lnTo>
                    <a:lnTo>
                      <a:pt x="312" y="144"/>
                    </a:lnTo>
                    <a:close/>
                    <a:moveTo>
                      <a:pt x="228" y="209"/>
                    </a:moveTo>
                    <a:lnTo>
                      <a:pt x="228" y="209"/>
                    </a:lnTo>
                    <a:lnTo>
                      <a:pt x="224" y="204"/>
                    </a:lnTo>
                    <a:lnTo>
                      <a:pt x="222" y="202"/>
                    </a:lnTo>
                    <a:lnTo>
                      <a:pt x="220" y="200"/>
                    </a:lnTo>
                    <a:lnTo>
                      <a:pt x="217" y="198"/>
                    </a:lnTo>
                    <a:lnTo>
                      <a:pt x="214" y="197"/>
                    </a:lnTo>
                    <a:lnTo>
                      <a:pt x="210" y="197"/>
                    </a:lnTo>
                    <a:lnTo>
                      <a:pt x="206" y="196"/>
                    </a:lnTo>
                    <a:lnTo>
                      <a:pt x="211" y="193"/>
                    </a:lnTo>
                    <a:lnTo>
                      <a:pt x="216" y="191"/>
                    </a:lnTo>
                    <a:lnTo>
                      <a:pt x="220" y="191"/>
                    </a:lnTo>
                    <a:lnTo>
                      <a:pt x="222" y="192"/>
                    </a:lnTo>
                    <a:lnTo>
                      <a:pt x="224" y="193"/>
                    </a:lnTo>
                    <a:lnTo>
                      <a:pt x="226" y="196"/>
                    </a:lnTo>
                    <a:lnTo>
                      <a:pt x="228" y="200"/>
                    </a:lnTo>
                    <a:lnTo>
                      <a:pt x="228" y="204"/>
                    </a:lnTo>
                    <a:lnTo>
                      <a:pt x="228" y="209"/>
                    </a:lnTo>
                    <a:close/>
                    <a:moveTo>
                      <a:pt x="203" y="264"/>
                    </a:moveTo>
                    <a:lnTo>
                      <a:pt x="203" y="264"/>
                    </a:lnTo>
                    <a:lnTo>
                      <a:pt x="198" y="265"/>
                    </a:lnTo>
                    <a:lnTo>
                      <a:pt x="190" y="266"/>
                    </a:lnTo>
                    <a:lnTo>
                      <a:pt x="181" y="266"/>
                    </a:lnTo>
                    <a:lnTo>
                      <a:pt x="172" y="266"/>
                    </a:lnTo>
                    <a:lnTo>
                      <a:pt x="174" y="263"/>
                    </a:lnTo>
                    <a:lnTo>
                      <a:pt x="176" y="260"/>
                    </a:lnTo>
                    <a:lnTo>
                      <a:pt x="178" y="253"/>
                    </a:lnTo>
                    <a:lnTo>
                      <a:pt x="180" y="256"/>
                    </a:lnTo>
                    <a:lnTo>
                      <a:pt x="183" y="258"/>
                    </a:lnTo>
                    <a:lnTo>
                      <a:pt x="185" y="260"/>
                    </a:lnTo>
                    <a:lnTo>
                      <a:pt x="188" y="260"/>
                    </a:lnTo>
                    <a:lnTo>
                      <a:pt x="192" y="261"/>
                    </a:lnTo>
                    <a:lnTo>
                      <a:pt x="195" y="261"/>
                    </a:lnTo>
                    <a:lnTo>
                      <a:pt x="201" y="260"/>
                    </a:lnTo>
                    <a:lnTo>
                      <a:pt x="206" y="257"/>
                    </a:lnTo>
                    <a:lnTo>
                      <a:pt x="211" y="253"/>
                    </a:lnTo>
                    <a:lnTo>
                      <a:pt x="216" y="248"/>
                    </a:lnTo>
                    <a:lnTo>
                      <a:pt x="219" y="243"/>
                    </a:lnTo>
                    <a:lnTo>
                      <a:pt x="221" y="238"/>
                    </a:lnTo>
                    <a:lnTo>
                      <a:pt x="223" y="233"/>
                    </a:lnTo>
                    <a:lnTo>
                      <a:pt x="224" y="228"/>
                    </a:lnTo>
                    <a:lnTo>
                      <a:pt x="223" y="224"/>
                    </a:lnTo>
                    <a:lnTo>
                      <a:pt x="222" y="220"/>
                    </a:lnTo>
                    <a:lnTo>
                      <a:pt x="220" y="216"/>
                    </a:lnTo>
                    <a:lnTo>
                      <a:pt x="217" y="213"/>
                    </a:lnTo>
                    <a:lnTo>
                      <a:pt x="215" y="211"/>
                    </a:lnTo>
                    <a:lnTo>
                      <a:pt x="211" y="210"/>
                    </a:lnTo>
                    <a:lnTo>
                      <a:pt x="208" y="210"/>
                    </a:lnTo>
                    <a:lnTo>
                      <a:pt x="204" y="210"/>
                    </a:lnTo>
                    <a:lnTo>
                      <a:pt x="201" y="211"/>
                    </a:lnTo>
                    <a:lnTo>
                      <a:pt x="197" y="212"/>
                    </a:lnTo>
                    <a:lnTo>
                      <a:pt x="194" y="214"/>
                    </a:lnTo>
                    <a:lnTo>
                      <a:pt x="190" y="216"/>
                    </a:lnTo>
                    <a:lnTo>
                      <a:pt x="194" y="211"/>
                    </a:lnTo>
                    <a:lnTo>
                      <a:pt x="197" y="206"/>
                    </a:lnTo>
                    <a:lnTo>
                      <a:pt x="200" y="202"/>
                    </a:lnTo>
                    <a:lnTo>
                      <a:pt x="203" y="198"/>
                    </a:lnTo>
                    <a:lnTo>
                      <a:pt x="206" y="198"/>
                    </a:lnTo>
                    <a:lnTo>
                      <a:pt x="210" y="199"/>
                    </a:lnTo>
                    <a:lnTo>
                      <a:pt x="213" y="200"/>
                    </a:lnTo>
                    <a:lnTo>
                      <a:pt x="216" y="201"/>
                    </a:lnTo>
                    <a:lnTo>
                      <a:pt x="220" y="204"/>
                    </a:lnTo>
                    <a:lnTo>
                      <a:pt x="223" y="207"/>
                    </a:lnTo>
                    <a:lnTo>
                      <a:pt x="226" y="211"/>
                    </a:lnTo>
                    <a:lnTo>
                      <a:pt x="226" y="214"/>
                    </a:lnTo>
                    <a:lnTo>
                      <a:pt x="228" y="219"/>
                    </a:lnTo>
                    <a:lnTo>
                      <a:pt x="228" y="220"/>
                    </a:lnTo>
                    <a:lnTo>
                      <a:pt x="228" y="227"/>
                    </a:lnTo>
                    <a:lnTo>
                      <a:pt x="226" y="235"/>
                    </a:lnTo>
                    <a:lnTo>
                      <a:pt x="224" y="242"/>
                    </a:lnTo>
                    <a:lnTo>
                      <a:pt x="221" y="248"/>
                    </a:lnTo>
                    <a:lnTo>
                      <a:pt x="217" y="253"/>
                    </a:lnTo>
                    <a:lnTo>
                      <a:pt x="213" y="258"/>
                    </a:lnTo>
                    <a:lnTo>
                      <a:pt x="208" y="262"/>
                    </a:lnTo>
                    <a:lnTo>
                      <a:pt x="203" y="264"/>
                    </a:lnTo>
                    <a:close/>
                    <a:moveTo>
                      <a:pt x="169" y="265"/>
                    </a:moveTo>
                    <a:lnTo>
                      <a:pt x="169" y="265"/>
                    </a:lnTo>
                    <a:lnTo>
                      <a:pt x="168" y="265"/>
                    </a:lnTo>
                    <a:lnTo>
                      <a:pt x="160" y="268"/>
                    </a:lnTo>
                    <a:lnTo>
                      <a:pt x="152" y="271"/>
                    </a:lnTo>
                    <a:lnTo>
                      <a:pt x="144" y="272"/>
                    </a:lnTo>
                    <a:lnTo>
                      <a:pt x="135" y="273"/>
                    </a:lnTo>
                    <a:lnTo>
                      <a:pt x="127" y="274"/>
                    </a:lnTo>
                    <a:lnTo>
                      <a:pt x="118" y="274"/>
                    </a:lnTo>
                    <a:lnTo>
                      <a:pt x="109" y="273"/>
                    </a:lnTo>
                    <a:lnTo>
                      <a:pt x="99" y="272"/>
                    </a:lnTo>
                    <a:lnTo>
                      <a:pt x="89" y="270"/>
                    </a:lnTo>
                    <a:lnTo>
                      <a:pt x="79" y="267"/>
                    </a:lnTo>
                    <a:lnTo>
                      <a:pt x="69" y="265"/>
                    </a:lnTo>
                    <a:lnTo>
                      <a:pt x="59" y="262"/>
                    </a:lnTo>
                    <a:lnTo>
                      <a:pt x="50" y="258"/>
                    </a:lnTo>
                    <a:lnTo>
                      <a:pt x="41" y="255"/>
                    </a:lnTo>
                    <a:lnTo>
                      <a:pt x="33" y="250"/>
                    </a:lnTo>
                    <a:lnTo>
                      <a:pt x="25" y="246"/>
                    </a:lnTo>
                    <a:lnTo>
                      <a:pt x="20" y="241"/>
                    </a:lnTo>
                    <a:lnTo>
                      <a:pt x="14" y="235"/>
                    </a:lnTo>
                    <a:lnTo>
                      <a:pt x="11" y="229"/>
                    </a:lnTo>
                    <a:lnTo>
                      <a:pt x="11" y="228"/>
                    </a:lnTo>
                    <a:lnTo>
                      <a:pt x="18" y="235"/>
                    </a:lnTo>
                    <a:lnTo>
                      <a:pt x="26" y="241"/>
                    </a:lnTo>
                    <a:lnTo>
                      <a:pt x="36" y="246"/>
                    </a:lnTo>
                    <a:lnTo>
                      <a:pt x="45" y="251"/>
                    </a:lnTo>
                    <a:lnTo>
                      <a:pt x="54" y="255"/>
                    </a:lnTo>
                    <a:lnTo>
                      <a:pt x="64" y="258"/>
                    </a:lnTo>
                    <a:lnTo>
                      <a:pt x="74" y="261"/>
                    </a:lnTo>
                    <a:lnTo>
                      <a:pt x="84" y="264"/>
                    </a:lnTo>
                    <a:lnTo>
                      <a:pt x="94" y="266"/>
                    </a:lnTo>
                    <a:lnTo>
                      <a:pt x="103" y="267"/>
                    </a:lnTo>
                    <a:lnTo>
                      <a:pt x="113" y="267"/>
                    </a:lnTo>
                    <a:lnTo>
                      <a:pt x="122" y="268"/>
                    </a:lnTo>
                    <a:lnTo>
                      <a:pt x="131" y="268"/>
                    </a:lnTo>
                    <a:lnTo>
                      <a:pt x="139" y="267"/>
                    </a:lnTo>
                    <a:lnTo>
                      <a:pt x="147" y="267"/>
                    </a:lnTo>
                    <a:lnTo>
                      <a:pt x="154" y="266"/>
                    </a:lnTo>
                    <a:lnTo>
                      <a:pt x="159" y="264"/>
                    </a:lnTo>
                    <a:lnTo>
                      <a:pt x="165" y="262"/>
                    </a:lnTo>
                    <a:lnTo>
                      <a:pt x="173" y="259"/>
                    </a:lnTo>
                    <a:lnTo>
                      <a:pt x="171" y="262"/>
                    </a:lnTo>
                    <a:lnTo>
                      <a:pt x="169" y="265"/>
                    </a:lnTo>
                    <a:close/>
                    <a:moveTo>
                      <a:pt x="216" y="215"/>
                    </a:moveTo>
                    <a:lnTo>
                      <a:pt x="216" y="215"/>
                    </a:lnTo>
                    <a:lnTo>
                      <a:pt x="218" y="218"/>
                    </a:lnTo>
                    <a:lnTo>
                      <a:pt x="220" y="221"/>
                    </a:lnTo>
                    <a:lnTo>
                      <a:pt x="220" y="225"/>
                    </a:lnTo>
                    <a:lnTo>
                      <a:pt x="221" y="228"/>
                    </a:lnTo>
                    <a:lnTo>
                      <a:pt x="220" y="233"/>
                    </a:lnTo>
                    <a:lnTo>
                      <a:pt x="219" y="237"/>
                    </a:lnTo>
                    <a:lnTo>
                      <a:pt x="217" y="242"/>
                    </a:lnTo>
                    <a:lnTo>
                      <a:pt x="214" y="246"/>
                    </a:lnTo>
                    <a:lnTo>
                      <a:pt x="210" y="250"/>
                    </a:lnTo>
                    <a:lnTo>
                      <a:pt x="205" y="255"/>
                    </a:lnTo>
                    <a:lnTo>
                      <a:pt x="200" y="257"/>
                    </a:lnTo>
                    <a:lnTo>
                      <a:pt x="195" y="258"/>
                    </a:lnTo>
                    <a:lnTo>
                      <a:pt x="192" y="258"/>
                    </a:lnTo>
                    <a:lnTo>
                      <a:pt x="189" y="258"/>
                    </a:lnTo>
                    <a:lnTo>
                      <a:pt x="187" y="257"/>
                    </a:lnTo>
                    <a:lnTo>
                      <a:pt x="184" y="256"/>
                    </a:lnTo>
                    <a:lnTo>
                      <a:pt x="181" y="253"/>
                    </a:lnTo>
                    <a:lnTo>
                      <a:pt x="179" y="249"/>
                    </a:lnTo>
                    <a:lnTo>
                      <a:pt x="181" y="244"/>
                    </a:lnTo>
                    <a:lnTo>
                      <a:pt x="183" y="234"/>
                    </a:lnTo>
                    <a:lnTo>
                      <a:pt x="187" y="223"/>
                    </a:lnTo>
                    <a:lnTo>
                      <a:pt x="190" y="220"/>
                    </a:lnTo>
                    <a:lnTo>
                      <a:pt x="195" y="216"/>
                    </a:lnTo>
                    <a:lnTo>
                      <a:pt x="198" y="214"/>
                    </a:lnTo>
                    <a:lnTo>
                      <a:pt x="202" y="213"/>
                    </a:lnTo>
                    <a:lnTo>
                      <a:pt x="206" y="213"/>
                    </a:lnTo>
                    <a:lnTo>
                      <a:pt x="209" y="213"/>
                    </a:lnTo>
                    <a:lnTo>
                      <a:pt x="213" y="213"/>
                    </a:lnTo>
                    <a:lnTo>
                      <a:pt x="216" y="215"/>
                    </a:lnTo>
                    <a:close/>
                    <a:moveTo>
                      <a:pt x="286" y="92"/>
                    </a:moveTo>
                    <a:lnTo>
                      <a:pt x="286" y="92"/>
                    </a:lnTo>
                    <a:lnTo>
                      <a:pt x="256" y="115"/>
                    </a:lnTo>
                    <a:lnTo>
                      <a:pt x="248" y="114"/>
                    </a:lnTo>
                    <a:lnTo>
                      <a:pt x="243" y="115"/>
                    </a:lnTo>
                    <a:lnTo>
                      <a:pt x="238" y="115"/>
                    </a:lnTo>
                    <a:lnTo>
                      <a:pt x="237" y="116"/>
                    </a:lnTo>
                    <a:lnTo>
                      <a:pt x="236" y="121"/>
                    </a:lnTo>
                    <a:lnTo>
                      <a:pt x="235" y="126"/>
                    </a:lnTo>
                    <a:lnTo>
                      <a:pt x="235" y="132"/>
                    </a:lnTo>
                    <a:lnTo>
                      <a:pt x="221" y="144"/>
                    </a:lnTo>
                    <a:lnTo>
                      <a:pt x="222" y="140"/>
                    </a:lnTo>
                    <a:lnTo>
                      <a:pt x="228" y="122"/>
                    </a:lnTo>
                    <a:lnTo>
                      <a:pt x="237" y="96"/>
                    </a:lnTo>
                    <a:lnTo>
                      <a:pt x="242" y="84"/>
                    </a:lnTo>
                    <a:lnTo>
                      <a:pt x="247" y="73"/>
                    </a:lnTo>
                    <a:lnTo>
                      <a:pt x="252" y="63"/>
                    </a:lnTo>
                    <a:lnTo>
                      <a:pt x="254" y="60"/>
                    </a:lnTo>
                    <a:lnTo>
                      <a:pt x="257" y="57"/>
                    </a:lnTo>
                    <a:lnTo>
                      <a:pt x="263" y="52"/>
                    </a:lnTo>
                    <a:lnTo>
                      <a:pt x="270" y="45"/>
                    </a:lnTo>
                    <a:lnTo>
                      <a:pt x="272" y="51"/>
                    </a:lnTo>
                    <a:lnTo>
                      <a:pt x="276" y="61"/>
                    </a:lnTo>
                    <a:lnTo>
                      <a:pt x="281" y="74"/>
                    </a:lnTo>
                    <a:lnTo>
                      <a:pt x="286" y="92"/>
                    </a:lnTo>
                    <a:close/>
                    <a:moveTo>
                      <a:pt x="238" y="129"/>
                    </a:moveTo>
                    <a:lnTo>
                      <a:pt x="238" y="129"/>
                    </a:lnTo>
                    <a:lnTo>
                      <a:pt x="238" y="122"/>
                    </a:lnTo>
                    <a:lnTo>
                      <a:pt x="239" y="118"/>
                    </a:lnTo>
                    <a:lnTo>
                      <a:pt x="247" y="117"/>
                    </a:lnTo>
                    <a:lnTo>
                      <a:pt x="252" y="117"/>
                    </a:lnTo>
                    <a:lnTo>
                      <a:pt x="258" y="118"/>
                    </a:lnTo>
                    <a:lnTo>
                      <a:pt x="261" y="119"/>
                    </a:lnTo>
                    <a:lnTo>
                      <a:pt x="261" y="124"/>
                    </a:lnTo>
                    <a:lnTo>
                      <a:pt x="263" y="128"/>
                    </a:lnTo>
                    <a:lnTo>
                      <a:pt x="263" y="129"/>
                    </a:lnTo>
                    <a:lnTo>
                      <a:pt x="254" y="131"/>
                    </a:lnTo>
                    <a:lnTo>
                      <a:pt x="247" y="131"/>
                    </a:lnTo>
                    <a:lnTo>
                      <a:pt x="241" y="131"/>
                    </a:lnTo>
                    <a:lnTo>
                      <a:pt x="238" y="131"/>
                    </a:lnTo>
                    <a:lnTo>
                      <a:pt x="238" y="129"/>
                    </a:lnTo>
                    <a:close/>
                    <a:moveTo>
                      <a:pt x="234" y="137"/>
                    </a:moveTo>
                    <a:lnTo>
                      <a:pt x="237" y="134"/>
                    </a:lnTo>
                    <a:lnTo>
                      <a:pt x="240" y="134"/>
                    </a:lnTo>
                    <a:lnTo>
                      <a:pt x="247" y="134"/>
                    </a:lnTo>
                    <a:lnTo>
                      <a:pt x="254" y="133"/>
                    </a:lnTo>
                    <a:lnTo>
                      <a:pt x="264" y="131"/>
                    </a:lnTo>
                    <a:lnTo>
                      <a:pt x="265" y="131"/>
                    </a:lnTo>
                    <a:lnTo>
                      <a:pt x="265" y="130"/>
                    </a:lnTo>
                    <a:lnTo>
                      <a:pt x="265" y="126"/>
                    </a:lnTo>
                    <a:lnTo>
                      <a:pt x="265" y="122"/>
                    </a:lnTo>
                    <a:lnTo>
                      <a:pt x="263" y="117"/>
                    </a:lnTo>
                    <a:lnTo>
                      <a:pt x="263" y="116"/>
                    </a:lnTo>
                    <a:lnTo>
                      <a:pt x="259" y="116"/>
                    </a:lnTo>
                    <a:lnTo>
                      <a:pt x="291" y="91"/>
                    </a:lnTo>
                    <a:lnTo>
                      <a:pt x="292" y="96"/>
                    </a:lnTo>
                    <a:lnTo>
                      <a:pt x="295" y="106"/>
                    </a:lnTo>
                    <a:lnTo>
                      <a:pt x="295" y="114"/>
                    </a:lnTo>
                    <a:lnTo>
                      <a:pt x="296" y="124"/>
                    </a:lnTo>
                    <a:lnTo>
                      <a:pt x="296" y="135"/>
                    </a:lnTo>
                    <a:lnTo>
                      <a:pt x="296" y="149"/>
                    </a:lnTo>
                    <a:lnTo>
                      <a:pt x="265" y="175"/>
                    </a:lnTo>
                    <a:lnTo>
                      <a:pt x="238" y="197"/>
                    </a:lnTo>
                    <a:lnTo>
                      <a:pt x="238" y="184"/>
                    </a:lnTo>
                    <a:lnTo>
                      <a:pt x="238" y="174"/>
                    </a:lnTo>
                    <a:lnTo>
                      <a:pt x="237" y="155"/>
                    </a:lnTo>
                    <a:lnTo>
                      <a:pt x="235" y="142"/>
                    </a:lnTo>
                    <a:lnTo>
                      <a:pt x="234" y="137"/>
                    </a:lnTo>
                    <a:close/>
                    <a:moveTo>
                      <a:pt x="279" y="40"/>
                    </a:moveTo>
                    <a:lnTo>
                      <a:pt x="279" y="40"/>
                    </a:lnTo>
                    <a:lnTo>
                      <a:pt x="287" y="36"/>
                    </a:lnTo>
                    <a:lnTo>
                      <a:pt x="295" y="32"/>
                    </a:lnTo>
                    <a:lnTo>
                      <a:pt x="303" y="31"/>
                    </a:lnTo>
                    <a:lnTo>
                      <a:pt x="306" y="31"/>
                    </a:lnTo>
                    <a:lnTo>
                      <a:pt x="309" y="31"/>
                    </a:lnTo>
                    <a:lnTo>
                      <a:pt x="315" y="31"/>
                    </a:lnTo>
                    <a:lnTo>
                      <a:pt x="323" y="33"/>
                    </a:lnTo>
                    <a:lnTo>
                      <a:pt x="328" y="34"/>
                    </a:lnTo>
                    <a:lnTo>
                      <a:pt x="332" y="36"/>
                    </a:lnTo>
                    <a:lnTo>
                      <a:pt x="334" y="39"/>
                    </a:lnTo>
                    <a:lnTo>
                      <a:pt x="335" y="40"/>
                    </a:lnTo>
                    <a:lnTo>
                      <a:pt x="335" y="41"/>
                    </a:lnTo>
                    <a:lnTo>
                      <a:pt x="335" y="44"/>
                    </a:lnTo>
                    <a:lnTo>
                      <a:pt x="334" y="46"/>
                    </a:lnTo>
                    <a:lnTo>
                      <a:pt x="331" y="52"/>
                    </a:lnTo>
                    <a:lnTo>
                      <a:pt x="328" y="57"/>
                    </a:lnTo>
                    <a:lnTo>
                      <a:pt x="324" y="60"/>
                    </a:lnTo>
                    <a:lnTo>
                      <a:pt x="314" y="68"/>
                    </a:lnTo>
                    <a:lnTo>
                      <a:pt x="296" y="84"/>
                    </a:lnTo>
                    <a:lnTo>
                      <a:pt x="291" y="68"/>
                    </a:lnTo>
                    <a:lnTo>
                      <a:pt x="286" y="55"/>
                    </a:lnTo>
                    <a:lnTo>
                      <a:pt x="282" y="45"/>
                    </a:lnTo>
                    <a:lnTo>
                      <a:pt x="279" y="40"/>
                    </a:lnTo>
                    <a:close/>
                    <a:moveTo>
                      <a:pt x="293" y="85"/>
                    </a:moveTo>
                    <a:lnTo>
                      <a:pt x="293" y="85"/>
                    </a:lnTo>
                    <a:lnTo>
                      <a:pt x="288" y="90"/>
                    </a:lnTo>
                    <a:lnTo>
                      <a:pt x="283" y="72"/>
                    </a:lnTo>
                    <a:lnTo>
                      <a:pt x="279" y="58"/>
                    </a:lnTo>
                    <a:lnTo>
                      <a:pt x="274" y="49"/>
                    </a:lnTo>
                    <a:lnTo>
                      <a:pt x="272" y="44"/>
                    </a:lnTo>
                    <a:lnTo>
                      <a:pt x="276" y="41"/>
                    </a:lnTo>
                    <a:lnTo>
                      <a:pt x="280" y="47"/>
                    </a:lnTo>
                    <a:lnTo>
                      <a:pt x="284" y="57"/>
                    </a:lnTo>
                    <a:lnTo>
                      <a:pt x="289" y="70"/>
                    </a:lnTo>
                    <a:lnTo>
                      <a:pt x="293" y="85"/>
                    </a:lnTo>
                    <a:close/>
                    <a:moveTo>
                      <a:pt x="161" y="201"/>
                    </a:moveTo>
                    <a:lnTo>
                      <a:pt x="161" y="201"/>
                    </a:lnTo>
                    <a:lnTo>
                      <a:pt x="157" y="207"/>
                    </a:lnTo>
                    <a:lnTo>
                      <a:pt x="153" y="213"/>
                    </a:lnTo>
                    <a:lnTo>
                      <a:pt x="151" y="220"/>
                    </a:lnTo>
                    <a:lnTo>
                      <a:pt x="149" y="226"/>
                    </a:lnTo>
                    <a:lnTo>
                      <a:pt x="143" y="227"/>
                    </a:lnTo>
                    <a:lnTo>
                      <a:pt x="133" y="228"/>
                    </a:lnTo>
                    <a:lnTo>
                      <a:pt x="118" y="228"/>
                    </a:lnTo>
                    <a:lnTo>
                      <a:pt x="100" y="227"/>
                    </a:lnTo>
                    <a:lnTo>
                      <a:pt x="101" y="225"/>
                    </a:lnTo>
                    <a:lnTo>
                      <a:pt x="103" y="222"/>
                    </a:lnTo>
                    <a:lnTo>
                      <a:pt x="107" y="218"/>
                    </a:lnTo>
                    <a:lnTo>
                      <a:pt x="112" y="214"/>
                    </a:lnTo>
                    <a:lnTo>
                      <a:pt x="118" y="211"/>
                    </a:lnTo>
                    <a:lnTo>
                      <a:pt x="124" y="209"/>
                    </a:lnTo>
                    <a:lnTo>
                      <a:pt x="132" y="207"/>
                    </a:lnTo>
                    <a:lnTo>
                      <a:pt x="146" y="204"/>
                    </a:lnTo>
                    <a:lnTo>
                      <a:pt x="161" y="201"/>
                    </a:lnTo>
                    <a:close/>
                    <a:moveTo>
                      <a:pt x="9" y="223"/>
                    </a:moveTo>
                    <a:lnTo>
                      <a:pt x="9" y="223"/>
                    </a:lnTo>
                    <a:lnTo>
                      <a:pt x="7" y="214"/>
                    </a:lnTo>
                    <a:lnTo>
                      <a:pt x="11" y="219"/>
                    </a:lnTo>
                    <a:lnTo>
                      <a:pt x="13" y="221"/>
                    </a:lnTo>
                    <a:lnTo>
                      <a:pt x="14" y="221"/>
                    </a:lnTo>
                    <a:lnTo>
                      <a:pt x="19" y="213"/>
                    </a:lnTo>
                    <a:lnTo>
                      <a:pt x="19" y="212"/>
                    </a:lnTo>
                    <a:lnTo>
                      <a:pt x="19" y="211"/>
                    </a:lnTo>
                    <a:lnTo>
                      <a:pt x="14" y="207"/>
                    </a:lnTo>
                    <a:lnTo>
                      <a:pt x="11" y="202"/>
                    </a:lnTo>
                    <a:lnTo>
                      <a:pt x="5" y="192"/>
                    </a:lnTo>
                    <a:lnTo>
                      <a:pt x="5" y="191"/>
                    </a:lnTo>
                    <a:lnTo>
                      <a:pt x="5" y="190"/>
                    </a:lnTo>
                    <a:lnTo>
                      <a:pt x="5" y="188"/>
                    </a:lnTo>
                    <a:lnTo>
                      <a:pt x="6" y="183"/>
                    </a:lnTo>
                    <a:lnTo>
                      <a:pt x="6" y="177"/>
                    </a:lnTo>
                    <a:lnTo>
                      <a:pt x="7" y="182"/>
                    </a:lnTo>
                    <a:lnTo>
                      <a:pt x="10" y="187"/>
                    </a:lnTo>
                    <a:lnTo>
                      <a:pt x="13" y="192"/>
                    </a:lnTo>
                    <a:lnTo>
                      <a:pt x="17" y="197"/>
                    </a:lnTo>
                    <a:lnTo>
                      <a:pt x="20" y="199"/>
                    </a:lnTo>
                    <a:lnTo>
                      <a:pt x="19" y="197"/>
                    </a:lnTo>
                    <a:lnTo>
                      <a:pt x="20" y="187"/>
                    </a:lnTo>
                    <a:lnTo>
                      <a:pt x="20" y="177"/>
                    </a:lnTo>
                    <a:lnTo>
                      <a:pt x="21" y="162"/>
                    </a:lnTo>
                    <a:lnTo>
                      <a:pt x="21" y="156"/>
                    </a:lnTo>
                    <a:lnTo>
                      <a:pt x="20" y="151"/>
                    </a:lnTo>
                    <a:lnTo>
                      <a:pt x="27" y="144"/>
                    </a:lnTo>
                    <a:lnTo>
                      <a:pt x="34" y="138"/>
                    </a:lnTo>
                    <a:lnTo>
                      <a:pt x="49" y="127"/>
                    </a:lnTo>
                    <a:lnTo>
                      <a:pt x="62" y="117"/>
                    </a:lnTo>
                    <a:lnTo>
                      <a:pt x="62" y="115"/>
                    </a:lnTo>
                    <a:lnTo>
                      <a:pt x="75" y="112"/>
                    </a:lnTo>
                    <a:lnTo>
                      <a:pt x="75" y="113"/>
                    </a:lnTo>
                    <a:lnTo>
                      <a:pt x="77" y="114"/>
                    </a:lnTo>
                    <a:lnTo>
                      <a:pt x="80" y="117"/>
                    </a:lnTo>
                    <a:lnTo>
                      <a:pt x="85" y="120"/>
                    </a:lnTo>
                    <a:lnTo>
                      <a:pt x="92" y="124"/>
                    </a:lnTo>
                    <a:lnTo>
                      <a:pt x="100" y="127"/>
                    </a:lnTo>
                    <a:lnTo>
                      <a:pt x="118" y="133"/>
                    </a:lnTo>
                    <a:lnTo>
                      <a:pt x="137" y="138"/>
                    </a:lnTo>
                    <a:lnTo>
                      <a:pt x="158" y="142"/>
                    </a:lnTo>
                    <a:lnTo>
                      <a:pt x="176" y="145"/>
                    </a:lnTo>
                    <a:lnTo>
                      <a:pt x="191" y="147"/>
                    </a:lnTo>
                    <a:lnTo>
                      <a:pt x="197" y="147"/>
                    </a:lnTo>
                    <a:lnTo>
                      <a:pt x="201" y="147"/>
                    </a:lnTo>
                    <a:lnTo>
                      <a:pt x="205" y="156"/>
                    </a:lnTo>
                    <a:lnTo>
                      <a:pt x="203" y="158"/>
                    </a:lnTo>
                    <a:lnTo>
                      <a:pt x="192" y="167"/>
                    </a:lnTo>
                    <a:lnTo>
                      <a:pt x="182" y="177"/>
                    </a:lnTo>
                    <a:lnTo>
                      <a:pt x="172" y="187"/>
                    </a:lnTo>
                    <a:lnTo>
                      <a:pt x="164" y="198"/>
                    </a:lnTo>
                    <a:lnTo>
                      <a:pt x="146" y="202"/>
                    </a:lnTo>
                    <a:lnTo>
                      <a:pt x="130" y="205"/>
                    </a:lnTo>
                    <a:lnTo>
                      <a:pt x="122" y="207"/>
                    </a:lnTo>
                    <a:lnTo>
                      <a:pt x="116" y="209"/>
                    </a:lnTo>
                    <a:lnTo>
                      <a:pt x="109" y="213"/>
                    </a:lnTo>
                    <a:lnTo>
                      <a:pt x="103" y="216"/>
                    </a:lnTo>
                    <a:lnTo>
                      <a:pt x="101" y="220"/>
                    </a:lnTo>
                    <a:lnTo>
                      <a:pt x="100" y="222"/>
                    </a:lnTo>
                    <a:lnTo>
                      <a:pt x="98" y="225"/>
                    </a:lnTo>
                    <a:lnTo>
                      <a:pt x="97" y="228"/>
                    </a:lnTo>
                    <a:lnTo>
                      <a:pt x="96" y="230"/>
                    </a:lnTo>
                    <a:lnTo>
                      <a:pt x="98" y="230"/>
                    </a:lnTo>
                    <a:lnTo>
                      <a:pt x="109" y="230"/>
                    </a:lnTo>
                    <a:lnTo>
                      <a:pt x="119" y="230"/>
                    </a:lnTo>
                    <a:lnTo>
                      <a:pt x="135" y="230"/>
                    </a:lnTo>
                    <a:lnTo>
                      <a:pt x="146" y="229"/>
                    </a:lnTo>
                    <a:lnTo>
                      <a:pt x="149" y="228"/>
                    </a:lnTo>
                    <a:lnTo>
                      <a:pt x="151" y="228"/>
                    </a:lnTo>
                    <a:lnTo>
                      <a:pt x="152" y="223"/>
                    </a:lnTo>
                    <a:lnTo>
                      <a:pt x="155" y="218"/>
                    </a:lnTo>
                    <a:lnTo>
                      <a:pt x="159" y="208"/>
                    </a:lnTo>
                    <a:lnTo>
                      <a:pt x="165" y="199"/>
                    </a:lnTo>
                    <a:lnTo>
                      <a:pt x="173" y="190"/>
                    </a:lnTo>
                    <a:lnTo>
                      <a:pt x="181" y="183"/>
                    </a:lnTo>
                    <a:lnTo>
                      <a:pt x="188" y="174"/>
                    </a:lnTo>
                    <a:lnTo>
                      <a:pt x="205" y="161"/>
                    </a:lnTo>
                    <a:lnTo>
                      <a:pt x="217" y="151"/>
                    </a:lnTo>
                    <a:lnTo>
                      <a:pt x="220" y="148"/>
                    </a:lnTo>
                    <a:lnTo>
                      <a:pt x="232" y="138"/>
                    </a:lnTo>
                    <a:lnTo>
                      <a:pt x="233" y="146"/>
                    </a:lnTo>
                    <a:lnTo>
                      <a:pt x="234" y="159"/>
                    </a:lnTo>
                    <a:lnTo>
                      <a:pt x="236" y="177"/>
                    </a:lnTo>
                    <a:lnTo>
                      <a:pt x="236" y="199"/>
                    </a:lnTo>
                    <a:lnTo>
                      <a:pt x="231" y="203"/>
                    </a:lnTo>
                    <a:lnTo>
                      <a:pt x="231" y="199"/>
                    </a:lnTo>
                    <a:lnTo>
                      <a:pt x="229" y="196"/>
                    </a:lnTo>
                    <a:lnTo>
                      <a:pt x="227" y="193"/>
                    </a:lnTo>
                    <a:lnTo>
                      <a:pt x="224" y="190"/>
                    </a:lnTo>
                    <a:lnTo>
                      <a:pt x="222" y="189"/>
                    </a:lnTo>
                    <a:lnTo>
                      <a:pt x="220" y="189"/>
                    </a:lnTo>
                    <a:lnTo>
                      <a:pt x="217" y="188"/>
                    </a:lnTo>
                    <a:lnTo>
                      <a:pt x="214" y="189"/>
                    </a:lnTo>
                    <a:lnTo>
                      <a:pt x="210" y="190"/>
                    </a:lnTo>
                    <a:lnTo>
                      <a:pt x="205" y="193"/>
                    </a:lnTo>
                    <a:lnTo>
                      <a:pt x="200" y="198"/>
                    </a:lnTo>
                    <a:lnTo>
                      <a:pt x="195" y="204"/>
                    </a:lnTo>
                    <a:lnTo>
                      <a:pt x="189" y="213"/>
                    </a:lnTo>
                    <a:lnTo>
                      <a:pt x="185" y="222"/>
                    </a:lnTo>
                    <a:lnTo>
                      <a:pt x="181" y="233"/>
                    </a:lnTo>
                    <a:lnTo>
                      <a:pt x="178" y="244"/>
                    </a:lnTo>
                    <a:lnTo>
                      <a:pt x="174" y="255"/>
                    </a:lnTo>
                    <a:lnTo>
                      <a:pt x="166" y="259"/>
                    </a:lnTo>
                    <a:lnTo>
                      <a:pt x="159" y="262"/>
                    </a:lnTo>
                    <a:lnTo>
                      <a:pt x="153" y="263"/>
                    </a:lnTo>
                    <a:lnTo>
                      <a:pt x="146" y="264"/>
                    </a:lnTo>
                    <a:lnTo>
                      <a:pt x="138" y="265"/>
                    </a:lnTo>
                    <a:lnTo>
                      <a:pt x="130" y="266"/>
                    </a:lnTo>
                    <a:lnTo>
                      <a:pt x="121" y="266"/>
                    </a:lnTo>
                    <a:lnTo>
                      <a:pt x="112" y="265"/>
                    </a:lnTo>
                    <a:lnTo>
                      <a:pt x="102" y="264"/>
                    </a:lnTo>
                    <a:lnTo>
                      <a:pt x="93" y="263"/>
                    </a:lnTo>
                    <a:lnTo>
                      <a:pt x="82" y="261"/>
                    </a:lnTo>
                    <a:lnTo>
                      <a:pt x="72" y="258"/>
                    </a:lnTo>
                    <a:lnTo>
                      <a:pt x="62" y="255"/>
                    </a:lnTo>
                    <a:lnTo>
                      <a:pt x="53" y="252"/>
                    </a:lnTo>
                    <a:lnTo>
                      <a:pt x="43" y="247"/>
                    </a:lnTo>
                    <a:lnTo>
                      <a:pt x="34" y="243"/>
                    </a:lnTo>
                    <a:lnTo>
                      <a:pt x="25" y="237"/>
                    </a:lnTo>
                    <a:lnTo>
                      <a:pt x="17" y="230"/>
                    </a:lnTo>
                    <a:lnTo>
                      <a:pt x="9" y="223"/>
                    </a:lnTo>
                    <a:close/>
                    <a:moveTo>
                      <a:pt x="6" y="198"/>
                    </a:moveTo>
                    <a:lnTo>
                      <a:pt x="6" y="198"/>
                    </a:lnTo>
                    <a:lnTo>
                      <a:pt x="11" y="206"/>
                    </a:lnTo>
                    <a:lnTo>
                      <a:pt x="16" y="213"/>
                    </a:lnTo>
                    <a:lnTo>
                      <a:pt x="13" y="218"/>
                    </a:lnTo>
                    <a:lnTo>
                      <a:pt x="10" y="213"/>
                    </a:lnTo>
                    <a:lnTo>
                      <a:pt x="6" y="207"/>
                    </a:lnTo>
                    <a:lnTo>
                      <a:pt x="6" y="198"/>
                    </a:lnTo>
                    <a:close/>
                    <a:moveTo>
                      <a:pt x="18" y="154"/>
                    </a:moveTo>
                    <a:lnTo>
                      <a:pt x="18" y="154"/>
                    </a:lnTo>
                    <a:lnTo>
                      <a:pt x="18" y="159"/>
                    </a:lnTo>
                    <a:lnTo>
                      <a:pt x="18" y="167"/>
                    </a:lnTo>
                    <a:lnTo>
                      <a:pt x="18" y="176"/>
                    </a:lnTo>
                    <a:lnTo>
                      <a:pt x="16" y="192"/>
                    </a:lnTo>
                    <a:lnTo>
                      <a:pt x="14" y="189"/>
                    </a:lnTo>
                    <a:lnTo>
                      <a:pt x="13" y="187"/>
                    </a:lnTo>
                    <a:lnTo>
                      <a:pt x="11" y="181"/>
                    </a:lnTo>
                    <a:lnTo>
                      <a:pt x="9" y="175"/>
                    </a:lnTo>
                    <a:lnTo>
                      <a:pt x="8" y="171"/>
                    </a:lnTo>
                    <a:lnTo>
                      <a:pt x="11" y="166"/>
                    </a:lnTo>
                    <a:lnTo>
                      <a:pt x="13" y="162"/>
                    </a:lnTo>
                    <a:lnTo>
                      <a:pt x="18" y="154"/>
                    </a:lnTo>
                    <a:close/>
                    <a:moveTo>
                      <a:pt x="79" y="98"/>
                    </a:moveTo>
                    <a:lnTo>
                      <a:pt x="79" y="98"/>
                    </a:lnTo>
                    <a:lnTo>
                      <a:pt x="91" y="84"/>
                    </a:lnTo>
                    <a:lnTo>
                      <a:pt x="103" y="71"/>
                    </a:lnTo>
                    <a:lnTo>
                      <a:pt x="117" y="58"/>
                    </a:lnTo>
                    <a:lnTo>
                      <a:pt x="131" y="46"/>
                    </a:lnTo>
                    <a:lnTo>
                      <a:pt x="146" y="35"/>
                    </a:lnTo>
                    <a:lnTo>
                      <a:pt x="153" y="29"/>
                    </a:lnTo>
                    <a:lnTo>
                      <a:pt x="161" y="25"/>
                    </a:lnTo>
                    <a:lnTo>
                      <a:pt x="169" y="21"/>
                    </a:lnTo>
                    <a:lnTo>
                      <a:pt x="177" y="17"/>
                    </a:lnTo>
                    <a:lnTo>
                      <a:pt x="187" y="14"/>
                    </a:lnTo>
                    <a:lnTo>
                      <a:pt x="196" y="11"/>
                    </a:lnTo>
                    <a:lnTo>
                      <a:pt x="186" y="15"/>
                    </a:lnTo>
                    <a:lnTo>
                      <a:pt x="177" y="19"/>
                    </a:lnTo>
                    <a:lnTo>
                      <a:pt x="169" y="23"/>
                    </a:lnTo>
                    <a:lnTo>
                      <a:pt x="162" y="27"/>
                    </a:lnTo>
                    <a:lnTo>
                      <a:pt x="150" y="36"/>
                    </a:lnTo>
                    <a:lnTo>
                      <a:pt x="142" y="41"/>
                    </a:lnTo>
                    <a:lnTo>
                      <a:pt x="142" y="42"/>
                    </a:lnTo>
                    <a:lnTo>
                      <a:pt x="133" y="49"/>
                    </a:lnTo>
                    <a:lnTo>
                      <a:pt x="123" y="57"/>
                    </a:lnTo>
                    <a:lnTo>
                      <a:pt x="112" y="67"/>
                    </a:lnTo>
                    <a:lnTo>
                      <a:pt x="101" y="78"/>
                    </a:lnTo>
                    <a:lnTo>
                      <a:pt x="84" y="97"/>
                    </a:lnTo>
                    <a:lnTo>
                      <a:pt x="78" y="103"/>
                    </a:lnTo>
                    <a:lnTo>
                      <a:pt x="76" y="107"/>
                    </a:lnTo>
                    <a:lnTo>
                      <a:pt x="75" y="109"/>
                    </a:lnTo>
                    <a:lnTo>
                      <a:pt x="66" y="112"/>
                    </a:lnTo>
                    <a:lnTo>
                      <a:pt x="79" y="98"/>
                    </a:lnTo>
                    <a:close/>
                    <a:moveTo>
                      <a:pt x="238" y="64"/>
                    </a:moveTo>
                    <a:lnTo>
                      <a:pt x="238" y="64"/>
                    </a:lnTo>
                    <a:lnTo>
                      <a:pt x="227" y="91"/>
                    </a:lnTo>
                    <a:lnTo>
                      <a:pt x="220" y="108"/>
                    </a:lnTo>
                    <a:lnTo>
                      <a:pt x="212" y="126"/>
                    </a:lnTo>
                    <a:lnTo>
                      <a:pt x="208" y="133"/>
                    </a:lnTo>
                    <a:lnTo>
                      <a:pt x="205" y="139"/>
                    </a:lnTo>
                    <a:lnTo>
                      <a:pt x="203" y="142"/>
                    </a:lnTo>
                    <a:lnTo>
                      <a:pt x="201" y="144"/>
                    </a:lnTo>
                    <a:lnTo>
                      <a:pt x="200" y="144"/>
                    </a:lnTo>
                    <a:lnTo>
                      <a:pt x="197" y="145"/>
                    </a:lnTo>
                    <a:lnTo>
                      <a:pt x="191" y="144"/>
                    </a:lnTo>
                    <a:lnTo>
                      <a:pt x="177" y="142"/>
                    </a:lnTo>
                    <a:lnTo>
                      <a:pt x="158" y="139"/>
                    </a:lnTo>
                    <a:lnTo>
                      <a:pt x="139" y="135"/>
                    </a:lnTo>
                    <a:lnTo>
                      <a:pt x="119" y="130"/>
                    </a:lnTo>
                    <a:lnTo>
                      <a:pt x="101" y="124"/>
                    </a:lnTo>
                    <a:lnTo>
                      <a:pt x="94" y="122"/>
                    </a:lnTo>
                    <a:lnTo>
                      <a:pt x="87" y="118"/>
                    </a:lnTo>
                    <a:lnTo>
                      <a:pt x="82" y="115"/>
                    </a:lnTo>
                    <a:lnTo>
                      <a:pt x="79" y="112"/>
                    </a:lnTo>
                    <a:lnTo>
                      <a:pt x="78" y="112"/>
                    </a:lnTo>
                    <a:lnTo>
                      <a:pt x="77" y="110"/>
                    </a:lnTo>
                    <a:lnTo>
                      <a:pt x="78" y="108"/>
                    </a:lnTo>
                    <a:lnTo>
                      <a:pt x="85" y="99"/>
                    </a:lnTo>
                    <a:lnTo>
                      <a:pt x="103" y="80"/>
                    </a:lnTo>
                    <a:lnTo>
                      <a:pt x="113" y="70"/>
                    </a:lnTo>
                    <a:lnTo>
                      <a:pt x="123" y="60"/>
                    </a:lnTo>
                    <a:lnTo>
                      <a:pt x="133" y="52"/>
                    </a:lnTo>
                    <a:lnTo>
                      <a:pt x="143" y="45"/>
                    </a:lnTo>
                    <a:lnTo>
                      <a:pt x="153" y="48"/>
                    </a:lnTo>
                    <a:lnTo>
                      <a:pt x="174" y="53"/>
                    </a:lnTo>
                    <a:lnTo>
                      <a:pt x="188" y="56"/>
                    </a:lnTo>
                    <a:lnTo>
                      <a:pt x="203" y="59"/>
                    </a:lnTo>
                    <a:lnTo>
                      <a:pt x="220" y="62"/>
                    </a:lnTo>
                    <a:lnTo>
                      <a:pt x="238" y="64"/>
                    </a:lnTo>
                    <a:close/>
                    <a:moveTo>
                      <a:pt x="231" y="5"/>
                    </a:moveTo>
                    <a:lnTo>
                      <a:pt x="231" y="5"/>
                    </a:lnTo>
                    <a:lnTo>
                      <a:pt x="241" y="6"/>
                    </a:lnTo>
                    <a:lnTo>
                      <a:pt x="252" y="6"/>
                    </a:lnTo>
                    <a:lnTo>
                      <a:pt x="263" y="8"/>
                    </a:lnTo>
                    <a:lnTo>
                      <a:pt x="274" y="9"/>
                    </a:lnTo>
                    <a:lnTo>
                      <a:pt x="295" y="13"/>
                    </a:lnTo>
                    <a:lnTo>
                      <a:pt x="314" y="18"/>
                    </a:lnTo>
                    <a:lnTo>
                      <a:pt x="307" y="18"/>
                    </a:lnTo>
                    <a:lnTo>
                      <a:pt x="300" y="19"/>
                    </a:lnTo>
                    <a:lnTo>
                      <a:pt x="293" y="20"/>
                    </a:lnTo>
                    <a:lnTo>
                      <a:pt x="288" y="22"/>
                    </a:lnTo>
                    <a:lnTo>
                      <a:pt x="282" y="25"/>
                    </a:lnTo>
                    <a:lnTo>
                      <a:pt x="275" y="27"/>
                    </a:lnTo>
                    <a:lnTo>
                      <a:pt x="270" y="31"/>
                    </a:lnTo>
                    <a:lnTo>
                      <a:pt x="266" y="34"/>
                    </a:lnTo>
                    <a:lnTo>
                      <a:pt x="256" y="41"/>
                    </a:lnTo>
                    <a:lnTo>
                      <a:pt x="249" y="49"/>
                    </a:lnTo>
                    <a:lnTo>
                      <a:pt x="243" y="56"/>
                    </a:lnTo>
                    <a:lnTo>
                      <a:pt x="239" y="62"/>
                    </a:lnTo>
                    <a:lnTo>
                      <a:pt x="222" y="60"/>
                    </a:lnTo>
                    <a:lnTo>
                      <a:pt x="206" y="57"/>
                    </a:lnTo>
                    <a:lnTo>
                      <a:pt x="178" y="52"/>
                    </a:lnTo>
                    <a:lnTo>
                      <a:pt x="157" y="46"/>
                    </a:lnTo>
                    <a:lnTo>
                      <a:pt x="146" y="43"/>
                    </a:lnTo>
                    <a:lnTo>
                      <a:pt x="157" y="34"/>
                    </a:lnTo>
                    <a:lnTo>
                      <a:pt x="164" y="29"/>
                    </a:lnTo>
                    <a:lnTo>
                      <a:pt x="173" y="24"/>
                    </a:lnTo>
                    <a:lnTo>
                      <a:pt x="183" y="19"/>
                    </a:lnTo>
                    <a:lnTo>
                      <a:pt x="194" y="15"/>
                    </a:lnTo>
                    <a:lnTo>
                      <a:pt x="206" y="9"/>
                    </a:lnTo>
                    <a:lnTo>
                      <a:pt x="219" y="6"/>
                    </a:lnTo>
                    <a:lnTo>
                      <a:pt x="231" y="5"/>
                    </a:lnTo>
                    <a:close/>
                    <a:moveTo>
                      <a:pt x="360" y="86"/>
                    </a:moveTo>
                    <a:lnTo>
                      <a:pt x="360" y="86"/>
                    </a:lnTo>
                    <a:lnTo>
                      <a:pt x="360" y="80"/>
                    </a:lnTo>
                    <a:lnTo>
                      <a:pt x="359" y="76"/>
                    </a:lnTo>
                    <a:lnTo>
                      <a:pt x="359" y="72"/>
                    </a:lnTo>
                    <a:lnTo>
                      <a:pt x="359" y="66"/>
                    </a:lnTo>
                    <a:lnTo>
                      <a:pt x="359" y="54"/>
                    </a:lnTo>
                    <a:lnTo>
                      <a:pt x="358" y="48"/>
                    </a:lnTo>
                    <a:lnTo>
                      <a:pt x="357" y="42"/>
                    </a:lnTo>
                    <a:lnTo>
                      <a:pt x="355" y="37"/>
                    </a:lnTo>
                    <a:lnTo>
                      <a:pt x="353" y="32"/>
                    </a:lnTo>
                    <a:lnTo>
                      <a:pt x="350" y="28"/>
                    </a:lnTo>
                    <a:lnTo>
                      <a:pt x="348" y="26"/>
                    </a:lnTo>
                    <a:lnTo>
                      <a:pt x="345" y="25"/>
                    </a:lnTo>
                    <a:lnTo>
                      <a:pt x="336" y="20"/>
                    </a:lnTo>
                    <a:lnTo>
                      <a:pt x="325" y="16"/>
                    </a:lnTo>
                    <a:lnTo>
                      <a:pt x="311" y="11"/>
                    </a:lnTo>
                    <a:lnTo>
                      <a:pt x="297" y="8"/>
                    </a:lnTo>
                    <a:lnTo>
                      <a:pt x="281" y="5"/>
                    </a:lnTo>
                    <a:lnTo>
                      <a:pt x="265" y="2"/>
                    </a:lnTo>
                    <a:lnTo>
                      <a:pt x="247" y="1"/>
                    </a:lnTo>
                    <a:lnTo>
                      <a:pt x="231" y="0"/>
                    </a:lnTo>
                    <a:lnTo>
                      <a:pt x="217" y="1"/>
                    </a:lnTo>
                    <a:lnTo>
                      <a:pt x="204" y="3"/>
                    </a:lnTo>
                    <a:lnTo>
                      <a:pt x="192" y="6"/>
                    </a:lnTo>
                    <a:lnTo>
                      <a:pt x="181" y="9"/>
                    </a:lnTo>
                    <a:lnTo>
                      <a:pt x="170" y="15"/>
                    </a:lnTo>
                    <a:lnTo>
                      <a:pt x="160" y="20"/>
                    </a:lnTo>
                    <a:lnTo>
                      <a:pt x="150" y="25"/>
                    </a:lnTo>
                    <a:lnTo>
                      <a:pt x="140" y="32"/>
                    </a:lnTo>
                    <a:lnTo>
                      <a:pt x="132" y="38"/>
                    </a:lnTo>
                    <a:lnTo>
                      <a:pt x="123" y="45"/>
                    </a:lnTo>
                    <a:lnTo>
                      <a:pt x="114" y="53"/>
                    </a:lnTo>
                    <a:lnTo>
                      <a:pt x="106" y="61"/>
                    </a:lnTo>
                    <a:lnTo>
                      <a:pt x="90" y="77"/>
                    </a:lnTo>
                    <a:lnTo>
                      <a:pt x="75" y="94"/>
                    </a:lnTo>
                    <a:lnTo>
                      <a:pt x="57" y="113"/>
                    </a:lnTo>
                    <a:lnTo>
                      <a:pt x="46" y="122"/>
                    </a:lnTo>
                    <a:lnTo>
                      <a:pt x="30" y="135"/>
                    </a:lnTo>
                    <a:lnTo>
                      <a:pt x="22" y="142"/>
                    </a:lnTo>
                    <a:lnTo>
                      <a:pt x="15" y="149"/>
                    </a:lnTo>
                    <a:lnTo>
                      <a:pt x="9" y="158"/>
                    </a:lnTo>
                    <a:lnTo>
                      <a:pt x="6" y="162"/>
                    </a:lnTo>
                    <a:lnTo>
                      <a:pt x="4" y="166"/>
                    </a:lnTo>
                    <a:lnTo>
                      <a:pt x="2" y="172"/>
                    </a:lnTo>
                    <a:lnTo>
                      <a:pt x="1" y="176"/>
                    </a:lnTo>
                    <a:lnTo>
                      <a:pt x="0" y="182"/>
                    </a:lnTo>
                    <a:lnTo>
                      <a:pt x="0" y="188"/>
                    </a:lnTo>
                    <a:lnTo>
                      <a:pt x="0" y="190"/>
                    </a:lnTo>
                    <a:lnTo>
                      <a:pt x="0" y="191"/>
                    </a:lnTo>
                    <a:lnTo>
                      <a:pt x="0" y="203"/>
                    </a:lnTo>
                    <a:lnTo>
                      <a:pt x="2" y="214"/>
                    </a:lnTo>
                    <a:lnTo>
                      <a:pt x="4" y="224"/>
                    </a:lnTo>
                    <a:lnTo>
                      <a:pt x="6" y="231"/>
                    </a:lnTo>
                    <a:lnTo>
                      <a:pt x="10" y="238"/>
                    </a:lnTo>
                    <a:lnTo>
                      <a:pt x="16" y="244"/>
                    </a:lnTo>
                    <a:lnTo>
                      <a:pt x="22" y="249"/>
                    </a:lnTo>
                    <a:lnTo>
                      <a:pt x="30" y="255"/>
                    </a:lnTo>
                    <a:lnTo>
                      <a:pt x="39" y="259"/>
                    </a:lnTo>
                    <a:lnTo>
                      <a:pt x="48" y="264"/>
                    </a:lnTo>
                    <a:lnTo>
                      <a:pt x="58" y="267"/>
                    </a:lnTo>
                    <a:lnTo>
                      <a:pt x="69" y="271"/>
                    </a:lnTo>
                    <a:lnTo>
                      <a:pt x="80" y="273"/>
                    </a:lnTo>
                    <a:lnTo>
                      <a:pt x="89" y="275"/>
                    </a:lnTo>
                    <a:lnTo>
                      <a:pt x="100" y="277"/>
                    </a:lnTo>
                    <a:lnTo>
                      <a:pt x="110" y="278"/>
                    </a:lnTo>
                    <a:lnTo>
                      <a:pt x="120" y="278"/>
                    </a:lnTo>
                    <a:lnTo>
                      <a:pt x="129" y="279"/>
                    </a:lnTo>
                    <a:lnTo>
                      <a:pt x="137" y="278"/>
                    </a:lnTo>
                    <a:lnTo>
                      <a:pt x="144" y="278"/>
                    </a:lnTo>
                    <a:lnTo>
                      <a:pt x="152" y="276"/>
                    </a:lnTo>
                    <a:lnTo>
                      <a:pt x="160" y="274"/>
                    </a:lnTo>
                    <a:lnTo>
                      <a:pt x="169" y="271"/>
                    </a:lnTo>
                    <a:lnTo>
                      <a:pt x="174" y="272"/>
                    </a:lnTo>
                    <a:lnTo>
                      <a:pt x="180" y="272"/>
                    </a:lnTo>
                    <a:lnTo>
                      <a:pt x="190" y="272"/>
                    </a:lnTo>
                    <a:lnTo>
                      <a:pt x="199" y="271"/>
                    </a:lnTo>
                    <a:lnTo>
                      <a:pt x="205" y="269"/>
                    </a:lnTo>
                    <a:lnTo>
                      <a:pt x="210" y="266"/>
                    </a:lnTo>
                    <a:lnTo>
                      <a:pt x="216" y="262"/>
                    </a:lnTo>
                    <a:lnTo>
                      <a:pt x="220" y="258"/>
                    </a:lnTo>
                    <a:lnTo>
                      <a:pt x="224" y="253"/>
                    </a:lnTo>
                    <a:lnTo>
                      <a:pt x="228" y="246"/>
                    </a:lnTo>
                    <a:lnTo>
                      <a:pt x="231" y="239"/>
                    </a:lnTo>
                    <a:lnTo>
                      <a:pt x="233" y="231"/>
                    </a:lnTo>
                    <a:lnTo>
                      <a:pt x="233" y="223"/>
                    </a:lnTo>
                    <a:lnTo>
                      <a:pt x="233" y="221"/>
                    </a:lnTo>
                    <a:lnTo>
                      <a:pt x="319" y="145"/>
                    </a:lnTo>
                    <a:lnTo>
                      <a:pt x="325" y="146"/>
                    </a:lnTo>
                    <a:lnTo>
                      <a:pt x="332" y="146"/>
                    </a:lnTo>
                    <a:lnTo>
                      <a:pt x="338" y="145"/>
                    </a:lnTo>
                    <a:lnTo>
                      <a:pt x="341" y="144"/>
                    </a:lnTo>
                    <a:lnTo>
                      <a:pt x="343" y="142"/>
                    </a:lnTo>
                    <a:lnTo>
                      <a:pt x="346" y="140"/>
                    </a:lnTo>
                    <a:lnTo>
                      <a:pt x="348" y="138"/>
                    </a:lnTo>
                    <a:lnTo>
                      <a:pt x="351" y="133"/>
                    </a:lnTo>
                    <a:lnTo>
                      <a:pt x="353" y="128"/>
                    </a:lnTo>
                    <a:lnTo>
                      <a:pt x="355" y="121"/>
                    </a:lnTo>
                    <a:lnTo>
                      <a:pt x="356" y="114"/>
                    </a:lnTo>
                    <a:lnTo>
                      <a:pt x="357" y="108"/>
                    </a:lnTo>
                    <a:lnTo>
                      <a:pt x="357" y="102"/>
                    </a:lnTo>
                    <a:lnTo>
                      <a:pt x="357" y="101"/>
                    </a:lnTo>
                    <a:lnTo>
                      <a:pt x="359" y="98"/>
                    </a:lnTo>
                    <a:lnTo>
                      <a:pt x="359" y="94"/>
                    </a:lnTo>
                    <a:lnTo>
                      <a:pt x="360" y="86"/>
                    </a:lnTo>
                    <a:close/>
                  </a:path>
                </a:pathLst>
              </a:custGeom>
              <a:solidFill>
                <a:srgbClr val="000000"/>
              </a:solidFill>
              <a:ln w="9525">
                <a:noFill/>
                <a:round/>
                <a:headEnd/>
                <a:tailEnd/>
              </a:ln>
            </p:spPr>
            <p:txBody>
              <a:bodyPr/>
              <a:lstStyle/>
              <a:p>
                <a:pPr eaLnBrk="1" fontAlgn="auto" hangingPunct="1">
                  <a:spcBef>
                    <a:spcPts val="0"/>
                  </a:spcBef>
                  <a:spcAft>
                    <a:spcPts val="0"/>
                  </a:spcAft>
                  <a:defRPr/>
                </a:pPr>
                <a:endParaRPr lang="en-US" kern="0">
                  <a:solidFill>
                    <a:prstClr val="black"/>
                  </a:solidFill>
                  <a:latin typeface="Arial"/>
                </a:endParaRPr>
              </a:p>
            </p:txBody>
          </p:sp>
        </p:grpSp>
      </p:grpSp>
      <p:sp>
        <p:nvSpPr>
          <p:cNvPr id="35868" name="TextBox 99"/>
          <p:cNvSpPr txBox="1">
            <a:spLocks noChangeArrowheads="1"/>
          </p:cNvSpPr>
          <p:nvPr/>
        </p:nvSpPr>
        <p:spPr bwMode="auto">
          <a:xfrm>
            <a:off x="4533900" y="6159500"/>
            <a:ext cx="62547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4"/>
              </a:buBlip>
              <a:tabLst>
                <a:tab pos="2063750" algn="l"/>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2063750"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2063750"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2063750" algn="l"/>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2063750" algn="l"/>
              </a:tabLst>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(this slide only names a subset of companies which attended September 2019 3GPP plenaries)</a:t>
            </a:r>
          </a:p>
        </p:txBody>
      </p:sp>
    </p:spTree>
    <p:extLst>
      <p:ext uri="{BB962C8B-B14F-4D97-AF65-F5344CB8AC3E}">
        <p14:creationId xmlns:p14="http://schemas.microsoft.com/office/powerpoint/2010/main" val="3104920744"/>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כותרת 2"/>
          <p:cNvSpPr>
            <a:spLocks noGrp="1"/>
          </p:cNvSpPr>
          <p:nvPr>
            <p:ph type="title"/>
          </p:nvPr>
        </p:nvSpPr>
        <p:spPr>
          <a:xfrm>
            <a:off x="609600" y="274638"/>
            <a:ext cx="9526588" cy="866775"/>
          </a:xfrm>
        </p:spPr>
        <p:txBody>
          <a:bodyPr/>
          <a:lstStyle/>
          <a:p>
            <a:r>
              <a:rPr lang="en-US" altLang="en-US" smtClean="0"/>
              <a:t>Attendance per Group</a:t>
            </a:r>
          </a:p>
        </p:txBody>
      </p:sp>
      <p:sp>
        <p:nvSpPr>
          <p:cNvPr id="19459" name="Rectangle 1"/>
          <p:cNvSpPr>
            <a:spLocks noChangeArrowheads="1"/>
          </p:cNvSpPr>
          <p:nvPr/>
        </p:nvSpPr>
        <p:spPr bwMode="auto">
          <a:xfrm>
            <a:off x="0" y="138113"/>
            <a:ext cx="12192000" cy="181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000">
              <a:latin typeface="Arial" panose="020B0604020202020204" pitchFamily="34" charset="0"/>
            </a:endParaRPr>
          </a:p>
        </p:txBody>
      </p:sp>
      <p:graphicFrame>
        <p:nvGraphicFramePr>
          <p:cNvPr id="16" name="Table 15">
            <a:extLst>
              <a:ext uri="{FF2B5EF4-FFF2-40B4-BE49-F238E27FC236}"/>
            </a:extLst>
          </p:cNvPr>
          <p:cNvGraphicFramePr>
            <a:graphicFrameLocks noGrp="1"/>
          </p:cNvGraphicFramePr>
          <p:nvPr/>
        </p:nvGraphicFramePr>
        <p:xfrm>
          <a:off x="1916113" y="2144713"/>
          <a:ext cx="2084387" cy="4319590"/>
        </p:xfrm>
        <a:graphic>
          <a:graphicData uri="http://schemas.openxmlformats.org/drawingml/2006/table">
            <a:tbl>
              <a:tblPr firstRow="1">
                <a:effectLst/>
                <a:tableStyleId>{D03447BB-5D67-496B-8E87-E561075AD55C}</a:tableStyleId>
              </a:tblPr>
              <a:tblGrid>
                <a:gridCol w="2084387">
                  <a:extLst>
                    <a:ext uri="{9D8B030D-6E8A-4147-A177-3AD203B41FA5}"/>
                  </a:extLst>
                </a:gridCol>
              </a:tblGrid>
              <a:tr h="575679">
                <a:tc>
                  <a:txBody>
                    <a:bodyPr/>
                    <a:lstStyle/>
                    <a:p>
                      <a:pPr algn="ctr" fontAlgn="base"/>
                      <a:r>
                        <a:rPr lang="en-US" sz="1300" b="1" u="none" strike="noStrike" dirty="0">
                          <a:solidFill>
                            <a:schemeClr val="tx1"/>
                          </a:solidFill>
                          <a:effectLst/>
                        </a:rPr>
                        <a:t>TSG RAN</a:t>
                      </a:r>
                      <a:r>
                        <a:rPr lang="en-US" sz="1300" b="1" dirty="0">
                          <a:solidFill>
                            <a:schemeClr val="bg1"/>
                          </a:solidFill>
                          <a:effectLst/>
                        </a:rPr>
                        <a:t/>
                      </a:r>
                      <a:br>
                        <a:rPr lang="en-US" sz="1300" b="1" dirty="0">
                          <a:solidFill>
                            <a:schemeClr val="bg1"/>
                          </a:solidFill>
                          <a:effectLst/>
                        </a:rPr>
                      </a:br>
                      <a:r>
                        <a:rPr lang="en-US" sz="1100" dirty="0">
                          <a:solidFill>
                            <a:schemeClr val="tx1"/>
                          </a:solidFill>
                          <a:effectLst/>
                        </a:rPr>
                        <a:t>Radio Access Network</a:t>
                      </a:r>
                      <a:endParaRPr lang="en-US" sz="1100" dirty="0">
                        <a:solidFill>
                          <a:schemeClr val="tx1"/>
                        </a:solidFill>
                        <a:effectLst/>
                        <a:latin typeface="inherit"/>
                      </a:endParaRPr>
                    </a:p>
                  </a:txBody>
                  <a:tcPr marL="34165" marR="34165" marT="34121" marB="341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chemeClr val="accent1">
                            <a:lumMod val="0"/>
                            <a:lumOff val="100000"/>
                          </a:schemeClr>
                        </a:gs>
                        <a:gs pos="35000">
                          <a:schemeClr val="accent1">
                            <a:lumMod val="0"/>
                            <a:lumOff val="100000"/>
                          </a:schemeClr>
                        </a:gs>
                        <a:gs pos="100000">
                          <a:srgbClr val="00B0F0"/>
                        </a:gs>
                      </a:gsLst>
                      <a:path path="circle">
                        <a:fillToRect l="50000" t="-80000" r="50000" b="180000"/>
                      </a:path>
                    </a:gradFill>
                  </a:tcPr>
                </a:tc>
                <a:extLst>
                  <a:ext uri="{0D108BD9-81ED-4DB2-BD59-A6C34878D82A}"/>
                </a:extLst>
              </a:tr>
              <a:tr h="418762">
                <a:tc>
                  <a:txBody>
                    <a:bodyPr/>
                    <a:lstStyle/>
                    <a:p>
                      <a:pPr algn="ctr" fontAlgn="base"/>
                      <a:r>
                        <a:rPr lang="en-US" sz="1200" b="1" u="none" strike="noStrike" dirty="0">
                          <a:solidFill>
                            <a:schemeClr val="tx1"/>
                          </a:solidFill>
                          <a:effectLst/>
                        </a:rPr>
                        <a:t>RAN WG1</a:t>
                      </a:r>
                      <a:r>
                        <a:rPr lang="en-US" sz="900" dirty="0">
                          <a:solidFill>
                            <a:schemeClr val="tx1"/>
                          </a:solidFill>
                          <a:effectLst/>
                        </a:rPr>
                        <a:t/>
                      </a:r>
                      <a:br>
                        <a:rPr lang="en-US" sz="900" dirty="0">
                          <a:solidFill>
                            <a:schemeClr val="tx1"/>
                          </a:solidFill>
                          <a:effectLst/>
                        </a:rPr>
                      </a:br>
                      <a:r>
                        <a:rPr lang="en-US" sz="1100" dirty="0">
                          <a:solidFill>
                            <a:schemeClr val="tx1"/>
                          </a:solidFill>
                          <a:effectLst/>
                        </a:rPr>
                        <a:t>Radio Layer 1 spec</a:t>
                      </a:r>
                      <a:endParaRPr lang="en-US" sz="1100" dirty="0">
                        <a:solidFill>
                          <a:schemeClr val="tx1"/>
                        </a:solidFill>
                        <a:effectLst/>
                        <a:latin typeface="inherit"/>
                      </a:endParaRPr>
                    </a:p>
                  </a:txBody>
                  <a:tcPr marL="34165" marR="34165" marT="34121" marB="341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586402">
                <a:tc>
                  <a:txBody>
                    <a:bodyPr/>
                    <a:lstStyle/>
                    <a:p>
                      <a:pPr algn="ctr" fontAlgn="base"/>
                      <a:r>
                        <a:rPr lang="en-US" sz="1200" b="1" u="none" strike="noStrike" dirty="0">
                          <a:solidFill>
                            <a:schemeClr val="tx1"/>
                          </a:solidFill>
                          <a:effectLst/>
                        </a:rPr>
                        <a:t>RAN WG2</a:t>
                      </a:r>
                      <a:r>
                        <a:rPr lang="en-US" sz="900" dirty="0">
                          <a:solidFill>
                            <a:schemeClr val="tx1"/>
                          </a:solidFill>
                          <a:effectLst/>
                        </a:rPr>
                        <a:t/>
                      </a:r>
                      <a:br>
                        <a:rPr lang="en-US" sz="900" dirty="0">
                          <a:solidFill>
                            <a:schemeClr val="tx1"/>
                          </a:solidFill>
                          <a:effectLst/>
                        </a:rPr>
                      </a:br>
                      <a:r>
                        <a:rPr lang="en-US" sz="1100" dirty="0">
                          <a:solidFill>
                            <a:schemeClr val="tx1"/>
                          </a:solidFill>
                          <a:effectLst/>
                        </a:rPr>
                        <a:t>Radio Layer 2 spec</a:t>
                      </a:r>
                      <a:br>
                        <a:rPr lang="en-US" sz="1100" dirty="0">
                          <a:solidFill>
                            <a:schemeClr val="tx1"/>
                          </a:solidFill>
                          <a:effectLst/>
                        </a:rPr>
                      </a:br>
                      <a:r>
                        <a:rPr lang="en-US" sz="1100" dirty="0">
                          <a:solidFill>
                            <a:schemeClr val="tx1"/>
                          </a:solidFill>
                          <a:effectLst/>
                        </a:rPr>
                        <a:t>Radio Layer 3 RR spec</a:t>
                      </a:r>
                      <a:endParaRPr lang="en-US" sz="900" dirty="0">
                        <a:solidFill>
                          <a:schemeClr val="tx1"/>
                        </a:solidFill>
                        <a:effectLst/>
                        <a:latin typeface="inherit"/>
                      </a:endParaRPr>
                    </a:p>
                  </a:txBody>
                  <a:tcPr marL="34165" marR="34165" marT="34121" marB="341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754041">
                <a:tc>
                  <a:txBody>
                    <a:bodyPr/>
                    <a:lstStyle/>
                    <a:p>
                      <a:pPr algn="ctr" fontAlgn="base"/>
                      <a:r>
                        <a:rPr lang="en-GB" sz="1200" b="1" u="none" strike="noStrike" dirty="0">
                          <a:solidFill>
                            <a:schemeClr val="tx1"/>
                          </a:solidFill>
                          <a:effectLst/>
                        </a:rPr>
                        <a:t>RAN WG3</a:t>
                      </a:r>
                      <a:r>
                        <a:rPr lang="en-GB" sz="1200" b="1" dirty="0">
                          <a:solidFill>
                            <a:schemeClr val="tx1"/>
                          </a:solidFill>
                          <a:effectLst/>
                        </a:rPr>
                        <a:t> </a:t>
                      </a:r>
                      <a:r>
                        <a:rPr lang="en-GB" sz="900" b="1" dirty="0">
                          <a:solidFill>
                            <a:schemeClr val="tx1"/>
                          </a:solidFill>
                          <a:effectLst/>
                        </a:rPr>
                        <a:t/>
                      </a:r>
                      <a:br>
                        <a:rPr lang="en-GB" sz="900" b="1" dirty="0">
                          <a:solidFill>
                            <a:schemeClr val="tx1"/>
                          </a:solidFill>
                          <a:effectLst/>
                        </a:rPr>
                      </a:br>
                      <a:r>
                        <a:rPr lang="en-GB" sz="1100" dirty="0" err="1">
                          <a:solidFill>
                            <a:schemeClr val="tx1"/>
                          </a:solidFill>
                          <a:effectLst/>
                        </a:rPr>
                        <a:t>lub</a:t>
                      </a:r>
                      <a:r>
                        <a:rPr lang="en-GB" sz="1100" dirty="0">
                          <a:solidFill>
                            <a:schemeClr val="tx1"/>
                          </a:solidFill>
                          <a:effectLst/>
                        </a:rPr>
                        <a:t> spec, </a:t>
                      </a:r>
                      <a:r>
                        <a:rPr lang="en-GB" sz="1100" dirty="0" err="1">
                          <a:solidFill>
                            <a:schemeClr val="tx1"/>
                          </a:solidFill>
                          <a:effectLst/>
                        </a:rPr>
                        <a:t>lur</a:t>
                      </a:r>
                      <a:r>
                        <a:rPr lang="en-GB" sz="1100" dirty="0">
                          <a:solidFill>
                            <a:schemeClr val="tx1"/>
                          </a:solidFill>
                          <a:effectLst/>
                        </a:rPr>
                        <a:t> spec, </a:t>
                      </a:r>
                      <a:r>
                        <a:rPr lang="en-GB" sz="1100" dirty="0" err="1">
                          <a:solidFill>
                            <a:schemeClr val="tx1"/>
                          </a:solidFill>
                          <a:effectLst/>
                        </a:rPr>
                        <a:t>lu</a:t>
                      </a:r>
                      <a:r>
                        <a:rPr lang="en-GB" sz="1100" dirty="0">
                          <a:solidFill>
                            <a:schemeClr val="tx1"/>
                          </a:solidFill>
                          <a:effectLst/>
                        </a:rPr>
                        <a:t> spec</a:t>
                      </a:r>
                      <a:br>
                        <a:rPr lang="en-GB" sz="1100" dirty="0">
                          <a:solidFill>
                            <a:schemeClr val="tx1"/>
                          </a:solidFill>
                          <a:effectLst/>
                        </a:rPr>
                      </a:br>
                      <a:r>
                        <a:rPr lang="en-GB" sz="1100" dirty="0">
                          <a:solidFill>
                            <a:schemeClr val="tx1"/>
                          </a:solidFill>
                          <a:effectLst/>
                        </a:rPr>
                        <a:t>UTRAN O&amp;M requirements</a:t>
                      </a:r>
                    </a:p>
                    <a:p>
                      <a:pPr algn="ctr" fontAlgn="base"/>
                      <a:r>
                        <a:rPr lang="en-GB" sz="1100" dirty="0">
                          <a:solidFill>
                            <a:schemeClr val="tx1"/>
                          </a:solidFill>
                          <a:effectLst/>
                          <a:latin typeface="+mn-lt"/>
                        </a:rPr>
                        <a:t>(Radio CN Interfaces)</a:t>
                      </a:r>
                    </a:p>
                  </a:txBody>
                  <a:tcPr marL="34165" marR="34165" marT="34121" marB="341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586402">
                <a:tc>
                  <a:txBody>
                    <a:bodyPr/>
                    <a:lstStyle/>
                    <a:p>
                      <a:pPr algn="ctr" fontAlgn="base"/>
                      <a:r>
                        <a:rPr lang="en-GB" sz="1200" b="1" u="none" strike="noStrike" dirty="0">
                          <a:solidFill>
                            <a:schemeClr val="tx1"/>
                          </a:solidFill>
                          <a:effectLst/>
                        </a:rPr>
                        <a:t>RAN WG4</a:t>
                      </a:r>
                      <a:r>
                        <a:rPr lang="en-GB" sz="900" dirty="0">
                          <a:solidFill>
                            <a:schemeClr val="tx1"/>
                          </a:solidFill>
                          <a:effectLst/>
                        </a:rPr>
                        <a:t/>
                      </a:r>
                      <a:br>
                        <a:rPr lang="en-GB" sz="900" dirty="0">
                          <a:solidFill>
                            <a:schemeClr val="tx1"/>
                          </a:solidFill>
                          <a:effectLst/>
                        </a:rPr>
                      </a:br>
                      <a:r>
                        <a:rPr lang="en-GB" sz="1100" dirty="0">
                          <a:solidFill>
                            <a:schemeClr val="tx1"/>
                          </a:solidFill>
                          <a:effectLst/>
                        </a:rPr>
                        <a:t>Radio Performance</a:t>
                      </a:r>
                      <a:br>
                        <a:rPr lang="en-GB" sz="1100" dirty="0">
                          <a:solidFill>
                            <a:schemeClr val="tx1"/>
                          </a:solidFill>
                          <a:effectLst/>
                        </a:rPr>
                      </a:br>
                      <a:r>
                        <a:rPr lang="en-GB" sz="1100" dirty="0">
                          <a:solidFill>
                            <a:schemeClr val="tx1"/>
                          </a:solidFill>
                          <a:effectLst/>
                        </a:rPr>
                        <a:t>Protocol aspects</a:t>
                      </a:r>
                      <a:endParaRPr lang="en-GB" sz="1100" dirty="0">
                        <a:solidFill>
                          <a:schemeClr val="tx1"/>
                        </a:solidFill>
                        <a:effectLst/>
                        <a:latin typeface="inherit"/>
                      </a:endParaRPr>
                    </a:p>
                  </a:txBody>
                  <a:tcPr marL="34165" marR="34165" marT="34121" marB="341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674741">
                <a:tc>
                  <a:txBody>
                    <a:bodyPr/>
                    <a:lstStyle/>
                    <a:p>
                      <a:pPr algn="ctr" fontAlgn="base"/>
                      <a:r>
                        <a:rPr lang="en-GB" sz="1200" b="1" u="none" strike="noStrike" dirty="0">
                          <a:solidFill>
                            <a:schemeClr val="tx1"/>
                          </a:solidFill>
                          <a:effectLst/>
                        </a:rPr>
                        <a:t>RAN WG5</a:t>
                      </a:r>
                      <a:r>
                        <a:rPr lang="en-GB" sz="900" dirty="0">
                          <a:solidFill>
                            <a:schemeClr val="tx1"/>
                          </a:solidFill>
                          <a:effectLst/>
                        </a:rPr>
                        <a:t/>
                      </a:r>
                      <a:br>
                        <a:rPr lang="en-GB" sz="900" dirty="0">
                          <a:solidFill>
                            <a:schemeClr val="tx1"/>
                          </a:solidFill>
                          <a:effectLst/>
                        </a:rPr>
                      </a:br>
                      <a:r>
                        <a:rPr lang="en-GB" sz="1100" dirty="0">
                          <a:solidFill>
                            <a:schemeClr val="tx1"/>
                          </a:solidFill>
                          <a:effectLst/>
                        </a:rPr>
                        <a:t>Mobile Terminal</a:t>
                      </a:r>
                      <a:br>
                        <a:rPr lang="en-GB" sz="1100" dirty="0">
                          <a:solidFill>
                            <a:schemeClr val="tx1"/>
                          </a:solidFill>
                          <a:effectLst/>
                        </a:rPr>
                      </a:br>
                      <a:r>
                        <a:rPr lang="en-GB" sz="1100" dirty="0">
                          <a:solidFill>
                            <a:schemeClr val="tx1"/>
                          </a:solidFill>
                          <a:effectLst/>
                        </a:rPr>
                        <a:t>Conformance Testing</a:t>
                      </a:r>
                      <a:endParaRPr lang="en-GB" sz="900" dirty="0">
                        <a:solidFill>
                          <a:schemeClr val="tx1"/>
                        </a:solidFill>
                        <a:effectLst/>
                        <a:latin typeface="inherit"/>
                      </a:endParaRPr>
                    </a:p>
                  </a:txBody>
                  <a:tcPr marL="34165" marR="34165" marT="34121" marB="341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723561">
                <a:tc>
                  <a:txBody>
                    <a:bodyPr/>
                    <a:lstStyle/>
                    <a:p>
                      <a:pPr algn="ctr" fontAlgn="base"/>
                      <a:r>
                        <a:rPr lang="en-GB" sz="1200" b="1" u="none" strike="noStrike" dirty="0">
                          <a:solidFill>
                            <a:schemeClr val="tx1"/>
                          </a:solidFill>
                          <a:effectLst/>
                        </a:rPr>
                        <a:t>RAN WG6</a:t>
                      </a:r>
                    </a:p>
                    <a:p>
                      <a:pPr algn="ctr" fontAlgn="base"/>
                      <a:r>
                        <a:rPr lang="en-US" sz="1100" dirty="0">
                          <a:solidFill>
                            <a:schemeClr val="tx1"/>
                          </a:solidFill>
                          <a:effectLst/>
                          <a:latin typeface="+mn-lt"/>
                        </a:rPr>
                        <a:t>GSM EDGE</a:t>
                      </a:r>
                      <a:br>
                        <a:rPr lang="en-US" sz="1100" dirty="0">
                          <a:solidFill>
                            <a:schemeClr val="tx1"/>
                          </a:solidFill>
                          <a:effectLst/>
                          <a:latin typeface="+mn-lt"/>
                        </a:rPr>
                      </a:br>
                      <a:r>
                        <a:rPr lang="en-US" sz="1100" dirty="0">
                          <a:solidFill>
                            <a:schemeClr val="tx1"/>
                          </a:solidFill>
                          <a:effectLst/>
                          <a:latin typeface="+mn-lt"/>
                        </a:rPr>
                        <a:t>Radio Access Network</a:t>
                      </a:r>
                    </a:p>
                    <a:p>
                      <a:pPr algn="ctr" fontAlgn="base"/>
                      <a:endParaRPr lang="en-GB" sz="900" dirty="0">
                        <a:solidFill>
                          <a:schemeClr val="tx1"/>
                        </a:solidFill>
                        <a:effectLst/>
                        <a:latin typeface="inherit"/>
                      </a:endParaRPr>
                    </a:p>
                  </a:txBody>
                  <a:tcPr marL="34165" marR="34165" marT="34121" marB="3412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bl>
          </a:graphicData>
        </a:graphic>
      </p:graphicFrame>
      <p:graphicFrame>
        <p:nvGraphicFramePr>
          <p:cNvPr id="17" name="Table 16">
            <a:extLst>
              <a:ext uri="{FF2B5EF4-FFF2-40B4-BE49-F238E27FC236}"/>
            </a:extLst>
          </p:cNvPr>
          <p:cNvGraphicFramePr>
            <a:graphicFrameLocks noGrp="1"/>
          </p:cNvGraphicFramePr>
          <p:nvPr/>
        </p:nvGraphicFramePr>
        <p:xfrm>
          <a:off x="5060950" y="2133600"/>
          <a:ext cx="2128838" cy="2813050"/>
        </p:xfrm>
        <a:graphic>
          <a:graphicData uri="http://schemas.openxmlformats.org/drawingml/2006/table">
            <a:tbl>
              <a:tblPr firstRow="1">
                <a:effectLst/>
                <a:tableStyleId>{D03447BB-5D67-496B-8E87-E561075AD55C}</a:tableStyleId>
              </a:tblPr>
              <a:tblGrid>
                <a:gridCol w="2128838">
                  <a:extLst>
                    <a:ext uri="{9D8B030D-6E8A-4147-A177-3AD203B41FA5}"/>
                  </a:extLst>
                </a:gridCol>
              </a:tblGrid>
              <a:tr h="576162">
                <a:tc>
                  <a:txBody>
                    <a:bodyPr/>
                    <a:lstStyle/>
                    <a:p>
                      <a:pPr algn="ctr" fontAlgn="base"/>
                      <a:r>
                        <a:rPr lang="en-US" sz="1500" b="1" u="none" strike="noStrike" dirty="0">
                          <a:solidFill>
                            <a:schemeClr val="tx1"/>
                          </a:solidFill>
                          <a:effectLst/>
                        </a:rPr>
                        <a:t>TSG CT</a:t>
                      </a:r>
                      <a:r>
                        <a:rPr lang="en-US" sz="900" dirty="0">
                          <a:solidFill>
                            <a:schemeClr val="tx1"/>
                          </a:solidFill>
                          <a:effectLst/>
                        </a:rPr>
                        <a:t/>
                      </a:r>
                      <a:br>
                        <a:rPr lang="en-US" sz="900" dirty="0">
                          <a:solidFill>
                            <a:schemeClr val="tx1"/>
                          </a:solidFill>
                          <a:effectLst/>
                        </a:rPr>
                      </a:br>
                      <a:r>
                        <a:rPr lang="en-US" sz="1100" dirty="0">
                          <a:solidFill>
                            <a:schemeClr val="tx1"/>
                          </a:solidFill>
                          <a:effectLst/>
                        </a:rPr>
                        <a:t>Core Network &amp; Terminals</a:t>
                      </a:r>
                      <a:endParaRPr lang="en-US" sz="1100" dirty="0">
                        <a:solidFill>
                          <a:schemeClr val="tx1"/>
                        </a:solidFill>
                        <a:effectLst/>
                        <a:latin typeface="inherit"/>
                      </a:endParaRPr>
                    </a:p>
                  </a:txBody>
                  <a:tcPr marL="34136" marR="34136" marT="34148" marB="34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chemeClr val="accent1">
                            <a:lumMod val="0"/>
                            <a:lumOff val="100000"/>
                          </a:schemeClr>
                        </a:gs>
                        <a:gs pos="35000">
                          <a:schemeClr val="accent1">
                            <a:lumMod val="0"/>
                            <a:lumOff val="100000"/>
                          </a:schemeClr>
                        </a:gs>
                        <a:gs pos="100000">
                          <a:schemeClr val="accent6"/>
                        </a:gs>
                      </a:gsLst>
                      <a:path path="circle">
                        <a:fillToRect l="50000" t="-80000" r="50000" b="180000"/>
                      </a:path>
                    </a:gradFill>
                  </a:tcPr>
                </a:tc>
                <a:extLst>
                  <a:ext uri="{0D108BD9-81ED-4DB2-BD59-A6C34878D82A}"/>
                </a:extLst>
              </a:tr>
              <a:tr h="586455">
                <a:tc>
                  <a:txBody>
                    <a:bodyPr/>
                    <a:lstStyle/>
                    <a:p>
                      <a:pPr algn="ctr" fontAlgn="base"/>
                      <a:r>
                        <a:rPr lang="en-GB" sz="1200" b="1" u="none" strike="noStrike" dirty="0">
                          <a:solidFill>
                            <a:schemeClr val="tx1"/>
                          </a:solidFill>
                          <a:effectLst/>
                        </a:rPr>
                        <a:t>CT WG1</a:t>
                      </a:r>
                      <a:r>
                        <a:rPr lang="en-GB" sz="900" dirty="0">
                          <a:solidFill>
                            <a:schemeClr val="tx1"/>
                          </a:solidFill>
                          <a:effectLst/>
                        </a:rPr>
                        <a:t/>
                      </a:r>
                      <a:br>
                        <a:rPr lang="en-GB" sz="900" dirty="0">
                          <a:solidFill>
                            <a:schemeClr val="tx1"/>
                          </a:solidFill>
                          <a:effectLst/>
                        </a:rPr>
                      </a:br>
                      <a:r>
                        <a:rPr lang="en-GB" sz="1100" dirty="0">
                          <a:solidFill>
                            <a:schemeClr val="tx1"/>
                          </a:solidFill>
                          <a:effectLst/>
                          <a:latin typeface="+mn-lt"/>
                        </a:rPr>
                        <a:t>MM/CC/SM (</a:t>
                      </a:r>
                      <a:r>
                        <a:rPr lang="en-GB" sz="1100" dirty="0" err="1">
                          <a:solidFill>
                            <a:schemeClr val="tx1"/>
                          </a:solidFill>
                          <a:effectLst/>
                          <a:latin typeface="+mn-lt"/>
                        </a:rPr>
                        <a:t>lu</a:t>
                      </a:r>
                      <a:r>
                        <a:rPr lang="en-GB" sz="1100" dirty="0">
                          <a:solidFill>
                            <a:schemeClr val="tx1"/>
                          </a:solidFill>
                          <a:effectLst/>
                          <a:latin typeface="+mn-lt"/>
                        </a:rPr>
                        <a:t>)</a:t>
                      </a:r>
                    </a:p>
                    <a:p>
                      <a:pPr algn="ctr" fontAlgn="base"/>
                      <a:r>
                        <a:rPr lang="en-GB" sz="1100" dirty="0">
                          <a:solidFill>
                            <a:schemeClr val="tx1"/>
                          </a:solidFill>
                          <a:effectLst/>
                          <a:latin typeface="+mn-lt"/>
                        </a:rPr>
                        <a:t>(end-to-end aspects)</a:t>
                      </a:r>
                      <a:endParaRPr lang="en-GB" sz="900" dirty="0">
                        <a:solidFill>
                          <a:schemeClr val="tx1"/>
                        </a:solidFill>
                        <a:effectLst/>
                        <a:latin typeface="+mn-lt"/>
                      </a:endParaRPr>
                    </a:p>
                  </a:txBody>
                  <a:tcPr marL="34136" marR="34136" marT="34148" marB="34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586470">
                <a:tc>
                  <a:txBody>
                    <a:bodyPr/>
                    <a:lstStyle/>
                    <a:p>
                      <a:pPr algn="ctr" fontAlgn="base"/>
                      <a:r>
                        <a:rPr lang="en-US" sz="1200" b="1" u="none" strike="noStrike" dirty="0">
                          <a:solidFill>
                            <a:schemeClr val="tx1"/>
                          </a:solidFill>
                          <a:effectLst/>
                        </a:rPr>
                        <a:t>CT WG3</a:t>
                      </a:r>
                      <a:r>
                        <a:rPr lang="en-US" sz="900" dirty="0">
                          <a:solidFill>
                            <a:schemeClr val="tx1"/>
                          </a:solidFill>
                          <a:effectLst/>
                        </a:rPr>
                        <a:t/>
                      </a:r>
                      <a:br>
                        <a:rPr lang="en-US" sz="900" dirty="0">
                          <a:solidFill>
                            <a:schemeClr val="tx1"/>
                          </a:solidFill>
                          <a:effectLst/>
                        </a:rPr>
                      </a:br>
                      <a:r>
                        <a:rPr lang="en-US" sz="1100" dirty="0">
                          <a:solidFill>
                            <a:schemeClr val="tx1"/>
                          </a:solidFill>
                          <a:effectLst/>
                        </a:rPr>
                        <a:t>Interworking with external networks</a:t>
                      </a:r>
                      <a:endParaRPr lang="en-US" sz="900" dirty="0">
                        <a:solidFill>
                          <a:schemeClr val="tx1"/>
                        </a:solidFill>
                        <a:effectLst/>
                        <a:latin typeface="inherit"/>
                      </a:endParaRPr>
                    </a:p>
                  </a:txBody>
                  <a:tcPr marL="34136" marR="34136" marT="34148" marB="34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586455">
                <a:tc>
                  <a:txBody>
                    <a:bodyPr/>
                    <a:lstStyle/>
                    <a:p>
                      <a:pPr algn="ctr" fontAlgn="base"/>
                      <a:r>
                        <a:rPr lang="en-GB" sz="1200" b="1" u="none" strike="noStrike" dirty="0">
                          <a:solidFill>
                            <a:schemeClr val="tx1"/>
                          </a:solidFill>
                          <a:effectLst/>
                        </a:rPr>
                        <a:t>CT WG4</a:t>
                      </a:r>
                      <a:r>
                        <a:rPr lang="en-GB" sz="900" dirty="0">
                          <a:solidFill>
                            <a:schemeClr val="tx1"/>
                          </a:solidFill>
                          <a:effectLst/>
                        </a:rPr>
                        <a:t/>
                      </a:r>
                      <a:br>
                        <a:rPr lang="en-GB" sz="900" dirty="0">
                          <a:solidFill>
                            <a:schemeClr val="tx1"/>
                          </a:solidFill>
                          <a:effectLst/>
                        </a:rPr>
                      </a:br>
                      <a:r>
                        <a:rPr lang="en-GB" sz="1100" dirty="0">
                          <a:solidFill>
                            <a:schemeClr val="tx1"/>
                          </a:solidFill>
                          <a:effectLst/>
                        </a:rPr>
                        <a:t>MAP/GTP/BCH/SS </a:t>
                      </a:r>
                    </a:p>
                    <a:p>
                      <a:pPr algn="ctr" fontAlgn="base"/>
                      <a:r>
                        <a:rPr lang="en-GB" sz="1100" dirty="0">
                          <a:solidFill>
                            <a:schemeClr val="tx1"/>
                          </a:solidFill>
                          <a:effectLst/>
                        </a:rPr>
                        <a:t>(protocols within the CN)</a:t>
                      </a:r>
                    </a:p>
                  </a:txBody>
                  <a:tcPr marL="34136" marR="34136" marT="34148" marB="34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477506">
                <a:tc>
                  <a:txBody>
                    <a:bodyPr/>
                    <a:lstStyle/>
                    <a:p>
                      <a:pPr algn="ctr" fontAlgn="base"/>
                      <a:r>
                        <a:rPr lang="en-US" sz="1200" b="1" u="none" strike="noStrike" dirty="0">
                          <a:solidFill>
                            <a:schemeClr val="tx1"/>
                          </a:solidFill>
                          <a:effectLst/>
                        </a:rPr>
                        <a:t>CT WG6</a:t>
                      </a:r>
                      <a:r>
                        <a:rPr lang="en-US" sz="900" dirty="0">
                          <a:solidFill>
                            <a:schemeClr val="tx1"/>
                          </a:solidFill>
                          <a:effectLst/>
                        </a:rPr>
                        <a:t/>
                      </a:r>
                      <a:br>
                        <a:rPr lang="en-US" sz="900" dirty="0">
                          <a:solidFill>
                            <a:schemeClr val="tx1"/>
                          </a:solidFill>
                          <a:effectLst/>
                        </a:rPr>
                      </a:br>
                      <a:r>
                        <a:rPr lang="en-US" sz="1100" dirty="0">
                          <a:solidFill>
                            <a:schemeClr val="tx1"/>
                          </a:solidFill>
                          <a:effectLst/>
                        </a:rPr>
                        <a:t>Smart Card Application Aspects</a:t>
                      </a:r>
                      <a:endParaRPr lang="en-US" sz="900" dirty="0">
                        <a:solidFill>
                          <a:schemeClr val="tx1"/>
                        </a:solidFill>
                        <a:effectLst/>
                        <a:latin typeface="inherit"/>
                      </a:endParaRPr>
                    </a:p>
                  </a:txBody>
                  <a:tcPr marL="34136" marR="34136" marT="34148" marB="341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bl>
          </a:graphicData>
        </a:graphic>
      </p:graphicFrame>
      <p:graphicFrame>
        <p:nvGraphicFramePr>
          <p:cNvPr id="18" name="Table 17">
            <a:extLst>
              <a:ext uri="{FF2B5EF4-FFF2-40B4-BE49-F238E27FC236}"/>
            </a:extLst>
          </p:cNvPr>
          <p:cNvGraphicFramePr>
            <a:graphicFrameLocks noGrp="1"/>
          </p:cNvGraphicFramePr>
          <p:nvPr/>
        </p:nvGraphicFramePr>
        <p:xfrm>
          <a:off x="8256588" y="2157413"/>
          <a:ext cx="2130425" cy="3524250"/>
        </p:xfrm>
        <a:graphic>
          <a:graphicData uri="http://schemas.openxmlformats.org/drawingml/2006/table">
            <a:tbl>
              <a:tblPr firstRow="1">
                <a:effectLst/>
                <a:tableStyleId>{D03447BB-5D67-496B-8E87-E561075AD55C}</a:tableStyleId>
              </a:tblPr>
              <a:tblGrid>
                <a:gridCol w="2130425">
                  <a:extLst>
                    <a:ext uri="{9D8B030D-6E8A-4147-A177-3AD203B41FA5}"/>
                  </a:extLst>
                </a:gridCol>
              </a:tblGrid>
              <a:tr h="576010">
                <a:tc>
                  <a:txBody>
                    <a:bodyPr/>
                    <a:lstStyle/>
                    <a:p>
                      <a:pPr algn="ctr" fontAlgn="base"/>
                      <a:r>
                        <a:rPr lang="en-US" sz="1500" b="1" u="none" strike="noStrike" dirty="0">
                          <a:solidFill>
                            <a:schemeClr val="tx1"/>
                          </a:solidFill>
                          <a:effectLst/>
                        </a:rPr>
                        <a:t>TSG SA</a:t>
                      </a:r>
                      <a:r>
                        <a:rPr lang="en-US" sz="900" u="none" strike="noStrike" dirty="0">
                          <a:solidFill>
                            <a:schemeClr val="tx1"/>
                          </a:solidFill>
                          <a:effectLst/>
                          <a:hlinkClick r:id="rId4"/>
                        </a:rPr>
                        <a:t/>
                      </a:r>
                      <a:br>
                        <a:rPr lang="en-US" sz="900" u="none" strike="noStrike" dirty="0">
                          <a:solidFill>
                            <a:schemeClr val="tx1"/>
                          </a:solidFill>
                          <a:effectLst/>
                          <a:hlinkClick r:id="rId4"/>
                        </a:rPr>
                      </a:br>
                      <a:r>
                        <a:rPr lang="en-US" sz="1100" dirty="0">
                          <a:solidFill>
                            <a:schemeClr val="tx1"/>
                          </a:solidFill>
                          <a:effectLst/>
                        </a:rPr>
                        <a:t>Service &amp; Systems Aspects </a:t>
                      </a:r>
                      <a:endParaRPr lang="en-US" sz="900" dirty="0">
                        <a:solidFill>
                          <a:schemeClr val="tx1"/>
                        </a:solidFill>
                        <a:effectLst/>
                        <a:latin typeface="inherit"/>
                      </a:endParaRPr>
                    </a:p>
                  </a:txBody>
                  <a:tcPr marL="34161" marR="34161" marT="34138" marB="341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chemeClr val="accent1">
                            <a:lumMod val="0"/>
                            <a:lumOff val="100000"/>
                          </a:schemeClr>
                        </a:gs>
                        <a:gs pos="35000">
                          <a:schemeClr val="accent1">
                            <a:lumMod val="0"/>
                            <a:lumOff val="100000"/>
                          </a:schemeClr>
                        </a:gs>
                        <a:gs pos="100000">
                          <a:schemeClr val="accent2"/>
                        </a:gs>
                      </a:gsLst>
                      <a:path path="circle">
                        <a:fillToRect l="50000" t="-80000" r="50000" b="180000"/>
                      </a:path>
                    </a:gradFill>
                  </a:tcPr>
                </a:tc>
                <a:extLst>
                  <a:ext uri="{0D108BD9-81ED-4DB2-BD59-A6C34878D82A}"/>
                </a:extLst>
              </a:tr>
              <a:tr h="418796">
                <a:tc>
                  <a:txBody>
                    <a:bodyPr/>
                    <a:lstStyle/>
                    <a:p>
                      <a:pPr algn="ctr" fontAlgn="base"/>
                      <a:r>
                        <a:rPr lang="en-GB" sz="1200" b="1" u="none" strike="noStrike" dirty="0">
                          <a:solidFill>
                            <a:schemeClr val="tx1"/>
                          </a:solidFill>
                          <a:effectLst/>
                        </a:rPr>
                        <a:t>SA WG1</a:t>
                      </a:r>
                      <a:r>
                        <a:rPr lang="en-GB" sz="1200" b="1" dirty="0">
                          <a:solidFill>
                            <a:schemeClr val="tx1"/>
                          </a:solidFill>
                          <a:effectLst/>
                        </a:rPr>
                        <a:t> </a:t>
                      </a:r>
                      <a:r>
                        <a:rPr lang="en-GB" sz="900" b="1" dirty="0">
                          <a:solidFill>
                            <a:schemeClr val="tx1"/>
                          </a:solidFill>
                          <a:effectLst/>
                        </a:rPr>
                        <a:t/>
                      </a:r>
                      <a:br>
                        <a:rPr lang="en-GB" sz="900" b="1" dirty="0">
                          <a:solidFill>
                            <a:schemeClr val="tx1"/>
                          </a:solidFill>
                          <a:effectLst/>
                        </a:rPr>
                      </a:br>
                      <a:r>
                        <a:rPr lang="en-GB" sz="1100" dirty="0">
                          <a:solidFill>
                            <a:schemeClr val="tx1"/>
                          </a:solidFill>
                          <a:effectLst/>
                        </a:rPr>
                        <a:t>Services</a:t>
                      </a:r>
                      <a:endParaRPr lang="en-GB" sz="900" dirty="0">
                        <a:solidFill>
                          <a:schemeClr val="tx1"/>
                        </a:solidFill>
                        <a:effectLst/>
                        <a:latin typeface="inherit"/>
                      </a:endParaRPr>
                    </a:p>
                  </a:txBody>
                  <a:tcPr marL="34161" marR="34161" marT="34138" marB="341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546333">
                <a:tc>
                  <a:txBody>
                    <a:bodyPr/>
                    <a:lstStyle/>
                    <a:p>
                      <a:pPr algn="ctr" fontAlgn="base"/>
                      <a:r>
                        <a:rPr lang="en-GB" sz="1200" b="1" u="none" strike="noStrike" dirty="0">
                          <a:solidFill>
                            <a:schemeClr val="tx1"/>
                          </a:solidFill>
                          <a:effectLst/>
                        </a:rPr>
                        <a:t>SA WG2</a:t>
                      </a:r>
                      <a:r>
                        <a:rPr lang="en-GB" sz="900" dirty="0">
                          <a:solidFill>
                            <a:schemeClr val="tx1"/>
                          </a:solidFill>
                          <a:effectLst/>
                        </a:rPr>
                        <a:t/>
                      </a:r>
                      <a:br>
                        <a:rPr lang="en-GB" sz="900" dirty="0">
                          <a:solidFill>
                            <a:schemeClr val="tx1"/>
                          </a:solidFill>
                          <a:effectLst/>
                        </a:rPr>
                      </a:br>
                      <a:r>
                        <a:rPr lang="en-GB" sz="1100" dirty="0">
                          <a:solidFill>
                            <a:schemeClr val="tx1"/>
                          </a:solidFill>
                          <a:effectLst/>
                        </a:rPr>
                        <a:t>Architecture</a:t>
                      </a:r>
                      <a:endParaRPr lang="en-GB" sz="900" dirty="0">
                        <a:solidFill>
                          <a:schemeClr val="tx1"/>
                        </a:solidFill>
                        <a:effectLst/>
                        <a:latin typeface="inherit"/>
                      </a:endParaRPr>
                    </a:p>
                  </a:txBody>
                  <a:tcPr marL="34161" marR="34161" marT="34138" marB="341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480006">
                <a:tc>
                  <a:txBody>
                    <a:bodyPr/>
                    <a:lstStyle/>
                    <a:p>
                      <a:pPr algn="ctr" fontAlgn="base"/>
                      <a:r>
                        <a:rPr lang="en-GB" sz="1200" b="1" u="none" strike="noStrike" dirty="0">
                          <a:solidFill>
                            <a:schemeClr val="tx1"/>
                          </a:solidFill>
                          <a:effectLst/>
                        </a:rPr>
                        <a:t>SA WG3</a:t>
                      </a:r>
                      <a:r>
                        <a:rPr lang="en-GB" sz="900" dirty="0">
                          <a:solidFill>
                            <a:schemeClr val="tx1"/>
                          </a:solidFill>
                          <a:effectLst/>
                        </a:rPr>
                        <a:t/>
                      </a:r>
                      <a:br>
                        <a:rPr lang="en-GB" sz="900" dirty="0">
                          <a:solidFill>
                            <a:schemeClr val="tx1"/>
                          </a:solidFill>
                          <a:effectLst/>
                        </a:rPr>
                      </a:br>
                      <a:r>
                        <a:rPr lang="en-GB" sz="1100" dirty="0">
                          <a:solidFill>
                            <a:schemeClr val="tx1"/>
                          </a:solidFill>
                          <a:effectLst/>
                        </a:rPr>
                        <a:t>Security </a:t>
                      </a:r>
                      <a:endParaRPr lang="en-GB" sz="1100" dirty="0">
                        <a:solidFill>
                          <a:schemeClr val="tx1"/>
                        </a:solidFill>
                        <a:effectLst/>
                        <a:latin typeface="inherit"/>
                      </a:endParaRPr>
                    </a:p>
                  </a:txBody>
                  <a:tcPr marL="34161" marR="34161" marT="34138" marB="341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601675">
                <a:tc>
                  <a:txBody>
                    <a:bodyPr/>
                    <a:lstStyle/>
                    <a:p>
                      <a:pPr algn="ctr" fontAlgn="base"/>
                      <a:r>
                        <a:rPr lang="en-GB" sz="1300" b="1" u="none" strike="noStrike" dirty="0">
                          <a:solidFill>
                            <a:schemeClr val="tx1"/>
                          </a:solidFill>
                          <a:effectLst/>
                        </a:rPr>
                        <a:t>SA WG4</a:t>
                      </a:r>
                      <a:r>
                        <a:rPr lang="en-GB" sz="900" dirty="0">
                          <a:solidFill>
                            <a:schemeClr val="tx1"/>
                          </a:solidFill>
                          <a:effectLst/>
                        </a:rPr>
                        <a:t/>
                      </a:r>
                      <a:br>
                        <a:rPr lang="en-GB" sz="900" dirty="0">
                          <a:solidFill>
                            <a:schemeClr val="tx1"/>
                          </a:solidFill>
                          <a:effectLst/>
                        </a:rPr>
                      </a:br>
                      <a:r>
                        <a:rPr lang="en-GB" sz="1100" dirty="0">
                          <a:solidFill>
                            <a:schemeClr val="tx1"/>
                          </a:solidFill>
                          <a:effectLst/>
                        </a:rPr>
                        <a:t>Speech, audio, video, and multimedia Codecs</a:t>
                      </a:r>
                      <a:endParaRPr lang="en-GB" sz="1100" dirty="0">
                        <a:solidFill>
                          <a:schemeClr val="tx1"/>
                        </a:solidFill>
                        <a:effectLst/>
                        <a:latin typeface="inherit"/>
                      </a:endParaRPr>
                    </a:p>
                  </a:txBody>
                  <a:tcPr marL="34161" marR="34161" marT="34138" marB="341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482633">
                <a:tc>
                  <a:txBody>
                    <a:bodyPr/>
                    <a:lstStyle/>
                    <a:p>
                      <a:pPr algn="ctr" fontAlgn="base"/>
                      <a:r>
                        <a:rPr lang="en-GB" sz="1200" b="1" u="none" strike="noStrike" dirty="0">
                          <a:solidFill>
                            <a:schemeClr val="tx1"/>
                          </a:solidFill>
                          <a:effectLst/>
                        </a:rPr>
                        <a:t>SA WG5</a:t>
                      </a:r>
                      <a:r>
                        <a:rPr lang="en-GB" sz="900" dirty="0">
                          <a:solidFill>
                            <a:schemeClr val="tx1"/>
                          </a:solidFill>
                          <a:effectLst/>
                        </a:rPr>
                        <a:t/>
                      </a:r>
                      <a:br>
                        <a:rPr lang="en-GB" sz="900" dirty="0">
                          <a:solidFill>
                            <a:schemeClr val="tx1"/>
                          </a:solidFill>
                          <a:effectLst/>
                        </a:rPr>
                      </a:br>
                      <a:r>
                        <a:rPr lang="en-GB" sz="1100" dirty="0">
                          <a:solidFill>
                            <a:schemeClr val="tx1"/>
                          </a:solidFill>
                          <a:effectLst/>
                        </a:rPr>
                        <a:t>Telecom Management</a:t>
                      </a:r>
                      <a:endParaRPr lang="en-GB" sz="900" dirty="0">
                        <a:solidFill>
                          <a:schemeClr val="tx1"/>
                        </a:solidFill>
                        <a:effectLst/>
                        <a:latin typeface="inherit"/>
                      </a:endParaRPr>
                    </a:p>
                  </a:txBody>
                  <a:tcPr marL="34161" marR="34161" marT="34138" marB="341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r h="418796">
                <a:tc>
                  <a:txBody>
                    <a:bodyPr/>
                    <a:lstStyle/>
                    <a:p>
                      <a:pPr algn="ctr" fontAlgn="base"/>
                      <a:r>
                        <a:rPr lang="en-GB" sz="1200" b="1" u="none" strike="noStrike" dirty="0">
                          <a:solidFill>
                            <a:schemeClr val="tx1"/>
                          </a:solidFill>
                          <a:effectLst/>
                        </a:rPr>
                        <a:t>SA WG6</a:t>
                      </a:r>
                      <a:r>
                        <a:rPr lang="en-GB" sz="900" dirty="0">
                          <a:solidFill>
                            <a:schemeClr val="tx1"/>
                          </a:solidFill>
                          <a:effectLst/>
                        </a:rPr>
                        <a:t/>
                      </a:r>
                      <a:br>
                        <a:rPr lang="en-GB" sz="900" dirty="0">
                          <a:solidFill>
                            <a:schemeClr val="tx1"/>
                          </a:solidFill>
                          <a:effectLst/>
                        </a:rPr>
                      </a:br>
                      <a:r>
                        <a:rPr lang="en-GB" sz="1100" dirty="0">
                          <a:solidFill>
                            <a:schemeClr val="tx1"/>
                          </a:solidFill>
                          <a:effectLst/>
                        </a:rPr>
                        <a:t>Mission-Critical Applications</a:t>
                      </a:r>
                      <a:endParaRPr lang="en-GB" sz="1100" dirty="0">
                        <a:solidFill>
                          <a:schemeClr val="tx1"/>
                        </a:solidFill>
                        <a:effectLst/>
                        <a:latin typeface="inherit"/>
                      </a:endParaRPr>
                    </a:p>
                  </a:txBody>
                  <a:tcPr marL="34161" marR="34161" marT="34138" marB="341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extLst>
              </a:tr>
            </a:tbl>
          </a:graphicData>
        </a:graphic>
      </p:graphicFrame>
      <p:sp>
        <p:nvSpPr>
          <p:cNvPr id="19" name="Oval 18">
            <a:extLst>
              <a:ext uri="{FF2B5EF4-FFF2-40B4-BE49-F238E27FC236}"/>
            </a:extLst>
          </p:cNvPr>
          <p:cNvSpPr/>
          <p:nvPr/>
        </p:nvSpPr>
        <p:spPr>
          <a:xfrm>
            <a:off x="10042525" y="2786063"/>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 name="Oval 19">
            <a:extLst>
              <a:ext uri="{FF2B5EF4-FFF2-40B4-BE49-F238E27FC236}"/>
            </a:extLst>
          </p:cNvPr>
          <p:cNvSpPr/>
          <p:nvPr/>
        </p:nvSpPr>
        <p:spPr>
          <a:xfrm>
            <a:off x="6867525" y="4491038"/>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1" name="Oval 20">
            <a:extLst>
              <a:ext uri="{FF2B5EF4-FFF2-40B4-BE49-F238E27FC236}"/>
            </a:extLst>
          </p:cNvPr>
          <p:cNvSpPr/>
          <p:nvPr/>
        </p:nvSpPr>
        <p:spPr>
          <a:xfrm>
            <a:off x="6848475" y="3941763"/>
            <a:ext cx="309563"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2" name="Oval 21">
            <a:extLst>
              <a:ext uri="{FF2B5EF4-FFF2-40B4-BE49-F238E27FC236}"/>
            </a:extLst>
          </p:cNvPr>
          <p:cNvSpPr/>
          <p:nvPr/>
        </p:nvSpPr>
        <p:spPr>
          <a:xfrm>
            <a:off x="6877050" y="3343275"/>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3" name="Oval 22">
            <a:extLst>
              <a:ext uri="{FF2B5EF4-FFF2-40B4-BE49-F238E27FC236}"/>
            </a:extLst>
          </p:cNvPr>
          <p:cNvSpPr/>
          <p:nvPr/>
        </p:nvSpPr>
        <p:spPr>
          <a:xfrm>
            <a:off x="6856413" y="2716213"/>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4" name="Oval 23">
            <a:extLst>
              <a:ext uri="{FF2B5EF4-FFF2-40B4-BE49-F238E27FC236}"/>
            </a:extLst>
          </p:cNvPr>
          <p:cNvSpPr/>
          <p:nvPr/>
        </p:nvSpPr>
        <p:spPr>
          <a:xfrm>
            <a:off x="3605213" y="5840413"/>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b="1">
              <a:solidFill>
                <a:schemeClr val="tx1"/>
              </a:solidFill>
            </a:endParaRPr>
          </a:p>
        </p:txBody>
      </p:sp>
      <p:sp>
        <p:nvSpPr>
          <p:cNvPr id="25" name="Oval 24">
            <a:extLst>
              <a:ext uri="{FF2B5EF4-FFF2-40B4-BE49-F238E27FC236}"/>
            </a:extLst>
          </p:cNvPr>
          <p:cNvSpPr/>
          <p:nvPr/>
        </p:nvSpPr>
        <p:spPr>
          <a:xfrm>
            <a:off x="3635375" y="5094288"/>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b="1">
              <a:solidFill>
                <a:schemeClr val="tx1"/>
              </a:solidFill>
            </a:endParaRPr>
          </a:p>
        </p:txBody>
      </p:sp>
      <p:sp>
        <p:nvSpPr>
          <p:cNvPr id="26" name="Oval 25">
            <a:extLst>
              <a:ext uri="{FF2B5EF4-FFF2-40B4-BE49-F238E27FC236}"/>
            </a:extLst>
          </p:cNvPr>
          <p:cNvSpPr/>
          <p:nvPr/>
        </p:nvSpPr>
        <p:spPr>
          <a:xfrm>
            <a:off x="3611563" y="4521200"/>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b="1">
              <a:solidFill>
                <a:schemeClr val="tx1"/>
              </a:solidFill>
            </a:endParaRPr>
          </a:p>
        </p:txBody>
      </p:sp>
      <p:sp>
        <p:nvSpPr>
          <p:cNvPr id="27" name="Oval 26">
            <a:extLst>
              <a:ext uri="{FF2B5EF4-FFF2-40B4-BE49-F238E27FC236}"/>
            </a:extLst>
          </p:cNvPr>
          <p:cNvSpPr/>
          <p:nvPr/>
        </p:nvSpPr>
        <p:spPr>
          <a:xfrm>
            <a:off x="3635375" y="3795713"/>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b="1">
              <a:solidFill>
                <a:schemeClr val="tx1"/>
              </a:solidFill>
            </a:endParaRPr>
          </a:p>
        </p:txBody>
      </p:sp>
      <p:sp>
        <p:nvSpPr>
          <p:cNvPr id="28" name="Oval 27">
            <a:extLst>
              <a:ext uri="{FF2B5EF4-FFF2-40B4-BE49-F238E27FC236}"/>
            </a:extLst>
          </p:cNvPr>
          <p:cNvSpPr/>
          <p:nvPr/>
        </p:nvSpPr>
        <p:spPr>
          <a:xfrm>
            <a:off x="3611563" y="3159125"/>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b="1">
              <a:solidFill>
                <a:schemeClr val="tx1"/>
              </a:solidFill>
            </a:endParaRPr>
          </a:p>
        </p:txBody>
      </p:sp>
      <p:sp>
        <p:nvSpPr>
          <p:cNvPr id="29" name="Oval 28">
            <a:extLst>
              <a:ext uri="{FF2B5EF4-FFF2-40B4-BE49-F238E27FC236}"/>
            </a:extLst>
          </p:cNvPr>
          <p:cNvSpPr/>
          <p:nvPr/>
        </p:nvSpPr>
        <p:spPr>
          <a:xfrm>
            <a:off x="3621088" y="2744788"/>
            <a:ext cx="309562" cy="18573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30" name="Oval 29">
            <a:extLst>
              <a:ext uri="{FF2B5EF4-FFF2-40B4-BE49-F238E27FC236}"/>
            </a:extLst>
          </p:cNvPr>
          <p:cNvSpPr/>
          <p:nvPr/>
        </p:nvSpPr>
        <p:spPr>
          <a:xfrm>
            <a:off x="3613150" y="2151063"/>
            <a:ext cx="465138" cy="29686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400">
              <a:solidFill>
                <a:schemeClr val="tx1"/>
              </a:solidFill>
            </a:endParaRPr>
          </a:p>
        </p:txBody>
      </p:sp>
      <p:cxnSp>
        <p:nvCxnSpPr>
          <p:cNvPr id="19522" name="Straight Connector 11"/>
          <p:cNvCxnSpPr>
            <a:cxnSpLocks noChangeShapeType="1"/>
          </p:cNvCxnSpPr>
          <p:nvPr/>
        </p:nvCxnSpPr>
        <p:spPr bwMode="auto">
          <a:xfrm>
            <a:off x="5367338" y="1924050"/>
            <a:ext cx="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9523" name="Straight Connector 15"/>
          <p:cNvCxnSpPr>
            <a:cxnSpLocks noChangeShapeType="1"/>
          </p:cNvCxnSpPr>
          <p:nvPr/>
        </p:nvCxnSpPr>
        <p:spPr bwMode="auto">
          <a:xfrm>
            <a:off x="2881313" y="2028825"/>
            <a:ext cx="0" cy="12382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9524" name="Straight Connector 16"/>
          <p:cNvCxnSpPr>
            <a:cxnSpLocks noChangeShapeType="1"/>
          </p:cNvCxnSpPr>
          <p:nvPr/>
        </p:nvCxnSpPr>
        <p:spPr bwMode="auto">
          <a:xfrm>
            <a:off x="9307513" y="2032000"/>
            <a:ext cx="0" cy="112713"/>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9525" name="Straight Connector 18"/>
          <p:cNvCxnSpPr>
            <a:cxnSpLocks noChangeShapeType="1"/>
          </p:cNvCxnSpPr>
          <p:nvPr/>
        </p:nvCxnSpPr>
        <p:spPr bwMode="auto">
          <a:xfrm>
            <a:off x="6145213" y="2028825"/>
            <a:ext cx="0" cy="11112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9526" name="Straight Connector 20"/>
          <p:cNvCxnSpPr>
            <a:cxnSpLocks noChangeShapeType="1"/>
          </p:cNvCxnSpPr>
          <p:nvPr/>
        </p:nvCxnSpPr>
        <p:spPr bwMode="auto">
          <a:xfrm>
            <a:off x="2881313" y="2022475"/>
            <a:ext cx="6427787"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9527" name="Straight Connector 13"/>
          <p:cNvCxnSpPr>
            <a:cxnSpLocks noChangeShapeType="1"/>
          </p:cNvCxnSpPr>
          <p:nvPr/>
        </p:nvCxnSpPr>
        <p:spPr bwMode="auto">
          <a:xfrm flipH="1">
            <a:off x="5395913" y="1708150"/>
            <a:ext cx="0" cy="314325"/>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38" name="TextBox 37">
            <a:extLst>
              <a:ext uri="{FF2B5EF4-FFF2-40B4-BE49-F238E27FC236}"/>
            </a:extLst>
          </p:cNvPr>
          <p:cNvSpPr txBox="1"/>
          <p:nvPr/>
        </p:nvSpPr>
        <p:spPr>
          <a:xfrm>
            <a:off x="4318000" y="1438275"/>
            <a:ext cx="2155825" cy="260350"/>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a:defRPr/>
            </a:pPr>
            <a:r>
              <a:rPr lang="en-GB" sz="1100" b="1" dirty="0">
                <a:solidFill>
                  <a:schemeClr val="tx1"/>
                </a:solidFill>
              </a:rPr>
              <a:t>Project Coordination Group (PCG</a:t>
            </a:r>
            <a:r>
              <a:rPr lang="en-GB" sz="1100" b="1" dirty="0">
                <a:solidFill>
                  <a:schemeClr val="bg1"/>
                </a:solidFill>
              </a:rPr>
              <a:t>)</a:t>
            </a:r>
          </a:p>
        </p:txBody>
      </p:sp>
      <p:sp>
        <p:nvSpPr>
          <p:cNvPr id="39" name="TextBox 14"/>
          <p:cNvSpPr txBox="1">
            <a:spLocks noChangeArrowheads="1"/>
          </p:cNvSpPr>
          <p:nvPr/>
        </p:nvSpPr>
        <p:spPr bwMode="auto">
          <a:xfrm>
            <a:off x="6831013" y="2708275"/>
            <a:ext cx="357187"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a:latin typeface="Arial" panose="020B0604020202020204" pitchFamily="34" charset="0"/>
              </a:rPr>
              <a:t>144</a:t>
            </a:r>
          </a:p>
        </p:txBody>
      </p:sp>
      <p:sp>
        <p:nvSpPr>
          <p:cNvPr id="40" name="TextBox 15"/>
          <p:cNvSpPr txBox="1">
            <a:spLocks noChangeArrowheads="1"/>
          </p:cNvSpPr>
          <p:nvPr/>
        </p:nvSpPr>
        <p:spPr bwMode="auto">
          <a:xfrm>
            <a:off x="6859588" y="3324225"/>
            <a:ext cx="3571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a:latin typeface="Arial" panose="020B0604020202020204" pitchFamily="34" charset="0"/>
              </a:rPr>
              <a:t>113</a:t>
            </a:r>
          </a:p>
        </p:txBody>
      </p:sp>
      <p:sp>
        <p:nvSpPr>
          <p:cNvPr id="41" name="TextBox 16"/>
          <p:cNvSpPr txBox="1">
            <a:spLocks noChangeArrowheads="1"/>
          </p:cNvSpPr>
          <p:nvPr/>
        </p:nvSpPr>
        <p:spPr bwMode="auto">
          <a:xfrm>
            <a:off x="6832600" y="3919538"/>
            <a:ext cx="3571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a:latin typeface="Arial" panose="020B0604020202020204" pitchFamily="34" charset="0"/>
              </a:rPr>
              <a:t>121</a:t>
            </a:r>
          </a:p>
        </p:txBody>
      </p:sp>
      <p:sp>
        <p:nvSpPr>
          <p:cNvPr id="42" name="TextBox 17"/>
          <p:cNvSpPr txBox="1">
            <a:spLocks noChangeArrowheads="1"/>
          </p:cNvSpPr>
          <p:nvPr/>
        </p:nvSpPr>
        <p:spPr bwMode="auto">
          <a:xfrm>
            <a:off x="6878638" y="4475163"/>
            <a:ext cx="3000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a:latin typeface="Arial" panose="020B0604020202020204" pitchFamily="34" charset="0"/>
              </a:rPr>
              <a:t>55</a:t>
            </a:r>
          </a:p>
        </p:txBody>
      </p:sp>
      <p:sp>
        <p:nvSpPr>
          <p:cNvPr id="44" name="TextBox 19"/>
          <p:cNvSpPr txBox="1">
            <a:spLocks noChangeArrowheads="1"/>
          </p:cNvSpPr>
          <p:nvPr/>
        </p:nvSpPr>
        <p:spPr bwMode="auto">
          <a:xfrm>
            <a:off x="3605213" y="2728913"/>
            <a:ext cx="3587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a:latin typeface="Arial" panose="020B0604020202020204" pitchFamily="34" charset="0"/>
              </a:rPr>
              <a:t>548</a:t>
            </a:r>
          </a:p>
        </p:txBody>
      </p:sp>
      <p:sp>
        <p:nvSpPr>
          <p:cNvPr id="45" name="TextBox 20"/>
          <p:cNvSpPr txBox="1">
            <a:spLocks noChangeArrowheads="1"/>
          </p:cNvSpPr>
          <p:nvPr/>
        </p:nvSpPr>
        <p:spPr bwMode="auto">
          <a:xfrm>
            <a:off x="3597275" y="3133725"/>
            <a:ext cx="357188"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b="1">
                <a:latin typeface="Arial" panose="020B0604020202020204" pitchFamily="34" charset="0"/>
              </a:rPr>
              <a:t>446</a:t>
            </a:r>
          </a:p>
        </p:txBody>
      </p:sp>
      <p:sp>
        <p:nvSpPr>
          <p:cNvPr id="46" name="TextBox 21"/>
          <p:cNvSpPr txBox="1">
            <a:spLocks noChangeArrowheads="1"/>
          </p:cNvSpPr>
          <p:nvPr/>
        </p:nvSpPr>
        <p:spPr bwMode="auto">
          <a:xfrm>
            <a:off x="3614738" y="3786188"/>
            <a:ext cx="3587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b="1">
                <a:latin typeface="Arial" panose="020B0604020202020204" pitchFamily="34" charset="0"/>
              </a:rPr>
              <a:t>193</a:t>
            </a:r>
          </a:p>
        </p:txBody>
      </p:sp>
      <p:sp>
        <p:nvSpPr>
          <p:cNvPr id="47" name="TextBox 19"/>
          <p:cNvSpPr txBox="1">
            <a:spLocks noChangeArrowheads="1"/>
          </p:cNvSpPr>
          <p:nvPr/>
        </p:nvSpPr>
        <p:spPr bwMode="auto">
          <a:xfrm>
            <a:off x="3587750" y="4491038"/>
            <a:ext cx="35718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b="1">
                <a:latin typeface="Arial" panose="020B0604020202020204" pitchFamily="34" charset="0"/>
              </a:rPr>
              <a:t>439</a:t>
            </a:r>
          </a:p>
        </p:txBody>
      </p:sp>
      <p:sp>
        <p:nvSpPr>
          <p:cNvPr id="51" name="TextBox 19"/>
          <p:cNvSpPr txBox="1">
            <a:spLocks noChangeArrowheads="1"/>
          </p:cNvSpPr>
          <p:nvPr/>
        </p:nvSpPr>
        <p:spPr bwMode="auto">
          <a:xfrm>
            <a:off x="3616325" y="5072063"/>
            <a:ext cx="3571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b="1">
                <a:latin typeface="Arial" panose="020B0604020202020204" pitchFamily="34" charset="0"/>
              </a:rPr>
              <a:t>145</a:t>
            </a:r>
          </a:p>
        </p:txBody>
      </p:sp>
      <p:sp>
        <p:nvSpPr>
          <p:cNvPr id="52" name="TextBox 19"/>
          <p:cNvSpPr txBox="1">
            <a:spLocks noChangeArrowheads="1"/>
          </p:cNvSpPr>
          <p:nvPr/>
        </p:nvSpPr>
        <p:spPr bwMode="auto">
          <a:xfrm>
            <a:off x="3611563" y="5824538"/>
            <a:ext cx="3000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b="1">
                <a:latin typeface="Arial" panose="020B0604020202020204" pitchFamily="34" charset="0"/>
              </a:rPr>
              <a:t>11</a:t>
            </a:r>
          </a:p>
        </p:txBody>
      </p:sp>
      <p:sp>
        <p:nvSpPr>
          <p:cNvPr id="57" name="TextBox 14"/>
          <p:cNvSpPr txBox="1">
            <a:spLocks noChangeArrowheads="1"/>
          </p:cNvSpPr>
          <p:nvPr/>
        </p:nvSpPr>
        <p:spPr bwMode="auto">
          <a:xfrm>
            <a:off x="10023475" y="2754313"/>
            <a:ext cx="3571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a:latin typeface="Arial" panose="020B0604020202020204" pitchFamily="34" charset="0"/>
              </a:rPr>
              <a:t>101</a:t>
            </a:r>
          </a:p>
        </p:txBody>
      </p:sp>
      <p:sp>
        <p:nvSpPr>
          <p:cNvPr id="62" name="Oval 61">
            <a:extLst>
              <a:ext uri="{FF2B5EF4-FFF2-40B4-BE49-F238E27FC236}"/>
            </a:extLst>
          </p:cNvPr>
          <p:cNvSpPr/>
          <p:nvPr/>
        </p:nvSpPr>
        <p:spPr>
          <a:xfrm>
            <a:off x="10045700" y="3211513"/>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3" name="Oval 62">
            <a:extLst>
              <a:ext uri="{FF2B5EF4-FFF2-40B4-BE49-F238E27FC236}"/>
            </a:extLst>
          </p:cNvPr>
          <p:cNvSpPr/>
          <p:nvPr/>
        </p:nvSpPr>
        <p:spPr>
          <a:xfrm>
            <a:off x="10047288" y="3759200"/>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4" name="Oval 63">
            <a:extLst>
              <a:ext uri="{FF2B5EF4-FFF2-40B4-BE49-F238E27FC236}"/>
            </a:extLst>
          </p:cNvPr>
          <p:cNvSpPr/>
          <p:nvPr/>
        </p:nvSpPr>
        <p:spPr>
          <a:xfrm>
            <a:off x="10045700" y="4235450"/>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5" name="Oval 64">
            <a:extLst>
              <a:ext uri="{FF2B5EF4-FFF2-40B4-BE49-F238E27FC236}"/>
            </a:extLst>
          </p:cNvPr>
          <p:cNvSpPr/>
          <p:nvPr/>
        </p:nvSpPr>
        <p:spPr>
          <a:xfrm>
            <a:off x="10055225" y="4859338"/>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6" name="Oval 65">
            <a:extLst>
              <a:ext uri="{FF2B5EF4-FFF2-40B4-BE49-F238E27FC236}"/>
            </a:extLst>
          </p:cNvPr>
          <p:cNvSpPr/>
          <p:nvPr/>
        </p:nvSpPr>
        <p:spPr>
          <a:xfrm>
            <a:off x="10037763" y="5311775"/>
            <a:ext cx="311150" cy="1841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7" name="TextBox 14"/>
          <p:cNvSpPr txBox="1">
            <a:spLocks noChangeArrowheads="1"/>
          </p:cNvSpPr>
          <p:nvPr/>
        </p:nvSpPr>
        <p:spPr bwMode="auto">
          <a:xfrm>
            <a:off x="10031413" y="3197225"/>
            <a:ext cx="3587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a:latin typeface="Arial" panose="020B0604020202020204" pitchFamily="34" charset="0"/>
              </a:rPr>
              <a:t>247</a:t>
            </a:r>
          </a:p>
        </p:txBody>
      </p:sp>
      <p:sp>
        <p:nvSpPr>
          <p:cNvPr id="68" name="TextBox 14"/>
          <p:cNvSpPr txBox="1">
            <a:spLocks noChangeArrowheads="1"/>
          </p:cNvSpPr>
          <p:nvPr/>
        </p:nvSpPr>
        <p:spPr bwMode="auto">
          <a:xfrm>
            <a:off x="10056813" y="3743325"/>
            <a:ext cx="3000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a:latin typeface="Arial" panose="020B0604020202020204" pitchFamily="34" charset="0"/>
              </a:rPr>
              <a:t>79</a:t>
            </a:r>
          </a:p>
        </p:txBody>
      </p:sp>
      <p:sp>
        <p:nvSpPr>
          <p:cNvPr id="69" name="TextBox 14"/>
          <p:cNvSpPr txBox="1">
            <a:spLocks noChangeArrowheads="1"/>
          </p:cNvSpPr>
          <p:nvPr/>
        </p:nvSpPr>
        <p:spPr bwMode="auto">
          <a:xfrm>
            <a:off x="10055225" y="4210050"/>
            <a:ext cx="300038"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a:latin typeface="Arial" panose="020B0604020202020204" pitchFamily="34" charset="0"/>
              </a:rPr>
              <a:t>63</a:t>
            </a:r>
          </a:p>
        </p:txBody>
      </p:sp>
      <p:sp>
        <p:nvSpPr>
          <p:cNvPr id="70" name="TextBox 14"/>
          <p:cNvSpPr txBox="1">
            <a:spLocks noChangeArrowheads="1"/>
          </p:cNvSpPr>
          <p:nvPr/>
        </p:nvSpPr>
        <p:spPr bwMode="auto">
          <a:xfrm>
            <a:off x="10052050" y="4846638"/>
            <a:ext cx="300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a:latin typeface="Arial" panose="020B0604020202020204" pitchFamily="34" charset="0"/>
              </a:rPr>
              <a:t>56</a:t>
            </a:r>
          </a:p>
        </p:txBody>
      </p:sp>
      <p:sp>
        <p:nvSpPr>
          <p:cNvPr id="71" name="TextBox 14"/>
          <p:cNvSpPr txBox="1">
            <a:spLocks noChangeArrowheads="1"/>
          </p:cNvSpPr>
          <p:nvPr/>
        </p:nvSpPr>
        <p:spPr bwMode="auto">
          <a:xfrm>
            <a:off x="10042525" y="5287963"/>
            <a:ext cx="300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GB" altLang="en-US" sz="800">
                <a:latin typeface="Arial" panose="020B0604020202020204" pitchFamily="34" charset="0"/>
              </a:rPr>
              <a:t>60</a:t>
            </a:r>
          </a:p>
        </p:txBody>
      </p:sp>
      <p:sp>
        <p:nvSpPr>
          <p:cNvPr id="72" name="Oval 71">
            <a:extLst>
              <a:ext uri="{FF2B5EF4-FFF2-40B4-BE49-F238E27FC236}"/>
            </a:extLst>
          </p:cNvPr>
          <p:cNvSpPr/>
          <p:nvPr/>
        </p:nvSpPr>
        <p:spPr>
          <a:xfrm>
            <a:off x="9069388" y="6138863"/>
            <a:ext cx="954087" cy="51276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73" name="TextBox 18"/>
          <p:cNvSpPr txBox="1">
            <a:spLocks noChangeArrowheads="1"/>
          </p:cNvSpPr>
          <p:nvPr/>
        </p:nvSpPr>
        <p:spPr bwMode="auto">
          <a:xfrm>
            <a:off x="9032875" y="6234113"/>
            <a:ext cx="10271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GB" altLang="en-US" sz="700">
                <a:latin typeface="Arial" panose="020B0604020202020204" pitchFamily="34" charset="0"/>
              </a:rPr>
              <a:t>Delegates at last</a:t>
            </a:r>
          </a:p>
          <a:p>
            <a:pPr algn="ctr">
              <a:lnSpc>
                <a:spcPct val="100000"/>
              </a:lnSpc>
              <a:spcBef>
                <a:spcPct val="0"/>
              </a:spcBef>
              <a:buFontTx/>
              <a:buNone/>
            </a:pPr>
            <a:r>
              <a:rPr lang="en-GB" altLang="en-US" sz="700">
                <a:latin typeface="Arial" panose="020B0604020202020204" pitchFamily="34" charset="0"/>
              </a:rPr>
              <a:t>Meeting (~July 2019)</a:t>
            </a:r>
          </a:p>
        </p:txBody>
      </p:sp>
      <p:sp>
        <p:nvSpPr>
          <p:cNvPr id="75" name="Oval 74">
            <a:extLst>
              <a:ext uri="{FF2B5EF4-FFF2-40B4-BE49-F238E27FC236}"/>
            </a:extLst>
          </p:cNvPr>
          <p:cNvSpPr/>
          <p:nvPr/>
        </p:nvSpPr>
        <p:spPr>
          <a:xfrm>
            <a:off x="6980238" y="2139950"/>
            <a:ext cx="463550" cy="29686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79" name="Oval 78">
            <a:extLst>
              <a:ext uri="{FF2B5EF4-FFF2-40B4-BE49-F238E27FC236}"/>
            </a:extLst>
          </p:cNvPr>
          <p:cNvSpPr/>
          <p:nvPr/>
        </p:nvSpPr>
        <p:spPr>
          <a:xfrm>
            <a:off x="3627421" y="2107405"/>
            <a:ext cx="654860" cy="296863"/>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dirty="0">
                <a:solidFill>
                  <a:schemeClr val="tx1"/>
                </a:solidFill>
                <a:highlight>
                  <a:srgbClr val="FFFF00"/>
                </a:highlight>
              </a:rPr>
              <a:t>403</a:t>
            </a:r>
          </a:p>
        </p:txBody>
      </p:sp>
      <p:sp>
        <p:nvSpPr>
          <p:cNvPr id="80" name="Oval 79">
            <a:extLst>
              <a:ext uri="{FF2B5EF4-FFF2-40B4-BE49-F238E27FC236}"/>
            </a:extLst>
          </p:cNvPr>
          <p:cNvSpPr/>
          <p:nvPr/>
        </p:nvSpPr>
        <p:spPr>
          <a:xfrm>
            <a:off x="6730578" y="2099905"/>
            <a:ext cx="654860" cy="296863"/>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dirty="0">
                <a:solidFill>
                  <a:schemeClr val="tx1"/>
                </a:solidFill>
                <a:highlight>
                  <a:srgbClr val="FFFF00"/>
                </a:highlight>
              </a:rPr>
              <a:t>175</a:t>
            </a:r>
          </a:p>
        </p:txBody>
      </p:sp>
      <p:sp>
        <p:nvSpPr>
          <p:cNvPr id="81" name="Oval 80">
            <a:extLst>
              <a:ext uri="{FF2B5EF4-FFF2-40B4-BE49-F238E27FC236}"/>
            </a:extLst>
          </p:cNvPr>
          <p:cNvSpPr/>
          <p:nvPr/>
        </p:nvSpPr>
        <p:spPr>
          <a:xfrm>
            <a:off x="10028626" y="2150090"/>
            <a:ext cx="654860" cy="296863"/>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dirty="0">
                <a:solidFill>
                  <a:schemeClr val="tx1"/>
                </a:solidFill>
                <a:highlight>
                  <a:srgbClr val="FFFF00"/>
                </a:highlight>
              </a:rPr>
              <a:t>272</a:t>
            </a:r>
          </a:p>
        </p:txBody>
      </p:sp>
    </p:spTree>
    <p:extLst>
      <p:ext uri="{BB962C8B-B14F-4D97-AF65-F5344CB8AC3E}">
        <p14:creationId xmlns:p14="http://schemas.microsoft.com/office/powerpoint/2010/main" val="124560205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1"/>
                                        </p:tgtEl>
                                        <p:attrNameLst>
                                          <p:attrName>style.visibility</p:attrName>
                                        </p:attrNameLst>
                                      </p:cBhvr>
                                      <p:to>
                                        <p:strVal val="visible"/>
                                      </p:to>
                                    </p:set>
                                  </p:childTnLst>
                                </p:cTn>
                              </p:par>
                              <p:par>
                                <p:cTn id="37" presetID="10" presetClass="entr" presetSubtype="0" fill="hold" grpId="0" nodeType="withEffect" nodePh="1">
                                  <p:stCondLst>
                                    <p:cond delay="0"/>
                                  </p:stCondLst>
                                  <p:endCondLst>
                                    <p:cond evt="begin" delay="0">
                                      <p:tn val="37"/>
                                    </p:cond>
                                  </p:end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par>
                                <p:cTn id="40" presetID="10" presetClass="entr" presetSubtype="0" fill="hold" grpId="0" nodeType="withEffect" nodePh="1">
                                  <p:stCondLst>
                                    <p:cond delay="0"/>
                                  </p:stCondLst>
                                  <p:endCondLst>
                                    <p:cond evt="begin" delay="0">
                                      <p:tn val="40"/>
                                    </p:cond>
                                  </p:end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par>
                                <p:cTn id="43" presetID="10" presetClass="entr" presetSubtype="0" fill="hold" grpId="0" nodeType="withEffect" nodePh="1">
                                  <p:stCondLst>
                                    <p:cond delay="0"/>
                                  </p:stCondLst>
                                  <p:endCondLst>
                                    <p:cond evt="begin" delay="0">
                                      <p:tn val="43"/>
                                    </p:cond>
                                  </p:end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par>
                                <p:cTn id="46" presetID="10" presetClass="entr" presetSubtype="0" fill="hold" grpId="0" nodeType="withEffect" nodePh="1">
                                  <p:stCondLst>
                                    <p:cond delay="0"/>
                                  </p:stCondLst>
                                  <p:endCondLst>
                                    <p:cond evt="begin" delay="0">
                                      <p:tn val="46"/>
                                    </p:cond>
                                  </p:end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par>
                                <p:cTn id="49" presetID="10" presetClass="entr" presetSubtype="0" fill="hold" grpId="0" nodeType="withEffect" nodePh="1">
                                  <p:stCondLst>
                                    <p:cond delay="0"/>
                                  </p:stCondLst>
                                  <p:endCondLst>
                                    <p:cond evt="begin" delay="0">
                                      <p:tn val="49"/>
                                    </p:cond>
                                  </p:end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childTnLst>
                                </p:cTn>
                              </p:par>
                              <p:par>
                                <p:cTn id="52" presetID="10" presetClass="entr" presetSubtype="0" fill="hold" grpId="0" nodeType="withEffect" nodePh="1">
                                  <p:stCondLst>
                                    <p:cond delay="0"/>
                                  </p:stCondLst>
                                  <p:endCondLst>
                                    <p:cond evt="begin" delay="0">
                                      <p:tn val="52"/>
                                    </p:cond>
                                  </p:end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10" presetClass="entr" presetSubtype="0" fill="hold" grpId="0" nodeType="withEffect" nodePh="1">
                                  <p:stCondLst>
                                    <p:cond delay="0"/>
                                  </p:stCondLst>
                                  <p:endCondLst>
                                    <p:cond evt="begin" delay="0">
                                      <p:tn val="55"/>
                                    </p:cond>
                                  </p:end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par>
                                <p:cTn id="58" presetID="10" presetClass="entr" presetSubtype="0" fill="hold" grpId="0" nodeType="withEffect" nodePh="1">
                                  <p:stCondLst>
                                    <p:cond delay="0"/>
                                  </p:stCondLst>
                                  <p:endCondLst>
                                    <p:cond evt="begin" delay="0">
                                      <p:tn val="58"/>
                                    </p:cond>
                                  </p:end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grpId="0" nodeType="withEffect" nodePh="1">
                                  <p:stCondLst>
                                    <p:cond delay="0"/>
                                  </p:stCondLst>
                                  <p:endCondLst>
                                    <p:cond evt="begin" delay="0">
                                      <p:tn val="61"/>
                                    </p:cond>
                                  </p:end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par>
                                <p:cTn id="64" presetID="10" presetClass="entr" presetSubtype="0" fill="hold" grpId="0" nodeType="withEffect" nodePh="1">
                                  <p:stCondLst>
                                    <p:cond delay="0"/>
                                  </p:stCondLst>
                                  <p:endCondLst>
                                    <p:cond evt="begin" delay="0">
                                      <p:tn val="64"/>
                                    </p:cond>
                                  </p:end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par>
                                <p:cTn id="67" presetID="10" presetClass="entr" presetSubtype="0" fill="hold" grpId="0" nodeType="withEffect" nodePh="1">
                                  <p:stCondLst>
                                    <p:cond delay="0"/>
                                  </p:stCondLst>
                                  <p:endCondLst>
                                    <p:cond evt="begin" delay="0">
                                      <p:tn val="67"/>
                                    </p:cond>
                                  </p:end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par>
                                <p:cTn id="70" presetID="10" presetClass="entr" presetSubtype="0" fill="hold" grpId="0" nodeType="withEffect" nodePh="1">
                                  <p:stCondLst>
                                    <p:cond delay="0"/>
                                  </p:stCondLst>
                                  <p:endCondLst>
                                    <p:cond evt="begin" delay="0">
                                      <p:tn val="70"/>
                                    </p:cond>
                                  </p:end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par>
                                <p:cTn id="73" presetID="10" presetClass="entr" presetSubtype="0" fill="hold" grpId="0" nodeType="withEffect" nodePh="1">
                                  <p:stCondLst>
                                    <p:cond delay="0"/>
                                  </p:stCondLst>
                                  <p:endCondLst>
                                    <p:cond evt="begin" delay="0">
                                      <p:tn val="73"/>
                                    </p:cond>
                                  </p:endCondLst>
                                  <p:childTnLst>
                                    <p:set>
                                      <p:cBhvr>
                                        <p:cTn id="74" dur="1" fill="hold">
                                          <p:stCondLst>
                                            <p:cond delay="0"/>
                                          </p:stCondLst>
                                        </p:cTn>
                                        <p:tgtEl>
                                          <p:spTgt spid="62"/>
                                        </p:tgtEl>
                                        <p:attrNameLst>
                                          <p:attrName>style.visibility</p:attrName>
                                        </p:attrNameLst>
                                      </p:cBhvr>
                                      <p:to>
                                        <p:strVal val="visible"/>
                                      </p:to>
                                    </p:set>
                                    <p:animEffect transition="in" filter="fade">
                                      <p:cBhvr>
                                        <p:cTn id="75" dur="500"/>
                                        <p:tgtEl>
                                          <p:spTgt spid="62"/>
                                        </p:tgtEl>
                                      </p:cBhvr>
                                    </p:animEffect>
                                  </p:childTnLst>
                                </p:cTn>
                              </p:par>
                              <p:par>
                                <p:cTn id="76" presetID="10" presetClass="entr" presetSubtype="0" fill="hold" grpId="0" nodeType="withEffect" nodePh="1">
                                  <p:stCondLst>
                                    <p:cond delay="0"/>
                                  </p:stCondLst>
                                  <p:endCondLst>
                                    <p:cond evt="begin" delay="0">
                                      <p:tn val="76"/>
                                    </p:cond>
                                  </p:endCondLst>
                                  <p:childTnLst>
                                    <p:set>
                                      <p:cBhvr>
                                        <p:cTn id="77" dur="1" fill="hold">
                                          <p:stCondLst>
                                            <p:cond delay="0"/>
                                          </p:stCondLst>
                                        </p:cTn>
                                        <p:tgtEl>
                                          <p:spTgt spid="63"/>
                                        </p:tgtEl>
                                        <p:attrNameLst>
                                          <p:attrName>style.visibility</p:attrName>
                                        </p:attrNameLst>
                                      </p:cBhvr>
                                      <p:to>
                                        <p:strVal val="visible"/>
                                      </p:to>
                                    </p:set>
                                    <p:animEffect transition="in" filter="fade">
                                      <p:cBhvr>
                                        <p:cTn id="78" dur="500"/>
                                        <p:tgtEl>
                                          <p:spTgt spid="63"/>
                                        </p:tgtEl>
                                      </p:cBhvr>
                                    </p:animEffect>
                                  </p:childTnLst>
                                </p:cTn>
                              </p:par>
                              <p:par>
                                <p:cTn id="79" presetID="10" presetClass="entr" presetSubtype="0" fill="hold" grpId="0" nodeType="withEffect" nodePh="1">
                                  <p:stCondLst>
                                    <p:cond delay="0"/>
                                  </p:stCondLst>
                                  <p:endCondLst>
                                    <p:cond evt="begin" delay="0">
                                      <p:tn val="79"/>
                                    </p:cond>
                                  </p:endCondLst>
                                  <p:childTnLst>
                                    <p:set>
                                      <p:cBhvr>
                                        <p:cTn id="80" dur="1" fill="hold">
                                          <p:stCondLst>
                                            <p:cond delay="0"/>
                                          </p:stCondLst>
                                        </p:cTn>
                                        <p:tgtEl>
                                          <p:spTgt spid="64"/>
                                        </p:tgtEl>
                                        <p:attrNameLst>
                                          <p:attrName>style.visibility</p:attrName>
                                        </p:attrNameLst>
                                      </p:cBhvr>
                                      <p:to>
                                        <p:strVal val="visible"/>
                                      </p:to>
                                    </p:set>
                                    <p:animEffect transition="in" filter="fade">
                                      <p:cBhvr>
                                        <p:cTn id="81" dur="500"/>
                                        <p:tgtEl>
                                          <p:spTgt spid="64"/>
                                        </p:tgtEl>
                                      </p:cBhvr>
                                    </p:animEffect>
                                  </p:childTnLst>
                                </p:cTn>
                              </p:par>
                              <p:par>
                                <p:cTn id="82" presetID="10" presetClass="entr" presetSubtype="0" fill="hold" grpId="0" nodeType="withEffect" nodePh="1">
                                  <p:stCondLst>
                                    <p:cond delay="0"/>
                                  </p:stCondLst>
                                  <p:endCondLst>
                                    <p:cond evt="begin" delay="0">
                                      <p:tn val="82"/>
                                    </p:cond>
                                  </p:endCondLst>
                                  <p:childTnLst>
                                    <p:set>
                                      <p:cBhvr>
                                        <p:cTn id="83" dur="1" fill="hold">
                                          <p:stCondLst>
                                            <p:cond delay="0"/>
                                          </p:stCondLst>
                                        </p:cTn>
                                        <p:tgtEl>
                                          <p:spTgt spid="65"/>
                                        </p:tgtEl>
                                        <p:attrNameLst>
                                          <p:attrName>style.visibility</p:attrName>
                                        </p:attrNameLst>
                                      </p:cBhvr>
                                      <p:to>
                                        <p:strVal val="visible"/>
                                      </p:to>
                                    </p:set>
                                    <p:animEffect transition="in" filter="fade">
                                      <p:cBhvr>
                                        <p:cTn id="84" dur="500"/>
                                        <p:tgtEl>
                                          <p:spTgt spid="65"/>
                                        </p:tgtEl>
                                      </p:cBhvr>
                                    </p:animEffect>
                                  </p:childTnLst>
                                </p:cTn>
                              </p:par>
                              <p:par>
                                <p:cTn id="85" presetID="10" presetClass="entr" presetSubtype="0" fill="hold" grpId="0" nodeType="withEffect" nodePh="1">
                                  <p:stCondLst>
                                    <p:cond delay="0"/>
                                  </p:stCondLst>
                                  <p:endCondLst>
                                    <p:cond evt="begin" delay="0">
                                      <p:tn val="85"/>
                                    </p:cond>
                                  </p:endCondLst>
                                  <p:childTnLst>
                                    <p:set>
                                      <p:cBhvr>
                                        <p:cTn id="86" dur="1" fill="hold">
                                          <p:stCondLst>
                                            <p:cond delay="0"/>
                                          </p:stCondLst>
                                        </p:cTn>
                                        <p:tgtEl>
                                          <p:spTgt spid="66"/>
                                        </p:tgtEl>
                                        <p:attrNameLst>
                                          <p:attrName>style.visibility</p:attrName>
                                        </p:attrNameLst>
                                      </p:cBhvr>
                                      <p:to>
                                        <p:strVal val="visible"/>
                                      </p:to>
                                    </p:set>
                                    <p:animEffect transition="in" filter="fade">
                                      <p:cBhvr>
                                        <p:cTn id="87" dur="500"/>
                                        <p:tgtEl>
                                          <p:spTgt spid="66"/>
                                        </p:tgtEl>
                                      </p:cBhvr>
                                    </p:animEffect>
                                  </p:childTnLst>
                                </p:cTn>
                              </p:par>
                              <p:par>
                                <p:cTn id="88" presetID="1" presetClass="entr" presetSubtype="0" fill="hold" nodeType="withEffect">
                                  <p:stCondLst>
                                    <p:cond delay="0"/>
                                  </p:stCondLst>
                                  <p:childTnLst>
                                    <p:set>
                                      <p:cBhvr>
                                        <p:cTn id="89" dur="1" fill="hold">
                                          <p:stCondLst>
                                            <p:cond delay="0"/>
                                          </p:stCondLst>
                                        </p:cTn>
                                        <p:tgtEl>
                                          <p:spTgt spid="73">
                                            <p:txEl>
                                              <p:pRg st="0" end="0"/>
                                            </p:txEl>
                                          </p:spTgt>
                                        </p:tgtEl>
                                        <p:attrNameLst>
                                          <p:attrName>style.visibility</p:attrName>
                                        </p:attrNameLst>
                                      </p:cBhvr>
                                      <p:to>
                                        <p:strVal val="visible"/>
                                      </p:to>
                                    </p:set>
                                  </p:childTnLst>
                                </p:cTn>
                              </p:par>
                              <p:par>
                                <p:cTn id="90" presetID="1" presetClass="entr" presetSubtype="0" fill="hold" nodeType="withEffect">
                                  <p:stCondLst>
                                    <p:cond delay="0"/>
                                  </p:stCondLst>
                                  <p:childTnLst>
                                    <p:set>
                                      <p:cBhvr>
                                        <p:cTn id="91" dur="1" fill="hold">
                                          <p:stCondLst>
                                            <p:cond delay="0"/>
                                          </p:stCondLst>
                                        </p:cTn>
                                        <p:tgtEl>
                                          <p:spTgt spid="73">
                                            <p:txEl>
                                              <p:pRg st="1" end="1"/>
                                            </p:txEl>
                                          </p:spTgt>
                                        </p:tgtEl>
                                        <p:attrNameLst>
                                          <p:attrName>style.visibility</p:attrName>
                                        </p:attrNameLst>
                                      </p:cBhvr>
                                      <p:to>
                                        <p:strVal val="visible"/>
                                      </p:to>
                                    </p:set>
                                  </p:childTnLst>
                                </p:cTn>
                              </p:par>
                              <p:par>
                                <p:cTn id="92" presetID="10" presetClass="entr" presetSubtype="0" fill="hold" grpId="0" nodeType="withEffect" nodePh="1">
                                  <p:stCondLst>
                                    <p:cond delay="0"/>
                                  </p:stCondLst>
                                  <p:endCondLst>
                                    <p:cond evt="begin" delay="0">
                                      <p:tn val="92"/>
                                    </p:cond>
                                  </p:endCondLst>
                                  <p:childTnLst>
                                    <p:set>
                                      <p:cBhvr>
                                        <p:cTn id="93" dur="1" fill="hold">
                                          <p:stCondLst>
                                            <p:cond delay="0"/>
                                          </p:stCondLst>
                                        </p:cTn>
                                        <p:tgtEl>
                                          <p:spTgt spid="72"/>
                                        </p:tgtEl>
                                        <p:attrNameLst>
                                          <p:attrName>style.visibility</p:attrName>
                                        </p:attrNameLst>
                                      </p:cBhvr>
                                      <p:to>
                                        <p:strVal val="visible"/>
                                      </p:to>
                                    </p:set>
                                    <p:animEffect transition="in" filter="fade">
                                      <p:cBhvr>
                                        <p:cTn id="94" dur="500"/>
                                        <p:tgtEl>
                                          <p:spTgt spid="72"/>
                                        </p:tgtEl>
                                      </p:cBhvr>
                                    </p:animEffect>
                                  </p:childTnLst>
                                </p:cTn>
                              </p:par>
                              <p:par>
                                <p:cTn id="95" presetID="10" presetClass="entr" presetSubtype="0" fill="hold" grpId="0" nodeType="withEffect" nodePh="1">
                                  <p:stCondLst>
                                    <p:cond delay="0"/>
                                  </p:stCondLst>
                                  <p:endCondLst>
                                    <p:cond evt="begin" delay="0">
                                      <p:tn val="95"/>
                                    </p:cond>
                                  </p:endCondLst>
                                  <p:childTnLst>
                                    <p:set>
                                      <p:cBhvr>
                                        <p:cTn id="96" dur="1" fill="hold">
                                          <p:stCondLst>
                                            <p:cond delay="0"/>
                                          </p:stCondLst>
                                        </p:cTn>
                                        <p:tgtEl>
                                          <p:spTgt spid="75"/>
                                        </p:tgtEl>
                                        <p:attrNameLst>
                                          <p:attrName>style.visibility</p:attrName>
                                        </p:attrNameLst>
                                      </p:cBhvr>
                                      <p:to>
                                        <p:strVal val="visible"/>
                                      </p:to>
                                    </p:set>
                                    <p:animEffect transition="in" filter="fade">
                                      <p:cBhvr>
                                        <p:cTn id="97" dur="500"/>
                                        <p:tgtEl>
                                          <p:spTgt spid="75"/>
                                        </p:tgtEl>
                                      </p:cBhvr>
                                    </p:animEffect>
                                  </p:childTnLst>
                                </p:cTn>
                              </p:par>
                              <p:par>
                                <p:cTn id="98" presetID="10" presetClass="entr" presetSubtype="0" fill="hold" nodeType="withEffect">
                                  <p:stCondLst>
                                    <p:cond delay="0"/>
                                  </p:stCondLst>
                                  <p:childTnLst>
                                    <p:set>
                                      <p:cBhvr>
                                        <p:cTn id="99" dur="1" fill="hold">
                                          <p:stCondLst>
                                            <p:cond delay="0"/>
                                          </p:stCondLst>
                                        </p:cTn>
                                        <p:tgtEl>
                                          <p:spTgt spid="79"/>
                                        </p:tgtEl>
                                        <p:attrNameLst>
                                          <p:attrName>style.visibility</p:attrName>
                                        </p:attrNameLst>
                                      </p:cBhvr>
                                      <p:to>
                                        <p:strVal val="visible"/>
                                      </p:to>
                                    </p:set>
                                    <p:animEffect transition="in" filter="fade">
                                      <p:cBhvr>
                                        <p:cTn id="100" dur="500"/>
                                        <p:tgtEl>
                                          <p:spTgt spid="79"/>
                                        </p:tgtEl>
                                      </p:cBhvr>
                                    </p:animEffect>
                                  </p:childTnLst>
                                </p:cTn>
                              </p:par>
                              <p:par>
                                <p:cTn id="101" presetID="10" presetClass="entr" presetSubtype="0" fill="hold" nodeType="withEffect">
                                  <p:stCondLst>
                                    <p:cond delay="0"/>
                                  </p:stCondLst>
                                  <p:childTnLst>
                                    <p:set>
                                      <p:cBhvr>
                                        <p:cTn id="102" dur="1" fill="hold">
                                          <p:stCondLst>
                                            <p:cond delay="0"/>
                                          </p:stCondLst>
                                        </p:cTn>
                                        <p:tgtEl>
                                          <p:spTgt spid="80"/>
                                        </p:tgtEl>
                                        <p:attrNameLst>
                                          <p:attrName>style.visibility</p:attrName>
                                        </p:attrNameLst>
                                      </p:cBhvr>
                                      <p:to>
                                        <p:strVal val="visible"/>
                                      </p:to>
                                    </p:set>
                                    <p:animEffect transition="in" filter="fade">
                                      <p:cBhvr>
                                        <p:cTn id="103" dur="500"/>
                                        <p:tgtEl>
                                          <p:spTgt spid="80"/>
                                        </p:tgtEl>
                                      </p:cBhvr>
                                    </p:animEffect>
                                  </p:childTnLst>
                                </p:cTn>
                              </p:par>
                              <p:par>
                                <p:cTn id="104" presetID="10" presetClass="entr" presetSubtype="0" fill="hold" nodeType="withEffect">
                                  <p:stCondLst>
                                    <p:cond delay="0"/>
                                  </p:stCondLst>
                                  <p:childTnLst>
                                    <p:set>
                                      <p:cBhvr>
                                        <p:cTn id="105" dur="1" fill="hold">
                                          <p:stCondLst>
                                            <p:cond delay="0"/>
                                          </p:stCondLst>
                                        </p:cTn>
                                        <p:tgtEl>
                                          <p:spTgt spid="81"/>
                                        </p:tgtEl>
                                        <p:attrNameLst>
                                          <p:attrName>style.visibility</p:attrName>
                                        </p:attrNameLst>
                                      </p:cBhvr>
                                      <p:to>
                                        <p:strVal val="visible"/>
                                      </p:to>
                                    </p:set>
                                    <p:animEffect transition="in" filter="fade">
                                      <p:cBhvr>
                                        <p:cTn id="106"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P spid="27" grpId="0"/>
      <p:bldP spid="28" grpId="0"/>
      <p:bldP spid="29" grpId="0"/>
      <p:bldP spid="30" grpId="0"/>
      <p:bldP spid="39" grpId="0"/>
      <p:bldP spid="40" grpId="0"/>
      <p:bldP spid="41" grpId="0"/>
      <p:bldP spid="42" grpId="0"/>
      <p:bldP spid="46" grpId="0"/>
      <p:bldP spid="47" grpId="0"/>
      <p:bldP spid="51" grpId="0"/>
      <p:bldP spid="52" grpId="0"/>
      <p:bldP spid="57" grpId="0"/>
      <p:bldP spid="62" grpId="0"/>
      <p:bldP spid="63" grpId="0"/>
      <p:bldP spid="64" grpId="0"/>
      <p:bldP spid="65" grpId="0"/>
      <p:bldP spid="66" grpId="0"/>
      <p:bldP spid="67" grpId="0"/>
      <p:bldP spid="68" grpId="0"/>
      <p:bldP spid="69" grpId="0"/>
      <p:bldP spid="70" grpId="0"/>
      <p:bldP spid="71" grpId="0"/>
      <p:bldP spid="72" grpId="0"/>
      <p:bldP spid="75"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45775</TotalTime>
  <Words>3332</Words>
  <Application>Microsoft Office PowerPoint</Application>
  <PresentationFormat>Widescreen</PresentationFormat>
  <Paragraphs>607</Paragraphs>
  <Slides>36</Slides>
  <Notes>8</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36</vt:i4>
      </vt:variant>
    </vt:vector>
  </HeadingPairs>
  <TitlesOfParts>
    <vt:vector size="47" baseType="lpstr">
      <vt:lpstr>굴림</vt:lpstr>
      <vt:lpstr>Malgun Gothic</vt:lpstr>
      <vt:lpstr>Arial</vt:lpstr>
      <vt:lpstr>Calibri</vt:lpstr>
      <vt:lpstr>Calibri Light</vt:lpstr>
      <vt:lpstr>DejaVu Sans</vt:lpstr>
      <vt:lpstr>inherit</vt:lpstr>
      <vt:lpstr>Tahoma</vt:lpstr>
      <vt:lpstr>Times New Roman</vt:lpstr>
      <vt:lpstr>Wingdings</vt:lpstr>
      <vt:lpstr>Office Theme</vt:lpstr>
      <vt:lpstr>3GPP Newcomer Orientation</vt:lpstr>
      <vt:lpstr>About</vt:lpstr>
      <vt:lpstr>3GPP On A Single Slide</vt:lpstr>
      <vt:lpstr>3GPP Organisation</vt:lpstr>
      <vt:lpstr>3GPP Eco-System </vt:lpstr>
      <vt:lpstr>The Organizational Partners (OPs)</vt:lpstr>
      <vt:lpstr>Market Representation Partners (MRPs)</vt:lpstr>
      <vt:lpstr>Verticals, Operators &amp; Vendors @3GPP</vt:lpstr>
      <vt:lpstr>Attendance per Group</vt:lpstr>
      <vt:lpstr>Meeting Attendance</vt:lpstr>
      <vt:lpstr>3GPP – How It Works</vt:lpstr>
      <vt:lpstr>Stage 1/2/3 (very simplified SA view)</vt:lpstr>
      <vt:lpstr>Releases (very simplified SA view)</vt:lpstr>
      <vt:lpstr>3GPP Releases – The 5G Story Continues</vt:lpstr>
      <vt:lpstr>Work Item / Study Item Template (WID/ SID)</vt:lpstr>
      <vt:lpstr>Change Request (CR)</vt:lpstr>
      <vt:lpstr>Workload – CR’s approved</vt:lpstr>
      <vt:lpstr>3GPP Specifications</vt:lpstr>
      <vt:lpstr>Links</vt:lpstr>
      <vt:lpstr>Some useful specs </vt:lpstr>
      <vt:lpstr>Abbreviations</vt:lpstr>
      <vt:lpstr>3GPP Mentoring</vt:lpstr>
      <vt:lpstr>Mentoring</vt:lpstr>
      <vt:lpstr>3GPP Mentors</vt:lpstr>
      <vt:lpstr>COVID-19 Impact</vt:lpstr>
      <vt:lpstr>Questions &amp; Answers</vt:lpstr>
      <vt:lpstr>Thank You!</vt:lpstr>
      <vt:lpstr>Annex (not presented)</vt:lpstr>
      <vt:lpstr>3GPP Way of Working 1/2</vt:lpstr>
      <vt:lpstr>3GPP Way of Working 2/2</vt:lpstr>
      <vt:lpstr>Documents in 3GPP (1/3)</vt:lpstr>
      <vt:lpstr>Documents in 3GPP (2/3)</vt:lpstr>
      <vt:lpstr>Documents in 3GPP (3/3)</vt:lpstr>
      <vt:lpstr>How does a 3GPP meeting work?</vt:lpstr>
      <vt:lpstr>How to contribute?</vt:lpstr>
      <vt:lpstr>3GPP‘s (most) essential processes</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Georg Mayer</cp:lastModifiedBy>
  <cp:revision>913</cp:revision>
  <dcterms:created xsi:type="dcterms:W3CDTF">2010-02-05T13:52:04Z</dcterms:created>
  <dcterms:modified xsi:type="dcterms:W3CDTF">2020-06-16T08:25:18Z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1587629682</vt:lpwstr>
  </property>
</Properties>
</file>