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75" r:id="rId5"/>
    <p:sldId id="273" r:id="rId6"/>
    <p:sldId id="269" r:id="rId7"/>
    <p:sldId id="26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6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6" autoAdjust="0"/>
    <p:restoredTop sz="92393" autoAdjust="0"/>
  </p:normalViewPr>
  <p:slideViewPr>
    <p:cSldViewPr snapToGrid="0">
      <p:cViewPr varScale="1">
        <p:scale>
          <a:sx n="43" d="100"/>
          <a:sy n="43" d="100"/>
        </p:scale>
        <p:origin x="69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AA249-E4DB-4B32-8F8B-85B7B8D286B7}" type="datetimeFigureOut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949A6-5763-4A32-B33F-E5EBF1B3B3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36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49A6-5763-4A32-B33F-E5EBF1B3B33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36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49A6-5763-4A32-B33F-E5EBF1B3B33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63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49A6-5763-4A32-B33F-E5EBF1B3B33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15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49A6-5763-4A32-B33F-E5EBF1B3B33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42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49A6-5763-4A32-B33F-E5EBF1B3B33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34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949A6-5763-4A32-B33F-E5EBF1B3B33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84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F4570-C67D-421E-B7CD-453480340E63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2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C1EB-0046-4809-9794-C8ADD92D494E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898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C5F09-8F3D-4D37-904C-0974370F7EA6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957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104887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50000">
                <a:schemeClr val="tx2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4412" y="48092"/>
            <a:ext cx="10515600" cy="1054567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accent1">
                    <a:lumMod val="20000"/>
                    <a:lumOff val="8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31496"/>
            <a:ext cx="10515600" cy="4351338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081F4-9B00-4782-A53E-F34410019EAA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94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4413D-F117-43D5-A23E-2E802C89D39E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08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278E7-9B72-4AE6-AF2D-47514E94E668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00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12142-D151-46D5-9ADC-03F09165428B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824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3F62-6288-4FB7-BAA1-B98A47AB21DD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02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E19B4-5963-45DC-A4C3-E8237D0190EE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055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AC64-F3A4-43E1-8109-82FAB969FEDD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506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FE52A-C8F8-4755-AC88-2CD62FDD8BA0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9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0C854-C06B-4624-B6FE-3B570BBEACCF}" type="datetime1">
              <a:rPr lang="zh-CN" altLang="en-US" smtClean="0"/>
              <a:pPr/>
              <a:t>2015/9/16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1BB3F-C6E1-44A4-9432-3446BCA46B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398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53249" y="2318667"/>
            <a:ext cx="9410700" cy="1070086"/>
          </a:xfrm>
        </p:spPr>
        <p:txBody>
          <a:bodyPr>
            <a:normAutofit fontScale="90000"/>
          </a:bodyPr>
          <a:lstStyle/>
          <a:p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Views on 5G New RAT in 3GPP</a:t>
            </a:r>
            <a:endParaRPr lang="zh-CN" altLang="en-US" sz="5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08237"/>
            <a:ext cx="9144000" cy="1655762"/>
          </a:xfrm>
        </p:spPr>
        <p:txBody>
          <a:bodyPr>
            <a:noAutofit/>
          </a:bodyPr>
          <a:lstStyle/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3290"/>
            <a:ext cx="4156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3GPP RAN workshop on 5G</a:t>
            </a:r>
          </a:p>
          <a:p>
            <a:r>
              <a:rPr lang="en-US" altLang="zh-CN" dirty="0" smtClean="0"/>
              <a:t>Phoenix, AZ, USA, September 17-18, 2015.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907674" y="201390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RWS-150085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05064" y="4813679"/>
            <a:ext cx="9548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/>
              <a:t>CATR, CATT, CMCC, China Telecom, China Unicom, </a:t>
            </a:r>
            <a:r>
              <a:rPr lang="en-US" altLang="zh-CN" sz="2400" b="1" dirty="0" err="1" smtClean="0"/>
              <a:t>Coolpad</a:t>
            </a:r>
            <a:r>
              <a:rPr lang="en-US" altLang="zh-CN" sz="2400" b="1" dirty="0" smtClean="0"/>
              <a:t>, </a:t>
            </a:r>
            <a:r>
              <a:rPr lang="en-US" altLang="zh-CN" sz="2400" b="1" dirty="0" err="1"/>
              <a:t>HiSilicon</a:t>
            </a:r>
            <a:r>
              <a:rPr lang="en-US" altLang="zh-CN" sz="2400" b="1" dirty="0"/>
              <a:t>, Huawei, OPPO, </a:t>
            </a:r>
            <a:r>
              <a:rPr lang="en-US" altLang="zh-CN" sz="2400" b="1" dirty="0" err="1"/>
              <a:t>Potevio</a:t>
            </a:r>
            <a:r>
              <a:rPr lang="en-US" altLang="zh-CN" sz="2400" b="1" dirty="0"/>
              <a:t>, ZTE, </a:t>
            </a:r>
            <a:r>
              <a:rPr lang="en-US" altLang="zh-CN" sz="2400" b="1" dirty="0"/>
              <a:t>Alcatel-lucent</a:t>
            </a:r>
            <a:r>
              <a:rPr lang="en-US" altLang="zh-CN" sz="2400" b="1" dirty="0"/>
              <a:t>, </a:t>
            </a:r>
            <a:r>
              <a:rPr lang="en-US" altLang="zh-CN" sz="2400" b="1" dirty="0"/>
              <a:t>Alcatel-lucent Shanghai Bell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7572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C:\Users\ROBERT~1.COO\AppData\Local\Temp\Figure 4 png final (2)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235" y="1408759"/>
            <a:ext cx="6120765" cy="404048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ITU 5G vision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6" name="Picture 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67" y="1660943"/>
            <a:ext cx="6236208" cy="3438144"/>
          </a:xfrm>
          <a:prstGeom prst="rect">
            <a:avLst/>
          </a:prstGeom>
          <a:noFill/>
        </p:spPr>
      </p:pic>
      <p:sp>
        <p:nvSpPr>
          <p:cNvPr id="7" name="圆角矩形 6"/>
          <p:cNvSpPr/>
          <p:nvPr/>
        </p:nvSpPr>
        <p:spPr>
          <a:xfrm>
            <a:off x="359226" y="4588327"/>
            <a:ext cx="2204358" cy="48985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679369" y="4593770"/>
            <a:ext cx="2525488" cy="48985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387926" y="1094011"/>
            <a:ext cx="3565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IMT-2020 (“5G”) usage scenario</a:t>
            </a:r>
            <a:endParaRPr lang="zh-CN" alt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45029" y="5829300"/>
            <a:ext cx="45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Usage scenarios extend from MBB to Internet of Things.</a:t>
            </a:r>
            <a:endParaRPr lang="zh-CN" altLang="en-US" sz="2000" b="1" dirty="0"/>
          </a:p>
        </p:txBody>
      </p:sp>
      <p:sp>
        <p:nvSpPr>
          <p:cNvPr id="14" name="圆角矩形 13"/>
          <p:cNvSpPr/>
          <p:nvPr/>
        </p:nvSpPr>
        <p:spPr>
          <a:xfrm>
            <a:off x="1937655" y="1594757"/>
            <a:ext cx="2525488" cy="381001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385959" y="1132110"/>
            <a:ext cx="3645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IMT-2020 (“5G”) Key capabilities</a:t>
            </a:r>
            <a:endParaRPr lang="zh-CN" altLang="en-US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059390" y="5812146"/>
            <a:ext cx="452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Different usage scenarios have quite different capability requirements.</a:t>
            </a:r>
            <a:endParaRPr lang="zh-CN" altLang="en-US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644470" y="5078184"/>
            <a:ext cx="2662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Recommendation ITU-R </a:t>
            </a:r>
            <a:r>
              <a:rPr lang="en-US" altLang="zh-CN" sz="1200" dirty="0"/>
              <a:t>M.[IMT.VISION]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49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5G overview in 3GPP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299" y="1100125"/>
            <a:ext cx="11353801" cy="550238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Target: Highly </a:t>
            </a:r>
            <a:r>
              <a:rPr lang="en-US" altLang="zh-CN" sz="2400" u="sng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flexible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and </a:t>
            </a:r>
            <a:r>
              <a:rPr lang="en-US" altLang="zh-CN" sz="2400" u="sng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capable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5G system to meet </a:t>
            </a:r>
            <a:r>
              <a:rPr lang="en-US" altLang="zh-CN" sz="2400" u="sng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diverse requirements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for 3 usage scenarios envisaged for 2020 and beyond.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N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ew RAT </a:t>
            </a: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for 5G that is not constrained by backward compatibility to LTE needs 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to be studied to fulfill all the requirements.</a:t>
            </a:r>
            <a:endParaRPr lang="en-US" altLang="zh-CN" sz="2400" dirty="0">
              <a:latin typeface="+mn-lt"/>
              <a:ea typeface="Arial Unicode MS" pitchFamily="34" charset="-122"/>
              <a:cs typeface="Arial Unicode MS" pitchFamily="34" charset="-122"/>
            </a:endParaRPr>
          </a:p>
          <a:p>
            <a:pPr marL="712788" lvl="1" indent="-255588">
              <a:lnSpc>
                <a:spcPct val="15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altLang="zh-CN" sz="20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needs to </a:t>
            </a:r>
            <a:r>
              <a:rPr lang="en-US" altLang="zh-CN" sz="2000" dirty="0">
                <a:latin typeface="+mn-lt"/>
              </a:rPr>
              <a:t>enable new service using the same air interface framework to fulfill all IMT-2020 requirements. Flexible design to support 3 usage scenarios.</a:t>
            </a:r>
          </a:p>
          <a:p>
            <a:pPr marL="712788" lvl="1" indent="-255588">
              <a:lnSpc>
                <a:spcPct val="15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altLang="zh-CN" sz="2000" dirty="0" smtClean="0">
                <a:latin typeface="+mn-lt"/>
              </a:rPr>
              <a:t>supports scalable numerology and flexible </a:t>
            </a:r>
            <a:r>
              <a:rPr lang="en-US" altLang="zh-CN" sz="2000" dirty="0">
                <a:latin typeface="+mn-lt"/>
              </a:rPr>
              <a:t>frame </a:t>
            </a:r>
            <a:r>
              <a:rPr lang="en-US" altLang="zh-CN" sz="2000" dirty="0" smtClean="0">
                <a:latin typeface="+mn-lt"/>
              </a:rPr>
              <a:t>structure.</a:t>
            </a:r>
            <a:endParaRPr lang="en-US" altLang="zh-CN" sz="2000" dirty="0">
              <a:latin typeface="+mn-lt"/>
            </a:endParaRPr>
          </a:p>
          <a:p>
            <a:pPr marL="712788" lvl="1" indent="-255588">
              <a:lnSpc>
                <a:spcPct val="15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altLang="zh-CN" sz="2000" dirty="0" smtClean="0">
                <a:latin typeface="+mn-lt"/>
              </a:rPr>
              <a:t>considers new waveform, coding </a:t>
            </a:r>
            <a:r>
              <a:rPr lang="en-US" altLang="zh-CN" sz="2000" dirty="0">
                <a:latin typeface="+mn-lt"/>
              </a:rPr>
              <a:t>scheme, </a:t>
            </a:r>
            <a:r>
              <a:rPr lang="en-US" altLang="zh-CN" sz="2000" dirty="0" smtClean="0">
                <a:latin typeface="+mn-lt"/>
              </a:rPr>
              <a:t>and multiple access</a:t>
            </a:r>
            <a:r>
              <a:rPr lang="en-US" altLang="zh-CN" sz="2000" dirty="0">
                <a:latin typeface="+mn-lt"/>
              </a:rPr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The 5G new RAT will 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tightly </a:t>
            </a: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integrate with LTE-A evolution.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3GPP will take three releases (Rel-14, 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15, and 16) to accomplish the ITU IMT-2020 submission.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altLang="zh-CN" sz="2400" dirty="0" smtClean="0">
              <a:latin typeface="+mn-lt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400" dirty="0" smtClean="0">
              <a:latin typeface="+mn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8329" y="9671065"/>
            <a:ext cx="2743200" cy="365125"/>
          </a:xfrm>
        </p:spPr>
        <p:txBody>
          <a:bodyPr/>
          <a:lstStyle/>
          <a:p>
            <a:fld id="{B541BB3F-C6E1-44A4-9432-3446BCA46BE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Considerations for new RAT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0965" y="1731496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5G new RAT shall apply at both low and high frequency band. However low frequency market is more urgent and has </a:t>
            </a:r>
            <a:r>
              <a:rPr lang="en-US" altLang="zh-CN" sz="2400" dirty="0" smtClean="0"/>
              <a:t>higher </a:t>
            </a:r>
            <a:r>
              <a:rPr lang="en-US" altLang="zh-CN" sz="2400" dirty="0"/>
              <a:t>priority.</a:t>
            </a:r>
          </a:p>
          <a:p>
            <a:pPr lvl="1">
              <a:lnSpc>
                <a:spcPct val="120000"/>
              </a:lnSpc>
              <a:buFont typeface="Arial Unicode MS" panose="020B0604020202020204" pitchFamily="34" charset="-122"/>
              <a:buChar char="−"/>
            </a:pPr>
            <a:r>
              <a:rPr lang="en-US" altLang="zh-CN" sz="2000" dirty="0" smtClean="0"/>
              <a:t>Vertical market is </a:t>
            </a:r>
            <a:r>
              <a:rPr lang="en-US" altLang="zh-CN" sz="2000" dirty="0"/>
              <a:t>very important </a:t>
            </a:r>
            <a:r>
              <a:rPr lang="en-US" altLang="zh-CN" sz="2000" dirty="0" smtClean="0"/>
              <a:t>for mobile industry and is mainly deployed in sub 6GHz. </a:t>
            </a:r>
          </a:p>
          <a:p>
            <a:pPr lvl="1">
              <a:lnSpc>
                <a:spcPct val="120000"/>
              </a:lnSpc>
              <a:buFont typeface="Arial Unicode MS" panose="020B0604020202020204" pitchFamily="34" charset="-122"/>
              <a:buChar char="−"/>
            </a:pPr>
            <a:r>
              <a:rPr lang="en-US" altLang="zh-CN" sz="2000" dirty="0" smtClean="0"/>
              <a:t>New sub 6GHz </a:t>
            </a:r>
            <a:r>
              <a:rPr lang="en-US" altLang="zh-CN" sz="2000" dirty="0"/>
              <a:t>IMT spectrum will be identified in WRC15. </a:t>
            </a:r>
            <a:endParaRPr lang="en-US" altLang="zh-CN" sz="2000" dirty="0" smtClean="0"/>
          </a:p>
          <a:p>
            <a:pPr lvl="1">
              <a:lnSpc>
                <a:spcPct val="120000"/>
              </a:lnSpc>
              <a:buFont typeface="Arial Unicode MS" panose="020B0604020202020204" pitchFamily="34" charset="-122"/>
              <a:buChar char="−"/>
            </a:pPr>
            <a:r>
              <a:rPr lang="en-US" altLang="zh-CN" sz="2000" dirty="0" smtClean="0"/>
              <a:t>Air interface design for high frequency is based on high frequency channel model which is not ready.</a:t>
            </a:r>
          </a:p>
          <a:p>
            <a:pPr lvl="1">
              <a:lnSpc>
                <a:spcPct val="120000"/>
              </a:lnSpc>
              <a:buFont typeface="Arial Unicode MS" panose="020B0604020202020204" pitchFamily="34" charset="-122"/>
              <a:buChar char="−"/>
            </a:pPr>
            <a:r>
              <a:rPr lang="en-US" altLang="zh-CN" sz="2000" dirty="0" smtClean="0"/>
              <a:t>High frequency spectrum for IMT will be identified in WRC19. </a:t>
            </a:r>
            <a:endParaRPr lang="zh-CN" altLang="en-US" sz="2000" dirty="0"/>
          </a:p>
          <a:p>
            <a:pPr lvl="1">
              <a:lnSpc>
                <a:spcPct val="120000"/>
              </a:lnSpc>
            </a:pPr>
            <a:endParaRPr lang="en-US" altLang="zh-CN" sz="1600" dirty="0"/>
          </a:p>
          <a:p>
            <a:pPr marL="0" indent="0">
              <a:lnSpc>
                <a:spcPct val="120000"/>
              </a:lnSpc>
              <a:buNone/>
            </a:pPr>
            <a:endParaRPr lang="en-US" altLang="zh-CN" sz="2000" dirty="0" smtClean="0"/>
          </a:p>
          <a:p>
            <a:pPr>
              <a:lnSpc>
                <a:spcPct val="120000"/>
              </a:lnSpc>
            </a:pPr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458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圆角矩形 95"/>
          <p:cNvSpPr/>
          <p:nvPr/>
        </p:nvSpPr>
        <p:spPr>
          <a:xfrm>
            <a:off x="97969" y="1314671"/>
            <a:ext cx="11996057" cy="4517572"/>
          </a:xfrm>
          <a:prstGeom prst="roundRect">
            <a:avLst>
              <a:gd name="adj" fmla="val 546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97969" y="5930214"/>
            <a:ext cx="11996057" cy="6694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Organize 5G RAN SIs and WIs and Time Plan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2626" y="6506250"/>
            <a:ext cx="2743200" cy="365125"/>
          </a:xfrm>
        </p:spPr>
        <p:txBody>
          <a:bodyPr/>
          <a:lstStyle/>
          <a:p>
            <a:fld id="{B541BB3F-C6E1-44A4-9432-3446BCA46BEF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3" name="组合 76"/>
          <p:cNvGrpSpPr/>
          <p:nvPr/>
        </p:nvGrpSpPr>
        <p:grpSpPr>
          <a:xfrm>
            <a:off x="604156" y="1408056"/>
            <a:ext cx="10923814" cy="560401"/>
            <a:chOff x="702130" y="1195570"/>
            <a:chExt cx="10923814" cy="772887"/>
          </a:xfrm>
        </p:grpSpPr>
        <p:sp>
          <p:nvSpPr>
            <p:cNvPr id="6" name="圆角矩形 5"/>
            <p:cNvSpPr/>
            <p:nvPr/>
          </p:nvSpPr>
          <p:spPr>
            <a:xfrm>
              <a:off x="702130" y="1195574"/>
              <a:ext cx="4000496" cy="75111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/>
                <a:t>Rel-14</a:t>
              </a:r>
              <a:endParaRPr lang="zh-CN" altLang="en-US" sz="2000" dirty="0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849583" y="1195570"/>
              <a:ext cx="3009900" cy="77288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/>
                <a:t>Rel-15 </a:t>
              </a:r>
            </a:p>
            <a:p>
              <a:pPr algn="ctr"/>
              <a:r>
                <a:rPr lang="en-US" altLang="zh-CN" dirty="0" smtClean="0"/>
                <a:t>(Initial 5G)</a:t>
              </a:r>
              <a:endParaRPr lang="zh-CN" altLang="en-US" dirty="0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022767" y="1211898"/>
              <a:ext cx="3603177" cy="72934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/>
                <a:t>Rel-16 </a:t>
              </a:r>
            </a:p>
            <a:p>
              <a:pPr algn="ctr"/>
              <a:r>
                <a:rPr lang="en-US" altLang="zh-CN" dirty="0" smtClean="0"/>
                <a:t>(Comprehensive 5G)</a:t>
              </a:r>
              <a:endParaRPr lang="zh-CN" altLang="en-US" dirty="0"/>
            </a:p>
          </p:txBody>
        </p:sp>
      </p:grpSp>
      <p:grpSp>
        <p:nvGrpSpPr>
          <p:cNvPr id="5" name="组合 33"/>
          <p:cNvGrpSpPr/>
          <p:nvPr/>
        </p:nvGrpSpPr>
        <p:grpSpPr>
          <a:xfrm>
            <a:off x="4746169" y="4326904"/>
            <a:ext cx="6732814" cy="471214"/>
            <a:chOff x="4844143" y="3746059"/>
            <a:chExt cx="6732814" cy="872505"/>
          </a:xfrm>
          <a:solidFill>
            <a:schemeClr val="bg1">
              <a:lumMod val="95000"/>
              <a:alpha val="49000"/>
            </a:schemeClr>
          </a:solidFill>
        </p:grpSpPr>
        <p:sp>
          <p:nvSpPr>
            <p:cNvPr id="33" name="圆角矩形 32"/>
            <p:cNvSpPr/>
            <p:nvPr/>
          </p:nvSpPr>
          <p:spPr>
            <a:xfrm>
              <a:off x="7259062" y="3746059"/>
              <a:ext cx="4317895" cy="836497"/>
            </a:xfrm>
            <a:prstGeom prst="roundRect">
              <a:avLst>
                <a:gd name="adj" fmla="val 1018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tx1"/>
                  </a:solidFill>
                </a:rPr>
                <a:t> 5G phase 2 WI(s)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844143" y="3764047"/>
              <a:ext cx="3009900" cy="854517"/>
            </a:xfrm>
            <a:prstGeom prst="roundRect">
              <a:avLst>
                <a:gd name="adj" fmla="val 10186"/>
              </a:avLst>
            </a:prstGeom>
            <a:solidFill>
              <a:schemeClr val="accent1">
                <a:lumMod val="60000"/>
                <a:lumOff val="40000"/>
                <a:alpha val="26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 smtClean="0">
                  <a:solidFill>
                    <a:schemeClr val="tx1"/>
                  </a:solidFill>
                </a:rPr>
                <a:t>     5G phase 1 WI(s)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25"/>
          <p:cNvGrpSpPr/>
          <p:nvPr/>
        </p:nvGrpSpPr>
        <p:grpSpPr>
          <a:xfrm>
            <a:off x="408212" y="2024004"/>
            <a:ext cx="4980217" cy="451755"/>
            <a:chOff x="506185" y="2378528"/>
            <a:chExt cx="10294939" cy="598714"/>
          </a:xfrm>
        </p:grpSpPr>
        <p:sp>
          <p:nvSpPr>
            <p:cNvPr id="10" name="圆角矩形 9"/>
            <p:cNvSpPr/>
            <p:nvPr/>
          </p:nvSpPr>
          <p:spPr>
            <a:xfrm>
              <a:off x="506185" y="2383971"/>
              <a:ext cx="9012291" cy="587829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dirty="0" smtClean="0">
                  <a:solidFill>
                    <a:schemeClr val="tx1"/>
                  </a:solidFill>
                </a:rPr>
                <a:t> 5G SI(s):  Scenario and Requirements… 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9754755" y="2389413"/>
              <a:ext cx="298458" cy="587829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2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0214348" y="2378528"/>
              <a:ext cx="201385" cy="587829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20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0599738" y="2383971"/>
              <a:ext cx="201386" cy="587829"/>
            </a:xfrm>
            <a:prstGeom prst="roundRect">
              <a:avLst>
                <a:gd name="adj" fmla="val 1111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2000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94390" y="1023211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2016.3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67192" y="1051426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2017.6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489363" y="1055531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2018.9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1048992" y="105419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2019.12</a:t>
            </a:r>
            <a:endParaRPr lang="zh-CN" altLang="en-US" dirty="0"/>
          </a:p>
        </p:txBody>
      </p:sp>
      <p:sp>
        <p:nvSpPr>
          <p:cNvPr id="18" name="圆角矩形 17"/>
          <p:cNvSpPr/>
          <p:nvPr/>
        </p:nvSpPr>
        <p:spPr>
          <a:xfrm>
            <a:off x="636812" y="3070303"/>
            <a:ext cx="8817428" cy="1204633"/>
          </a:xfrm>
          <a:prstGeom prst="roundRect">
            <a:avLst>
              <a:gd name="adj" fmla="val 1111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US" altLang="zh-CN" sz="2000" dirty="0" smtClean="0">
                <a:solidFill>
                  <a:schemeClr val="tx1"/>
                </a:solidFill>
              </a:rPr>
              <a:t> 5G SI(s):</a:t>
            </a:r>
          </a:p>
        </p:txBody>
      </p:sp>
      <p:sp>
        <p:nvSpPr>
          <p:cNvPr id="73" name="圆角矩形标注 72"/>
          <p:cNvSpPr/>
          <p:nvPr/>
        </p:nvSpPr>
        <p:spPr>
          <a:xfrm>
            <a:off x="4165801" y="4858149"/>
            <a:ext cx="3661025" cy="963385"/>
          </a:xfrm>
          <a:prstGeom prst="wedgeRoundRectCallout">
            <a:avLst>
              <a:gd name="adj1" fmla="val 18428"/>
              <a:gd name="adj2" fmla="val -76221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Fundamental features of new RAT.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Sub 6GHz, support both </a:t>
            </a:r>
            <a:r>
              <a:rPr lang="en-US" altLang="zh-CN" dirty="0" err="1" smtClean="0">
                <a:solidFill>
                  <a:schemeClr val="bg1"/>
                </a:solidFill>
              </a:rPr>
              <a:t>eMBB</a:t>
            </a:r>
            <a:r>
              <a:rPr lang="en-US" altLang="zh-CN" dirty="0" smtClean="0">
                <a:solidFill>
                  <a:schemeClr val="bg1"/>
                </a:solidFill>
              </a:rPr>
              <a:t> and </a:t>
            </a:r>
            <a:r>
              <a:rPr lang="en-US" altLang="zh-CN" dirty="0" err="1" smtClean="0">
                <a:solidFill>
                  <a:schemeClr val="bg1"/>
                </a:solidFill>
              </a:rPr>
              <a:t>IoT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4" name="圆角矩形标注 73"/>
          <p:cNvSpPr/>
          <p:nvPr/>
        </p:nvSpPr>
        <p:spPr>
          <a:xfrm>
            <a:off x="8037284" y="4886790"/>
            <a:ext cx="3474356" cy="996043"/>
          </a:xfrm>
          <a:prstGeom prst="wedgeRoundRectCallout">
            <a:avLst>
              <a:gd name="adj1" fmla="val 28594"/>
              <a:gd name="adj2" fmla="val -85826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Other features and enhancements.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Meet all IMT-2020 requirements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6389912" y="6071724"/>
            <a:ext cx="3352800" cy="406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Proposal</a:t>
            </a:r>
            <a:endParaRPr lang="zh-CN" altLang="en-US" dirty="0"/>
          </a:p>
        </p:txBody>
      </p:sp>
      <p:cxnSp>
        <p:nvCxnSpPr>
          <p:cNvPr id="83" name="直接连接符 82"/>
          <p:cNvCxnSpPr/>
          <p:nvPr/>
        </p:nvCxnSpPr>
        <p:spPr>
          <a:xfrm>
            <a:off x="105227" y="5868530"/>
            <a:ext cx="11698514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角矩形 83"/>
          <p:cNvSpPr/>
          <p:nvPr/>
        </p:nvSpPr>
        <p:spPr>
          <a:xfrm>
            <a:off x="9837055" y="6064467"/>
            <a:ext cx="2226933" cy="406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Spec</a:t>
            </a:r>
            <a:endParaRPr lang="zh-CN" altLang="en-US" dirty="0"/>
          </a:p>
        </p:txBody>
      </p:sp>
      <p:cxnSp>
        <p:nvCxnSpPr>
          <p:cNvPr id="86" name="直接箭头连接符 85"/>
          <p:cNvCxnSpPr>
            <a:stCxn id="87" idx="4"/>
          </p:cNvCxnSpPr>
          <p:nvPr/>
        </p:nvCxnSpPr>
        <p:spPr>
          <a:xfrm>
            <a:off x="8992733" y="4817588"/>
            <a:ext cx="468434" cy="13308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11255042" y="4274935"/>
            <a:ext cx="325928" cy="5369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3" name="直接箭头连接符 92"/>
          <p:cNvCxnSpPr>
            <a:stCxn id="89" idx="4"/>
          </p:cNvCxnSpPr>
          <p:nvPr/>
        </p:nvCxnSpPr>
        <p:spPr>
          <a:xfrm>
            <a:off x="11418006" y="4811842"/>
            <a:ext cx="311736" cy="12961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221341" y="6115271"/>
            <a:ext cx="1267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ITU process</a:t>
            </a:r>
            <a:endParaRPr lang="zh-CN" altLang="en-US" dirty="0"/>
          </a:p>
        </p:txBody>
      </p:sp>
      <p:sp>
        <p:nvSpPr>
          <p:cNvPr id="40" name="圆角矩形 39"/>
          <p:cNvSpPr/>
          <p:nvPr/>
        </p:nvSpPr>
        <p:spPr>
          <a:xfrm>
            <a:off x="4757806" y="3136941"/>
            <a:ext cx="4598463" cy="432452"/>
          </a:xfrm>
          <a:prstGeom prst="roundRect">
            <a:avLst>
              <a:gd name="adj" fmla="val 11111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  Other features / Enhancements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1644853" y="3151429"/>
            <a:ext cx="3020794" cy="1063256"/>
          </a:xfrm>
          <a:prstGeom prst="roundRect">
            <a:avLst>
              <a:gd name="adj" fmla="val 10110"/>
            </a:avLst>
          </a:prstGeom>
          <a:solidFill>
            <a:schemeClr val="bg1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F0000"/>
                </a:solidFill>
              </a:rPr>
              <a:t>New RAT  framework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71" name="圆角矩形标注 70"/>
          <p:cNvSpPr/>
          <p:nvPr/>
        </p:nvSpPr>
        <p:spPr>
          <a:xfrm>
            <a:off x="629047" y="4533799"/>
            <a:ext cx="3310608" cy="862714"/>
          </a:xfrm>
          <a:prstGeom prst="wedgeRoundRectCallout">
            <a:avLst>
              <a:gd name="adj1" fmla="val 26139"/>
              <a:gd name="adj2" fmla="val -117606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/>
                </a:solidFill>
              </a:rPr>
              <a:t>Start from </a:t>
            </a:r>
            <a:r>
              <a:rPr lang="en-US" altLang="zh-CN" dirty="0" smtClean="0">
                <a:solidFill>
                  <a:schemeClr val="bg1"/>
                </a:solidFill>
              </a:rPr>
              <a:t>sub 6GHz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94390" y="2549196"/>
            <a:ext cx="3233056" cy="459083"/>
          </a:xfrm>
          <a:prstGeom prst="roundRect">
            <a:avLst>
              <a:gd name="adj" fmla="val 11111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US" altLang="zh-CN" sz="2000" dirty="0" smtClean="0">
                <a:solidFill>
                  <a:schemeClr val="tx1"/>
                </a:solidFill>
              </a:rPr>
              <a:t>SI: HF (&gt;6GHz) channel model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572000" y="3662150"/>
            <a:ext cx="3169207" cy="555168"/>
          </a:xfrm>
          <a:prstGeom prst="roundRect">
            <a:avLst>
              <a:gd name="adj" fmla="val 11111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  High frequency (&gt;6GHz) specific feature design</a:t>
            </a:r>
          </a:p>
        </p:txBody>
      </p:sp>
      <p:sp>
        <p:nvSpPr>
          <p:cNvPr id="87" name="椭圆 86"/>
          <p:cNvSpPr/>
          <p:nvPr/>
        </p:nvSpPr>
        <p:spPr>
          <a:xfrm>
            <a:off x="8786811" y="2911964"/>
            <a:ext cx="411843" cy="19056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299" y="1230756"/>
            <a:ext cx="11353801" cy="52680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Highly flexible and capable 5G system is required to fulfill all diverse requirements for usage scenarios envisaged for 2020 and beyond.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A new RAT needs to be specified in 3GPP to fulfill all </a:t>
            </a: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IMT-2020 requirements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. </a:t>
            </a:r>
            <a:endParaRPr lang="en-US" altLang="zh-CN" sz="2400" dirty="0">
              <a:latin typeface="+mn-lt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Study item to target all IMT-2020 requirements.</a:t>
            </a:r>
            <a:endParaRPr lang="en-US" altLang="zh-CN" sz="2400" dirty="0">
              <a:latin typeface="+mn-lt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5G new RAT shall apply at both low and high frequency band. However low frequency </a:t>
            </a: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has higher </a:t>
            </a:r>
            <a:r>
              <a:rPr lang="en-US" altLang="zh-CN" sz="2400" dirty="0">
                <a:latin typeface="+mn-lt"/>
                <a:ea typeface="Arial Unicode MS" pitchFamily="34" charset="-122"/>
                <a:cs typeface="Arial Unicode MS" pitchFamily="34" charset="-122"/>
              </a:rPr>
              <a:t>priority.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Phased WIs will be accomplished in Rel-15 and 16, respectively.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 Unicode MS" pitchFamily="34" charset="-122"/>
              <a:buChar char="−"/>
            </a:pPr>
            <a:r>
              <a:rPr lang="en-US" altLang="zh-CN" sz="20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Rel-15 (to 2018.09): Phase 1 specification, fundamental features of new RAT, both </a:t>
            </a:r>
            <a:r>
              <a:rPr lang="en-US" altLang="zh-CN" sz="2000" dirty="0" err="1" smtClean="0">
                <a:latin typeface="+mn-lt"/>
                <a:ea typeface="Arial Unicode MS" pitchFamily="34" charset="-122"/>
                <a:cs typeface="Arial Unicode MS" pitchFamily="34" charset="-122"/>
              </a:rPr>
              <a:t>eMBB</a:t>
            </a:r>
            <a:r>
              <a:rPr lang="en-US" altLang="zh-CN" sz="20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and </a:t>
            </a:r>
            <a:r>
              <a:rPr lang="en-US" altLang="zh-CN" sz="2000" dirty="0" err="1" smtClean="0">
                <a:latin typeface="+mn-lt"/>
                <a:ea typeface="Arial Unicode MS" pitchFamily="34" charset="-122"/>
                <a:cs typeface="Arial Unicode MS" pitchFamily="34" charset="-122"/>
              </a:rPr>
              <a:t>IoT</a:t>
            </a:r>
            <a:r>
              <a:rPr lang="en-US" altLang="zh-CN" sz="20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 at </a:t>
            </a:r>
            <a:r>
              <a:rPr lang="en-US" altLang="zh-CN" sz="2000" dirty="0">
                <a:latin typeface="+mn-lt"/>
                <a:ea typeface="Arial Unicode MS" pitchFamily="34" charset="-122"/>
                <a:cs typeface="Arial Unicode MS" pitchFamily="34" charset="-122"/>
              </a:rPr>
              <a:t>sub </a:t>
            </a:r>
            <a:r>
              <a:rPr lang="en-US" altLang="zh-CN" sz="20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6GHz, with priorities to be set at launch of WI.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Font typeface="Arial Unicode MS" pitchFamily="34" charset="-122"/>
              <a:buChar char="−"/>
            </a:pPr>
            <a:r>
              <a:rPr lang="en-US" altLang="zh-CN" sz="2000" dirty="0" smtClean="0">
                <a:latin typeface="+mn-lt"/>
                <a:ea typeface="Arial Unicode MS" pitchFamily="34" charset="-122"/>
                <a:cs typeface="Arial Unicode MS" pitchFamily="34" charset="-122"/>
              </a:rPr>
              <a:t>Rel-16 (to 2019.12): Phase 2 specification, covering </a:t>
            </a:r>
            <a:r>
              <a:rPr lang="en-US" altLang="zh-CN" sz="2000" dirty="0">
                <a:latin typeface="+mn-lt"/>
                <a:ea typeface="Arial Unicode MS" pitchFamily="34" charset="-122"/>
                <a:cs typeface="Arial Unicode MS" pitchFamily="34" charset="-122"/>
              </a:rPr>
              <a:t>all scenarios and bands, fulfilling all IMT-2020 requirements.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318667"/>
            <a:ext cx="9144000" cy="1070086"/>
          </a:xfrm>
        </p:spPr>
        <p:txBody>
          <a:bodyPr>
            <a:normAutofit/>
          </a:bodyPr>
          <a:lstStyle/>
          <a:p>
            <a:r>
              <a:rPr lang="en-US" altLang="zh-CN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Thank You</a:t>
            </a:r>
            <a:endParaRPr lang="zh-CN" altLang="en-US" sz="5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5815" y="3543305"/>
            <a:ext cx="4156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3GPP RAN workshop on 5G</a:t>
            </a:r>
          </a:p>
          <a:p>
            <a:pPr algn="ctr"/>
            <a:r>
              <a:rPr lang="en-US" altLang="zh-CN" dirty="0" smtClean="0"/>
              <a:t>Phoenix, AZ, USA, September 17-18, 2015.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1BB3F-C6E1-44A4-9432-3446BCA46BE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2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570</Words>
  <Application>Microsoft Office PowerPoint</Application>
  <PresentationFormat>宽屏</PresentationFormat>
  <Paragraphs>77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Unicode MS</vt:lpstr>
      <vt:lpstr>宋体</vt:lpstr>
      <vt:lpstr>微软雅黑</vt:lpstr>
      <vt:lpstr>Arial</vt:lpstr>
      <vt:lpstr>Calibri</vt:lpstr>
      <vt:lpstr>Calibri Light</vt:lpstr>
      <vt:lpstr>Office 主题</vt:lpstr>
      <vt:lpstr>Views on 5G New RAT in 3GPP</vt:lpstr>
      <vt:lpstr>ITU 5G vision</vt:lpstr>
      <vt:lpstr>5G overview in 3GPP </vt:lpstr>
      <vt:lpstr>Considerations for new RAT</vt:lpstr>
      <vt:lpstr>Organize 5G RAN SIs and WIs and Time Plan</vt:lpstr>
      <vt:lpstr>Summary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627</cp:revision>
  <dcterms:created xsi:type="dcterms:W3CDTF">2015-07-30T04:46:22Z</dcterms:created>
  <dcterms:modified xsi:type="dcterms:W3CDTF">2015-09-16T15:35:01Z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(3)GA7jaiWfeqPop09t3CqmIwB1To+tC7IJCYZK+axfl2Sj/7RHqYoSgqclEHI0vBazqQDps7Vz
K4nXuFF/xO4JOJzdcE4CWAOOjIaW5FX9tIwm5qsjCFjFNqI9Q9I/S23cg53EKjjLm+luvSKn
s4+Bi484muNenqObACx8BVFxmrLo0u7+SN4BihUp9Jyo33YuPTfaayo924+ySuzXlqUVVJbf
tP3zTICc2ImSdiRNW9</vt:lpwstr>
  </property>
  <property fmtid="{D5CDD505-2E9C-101B-9397-08002B2CF9AE}" pid="3" name="_new_ms_pID_725431">
    <vt:lpwstr>wz/XAQaHOIzMh6Oy1ZtXe38G3sgSJfhn6qP30t8K+kx2wj8x7ZAFX7
mygfZkRIrfFzjm8/ALxuaDuVi/RoWjL3tQihepmf0zHBBhnZ7zA2iKIn13E+D/VtGbU/vu3F
J+jZDms2Kkw0w/wfHfhtpFcM/MqNeIg0OUernun4LiG+3n0babpIp70fApiaXk8hYihDnq3k
D1wuL64PNsMXhIa4lFPjjsJg49R4XKV7JQ/d</vt:lpwstr>
  </property>
  <property fmtid="{D5CDD505-2E9C-101B-9397-08002B2CF9AE}" pid="4" name="_new_ms_pID_725432">
    <vt:lpwstr>Ko+EApzmqA24oGrO4Mt6TOyuMMhY+/BhGPZ7
a4/FgJcoUyuC5ZLC1h16ULOLl3yN7A==</vt:lpwstr>
  </property>
  <property fmtid="{D5CDD505-2E9C-101B-9397-08002B2CF9AE}" pid="5" name="sflag">
    <vt:lpwstr>1440131179</vt:lpwstr>
  </property>
</Properties>
</file>