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7" r:id="rId1"/>
  </p:sldMasterIdLst>
  <p:sldIdLst>
    <p:sldId id="262" r:id="rId2"/>
    <p:sldId id="273" r:id="rId3"/>
    <p:sldId id="261" r:id="rId4"/>
    <p:sldId id="263" r:id="rId5"/>
    <p:sldId id="264" r:id="rId6"/>
    <p:sldId id="267" r:id="rId7"/>
    <p:sldId id="265" r:id="rId8"/>
    <p:sldId id="266" r:id="rId9"/>
    <p:sldId id="275" r:id="rId10"/>
    <p:sldId id="268" r:id="rId11"/>
    <p:sldId id="269" r:id="rId12"/>
    <p:sldId id="270" r:id="rId13"/>
    <p:sldId id="271" r:id="rId14"/>
    <p:sldId id="274" r:id="rId15"/>
    <p:sldId id="272" r:id="rId16"/>
  </p:sldIdLst>
  <p:sldSz cx="9144000" cy="6858000" type="screen4x3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27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4237F-17AE-4FEA-B81C-F3E90DAB25AE}" type="datetimeFigureOut">
              <a:rPr lang="en-GB" smtClean="0"/>
              <a:t>18/09/2015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7ECA4-5912-4C1C-87BF-4852EB82536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56298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4237F-17AE-4FEA-B81C-F3E90DAB25AE}" type="datetimeFigureOut">
              <a:rPr lang="en-GB" smtClean="0"/>
              <a:t>18/09/2015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7ECA4-5912-4C1C-87BF-4852EB82536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4909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4237F-17AE-4FEA-B81C-F3E90DAB25AE}" type="datetimeFigureOut">
              <a:rPr lang="en-GB" smtClean="0"/>
              <a:t>18/09/2015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7ECA4-5912-4C1C-87BF-4852EB82536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97321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4237F-17AE-4FEA-B81C-F3E90DAB25AE}" type="datetimeFigureOut">
              <a:rPr lang="en-GB" smtClean="0"/>
              <a:t>18/09/2015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7ECA4-5912-4C1C-87BF-4852EB82536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06681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beingabusinesscelebrity.com/wp-content/uploads/2012/09/Space-the-final-frontier-520.jpg"/>
          <p:cNvPicPr>
            <a:picLocks noChangeAspect="1" noChangeArrowheads="1"/>
          </p:cNvPicPr>
          <p:nvPr userDrawn="1"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990"/>
          <a:stretch/>
        </p:blipFill>
        <p:spPr bwMode="auto">
          <a:xfrm>
            <a:off x="-35824" y="5864352"/>
            <a:ext cx="9252520" cy="1021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pre07.deviantart.net/5ae4/th/pre/i/2013/046/3/d/space_the_final_frontier_by_unusualsuspex-d5v0h8m.jpg"/>
          <p:cNvPicPr>
            <a:picLocks noChangeAspect="1" noChangeArrowheads="1"/>
          </p:cNvPicPr>
          <p:nvPr userDrawn="1"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6898" y="0"/>
            <a:ext cx="9200898" cy="5864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8751" y="764704"/>
            <a:ext cx="8229600" cy="1143000"/>
          </a:xfrm>
        </p:spPr>
        <p:txBody>
          <a:bodyPr/>
          <a:lstStyle>
            <a:lvl1pPr>
              <a:defRPr baseline="0">
                <a:latin typeface="Berlin Sans FB" panose="020E0602020502020306" pitchFamily="34" charset="0"/>
              </a:defRPr>
            </a:lvl1pPr>
          </a:lstStyle>
          <a:p>
            <a:r>
              <a:rPr lang="en-US" dirty="0" smtClean="0"/>
              <a:t>SPACE, THE FINAL FRONTIER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587994"/>
            <a:ext cx="8229600" cy="3538169"/>
          </a:xfrm>
        </p:spPr>
        <p:txBody>
          <a:bodyPr/>
          <a:lstStyle>
            <a:lvl1pPr>
              <a:defRPr>
                <a:latin typeface="Berlin Sans FB" panose="020E0602020502020306" pitchFamily="34" charset="0"/>
              </a:defRPr>
            </a:lvl1pPr>
            <a:lvl2pPr>
              <a:defRPr>
                <a:latin typeface="Berlin Sans FB" panose="020E0602020502020306" pitchFamily="34" charset="0"/>
              </a:defRPr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D6A4237F-17AE-4FEA-B81C-F3E90DAB25AE}" type="datetimeFigureOut">
              <a:rPr lang="en-GB" smtClean="0"/>
              <a:pPr/>
              <a:t>18/09/2015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 smtClean="0"/>
              <a:t>5GNX.COM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BA7ECA4-5912-4C1C-87BF-4852EB82536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3995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4237F-17AE-4FEA-B81C-F3E90DAB25AE}" type="datetimeFigureOut">
              <a:rPr lang="en-GB" smtClean="0"/>
              <a:t>18/09/2015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7ECA4-5912-4C1C-87BF-4852EB82536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09956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4237F-17AE-4FEA-B81C-F3E90DAB25AE}" type="datetimeFigureOut">
              <a:rPr lang="en-GB" smtClean="0"/>
              <a:t>18/09/2015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7ECA4-5912-4C1C-87BF-4852EB82536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19558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4237F-17AE-4FEA-B81C-F3E90DAB25AE}" type="datetimeFigureOut">
              <a:rPr lang="en-GB" smtClean="0"/>
              <a:t>18/09/2015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7ECA4-5912-4C1C-87BF-4852EB82536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6819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4237F-17AE-4FEA-B81C-F3E90DAB25AE}" type="datetimeFigureOut">
              <a:rPr lang="en-GB" smtClean="0"/>
              <a:t>18/09/2015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7ECA4-5912-4C1C-87BF-4852EB82536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10635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4237F-17AE-4FEA-B81C-F3E90DAB25AE}" type="datetimeFigureOut">
              <a:rPr lang="en-GB" smtClean="0"/>
              <a:t>18/09/2015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7ECA4-5912-4C1C-87BF-4852EB82536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13538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4237F-17AE-4FEA-B81C-F3E90DAB25AE}" type="datetimeFigureOut">
              <a:rPr lang="en-GB" smtClean="0"/>
              <a:t>18/09/2015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7ECA4-5912-4C1C-87BF-4852EB82536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63305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4237F-17AE-4FEA-B81C-F3E90DAB25AE}" type="datetimeFigureOut">
              <a:rPr lang="en-GB" smtClean="0"/>
              <a:t>18/09/2015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7ECA4-5912-4C1C-87BF-4852EB82536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18810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A4237F-17AE-4FEA-B81C-F3E90DAB25AE}" type="datetimeFigureOut">
              <a:rPr lang="en-GB" smtClean="0"/>
              <a:t>18/09/2015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A7ECA4-5912-4C1C-87BF-4852EB82536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048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  <p:sldLayoutId id="2147483759" r:id="rId2"/>
    <p:sldLayoutId id="2147483760" r:id="rId3"/>
    <p:sldLayoutId id="2147483761" r:id="rId4"/>
    <p:sldLayoutId id="2147483762" r:id="rId5"/>
    <p:sldLayoutId id="2147483763" r:id="rId6"/>
    <p:sldLayoutId id="2147483764" r:id="rId7"/>
    <p:sldLayoutId id="2147483765" r:id="rId8"/>
    <p:sldLayoutId id="2147483766" r:id="rId9"/>
    <p:sldLayoutId id="2147483767" r:id="rId10"/>
    <p:sldLayoutId id="2147483768" r:id="rId11"/>
    <p:sldLayoutId id="2147483756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67544" y="2015615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NX – the new waveform for 5G</a:t>
            </a:r>
            <a:br>
              <a:rPr lang="en-GB" dirty="0" smtClean="0"/>
            </a:br>
            <a:r>
              <a:rPr lang="en-GB" dirty="0" smtClean="0"/>
              <a:t>hype(r</a:t>
            </a:r>
            <a:r>
              <a:rPr lang="en-GB" dirty="0" smtClean="0"/>
              <a:t>) technology</a:t>
            </a:r>
            <a:endParaRPr lang="en-GB" dirty="0"/>
          </a:p>
        </p:txBody>
      </p:sp>
      <p:pic>
        <p:nvPicPr>
          <p:cNvPr id="7170" name="Picture 2" descr="Germany celebrates its sense of humour with comedy museum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39" r="24387"/>
          <a:stretch/>
        </p:blipFill>
        <p:spPr bwMode="auto">
          <a:xfrm>
            <a:off x="6586330" y="3147865"/>
            <a:ext cx="2557670" cy="2743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D6A4237F-17AE-4FEA-B81C-F3E90DAB25AE}" type="datetimeFigureOut">
              <a:rPr lang="en-GB" smtClean="0"/>
              <a:pPr/>
              <a:t>18/09/2015</a:t>
            </a:fld>
            <a:endParaRPr lang="en-GB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 smtClean="0"/>
              <a:t>5GNX.COM</a:t>
            </a:r>
            <a:endParaRPr lang="en-GB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BA7ECA4-5912-4C1C-87BF-4852EB82536D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4710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Trials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 smtClean="0"/>
              <a:t>Small scale unversal trials conducted, testing the phase 0 technology operation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D6A4237F-17AE-4FEA-B81C-F3E90DAB25AE}" type="datetimeFigureOut">
              <a:rPr lang="en-GB" smtClean="0"/>
              <a:pPr/>
              <a:t>18/09/2015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 smtClean="0"/>
              <a:t>5GNX.COM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BA7ECA4-5912-4C1C-87BF-4852EB82536D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4796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Local coverage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885728"/>
            <a:ext cx="4896544" cy="3979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2267744" y="1885728"/>
            <a:ext cx="4896544" cy="3979285"/>
          </a:xfrm>
          <a:prstGeom prst="rect">
            <a:avLst/>
          </a:prstGeom>
          <a:solidFill>
            <a:schemeClr val="accent2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D6A4237F-17AE-4FEA-B81C-F3E90DAB25AE}" type="datetimeFigureOut">
              <a:rPr lang="en-GB" smtClean="0"/>
              <a:pPr/>
              <a:t>18/09/2015</a:t>
            </a:fld>
            <a:endParaRPr lang="en-GB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 smtClean="0"/>
              <a:t>5GNX.COM</a:t>
            </a:r>
            <a:endParaRPr lang="en-GB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BA7ECA4-5912-4C1C-87BF-4852EB82536D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9505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Global coverage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122" name="Picture 2" descr="http://friday.westnet.com/~crywalt/dymaxion_2003/earthmap10k.reduce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4" y="1916832"/>
            <a:ext cx="9217024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-36514" y="1916832"/>
            <a:ext cx="9217024" cy="4135561"/>
          </a:xfrm>
          <a:prstGeom prst="rect">
            <a:avLst/>
          </a:prstGeom>
          <a:solidFill>
            <a:schemeClr val="accent2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D6A4237F-17AE-4FEA-B81C-F3E90DAB25AE}" type="datetimeFigureOut">
              <a:rPr lang="en-GB" smtClean="0"/>
              <a:pPr/>
              <a:t>18/09/2015</a:t>
            </a:fld>
            <a:endParaRPr lang="en-GB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 smtClean="0"/>
              <a:t>5GNX.COM</a:t>
            </a:r>
            <a:endParaRPr lang="en-GB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BA7ECA4-5912-4C1C-87BF-4852EB82536D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8117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Universal coverage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6146" name="Picture 2" descr="http://2.bp.blogspot.com/-c2U3HUQZVy8/UV7KI2bodLI/AAAAAAAAA4g/DJEEmv-FmNY/s1600/galaxy_universe-norm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1885080"/>
            <a:ext cx="9252520" cy="4036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-36514" y="1885727"/>
            <a:ext cx="9217024" cy="4135561"/>
          </a:xfrm>
          <a:prstGeom prst="rect">
            <a:avLst/>
          </a:prstGeom>
          <a:solidFill>
            <a:schemeClr val="accent2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D6A4237F-17AE-4FEA-B81C-F3E90DAB25AE}" type="datetimeFigureOut">
              <a:rPr lang="en-GB" smtClean="0"/>
              <a:pPr/>
              <a:t>18/09/2015</a:t>
            </a:fld>
            <a:endParaRPr lang="en-GB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 smtClean="0"/>
              <a:t>5GNX.COM</a:t>
            </a:r>
            <a:endParaRPr lang="en-GB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BA7ECA4-5912-4C1C-87BF-4852EB82536D}" type="slidenum">
              <a:rPr lang="en-GB" smtClean="0"/>
              <a:pPr/>
              <a:t>13</a:t>
            </a:fld>
            <a:endParaRPr lang="en-GB"/>
          </a:p>
        </p:txBody>
      </p:sp>
      <p:grpSp>
        <p:nvGrpSpPr>
          <p:cNvPr id="11" name="Group 10"/>
          <p:cNvGrpSpPr/>
          <p:nvPr/>
        </p:nvGrpSpPr>
        <p:grpSpPr>
          <a:xfrm>
            <a:off x="3347864" y="4293096"/>
            <a:ext cx="2736304" cy="1010011"/>
            <a:chOff x="3491880" y="4424180"/>
            <a:chExt cx="2736304" cy="1010011"/>
          </a:xfrm>
        </p:grpSpPr>
        <p:cxnSp>
          <p:nvCxnSpPr>
            <p:cNvPr id="9" name="Straight Arrow Connector 8"/>
            <p:cNvCxnSpPr/>
            <p:nvPr/>
          </p:nvCxnSpPr>
          <p:spPr>
            <a:xfrm flipV="1">
              <a:off x="4860032" y="4424180"/>
              <a:ext cx="1368152" cy="432048"/>
            </a:xfrm>
            <a:prstGeom prst="straightConnector1">
              <a:avLst/>
            </a:prstGeom>
            <a:ln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/>
            <p:cNvSpPr txBox="1"/>
            <p:nvPr/>
          </p:nvSpPr>
          <p:spPr>
            <a:xfrm>
              <a:off x="3491880" y="4787860"/>
              <a:ext cx="192168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</a:rPr>
                <a:t>You are here,</a:t>
              </a:r>
              <a:br>
                <a:rPr lang="en-US" dirty="0" smtClean="0">
                  <a:solidFill>
                    <a:schemeClr val="bg1"/>
                  </a:solidFill>
                </a:rPr>
              </a:br>
              <a:r>
                <a:rPr lang="en-US" dirty="0" smtClean="0">
                  <a:solidFill>
                    <a:schemeClr val="bg1"/>
                  </a:solidFill>
                </a:rPr>
                <a:t>clearly in coverage</a:t>
              </a:r>
              <a:endParaRPr 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446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2852936"/>
            <a:ext cx="8229600" cy="1143000"/>
          </a:xfrm>
        </p:spPr>
        <p:txBody>
          <a:bodyPr/>
          <a:lstStyle/>
          <a:p>
            <a:r>
              <a:rPr lang="fi-FI" dirty="0" smtClean="0"/>
              <a:t>THANK YOU!</a:t>
            </a:r>
            <a:endParaRPr lang="en-GB" dirty="0"/>
          </a:p>
        </p:txBody>
      </p:sp>
      <p:pic>
        <p:nvPicPr>
          <p:cNvPr id="4" name="Picture 2" descr="Germany celebrates its sense of humour with comedy museum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39" r="24387"/>
          <a:stretch/>
        </p:blipFill>
        <p:spPr bwMode="auto">
          <a:xfrm>
            <a:off x="6586330" y="3147865"/>
            <a:ext cx="2557670" cy="2743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D6A4237F-17AE-4FEA-B81C-F3E90DAB25AE}" type="datetimeFigureOut">
              <a:rPr lang="en-GB" smtClean="0"/>
              <a:pPr/>
              <a:t>18/09/2015</a:t>
            </a:fld>
            <a:endParaRPr lang="en-GB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 smtClean="0"/>
              <a:t>5GNX.COM</a:t>
            </a:r>
            <a:endParaRPr lang="en-GB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BA7ECA4-5912-4C1C-87BF-4852EB82536D}" type="slidenum">
              <a:rPr lang="en-GB" smtClean="0"/>
              <a:pPr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5699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LRO observation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065315"/>
          </a:xfrm>
        </p:spPr>
        <p:txBody>
          <a:bodyPr>
            <a:norm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548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Before we start (Dish)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4" t="24764" r="26749" b="41687"/>
          <a:stretch/>
        </p:blipFill>
        <p:spPr bwMode="auto">
          <a:xfrm>
            <a:off x="556591" y="2060848"/>
            <a:ext cx="7739270" cy="2326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Group 8"/>
          <p:cNvGrpSpPr/>
          <p:nvPr/>
        </p:nvGrpSpPr>
        <p:grpSpPr>
          <a:xfrm>
            <a:off x="5436096" y="3429000"/>
            <a:ext cx="1997027" cy="1880919"/>
            <a:chOff x="5436096" y="3429000"/>
            <a:chExt cx="1997027" cy="1880919"/>
          </a:xfrm>
        </p:grpSpPr>
        <p:sp>
          <p:nvSpPr>
            <p:cNvPr id="5" name="Oval 4"/>
            <p:cNvSpPr/>
            <p:nvPr/>
          </p:nvSpPr>
          <p:spPr>
            <a:xfrm>
              <a:off x="5436096" y="3429000"/>
              <a:ext cx="1656184" cy="648072"/>
            </a:xfrm>
            <a:prstGeom prst="ellipse">
              <a:avLst/>
            </a:prstGeom>
            <a:noFill/>
            <a:ln w="381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7" name="Straight Arrow Connector 6"/>
            <p:cNvCxnSpPr/>
            <p:nvPr/>
          </p:nvCxnSpPr>
          <p:spPr>
            <a:xfrm>
              <a:off x="6264188" y="4077072"/>
              <a:ext cx="252028" cy="648072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Box 7"/>
            <p:cNvSpPr txBox="1"/>
            <p:nvPr/>
          </p:nvSpPr>
          <p:spPr>
            <a:xfrm>
              <a:off x="5796136" y="4725144"/>
              <a:ext cx="163698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i-FI" sz="3200" b="1" dirty="0" smtClean="0">
                  <a:solidFill>
                    <a:srgbClr val="FF0000"/>
                  </a:solidFill>
                </a:rPr>
                <a:t>NX-GPP!</a:t>
              </a:r>
              <a:endParaRPr lang="en-GB" sz="32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D6A4237F-17AE-4FEA-B81C-F3E90DAB25AE}" type="datetimeFigureOut">
              <a:rPr lang="en-GB" smtClean="0"/>
              <a:pPr/>
              <a:t>18/09/2015</a:t>
            </a:fld>
            <a:endParaRPr lang="en-GB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 smtClean="0"/>
              <a:t>5GNX.COM</a:t>
            </a:r>
            <a:endParaRPr lang="en-GB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BA7ECA4-5912-4C1C-87BF-4852EB82536D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7889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5GNX.COM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60848"/>
            <a:ext cx="8435280" cy="4065315"/>
          </a:xfrm>
        </p:spPr>
        <p:txBody>
          <a:bodyPr>
            <a:normAutofit fontScale="92500" lnSpcReduction="10000"/>
          </a:bodyPr>
          <a:lstStyle/>
          <a:p>
            <a:r>
              <a:rPr lang="en-GB" dirty="0" smtClean="0"/>
              <a:t>For profit collaborative organization to promote NX technology</a:t>
            </a:r>
          </a:p>
          <a:p>
            <a:r>
              <a:rPr lang="en-GB" dirty="0" smtClean="0"/>
              <a:t>Personnel</a:t>
            </a:r>
          </a:p>
          <a:p>
            <a:pPr lvl="1"/>
            <a:r>
              <a:rPr lang="en-GB" dirty="0" smtClean="0"/>
              <a:t>5G general </a:t>
            </a:r>
          </a:p>
          <a:p>
            <a:pPr lvl="1"/>
            <a:r>
              <a:rPr lang="en-GB" dirty="0" smtClean="0"/>
              <a:t>Scientific </a:t>
            </a:r>
            <a:r>
              <a:rPr lang="en-GB" dirty="0" smtClean="0"/>
              <a:t>advisor</a:t>
            </a:r>
          </a:p>
          <a:p>
            <a:pPr lvl="1"/>
            <a:r>
              <a:rPr lang="en-GB" dirty="0" smtClean="0"/>
              <a:t>Experienced standardization </a:t>
            </a:r>
            <a:br>
              <a:rPr lang="en-GB" dirty="0" smtClean="0"/>
            </a:br>
            <a:r>
              <a:rPr lang="en-GB" dirty="0" smtClean="0"/>
              <a:t>delegate</a:t>
            </a:r>
            <a:endParaRPr lang="en-GB" dirty="0" smtClean="0"/>
          </a:p>
          <a:p>
            <a:pPr lvl="1"/>
            <a:r>
              <a:rPr lang="en-GB" dirty="0" smtClean="0"/>
              <a:t>Contributions </a:t>
            </a:r>
            <a:r>
              <a:rPr lang="en-GB" dirty="0" smtClean="0"/>
              <a:t>from several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technical experts </a:t>
            </a:r>
            <a:r>
              <a:rPr lang="en-GB" dirty="0" smtClean="0"/>
              <a:t>and researchers</a:t>
            </a:r>
          </a:p>
        </p:txBody>
      </p:sp>
      <p:pic>
        <p:nvPicPr>
          <p:cNvPr id="2050" name="Picture 2" descr="http://5gnx.com/onewebstatic/4f0c16d337-star-trek-spock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1882" y="4368871"/>
            <a:ext cx="1640587" cy="1476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5gnx.com/onewebstatic/b0ba166ae8-5G%20general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1882" y="2800200"/>
            <a:ext cx="1640587" cy="1568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D6A4237F-17AE-4FEA-B81C-F3E90DAB25AE}" type="datetimeFigureOut">
              <a:rPr lang="en-GB" smtClean="0"/>
              <a:pPr/>
              <a:t>18/09/2015</a:t>
            </a:fld>
            <a:endParaRPr lang="en-GB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 smtClean="0"/>
              <a:t>5GNX.COM</a:t>
            </a:r>
            <a:endParaRPr lang="en-GB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BA7ECA4-5912-4C1C-87BF-4852EB82536D}" type="slidenum">
              <a:rPr lang="en-GB" smtClean="0"/>
              <a:pPr/>
              <a:t>3</a:t>
            </a:fld>
            <a:endParaRPr lang="en-GB"/>
          </a:p>
        </p:txBody>
      </p:sp>
      <p:pic>
        <p:nvPicPr>
          <p:cNvPr id="1026" name="Picture 2" descr="http://5gnx.com/onewebstatic/290856e921-Experienced%20standards%20delegat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523" y="2780928"/>
            <a:ext cx="1676477" cy="1587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 rot="19819703">
            <a:off x="7465789" y="4771893"/>
            <a:ext cx="16799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000" dirty="0" smtClean="0">
                <a:solidFill>
                  <a:srgbClr val="FF0000"/>
                </a:solidFill>
              </a:rPr>
              <a:t>We are always</a:t>
            </a:r>
            <a:br>
              <a:rPr lang="en-GB" sz="2000" dirty="0" smtClean="0">
                <a:solidFill>
                  <a:srgbClr val="FF0000"/>
                </a:solidFill>
              </a:rPr>
            </a:br>
            <a:r>
              <a:rPr lang="en-GB" sz="2000" dirty="0" smtClean="0">
                <a:solidFill>
                  <a:srgbClr val="FF0000"/>
                </a:solidFill>
              </a:rPr>
              <a:t>hiring!</a:t>
            </a:r>
            <a:endParaRPr lang="en-GB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1813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5GNX.COM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D6A4237F-17AE-4FEA-B81C-F3E90DAB25AE}" type="datetimeFigureOut">
              <a:rPr lang="en-GB" smtClean="0"/>
              <a:pPr/>
              <a:t>18/09/2015</a:t>
            </a:fld>
            <a:endParaRPr lang="en-GB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 smtClean="0"/>
              <a:t>5GNX.COM</a:t>
            </a:r>
            <a:endParaRPr lang="en-GB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BA7ECA4-5912-4C1C-87BF-4852EB82536D}" type="slidenum">
              <a:rPr lang="en-GB" smtClean="0"/>
              <a:pPr/>
              <a:t>4</a:t>
            </a:fld>
            <a:endParaRPr lang="en-GB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80" t="18107" r="17974" b="14778"/>
          <a:stretch/>
        </p:blipFill>
        <p:spPr bwMode="auto">
          <a:xfrm>
            <a:off x="107504" y="1052736"/>
            <a:ext cx="8775511" cy="4653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Germany celebrates its sense of humour with comedy museum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39" r="24387"/>
          <a:stretch/>
        </p:blipFill>
        <p:spPr bwMode="auto">
          <a:xfrm rot="19471174">
            <a:off x="8080416" y="1106367"/>
            <a:ext cx="2557670" cy="2743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4857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NX phasing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065315"/>
          </a:xfrm>
        </p:spPr>
        <p:txBody>
          <a:bodyPr>
            <a:normAutofit/>
          </a:bodyPr>
          <a:lstStyle/>
          <a:p>
            <a:r>
              <a:rPr lang="fi-FI" dirty="0" smtClean="0"/>
              <a:t>Phased approach to NX deployment</a:t>
            </a:r>
          </a:p>
          <a:p>
            <a:r>
              <a:rPr lang="fi-FI" dirty="0" smtClean="0"/>
              <a:t>Phase 0</a:t>
            </a:r>
          </a:p>
          <a:p>
            <a:pPr lvl="1"/>
            <a:r>
              <a:rPr lang="en-GB" dirty="0" smtClean="0"/>
              <a:t>Hype(r)</a:t>
            </a:r>
            <a:r>
              <a:rPr lang="fi-FI" dirty="0" smtClean="0"/>
              <a:t>-</a:t>
            </a:r>
            <a:r>
              <a:rPr lang="fi-FI" dirty="0" smtClean="0"/>
              <a:t>lean carrier</a:t>
            </a:r>
          </a:p>
          <a:p>
            <a:pPr lvl="1"/>
            <a:r>
              <a:rPr lang="en-GB" dirty="0" smtClean="0"/>
              <a:t>Hype(r)</a:t>
            </a:r>
            <a:r>
              <a:rPr lang="fi-FI" dirty="0" smtClean="0"/>
              <a:t>-</a:t>
            </a:r>
            <a:r>
              <a:rPr lang="fi-FI" dirty="0" smtClean="0"/>
              <a:t>forward </a:t>
            </a:r>
            <a:r>
              <a:rPr lang="fi-FI" dirty="0" smtClean="0"/>
              <a:t>compatibility</a:t>
            </a:r>
          </a:p>
          <a:p>
            <a:pPr lvl="1"/>
            <a:r>
              <a:rPr lang="en-US" dirty="0"/>
              <a:t>Without-Software Defined </a:t>
            </a:r>
            <a:r>
              <a:rPr lang="en-GB" dirty="0"/>
              <a:t>hype(r) </a:t>
            </a:r>
            <a:r>
              <a:rPr lang="en-US" dirty="0" smtClean="0"/>
              <a:t>NW</a:t>
            </a:r>
            <a:endParaRPr lang="fi-FI" dirty="0" smtClean="0"/>
          </a:p>
          <a:p>
            <a:r>
              <a:rPr lang="fi-FI" dirty="0" smtClean="0"/>
              <a:t>Later phases (1</a:t>
            </a:r>
            <a:r>
              <a:rPr lang="fi-FI" dirty="0" smtClean="0"/>
              <a:t>, 2, </a:t>
            </a:r>
            <a:r>
              <a:rPr lang="fi-FI" dirty="0" smtClean="0"/>
              <a:t>3)</a:t>
            </a:r>
          </a:p>
          <a:p>
            <a:pPr lvl="1"/>
            <a:r>
              <a:rPr lang="fi-FI" dirty="0" smtClean="0"/>
              <a:t>Full and enhanced 5G functionality</a:t>
            </a:r>
            <a:endParaRPr lang="fi-FI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D6A4237F-17AE-4FEA-B81C-F3E90DAB25AE}" type="datetimeFigureOut">
              <a:rPr lang="en-GB" smtClean="0"/>
              <a:pPr/>
              <a:t>18/09/2015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 smtClean="0"/>
              <a:t>5GNX.COM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BA7ECA4-5912-4C1C-87BF-4852EB82536D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3534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Phase 0 availability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5GNX.com offers phase 0 compliant technology for immediate availability</a:t>
            </a:r>
          </a:p>
          <a:p>
            <a:r>
              <a:rPr lang="en-US" dirty="0" smtClean="0"/>
              <a:t>Solutions for both</a:t>
            </a:r>
          </a:p>
          <a:p>
            <a:pPr lvl="1"/>
            <a:r>
              <a:rPr lang="en-US" dirty="0" smtClean="0"/>
              <a:t>network deployment </a:t>
            </a:r>
          </a:p>
          <a:p>
            <a:pPr lvl="1"/>
            <a:r>
              <a:rPr lang="en-US" dirty="0" smtClean="0"/>
              <a:t>end-user terminals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D6A4237F-17AE-4FEA-B81C-F3E90DAB25AE}" type="datetimeFigureOut">
              <a:rPr lang="en-GB" smtClean="0"/>
              <a:pPr/>
              <a:t>18/09/2015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 smtClean="0"/>
              <a:t>5GNX.COM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BA7ECA4-5912-4C1C-87BF-4852EB82536D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3464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Hype(r)-lean </a:t>
            </a:r>
            <a:r>
              <a:rPr lang="fi-FI" dirty="0" smtClean="0"/>
              <a:t>carrier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extremely high energy efficiency for both networks and terminals </a:t>
            </a:r>
            <a:endParaRPr lang="en-US" dirty="0" smtClean="0"/>
          </a:p>
          <a:p>
            <a:pPr lvl="1"/>
            <a:r>
              <a:rPr lang="en-US" dirty="0"/>
              <a:t>up to 100% of the energy cost of the network </a:t>
            </a:r>
            <a:r>
              <a:rPr lang="en-US" dirty="0" smtClean="0"/>
              <a:t>equipment</a:t>
            </a:r>
          </a:p>
          <a:p>
            <a:pPr lvl="1"/>
            <a:r>
              <a:rPr lang="en-US" dirty="0"/>
              <a:t>support </a:t>
            </a:r>
            <a:r>
              <a:rPr lang="en-US" dirty="0" smtClean="0"/>
              <a:t>for infinite </a:t>
            </a:r>
            <a:r>
              <a:rPr lang="en-US" dirty="0"/>
              <a:t>terminal battery life time</a:t>
            </a:r>
            <a:endParaRPr lang="en-US" dirty="0" smtClean="0"/>
          </a:p>
          <a:p>
            <a:r>
              <a:rPr lang="en-US" dirty="0" smtClean="0"/>
              <a:t>significant reduction of interference </a:t>
            </a:r>
          </a:p>
          <a:p>
            <a:pPr lvl="1"/>
            <a:r>
              <a:rPr lang="en-US" dirty="0" smtClean="0"/>
              <a:t>eliminating </a:t>
            </a:r>
            <a:r>
              <a:rPr lang="en-US" dirty="0" smtClean="0"/>
              <a:t>up to 100% of the interference created by 5G NX </a:t>
            </a:r>
            <a:r>
              <a:rPr lang="en-US" dirty="0" smtClean="0"/>
              <a:t>technology</a:t>
            </a:r>
            <a:r>
              <a:rPr lang="en-US" dirty="0" smtClean="0"/>
              <a:t>.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D6A4237F-17AE-4FEA-B81C-F3E90DAB25AE}" type="datetimeFigureOut">
              <a:rPr lang="en-GB" smtClean="0"/>
              <a:pPr/>
              <a:t>18/09/2015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 smtClean="0"/>
              <a:t>5GNX.COM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BA7ECA4-5912-4C1C-87BF-4852EB82536D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5037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Hype(r)</a:t>
            </a:r>
            <a:r>
              <a:rPr lang="fi-FI" dirty="0" smtClean="0"/>
              <a:t>-</a:t>
            </a:r>
            <a:r>
              <a:rPr lang="fi-FI" dirty="0" smtClean="0"/>
              <a:t>forward compatibility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Allows deployment of any future technology without impacting existing NX deployments.</a:t>
            </a:r>
          </a:p>
          <a:p>
            <a:r>
              <a:rPr lang="en-US" dirty="0" smtClean="0"/>
              <a:t>Allows operators and end-users to retain their existing equipment also for when further major technology innovations (such as “6G”) are deployed.</a:t>
            </a:r>
            <a:endParaRPr lang="en-GB" dirty="0" smtClean="0"/>
          </a:p>
          <a:p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D6A4237F-17AE-4FEA-B81C-F3E90DAB25AE}" type="datetimeFigureOut">
              <a:rPr lang="en-GB" smtClean="0"/>
              <a:pPr/>
              <a:t>18/09/2015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 smtClean="0"/>
              <a:t>5GNX.COM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BA7ECA4-5912-4C1C-87BF-4852EB82536D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6010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750" y="764704"/>
            <a:ext cx="8463729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Without-Software </a:t>
            </a:r>
            <a:r>
              <a:rPr lang="en-US" dirty="0"/>
              <a:t>D</a:t>
            </a:r>
            <a:r>
              <a:rPr lang="en-US" dirty="0" smtClean="0"/>
              <a:t>efined </a:t>
            </a:r>
            <a:r>
              <a:rPr lang="en-US" dirty="0" smtClean="0"/>
              <a:t>hype(r) NW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Legacy technology like NFV and SDN need to be evolved</a:t>
            </a:r>
          </a:p>
          <a:p>
            <a:r>
              <a:rPr lang="en-US" dirty="0" smtClean="0"/>
              <a:t>WSDN has </a:t>
            </a:r>
            <a:r>
              <a:rPr lang="en-US" dirty="0" smtClean="0"/>
              <a:t>proved </a:t>
            </a:r>
            <a:r>
              <a:rPr lang="en-US" dirty="0" smtClean="0"/>
              <a:t>very efficient for developers </a:t>
            </a:r>
            <a:endParaRPr lang="en-US" dirty="0" smtClean="0"/>
          </a:p>
          <a:p>
            <a:pPr lvl="1"/>
            <a:r>
              <a:rPr lang="en-US" dirty="0" smtClean="0"/>
              <a:t>Hyper-quick </a:t>
            </a:r>
            <a:r>
              <a:rPr lang="en-US" dirty="0" smtClean="0"/>
              <a:t>time to </a:t>
            </a:r>
            <a:r>
              <a:rPr lang="en-US" dirty="0" smtClean="0"/>
              <a:t>market</a:t>
            </a:r>
            <a:endParaRPr lang="en-US" dirty="0" smtClean="0"/>
          </a:p>
          <a:p>
            <a:pPr lvl="1"/>
            <a:r>
              <a:rPr lang="en-US" dirty="0" smtClean="0"/>
              <a:t>Hyper </a:t>
            </a:r>
            <a:r>
              <a:rPr lang="en-US" dirty="0" smtClean="0"/>
              <a:t>low code size and code complexity</a:t>
            </a:r>
          </a:p>
          <a:p>
            <a:pPr lvl="1"/>
            <a:r>
              <a:rPr lang="en-US" dirty="0" smtClean="0"/>
              <a:t>Good for </a:t>
            </a:r>
            <a:r>
              <a:rPr lang="en-US" dirty="0" smtClean="0"/>
              <a:t>hype(r) low </a:t>
            </a:r>
            <a:r>
              <a:rPr lang="en-US" dirty="0" smtClean="0"/>
              <a:t>cost </a:t>
            </a:r>
            <a:r>
              <a:rPr lang="en-US" dirty="0" smtClean="0"/>
              <a:t>devices</a:t>
            </a:r>
          </a:p>
          <a:p>
            <a:pPr lvl="1"/>
            <a:r>
              <a:rPr lang="en-US" dirty="0" smtClean="0"/>
              <a:t>Minimization of bugs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D6A4237F-17AE-4FEA-B81C-F3E90DAB25AE}" type="datetimeFigureOut">
              <a:rPr lang="en-GB" smtClean="0"/>
              <a:pPr/>
              <a:t>18/09/2015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 smtClean="0"/>
              <a:t>5GNX.COM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BA7ECA4-5912-4C1C-87BF-4852EB82536D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6598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250</TotalTime>
  <Words>297</Words>
  <Application>Microsoft Office PowerPoint</Application>
  <PresentationFormat>On-screen Show (4:3)</PresentationFormat>
  <Paragraphs>91</Paragraphs>
  <Slides>15</Slides>
  <Notes>0</Notes>
  <HiddenSlides>1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NX – the new waveform for 5G hype(r) technology</vt:lpstr>
      <vt:lpstr>Before we start (Dish)</vt:lpstr>
      <vt:lpstr>5GNX.COM</vt:lpstr>
      <vt:lpstr>5GNX.COM</vt:lpstr>
      <vt:lpstr>NX phasing</vt:lpstr>
      <vt:lpstr>Phase 0 availability</vt:lpstr>
      <vt:lpstr>Hype(r)-lean carrier</vt:lpstr>
      <vt:lpstr>Hype(r)-forward compatibility</vt:lpstr>
      <vt:lpstr>Without-Software Defined hype(r) NW</vt:lpstr>
      <vt:lpstr>Trials</vt:lpstr>
      <vt:lpstr>Local coverage</vt:lpstr>
      <vt:lpstr>Global coverage</vt:lpstr>
      <vt:lpstr>Universal coverage</vt:lpstr>
      <vt:lpstr>THANK YOU!</vt:lpstr>
      <vt:lpstr>LRO observation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NX – waveform for 5G</dc:title>
  <dc:creator>Janne Peisa</dc:creator>
  <cp:lastModifiedBy>Janne Peisa</cp:lastModifiedBy>
  <cp:revision>23</cp:revision>
  <dcterms:created xsi:type="dcterms:W3CDTF">2015-09-16T15:09:03Z</dcterms:created>
  <dcterms:modified xsi:type="dcterms:W3CDTF">2015-09-17T22:07:48Z</dcterms:modified>
</cp:coreProperties>
</file>