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  <p:sldMasterId id="2147483665" r:id="rId2"/>
  </p:sldMasterIdLst>
  <p:notesMasterIdLst>
    <p:notesMasterId r:id="rId21"/>
  </p:notesMasterIdLst>
  <p:handoutMasterIdLst>
    <p:handoutMasterId r:id="rId22"/>
  </p:handoutMasterIdLst>
  <p:sldIdLst>
    <p:sldId id="257" r:id="rId3"/>
    <p:sldId id="260" r:id="rId4"/>
    <p:sldId id="303" r:id="rId5"/>
    <p:sldId id="311" r:id="rId6"/>
    <p:sldId id="314" r:id="rId7"/>
    <p:sldId id="313" r:id="rId8"/>
    <p:sldId id="312" r:id="rId9"/>
    <p:sldId id="310" r:id="rId10"/>
    <p:sldId id="315" r:id="rId11"/>
    <p:sldId id="307" r:id="rId12"/>
    <p:sldId id="264" r:id="rId13"/>
    <p:sldId id="318" r:id="rId14"/>
    <p:sldId id="319" r:id="rId15"/>
    <p:sldId id="305" r:id="rId16"/>
    <p:sldId id="317" r:id="rId17"/>
    <p:sldId id="306" r:id="rId18"/>
    <p:sldId id="316" r:id="rId19"/>
    <p:sldId id="271" r:id="rId20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0">
          <p15:clr>
            <a:srgbClr val="A4A3A4"/>
          </p15:clr>
        </p15:guide>
        <p15:guide id="2" orient="horz" pos="1421">
          <p15:clr>
            <a:srgbClr val="A4A3A4"/>
          </p15:clr>
        </p15:guide>
        <p15:guide id="3" pos="3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78" autoAdjust="0"/>
    <p:restoredTop sz="89292" autoAdjust="0"/>
  </p:normalViewPr>
  <p:slideViewPr>
    <p:cSldViewPr>
      <p:cViewPr varScale="1">
        <p:scale>
          <a:sx n="72" d="100"/>
          <a:sy n="72" d="100"/>
        </p:scale>
        <p:origin x="504" y="58"/>
      </p:cViewPr>
      <p:guideLst>
        <p:guide orient="horz" pos="4200"/>
        <p:guide orient="horz" pos="1421"/>
        <p:guide pos="3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b="1" dirty="0" smtClean="0"/>
              <a:t>Monthly Traffic/user </a:t>
            </a:r>
            <a:r>
              <a:rPr lang="en-US" altLang="ko-KR" b="1" dirty="0"/>
              <a:t>(GB)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Sheet1!$A$8</c:f>
              <c:strCache>
                <c:ptCount val="1"/>
                <c:pt idx="0">
                  <c:v>MonthlyTraffic/user (GB)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Sheet1!$B$7:$E$7</c:f>
              <c:numCache>
                <c:formatCode>General</c:formatCode>
                <c:ptCount val="4"/>
                <c:pt idx="0">
                  <c:v>2012.12</c:v>
                </c:pt>
                <c:pt idx="1">
                  <c:v>2013.12</c:v>
                </c:pt>
                <c:pt idx="2">
                  <c:v>2014.12</c:v>
                </c:pt>
                <c:pt idx="3">
                  <c:v>2015.06</c:v>
                </c:pt>
              </c:numCache>
            </c:numRef>
          </c:cat>
          <c:val>
            <c:numRef>
              <c:f>Sheet1!$B$8:$E$8</c:f>
              <c:numCache>
                <c:formatCode>General</c:formatCode>
                <c:ptCount val="4"/>
                <c:pt idx="0">
                  <c:v>0.9</c:v>
                </c:pt>
                <c:pt idx="1">
                  <c:v>1.4</c:v>
                </c:pt>
                <c:pt idx="2">
                  <c:v>2.2000000000000002</c:v>
                </c:pt>
                <c:pt idx="3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9800656"/>
        <c:axId val="359803792"/>
      </c:barChart>
      <c:catAx>
        <c:axId val="35980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59803792"/>
        <c:crosses val="autoZero"/>
        <c:auto val="1"/>
        <c:lblAlgn val="ctr"/>
        <c:lblOffset val="100"/>
        <c:noMultiLvlLbl val="0"/>
      </c:catAx>
      <c:valAx>
        <c:axId val="359803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5980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Total Monthly Traffic(PB)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Sheet1!$B$2:$E$2</c:f>
              <c:numCache>
                <c:formatCode>General</c:formatCode>
                <c:ptCount val="4"/>
                <c:pt idx="0">
                  <c:v>2012.12</c:v>
                </c:pt>
                <c:pt idx="1">
                  <c:v>2013.12</c:v>
                </c:pt>
                <c:pt idx="2">
                  <c:v>2014.12</c:v>
                </c:pt>
                <c:pt idx="3">
                  <c:v>2015.06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56</c:v>
                </c:pt>
                <c:pt idx="1">
                  <c:v>84</c:v>
                </c:pt>
                <c:pt idx="2">
                  <c:v>132</c:v>
                </c:pt>
                <c:pt idx="3">
                  <c:v>150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9801048"/>
        <c:axId val="405431584"/>
      </c:barChart>
      <c:catAx>
        <c:axId val="359801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5431584"/>
        <c:crosses val="autoZero"/>
        <c:auto val="1"/>
        <c:lblAlgn val="ctr"/>
        <c:lblOffset val="100"/>
        <c:noMultiLvlLbl val="0"/>
      </c:catAx>
      <c:valAx>
        <c:axId val="40543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5980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ko-KR" sz="1800" b="1" dirty="0"/>
              <a:t>User</a:t>
            </a:r>
            <a:r>
              <a:rPr lang="en-US" altLang="ko-KR" sz="1800" b="1" baseline="0" dirty="0"/>
              <a:t> </a:t>
            </a:r>
            <a:r>
              <a:rPr lang="en-US" altLang="ko-KR" sz="1800" b="1" baseline="0" dirty="0" smtClean="0"/>
              <a:t>Mix by Generation</a:t>
            </a:r>
            <a:endParaRPr lang="ko-KR" altLang="en-US" sz="1800" b="1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303873280509871E-2"/>
          <c:y val="0.14540098181181402"/>
          <c:w val="0.89019685039370111"/>
          <c:h val="0.7105615854358929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Sheet1!$A$11</c:f>
              <c:strCache>
                <c:ptCount val="1"/>
                <c:pt idx="0">
                  <c:v>4G User 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Sheet1!$B$10:$E$10</c:f>
              <c:numCache>
                <c:formatCode>General</c:formatCode>
                <c:ptCount val="4"/>
                <c:pt idx="0">
                  <c:v>2012.12</c:v>
                </c:pt>
                <c:pt idx="1">
                  <c:v>2013.12</c:v>
                </c:pt>
                <c:pt idx="2">
                  <c:v>2014.12</c:v>
                </c:pt>
                <c:pt idx="3">
                  <c:v>2015.06</c:v>
                </c:pt>
              </c:numCache>
            </c:numRef>
          </c:cat>
          <c:val>
            <c:numRef>
              <c:f>Sheet1!$B$11:$E$11</c:f>
              <c:numCache>
                <c:formatCode>General</c:formatCode>
                <c:ptCount val="4"/>
                <c:pt idx="0">
                  <c:v>29</c:v>
                </c:pt>
                <c:pt idx="1">
                  <c:v>52</c:v>
                </c:pt>
                <c:pt idx="2">
                  <c:v>63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Sheet1!$A$12</c:f>
              <c:strCache>
                <c:ptCount val="1"/>
                <c:pt idx="0">
                  <c:v>3G User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Sheet1!$B$10:$E$10</c:f>
              <c:numCache>
                <c:formatCode>General</c:formatCode>
                <c:ptCount val="4"/>
                <c:pt idx="0">
                  <c:v>2012.12</c:v>
                </c:pt>
                <c:pt idx="1">
                  <c:v>2013.12</c:v>
                </c:pt>
                <c:pt idx="2">
                  <c:v>2014.12</c:v>
                </c:pt>
                <c:pt idx="3">
                  <c:v>2015.06</c:v>
                </c:pt>
              </c:numCache>
            </c:numRef>
          </c:cat>
          <c:val>
            <c:numRef>
              <c:f>Sheet1!$B$12:$E$12</c:f>
              <c:numCache>
                <c:formatCode>General</c:formatCode>
                <c:ptCount val="4"/>
                <c:pt idx="0">
                  <c:v>50</c:v>
                </c:pt>
                <c:pt idx="1">
                  <c:v>34</c:v>
                </c:pt>
                <c:pt idx="2">
                  <c:v>26</c:v>
                </c:pt>
                <c:pt idx="3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Sheet1!$A$13</c:f>
              <c:strCache>
                <c:ptCount val="1"/>
                <c:pt idx="0">
                  <c:v>2G User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Sheet1!$B$10:$E$10</c:f>
              <c:numCache>
                <c:formatCode>General</c:formatCode>
                <c:ptCount val="4"/>
                <c:pt idx="0">
                  <c:v>2012.12</c:v>
                </c:pt>
                <c:pt idx="1">
                  <c:v>2013.12</c:v>
                </c:pt>
                <c:pt idx="2">
                  <c:v>2014.12</c:v>
                </c:pt>
                <c:pt idx="3">
                  <c:v>2015.06</c:v>
                </c:pt>
              </c:numCache>
            </c:numRef>
          </c:cat>
          <c:val>
            <c:numRef>
              <c:f>Sheet1!$B$13:$E$13</c:f>
              <c:numCache>
                <c:formatCode>General</c:formatCode>
                <c:ptCount val="4"/>
                <c:pt idx="0">
                  <c:v>21</c:v>
                </c:pt>
                <c:pt idx="1">
                  <c:v>14</c:v>
                </c:pt>
                <c:pt idx="2">
                  <c:v>11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05433936"/>
        <c:axId val="405431192"/>
      </c:barChart>
      <c:catAx>
        <c:axId val="40543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5431192"/>
        <c:crosses val="autoZero"/>
        <c:auto val="1"/>
        <c:lblAlgn val="ctr"/>
        <c:lblOffset val="100"/>
        <c:noMultiLvlLbl val="0"/>
      </c:catAx>
      <c:valAx>
        <c:axId val="405431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0543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6B784FDC-6645-4D3C-AE78-98A1752B550E}" type="datetimeFigureOut">
              <a:rPr lang="ko-KR" altLang="en-US"/>
              <a:pPr lvl="0">
                <a:defRPr lang="ko-KR" altLang="en-US"/>
              </a:pPr>
              <a:t>2015-09-06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F5CC21C0-4B41-4901-B11D-0B57A5302918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9423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163BA033-D2AA-4826-BD72-D3C8EE5A6FF6}" type="datetimeFigureOut">
              <a:rPr lang="ko-KR" altLang="en-US"/>
              <a:pPr lvl="0">
                <a:defRPr lang="ko-KR" altLang="en-US"/>
              </a:pPr>
              <a:t>2015-09-06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 lang="ko-KR" altLang="en-US"/>
            </a:pPr>
            <a:fld id="{22D44023-D353-41CA-8A86-A29F61C84F51}" type="slidenum">
              <a:rPr lang="ko-KR" altLang="en-US"/>
              <a:pPr lvl="0">
                <a:defRPr lang="ko-KR" altLang="en-US"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2217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2D44023-D353-41CA-8A86-A29F61C84F51}" type="slidenum">
              <a:rPr lang="ko-KR" altLang="en-US" smtClean="0"/>
              <a:pPr lvl="0">
                <a:defRPr lang="ko-KR" altLang="en-US"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7328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2D44023-D353-41CA-8A86-A29F61C84F51}" type="slidenum">
              <a:rPr lang="ko-KR" altLang="en-US" smtClean="0"/>
              <a:pPr lvl="0">
                <a:defRPr lang="ko-KR" altLang="en-US"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7086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2D44023-D353-41CA-8A86-A29F61C84F51}" type="slidenum">
              <a:rPr lang="ko-KR" altLang="en-US" smtClean="0"/>
              <a:pPr lvl="0">
                <a:defRPr lang="ko-KR" altLang="en-US"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461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0477-390B-48F9-99CB-60846C0570F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8178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44023-D353-41CA-8A86-A29F61C84F51}" type="slidenum">
              <a:rPr lang="ko-KR" altLang="en-US" smtClean="0">
                <a:solidFill>
                  <a:prstClr val="black"/>
                </a:solidFill>
              </a:rPr>
              <a:pPr/>
              <a:t>14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4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2D44023-D353-41CA-8A86-A29F61C84F51}" type="slidenum">
              <a:rPr lang="ko-KR" altLang="en-US" smtClean="0"/>
              <a:pPr lvl="0">
                <a:defRPr lang="ko-KR" altLang="en-US"/>
              </a:pPr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07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44023-D353-41CA-8A86-A29F61C84F51}" type="slidenum">
              <a:rPr lang="ko-KR" altLang="en-US" smtClean="0">
                <a:solidFill>
                  <a:prstClr val="black"/>
                </a:solidFill>
              </a:rPr>
              <a:pPr/>
              <a:t>16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47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 lang="ko-KR" altLang="en-US"/>
            </a:pPr>
            <a:fld id="{22D44023-D353-41CA-8A86-A29F61C84F51}" type="slidenum">
              <a:rPr lang="ko-KR" altLang="en-US" smtClean="0"/>
              <a:pPr lvl="0">
                <a:defRPr lang="ko-KR" altLang="en-US"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94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빈 화면" type="blank" preserve="1">
  <p:cSld name="1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3" cstate="print"/>
          <a:stretch>
            <a:fillRect/>
          </a:stretch>
        </p:blipFill>
        <p:spPr>
          <a:xfrm>
            <a:off x="8063735" y="6525344"/>
            <a:ext cx="960841" cy="25794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4" cstate="print"/>
          <a:stretch>
            <a:fillRect/>
          </a:stretch>
        </p:blipFill>
        <p:spPr>
          <a:xfrm>
            <a:off x="6588224" y="3140968"/>
            <a:ext cx="2555965" cy="32506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190043" y="6510834"/>
            <a:ext cx="2133600" cy="365125"/>
          </a:xfrm>
        </p:spPr>
        <p:txBody>
          <a:bodyPr/>
          <a:lstStyle/>
          <a:p>
            <a:r>
              <a:rPr lang="en-US" altLang="ko-KR" dirty="0" smtClean="0">
                <a:solidFill>
                  <a:prstClr val="white"/>
                </a:solidFill>
              </a:rPr>
              <a:t>-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 /18-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2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ko-KR" altLang="en-US" dirty="0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52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861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ko-KR" altLang="en-US" dirty="0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354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/18 -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15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00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ko-KR" altLang="en-US" dirty="0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01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58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ko-KR" altLang="en-US" dirty="0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606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5516" y="116632"/>
            <a:ext cx="7067128" cy="562074"/>
          </a:xfrm>
        </p:spPr>
        <p:txBody>
          <a:bodyPr>
            <a:normAutofit/>
          </a:bodyPr>
          <a:lstStyle>
            <a:lvl1pPr algn="l">
              <a:defRPr sz="2800">
                <a:latin typeface="Gill Sans MT" panose="020B0502020104020203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dirty="0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‹#›</a:t>
            </a:fld>
            <a:r>
              <a:rPr lang="en-US" altLang="ko-KR" dirty="0" smtClean="0"/>
              <a:t>/18</a:t>
            </a:r>
            <a:r>
              <a:rPr lang="ko-KR" altLang="en-US" smtClean="0"/>
              <a:t> </a:t>
            </a:r>
            <a:r>
              <a:rPr lang="en-US" altLang="ko-KR" dirty="0" smtClean="0"/>
              <a:t>- </a:t>
            </a:r>
            <a:endParaRPr lang="ko-KR" altLang="en-US" dirty="0"/>
          </a:p>
        </p:txBody>
      </p:sp>
      <p:sp>
        <p:nvSpPr>
          <p:cNvPr id="6" name="내용 개체 틀 2"/>
          <p:cNvSpPr txBox="1"/>
          <p:nvPr userDrawn="1"/>
        </p:nvSpPr>
        <p:spPr>
          <a:xfrm>
            <a:off x="251520" y="836712"/>
            <a:ext cx="8604956" cy="55806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indent="-285750" eaLnBrk="0" hangingPunct="0">
              <a:spcBef>
                <a:spcPct val="75000"/>
              </a:spcBef>
              <a:buFont typeface="Wingdings"/>
              <a:buChar char="§"/>
              <a:defRPr lang="ko-KR"/>
            </a:pPr>
            <a:endParaRPr lang="en-US" altLang="ko-KR" sz="2000" i="0" spc="5" dirty="0" smtClean="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0038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5516" y="116632"/>
            <a:ext cx="7067128" cy="562074"/>
          </a:xfrm>
        </p:spPr>
        <p:txBody>
          <a:bodyPr>
            <a:normAutofit/>
          </a:bodyPr>
          <a:lstStyle>
            <a:lvl1pPr algn="l">
              <a:defRPr sz="2800">
                <a:latin typeface="Gill Sans MT" panose="020B0502020104020203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dirty="0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‹#›</a:t>
            </a:fld>
            <a:r>
              <a:rPr lang="en-US" altLang="ko-KR" dirty="0" smtClean="0"/>
              <a:t>/18</a:t>
            </a:r>
            <a:r>
              <a:rPr lang="ko-KR" altLang="en-US" smtClean="0"/>
              <a:t> </a:t>
            </a:r>
            <a:r>
              <a:rPr lang="en-US" altLang="ko-KR" dirty="0" smtClean="0"/>
              <a:t>- </a:t>
            </a:r>
            <a:endParaRPr lang="ko-KR" altLang="en-US" dirty="0"/>
          </a:p>
        </p:txBody>
      </p:sp>
      <p:sp>
        <p:nvSpPr>
          <p:cNvPr id="6" name="내용 개체 틀 2"/>
          <p:cNvSpPr txBox="1"/>
          <p:nvPr userDrawn="1"/>
        </p:nvSpPr>
        <p:spPr>
          <a:xfrm>
            <a:off x="251520" y="836712"/>
            <a:ext cx="8604956" cy="55806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indent="-285750" eaLnBrk="0" hangingPunct="0">
              <a:spcBef>
                <a:spcPct val="75000"/>
              </a:spcBef>
              <a:buFont typeface="Wingdings"/>
              <a:buChar char="§"/>
              <a:defRPr lang="ko-KR"/>
            </a:pPr>
            <a:endParaRPr lang="en-US" altLang="ko-KR" sz="2000" i="0" spc="5" dirty="0" smtClean="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1444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/>
              <a:t>- </a:t>
            </a:r>
            <a:fld id="{22B24C3E-7A01-46F8-B29D-C093BDF91919}" type="slidenum">
              <a:rPr lang="ko-KR" altLang="en-US" smtClean="0"/>
              <a:pPr/>
              <a:t>‹#›</a:t>
            </a:fld>
            <a:r>
              <a:rPr lang="en-US" altLang="ko-KR" dirty="0" smtClean="0"/>
              <a:t>/18 -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8015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190043" y="6510834"/>
            <a:ext cx="2133600" cy="365125"/>
          </a:xfrm>
        </p:spPr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smtClean="0"/>
              <a:t> </a:t>
            </a:r>
            <a:fld id="{22B24C3E-7A01-46F8-B29D-C093BDF91919}" type="slidenum">
              <a:rPr lang="ko-KR" altLang="en-US" smtClean="0"/>
              <a:pPr/>
              <a:t>‹#›</a:t>
            </a:fld>
            <a:r>
              <a:rPr lang="en-US" altLang="ko-KR" dirty="0" smtClean="0"/>
              <a:t> /18</a:t>
            </a:r>
            <a:r>
              <a:rPr lang="ko-KR" altLang="en-US" smtClean="0"/>
              <a:t> </a:t>
            </a:r>
            <a:r>
              <a:rPr lang="en-US" altLang="ko-KR" dirty="0" smtClean="0"/>
              <a:t>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332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r>
              <a:rPr lang="en-US" dirty="0" smtClean="0"/>
              <a:t>/18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735" y="6525344"/>
            <a:ext cx="960841" cy="25794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140968"/>
            <a:ext cx="2555965" cy="325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95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271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52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65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디자인 사용자 지정"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 lang="ko-KR" altLang="en-US"/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 altLang="en-US"/>
            </a:pPr>
            <a:r>
              <a:rPr lang="ko-KR" altLang="en-US" dirty="0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 dirty="0"/>
              <a:t>둘째 수준</a:t>
            </a:r>
          </a:p>
          <a:p>
            <a:pPr lvl="2">
              <a:defRPr lang="ko-KR" altLang="en-US"/>
            </a:pPr>
            <a:r>
              <a:rPr lang="ko-KR" altLang="en-US" dirty="0"/>
              <a:t>셋째 수준</a:t>
            </a:r>
          </a:p>
          <a:p>
            <a:pPr lvl="3">
              <a:defRPr lang="ko-KR" altLang="en-US"/>
            </a:pPr>
            <a:r>
              <a:rPr lang="ko-KR" altLang="en-US" dirty="0"/>
              <a:t>넷째 수준</a:t>
            </a:r>
          </a:p>
          <a:p>
            <a:pPr lvl="4">
              <a:defRPr lang="ko-KR" altLang="en-US"/>
            </a:pPr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</a:defRPr>
            </a:lvl1pPr>
          </a:lstStyle>
          <a:p>
            <a:pPr>
              <a:defRPr lang="ko-KR" altLang="en-US"/>
            </a:pPr>
            <a:r>
              <a:rPr lang="en-US" altLang="ko-KR" dirty="0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‹#›</a:t>
            </a:fld>
            <a:r>
              <a:rPr lang="en-US" altLang="ko-KR" dirty="0" smtClean="0"/>
              <a:t>/18</a:t>
            </a:r>
            <a:r>
              <a:rPr lang="ko-KR" altLang="en-US" smtClean="0"/>
              <a:t> </a:t>
            </a:r>
            <a:r>
              <a:rPr lang="en-US" altLang="ko-KR" dirty="0" smtClean="0"/>
              <a:t>- 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8" cstate="print"/>
          <a:stretch>
            <a:fillRect/>
          </a:stretch>
        </p:blipFill>
        <p:spPr>
          <a:xfrm>
            <a:off x="8499106" y="6635539"/>
            <a:ext cx="590735" cy="1585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79" r:id="rId4"/>
    <p:sldLayoutId id="2147483680" r:id="rId5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190043" y="65108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r>
              <a:rPr lang="en-US" altLang="ko-KR" dirty="0" smtClean="0">
                <a:solidFill>
                  <a:prstClr val="white"/>
                </a:solidFill>
              </a:rPr>
              <a:t>/18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r>
              <a:rPr lang="en-US" altLang="ko-KR" dirty="0" smtClean="0">
                <a:solidFill>
                  <a:prstClr val="white"/>
                </a:solidFill>
              </a:rPr>
              <a:t>- </a:t>
            </a:r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106" y="6635539"/>
            <a:ext cx="590735" cy="15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8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81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21" Type="http://schemas.openxmlformats.org/officeDocument/2006/relationships/image" Target="../media/image40.jpe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jpeg"/><Relationship Id="rId2" Type="http://schemas.openxmlformats.org/officeDocument/2006/relationships/image" Target="../media/image21.jpeg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26" Type="http://schemas.openxmlformats.org/officeDocument/2006/relationships/image" Target="../media/image66.png"/><Relationship Id="rId3" Type="http://schemas.openxmlformats.org/officeDocument/2006/relationships/image" Target="../media/image43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5" Type="http://schemas.openxmlformats.org/officeDocument/2006/relationships/image" Target="../media/image65.png"/><Relationship Id="rId2" Type="http://schemas.openxmlformats.org/officeDocument/2006/relationships/image" Target="../media/image42.png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29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24" Type="http://schemas.openxmlformats.org/officeDocument/2006/relationships/image" Target="../media/image64.jpeg"/><Relationship Id="rId32" Type="http://schemas.openxmlformats.org/officeDocument/2006/relationships/image" Target="../media/image72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23" Type="http://schemas.openxmlformats.org/officeDocument/2006/relationships/image" Target="../media/image63.jpeg"/><Relationship Id="rId28" Type="http://schemas.openxmlformats.org/officeDocument/2006/relationships/image" Target="../media/image68.jpe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31" Type="http://schemas.openxmlformats.org/officeDocument/2006/relationships/image" Target="../media/image71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openxmlformats.org/officeDocument/2006/relationships/image" Target="../media/image62.png"/><Relationship Id="rId27" Type="http://schemas.openxmlformats.org/officeDocument/2006/relationships/image" Target="../media/image67.jpeg"/><Relationship Id="rId30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92696"/>
            <a:ext cx="842493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lang="ko-KR" altLang="en-US"/>
            </a:pPr>
            <a:r>
              <a:rPr lang="en-US" altLang="ko-K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Roadmap for smooth migration to 5G in years around 2020 </a:t>
            </a:r>
          </a:p>
          <a:p>
            <a:pPr algn="ctr">
              <a:defRPr lang="ko-KR" altLang="en-US"/>
            </a:pPr>
            <a:endParaRPr lang="en-US" altLang="ko-KR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>
              <a:defRPr lang="ko-KR" altLang="en-US"/>
            </a:pP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3GPP 5G Workshop </a:t>
            </a:r>
          </a:p>
          <a:p>
            <a:pPr algn="ctr">
              <a:defRPr lang="ko-KR" altLang="en-US"/>
            </a:pP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Phoenix, USA</a:t>
            </a:r>
          </a:p>
          <a:p>
            <a:pPr algn="ctr">
              <a:defRPr lang="ko-KR" altLang="en-US"/>
            </a:pPr>
            <a:r>
              <a:rPr lang="en-US" altLang="ko-K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17~18. Sept. 2015</a:t>
            </a:r>
            <a:endParaRPr lang="en-US" altLang="ko-KR" sz="28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532" y="4329101"/>
            <a:ext cx="680475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lang="ko-KR" altLang="en-US"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Prof. HAN, </a:t>
            </a:r>
            <a:r>
              <a:rPr lang="en-US" altLang="ko-KR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Y</a:t>
            </a:r>
            <a:r>
              <a:rPr lang="en-US" altLang="ko-KR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oungnan</a:t>
            </a: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(</a:t>
            </a: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 ynhan@kaist.ac.kr)</a:t>
            </a:r>
            <a:endParaRPr lang="en-US" altLang="ko-KR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defRPr lang="ko-KR" altLang="en-US"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Chair, Steering Committee </a:t>
            </a:r>
          </a:p>
          <a:p>
            <a:pPr algn="ctr">
              <a:lnSpc>
                <a:spcPct val="150000"/>
              </a:lnSpc>
              <a:defRPr lang="ko-KR" altLang="en-US"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5G Forum</a:t>
            </a:r>
          </a:p>
          <a:p>
            <a:pPr algn="ctr">
              <a:lnSpc>
                <a:spcPct val="150000"/>
              </a:lnSpc>
              <a:defRPr lang="ko-KR" altLang="en-US"/>
            </a:pPr>
            <a:endParaRPr lang="en-US" altLang="ko-KR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8304" y="14799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RWS-150055</a:t>
            </a:r>
            <a:endParaRPr lang="ko-KR" alt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706832" y="6536568"/>
            <a:ext cx="7380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Note: Parts </a:t>
            </a:r>
            <a:r>
              <a:rPr lang="en-US" altLang="ko-KR" sz="1200" dirty="0"/>
              <a:t>of this document may represent opinions of some individuals or </a:t>
            </a:r>
            <a:r>
              <a:rPr lang="en-US" altLang="ko-KR" sz="1200" dirty="0" smtClean="0"/>
              <a:t>organizations in 5G Forum</a:t>
            </a:r>
            <a:endParaRPr lang="ko-KR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val 15"/>
          <p:cNvSpPr>
            <a:spLocks noChangeAspect="1" noChangeArrowheads="1"/>
          </p:cNvSpPr>
          <p:nvPr/>
        </p:nvSpPr>
        <p:spPr bwMode="auto">
          <a:xfrm>
            <a:off x="830952" y="2548279"/>
            <a:ext cx="7341448" cy="4100262"/>
          </a:xfrm>
          <a:prstGeom prst="ellipse">
            <a:avLst/>
          </a:prstGeom>
          <a:gradFill rotWithShape="1">
            <a:gsLst>
              <a:gs pos="0">
                <a:srgbClr val="93979F"/>
              </a:gs>
              <a:gs pos="50000">
                <a:srgbClr val="F2F3F4"/>
              </a:gs>
              <a:gs pos="100000">
                <a:srgbClr val="93979F"/>
              </a:gs>
            </a:gsLst>
            <a:lin ang="18900000" scaled="1"/>
          </a:gradFill>
          <a:ln w="317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2400" b="1">
              <a:solidFill>
                <a:srgbClr val="000000"/>
              </a:solidFill>
              <a:latin typeface="Times New Roman" pitchFamily="18" charset="0"/>
              <a:ea typeface="굴림" charset="-127"/>
            </a:endParaRPr>
          </a:p>
        </p:txBody>
      </p:sp>
      <p:sp>
        <p:nvSpPr>
          <p:cNvPr id="53" name="Oval 15"/>
          <p:cNvSpPr>
            <a:spLocks noChangeAspect="1" noChangeArrowheads="1"/>
          </p:cNvSpPr>
          <p:nvPr/>
        </p:nvSpPr>
        <p:spPr bwMode="auto">
          <a:xfrm>
            <a:off x="1991245" y="2548279"/>
            <a:ext cx="4913623" cy="4100262"/>
          </a:xfrm>
          <a:prstGeom prst="ellipse">
            <a:avLst/>
          </a:prstGeom>
          <a:gradFill rotWithShape="1">
            <a:gsLst>
              <a:gs pos="0">
                <a:srgbClr val="93979F"/>
              </a:gs>
              <a:gs pos="50000">
                <a:srgbClr val="F2F3F4"/>
              </a:gs>
              <a:gs pos="100000">
                <a:srgbClr val="93979F"/>
              </a:gs>
            </a:gsLst>
            <a:lin ang="18900000" scaled="1"/>
          </a:gradFill>
          <a:ln w="317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302" y="6650637"/>
            <a:ext cx="606202" cy="162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4054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+mn-ea"/>
              </a:rPr>
              <a:t>5G Technology Visions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6" name="대각선 방향의 모서리가 둥근 사각형 5"/>
          <p:cNvSpPr/>
          <p:nvPr/>
        </p:nvSpPr>
        <p:spPr>
          <a:xfrm>
            <a:off x="585415" y="1331192"/>
            <a:ext cx="7947025" cy="1008062"/>
          </a:xfrm>
          <a:prstGeom prst="round2DiagRect">
            <a:avLst>
              <a:gd name="adj1" fmla="val 23458"/>
              <a:gd name="adj2" fmla="val 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 </a:t>
            </a:r>
            <a:r>
              <a:rPr kumimoji="0" lang="en-US" altLang="ko-K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Gbps</a:t>
            </a:r>
            <a:r>
              <a:rPr lang="en-US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/user anytime anywhere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with hyper-connectivity in 2020s</a:t>
            </a:r>
            <a:endParaRPr kumimoji="0"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55724" y="2255523"/>
            <a:ext cx="5821360" cy="549030"/>
          </a:xfrm>
          <a:prstGeom prst="rect">
            <a:avLst/>
          </a:prstGeom>
        </p:spPr>
      </p:pic>
      <p:pic>
        <p:nvPicPr>
          <p:cNvPr id="45" name="그림 44" descr="박스1.pn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t="37092" r="12270" b="8156"/>
          <a:stretch>
            <a:fillRect/>
          </a:stretch>
        </p:blipFill>
        <p:spPr>
          <a:xfrm>
            <a:off x="2493151" y="2946442"/>
            <a:ext cx="3951057" cy="1570204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그림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498" y="2820625"/>
            <a:ext cx="3820755" cy="434353"/>
          </a:xfrm>
          <a:prstGeom prst="rect">
            <a:avLst/>
          </a:prstGeom>
        </p:spPr>
      </p:pic>
      <p:sp>
        <p:nvSpPr>
          <p:cNvPr id="47" name="Text Box 147"/>
          <p:cNvSpPr txBox="1">
            <a:spLocks noChangeArrowheads="1"/>
          </p:cNvSpPr>
          <p:nvPr/>
        </p:nvSpPr>
        <p:spPr bwMode="auto">
          <a:xfrm>
            <a:off x="2699792" y="2816932"/>
            <a:ext cx="3614117" cy="4252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763" lvl="1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defRPr/>
            </a:pPr>
            <a:r>
              <a:rPr lang="en-US" altLang="ko-KR" sz="2000" b="1" dirty="0" smtClean="0">
                <a:ln w="11430"/>
                <a:solidFill>
                  <a:srgbClr val="FF0000"/>
                </a:solidFill>
                <a:latin typeface="+mj-ea"/>
                <a:ea typeface="+mj-ea"/>
              </a:rPr>
              <a:t>Gigabit Anytime Anywhere</a:t>
            </a:r>
            <a:endParaRPr kumimoji="1" lang="en-US" altLang="ko-KR" sz="2000" b="1" dirty="0">
              <a:ln w="11430"/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3481"/>
            <a:ext cx="1379304" cy="97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35" y="3353481"/>
            <a:ext cx="1195566" cy="96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그림 53" descr="박스1.pn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t="37092" r="12270" b="8156"/>
          <a:stretch>
            <a:fillRect/>
          </a:stretch>
        </p:blipFill>
        <p:spPr>
          <a:xfrm>
            <a:off x="260903" y="5027148"/>
            <a:ext cx="3951057" cy="1570204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50" y="4901331"/>
            <a:ext cx="3820755" cy="434353"/>
          </a:xfrm>
          <a:prstGeom prst="rect">
            <a:avLst/>
          </a:prstGeom>
        </p:spPr>
      </p:pic>
      <p:sp>
        <p:nvSpPr>
          <p:cNvPr id="56" name="Text Box 147"/>
          <p:cNvSpPr txBox="1">
            <a:spLocks noChangeArrowheads="1"/>
          </p:cNvSpPr>
          <p:nvPr/>
        </p:nvSpPr>
        <p:spPr bwMode="auto">
          <a:xfrm>
            <a:off x="467544" y="4905164"/>
            <a:ext cx="3645826" cy="4252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763" lvl="1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defRPr/>
            </a:pPr>
            <a:r>
              <a:rPr kumimoji="1" lang="en-US" altLang="ko-KR" sz="2000" b="1" dirty="0" smtClean="0">
                <a:ln w="11430"/>
                <a:solidFill>
                  <a:srgbClr val="FF0000"/>
                </a:solidFill>
                <a:latin typeface="+mj-ea"/>
                <a:ea typeface="+mj-ea"/>
              </a:rPr>
              <a:t>Pervasive Wireless</a:t>
            </a:r>
            <a:endParaRPr kumimoji="1" lang="en-US" altLang="ko-KR" b="1" dirty="0">
              <a:ln w="11430"/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503" y="5447711"/>
            <a:ext cx="1369971" cy="97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96" y="5429777"/>
            <a:ext cx="1195566" cy="100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그림 58" descr="박스1.pn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 t="37092" r="12270" b="8156"/>
          <a:stretch>
            <a:fillRect/>
          </a:stretch>
        </p:blipFill>
        <p:spPr>
          <a:xfrm>
            <a:off x="4653391" y="5017572"/>
            <a:ext cx="3951057" cy="1570204"/>
          </a:xfrm>
          <a:prstGeom prst="rect">
            <a:avLst/>
          </a:prstGeom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0" name="그림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833156"/>
            <a:ext cx="3820755" cy="434353"/>
          </a:xfrm>
          <a:prstGeom prst="rect">
            <a:avLst/>
          </a:prstGeom>
        </p:spPr>
      </p:pic>
      <p:sp>
        <p:nvSpPr>
          <p:cNvPr id="61" name="Text Box 147"/>
          <p:cNvSpPr txBox="1">
            <a:spLocks noChangeArrowheads="1"/>
          </p:cNvSpPr>
          <p:nvPr/>
        </p:nvSpPr>
        <p:spPr bwMode="auto">
          <a:xfrm>
            <a:off x="4860032" y="4833156"/>
            <a:ext cx="3646615" cy="4252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763" lvl="1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defRPr/>
            </a:pPr>
            <a:r>
              <a:rPr lang="en-US" altLang="ko-KR" sz="2000" b="1" dirty="0" smtClean="0">
                <a:ln w="11430"/>
                <a:solidFill>
                  <a:srgbClr val="FF0000"/>
                </a:solidFill>
                <a:latin typeface="+mj-ea"/>
                <a:ea typeface="+mj-ea"/>
              </a:rPr>
              <a:t>Realistic Experience</a:t>
            </a:r>
            <a:endParaRPr kumimoji="1" lang="en-US" altLang="ko-KR" b="1" dirty="0">
              <a:ln w="11430"/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62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60" y="5446136"/>
            <a:ext cx="1390579" cy="98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68" y="5438135"/>
            <a:ext cx="1358857" cy="98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450879" y="789629"/>
            <a:ext cx="5712279" cy="393220"/>
          </a:xfrm>
          <a:prstGeom prst="rect">
            <a:avLst/>
          </a:prstGeom>
          <a:noFill/>
        </p:spPr>
        <p:txBody>
          <a:bodyPr>
            <a:scene3d>
              <a:camera prst="orthographicFront"/>
              <a:lightRig rig="threePt" dir="t"/>
            </a:scene3d>
            <a:sp3d extrusionH="57150" contourW="25400">
              <a:bevelT w="0" h="50800" prst="artDeco"/>
              <a:contourClr>
                <a:schemeClr val="tx2">
                  <a:lumMod val="50000"/>
                </a:schemeClr>
              </a:contourClr>
            </a:sp3d>
          </a:bodyPr>
          <a:lstStyle/>
          <a:p>
            <a:pPr>
              <a:lnSpc>
                <a:spcPct val="110000"/>
              </a:lnSpc>
              <a:defRPr/>
            </a:pPr>
            <a:endParaRPr lang="ko-KR" altLang="en-US" sz="2000" dirty="0">
              <a:solidFill>
                <a:srgbClr val="FFFFFF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10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176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ko-KR" b="1" dirty="0" smtClean="0">
                <a:latin typeface="+mj-ea"/>
                <a:cs typeface="Arial Unicode MS"/>
              </a:rPr>
              <a:t>5G Services Requirements</a:t>
            </a:r>
            <a:endParaRPr lang="ko-KR" altLang="en-US" dirty="0">
              <a:latin typeface="+mj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35572" y="1160748"/>
            <a:ext cx="9144940" cy="5378991"/>
            <a:chOff x="35572" y="1298867"/>
            <a:chExt cx="9144940" cy="5378991"/>
          </a:xfrm>
        </p:grpSpPr>
        <p:grpSp>
          <p:nvGrpSpPr>
            <p:cNvPr id="5" name="그룹 4"/>
            <p:cNvGrpSpPr/>
            <p:nvPr/>
          </p:nvGrpSpPr>
          <p:grpSpPr>
            <a:xfrm>
              <a:off x="305117" y="1585079"/>
              <a:ext cx="8523556" cy="5055581"/>
              <a:chOff x="430567" y="1196753"/>
              <a:chExt cx="8523556" cy="5055581"/>
            </a:xfrm>
          </p:grpSpPr>
          <p:cxnSp>
            <p:nvCxnSpPr>
              <p:cNvPr id="68" name="직선 연결선 67"/>
              <p:cNvCxnSpPr/>
              <p:nvPr/>
            </p:nvCxnSpPr>
            <p:spPr>
              <a:xfrm flipV="1">
                <a:off x="2600971" y="3741124"/>
                <a:ext cx="910855" cy="251121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그룹 54"/>
              <p:cNvGrpSpPr/>
              <p:nvPr/>
            </p:nvGrpSpPr>
            <p:grpSpPr>
              <a:xfrm>
                <a:off x="430567" y="1268760"/>
                <a:ext cx="8523556" cy="4687112"/>
                <a:chOff x="435592" y="1332035"/>
                <a:chExt cx="8523556" cy="4687112"/>
              </a:xfrm>
            </p:grpSpPr>
            <p:sp>
              <p:nvSpPr>
                <p:cNvPr id="80" name="타원 79"/>
                <p:cNvSpPr/>
                <p:nvPr/>
              </p:nvSpPr>
              <p:spPr>
                <a:xfrm>
                  <a:off x="435592" y="1332035"/>
                  <a:ext cx="8523556" cy="4687112"/>
                </a:xfrm>
                <a:prstGeom prst="ellipse">
                  <a:avLst/>
                </a:prstGeom>
                <a:gradFill flip="none" rotWithShape="1">
                  <a:gsLst>
                    <a:gs pos="21000">
                      <a:schemeClr val="accent5">
                        <a:lumMod val="75000"/>
                        <a:shade val="67500"/>
                        <a:satMod val="115000"/>
                      </a:schemeClr>
                    </a:gs>
                    <a:gs pos="100000">
                      <a:srgbClr val="51B7D3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sp>
              <p:nvSpPr>
                <p:cNvPr id="81" name="타원 80"/>
                <p:cNvSpPr/>
                <p:nvPr/>
              </p:nvSpPr>
              <p:spPr>
                <a:xfrm>
                  <a:off x="1138647" y="1510174"/>
                  <a:ext cx="7117446" cy="382597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92D050"/>
                    </a:gs>
                    <a:gs pos="84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 lang="ko-KR" altLang="en-US"/>
                  </a:pPr>
                  <a:endParaRPr lang="ko-KR" altLang="en-US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70" name="직선 연결선 69"/>
              <p:cNvCxnSpPr>
                <a:stCxn id="80" idx="4"/>
                <a:endCxn id="81" idx="4"/>
              </p:cNvCxnSpPr>
              <p:nvPr/>
            </p:nvCxnSpPr>
            <p:spPr>
              <a:xfrm flipV="1">
                <a:off x="4692345" y="5272871"/>
                <a:ext cx="0" cy="683001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/>
              <p:cNvCxnSpPr>
                <a:stCxn id="81" idx="0"/>
              </p:cNvCxnSpPr>
              <p:nvPr/>
            </p:nvCxnSpPr>
            <p:spPr>
              <a:xfrm flipV="1">
                <a:off x="4692345" y="1196753"/>
                <a:ext cx="0" cy="250146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/>
              <p:cNvCxnSpPr/>
              <p:nvPr/>
            </p:nvCxnSpPr>
            <p:spPr>
              <a:xfrm flipV="1">
                <a:off x="6163440" y="1268760"/>
                <a:ext cx="360040" cy="650731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/>
              <p:cNvCxnSpPr/>
              <p:nvPr/>
            </p:nvCxnSpPr>
            <p:spPr>
              <a:xfrm flipH="1" flipV="1">
                <a:off x="2950200" y="1268760"/>
                <a:ext cx="360040" cy="650731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/>
              <p:cNvCxnSpPr/>
              <p:nvPr/>
            </p:nvCxnSpPr>
            <p:spPr>
              <a:xfrm flipH="1" flipV="1">
                <a:off x="6656786" y="4927417"/>
                <a:ext cx="395535" cy="739445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/>
              <p:cNvCxnSpPr/>
              <p:nvPr/>
            </p:nvCxnSpPr>
            <p:spPr>
              <a:xfrm flipH="1" flipV="1">
                <a:off x="7733981" y="3741124"/>
                <a:ext cx="1217266" cy="598384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/>
              <p:cNvCxnSpPr/>
              <p:nvPr/>
            </p:nvCxnSpPr>
            <p:spPr>
              <a:xfrm flipV="1">
                <a:off x="2332370" y="4927417"/>
                <a:ext cx="395535" cy="739445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/>
              <p:cNvCxnSpPr/>
              <p:nvPr/>
            </p:nvCxnSpPr>
            <p:spPr>
              <a:xfrm flipV="1">
                <a:off x="430567" y="3909987"/>
                <a:ext cx="873756" cy="429522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/>
              <p:cNvCxnSpPr/>
              <p:nvPr/>
            </p:nvCxnSpPr>
            <p:spPr>
              <a:xfrm flipV="1">
                <a:off x="7504491" y="2056445"/>
                <a:ext cx="872038" cy="573403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 flipH="1" flipV="1">
                <a:off x="1261858" y="2056445"/>
                <a:ext cx="872038" cy="573403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Picture 2" descr="http://nanobiotechnews.com/wp-content/uploads/2010/06/medical01.jp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>
              <a:off x="1187624" y="3933056"/>
              <a:ext cx="1390916" cy="7650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3" cstate="print"/>
            <a:stretch>
              <a:fillRect/>
            </a:stretch>
          </p:blipFill>
          <p:spPr>
            <a:xfrm>
              <a:off x="2798133" y="2820989"/>
              <a:ext cx="3539521" cy="2120179"/>
            </a:xfrm>
            <a:prstGeom prst="rect">
              <a:avLst/>
            </a:prstGeom>
          </p:spPr>
        </p:pic>
        <p:grpSp>
          <p:nvGrpSpPr>
            <p:cNvPr id="8" name="그룹 9"/>
            <p:cNvGrpSpPr/>
            <p:nvPr/>
          </p:nvGrpSpPr>
          <p:grpSpPr>
            <a:xfrm>
              <a:off x="4716016" y="1946613"/>
              <a:ext cx="2122493" cy="1410379"/>
              <a:chOff x="2355607" y="3896463"/>
              <a:chExt cx="2122493" cy="1410379"/>
            </a:xfrm>
          </p:grpSpPr>
          <p:pic>
            <p:nvPicPr>
              <p:cNvPr id="64" name="그림 63"/>
              <p:cNvPicPr>
                <a:picLocks noChangeAspect="1"/>
              </p:cNvPicPr>
              <p:nvPr/>
            </p:nvPicPr>
            <p:blipFill rotWithShape="1">
              <a:blip r:embed="rId4" cstate="print"/>
              <a:stretch>
                <a:fillRect/>
              </a:stretch>
            </p:blipFill>
            <p:spPr>
              <a:xfrm>
                <a:off x="2974424" y="4418765"/>
                <a:ext cx="1503676" cy="88807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그룹 45"/>
              <p:cNvGrpSpPr/>
              <p:nvPr/>
            </p:nvGrpSpPr>
            <p:grpSpPr>
              <a:xfrm>
                <a:off x="2355607" y="3896463"/>
                <a:ext cx="1346422" cy="1005104"/>
                <a:chOff x="1715152" y="4725775"/>
                <a:chExt cx="1346422" cy="1005104"/>
              </a:xfrm>
            </p:grpSpPr>
            <p:pic>
              <p:nvPicPr>
                <p:cNvPr id="66" name="그림 65"/>
                <p:cNvPicPr>
                  <a:picLocks noChangeAspect="1"/>
                </p:cNvPicPr>
                <p:nvPr/>
              </p:nvPicPr>
              <p:blipFill rotWithShape="1">
                <a:blip r:embed="rId5" cstate="print"/>
                <a:stretch>
                  <a:fillRect/>
                </a:stretch>
              </p:blipFill>
              <p:spPr>
                <a:xfrm>
                  <a:off x="1715152" y="4779628"/>
                  <a:ext cx="1346422" cy="951251"/>
                </a:xfrm>
                <a:prstGeom prst="ellipse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pic>
              <p:nvPicPr>
                <p:cNvPr id="67" name="그림 66"/>
                <p:cNvPicPr>
                  <a:picLocks noChangeAspect="1"/>
                </p:cNvPicPr>
                <p:nvPr/>
              </p:nvPicPr>
              <p:blipFill rotWithShape="1">
                <a:blip r:embed="rId6" cstate="print"/>
                <a:stretch>
                  <a:fillRect/>
                </a:stretch>
              </p:blipFill>
              <p:spPr>
                <a:xfrm flipH="1">
                  <a:off x="2015938" y="4725775"/>
                  <a:ext cx="360071" cy="449867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7" cstate="print"/>
            <a:stretch>
              <a:fillRect/>
            </a:stretch>
          </p:blipFill>
          <p:spPr>
            <a:xfrm>
              <a:off x="6804248" y="2803244"/>
              <a:ext cx="1022809" cy="98579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713909" y="2591095"/>
              <a:ext cx="100205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Low power BS</a:t>
              </a:r>
              <a:endParaRPr lang="en-US" altLang="ko-KR" sz="800" b="1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56176" y="4797152"/>
              <a:ext cx="1380299" cy="246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Motion Games</a:t>
              </a:r>
            </a:p>
          </p:txBody>
        </p:sp>
        <p:grpSp>
          <p:nvGrpSpPr>
            <p:cNvPr id="12" name="그룹 14"/>
            <p:cNvGrpSpPr/>
            <p:nvPr/>
          </p:nvGrpSpPr>
          <p:grpSpPr>
            <a:xfrm>
              <a:off x="1990762" y="3140968"/>
              <a:ext cx="853046" cy="822284"/>
              <a:chOff x="6376392" y="3356679"/>
              <a:chExt cx="1136834" cy="932225"/>
            </a:xfrm>
          </p:grpSpPr>
          <p:pic>
            <p:nvPicPr>
              <p:cNvPr id="61" name="그림 60"/>
              <p:cNvPicPr>
                <a:picLocks noChangeAspect="1"/>
              </p:cNvPicPr>
              <p:nvPr/>
            </p:nvPicPr>
            <p:blipFill rotWithShape="1">
              <a:blip r:embed="rId8" cstate="print"/>
              <a:stretch>
                <a:fillRect/>
              </a:stretch>
            </p:blipFill>
            <p:spPr>
              <a:xfrm>
                <a:off x="6675785" y="3356679"/>
                <a:ext cx="837441" cy="628930"/>
              </a:xfrm>
              <a:prstGeom prst="rect">
                <a:avLst/>
              </a:prstGeom>
            </p:spPr>
          </p:pic>
          <p:pic>
            <p:nvPicPr>
              <p:cNvPr id="62" name="그림 61"/>
              <p:cNvPicPr>
                <a:picLocks noChangeAspect="1"/>
              </p:cNvPicPr>
              <p:nvPr/>
            </p:nvPicPr>
            <p:blipFill rotWithShape="1">
              <a:blip r:embed="rId9" cstate="print"/>
              <a:srcRect l="12570"/>
              <a:stretch>
                <a:fillRect/>
              </a:stretch>
            </p:blipFill>
            <p:spPr>
              <a:xfrm>
                <a:off x="6629300" y="3916181"/>
                <a:ext cx="433053" cy="372723"/>
              </a:xfrm>
              <a:prstGeom prst="rect">
                <a:avLst/>
              </a:prstGeom>
            </p:spPr>
          </p:pic>
          <p:pic>
            <p:nvPicPr>
              <p:cNvPr id="63" name="그림 62"/>
              <p:cNvPicPr>
                <a:picLocks noChangeAspect="1"/>
              </p:cNvPicPr>
              <p:nvPr/>
            </p:nvPicPr>
            <p:blipFill rotWithShape="1">
              <a:blip r:embed="rId10" cstate="print"/>
              <a:stretch>
                <a:fillRect/>
              </a:stretch>
            </p:blipFill>
            <p:spPr>
              <a:xfrm>
                <a:off x="6376392" y="3463123"/>
                <a:ext cx="332083" cy="493019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2309969" y="2164794"/>
              <a:ext cx="88286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UHD-TV, Hologram</a:t>
              </a: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11" cstate="print"/>
            <a:stretch>
              <a:fillRect/>
            </a:stretch>
          </p:blipFill>
          <p:spPr>
            <a:xfrm>
              <a:off x="4893173" y="4470677"/>
              <a:ext cx="1467560" cy="9674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4819690" y="5331707"/>
              <a:ext cx="1614526" cy="246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Traffic Safety</a:t>
              </a:r>
            </a:p>
          </p:txBody>
        </p:sp>
        <p:sp>
          <p:nvSpPr>
            <p:cNvPr id="16" name="타원 15"/>
            <p:cNvSpPr/>
            <p:nvPr/>
          </p:nvSpPr>
          <p:spPr>
            <a:xfrm>
              <a:off x="639111" y="1752796"/>
              <a:ext cx="7869304" cy="4230132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12" cstate="print"/>
            <a:stretch>
              <a:fillRect/>
            </a:stretch>
          </p:blipFill>
          <p:spPr>
            <a:xfrm rot="1207989">
              <a:off x="5709077" y="2953046"/>
              <a:ext cx="396562" cy="376959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13" cstate="print"/>
            <a:stretch>
              <a:fillRect/>
            </a:stretch>
          </p:blipFill>
          <p:spPr>
            <a:xfrm rot="13614411">
              <a:off x="2729326" y="3973419"/>
              <a:ext cx="459784" cy="43705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13" cstate="print">
              <a:clrChange>
                <a:clrFrom>
                  <a:srgbClr val="2565AF"/>
                </a:clrFrom>
                <a:clrTo>
                  <a:srgbClr val="2565A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397289">
              <a:off x="3573843" y="4360095"/>
              <a:ext cx="459784" cy="437056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14" cstate="print"/>
            <a:stretch>
              <a:fillRect/>
            </a:stretch>
          </p:blipFill>
          <p:spPr>
            <a:xfrm rot="19984300">
              <a:off x="3568234" y="2779451"/>
              <a:ext cx="369427" cy="351166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15" cstate="print"/>
            <a:stretch>
              <a:fillRect/>
            </a:stretch>
          </p:blipFill>
          <p:spPr>
            <a:xfrm rot="20376866">
              <a:off x="4619731" y="3238379"/>
              <a:ext cx="307956" cy="292733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16" cstate="print"/>
            <a:stretch>
              <a:fillRect/>
            </a:stretch>
          </p:blipFill>
          <p:spPr>
            <a:xfrm rot="6288714">
              <a:off x="6151133" y="3354819"/>
              <a:ext cx="401991" cy="382120"/>
            </a:xfrm>
            <a:prstGeom prst="rect">
              <a:avLst/>
            </a:prstGeom>
          </p:spPr>
        </p:pic>
        <p:grpSp>
          <p:nvGrpSpPr>
            <p:cNvPr id="23" name="그룹 3"/>
            <p:cNvGrpSpPr/>
            <p:nvPr/>
          </p:nvGrpSpPr>
          <p:grpSpPr>
            <a:xfrm>
              <a:off x="5481603" y="1298867"/>
              <a:ext cx="2064081" cy="920744"/>
              <a:chOff x="6921514" y="1835225"/>
              <a:chExt cx="1830476" cy="920744"/>
            </a:xfrm>
          </p:grpSpPr>
          <p:sp>
            <p:nvSpPr>
              <p:cNvPr id="59" name="타원 58"/>
              <p:cNvSpPr/>
              <p:nvPr/>
            </p:nvSpPr>
            <p:spPr>
              <a:xfrm>
                <a:off x="6921514" y="1835225"/>
                <a:ext cx="1830476" cy="92074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7263335" y="1980129"/>
                <a:ext cx="1200099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connectivity</a:t>
                </a:r>
              </a:p>
            </p:txBody>
          </p:sp>
        </p:grpSp>
        <p:grpSp>
          <p:nvGrpSpPr>
            <p:cNvPr id="24" name="그룹 12"/>
            <p:cNvGrpSpPr/>
            <p:nvPr/>
          </p:nvGrpSpPr>
          <p:grpSpPr>
            <a:xfrm>
              <a:off x="2555846" y="5750646"/>
              <a:ext cx="1573109" cy="865154"/>
              <a:chOff x="676667" y="5019281"/>
              <a:chExt cx="1573109" cy="865154"/>
            </a:xfrm>
          </p:grpSpPr>
          <p:sp>
            <p:nvSpPr>
              <p:cNvPr id="57" name="타원 56"/>
              <p:cNvSpPr/>
              <p:nvPr/>
            </p:nvSpPr>
            <p:spPr>
              <a:xfrm>
                <a:off x="676667" y="5019281"/>
                <a:ext cx="1573109" cy="86515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978278" y="5145711"/>
                <a:ext cx="979755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mobility</a:t>
                </a:r>
                <a:endParaRPr lang="ko-KR" altLang="en-US" sz="1600" b="1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25" name="그룹 5"/>
            <p:cNvGrpSpPr/>
            <p:nvPr/>
          </p:nvGrpSpPr>
          <p:grpSpPr>
            <a:xfrm>
              <a:off x="4774602" y="5778725"/>
              <a:ext cx="2089033" cy="899133"/>
              <a:chOff x="6809683" y="4956726"/>
              <a:chExt cx="1774405" cy="899133"/>
            </a:xfrm>
          </p:grpSpPr>
          <p:sp>
            <p:nvSpPr>
              <p:cNvPr id="55" name="타원 54"/>
              <p:cNvSpPr/>
              <p:nvPr/>
            </p:nvSpPr>
            <p:spPr>
              <a:xfrm>
                <a:off x="6809683" y="4956726"/>
                <a:ext cx="1774405" cy="89913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951697" y="5085183"/>
                <a:ext cx="1418707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 dirty="0">
                    <a:solidFill>
                      <a:prstClr val="black"/>
                    </a:solidFill>
                    <a:latin typeface="+mn-ea"/>
                  </a:rPr>
                  <a:t>Hyper-accurate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 dirty="0">
                    <a:solidFill>
                      <a:prstClr val="black"/>
                    </a:solidFill>
                    <a:latin typeface="+mn-ea"/>
                  </a:rPr>
                  <a:t>positioning</a:t>
                </a:r>
              </a:p>
            </p:txBody>
          </p:sp>
        </p:grpSp>
        <p:grpSp>
          <p:nvGrpSpPr>
            <p:cNvPr id="26" name="그룹 8"/>
            <p:cNvGrpSpPr/>
            <p:nvPr/>
          </p:nvGrpSpPr>
          <p:grpSpPr>
            <a:xfrm>
              <a:off x="6876256" y="3392520"/>
              <a:ext cx="2304256" cy="900576"/>
              <a:chOff x="3536449" y="5822563"/>
              <a:chExt cx="1935694" cy="900576"/>
            </a:xfrm>
          </p:grpSpPr>
          <p:sp>
            <p:nvSpPr>
              <p:cNvPr id="53" name="타원 52"/>
              <p:cNvSpPr/>
              <p:nvPr/>
            </p:nvSpPr>
            <p:spPr>
              <a:xfrm>
                <a:off x="3536449" y="5822563"/>
                <a:ext cx="1935694" cy="900576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688847" y="5934998"/>
                <a:ext cx="1591096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Hyper-efficient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energy utilization</a:t>
                </a:r>
                <a:endParaRPr lang="ko-KR" altLang="en-US" sz="1600" b="1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514204" y="4581128"/>
              <a:ext cx="96956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Remote </a:t>
              </a:r>
            </a:p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Healthcare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02345" y="2217919"/>
              <a:ext cx="14345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Stadium &amp; Shopping mall</a:t>
              </a:r>
              <a:endParaRPr lang="en-US" altLang="ko-KR" sz="800" b="1">
                <a:solidFill>
                  <a:prstClr val="black"/>
                </a:solidFill>
                <a:latin typeface="+mn-ea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17" cstate="print"/>
            <a:srcRect/>
            <a:stretch>
              <a:fillRect/>
            </a:stretch>
          </p:blipFill>
          <p:spPr>
            <a:xfrm>
              <a:off x="6327133" y="4149080"/>
              <a:ext cx="1269203" cy="7065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0" name="Picture 5"/>
            <p:cNvPicPr>
              <a:picLocks noChangeAspect="1" noChangeArrowheads="1"/>
            </p:cNvPicPr>
            <p:nvPr/>
          </p:nvPicPr>
          <p:blipFill rotWithShape="1">
            <a:blip r:embed="rId18" cstate="print"/>
            <a:srcRect/>
            <a:stretch>
              <a:fillRect/>
            </a:stretch>
          </p:blipFill>
          <p:spPr>
            <a:xfrm>
              <a:off x="3702095" y="4651123"/>
              <a:ext cx="1199535" cy="7486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3868944" y="5349411"/>
              <a:ext cx="93484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High speed Train</a:t>
              </a:r>
            </a:p>
          </p:txBody>
        </p:sp>
        <p:grpSp>
          <p:nvGrpSpPr>
            <p:cNvPr id="32" name="그룹 75"/>
            <p:cNvGrpSpPr/>
            <p:nvPr/>
          </p:nvGrpSpPr>
          <p:grpSpPr>
            <a:xfrm>
              <a:off x="294966" y="4963217"/>
              <a:ext cx="1711769" cy="761803"/>
              <a:chOff x="639111" y="1844824"/>
              <a:chExt cx="1711769" cy="761803"/>
            </a:xfrm>
          </p:grpSpPr>
          <p:sp>
            <p:nvSpPr>
              <p:cNvPr id="51" name="타원 50"/>
              <p:cNvSpPr/>
              <p:nvPr/>
            </p:nvSpPr>
            <p:spPr>
              <a:xfrm>
                <a:off x="639111" y="1844824"/>
                <a:ext cx="1711769" cy="76180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05254" y="1916832"/>
                <a:ext cx="1083052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reliability</a:t>
                </a:r>
                <a:endParaRPr lang="ko-KR" altLang="en-US" sz="1600" b="1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33" name="그룹 78"/>
            <p:cNvGrpSpPr/>
            <p:nvPr/>
          </p:nvGrpSpPr>
          <p:grpSpPr>
            <a:xfrm>
              <a:off x="35572" y="2826087"/>
              <a:ext cx="1866883" cy="926059"/>
              <a:chOff x="3636122" y="1052736"/>
              <a:chExt cx="2096059" cy="749340"/>
            </a:xfrm>
          </p:grpSpPr>
          <p:sp>
            <p:nvSpPr>
              <p:cNvPr id="49" name="타원 48"/>
              <p:cNvSpPr/>
              <p:nvPr/>
            </p:nvSpPr>
            <p:spPr>
              <a:xfrm>
                <a:off x="3636122" y="1052736"/>
                <a:ext cx="2096059" cy="749340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870992" y="1174580"/>
                <a:ext cx="1621320" cy="47318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Hyper-cost 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effectiveness</a:t>
                </a:r>
                <a:endParaRPr lang="ko-KR" altLang="en-US" sz="1600" b="1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19" cstate="print"/>
            <a:stretch>
              <a:fillRect/>
            </a:stretch>
          </p:blipFill>
          <p:spPr>
            <a:xfrm>
              <a:off x="2405278" y="4370467"/>
              <a:ext cx="1374634" cy="9307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2771800" y="5157192"/>
              <a:ext cx="74878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Avionic Cellular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53723" y="3016568"/>
              <a:ext cx="378628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3200" b="1" spc="37">
                  <a:gradFill>
                    <a:gsLst>
                      <a:gs pos="25000">
                        <a:srgbClr val="C0504D">
                          <a:satMod val="155000"/>
                        </a:srgbClr>
                      </a:gs>
                      <a:gs pos="100000">
                        <a:srgbClr val="C0504D">
                          <a:shade val="45000"/>
                          <a:satMod val="165000"/>
                        </a:srgbClr>
                      </a:gs>
                    </a:gsLst>
                    <a:lin ang="5400000" scaled="0"/>
                  </a:gra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+mn-ea"/>
                </a:rPr>
                <a:t>5G over Everything</a:t>
              </a:r>
            </a:p>
          </p:txBody>
        </p:sp>
        <p:grpSp>
          <p:nvGrpSpPr>
            <p:cNvPr id="37" name="그룹 2"/>
            <p:cNvGrpSpPr/>
            <p:nvPr/>
          </p:nvGrpSpPr>
          <p:grpSpPr>
            <a:xfrm>
              <a:off x="7031632" y="4937871"/>
              <a:ext cx="1902836" cy="829551"/>
              <a:chOff x="639111" y="1844824"/>
              <a:chExt cx="1711769" cy="761803"/>
            </a:xfrm>
          </p:grpSpPr>
          <p:sp>
            <p:nvSpPr>
              <p:cNvPr id="47" name="타원 46"/>
              <p:cNvSpPr/>
              <p:nvPr/>
            </p:nvSpPr>
            <p:spPr>
              <a:xfrm>
                <a:off x="639111" y="1844824"/>
                <a:ext cx="1711769" cy="761803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66714" y="1916495"/>
                <a:ext cx="1088858" cy="5370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Hyper-fast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>
                    <a:solidFill>
                      <a:prstClr val="black"/>
                    </a:solidFill>
                    <a:latin typeface="+mn-ea"/>
                  </a:rPr>
                  <a:t>response</a:t>
                </a:r>
                <a:endParaRPr lang="ko-KR" altLang="en-US" sz="1600" b="1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38" name="_x288881480" descr="EMB000015440387"/>
            <p:cNvPicPr>
              <a:picLocks noChangeAspect="1" noChangeArrowheads="1"/>
            </p:cNvPicPr>
            <p:nvPr/>
          </p:nvPicPr>
          <p:blipFill rotWithShape="1">
            <a:blip r:embed="rId20" cstate="print"/>
            <a:srcRect/>
            <a:stretch>
              <a:fillRect/>
            </a:stretch>
          </p:blipFill>
          <p:spPr>
            <a:xfrm>
              <a:off x="3068761" y="1916832"/>
              <a:ext cx="1647255" cy="8821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39" name="그룹 1"/>
            <p:cNvGrpSpPr/>
            <p:nvPr/>
          </p:nvGrpSpPr>
          <p:grpSpPr>
            <a:xfrm>
              <a:off x="2051720" y="1311508"/>
              <a:ext cx="2096059" cy="749340"/>
              <a:chOff x="3556061" y="1052736"/>
              <a:chExt cx="2096059" cy="749340"/>
            </a:xfrm>
          </p:grpSpPr>
          <p:sp>
            <p:nvSpPr>
              <p:cNvPr id="45" name="타원 44"/>
              <p:cNvSpPr/>
              <p:nvPr/>
            </p:nvSpPr>
            <p:spPr>
              <a:xfrm>
                <a:off x="3556061" y="1052736"/>
                <a:ext cx="2096059" cy="749340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921162" y="1116033"/>
                <a:ext cx="1423595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 lang="ko-KR" altLang="en-US"/>
                </a:pPr>
                <a:r>
                  <a:rPr lang="en-US" altLang="ko-KR" sz="1600" b="1" dirty="0">
                    <a:solidFill>
                      <a:prstClr val="black"/>
                    </a:solidFill>
                    <a:latin typeface="+mn-ea"/>
                  </a:rPr>
                  <a:t>Hyper-speed</a:t>
                </a:r>
              </a:p>
              <a:p>
                <a:pPr algn="ctr">
                  <a:defRPr lang="ko-KR" altLang="en-US"/>
                </a:pPr>
                <a:r>
                  <a:rPr lang="en-US" altLang="ko-KR" sz="1600" b="1" dirty="0">
                    <a:solidFill>
                      <a:prstClr val="black"/>
                    </a:solidFill>
                    <a:latin typeface="+mn-ea"/>
                  </a:rPr>
                  <a:t>transmission</a:t>
                </a:r>
                <a:endParaRPr lang="ko-KR" altLang="en-US" sz="16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13" cstate="print">
              <a:clrChange>
                <a:clrFrom>
                  <a:srgbClr val="2565AF"/>
                </a:clrFrom>
                <a:clrTo>
                  <a:srgbClr val="2565A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8465663">
              <a:off x="5682150" y="4100972"/>
              <a:ext cx="459784" cy="437056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456885" y="3604954"/>
              <a:ext cx="88286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Sensors</a:t>
              </a:r>
            </a:p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IoE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16744" y="2786220"/>
              <a:ext cx="47932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1000" b="1">
                  <a:solidFill>
                    <a:prstClr val="black"/>
                  </a:solidFill>
                  <a:latin typeface="+mn-ea"/>
                </a:rPr>
                <a:t>RRH</a:t>
              </a:r>
            </a:p>
          </p:txBody>
        </p:sp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21" cstate="print"/>
            <a:stretch>
              <a:fillRect/>
            </a:stretch>
          </p:blipFill>
          <p:spPr>
            <a:xfrm>
              <a:off x="1815262" y="2345342"/>
              <a:ext cx="625244" cy="9094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13" cstate="print"/>
            <a:stretch>
              <a:fillRect/>
            </a:stretch>
          </p:blipFill>
          <p:spPr>
            <a:xfrm rot="18144750">
              <a:off x="2642522" y="3161643"/>
              <a:ext cx="459784" cy="437056"/>
            </a:xfrm>
            <a:prstGeom prst="rect">
              <a:avLst/>
            </a:prstGeom>
          </p:spPr>
        </p:pic>
      </p:grpSp>
      <p:sp>
        <p:nvSpPr>
          <p:cNvPr id="83" name="슬라이드 번호 개체 틀 8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11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021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5" y="66690"/>
            <a:ext cx="7288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Technical Requirements: Core Network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2371590" y="4804641"/>
            <a:ext cx="6100569" cy="139671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2371591" y="2257772"/>
            <a:ext cx="6100568" cy="23762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371590" y="1142190"/>
            <a:ext cx="6100569" cy="9463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3047" y="1216411"/>
            <a:ext cx="3380897" cy="3128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Seamless mobility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923047" y="1677313"/>
            <a:ext cx="3376636" cy="30378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Multi-RAT interworking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923047" y="2385232"/>
            <a:ext cx="3380898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Wired/wireless terminal switching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923047" y="2832570"/>
            <a:ext cx="3380897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Network on-demand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923046" y="3258737"/>
            <a:ext cx="3380898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Context-aware best connection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923046" y="3696666"/>
            <a:ext cx="3380898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Single ID for multiple access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4923047" y="4155818"/>
            <a:ext cx="3376636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Fine-grained location tracking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923047" y="4919371"/>
            <a:ext cx="3380898" cy="31064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Distributed architecture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923046" y="5343442"/>
            <a:ext cx="3380898" cy="30885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Inter-GW mobility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923046" y="5770602"/>
            <a:ext cx="3380898" cy="3128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Flexible reconfiguration &amp; upgrade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cxnSp>
        <p:nvCxnSpPr>
          <p:cNvPr id="45" name="직선 연결선 44"/>
          <p:cNvCxnSpPr/>
          <p:nvPr/>
        </p:nvCxnSpPr>
        <p:spPr>
          <a:xfrm>
            <a:off x="5054637" y="1982430"/>
            <a:ext cx="4377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직사각형 50"/>
          <p:cNvSpPr/>
          <p:nvPr/>
        </p:nvSpPr>
        <p:spPr>
          <a:xfrm>
            <a:off x="2371591" y="1292215"/>
            <a:ext cx="2169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Bottom-up</a:t>
            </a:r>
          </a:p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Requirements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2833375" y="3171898"/>
            <a:ext cx="14087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Top-down </a:t>
            </a:r>
          </a:p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Requirements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2535963" y="5204499"/>
            <a:ext cx="1840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Enhancement</a:t>
            </a:r>
          </a:p>
          <a:p>
            <a:pPr algn="ctr"/>
            <a:r>
              <a:rPr lang="en-US" altLang="ko-KR" sz="1600" b="1" dirty="0">
                <a:solidFill>
                  <a:srgbClr val="0000FF"/>
                </a:solidFill>
              </a:rPr>
              <a:t>Requirements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4376937" y="1216410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B1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4376937" y="1677314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B2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4" name="직사각형 303"/>
          <p:cNvSpPr/>
          <p:nvPr/>
        </p:nvSpPr>
        <p:spPr>
          <a:xfrm>
            <a:off x="4376937" y="2385233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</a:rPr>
              <a:t>T</a:t>
            </a:r>
            <a:r>
              <a:rPr lang="en-US" altLang="ko-KR" sz="1600" dirty="0" smtClean="0">
                <a:solidFill>
                  <a:schemeClr val="bg1"/>
                </a:solidFill>
              </a:rPr>
              <a:t>1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5" name="직사각형 304"/>
          <p:cNvSpPr/>
          <p:nvPr/>
        </p:nvSpPr>
        <p:spPr>
          <a:xfrm>
            <a:off x="4376937" y="2828778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T2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6" name="직사각형 305"/>
          <p:cNvSpPr/>
          <p:nvPr/>
        </p:nvSpPr>
        <p:spPr>
          <a:xfrm>
            <a:off x="4369335" y="3256539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T3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7" name="직사각형 306"/>
          <p:cNvSpPr/>
          <p:nvPr/>
        </p:nvSpPr>
        <p:spPr>
          <a:xfrm>
            <a:off x="4376937" y="3696667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T4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>
            <a:off x="4385237" y="4154707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T5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>
            <a:off x="4366549" y="4924439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E1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10" name="직사각형 309"/>
          <p:cNvSpPr/>
          <p:nvPr/>
        </p:nvSpPr>
        <p:spPr>
          <a:xfrm>
            <a:off x="4366549" y="5339456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E2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11" name="직사각형 310"/>
          <p:cNvSpPr/>
          <p:nvPr/>
        </p:nvSpPr>
        <p:spPr>
          <a:xfrm>
            <a:off x="4369335" y="5770602"/>
            <a:ext cx="546109" cy="3128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</a:rPr>
              <a:t>E3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모서리가 둥근 직사각형 31"/>
          <p:cNvSpPr/>
          <p:nvPr/>
        </p:nvSpPr>
        <p:spPr>
          <a:xfrm>
            <a:off x="716802" y="1142134"/>
            <a:ext cx="1901310" cy="5167186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9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5677" y="2794173"/>
            <a:ext cx="1723549" cy="1646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ko-KR" b="1" dirty="0" smtClean="0">
                <a:solidFill>
                  <a:srgbClr val="FF0000"/>
                </a:solidFill>
              </a:rPr>
              <a:t>Core </a:t>
            </a:r>
          </a:p>
          <a:p>
            <a:pPr algn="ctr">
              <a:spcBef>
                <a:spcPts val="600"/>
              </a:spcBef>
            </a:pPr>
            <a:r>
              <a:rPr lang="en-US" altLang="ko-KR" b="1" dirty="0" smtClean="0">
                <a:solidFill>
                  <a:srgbClr val="FF0000"/>
                </a:solidFill>
              </a:rPr>
              <a:t>Network</a:t>
            </a:r>
          </a:p>
          <a:p>
            <a:pPr algn="ctr">
              <a:spcBef>
                <a:spcPts val="600"/>
              </a:spcBef>
            </a:pPr>
            <a:endParaRPr lang="en-US" altLang="ko-KR" sz="900" b="1" dirty="0" smtClean="0">
              <a:solidFill>
                <a:srgbClr val="FF000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altLang="ko-KR" b="1" dirty="0" smtClean="0">
                <a:solidFill>
                  <a:srgbClr val="FF0000"/>
                </a:solidFill>
              </a:rPr>
              <a:t>Technical</a:t>
            </a:r>
          </a:p>
          <a:p>
            <a:pPr algn="ctr">
              <a:spcBef>
                <a:spcPts val="600"/>
              </a:spcBef>
            </a:pPr>
            <a:r>
              <a:rPr lang="en-US" altLang="ko-KR" b="1" dirty="0" smtClean="0">
                <a:solidFill>
                  <a:srgbClr val="FF0000"/>
                </a:solidFill>
              </a:rPr>
              <a:t>Requirements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r>
              <a:rPr lang="en-US" smtClean="0"/>
              <a:t>/18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581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5" y="66690"/>
            <a:ext cx="71298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Technical Requirements: Radio Access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4458" y="836712"/>
            <a:ext cx="5754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Wireless Network Requirements by 10 KPIs</a:t>
            </a:r>
            <a:endParaRPr lang="ko-KR" altLang="en-U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21" y="1628800"/>
            <a:ext cx="5346675" cy="4608512"/>
          </a:xfrm>
          <a:prstGeom prst="rect">
            <a:avLst/>
          </a:prstGeom>
        </p:spPr>
      </p:pic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176095"/>
              </p:ext>
            </p:extLst>
          </p:nvPr>
        </p:nvGraphicFramePr>
        <p:xfrm>
          <a:off x="5236689" y="1593996"/>
          <a:ext cx="3722260" cy="46433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5426"/>
                <a:gridCol w="1350951"/>
                <a:gridCol w="1835883"/>
              </a:tblGrid>
              <a:tr h="356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spc="-100" dirty="0">
                          <a:effectLst/>
                        </a:rPr>
                        <a:t>Index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Requirement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Value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0192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R1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Cell spectral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efficiency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DL: 10 bps/Hz/cell</a:t>
                      </a:r>
                      <a:endParaRPr lang="ko-KR" sz="1600" dirty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UL: 5 bps/Hz/cell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92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R2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Peak data rate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DL: 50 </a:t>
                      </a:r>
                      <a:r>
                        <a:rPr lang="en-US" sz="1200" dirty="0" err="1">
                          <a:effectLst/>
                        </a:rPr>
                        <a:t>Gbps</a:t>
                      </a:r>
                      <a:endParaRPr lang="ko-KR" sz="1600" dirty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UL: 25 </a:t>
                      </a:r>
                      <a:r>
                        <a:rPr lang="en-US" sz="1200" dirty="0" err="1">
                          <a:effectLst/>
                        </a:rPr>
                        <a:t>Gbps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92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R3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Cell edge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user </a:t>
                      </a:r>
                      <a:r>
                        <a:rPr lang="en-US" sz="1200" dirty="0">
                          <a:effectLst/>
                        </a:rPr>
                        <a:t>data rate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DL: 1 </a:t>
                      </a:r>
                      <a:r>
                        <a:rPr lang="en-US" sz="1200" dirty="0" err="1">
                          <a:effectLst/>
                        </a:rPr>
                        <a:t>Gbps</a:t>
                      </a:r>
                      <a:endParaRPr lang="ko-KR" sz="1600" dirty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UL: 0.5 </a:t>
                      </a:r>
                      <a:r>
                        <a:rPr lang="en-US" sz="1200" dirty="0" err="1">
                          <a:effectLst/>
                        </a:rPr>
                        <a:t>Gbps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164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R4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Latency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Control plane: 50 </a:t>
                      </a:r>
                      <a:r>
                        <a:rPr lang="en-US" sz="1200" dirty="0" err="1">
                          <a:effectLst/>
                        </a:rPr>
                        <a:t>ms</a:t>
                      </a:r>
                      <a:endParaRPr lang="ko-KR" sz="1600" dirty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User plane: 1 </a:t>
                      </a:r>
                      <a:r>
                        <a:rPr lang="en-US" sz="1200" dirty="0" err="1">
                          <a:effectLst/>
                        </a:rPr>
                        <a:t>ms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R5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Mobility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500 km/h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92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R6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Handover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interruption </a:t>
                      </a:r>
                      <a:r>
                        <a:rPr lang="en-US" sz="1200" dirty="0">
                          <a:effectLst/>
                        </a:rPr>
                        <a:t>time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 </a:t>
                      </a:r>
                      <a:r>
                        <a:rPr lang="en-US" sz="1200" dirty="0" err="1">
                          <a:effectLst/>
                        </a:rPr>
                        <a:t>ms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R7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Areal capacity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[TBD]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921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R8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Energy efficiency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[TBD]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R9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Connectivity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[1000 times]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R10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Positioning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[a few cm]</a:t>
                      </a:r>
                      <a:endParaRPr lang="ko-KR" sz="1600" dirty="0">
                        <a:effectLst/>
                        <a:latin typeface="Calibri"/>
                        <a:ea typeface="맑은 고딕"/>
                        <a:cs typeface="Times New Roman"/>
                      </a:endParaRPr>
                    </a:p>
                  </a:txBody>
                  <a:tcPr marL="63305" marR="633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r>
              <a:rPr lang="en-US" smtClean="0"/>
              <a:t>/18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25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323528" y="4293097"/>
            <a:ext cx="2232247" cy="2016224"/>
            <a:chOff x="676667" y="4901306"/>
            <a:chExt cx="1741656" cy="1101105"/>
          </a:xfrm>
        </p:grpSpPr>
        <p:sp>
          <p:nvSpPr>
            <p:cNvPr id="28" name="타원 27"/>
            <p:cNvSpPr/>
            <p:nvPr/>
          </p:nvSpPr>
          <p:spPr>
            <a:xfrm>
              <a:off x="676667" y="4901306"/>
              <a:ext cx="1741656" cy="11011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45214" y="5137257"/>
              <a:ext cx="1348379" cy="588293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Bottom Up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Network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B1~B2</a:t>
              </a:r>
            </a:p>
          </p:txBody>
        </p:sp>
      </p:grpSp>
      <p:grpSp>
        <p:nvGrpSpPr>
          <p:cNvPr id="3" name="그룹 5"/>
          <p:cNvGrpSpPr/>
          <p:nvPr/>
        </p:nvGrpSpPr>
        <p:grpSpPr>
          <a:xfrm>
            <a:off x="6156176" y="4221088"/>
            <a:ext cx="2521081" cy="1800201"/>
            <a:chOff x="6809683" y="4767434"/>
            <a:chExt cx="1774405" cy="1183070"/>
          </a:xfrm>
        </p:grpSpPr>
        <p:sp>
          <p:nvSpPr>
            <p:cNvPr id="26" name="타원 25"/>
            <p:cNvSpPr/>
            <p:nvPr/>
          </p:nvSpPr>
          <p:spPr>
            <a:xfrm>
              <a:off x="6809683" y="4767434"/>
              <a:ext cx="1774405" cy="118307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164451" y="4956725"/>
              <a:ext cx="1100712" cy="707935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Enhancement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Network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E1~E3</a:t>
              </a:r>
            </a:p>
          </p:txBody>
        </p:sp>
      </p:grpSp>
      <p:grpSp>
        <p:nvGrpSpPr>
          <p:cNvPr id="4" name="그룹 8"/>
          <p:cNvGrpSpPr/>
          <p:nvPr/>
        </p:nvGrpSpPr>
        <p:grpSpPr>
          <a:xfrm>
            <a:off x="6084168" y="1963216"/>
            <a:ext cx="2592288" cy="1836680"/>
            <a:chOff x="3536449" y="5545556"/>
            <a:chExt cx="1935694" cy="1177582"/>
          </a:xfrm>
        </p:grpSpPr>
        <p:sp>
          <p:nvSpPr>
            <p:cNvPr id="27" name="타원 26"/>
            <p:cNvSpPr/>
            <p:nvPr/>
          </p:nvSpPr>
          <p:spPr>
            <a:xfrm>
              <a:off x="3536449" y="5545556"/>
              <a:ext cx="1935694" cy="11775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12834" y="5822562"/>
              <a:ext cx="1141060" cy="690655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Radio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Access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 R1~R10</a:t>
              </a:r>
            </a:p>
          </p:txBody>
        </p:sp>
      </p:grpSp>
      <p:pic>
        <p:nvPicPr>
          <p:cNvPr id="70" name="그림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302" y="6650637"/>
            <a:ext cx="606202" cy="162739"/>
          </a:xfrm>
          <a:prstGeom prst="rect">
            <a:avLst/>
          </a:prstGeom>
        </p:spPr>
      </p:pic>
      <p:grpSp>
        <p:nvGrpSpPr>
          <p:cNvPr id="5" name="그룹 75"/>
          <p:cNvGrpSpPr/>
          <p:nvPr/>
        </p:nvGrpSpPr>
        <p:grpSpPr>
          <a:xfrm>
            <a:off x="179512" y="1844824"/>
            <a:ext cx="2304256" cy="1985939"/>
            <a:chOff x="639111" y="1715592"/>
            <a:chExt cx="1711769" cy="891035"/>
          </a:xfrm>
        </p:grpSpPr>
        <p:sp>
          <p:nvSpPr>
            <p:cNvPr id="77" name="타원 76"/>
            <p:cNvSpPr/>
            <p:nvPr/>
          </p:nvSpPr>
          <p:spPr>
            <a:xfrm>
              <a:off x="639111" y="1715592"/>
              <a:ext cx="1711769" cy="89103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99589" y="1941748"/>
              <a:ext cx="1390812" cy="483317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Top Down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Network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T1~T5</a:t>
              </a:r>
            </a:p>
          </p:txBody>
        </p:sp>
      </p:grpSp>
      <p:grpSp>
        <p:nvGrpSpPr>
          <p:cNvPr id="6" name="그룹 78"/>
          <p:cNvGrpSpPr/>
          <p:nvPr/>
        </p:nvGrpSpPr>
        <p:grpSpPr>
          <a:xfrm>
            <a:off x="3131840" y="908720"/>
            <a:ext cx="2520280" cy="1512169"/>
            <a:chOff x="3636122" y="1052736"/>
            <a:chExt cx="2096059" cy="834344"/>
          </a:xfrm>
        </p:grpSpPr>
        <p:sp>
          <p:nvSpPr>
            <p:cNvPr id="80" name="타원 79"/>
            <p:cNvSpPr/>
            <p:nvPr/>
          </p:nvSpPr>
          <p:spPr>
            <a:xfrm>
              <a:off x="3636122" y="1052736"/>
              <a:ext cx="2096059" cy="83434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066878" y="1251389"/>
              <a:ext cx="1269241" cy="458505"/>
            </a:xfrm>
            <a:prstGeom prst="rect">
              <a:avLst/>
            </a:prstGeom>
            <a:solidFill>
              <a:srgbClr val="CC00F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Service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H1~ H8</a:t>
              </a: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251520" y="116632"/>
            <a:ext cx="6229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+mj-ea"/>
                <a:ea typeface="+mj-ea"/>
                <a:cs typeface="Arial Unicode MS" pitchFamily="50" charset="-127"/>
              </a:rPr>
              <a:t>5G Requirements Derivation Flows </a:t>
            </a:r>
            <a:endParaRPr lang="ko-KR" altLang="en-US" sz="2800" b="1" dirty="0">
              <a:latin typeface="+mj-ea"/>
              <a:ea typeface="+mj-ea"/>
              <a:cs typeface="Arial Unicode MS" pitchFamily="50" charset="-127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3275856" y="3645024"/>
            <a:ext cx="2232248" cy="158417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476746" y="4077072"/>
            <a:ext cx="1763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5G Enabling</a:t>
            </a:r>
          </a:p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+mn-ea"/>
              </a:rPr>
              <a:t>Technologies</a:t>
            </a:r>
          </a:p>
        </p:txBody>
      </p:sp>
      <p:cxnSp>
        <p:nvCxnSpPr>
          <p:cNvPr id="93" name="직선 연결선 92"/>
          <p:cNvCxnSpPr/>
          <p:nvPr/>
        </p:nvCxnSpPr>
        <p:spPr>
          <a:xfrm flipH="1">
            <a:off x="2411760" y="2132856"/>
            <a:ext cx="936104" cy="504056"/>
          </a:xfrm>
          <a:prstGeom prst="line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/>
          <p:nvPr/>
        </p:nvCxnSpPr>
        <p:spPr>
          <a:xfrm flipH="1">
            <a:off x="5580112" y="3140968"/>
            <a:ext cx="576064" cy="504056"/>
          </a:xfrm>
          <a:prstGeom prst="line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연결선 96"/>
          <p:cNvCxnSpPr/>
          <p:nvPr/>
        </p:nvCxnSpPr>
        <p:spPr>
          <a:xfrm flipH="1" flipV="1">
            <a:off x="5580112" y="4653136"/>
            <a:ext cx="504056" cy="288032"/>
          </a:xfrm>
          <a:prstGeom prst="line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연결선 97"/>
          <p:cNvCxnSpPr/>
          <p:nvPr/>
        </p:nvCxnSpPr>
        <p:spPr>
          <a:xfrm>
            <a:off x="2555776" y="2996952"/>
            <a:ext cx="648072" cy="648072"/>
          </a:xfrm>
          <a:prstGeom prst="line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연결선 98"/>
          <p:cNvCxnSpPr/>
          <p:nvPr/>
        </p:nvCxnSpPr>
        <p:spPr>
          <a:xfrm flipV="1">
            <a:off x="2555776" y="4797152"/>
            <a:ext cx="648072" cy="288032"/>
          </a:xfrm>
          <a:prstGeom prst="line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직선 연결선 107"/>
          <p:cNvCxnSpPr/>
          <p:nvPr/>
        </p:nvCxnSpPr>
        <p:spPr>
          <a:xfrm flipH="1">
            <a:off x="2411760" y="2420888"/>
            <a:ext cx="1296144" cy="1944216"/>
          </a:xfrm>
          <a:prstGeom prst="line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직선 연결선 108"/>
          <p:cNvCxnSpPr/>
          <p:nvPr/>
        </p:nvCxnSpPr>
        <p:spPr>
          <a:xfrm>
            <a:off x="5148064" y="2420888"/>
            <a:ext cx="1224136" cy="2088232"/>
          </a:xfrm>
          <a:prstGeom prst="line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직선 연결선 109"/>
          <p:cNvCxnSpPr/>
          <p:nvPr/>
        </p:nvCxnSpPr>
        <p:spPr>
          <a:xfrm>
            <a:off x="5652120" y="1988840"/>
            <a:ext cx="504056" cy="504056"/>
          </a:xfrm>
          <a:prstGeom prst="line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-</a:t>
            </a:r>
            <a:r>
              <a:rPr lang="ko-KR" altLang="en-US" smtClean="0"/>
              <a:t> </a:t>
            </a:r>
            <a:fld id="{22B24C3E-7A01-46F8-B29D-C093BDF91919}" type="slidenum">
              <a:rPr lang="ko-KR" altLang="en-US" smtClean="0"/>
              <a:pPr/>
              <a:t>14</a:t>
            </a:fld>
            <a:r>
              <a:rPr lang="en-US" altLang="ko-KR" smtClean="0"/>
              <a:t> /18</a:t>
            </a:r>
            <a:r>
              <a:rPr lang="ko-KR" altLang="en-US" smtClean="0"/>
              <a:t> </a:t>
            </a:r>
            <a:r>
              <a:rPr lang="en-US" altLang="ko-KR" smtClean="0"/>
              <a:t>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580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제목 22"/>
          <p:cNvSpPr>
            <a:spLocks noGrp="1"/>
          </p:cNvSpPr>
          <p:nvPr>
            <p:ph type="title"/>
          </p:nvPr>
        </p:nvSpPr>
        <p:spPr>
          <a:xfrm>
            <a:off x="0" y="0"/>
            <a:ext cx="7092280" cy="778098"/>
          </a:xfrm>
        </p:spPr>
        <p:txBody>
          <a:bodyPr>
            <a:normAutofit/>
          </a:bodyPr>
          <a:lstStyle/>
          <a:p>
            <a:r>
              <a:rPr lang="en-US" altLang="ko-KR" sz="2800" b="1" dirty="0" smtClean="0">
                <a:solidFill>
                  <a:srgbClr val="000000"/>
                </a:solidFill>
                <a:latin typeface="+mj-ea"/>
                <a:cs typeface="Arial" panose="020B0604020202020204" pitchFamily="34" charset="0"/>
              </a:rPr>
              <a:t>5G Forum – Organization</a:t>
            </a:r>
            <a:endParaRPr lang="ko-KR" altLang="en-US" sz="2800" b="1" dirty="0">
              <a:latin typeface="+mj-ea"/>
            </a:endParaRPr>
          </a:p>
        </p:txBody>
      </p:sp>
      <p:sp>
        <p:nvSpPr>
          <p:cNvPr id="26" name="제목 1"/>
          <p:cNvSpPr txBox="1">
            <a:spLocks/>
          </p:cNvSpPr>
          <p:nvPr/>
        </p:nvSpPr>
        <p:spPr>
          <a:xfrm>
            <a:off x="0" y="34000"/>
            <a:ext cx="9144000" cy="649287"/>
          </a:xfrm>
          <a:prstGeom prst="rect">
            <a:avLst/>
          </a:prstGeom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en-US" altLang="ko-KR" sz="2800" b="1" kern="1200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cxnSp>
        <p:nvCxnSpPr>
          <p:cNvPr id="50" name="직선 연결선 49"/>
          <p:cNvCxnSpPr/>
          <p:nvPr/>
        </p:nvCxnSpPr>
        <p:spPr>
          <a:xfrm>
            <a:off x="4466557" y="2314102"/>
            <a:ext cx="20696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2249120" y="2314102"/>
            <a:ext cx="22575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2699792" y="3714750"/>
            <a:ext cx="0" cy="19008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>
            <a:endCxn id="29" idx="0"/>
          </p:cNvCxnSpPr>
          <p:nvPr/>
        </p:nvCxnSpPr>
        <p:spPr>
          <a:xfrm>
            <a:off x="1337922" y="3714750"/>
            <a:ext cx="1" cy="6268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>
            <a:stCxn id="33" idx="2"/>
          </p:cNvCxnSpPr>
          <p:nvPr/>
        </p:nvCxnSpPr>
        <p:spPr>
          <a:xfrm>
            <a:off x="4274396" y="2044379"/>
            <a:ext cx="5933" cy="22990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직사각형 27"/>
          <p:cNvSpPr/>
          <p:nvPr/>
        </p:nvSpPr>
        <p:spPr>
          <a:xfrm>
            <a:off x="6019540" y="4351454"/>
            <a:ext cx="2620912" cy="7464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Network Technology  </a:t>
            </a:r>
            <a:endParaRPr lang="en-US" altLang="ko-KR" sz="20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2000" b="1" spc="-100" dirty="0">
                <a:latin typeface="Arial" panose="020B0604020202020204" pitchFamily="34" charset="0"/>
                <a:cs typeface="Arial" panose="020B0604020202020204" pitchFamily="34" charset="0"/>
              </a:rPr>
              <a:t>Sub Committee</a:t>
            </a:r>
            <a:endParaRPr lang="ko-KR" altLang="en-US" sz="20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46187" y="4341577"/>
            <a:ext cx="2183471" cy="7464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Global Strategy</a:t>
            </a:r>
            <a:endParaRPr lang="en-US" altLang="ko-K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Sub Committee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511660" y="5615637"/>
            <a:ext cx="2438423" cy="7464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Spectrum  </a:t>
            </a:r>
            <a:endParaRPr lang="en-US" altLang="ko-K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Sub Committee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3674" y="5609536"/>
            <a:ext cx="2438423" cy="7464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Service  </a:t>
            </a:r>
            <a:endParaRPr lang="en-US" altLang="ko-K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Sub committee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987824" y="2750476"/>
            <a:ext cx="2573144" cy="678524"/>
          </a:xfrm>
          <a:prstGeom prst="rect">
            <a:avLst/>
          </a:prstGeom>
          <a:solidFill>
            <a:schemeClr val="accent3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Steering Committee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987824" y="1412776"/>
            <a:ext cx="2573144" cy="631603"/>
          </a:xfrm>
          <a:prstGeom prst="rect">
            <a:avLst/>
          </a:prstGeom>
          <a:solidFill>
            <a:srgbClr val="CC00FF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Executive Board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6536165" y="1982335"/>
            <a:ext cx="2018245" cy="55892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Advisory Counsel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79512" y="1897481"/>
            <a:ext cx="2448272" cy="831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Board of</a:t>
            </a:r>
          </a:p>
          <a:p>
            <a:pPr algn="ctr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Audit/inspection</a:t>
            </a:r>
            <a:endParaRPr lang="ko-KR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1337923" y="3714750"/>
            <a:ext cx="62073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7380312" y="3309405"/>
            <a:ext cx="1633877" cy="74647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2000" b="1" dirty="0">
                <a:solidFill>
                  <a:srgbClr val="000000"/>
                </a:solidFill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rPr>
              <a:t>Secretariat</a:t>
            </a:r>
            <a:endParaRPr lang="en-US" altLang="ko-KR" sz="1600" b="1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018323" y="4341577"/>
            <a:ext cx="2547905" cy="7464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Wireless Technology  </a:t>
            </a:r>
            <a:endParaRPr lang="en-US" altLang="ko-KR" sz="20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2000" b="1" spc="-100" dirty="0">
                <a:latin typeface="Arial" panose="020B0604020202020204" pitchFamily="34" charset="0"/>
                <a:cs typeface="Arial" panose="020B0604020202020204" pitchFamily="34" charset="0"/>
              </a:rPr>
              <a:t>Sub Committee</a:t>
            </a:r>
            <a:endParaRPr lang="ko-KR" altLang="en-US" sz="2000" b="1" spc="-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직선 연결선 44"/>
          <p:cNvCxnSpPr/>
          <p:nvPr/>
        </p:nvCxnSpPr>
        <p:spPr>
          <a:xfrm>
            <a:off x="6114003" y="5615637"/>
            <a:ext cx="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>
            <a:off x="5832140" y="3714750"/>
            <a:ext cx="6425" cy="19008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/>
          <p:cNvCxnSpPr/>
          <p:nvPr/>
        </p:nvCxnSpPr>
        <p:spPr>
          <a:xfrm>
            <a:off x="7239000" y="3708649"/>
            <a:ext cx="7620" cy="6423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/>
              <a:t>15</a:t>
            </a:fld>
            <a:r>
              <a:rPr lang="en-US" altLang="ko-KR" smtClean="0"/>
              <a:t>/18 -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8687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2"/>
          <p:cNvGrpSpPr/>
          <p:nvPr/>
        </p:nvGrpSpPr>
        <p:grpSpPr>
          <a:xfrm>
            <a:off x="971600" y="4113076"/>
            <a:ext cx="2592287" cy="2520280"/>
            <a:chOff x="676667" y="4901306"/>
            <a:chExt cx="1741656" cy="1101105"/>
          </a:xfrm>
        </p:grpSpPr>
        <p:sp>
          <p:nvSpPr>
            <p:cNvPr id="28" name="타원 27"/>
            <p:cNvSpPr/>
            <p:nvPr/>
          </p:nvSpPr>
          <p:spPr>
            <a:xfrm>
              <a:off x="676667" y="4901306"/>
              <a:ext cx="1741656" cy="110110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45214" y="5294558"/>
              <a:ext cx="1348379" cy="470634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5G Spectrum</a:t>
              </a:r>
            </a:p>
            <a:p>
              <a:pPr algn="ctr"/>
              <a:endParaRPr lang="en-US" altLang="ko-KR" sz="1600" b="1" dirty="0" smtClean="0">
                <a:solidFill>
                  <a:prstClr val="black"/>
                </a:solidFill>
                <a:latin typeface="+mn-ea"/>
              </a:endParaRP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(in English)</a:t>
              </a:r>
            </a:p>
          </p:txBody>
        </p:sp>
      </p:grpSp>
      <p:grpSp>
        <p:nvGrpSpPr>
          <p:cNvPr id="3" name="그룹 5"/>
          <p:cNvGrpSpPr/>
          <p:nvPr/>
        </p:nvGrpSpPr>
        <p:grpSpPr>
          <a:xfrm>
            <a:off x="4932040" y="4041068"/>
            <a:ext cx="2880320" cy="2448272"/>
            <a:chOff x="6809683" y="4767434"/>
            <a:chExt cx="1774405" cy="1183070"/>
          </a:xfrm>
        </p:grpSpPr>
        <p:sp>
          <p:nvSpPr>
            <p:cNvPr id="26" name="타원 25"/>
            <p:cNvSpPr/>
            <p:nvPr/>
          </p:nvSpPr>
          <p:spPr>
            <a:xfrm>
              <a:off x="6809683" y="4767434"/>
              <a:ext cx="1774405" cy="118307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160559" y="5114196"/>
              <a:ext cx="1130909" cy="520540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5G NEW WAVE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Towards Future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Societies in 2020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(in English)</a:t>
              </a:r>
            </a:p>
          </p:txBody>
        </p:sp>
      </p:grpSp>
      <p:grpSp>
        <p:nvGrpSpPr>
          <p:cNvPr id="4" name="그룹 8"/>
          <p:cNvGrpSpPr/>
          <p:nvPr/>
        </p:nvGrpSpPr>
        <p:grpSpPr>
          <a:xfrm>
            <a:off x="4932040" y="1196752"/>
            <a:ext cx="2808312" cy="2340260"/>
            <a:chOff x="3536449" y="5545556"/>
            <a:chExt cx="1935694" cy="1177582"/>
          </a:xfrm>
        </p:grpSpPr>
        <p:sp>
          <p:nvSpPr>
            <p:cNvPr id="27" name="타원 26"/>
            <p:cNvSpPr/>
            <p:nvPr/>
          </p:nvSpPr>
          <p:spPr>
            <a:xfrm>
              <a:off x="3536449" y="5545556"/>
              <a:ext cx="1935694" cy="11775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13273" y="5923975"/>
              <a:ext cx="1149324" cy="542039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5G Global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Collaborations 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Toward 2020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(in Korean)</a:t>
              </a:r>
            </a:p>
          </p:txBody>
        </p:sp>
      </p:grpSp>
      <p:pic>
        <p:nvPicPr>
          <p:cNvPr id="70" name="그림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302" y="6650637"/>
            <a:ext cx="606202" cy="162739"/>
          </a:xfrm>
          <a:prstGeom prst="rect">
            <a:avLst/>
          </a:prstGeom>
        </p:spPr>
      </p:pic>
      <p:grpSp>
        <p:nvGrpSpPr>
          <p:cNvPr id="5" name="그룹 75"/>
          <p:cNvGrpSpPr/>
          <p:nvPr/>
        </p:nvGrpSpPr>
        <p:grpSpPr>
          <a:xfrm>
            <a:off x="791580" y="1304764"/>
            <a:ext cx="2772308" cy="2525999"/>
            <a:chOff x="639111" y="1715592"/>
            <a:chExt cx="1711769" cy="891035"/>
          </a:xfrm>
        </p:grpSpPr>
        <p:sp>
          <p:nvSpPr>
            <p:cNvPr id="77" name="타원 76"/>
            <p:cNvSpPr/>
            <p:nvPr/>
          </p:nvSpPr>
          <p:spPr>
            <a:xfrm>
              <a:off x="639111" y="1715592"/>
              <a:ext cx="1711769" cy="89103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99589" y="1941748"/>
              <a:ext cx="1390812" cy="46683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5G Vision,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Requirements &amp; Enabling Technologies</a:t>
              </a:r>
            </a:p>
            <a:p>
              <a:pPr algn="ctr"/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(in</a:t>
              </a:r>
              <a:r>
                <a:rPr lang="ko-KR" altLang="en-US" sz="1600" b="1" dirty="0" smtClean="0">
                  <a:solidFill>
                    <a:prstClr val="black"/>
                  </a:solidFill>
                  <a:latin typeface="+mn-ea"/>
                </a:rPr>
                <a:t> </a:t>
              </a:r>
              <a:r>
                <a:rPr lang="en-US" altLang="ko-KR" sz="1600" b="1" dirty="0" smtClean="0">
                  <a:solidFill>
                    <a:prstClr val="black"/>
                  </a:solidFill>
                  <a:latin typeface="+mn-ea"/>
                </a:rPr>
                <a:t>English)</a:t>
              </a: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251520" y="116632"/>
            <a:ext cx="3054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+mj-ea"/>
                <a:ea typeface="+mj-ea"/>
                <a:cs typeface="Arial Unicode MS" pitchFamily="50" charset="-127"/>
              </a:rPr>
              <a:t>5G White Papers</a:t>
            </a:r>
            <a:endParaRPr lang="ko-KR" altLang="en-US" sz="2800" b="1" dirty="0">
              <a:latin typeface="+mj-ea"/>
              <a:ea typeface="+mj-ea"/>
              <a:cs typeface="Arial Unicode MS" pitchFamily="50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/>
              <a:t>-</a:t>
            </a:r>
            <a:r>
              <a:rPr lang="ko-KR" altLang="en-US" smtClean="0"/>
              <a:t> </a:t>
            </a:r>
            <a:fld id="{22B24C3E-7A01-46F8-B29D-C093BDF91919}" type="slidenum">
              <a:rPr lang="ko-KR" altLang="en-US" smtClean="0"/>
              <a:pPr/>
              <a:t>16</a:t>
            </a:fld>
            <a:r>
              <a:rPr lang="en-US" altLang="ko-KR" smtClean="0"/>
              <a:t> /18</a:t>
            </a:r>
            <a:r>
              <a:rPr lang="ko-KR" altLang="en-US" smtClean="0"/>
              <a:t> </a:t>
            </a:r>
            <a:r>
              <a:rPr lang="en-US" altLang="ko-KR" smtClean="0"/>
              <a:t>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580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제목 22"/>
          <p:cNvSpPr>
            <a:spLocks noGrp="1"/>
          </p:cNvSpPr>
          <p:nvPr>
            <p:ph type="title"/>
          </p:nvPr>
        </p:nvSpPr>
        <p:spPr>
          <a:xfrm>
            <a:off x="0" y="0"/>
            <a:ext cx="6264188" cy="778098"/>
          </a:xfrm>
        </p:spPr>
        <p:txBody>
          <a:bodyPr>
            <a:normAutofit/>
          </a:bodyPr>
          <a:lstStyle/>
          <a:p>
            <a:r>
              <a:rPr lang="en-US" altLang="ko-KR" sz="2800" b="1" dirty="0" smtClean="0">
                <a:solidFill>
                  <a:srgbClr val="000000"/>
                </a:solidFill>
                <a:latin typeface="+mj-ea"/>
                <a:cs typeface="Arial" panose="020B0604020202020204" pitchFamily="34" charset="0"/>
              </a:rPr>
              <a:t>5G Forum – Members</a:t>
            </a:r>
            <a:endParaRPr lang="ko-KR" altLang="en-US" sz="2800" b="1" dirty="0">
              <a:latin typeface="+mj-ea"/>
            </a:endParaRPr>
          </a:p>
        </p:txBody>
      </p:sp>
      <p:sp>
        <p:nvSpPr>
          <p:cNvPr id="26" name="제목 1"/>
          <p:cNvSpPr txBox="1">
            <a:spLocks/>
          </p:cNvSpPr>
          <p:nvPr/>
        </p:nvSpPr>
        <p:spPr>
          <a:xfrm>
            <a:off x="0" y="34000"/>
            <a:ext cx="9144000" cy="649287"/>
          </a:xfrm>
          <a:prstGeom prst="rect">
            <a:avLst/>
          </a:prstGeom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en-US" altLang="ko-KR" sz="2800" b="1" kern="1200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9852" y="944724"/>
            <a:ext cx="68198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Industries: mobile network operators &amp; manufacturers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Research institutes  and Public Organizations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ko-KR" sz="2000" dirty="0" smtClean="0">
                <a:latin typeface="+mn-ea"/>
              </a:rPr>
              <a:t>Global Players</a:t>
            </a:r>
            <a:endParaRPr lang="ko-KR" altLang="en-US" sz="2000" dirty="0">
              <a:latin typeface="+mn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72650" y="2199103"/>
            <a:ext cx="8598700" cy="4063504"/>
            <a:chOff x="560374" y="2209208"/>
            <a:chExt cx="8598700" cy="4063504"/>
          </a:xfrm>
        </p:grpSpPr>
        <p:pic>
          <p:nvPicPr>
            <p:cNvPr id="2081" name="Picture 33" descr="D:\0.홈페이지구축관련\WIX\MembersList\logo_small\01_SKT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728" y="2226427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2" name="Picture 34" descr="D:\0.홈페이지구축관련\WIX\MembersList\logo_small\02_KT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9840" y="2226427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3" name="Picture 35" descr="D:\0.홈페이지구축관련\WIX\MembersList\logo_small\03_LGU+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5373" y="2226427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4" name="Picture 36" descr="D:\0.홈페이지구축관련\WIX\MembersList\logo_small\04_삼성전자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728" y="2794126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6" name="Picture 38" descr="D:\0.홈페이지구축관련\WIX\MembersList\logo_small\06_ELG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5373" y="2794126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7" name="Picture 39" descr="D:\0.홈페이지구축관련\WIX\MembersList\logo_small\07_DIO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374" y="4512407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8" name="Picture 40" descr="D:\0.홈페이지구축관련\WIX\MembersList\logo_small\08_KMW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899" y="2797620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9" name="Picture 41" descr="D:\0.홈페이지구축관련\WIX\MembersList\logo_small\09_ETRI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3100" y="2227389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0" name="Picture 42" descr="D:\0.홈페이지구축관련\WIX\MembersList\logo_small\11_대구TP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100" y="3926634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1" name="Picture 43" descr="D:\0.홈페이지구축관련\WIX\MembersList\logo_small\10_TOT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6237" y="4500909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2" name="Picture 44" descr="D:\0.홈페이지구축관련\WIX\MembersList\logo_small\12_KCA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472" y="3926634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3" name="Picture 45" descr="D:\0.홈페이지구축관련\WIX\MembersList\logo_small\13_퀄컴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7815" y="5099549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4" name="Picture 46" descr="D:\0.홈페이지구축관련\WIX\MembersList\logo_small\14_인텔코리아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946" y="5095855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5" name="Picture 47" descr="D:\0.홈페이지구축관련\WIX\MembersList\logo_small\15_에이스테크놀로지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3286" y="2738667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6" name="Picture 48" descr="D:\0.홈페이지구축관련\WIX\MembersList\logo_small\16_이노와이어리스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077" y="3307082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7" name="Picture 49" descr="D:\0.홈페이지구축관련\WIX\MembersList\logo_small\17_ITL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100" y="4497220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8" name="Picture 50" descr="D:\0.홈페이지구축관련\WIX\MembersList\logo_small\18_RF윈도우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181" y="3360862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9" name="Picture 51" descr="D:\0.홈페이지구축관련\WIX\MembersList\logo_small\19_한국NI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2100" y="5891712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0" name="Picture 52" descr="D:\0.홈페이지구축관련\WIX\MembersList\logo_small\20_콘텔라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946" y="3360862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1" name="Picture 53" descr="D:\0.홈페이지구축관련\WIX\MembersList\logo_small\21_구미전자정보기술원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1065" y="3948571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2" name="Picture 54" descr="D:\0.홈페이지구축관련\WIX\MembersList\logo_small\22_기가코리아사업단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5074" y="2209208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3" name="Picture 55" descr="D:\0.홈페이지구축관련\WIX\MembersList\logo_small\23_로데슈바르즈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32" y="5866315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4" name="Picture 56" descr="D:\0.홈페이지구축관련\WIX\MembersList\logo_small\24_키사이트(구애질런트)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7815" y="5887034"/>
              <a:ext cx="15240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5" name="Picture 57" descr="D:\0.홈페이지구축관련\WIX\MembersList\logo_small\25.gsi.pn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472" y="3329191"/>
              <a:ext cx="1524000" cy="38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6" name="Picture 58" descr="D:\0.홈페이지구축관련\WIX\MembersList\logo_small\26.제주tp.png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0875" y="3988401"/>
              <a:ext cx="1524000" cy="38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7" name="Picture 59" descr="D:\0.홈페이지구축관련\WIX\MembersList\logo_small\27.nokia.jp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32" y="5150849"/>
              <a:ext cx="1536696" cy="384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8" name="Picture 60" descr="D:\0.홈페이지구축관련\WIX\MembersList\logo_small\28.대전TP.jp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4468" y="3937218"/>
              <a:ext cx="1523653" cy="380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9" name="Picture 61" descr="D:\0.홈페이지구축관련\WIX\MembersList\logo_small\29.하웨이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9507" y="5063660"/>
              <a:ext cx="1524000" cy="416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0" name="Picture 62" descr="D:\0.홈페이지구축관련\WIX\MembersList\logo_small\30.인터디지털.pn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8878" y="5145132"/>
              <a:ext cx="1524000" cy="38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2" name="Picture 64" descr="D:\0.홈페이지구축관련\WIX\MembersList\logo_small\31.윌러스표준기술연구소.png"/>
            <p:cNvPicPr>
              <a:picLocks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7546" y="4512407"/>
              <a:ext cx="1522800" cy="38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149660" y="2977672"/>
            <a:ext cx="1440160" cy="239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/>
              <a:t>17</a:t>
            </a:fld>
            <a:r>
              <a:rPr lang="en-US" altLang="ko-KR" smtClean="0"/>
              <a:t>/18 -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5296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55"/>
          <p:cNvGrpSpPr/>
          <p:nvPr/>
        </p:nvGrpSpPr>
        <p:grpSpPr>
          <a:xfrm>
            <a:off x="4893919" y="2619253"/>
            <a:ext cx="3267993" cy="677621"/>
            <a:chOff x="4203034" y="1916832"/>
            <a:chExt cx="3267993" cy="648072"/>
          </a:xfrm>
        </p:grpSpPr>
        <p:sp>
          <p:nvSpPr>
            <p:cNvPr id="5" name="사다리꼴 4"/>
            <p:cNvSpPr/>
            <p:nvPr/>
          </p:nvSpPr>
          <p:spPr>
            <a:xfrm>
              <a:off x="4203034" y="1916832"/>
              <a:ext cx="3267993" cy="216024"/>
            </a:xfrm>
            <a:prstGeom prst="trapezoid">
              <a:avLst>
                <a:gd name="adj" fmla="val 14432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4203034" y="2132856"/>
              <a:ext cx="3267993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그룹 56"/>
          <p:cNvGrpSpPr/>
          <p:nvPr/>
        </p:nvGrpSpPr>
        <p:grpSpPr>
          <a:xfrm>
            <a:off x="4721133" y="3296874"/>
            <a:ext cx="3613564" cy="677621"/>
            <a:chOff x="4030249" y="2564904"/>
            <a:chExt cx="3613564" cy="648072"/>
          </a:xfrm>
        </p:grpSpPr>
        <p:sp>
          <p:nvSpPr>
            <p:cNvPr id="8" name="사다리꼴 7"/>
            <p:cNvSpPr/>
            <p:nvPr/>
          </p:nvSpPr>
          <p:spPr>
            <a:xfrm>
              <a:off x="4030249" y="2564904"/>
              <a:ext cx="3613564" cy="216024"/>
            </a:xfrm>
            <a:prstGeom prst="trapezoid">
              <a:avLst>
                <a:gd name="adj" fmla="val 796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4030249" y="2780928"/>
              <a:ext cx="3613564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그룹 57"/>
          <p:cNvGrpSpPr/>
          <p:nvPr/>
        </p:nvGrpSpPr>
        <p:grpSpPr>
          <a:xfrm>
            <a:off x="4548095" y="3974495"/>
            <a:ext cx="3959640" cy="677621"/>
            <a:chOff x="3887844" y="3212976"/>
            <a:chExt cx="3898373" cy="648072"/>
          </a:xfrm>
        </p:grpSpPr>
        <p:sp>
          <p:nvSpPr>
            <p:cNvPr id="11" name="사다리꼴 10"/>
            <p:cNvSpPr/>
            <p:nvPr/>
          </p:nvSpPr>
          <p:spPr>
            <a:xfrm>
              <a:off x="3887844" y="3212976"/>
              <a:ext cx="3898373" cy="216024"/>
            </a:xfrm>
            <a:prstGeom prst="trapezoid">
              <a:avLst>
                <a:gd name="adj" fmla="val 796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887844" y="3429000"/>
              <a:ext cx="3898373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그룹 58"/>
          <p:cNvGrpSpPr/>
          <p:nvPr/>
        </p:nvGrpSpPr>
        <p:grpSpPr>
          <a:xfrm>
            <a:off x="4378234" y="4652116"/>
            <a:ext cx="4299362" cy="677621"/>
            <a:chOff x="3728667" y="3861048"/>
            <a:chExt cx="4216729" cy="648072"/>
          </a:xfrm>
        </p:grpSpPr>
        <p:sp>
          <p:nvSpPr>
            <p:cNvPr id="14" name="사다리꼴 13"/>
            <p:cNvSpPr/>
            <p:nvPr/>
          </p:nvSpPr>
          <p:spPr>
            <a:xfrm>
              <a:off x="3728667" y="3861048"/>
              <a:ext cx="4216729" cy="216024"/>
            </a:xfrm>
            <a:prstGeom prst="trapezoid">
              <a:avLst>
                <a:gd name="adj" fmla="val 796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728667" y="4077072"/>
              <a:ext cx="4216729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그룹 59"/>
          <p:cNvGrpSpPr/>
          <p:nvPr/>
        </p:nvGrpSpPr>
        <p:grpSpPr>
          <a:xfrm>
            <a:off x="4206783" y="5329738"/>
            <a:ext cx="4642264" cy="677621"/>
            <a:chOff x="3563888" y="4509120"/>
            <a:chExt cx="4546286" cy="648072"/>
          </a:xfrm>
        </p:grpSpPr>
        <p:sp>
          <p:nvSpPr>
            <p:cNvPr id="17" name="사다리꼴 16"/>
            <p:cNvSpPr/>
            <p:nvPr/>
          </p:nvSpPr>
          <p:spPr>
            <a:xfrm>
              <a:off x="3563888" y="4509120"/>
              <a:ext cx="4546286" cy="216024"/>
            </a:xfrm>
            <a:prstGeom prst="trapezoid">
              <a:avLst>
                <a:gd name="adj" fmla="val 796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563888" y="4725144"/>
              <a:ext cx="4546286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그룹 60"/>
          <p:cNvGrpSpPr/>
          <p:nvPr/>
        </p:nvGrpSpPr>
        <p:grpSpPr>
          <a:xfrm>
            <a:off x="5686137" y="2619253"/>
            <a:ext cx="1683557" cy="677621"/>
            <a:chOff x="4995252" y="1916832"/>
            <a:chExt cx="1683557" cy="648072"/>
          </a:xfrm>
        </p:grpSpPr>
        <p:sp>
          <p:nvSpPr>
            <p:cNvPr id="20" name="사다리꼴 19"/>
            <p:cNvSpPr/>
            <p:nvPr/>
          </p:nvSpPr>
          <p:spPr>
            <a:xfrm>
              <a:off x="4995252" y="1916832"/>
              <a:ext cx="1683557" cy="216024"/>
            </a:xfrm>
            <a:prstGeom prst="trapezoid">
              <a:avLst>
                <a:gd name="adj" fmla="val 116396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4995252" y="2132856"/>
              <a:ext cx="1683557" cy="432048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그룹 61"/>
          <p:cNvGrpSpPr/>
          <p:nvPr/>
        </p:nvGrpSpPr>
        <p:grpSpPr>
          <a:xfrm>
            <a:off x="5506946" y="3296149"/>
            <a:ext cx="2041938" cy="677621"/>
            <a:chOff x="4816062" y="2564210"/>
            <a:chExt cx="2041938" cy="648072"/>
          </a:xfrm>
        </p:grpSpPr>
        <p:sp>
          <p:nvSpPr>
            <p:cNvPr id="23" name="사다리꼴 22"/>
            <p:cNvSpPr/>
            <p:nvPr/>
          </p:nvSpPr>
          <p:spPr>
            <a:xfrm>
              <a:off x="4816062" y="2564210"/>
              <a:ext cx="2041938" cy="216024"/>
            </a:xfrm>
            <a:prstGeom prst="trapezoid">
              <a:avLst>
                <a:gd name="adj" fmla="val 829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4816062" y="2780234"/>
              <a:ext cx="2041938" cy="432048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그룹 63"/>
          <p:cNvGrpSpPr/>
          <p:nvPr/>
        </p:nvGrpSpPr>
        <p:grpSpPr>
          <a:xfrm>
            <a:off x="5329146" y="3974495"/>
            <a:ext cx="2397538" cy="677621"/>
            <a:chOff x="4816062" y="2564210"/>
            <a:chExt cx="2041938" cy="648072"/>
          </a:xfrm>
        </p:grpSpPr>
        <p:sp>
          <p:nvSpPr>
            <p:cNvPr id="26" name="사다리꼴 25"/>
            <p:cNvSpPr/>
            <p:nvPr/>
          </p:nvSpPr>
          <p:spPr>
            <a:xfrm>
              <a:off x="4816062" y="2564210"/>
              <a:ext cx="2041938" cy="216024"/>
            </a:xfrm>
            <a:prstGeom prst="trapezoid">
              <a:avLst>
                <a:gd name="adj" fmla="val 829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4816062" y="2780234"/>
              <a:ext cx="2041938" cy="432048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그룹 64"/>
          <p:cNvGrpSpPr/>
          <p:nvPr/>
        </p:nvGrpSpPr>
        <p:grpSpPr>
          <a:xfrm>
            <a:off x="5144996" y="4652116"/>
            <a:ext cx="2765838" cy="677621"/>
            <a:chOff x="4816062" y="2564210"/>
            <a:chExt cx="2041938" cy="648072"/>
          </a:xfrm>
        </p:grpSpPr>
        <p:sp>
          <p:nvSpPr>
            <p:cNvPr id="29" name="사다리꼴 28"/>
            <p:cNvSpPr/>
            <p:nvPr/>
          </p:nvSpPr>
          <p:spPr>
            <a:xfrm>
              <a:off x="4816062" y="2564210"/>
              <a:ext cx="2041938" cy="216024"/>
            </a:xfrm>
            <a:prstGeom prst="trapezoid">
              <a:avLst>
                <a:gd name="adj" fmla="val 829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816062" y="2780234"/>
              <a:ext cx="2041938" cy="432048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그룹 65"/>
          <p:cNvGrpSpPr/>
          <p:nvPr/>
        </p:nvGrpSpPr>
        <p:grpSpPr>
          <a:xfrm>
            <a:off x="4960846" y="5329738"/>
            <a:ext cx="3134138" cy="677621"/>
            <a:chOff x="4816062" y="2564210"/>
            <a:chExt cx="2041938" cy="648072"/>
          </a:xfrm>
        </p:grpSpPr>
        <p:sp>
          <p:nvSpPr>
            <p:cNvPr id="32" name="사다리꼴 31"/>
            <p:cNvSpPr/>
            <p:nvPr/>
          </p:nvSpPr>
          <p:spPr>
            <a:xfrm>
              <a:off x="4816062" y="2564210"/>
              <a:ext cx="2041938" cy="216024"/>
            </a:xfrm>
            <a:prstGeom prst="trapezoid">
              <a:avLst>
                <a:gd name="adj" fmla="val 829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816062" y="2780234"/>
              <a:ext cx="2041938" cy="432048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그룹 66"/>
          <p:cNvGrpSpPr/>
          <p:nvPr/>
        </p:nvGrpSpPr>
        <p:grpSpPr>
          <a:xfrm>
            <a:off x="5142887" y="5368914"/>
            <a:ext cx="1044363" cy="1092806"/>
            <a:chOff x="4788024" y="4437112"/>
            <a:chExt cx="1154628" cy="1154628"/>
          </a:xfrm>
        </p:grpSpPr>
        <p:sp>
          <p:nvSpPr>
            <p:cNvPr id="35" name="타원 34"/>
            <p:cNvSpPr/>
            <p:nvPr/>
          </p:nvSpPr>
          <p:spPr>
            <a:xfrm>
              <a:off x="4788024" y="4437112"/>
              <a:ext cx="1154628" cy="115462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41525" y="4829759"/>
              <a:ext cx="1047625" cy="422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chemeClr val="bg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HY울릉도M"/>
                  <a:ea typeface="HY울릉도M"/>
                </a:rPr>
                <a:t>1G</a:t>
              </a:r>
              <a:endParaRPr lang="ko-KR" altLang="en-US" sz="2000" b="1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HY울릉도M"/>
                <a:ea typeface="HY울릉도M"/>
              </a:endParaRPr>
            </a:p>
          </p:txBody>
        </p:sp>
      </p:grpSp>
      <p:grpSp>
        <p:nvGrpSpPr>
          <p:cNvPr id="37" name="그룹 67"/>
          <p:cNvGrpSpPr/>
          <p:nvPr/>
        </p:nvGrpSpPr>
        <p:grpSpPr>
          <a:xfrm>
            <a:off x="6674382" y="3238334"/>
            <a:ext cx="1044363" cy="1092806"/>
            <a:chOff x="6585724" y="2852936"/>
            <a:chExt cx="1154628" cy="1154628"/>
          </a:xfrm>
        </p:grpSpPr>
        <p:sp>
          <p:nvSpPr>
            <p:cNvPr id="38" name="타원 37"/>
            <p:cNvSpPr/>
            <p:nvPr/>
          </p:nvSpPr>
          <p:spPr>
            <a:xfrm>
              <a:off x="6585724" y="2852936"/>
              <a:ext cx="1154628" cy="11546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639225" y="3245583"/>
              <a:ext cx="1047625" cy="422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 dirty="0">
                  <a:solidFill>
                    <a:schemeClr val="bg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HY울릉도M"/>
                  <a:ea typeface="HY울릉도M"/>
                </a:rPr>
                <a:t>3G</a:t>
              </a:r>
              <a:endParaRPr lang="ko-KR" altLang="en-US" sz="2000" b="1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HY울릉도M"/>
                <a:ea typeface="HY울릉도M"/>
              </a:endParaRPr>
            </a:p>
          </p:txBody>
        </p:sp>
      </p:grpSp>
      <p:grpSp>
        <p:nvGrpSpPr>
          <p:cNvPr id="40" name="그룹 68"/>
          <p:cNvGrpSpPr/>
          <p:nvPr/>
        </p:nvGrpSpPr>
        <p:grpSpPr>
          <a:xfrm>
            <a:off x="4962620" y="2357265"/>
            <a:ext cx="1044363" cy="1092806"/>
            <a:chOff x="4716016" y="1556792"/>
            <a:chExt cx="1154628" cy="1154628"/>
          </a:xfrm>
        </p:grpSpPr>
        <p:sp>
          <p:nvSpPr>
            <p:cNvPr id="41" name="타원 40"/>
            <p:cNvSpPr/>
            <p:nvPr/>
          </p:nvSpPr>
          <p:spPr>
            <a:xfrm>
              <a:off x="4716016" y="1556792"/>
              <a:ext cx="1154628" cy="11546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769518" y="1949439"/>
              <a:ext cx="1047625" cy="422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chemeClr val="bg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HY울릉도M"/>
                  <a:ea typeface="HY울릉도M"/>
                </a:rPr>
                <a:t>4G</a:t>
              </a:r>
              <a:endParaRPr lang="ko-KR" altLang="en-US" sz="2000" b="1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HY울릉도M"/>
                <a:ea typeface="HY울릉도M"/>
              </a:endParaRPr>
            </a:p>
          </p:txBody>
        </p:sp>
      </p:grpSp>
      <p:grpSp>
        <p:nvGrpSpPr>
          <p:cNvPr id="43" name="그룹 69"/>
          <p:cNvGrpSpPr/>
          <p:nvPr/>
        </p:nvGrpSpPr>
        <p:grpSpPr>
          <a:xfrm>
            <a:off x="5686138" y="1133128"/>
            <a:ext cx="1683556" cy="1639322"/>
            <a:chOff x="5724128" y="908720"/>
            <a:chExt cx="1154628" cy="1154628"/>
          </a:xfrm>
        </p:grpSpPr>
        <p:sp>
          <p:nvSpPr>
            <p:cNvPr id="44" name="타원 43"/>
            <p:cNvSpPr/>
            <p:nvPr/>
          </p:nvSpPr>
          <p:spPr>
            <a:xfrm>
              <a:off x="5724128" y="908720"/>
              <a:ext cx="1154628" cy="11546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777629" y="1010154"/>
              <a:ext cx="1047625" cy="635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5400" b="1">
                  <a:solidFill>
                    <a:schemeClr val="bg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HY울릉도M"/>
                  <a:ea typeface="HY울릉도M"/>
                </a:rPr>
                <a:t>5G</a:t>
              </a:r>
              <a:endParaRPr lang="ko-KR" altLang="en-US" sz="5400" b="1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HY울릉도M"/>
                <a:ea typeface="HY울릉도M"/>
              </a:endParaRPr>
            </a:p>
          </p:txBody>
        </p:sp>
      </p:grpSp>
      <p:grpSp>
        <p:nvGrpSpPr>
          <p:cNvPr id="46" name="그룹 70"/>
          <p:cNvGrpSpPr/>
          <p:nvPr/>
        </p:nvGrpSpPr>
        <p:grpSpPr>
          <a:xfrm>
            <a:off x="7732675" y="4390128"/>
            <a:ext cx="1044363" cy="1092806"/>
            <a:chOff x="7377812" y="3501008"/>
            <a:chExt cx="1154628" cy="1154628"/>
          </a:xfrm>
        </p:grpSpPr>
        <p:sp>
          <p:nvSpPr>
            <p:cNvPr id="47" name="타원 46"/>
            <p:cNvSpPr/>
            <p:nvPr/>
          </p:nvSpPr>
          <p:spPr>
            <a:xfrm>
              <a:off x="7377812" y="3501008"/>
              <a:ext cx="1154628" cy="1154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431313" y="3893655"/>
              <a:ext cx="1047625" cy="4113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chemeClr val="bg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HY울릉도M"/>
                  <a:ea typeface="HY울릉도M"/>
                </a:rPr>
                <a:t>2G</a:t>
              </a:r>
              <a:endParaRPr lang="ko-KR" altLang="en-US" sz="2000" b="1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HY울릉도M"/>
                <a:ea typeface="HY울릉도M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35264" y="1218208"/>
            <a:ext cx="35326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 lang="ko-KR" altLang="en-US"/>
            </a:pPr>
            <a:r>
              <a:rPr lang="en-US" altLang="ko-KR" sz="4400" i="1" dirty="0" smtClean="0">
                <a:latin typeface="+mn-ea"/>
              </a:rPr>
              <a:t> </a:t>
            </a:r>
            <a:r>
              <a:rPr lang="en-US" altLang="ko-KR" sz="4000" dirty="0" smtClean="0">
                <a:latin typeface="+mn-ea"/>
              </a:rPr>
              <a:t>Thank </a:t>
            </a:r>
            <a:r>
              <a:rPr lang="en-US" altLang="ko-KR" sz="4000" dirty="0">
                <a:latin typeface="+mn-ea"/>
              </a:rPr>
              <a:t>You !!</a:t>
            </a:r>
            <a:endParaRPr lang="ko-KR" altLang="en-US" sz="2000" dirty="0">
              <a:latin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18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200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그룹 24"/>
          <p:cNvGrpSpPr/>
          <p:nvPr/>
        </p:nvGrpSpPr>
        <p:grpSpPr>
          <a:xfrm>
            <a:off x="179512" y="1000704"/>
            <a:ext cx="8712968" cy="5416628"/>
            <a:chOff x="0" y="1000704"/>
            <a:chExt cx="9144000" cy="5857296"/>
          </a:xfrm>
        </p:grpSpPr>
        <p:sp>
          <p:nvSpPr>
            <p:cNvPr id="4" name="직사각형 3"/>
            <p:cNvSpPr/>
            <p:nvPr/>
          </p:nvSpPr>
          <p:spPr>
            <a:xfrm>
              <a:off x="0" y="3212976"/>
              <a:ext cx="9144000" cy="3645024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>
                <a:latin typeface="+mn-ea"/>
              </a:endParaRPr>
            </a:p>
          </p:txBody>
        </p:sp>
        <p:sp>
          <p:nvSpPr>
            <p:cNvPr id="5" name="Rectangle 14"/>
            <p:cNvSpPr>
              <a:spLocks noChangeArrowheads="1"/>
            </p:cNvSpPr>
            <p:nvPr/>
          </p:nvSpPr>
          <p:spPr>
            <a:xfrm>
              <a:off x="323528" y="1000704"/>
              <a:ext cx="8568952" cy="113215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" tIns="0" rIns="3810" bIns="0" anchor="ctr"/>
            <a:lstStyle>
              <a:lvl1pPr defTabSz="895350">
                <a:buSzPct val="120000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1pPr>
              <a:lvl2pPr marL="144463" indent="-142875" defTabSz="895350">
                <a:buSzPct val="120000"/>
                <a:buChar char="•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2pPr>
              <a:lvl3pPr marL="295275" indent="-149225" defTabSz="895350"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3pPr>
              <a:lvl4pPr marL="431800" indent="-134938" defTabSz="895350">
                <a:buSzPct val="89000"/>
                <a:buChar char="•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4pPr>
              <a:lvl5pPr marL="582613" indent="-149225" defTabSz="895350">
                <a:buSzPct val="75000"/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5pPr>
              <a:lvl6pPr marL="1039813" indent="-149225" defTabSz="895350" fontAlgn="base">
                <a:spcBef>
                  <a:spcPct val="0"/>
                </a:spcBef>
                <a:spcAft>
                  <a:spcPct val="0"/>
                </a:spcAft>
                <a:buSzPct val="75000"/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6pPr>
              <a:lvl7pPr marL="1497013" indent="-149225" defTabSz="895350" fontAlgn="base">
                <a:spcBef>
                  <a:spcPct val="0"/>
                </a:spcBef>
                <a:spcAft>
                  <a:spcPct val="0"/>
                </a:spcAft>
                <a:buSzPct val="75000"/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7pPr>
              <a:lvl8pPr marL="1954213" indent="-149225" defTabSz="895350" fontAlgn="base">
                <a:spcBef>
                  <a:spcPct val="0"/>
                </a:spcBef>
                <a:spcAft>
                  <a:spcPct val="0"/>
                </a:spcAft>
                <a:buSzPct val="75000"/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8pPr>
              <a:lvl9pPr marL="2411413" indent="-149225" defTabSz="895350" fontAlgn="base">
                <a:spcBef>
                  <a:spcPct val="0"/>
                </a:spcBef>
                <a:spcAft>
                  <a:spcPct val="0"/>
                </a:spcAft>
                <a:buSzPct val="75000"/>
                <a:buChar char="–"/>
                <a:defRPr sz="1600">
                  <a:solidFill>
                    <a:schemeClr val="tx1"/>
                  </a:solidFill>
                  <a:latin typeface="Arial"/>
                  <a:ea typeface="-윤고딕130"/>
                </a:defRPr>
              </a:lvl9pPr>
            </a:lstStyle>
            <a:p>
              <a:pPr lvl="0" algn="ctr" defTabSz="914400">
                <a:defRPr lang="ko-KR" altLang="en-US"/>
              </a:pPr>
              <a:r>
                <a:rPr lang="en-US" altLang="ko-KR" sz="2800" b="1" dirty="0" smtClean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Global Leadership </a:t>
              </a:r>
              <a:r>
                <a:rPr lang="en-US" altLang="ko-KR" sz="2800" b="1" dirty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and </a:t>
              </a:r>
              <a:r>
                <a:rPr lang="en-US" altLang="ko-KR" sz="2800" b="1" dirty="0" smtClean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Promotion </a:t>
              </a:r>
            </a:p>
            <a:p>
              <a:pPr lvl="0" algn="ctr" defTabSz="914400">
                <a:defRPr lang="ko-KR" altLang="en-US"/>
              </a:pPr>
              <a:r>
                <a:rPr lang="en-US" altLang="ko-KR" sz="2800" b="1" dirty="0" smtClean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in 5G Mobile Communication </a:t>
              </a:r>
              <a:r>
                <a:rPr lang="en-US" altLang="ko-KR" sz="2800" b="1" dirty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t</a:t>
              </a:r>
              <a:r>
                <a:rPr lang="en-US" altLang="ko-KR" sz="2800" b="1" dirty="0" smtClean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oward </a:t>
              </a:r>
              <a:r>
                <a:rPr lang="en-US" altLang="ko-KR" sz="2800" b="1" dirty="0">
                  <a:solidFill>
                    <a:srgbClr val="007E39"/>
                  </a:solidFill>
                  <a:latin typeface="+mn-ea"/>
                  <a:ea typeface="+mn-ea"/>
                  <a:cs typeface="Arial"/>
                </a:rPr>
                <a:t>2020 </a:t>
              </a:r>
            </a:p>
          </p:txBody>
        </p:sp>
        <p:pic>
          <p:nvPicPr>
            <p:cNvPr id="6" name="Picture 300" descr="arrow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>
            <a:xfrm flipV="1">
              <a:off x="655836" y="2204864"/>
              <a:ext cx="7948612" cy="840432"/>
            </a:xfrm>
            <a:prstGeom prst="rect">
              <a:avLst/>
            </a:prstGeom>
            <a:noFill/>
          </p:spPr>
        </p:pic>
        <p:grpSp>
          <p:nvGrpSpPr>
            <p:cNvPr id="7" name="그룹 66"/>
            <p:cNvGrpSpPr/>
            <p:nvPr/>
          </p:nvGrpSpPr>
          <p:grpSpPr>
            <a:xfrm>
              <a:off x="333408" y="3284984"/>
              <a:ext cx="8496944" cy="3034006"/>
              <a:chOff x="333408" y="3284984"/>
              <a:chExt cx="8496944" cy="3034006"/>
            </a:xfrm>
          </p:grpSpPr>
          <p:sp>
            <p:nvSpPr>
              <p:cNvPr id="8" name="AutoShape 22"/>
              <p:cNvSpPr>
                <a:spLocks noChangeArrowheads="1"/>
              </p:cNvSpPr>
              <p:nvPr/>
            </p:nvSpPr>
            <p:spPr>
              <a:xfrm>
                <a:off x="1700171" y="3721859"/>
                <a:ext cx="5772051" cy="2187998"/>
              </a:xfrm>
              <a:prstGeom prst="pentagon">
                <a:avLst>
                  <a:gd name="hf" fmla="val 105146"/>
                  <a:gd name="vf" fmla="val 110557"/>
                </a:avLst>
              </a:prstGeom>
              <a:noFill/>
              <a:ln w="28575">
                <a:solidFill>
                  <a:srgbClr val="000000"/>
                </a:solidFill>
                <a:miter/>
              </a:ln>
              <a:effectLst/>
            </p:spPr>
            <p:txBody>
              <a:bodyPr wrap="none" anchor="ctr"/>
              <a:lstStyle/>
              <a:p>
                <a:pPr marL="0" lvl="0" indent="0" defTabSz="914400" eaLnBrk="1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lang="ko-KR"/>
                </a:pPr>
                <a:endParaRPr lang="ko-KR" altLang="en-US" sz="1600" b="1" i="0" spc="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cs"/>
                </a:endParaRPr>
              </a:p>
            </p:txBody>
          </p:sp>
          <p:grpSp>
            <p:nvGrpSpPr>
              <p:cNvPr id="9" name="Group 7"/>
              <p:cNvGrpSpPr/>
              <p:nvPr/>
            </p:nvGrpSpPr>
            <p:grpSpPr>
              <a:xfrm>
                <a:off x="3164763" y="3284984"/>
                <a:ext cx="2842865" cy="843580"/>
                <a:chOff x="2400" y="1968"/>
                <a:chExt cx="960" cy="960"/>
              </a:xfrm>
            </p:grpSpPr>
            <p:sp>
              <p:nvSpPr>
                <p:cNvPr id="22" name="Oval 8"/>
                <p:cNvSpPr>
                  <a:spLocks noChangeArrowheads="1"/>
                </p:cNvSpPr>
                <p:nvPr/>
              </p:nvSpPr>
              <p:spPr>
                <a:xfrm>
                  <a:off x="2400" y="1968"/>
                  <a:ext cx="960" cy="96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lvl="0" indent="0" defTabSz="91440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lang="ko-KR"/>
                  </a:pPr>
                  <a:endParaRPr lang="ko-KR" altLang="en-US" sz="1600" b="1" i="0" spc="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Arial"/>
                  </a:endParaRPr>
                </a:p>
              </p:txBody>
            </p:sp>
            <p:sp>
              <p:nvSpPr>
                <p:cNvPr id="23" name="Rectangle 9"/>
                <p:cNvSpPr>
                  <a:spLocks noChangeArrowheads="1"/>
                </p:cNvSpPr>
                <p:nvPr/>
              </p:nvSpPr>
              <p:spPr>
                <a:xfrm>
                  <a:off x="2440" y="2000"/>
                  <a:ext cx="880" cy="8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810" tIns="0" rIns="3810" bIns="0" anchor="ctr"/>
                <a:lstStyle>
                  <a:lvl1pPr defTabSz="895350">
                    <a:buSzPct val="120000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1pPr>
                  <a:lvl2pPr marL="144463" indent="-142875" defTabSz="895350">
                    <a:buSzPct val="120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2pPr>
                  <a:lvl3pPr marL="295275" indent="-149225" defTabSz="895350"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3pPr>
                  <a:lvl4pPr marL="431800" indent="-134938" defTabSz="895350">
                    <a:buSzPct val="89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4pPr>
                  <a:lvl5pPr marL="582613" indent="-149225" defTabSz="895350"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5pPr>
                  <a:lvl6pPr marL="10398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6pPr>
                  <a:lvl7pPr marL="14970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7pPr>
                  <a:lvl8pPr marL="19542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8pPr>
                  <a:lvl9pPr marL="24114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9pPr>
                </a:lstStyle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Development of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5G vision and </a:t>
                  </a:r>
                  <a:r>
                    <a:rPr lang="en-US" altLang="ko-KR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service scenarios</a:t>
                  </a:r>
                  <a:endParaRPr lang="en-US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Arial"/>
                  </a:endParaRPr>
                </a:p>
              </p:txBody>
            </p:sp>
          </p:grpSp>
          <p:grpSp>
            <p:nvGrpSpPr>
              <p:cNvPr id="10" name="Group 10"/>
              <p:cNvGrpSpPr/>
              <p:nvPr/>
            </p:nvGrpSpPr>
            <p:grpSpPr>
              <a:xfrm>
                <a:off x="333408" y="4151494"/>
                <a:ext cx="2842865" cy="843580"/>
                <a:chOff x="2400" y="1968"/>
                <a:chExt cx="960" cy="960"/>
              </a:xfrm>
            </p:grpSpPr>
            <p:sp>
              <p:nvSpPr>
                <p:cNvPr id="20" name="Oval 11"/>
                <p:cNvSpPr>
                  <a:spLocks noChangeArrowheads="1"/>
                </p:cNvSpPr>
                <p:nvPr/>
              </p:nvSpPr>
              <p:spPr>
                <a:xfrm>
                  <a:off x="2400" y="1968"/>
                  <a:ext cx="960" cy="96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lvl="0" indent="0" defTabSz="91440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lang="ko-KR"/>
                  </a:pPr>
                  <a:endParaRPr lang="ko-KR" altLang="en-US" sz="1600" b="1" i="0" spc="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Arial"/>
                  </a:endParaRPr>
                </a:p>
              </p:txBody>
            </p:sp>
            <p:sp>
              <p:nvSpPr>
                <p:cNvPr id="21" name="Rectangle 12"/>
                <p:cNvSpPr>
                  <a:spLocks noChangeArrowheads="1"/>
                </p:cNvSpPr>
                <p:nvPr/>
              </p:nvSpPr>
              <p:spPr>
                <a:xfrm>
                  <a:off x="2437" y="1973"/>
                  <a:ext cx="880" cy="8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810" tIns="0" rIns="3810" bIns="0" anchor="ctr"/>
                <a:lstStyle>
                  <a:lvl1pPr defTabSz="895350">
                    <a:buSzPct val="120000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1pPr>
                  <a:lvl2pPr marL="144463" indent="-142875" defTabSz="895350">
                    <a:buSzPct val="120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2pPr>
                  <a:lvl3pPr marL="295275" indent="-149225" defTabSz="895350"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3pPr>
                  <a:lvl4pPr marL="431800" indent="-134938" defTabSz="895350">
                    <a:buSzPct val="89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4pPr>
                  <a:lvl5pPr marL="582613" indent="-149225" defTabSz="895350"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5pPr>
                  <a:lvl6pPr marL="10398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6pPr>
                  <a:lvl7pPr marL="14970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7pPr>
                  <a:lvl8pPr marL="19542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8pPr>
                  <a:lvl9pPr marL="24114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9pPr>
                </a:lstStyle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Studies on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Spectrum-related issues </a:t>
                  </a:r>
                  <a:endParaRPr lang="en-US" altLang="ko-KR" b="1" i="0" spc="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Arial"/>
                  </a:endParaRPr>
                </a:p>
              </p:txBody>
            </p:sp>
          </p:grpSp>
          <p:grpSp>
            <p:nvGrpSpPr>
              <p:cNvPr id="11" name="Group 13"/>
              <p:cNvGrpSpPr/>
              <p:nvPr/>
            </p:nvGrpSpPr>
            <p:grpSpPr>
              <a:xfrm>
                <a:off x="5987487" y="4151494"/>
                <a:ext cx="2842865" cy="843580"/>
                <a:chOff x="2400" y="1968"/>
                <a:chExt cx="960" cy="960"/>
              </a:xfrm>
            </p:grpSpPr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>
                <a:xfrm>
                  <a:off x="2400" y="1968"/>
                  <a:ext cx="960" cy="96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lvl="0" indent="0" defTabSz="91440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lang="ko-KR"/>
                  </a:pPr>
                  <a:endParaRPr lang="ko-KR" altLang="en-US" sz="1600" b="1" i="0" spc="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Arial"/>
                  </a:endParaRPr>
                </a:p>
              </p:txBody>
            </p:sp>
            <p:sp>
              <p:nvSpPr>
                <p:cNvPr id="19" name="Rectangle 15"/>
                <p:cNvSpPr>
                  <a:spLocks noChangeArrowheads="1"/>
                </p:cNvSpPr>
                <p:nvPr/>
              </p:nvSpPr>
              <p:spPr>
                <a:xfrm>
                  <a:off x="2440" y="2000"/>
                  <a:ext cx="880" cy="8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810" tIns="0" rIns="3810" bIns="0" anchor="ctr"/>
                <a:lstStyle>
                  <a:lvl1pPr defTabSz="895350">
                    <a:buSzPct val="120000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1pPr>
                  <a:lvl2pPr marL="144463" indent="-142875" defTabSz="895350">
                    <a:buSzPct val="120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2pPr>
                  <a:lvl3pPr marL="295275" indent="-149225" defTabSz="895350"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3pPr>
                  <a:lvl4pPr marL="431800" indent="-134938" defTabSz="895350">
                    <a:buSzPct val="89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4pPr>
                  <a:lvl5pPr marL="582613" indent="-149225" defTabSz="895350"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5pPr>
                  <a:lvl6pPr marL="10398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6pPr>
                  <a:lvl7pPr marL="14970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7pPr>
                  <a:lvl8pPr marL="19542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8pPr>
                  <a:lvl9pPr marL="24114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9pPr>
                </a:lstStyle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Identification of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potential technologies</a:t>
                  </a:r>
                </a:p>
              </p:txBody>
            </p:sp>
          </p:grpSp>
          <p:grpSp>
            <p:nvGrpSpPr>
              <p:cNvPr id="12" name="Group 16"/>
              <p:cNvGrpSpPr/>
              <p:nvPr/>
            </p:nvGrpSpPr>
            <p:grpSpPr>
              <a:xfrm>
                <a:off x="1171677" y="5409505"/>
                <a:ext cx="2910975" cy="909485"/>
                <a:chOff x="2377" y="1904"/>
                <a:chExt cx="983" cy="1035"/>
              </a:xfrm>
            </p:grpSpPr>
            <p:sp>
              <p:nvSpPr>
                <p:cNvPr id="16" name="Oval 17"/>
                <p:cNvSpPr>
                  <a:spLocks noChangeArrowheads="1"/>
                </p:cNvSpPr>
                <p:nvPr/>
              </p:nvSpPr>
              <p:spPr>
                <a:xfrm>
                  <a:off x="2400" y="1968"/>
                  <a:ext cx="960" cy="96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lvl="0" indent="0" defTabSz="91440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lang="ko-KR"/>
                  </a:pPr>
                  <a:endParaRPr lang="ko-KR" altLang="en-US" sz="1600" b="1" i="0" spc="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Arial"/>
                  </a:endParaRPr>
                </a:p>
              </p:txBody>
            </p:sp>
            <p:sp>
              <p:nvSpPr>
                <p:cNvPr id="17" name="Rectangle 18"/>
                <p:cNvSpPr>
                  <a:spLocks noChangeArrowheads="1"/>
                </p:cNvSpPr>
                <p:nvPr/>
              </p:nvSpPr>
              <p:spPr>
                <a:xfrm>
                  <a:off x="2377" y="1904"/>
                  <a:ext cx="983" cy="103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810" tIns="0" rIns="3810" bIns="0" anchor="ctr"/>
                <a:lstStyle>
                  <a:lvl1pPr defTabSz="895350">
                    <a:buSzPct val="120000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1pPr>
                  <a:lvl2pPr marL="144463" indent="-142875" defTabSz="895350">
                    <a:buSzPct val="120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2pPr>
                  <a:lvl3pPr marL="295275" indent="-149225" defTabSz="895350"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3pPr>
                  <a:lvl4pPr marL="431800" indent="-134938" defTabSz="895350">
                    <a:buSzPct val="89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4pPr>
                  <a:lvl5pPr marL="582613" indent="-149225" defTabSz="895350"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5pPr>
                  <a:lvl6pPr marL="10398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6pPr>
                  <a:lvl7pPr marL="14970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7pPr>
                  <a:lvl8pPr marL="19542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8pPr>
                  <a:lvl9pPr marL="24114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9pPr>
                </a:lstStyle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Collaboration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for global 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harmonization</a:t>
                  </a:r>
                </a:p>
              </p:txBody>
            </p:sp>
          </p:grpSp>
          <p:grpSp>
            <p:nvGrpSpPr>
              <p:cNvPr id="13" name="Group 19"/>
              <p:cNvGrpSpPr/>
              <p:nvPr/>
            </p:nvGrpSpPr>
            <p:grpSpPr>
              <a:xfrm>
                <a:off x="5158798" y="5437623"/>
                <a:ext cx="2842865" cy="871699"/>
                <a:chOff x="2400" y="1936"/>
                <a:chExt cx="960" cy="992"/>
              </a:xfrm>
            </p:grpSpPr>
            <p:sp>
              <p:nvSpPr>
                <p:cNvPr id="14" name="Oval 20"/>
                <p:cNvSpPr>
                  <a:spLocks noChangeArrowheads="1"/>
                </p:cNvSpPr>
                <p:nvPr/>
              </p:nvSpPr>
              <p:spPr>
                <a:xfrm>
                  <a:off x="2400" y="1968"/>
                  <a:ext cx="960" cy="96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lvl="0" indent="0" defTabSz="91440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None/>
                    <a:defRPr lang="ko-KR"/>
                  </a:pPr>
                  <a:endParaRPr lang="ko-KR" altLang="en-US" sz="1600" b="1" i="0" spc="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Arial"/>
                  </a:endParaRPr>
                </a:p>
              </p:txBody>
            </p:sp>
            <p:sp>
              <p:nvSpPr>
                <p:cNvPr id="15" name="Rectangle 21"/>
                <p:cNvSpPr>
                  <a:spLocks noChangeArrowheads="1"/>
                </p:cNvSpPr>
                <p:nvPr/>
              </p:nvSpPr>
              <p:spPr>
                <a:xfrm>
                  <a:off x="2400" y="1936"/>
                  <a:ext cx="960" cy="8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810" tIns="0" rIns="3810" bIns="0" anchor="ctr"/>
                <a:lstStyle>
                  <a:lvl1pPr defTabSz="895350">
                    <a:buSzPct val="120000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1pPr>
                  <a:lvl2pPr marL="144463" indent="-142875" defTabSz="895350">
                    <a:buSzPct val="120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2pPr>
                  <a:lvl3pPr marL="295275" indent="-149225" defTabSz="895350"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3pPr>
                  <a:lvl4pPr marL="431800" indent="-134938" defTabSz="895350">
                    <a:buSzPct val="89000"/>
                    <a:buChar char="•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4pPr>
                  <a:lvl5pPr marL="582613" indent="-149225" defTabSz="895350"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5pPr>
                  <a:lvl6pPr marL="10398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6pPr>
                  <a:lvl7pPr marL="14970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7pPr>
                  <a:lvl8pPr marL="19542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8pPr>
                  <a:lvl9pPr marL="2411413" indent="-149225" defTabSz="895350" fontAlgn="base">
                    <a:spcBef>
                      <a:spcPct val="0"/>
                    </a:spcBef>
                    <a:spcAft>
                      <a:spcPct val="0"/>
                    </a:spcAft>
                    <a:buSzPct val="75000"/>
                    <a:buChar char="–"/>
                    <a:defRPr sz="1600">
                      <a:solidFill>
                        <a:schemeClr val="tx1"/>
                      </a:solidFill>
                      <a:latin typeface="Arial"/>
                      <a:ea typeface="-윤고딕130"/>
                    </a:defRPr>
                  </a:lvl9pPr>
                </a:lstStyle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Bridge between </a:t>
                  </a:r>
                </a:p>
                <a:p>
                  <a:pPr lvl="0" algn="ctr" latinLnBrk="0">
                    <a:spcBef>
                      <a:spcPct val="0"/>
                    </a:spcBef>
                    <a:spcAft>
                      <a:spcPct val="0"/>
                    </a:spcAft>
                    <a:defRPr lang="ko-KR" altLang="en-US"/>
                  </a:pPr>
                  <a:r>
                    <a:rPr lang="en-US" altLang="ko-KR" b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  <a:cs typeface="Arial"/>
                    </a:rPr>
                    <a:t>industries and government</a:t>
                  </a:r>
                </a:p>
              </p:txBody>
            </p:sp>
          </p:grpSp>
        </p:grpSp>
        <p:sp>
          <p:nvSpPr>
            <p:cNvPr id="24" name="직사각형 23"/>
            <p:cNvSpPr/>
            <p:nvPr/>
          </p:nvSpPr>
          <p:spPr>
            <a:xfrm>
              <a:off x="2896140" y="4439977"/>
              <a:ext cx="3446970" cy="8986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 spc="52" dirty="0">
                  <a:solidFill>
                    <a:srgbClr val="C00000"/>
                  </a:solidFill>
                  <a:latin typeface="+mn-ea"/>
                </a:rPr>
                <a:t>5G Forum</a:t>
              </a:r>
            </a:p>
            <a:p>
              <a:pPr algn="ctr">
                <a:defRPr lang="ko-KR" altLang="en-US"/>
              </a:pPr>
              <a:r>
                <a:rPr lang="en-US" altLang="ko-KR" sz="2400" b="1" spc="52" dirty="0">
                  <a:solidFill>
                    <a:srgbClr val="C00000"/>
                  </a:solidFill>
                  <a:latin typeface="+mn-ea"/>
                </a:rPr>
                <a:t>Mission &amp; Objectives</a:t>
              </a: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3271" y="0"/>
            <a:ext cx="7992888" cy="562074"/>
          </a:xfrm>
        </p:spPr>
        <p:txBody>
          <a:bodyPr>
            <a:noAutofit/>
          </a:bodyPr>
          <a:lstStyle/>
          <a:p>
            <a:r>
              <a:rPr lang="en-US" altLang="ko-KR" b="1" dirty="0" smtClean="0">
                <a:solidFill>
                  <a:srgbClr val="000000"/>
                </a:solidFill>
                <a:latin typeface="+mj-ea"/>
                <a:cs typeface="Arial"/>
              </a:rPr>
              <a:t>Introduction to 5G Forum in Korea</a:t>
            </a:r>
            <a:endParaRPr lang="ko-KR" altLang="en-US" dirty="0">
              <a:latin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4520" y="2501135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accent1"/>
                </a:solidFill>
              </a:rPr>
              <a:t>Private – Public Organization</a:t>
            </a:r>
            <a:endParaRPr lang="ko-KR" altLang="en-US" b="1">
              <a:solidFill>
                <a:schemeClr val="accent1"/>
              </a:solidFill>
            </a:endParaRPr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2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814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>
          <a:xfrm>
            <a:off x="0" y="0"/>
            <a:ext cx="7128284" cy="683287"/>
          </a:xfrm>
        </p:spPr>
        <p:txBody>
          <a:bodyPr>
            <a:noAutofit/>
          </a:bodyPr>
          <a:lstStyle/>
          <a:p>
            <a:r>
              <a:rPr lang="en-US" altLang="ko-KR" sz="2800" b="1" dirty="0" smtClean="0">
                <a:solidFill>
                  <a:srgbClr val="000000"/>
                </a:solidFill>
                <a:latin typeface="+mj-ea"/>
                <a:cs typeface="Arial" panose="020B0604020202020204" pitchFamily="34" charset="0"/>
              </a:rPr>
              <a:t>Motivation for timely 5G in Korea (1/2)</a:t>
            </a:r>
            <a:endParaRPr lang="ko-KR" altLang="en-US" sz="2800" dirty="0">
              <a:latin typeface="+mj-ea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0" y="34000"/>
            <a:ext cx="9144000" cy="649287"/>
          </a:xfrm>
          <a:prstGeom prst="rect">
            <a:avLst/>
          </a:prstGeom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en-US" altLang="ko-KR" sz="2800" b="1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graphicFrame>
        <p:nvGraphicFramePr>
          <p:cNvPr id="45" name="차트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408273"/>
              </p:ext>
            </p:extLst>
          </p:nvPr>
        </p:nvGraphicFramePr>
        <p:xfrm>
          <a:off x="4571426" y="99287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7072" y="4545298"/>
            <a:ext cx="84249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[Observation and Expectation]</a:t>
            </a:r>
          </a:p>
          <a:p>
            <a:endParaRPr lang="en-US" altLang="ko-KR" sz="2000" dirty="0" smtClean="0"/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New solution for enhanced mobile broadband will be necessary.</a:t>
            </a:r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Wide bandwidth above 6 GHz band can be secured</a:t>
            </a:r>
            <a:r>
              <a:rPr lang="en-US" altLang="ko-KR" sz="2000" dirty="0" smtClean="0"/>
              <a:t>.</a:t>
            </a:r>
          </a:p>
          <a:p>
            <a:r>
              <a:rPr lang="en-US" altLang="ko-KR" sz="2400" dirty="0" smtClean="0"/>
              <a:t> </a:t>
            </a:r>
            <a:endParaRPr lang="ko-KR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59532" y="3933980"/>
            <a:ext cx="65887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Source: Monthly Mobile Statistics, MSIP, Korea, 2015.8</a:t>
            </a:r>
            <a:endParaRPr lang="ko-KR" altLang="en-US" sz="1600"/>
          </a:p>
        </p:txBody>
      </p:sp>
      <p:graphicFrame>
        <p:nvGraphicFramePr>
          <p:cNvPr id="46" name="차트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8779187"/>
              </p:ext>
            </p:extLst>
          </p:nvPr>
        </p:nvGraphicFramePr>
        <p:xfrm>
          <a:off x="143508" y="101941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3</a:t>
            </a:fld>
            <a:r>
              <a:rPr lang="en-US" altLang="ko-KR" smtClean="0">
                <a:solidFill>
                  <a:prstClr val="white"/>
                </a:solidFill>
              </a:rPr>
              <a:t>/18 -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47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>
          <a:xfrm>
            <a:off x="-1" y="0"/>
            <a:ext cx="7308305" cy="683287"/>
          </a:xfrm>
        </p:spPr>
        <p:txBody>
          <a:bodyPr>
            <a:noAutofit/>
          </a:bodyPr>
          <a:lstStyle/>
          <a:p>
            <a:r>
              <a:rPr lang="en-US" altLang="ko-KR" sz="2800" b="1" dirty="0" smtClean="0">
                <a:solidFill>
                  <a:srgbClr val="000000"/>
                </a:solidFill>
                <a:latin typeface="+mj-ea"/>
                <a:cs typeface="Arial" panose="020B0604020202020204" pitchFamily="34" charset="0"/>
              </a:rPr>
              <a:t>Motivation for Timely 5G in Korea (2/2)</a:t>
            </a:r>
            <a:endParaRPr lang="ko-KR" altLang="en-US" sz="2800" dirty="0">
              <a:latin typeface="+mj-ea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0" y="34000"/>
            <a:ext cx="9144000" cy="649287"/>
          </a:xfrm>
          <a:prstGeom prst="rect">
            <a:avLst/>
          </a:prstGeom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en-US" altLang="ko-KR" sz="2800" b="1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218707"/>
              </p:ext>
            </p:extLst>
          </p:nvPr>
        </p:nvGraphicFramePr>
        <p:xfrm>
          <a:off x="719572" y="675614"/>
          <a:ext cx="7604071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63588" y="4870769"/>
            <a:ext cx="65887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Source: Monthly Mobile Statistics, MSIP, Korea, 2015.8</a:t>
            </a:r>
            <a:endParaRPr lang="ko-KR" altLang="en-US" sz="1600"/>
          </a:p>
        </p:txBody>
      </p:sp>
      <p:sp>
        <p:nvSpPr>
          <p:cNvPr id="9" name="TextBox 8"/>
          <p:cNvSpPr txBox="1"/>
          <p:nvPr/>
        </p:nvSpPr>
        <p:spPr>
          <a:xfrm>
            <a:off x="0" y="530187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[Observation and Expectation]</a:t>
            </a:r>
            <a:endParaRPr lang="en-US" altLang="ko-KR" sz="2000" dirty="0" smtClean="0"/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Timely provision of new standard is essential for advanced market,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e.g. Korea.</a:t>
            </a:r>
            <a:endParaRPr lang="en-US" altLang="ko-KR" sz="2000" dirty="0" smtClean="0"/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Tight utilization of evolved LTE (e-LTE) and new RAT will be beneficial.</a:t>
            </a:r>
          </a:p>
          <a:p>
            <a:r>
              <a:rPr lang="en-US" altLang="ko-KR" sz="2400" dirty="0" smtClean="0"/>
              <a:t> </a:t>
            </a:r>
            <a:endParaRPr lang="ko-KR" altLang="en-US" sz="24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4</a:t>
            </a:fld>
            <a:r>
              <a:rPr lang="en-US" altLang="ko-KR" smtClean="0">
                <a:solidFill>
                  <a:prstClr val="white"/>
                </a:solidFill>
              </a:rPr>
              <a:t>/18 -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694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/>
        </p:nvSpPr>
        <p:spPr>
          <a:xfrm>
            <a:off x="4794428" y="4914410"/>
            <a:ext cx="3924436" cy="16201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512760" y="4956747"/>
            <a:ext cx="3924436" cy="162018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2780504" y="728700"/>
            <a:ext cx="3924436" cy="162018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217024" cy="562074"/>
          </a:xfrm>
        </p:spPr>
        <p:txBody>
          <a:bodyPr>
            <a:noAutofit/>
          </a:bodyPr>
          <a:lstStyle/>
          <a:p>
            <a:pPr lvl="0"/>
            <a:r>
              <a:rPr lang="en-US" altLang="ko-KR" b="1" dirty="0" smtClean="0">
                <a:latin typeface="+mj-ea"/>
                <a:cs typeface="Arial Unicode MS"/>
              </a:rPr>
              <a:t>5G Services impact to Spectrum</a:t>
            </a:r>
            <a:endParaRPr lang="ko-KR" altLang="en-US" dirty="0">
              <a:latin typeface="+mj-ea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180528" y="0"/>
            <a:ext cx="93245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110938480" descr="EMB000011c024c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9513" y="1577761"/>
            <a:ext cx="7056784" cy="41044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0554" y="892459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Higher/Lower band</a:t>
            </a:r>
          </a:p>
          <a:p>
            <a:pPr algn="ctr"/>
            <a:r>
              <a:rPr lang="en-US" altLang="ko-KR" b="1" dirty="0" smtClean="0"/>
              <a:t>(Above/Below 6GHz)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93989" y="5610297"/>
            <a:ext cx="2772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Lower band</a:t>
            </a:r>
          </a:p>
          <a:p>
            <a:pPr algn="ctr"/>
            <a:r>
              <a:rPr lang="en-US" altLang="ko-KR" b="1" dirty="0" smtClean="0"/>
              <a:t>(Below 6 GHz)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8296" y="5577470"/>
            <a:ext cx="2952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/>
              <a:t>Lower band</a:t>
            </a:r>
          </a:p>
          <a:p>
            <a:pPr algn="ctr"/>
            <a:r>
              <a:rPr lang="en-US" altLang="ko-KR" b="1" dirty="0" smtClean="0"/>
              <a:t>(Below 6 GHz)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5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676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822" y="28325"/>
            <a:ext cx="7320926" cy="639412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dirty="0" smtClean="0">
                <a:ea typeface="HY헤드라인M" pitchFamily="18" charset="-127"/>
              </a:rPr>
              <a:t>When 3GPP specifications be ready ?</a:t>
            </a:r>
            <a:endParaRPr lang="en-US" altLang="ko-KR" sz="2800" b="1" dirty="0">
              <a:solidFill>
                <a:srgbClr val="FDFFE1"/>
              </a:solidFill>
              <a:ea typeface="HY헤드라인M" pitchFamily="18" charset="-127"/>
            </a:endParaRPr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67" y="3706757"/>
            <a:ext cx="491679" cy="538826"/>
          </a:xfrm>
          <a:prstGeom prst="rect">
            <a:avLst/>
          </a:prstGeom>
        </p:spPr>
      </p:pic>
      <p:graphicFrame>
        <p:nvGraphicFramePr>
          <p:cNvPr id="42" name="표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446070"/>
              </p:ext>
            </p:extLst>
          </p:nvPr>
        </p:nvGraphicFramePr>
        <p:xfrm>
          <a:off x="251520" y="2744924"/>
          <a:ext cx="8658739" cy="3088070"/>
        </p:xfrm>
        <a:graphic>
          <a:graphicData uri="http://schemas.openxmlformats.org/drawingml/2006/table">
            <a:tbl>
              <a:tblPr firstRow="1" bandRow="1"/>
              <a:tblGrid>
                <a:gridCol w="625931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  <a:gridCol w="573772"/>
              </a:tblGrid>
              <a:tr h="289621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맑은 고딕" pitchFamily="50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 anchor="ctr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’07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’08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’09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’10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’11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’12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’13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’14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’15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’16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’17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’18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’19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‘20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lumOff val="35000"/>
                      </a:schemeClr>
                    </a:solidFill>
                  </a:tcPr>
                </a:tc>
              </a:tr>
              <a:tr h="1546583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latin typeface="Arial" panose="020B0604020202020204" pitchFamily="34" charset="0"/>
                        <a:ea typeface="맑은 고딕" pitchFamily="50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 anchor="ctr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1251866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latin typeface="Arial" panose="020B0604020202020204" pitchFamily="34" charset="0"/>
                        <a:ea typeface="맑은 고딕" pitchFamily="50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 anchor="ctr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84406" marR="84406" marT="42203" marB="42203">
                    <a:lnL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4" name="오각형 134"/>
          <p:cNvSpPr/>
          <p:nvPr/>
        </p:nvSpPr>
        <p:spPr>
          <a:xfrm>
            <a:off x="4115986" y="3208736"/>
            <a:ext cx="1659671" cy="421133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Vision &amp;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Technical Report</a:t>
            </a:r>
            <a:endParaRPr lang="en-US" altLang="ko-KR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오각형 135"/>
          <p:cNvSpPr/>
          <p:nvPr/>
        </p:nvSpPr>
        <p:spPr>
          <a:xfrm>
            <a:off x="5890056" y="3208736"/>
            <a:ext cx="1298693" cy="420703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Requirement &amp;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endParaRPr lang="en-US" altLang="ko-KR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오각형 136"/>
          <p:cNvSpPr/>
          <p:nvPr/>
        </p:nvSpPr>
        <p:spPr>
          <a:xfrm>
            <a:off x="7073087" y="3633672"/>
            <a:ext cx="969208" cy="420703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Candidate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Submission</a:t>
            </a:r>
            <a:endParaRPr lang="en-US" altLang="ko-KR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오각형 143"/>
          <p:cNvSpPr/>
          <p:nvPr/>
        </p:nvSpPr>
        <p:spPr>
          <a:xfrm>
            <a:off x="5816784" y="5366131"/>
            <a:ext cx="800286" cy="369800"/>
          </a:xfrm>
          <a:prstGeom prst="homePlate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chemeClr val="bg1"/>
                </a:solidFill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Channel Modeling</a:t>
            </a:r>
            <a:endParaRPr lang="ko-KR" altLang="en-US" sz="923" b="1" dirty="0">
              <a:solidFill>
                <a:schemeClr val="bg1"/>
              </a:solidFill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49" name="오각형 134"/>
          <p:cNvSpPr/>
          <p:nvPr/>
        </p:nvSpPr>
        <p:spPr>
          <a:xfrm>
            <a:off x="7897471" y="4052839"/>
            <a:ext cx="1016501" cy="350333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오각형 136"/>
          <p:cNvSpPr/>
          <p:nvPr/>
        </p:nvSpPr>
        <p:spPr>
          <a:xfrm>
            <a:off x="7188750" y="3252230"/>
            <a:ext cx="1294861" cy="333714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Candidate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그림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47" y="3474708"/>
            <a:ext cx="491679" cy="538826"/>
          </a:xfrm>
          <a:prstGeom prst="rect">
            <a:avLst/>
          </a:prstGeom>
        </p:spPr>
      </p:pic>
      <p:sp>
        <p:nvSpPr>
          <p:cNvPr id="52" name="오각형 135"/>
          <p:cNvSpPr/>
          <p:nvPr/>
        </p:nvSpPr>
        <p:spPr>
          <a:xfrm>
            <a:off x="896019" y="3209165"/>
            <a:ext cx="1180942" cy="420703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Requirement &amp;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Evaluation Methodology</a:t>
            </a:r>
            <a:endParaRPr lang="en-US" altLang="ko-KR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오각형 136"/>
          <p:cNvSpPr/>
          <p:nvPr/>
        </p:nvSpPr>
        <p:spPr>
          <a:xfrm>
            <a:off x="2094240" y="3675633"/>
            <a:ext cx="954192" cy="377208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Candidate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Submission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오각형 134"/>
          <p:cNvSpPr/>
          <p:nvPr/>
        </p:nvSpPr>
        <p:spPr>
          <a:xfrm>
            <a:off x="2877932" y="4052841"/>
            <a:ext cx="1041339" cy="333714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Standard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모서리가 둥근 직사각형 54"/>
          <p:cNvSpPr/>
          <p:nvPr/>
        </p:nvSpPr>
        <p:spPr bwMode="auto">
          <a:xfrm>
            <a:off x="896019" y="2388101"/>
            <a:ext cx="3138262" cy="32911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231" tIns="33231" rIns="33231" bIns="33231" anchor="ctr"/>
          <a:lstStyle/>
          <a:p>
            <a:pPr algn="ctr">
              <a:defRPr/>
            </a:pPr>
            <a:r>
              <a:rPr lang="en-US" altLang="ko-KR" sz="1292" b="1" dirty="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IMT-Advanced (4G) </a:t>
            </a:r>
            <a:r>
              <a:rPr lang="ko-KR" altLang="en-US" sz="1292" b="1" dirty="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292" b="1" dirty="0" smtClean="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Standard</a:t>
            </a:r>
            <a:endParaRPr lang="ko-KR" altLang="en-US" sz="1292" b="1" dirty="0">
              <a:solidFill>
                <a:schemeClr val="tx1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56" name="모서리가 둥근 직사각형 55"/>
          <p:cNvSpPr/>
          <p:nvPr/>
        </p:nvSpPr>
        <p:spPr bwMode="auto">
          <a:xfrm>
            <a:off x="4046165" y="2397522"/>
            <a:ext cx="4797986" cy="32911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231" tIns="33231" rIns="33231" bIns="33231" anchor="ctr"/>
          <a:lstStyle/>
          <a:p>
            <a:pPr algn="ctr">
              <a:defRPr/>
            </a:pPr>
            <a:r>
              <a:rPr lang="en-US" altLang="ko-KR" sz="1292" b="1" dirty="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“IMT-2020” (5G) </a:t>
            </a:r>
            <a:r>
              <a:rPr lang="en-US" altLang="ko-KR" sz="1292" b="1" dirty="0" smtClean="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Standard</a:t>
            </a:r>
            <a:endParaRPr lang="ko-KR" altLang="en-US" sz="1292" b="1" dirty="0">
              <a:solidFill>
                <a:schemeClr val="tx1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13" y="5085004"/>
            <a:ext cx="547746" cy="319062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3707904" y="2564904"/>
            <a:ext cx="631385" cy="199385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ctr" defTabSz="844083" latinLnBrk="0">
              <a:lnSpc>
                <a:spcPct val="80000"/>
              </a:lnSpc>
              <a:defRPr/>
            </a:pPr>
            <a:r>
              <a:rPr lang="en-US" altLang="ko-KR" sz="1292" b="1" kern="0" dirty="0">
                <a:solidFill>
                  <a:sysClr val="windowText" lastClr="000000"/>
                </a:solidFill>
                <a:latin typeface="Calibri"/>
                <a:ea typeface="나눔고딕"/>
                <a:cs typeface="Calibri"/>
              </a:rPr>
              <a:t>WRC-12</a:t>
            </a:r>
            <a:endParaRPr lang="ko-KR" altLang="en-US" sz="1292" b="1" kern="0" dirty="0">
              <a:solidFill>
                <a:sysClr val="windowText" lastClr="000000"/>
              </a:solidFill>
              <a:latin typeface="Calibri"/>
              <a:ea typeface="나눔고딕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63588" y="2528900"/>
            <a:ext cx="631385" cy="199385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ctr" defTabSz="844083" latinLnBrk="0">
              <a:lnSpc>
                <a:spcPct val="80000"/>
              </a:lnSpc>
              <a:defRPr/>
            </a:pPr>
            <a:r>
              <a:rPr lang="en-US" altLang="ko-KR" sz="1292" b="1" kern="0" dirty="0">
                <a:solidFill>
                  <a:sysClr val="windowText" lastClr="000000"/>
                </a:solidFill>
                <a:latin typeface="Calibri"/>
                <a:ea typeface="나눔고딕"/>
                <a:cs typeface="Calibri"/>
              </a:rPr>
              <a:t>WRC-07</a:t>
            </a:r>
            <a:endParaRPr lang="ko-KR" altLang="en-US" sz="1292" b="1" kern="0" dirty="0">
              <a:solidFill>
                <a:sysClr val="windowText" lastClr="000000"/>
              </a:solidFill>
              <a:latin typeface="Calibri"/>
              <a:ea typeface="나눔고딕"/>
              <a:cs typeface="Calibri"/>
            </a:endParaRPr>
          </a:p>
        </p:txBody>
      </p:sp>
      <p:sp>
        <p:nvSpPr>
          <p:cNvPr id="60" name="오각형 141"/>
          <p:cNvSpPr/>
          <p:nvPr/>
        </p:nvSpPr>
        <p:spPr>
          <a:xfrm>
            <a:off x="1461759" y="5085184"/>
            <a:ext cx="2123131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Rel. 10 (LTE-Advanced)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61" name="오각형 141"/>
          <p:cNvSpPr/>
          <p:nvPr/>
        </p:nvSpPr>
        <p:spPr>
          <a:xfrm>
            <a:off x="3584890" y="4904927"/>
            <a:ext cx="800721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Rel. 11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62" name="오각형 141"/>
          <p:cNvSpPr/>
          <p:nvPr/>
        </p:nvSpPr>
        <p:spPr>
          <a:xfrm>
            <a:off x="2568086" y="4726953"/>
            <a:ext cx="1016804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Work Item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63" name="오각형 141"/>
          <p:cNvSpPr/>
          <p:nvPr/>
        </p:nvSpPr>
        <p:spPr>
          <a:xfrm>
            <a:off x="1461759" y="4721307"/>
            <a:ext cx="1106328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Study Item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cxnSp>
        <p:nvCxnSpPr>
          <p:cNvPr id="64" name="직선 연결선 63"/>
          <p:cNvCxnSpPr>
            <a:stCxn id="52" idx="2"/>
          </p:cNvCxnSpPr>
          <p:nvPr/>
        </p:nvCxnSpPr>
        <p:spPr>
          <a:xfrm>
            <a:off x="1381315" y="3629868"/>
            <a:ext cx="230938" cy="1091439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cxnSp>
        <p:nvCxnSpPr>
          <p:cNvPr id="65" name="직선 연결선 64"/>
          <p:cNvCxnSpPr>
            <a:endCxn id="53" idx="2"/>
          </p:cNvCxnSpPr>
          <p:nvPr/>
        </p:nvCxnSpPr>
        <p:spPr>
          <a:xfrm flipV="1">
            <a:off x="2248443" y="4052841"/>
            <a:ext cx="228591" cy="668466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sp>
        <p:nvSpPr>
          <p:cNvPr id="66" name="오각형 136"/>
          <p:cNvSpPr/>
          <p:nvPr/>
        </p:nvSpPr>
        <p:spPr>
          <a:xfrm>
            <a:off x="2094240" y="3217335"/>
            <a:ext cx="982248" cy="404362"/>
          </a:xfrm>
          <a:prstGeom prst="homePlate">
            <a:avLst/>
          </a:prstGeom>
          <a:solidFill>
            <a:srgbClr val="00660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Candidate</a:t>
            </a:r>
          </a:p>
          <a:p>
            <a:pPr algn="ctr" defTabSz="844083"/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endParaRPr lang="en-US" altLang="ko-KR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직선 연결선 66"/>
          <p:cNvCxnSpPr/>
          <p:nvPr/>
        </p:nvCxnSpPr>
        <p:spPr>
          <a:xfrm flipV="1">
            <a:off x="3278699" y="4408821"/>
            <a:ext cx="239804" cy="312487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sp>
        <p:nvSpPr>
          <p:cNvPr id="68" name="오각형 141"/>
          <p:cNvSpPr/>
          <p:nvPr/>
        </p:nvSpPr>
        <p:spPr>
          <a:xfrm>
            <a:off x="6434227" y="5045765"/>
            <a:ext cx="2391774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Release </a:t>
            </a:r>
            <a:r>
              <a:rPr lang="en-US" altLang="ko-KR" sz="923" b="1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14~15~16 (?)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69" name="오각형 141"/>
          <p:cNvSpPr/>
          <p:nvPr/>
        </p:nvSpPr>
        <p:spPr>
          <a:xfrm>
            <a:off x="7570511" y="4726953"/>
            <a:ext cx="1255492" cy="264415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Work Item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70" name="오각형 141"/>
          <p:cNvSpPr/>
          <p:nvPr/>
        </p:nvSpPr>
        <p:spPr>
          <a:xfrm>
            <a:off x="6434227" y="4726953"/>
            <a:ext cx="1277722" cy="264415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Study Item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cxnSp>
        <p:nvCxnSpPr>
          <p:cNvPr id="71" name="직선 연결선 70"/>
          <p:cNvCxnSpPr>
            <a:stCxn id="45" idx="2"/>
          </p:cNvCxnSpPr>
          <p:nvPr/>
        </p:nvCxnSpPr>
        <p:spPr>
          <a:xfrm>
            <a:off x="6434227" y="3629439"/>
            <a:ext cx="182842" cy="1078031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cxnSp>
        <p:nvCxnSpPr>
          <p:cNvPr id="72" name="직선 연결선 71"/>
          <p:cNvCxnSpPr/>
          <p:nvPr/>
        </p:nvCxnSpPr>
        <p:spPr>
          <a:xfrm flipV="1">
            <a:off x="7482748" y="4054376"/>
            <a:ext cx="229201" cy="653094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cxnSp>
        <p:nvCxnSpPr>
          <p:cNvPr id="73" name="직선 연결선 72"/>
          <p:cNvCxnSpPr/>
          <p:nvPr/>
        </p:nvCxnSpPr>
        <p:spPr>
          <a:xfrm flipV="1">
            <a:off x="8483611" y="4408820"/>
            <a:ext cx="119902" cy="312486"/>
          </a:xfrm>
          <a:prstGeom prst="line">
            <a:avLst/>
          </a:pr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triangle" w="lg" len="med"/>
          </a:ln>
          <a:effectLst>
            <a:outerShdw blurRad="50800" dist="38100" dir="2700000" algn="tl" rotWithShape="0">
              <a:sysClr val="windowText" lastClr="000000">
                <a:alpha val="48000"/>
              </a:sysClr>
            </a:outerShdw>
          </a:effectLst>
        </p:spPr>
      </p:cxnSp>
      <p:sp>
        <p:nvSpPr>
          <p:cNvPr id="74" name="오각형 141"/>
          <p:cNvSpPr/>
          <p:nvPr/>
        </p:nvSpPr>
        <p:spPr>
          <a:xfrm>
            <a:off x="4385612" y="4904927"/>
            <a:ext cx="1074354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Rel. 12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75" name="오각형 141"/>
          <p:cNvSpPr/>
          <p:nvPr/>
        </p:nvSpPr>
        <p:spPr>
          <a:xfrm>
            <a:off x="5459966" y="4904927"/>
            <a:ext cx="974262" cy="270062"/>
          </a:xfrm>
          <a:prstGeom prst="homePlat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40005" dist="22987" dir="5400000" algn="t" rotWithShape="0">
              <a:prstClr val="black">
                <a:alpha val="35000"/>
              </a:prstClr>
            </a:outerShdw>
          </a:effectLst>
        </p:spPr>
        <p:txBody>
          <a:bodyPr tIns="0" bIns="0" rtlCol="0" anchor="ctr"/>
          <a:lstStyle/>
          <a:p>
            <a:pPr algn="ctr" defTabSz="844083"/>
            <a:r>
              <a:rPr lang="en-US" altLang="ko-KR" sz="923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나눔고딕"/>
                <a:cs typeface="Arial" panose="020B0604020202020204" pitchFamily="34" charset="0"/>
              </a:rPr>
              <a:t>Rel. 13</a:t>
            </a:r>
            <a:endParaRPr lang="ko-KR" altLang="en-US" sz="923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나눔고딕"/>
              <a:cs typeface="Arial" panose="020B0604020202020204" pitchFamily="34" charset="0"/>
            </a:endParaRPr>
          </a:p>
        </p:txBody>
      </p:sp>
      <p:sp>
        <p:nvSpPr>
          <p:cNvPr id="76" name="폭발 2 75"/>
          <p:cNvSpPr/>
          <p:nvPr/>
        </p:nvSpPr>
        <p:spPr>
          <a:xfrm>
            <a:off x="5857698" y="5918591"/>
            <a:ext cx="332345" cy="265876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/>
          </a:p>
        </p:txBody>
      </p:sp>
      <p:sp>
        <p:nvSpPr>
          <p:cNvPr id="77" name="폭발 2 76"/>
          <p:cNvSpPr/>
          <p:nvPr/>
        </p:nvSpPr>
        <p:spPr>
          <a:xfrm>
            <a:off x="7050102" y="5897456"/>
            <a:ext cx="332345" cy="265876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/>
          </a:p>
        </p:txBody>
      </p:sp>
      <p:sp>
        <p:nvSpPr>
          <p:cNvPr id="78" name="폭발 2 77"/>
          <p:cNvSpPr/>
          <p:nvPr/>
        </p:nvSpPr>
        <p:spPr>
          <a:xfrm>
            <a:off x="8607365" y="5875683"/>
            <a:ext cx="332345" cy="265876"/>
          </a:xfrm>
          <a:prstGeom prst="irregularSeal2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/>
          </a:p>
        </p:txBody>
      </p:sp>
      <p:sp>
        <p:nvSpPr>
          <p:cNvPr id="3" name="TextBox 2"/>
          <p:cNvSpPr txBox="1"/>
          <p:nvPr/>
        </p:nvSpPr>
        <p:spPr>
          <a:xfrm>
            <a:off x="250128" y="6230680"/>
            <a:ext cx="8893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Korea:                                                  Pre 5G Demo    5G Trial  5G Deploy</a:t>
            </a:r>
            <a:endParaRPr lang="ko-KR" altLang="en-US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82726" y="747900"/>
            <a:ext cx="885698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[Expectation and Proposal]</a:t>
            </a:r>
            <a:endParaRPr lang="en-US" altLang="ko-KR" sz="2000" dirty="0" smtClean="0"/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Phased approach for 5G standards: 1</a:t>
            </a:r>
            <a:r>
              <a:rPr lang="en-US" altLang="ko-KR" b="1" baseline="30000" dirty="0" smtClean="0"/>
              <a:t>st</a:t>
            </a:r>
            <a:r>
              <a:rPr lang="en-US" altLang="ko-KR" b="1" dirty="0" smtClean="0"/>
              <a:t> phase until Sept. 2018 and 2</a:t>
            </a:r>
            <a:r>
              <a:rPr lang="en-US" altLang="ko-KR" b="1" baseline="30000" dirty="0" smtClean="0"/>
              <a:t>nd</a:t>
            </a:r>
            <a:r>
              <a:rPr lang="en-US" altLang="ko-KR" b="1" dirty="0" smtClean="0"/>
              <a:t> phase until Dec. 2019 </a:t>
            </a:r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1</a:t>
            </a:r>
            <a:r>
              <a:rPr lang="en-US" altLang="ko-KR" b="1" baseline="30000" dirty="0" smtClean="0"/>
              <a:t>st</a:t>
            </a:r>
            <a:r>
              <a:rPr lang="en-US" altLang="ko-KR" b="1" dirty="0" smtClean="0"/>
              <a:t> phase should include potential solutions for above 6 GHz.</a:t>
            </a:r>
          </a:p>
          <a:p>
            <a:pPr marL="342900" indent="-342900">
              <a:buFontTx/>
              <a:buChar char="-"/>
            </a:pPr>
            <a:r>
              <a:rPr lang="en-US" altLang="ko-KR" b="1" dirty="0" smtClean="0"/>
              <a:t>Tight integration of </a:t>
            </a:r>
            <a:r>
              <a:rPr lang="en-US" altLang="ko-KR" b="1" dirty="0"/>
              <a:t>n</a:t>
            </a:r>
            <a:r>
              <a:rPr lang="en-US" altLang="ko-KR" b="1" dirty="0" smtClean="0"/>
              <a:t>ew RAT and e-LTE for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smooth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>migration.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458412" y="2615142"/>
            <a:ext cx="631385" cy="199385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ctr" defTabSz="844083" latinLnBrk="0">
              <a:lnSpc>
                <a:spcPct val="80000"/>
              </a:lnSpc>
              <a:defRPr/>
            </a:pPr>
            <a:r>
              <a:rPr lang="en-US" altLang="ko-KR" sz="1292" b="1" kern="0" dirty="0">
                <a:solidFill>
                  <a:sysClr val="windowText" lastClr="000000"/>
                </a:solidFill>
                <a:latin typeface="Calibri"/>
                <a:ea typeface="나눔고딕"/>
                <a:cs typeface="Calibri"/>
              </a:rPr>
              <a:t>WRC-15</a:t>
            </a:r>
            <a:endParaRPr lang="ko-KR" altLang="en-US" sz="1292" b="1" kern="0" dirty="0">
              <a:solidFill>
                <a:sysClr val="windowText" lastClr="000000"/>
              </a:solidFill>
              <a:latin typeface="Calibri"/>
              <a:ea typeface="나눔고딕"/>
              <a:cs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11949" y="2611134"/>
            <a:ext cx="650918" cy="23010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ko-KR"/>
            </a:defPPr>
            <a:lvl1pPr>
              <a:lnSpc>
                <a:spcPct val="80000"/>
              </a:lnSpc>
              <a:defRPr sz="1400" b="1">
                <a:cs typeface="Calibri" pitchFamily="34" charset="0"/>
              </a:defRPr>
            </a:lvl1pPr>
          </a:lstStyle>
          <a:p>
            <a:pPr algn="ctr" defTabSz="844083" latinLnBrk="0">
              <a:defRPr/>
            </a:pPr>
            <a:r>
              <a:rPr lang="en-US" altLang="ko-KR" sz="1292" kern="0" dirty="0">
                <a:solidFill>
                  <a:sysClr val="windowText" lastClr="000000"/>
                </a:solidFill>
                <a:latin typeface="Calibri"/>
                <a:ea typeface="나눔고딕"/>
                <a:cs typeface="Calibri"/>
              </a:rPr>
              <a:t>WRC-19</a:t>
            </a:r>
            <a:endParaRPr lang="ko-KR" altLang="en-US" sz="1292" kern="0" dirty="0">
              <a:solidFill>
                <a:sysClr val="windowText" lastClr="000000"/>
              </a:solidFill>
              <a:latin typeface="Calibri"/>
              <a:ea typeface="나눔고딕"/>
              <a:cs typeface="Calibri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mtClean="0">
                <a:solidFill>
                  <a:prstClr val="white"/>
                </a:solidFill>
              </a:rPr>
              <a:t>-</a:t>
            </a:r>
            <a:r>
              <a:rPr lang="ko-KR" altLang="en-US" smtClean="0">
                <a:solidFill>
                  <a:prstClr val="white"/>
                </a:solidFill>
              </a:rPr>
              <a:t>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6</a:t>
            </a:fld>
            <a:r>
              <a:rPr lang="en-US" altLang="ko-KR" smtClean="0">
                <a:solidFill>
                  <a:prstClr val="white"/>
                </a:solidFill>
              </a:rPr>
              <a:t> /18-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1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b="1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</a:rPr>
              <a:t>5G </a:t>
            </a:r>
            <a:r>
              <a:rPr lang="en-US" altLang="ko-KR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</a:rPr>
              <a:t>Promotion Activities </a:t>
            </a:r>
            <a:r>
              <a:rPr lang="en-US" altLang="ko-KR" b="1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</a:rPr>
              <a:t>in Korea</a:t>
            </a:r>
            <a:endParaRPr lang="ko-KR" altLang="en-US" dirty="0">
              <a:latin typeface="+mj-ea"/>
            </a:endParaRP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94043" y="3932954"/>
            <a:ext cx="8229600" cy="1049338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defRPr lang="ko-KR" altLang="en-US"/>
            </a:pPr>
            <a:r>
              <a:rPr lang="en-US" altLang="ko-KR" sz="2000" b="1" dirty="0" smtClean="0">
                <a:latin typeface="+mn-ea"/>
              </a:rPr>
              <a:t>Period: ‘14~’20 (7 years)</a:t>
            </a:r>
          </a:p>
          <a:p>
            <a:pPr lvl="1">
              <a:defRPr lang="ko-KR" altLang="en-US"/>
            </a:pPr>
            <a:r>
              <a:rPr lang="en-US" altLang="ko-KR" sz="2000" b="1" dirty="0" smtClean="0">
                <a:latin typeface="+mn-ea"/>
              </a:rPr>
              <a:t>Budget: Up to 1.6 Trillion </a:t>
            </a:r>
            <a:r>
              <a:rPr lang="en-US" altLang="ko-KR" sz="2000" b="1" dirty="0">
                <a:latin typeface="+mn-ea"/>
              </a:rPr>
              <a:t>W</a:t>
            </a:r>
            <a:r>
              <a:rPr lang="en-US" altLang="ko-KR" sz="2000" b="1" dirty="0" smtClean="0">
                <a:latin typeface="+mn-ea"/>
              </a:rPr>
              <a:t>on (US 1.5 Billion $) joint investment by the government and private sector</a:t>
            </a:r>
            <a:endParaRPr lang="en-US" altLang="ko-KR" sz="2400" b="1" dirty="0">
              <a:latin typeface="+mn-ea"/>
            </a:endParaRPr>
          </a:p>
        </p:txBody>
      </p:sp>
      <p:grpSp>
        <p:nvGrpSpPr>
          <p:cNvPr id="5" name="그룹 14"/>
          <p:cNvGrpSpPr/>
          <p:nvPr/>
        </p:nvGrpSpPr>
        <p:grpSpPr>
          <a:xfrm>
            <a:off x="1565158" y="1999221"/>
            <a:ext cx="6085692" cy="1728192"/>
            <a:chOff x="1403648" y="2347714"/>
            <a:chExt cx="6517740" cy="2017390"/>
          </a:xfrm>
        </p:grpSpPr>
        <p:sp>
          <p:nvSpPr>
            <p:cNvPr id="6" name="직사각형 5"/>
            <p:cNvSpPr/>
            <p:nvPr/>
          </p:nvSpPr>
          <p:spPr>
            <a:xfrm>
              <a:off x="3247537" y="2585528"/>
              <a:ext cx="2866982" cy="142070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 sz="2000">
                <a:latin typeface="+mn-ea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00399" y="2595283"/>
              <a:ext cx="2124236" cy="970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 lang="ko-KR" altLang="en-US"/>
              </a:pPr>
              <a:r>
                <a:rPr lang="en-US" altLang="ko-KR" sz="2400" b="1" dirty="0">
                  <a:solidFill>
                    <a:schemeClr val="accent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+mn-ea"/>
                </a:rPr>
                <a:t>5G </a:t>
              </a:r>
              <a:r>
                <a:rPr lang="en-US" altLang="ko-KR" sz="2400" b="1" dirty="0">
                  <a:solidFill>
                    <a:srgbClr val="FF0000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+mn-ea"/>
                </a:rPr>
                <a:t>MASTER </a:t>
              </a:r>
            </a:p>
            <a:p>
              <a:pPr algn="ctr">
                <a:defRPr lang="ko-KR" altLang="en-US"/>
              </a:pPr>
              <a:r>
                <a:rPr lang="en-US" altLang="ko-KR" sz="2400" b="1" dirty="0">
                  <a:solidFill>
                    <a:schemeClr val="accent1"/>
                  </a:solidFill>
                  <a:effectLst>
                    <a:outerShdw blurRad="38100" dist="381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+mn-ea"/>
                </a:rPr>
                <a:t>Strategy</a:t>
              </a:r>
              <a:endParaRPr lang="ko-KR" altLang="en-US" sz="2400" b="1" dirty="0">
                <a:solidFill>
                  <a:schemeClr val="accent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8" name="모서리가 둥근 직사각형 7"/>
            <p:cNvSpPr/>
            <p:nvPr/>
          </p:nvSpPr>
          <p:spPr>
            <a:xfrm>
              <a:off x="1403648" y="2347714"/>
              <a:ext cx="2088232" cy="936104"/>
            </a:xfrm>
            <a:prstGeom prst="roundRect">
              <a:avLst>
                <a:gd name="adj" fmla="val 16667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b="1" dirty="0">
                  <a:solidFill>
                    <a:srgbClr val="FF0000"/>
                  </a:solidFill>
                  <a:latin typeface="+mn-ea"/>
                </a:rPr>
                <a:t>M</a:t>
              </a:r>
              <a:r>
                <a:rPr lang="en-US" altLang="ko-KR" sz="2000" dirty="0">
                  <a:latin typeface="+mn-ea"/>
                </a:rPr>
                <a:t>arket </a:t>
              </a:r>
              <a:r>
                <a:rPr lang="en-US" altLang="ko-KR" sz="2000" b="1" dirty="0">
                  <a:solidFill>
                    <a:srgbClr val="FF0000"/>
                  </a:solidFill>
                  <a:latin typeface="+mn-ea"/>
                </a:rPr>
                <a:t>A</a:t>
              </a:r>
              <a:r>
                <a:rPr lang="en-US" altLang="ko-KR" sz="2000" dirty="0">
                  <a:latin typeface="+mn-ea"/>
                </a:rPr>
                <a:t>ctivator</a:t>
              </a:r>
              <a:endParaRPr lang="ko-KR" altLang="en-US" sz="2000" dirty="0">
                <a:latin typeface="+mn-ea"/>
              </a:endParaRPr>
            </a:p>
          </p:txBody>
        </p:sp>
        <p:sp>
          <p:nvSpPr>
            <p:cNvPr id="9" name="모서리가 둥근 직사각형 8"/>
            <p:cNvSpPr/>
            <p:nvPr/>
          </p:nvSpPr>
          <p:spPr>
            <a:xfrm>
              <a:off x="5833156" y="2359778"/>
              <a:ext cx="2088232" cy="9361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rgbClr val="FF0000"/>
                  </a:solidFill>
                  <a:latin typeface="+mn-ea"/>
                </a:rPr>
                <a:t>S</a:t>
              </a:r>
              <a:r>
                <a:rPr lang="en-US" altLang="ko-KR" sz="2000">
                  <a:latin typeface="+mn-ea"/>
                </a:rPr>
                <a:t>tandard </a:t>
              </a:r>
              <a:r>
                <a:rPr lang="en-US" altLang="ko-KR" sz="2000">
                  <a:solidFill>
                    <a:schemeClr val="bg1"/>
                  </a:solidFill>
                  <a:latin typeface="+mn-ea"/>
                </a:rPr>
                <a:t>F</a:t>
              </a:r>
              <a:r>
                <a:rPr lang="en-US" altLang="ko-KR" sz="2000">
                  <a:latin typeface="+mn-ea"/>
                </a:rPr>
                <a:t>rontier</a:t>
              </a:r>
              <a:endParaRPr lang="ko-KR" altLang="en-US" sz="2000">
                <a:latin typeface="+mn-ea"/>
              </a:endParaRPr>
            </a:p>
          </p:txBody>
        </p:sp>
        <p:sp>
          <p:nvSpPr>
            <p:cNvPr id="10" name="모서리가 둥근 직사각형 9"/>
            <p:cNvSpPr/>
            <p:nvPr/>
          </p:nvSpPr>
          <p:spPr>
            <a:xfrm>
              <a:off x="1440668" y="3429000"/>
              <a:ext cx="2088232" cy="936104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rgbClr val="FF0000"/>
                  </a:solidFill>
                  <a:latin typeface="+mn-ea"/>
                </a:rPr>
                <a:t>T</a:t>
              </a:r>
              <a:r>
                <a:rPr lang="en-US" altLang="ko-KR" sz="2000">
                  <a:latin typeface="+mn-ea"/>
                </a:rPr>
                <a:t>echnology Leading</a:t>
              </a:r>
              <a:endParaRPr lang="ko-KR" altLang="en-US" sz="2000">
                <a:latin typeface="+mn-ea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5833156" y="3429000"/>
              <a:ext cx="2088232" cy="936104"/>
            </a:xfrm>
            <a:prstGeom prst="roundRect">
              <a:avLst>
                <a:gd name="adj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r>
                <a:rPr lang="en-US" altLang="ko-KR" sz="2000" b="1">
                  <a:solidFill>
                    <a:srgbClr val="FF0000"/>
                  </a:solidFill>
                  <a:latin typeface="+mn-ea"/>
                </a:rPr>
                <a:t>E</a:t>
              </a:r>
              <a:r>
                <a:rPr lang="en-US" altLang="ko-KR" sz="2000">
                  <a:latin typeface="+mn-ea"/>
                </a:rPr>
                <a:t>cosystem </a:t>
              </a:r>
              <a:r>
                <a:rPr lang="en-US" altLang="ko-KR" sz="2000" b="1">
                  <a:solidFill>
                    <a:srgbClr val="FF0000"/>
                  </a:solidFill>
                  <a:latin typeface="+mn-ea"/>
                </a:rPr>
                <a:t>R</a:t>
              </a:r>
              <a:r>
                <a:rPr lang="en-US" altLang="ko-KR" sz="2000">
                  <a:latin typeface="+mn-ea"/>
                </a:rPr>
                <a:t>enovator</a:t>
              </a:r>
              <a:endParaRPr lang="ko-KR" altLang="en-US" sz="2000">
                <a:latin typeface="+mn-ea"/>
              </a:endParaRPr>
            </a:p>
          </p:txBody>
        </p:sp>
      </p:grpSp>
      <p:graphicFrame>
        <p:nvGraphicFramePr>
          <p:cNvPr id="12" name="표 11"/>
          <p:cNvGraphicFramePr>
            <a:graphicFrameLocks noGrp="1"/>
          </p:cNvGraphicFramePr>
          <p:nvPr>
            <p:extLst/>
          </p:nvPr>
        </p:nvGraphicFramePr>
        <p:xfrm>
          <a:off x="899592" y="5226878"/>
          <a:ext cx="7704858" cy="1171946"/>
        </p:xfrm>
        <a:graphic>
          <a:graphicData uri="http://schemas.openxmlformats.org/drawingml/2006/table">
            <a:tbl>
              <a:tblPr/>
              <a:tblGrid>
                <a:gridCol w="2137898"/>
                <a:gridCol w="645582"/>
                <a:gridCol w="2137898"/>
                <a:gridCol w="645582"/>
                <a:gridCol w="2137898"/>
              </a:tblGrid>
              <a:tr h="457514"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’15.12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endParaRPr lang="ko-KR" altLang="en-US" sz="2000" b="1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’17.12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endParaRPr lang="ko-KR" altLang="en-US" sz="2000" b="1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’20.12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solidFill>
                      <a:srgbClr val="D6D6D6"/>
                    </a:solidFill>
                  </a:tcPr>
                </a:tc>
              </a:tr>
              <a:tr h="714432"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Pre-5G 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 </a:t>
                      </a:r>
                      <a:r>
                        <a:rPr lang="en-US" altLang="ko-KR" sz="16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Technology</a:t>
                      </a:r>
                    </a:p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Demonstration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→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5G Trial Service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→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lang="ko-KR" altLang="en-US"/>
                      </a:pP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5G Commercial Service</a:t>
                      </a:r>
                      <a:endParaRPr lang="ko-KR" altLang="en-US" sz="2000" b="1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23528" y="908720"/>
            <a:ext cx="8568952" cy="87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12000"/>
              </a:spcBef>
              <a:defRPr lang="ko-KR" altLang="en-US"/>
            </a:pPr>
            <a:r>
              <a:rPr lang="en-US" altLang="ko-KR" sz="2000" b="1" spc="45" dirty="0">
                <a:latin typeface="+mn-ea"/>
                <a:cs typeface="Arial"/>
              </a:rPr>
              <a:t>‘</a:t>
            </a:r>
            <a:r>
              <a:rPr lang="en-US" altLang="ko-KR" sz="2400" b="1" spc="45" dirty="0">
                <a:latin typeface="+mn-ea"/>
                <a:cs typeface="Arial"/>
              </a:rPr>
              <a:t>Creative 5G Mobile </a:t>
            </a:r>
            <a:r>
              <a:rPr lang="en-US" altLang="ko-KR" sz="2400" b="1" spc="45" dirty="0" smtClean="0">
                <a:latin typeface="+mn-ea"/>
                <a:cs typeface="Arial"/>
              </a:rPr>
              <a:t>Strategy </a:t>
            </a:r>
            <a:r>
              <a:rPr lang="en-US" altLang="ko-KR" sz="2400" b="1" spc="45" dirty="0">
                <a:latin typeface="+mn-ea"/>
                <a:cs typeface="Arial"/>
              </a:rPr>
              <a:t>(Jan. 22, 2014)  </a:t>
            </a:r>
            <a:endParaRPr lang="en-US" altLang="ko-KR" sz="2400" b="1" spc="45" dirty="0" smtClean="0">
              <a:latin typeface="+mn-ea"/>
              <a:cs typeface="Arial"/>
            </a:endParaRPr>
          </a:p>
          <a:p>
            <a:pPr algn="ctr">
              <a:spcBef>
                <a:spcPct val="12000"/>
              </a:spcBef>
              <a:defRPr lang="ko-KR" altLang="en-US"/>
            </a:pPr>
            <a:r>
              <a:rPr lang="en-US" altLang="ko-KR" sz="2400" b="1" spc="45" dirty="0" smtClean="0">
                <a:solidFill>
                  <a:srgbClr val="0070C0"/>
                </a:solidFill>
                <a:latin typeface="+mn-ea"/>
                <a:cs typeface="Arial"/>
              </a:rPr>
              <a:t>by Korean </a:t>
            </a:r>
            <a:r>
              <a:rPr lang="en-US" altLang="ko-KR" sz="2400" b="1" spc="45" dirty="0">
                <a:solidFill>
                  <a:srgbClr val="0070C0"/>
                </a:solidFill>
                <a:latin typeface="+mn-ea"/>
                <a:cs typeface="Arial"/>
              </a:rPr>
              <a:t>Government (MSIP) to roll </a:t>
            </a:r>
            <a:r>
              <a:rPr lang="en-US" altLang="ko-KR" sz="2400" b="1" spc="45" dirty="0" smtClean="0">
                <a:solidFill>
                  <a:srgbClr val="0070C0"/>
                </a:solidFill>
                <a:latin typeface="+mn-ea"/>
                <a:cs typeface="Arial"/>
              </a:rPr>
              <a:t>out 5G Services</a:t>
            </a:r>
            <a:endParaRPr lang="en-US" altLang="ko-KR" sz="2400" b="1" spc="45" dirty="0">
              <a:solidFill>
                <a:srgbClr val="0070C0"/>
              </a:solidFill>
              <a:latin typeface="+mn-ea"/>
              <a:cs typeface="Arial"/>
            </a:endParaRPr>
          </a:p>
        </p:txBody>
      </p:sp>
      <p:sp>
        <p:nvSpPr>
          <p:cNvPr id="14" name="슬라이드 번호 개체 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en-US" altLang="ko-KR" smtClean="0"/>
              <a:t>- </a:t>
            </a:r>
            <a:fld id="{22B24C3E-7A01-46F8-B29D-C093BDF91919}" type="slidenum">
              <a:rPr lang="ko-KR" altLang="en-US" smtClean="0"/>
              <a:pPr>
                <a:defRPr lang="ko-KR" altLang="en-US"/>
              </a:pPr>
              <a:t>7</a:t>
            </a:fld>
            <a:r>
              <a:rPr lang="en-US" altLang="ko-KR" smtClean="0"/>
              <a:t>/18</a:t>
            </a:r>
            <a:r>
              <a:rPr lang="ko-KR" altLang="en-US" smtClean="0"/>
              <a:t> </a:t>
            </a:r>
            <a:r>
              <a:rPr lang="en-US" altLang="ko-KR" smtClean="0"/>
              <a:t>-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435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>
          <a:xfrm>
            <a:off x="0" y="0"/>
            <a:ext cx="5580112" cy="720080"/>
          </a:xfrm>
        </p:spPr>
        <p:txBody>
          <a:bodyPr>
            <a:normAutofit/>
          </a:bodyPr>
          <a:lstStyle/>
          <a:p>
            <a:r>
              <a:rPr lang="en-US" altLang="ko-KR" sz="2800" b="1" dirty="0" smtClean="0">
                <a:solidFill>
                  <a:srgbClr val="000000"/>
                </a:solidFill>
                <a:latin typeface="+mj-ea"/>
                <a:cs typeface="Arial" panose="020B0604020202020204" pitchFamily="34" charset="0"/>
              </a:rPr>
              <a:t>Global Collaboration for 5G</a:t>
            </a:r>
            <a:endParaRPr lang="ko-KR" altLang="en-US" sz="2800" dirty="0">
              <a:latin typeface="+mj-ea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0" y="34000"/>
            <a:ext cx="9144000" cy="649287"/>
          </a:xfrm>
          <a:prstGeom prst="rect">
            <a:avLst/>
          </a:prstGeom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hangingPunct="1">
              <a:spcBef>
                <a:spcPts val="2400"/>
              </a:spcBef>
            </a:pPr>
            <a:endParaRPr lang="en-US" altLang="ko-KR" sz="2800" b="1" dirty="0">
              <a:solidFill>
                <a:srgbClr val="000000"/>
              </a:solidFill>
              <a:latin typeface="Arial" panose="020B0604020202020204" pitchFamily="34" charset="0"/>
              <a:ea typeface="굴림" pitchFamily="50" charset="-127"/>
              <a:cs typeface="Arial" panose="020B0604020202020204" pitchFamily="34" charset="0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1096478" y="1003835"/>
            <a:ext cx="6951044" cy="5746150"/>
            <a:chOff x="933324" y="1399671"/>
            <a:chExt cx="6951044" cy="5746150"/>
          </a:xfrm>
        </p:grpSpPr>
        <p:grpSp>
          <p:nvGrpSpPr>
            <p:cNvPr id="3" name="그룹 32"/>
            <p:cNvGrpSpPr/>
            <p:nvPr/>
          </p:nvGrpSpPr>
          <p:grpSpPr>
            <a:xfrm>
              <a:off x="943132" y="1399671"/>
              <a:ext cx="6941236" cy="5746150"/>
              <a:chOff x="943132" y="967623"/>
              <a:chExt cx="6941236" cy="5746150"/>
            </a:xfrm>
          </p:grpSpPr>
          <p:sp>
            <p:nvSpPr>
              <p:cNvPr id="7" name="타원 6"/>
              <p:cNvSpPr/>
              <p:nvPr/>
            </p:nvSpPr>
            <p:spPr>
              <a:xfrm>
                <a:off x="1043608" y="1412776"/>
                <a:ext cx="1728192" cy="1368152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타원 7"/>
              <p:cNvSpPr/>
              <p:nvPr/>
            </p:nvSpPr>
            <p:spPr>
              <a:xfrm>
                <a:off x="6156176" y="1412776"/>
                <a:ext cx="1728192" cy="1368152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타원 8"/>
              <p:cNvSpPr/>
              <p:nvPr/>
            </p:nvSpPr>
            <p:spPr>
              <a:xfrm>
                <a:off x="3671900" y="1383435"/>
                <a:ext cx="1728192" cy="1368152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타원 9"/>
              <p:cNvSpPr/>
              <p:nvPr/>
            </p:nvSpPr>
            <p:spPr>
              <a:xfrm>
                <a:off x="6156176" y="4221088"/>
                <a:ext cx="1728192" cy="1368152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43132" y="1877385"/>
                <a:ext cx="17926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IMT-2020 PG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228184" y="1916832"/>
                <a:ext cx="15121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5GMF</a:t>
                </a:r>
                <a:endParaRPr lang="ko-KR" altLang="en-US" sz="2000" b="1" dirty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826167" y="1877385"/>
                <a:ext cx="13681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5GPPP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120172" y="4645540"/>
                <a:ext cx="17281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b="1" i="1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WWRF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403648" y="998144"/>
                <a:ext cx="1008112" cy="369332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 smtClean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CHINA</a:t>
                </a:r>
                <a:endParaRPr lang="ko-KR" altLang="en-US" b="1" dirty="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516216" y="988264"/>
                <a:ext cx="1008112" cy="369332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 smtClean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JAPAN</a:t>
                </a:r>
                <a:endParaRPr lang="ko-KR" altLang="en-US" b="1" dirty="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881644" y="967623"/>
                <a:ext cx="1224136" cy="369332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 smtClean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EUROPE</a:t>
                </a:r>
                <a:endParaRPr lang="ko-KR" altLang="en-US" b="1" dirty="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228184" y="3797164"/>
                <a:ext cx="1584176" cy="369332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 smtClean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Global Forum</a:t>
                </a:r>
                <a:endParaRPr lang="ko-KR" altLang="en-US" b="1" dirty="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006187" y="3341033"/>
                <a:ext cx="1008112" cy="369332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 smtClean="0">
                    <a:solidFill>
                      <a:prstClr val="white"/>
                    </a:solidFill>
                    <a:latin typeface="Calibri" panose="020F0502020204030204" pitchFamily="34" charset="0"/>
                  </a:rPr>
                  <a:t>KOREA</a:t>
                </a:r>
                <a:endParaRPr lang="ko-KR" altLang="en-US" b="1" dirty="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3" name="직선 화살표 연결선 22"/>
              <p:cNvCxnSpPr/>
              <p:nvPr/>
            </p:nvCxnSpPr>
            <p:spPr>
              <a:xfrm>
                <a:off x="2561595" y="2665553"/>
                <a:ext cx="1145848" cy="734886"/>
              </a:xfrm>
              <a:prstGeom prst="straightConnector1">
                <a:avLst/>
              </a:prstGeom>
              <a:ln w="25400">
                <a:solidFill>
                  <a:srgbClr val="0000FF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화살표 연결선 23"/>
              <p:cNvCxnSpPr/>
              <p:nvPr/>
            </p:nvCxnSpPr>
            <p:spPr>
              <a:xfrm flipV="1">
                <a:off x="5400092" y="2564904"/>
                <a:ext cx="828092" cy="928508"/>
              </a:xfrm>
              <a:prstGeom prst="straightConnector1">
                <a:avLst/>
              </a:prstGeom>
              <a:ln w="25400">
                <a:solidFill>
                  <a:srgbClr val="0000FF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화살표 연결선 26"/>
              <p:cNvCxnSpPr/>
              <p:nvPr/>
            </p:nvCxnSpPr>
            <p:spPr>
              <a:xfrm>
                <a:off x="5722483" y="4292633"/>
                <a:ext cx="577709" cy="216487"/>
              </a:xfrm>
              <a:prstGeom prst="straightConnector1">
                <a:avLst/>
              </a:prstGeom>
              <a:ln w="25400">
                <a:solidFill>
                  <a:srgbClr val="0000FF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직사각형 29"/>
              <p:cNvSpPr/>
              <p:nvPr/>
            </p:nvSpPr>
            <p:spPr>
              <a:xfrm>
                <a:off x="3629126" y="3717032"/>
                <a:ext cx="1944216" cy="1296144"/>
              </a:xfrm>
              <a:prstGeom prst="rect">
                <a:avLst/>
              </a:prstGeom>
              <a:solidFill>
                <a:srgbClr val="CC00FF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753926" y="4048806"/>
                <a:ext cx="18722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800" b="1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5G Forum</a:t>
                </a:r>
                <a:endParaRPr lang="ko-KR" altLang="en-US" sz="2800" b="1" dirty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518823" y="5544866"/>
                <a:ext cx="28443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dirty="0" err="1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MoU</a:t>
                </a:r>
                <a:r>
                  <a:rPr lang="en-US" altLang="ko-KR" sz="2000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, Regular Meetings</a:t>
                </a:r>
                <a:endParaRPr lang="ko-KR" altLang="en-US" sz="2000" dirty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342619" y="6313663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prstClr val="black"/>
                    </a:solidFill>
                    <a:latin typeface="Calibri" panose="020F0502020204030204" pitchFamily="34" charset="0"/>
                  </a:rPr>
                  <a:t>Discussions</a:t>
                </a:r>
                <a:endParaRPr lang="ko-KR" altLang="en-US" sz="2000" dirty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51" name="직선 화살표 연결선 50"/>
              <p:cNvCxnSpPr/>
              <p:nvPr/>
            </p:nvCxnSpPr>
            <p:spPr>
              <a:xfrm flipV="1">
                <a:off x="2745009" y="4427199"/>
                <a:ext cx="731375" cy="290558"/>
              </a:xfrm>
              <a:prstGeom prst="straightConnector1">
                <a:avLst/>
              </a:prstGeom>
              <a:ln w="25400">
                <a:solidFill>
                  <a:srgbClr val="0000FF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직선 화살표 연결선 28"/>
            <p:cNvCxnSpPr/>
            <p:nvPr/>
          </p:nvCxnSpPr>
          <p:spPr>
            <a:xfrm>
              <a:off x="2735796" y="6207263"/>
              <a:ext cx="648072" cy="0"/>
            </a:xfrm>
            <a:prstGeom prst="straightConnector1">
              <a:avLst/>
            </a:prstGeom>
            <a:ln w="25400">
              <a:solidFill>
                <a:srgbClr val="0000FF"/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2694547" y="6906670"/>
              <a:ext cx="648072" cy="0"/>
            </a:xfrm>
            <a:prstGeom prst="straightConnector1">
              <a:avLst/>
            </a:prstGeom>
            <a:ln w="25400">
              <a:solidFill>
                <a:srgbClr val="0000FF"/>
              </a:solidFill>
              <a:prstDash val="sysDash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933324" y="4283804"/>
              <a:ext cx="1699939" cy="36933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prstClr val="white"/>
                  </a:solidFill>
                  <a:latin typeface="Calibri" panose="020F0502020204030204" pitchFamily="34" charset="0"/>
                </a:rPr>
                <a:t>Regional Forum</a:t>
              </a:r>
              <a:endParaRPr lang="ko-KR" altLang="en-US" b="1" dirty="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타원 36"/>
            <p:cNvSpPr/>
            <p:nvPr/>
          </p:nvSpPr>
          <p:spPr>
            <a:xfrm>
              <a:off x="971600" y="4785434"/>
              <a:ext cx="1856712" cy="1191480"/>
            </a:xfrm>
            <a:prstGeom prst="ellipse">
              <a:avLst/>
            </a:prstGeom>
            <a:solidFill>
              <a:srgbClr val="00B0F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38" name="직선 화살표 연결선 37"/>
            <p:cNvCxnSpPr/>
            <p:nvPr/>
          </p:nvCxnSpPr>
          <p:spPr>
            <a:xfrm>
              <a:off x="2735796" y="6561140"/>
              <a:ext cx="648072" cy="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625137" y="6408962"/>
              <a:ext cx="1306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dirty="0" smtClean="0">
                  <a:solidFill>
                    <a:prstClr val="black"/>
                  </a:solidFill>
                  <a:latin typeface="Calibri" panose="020F0502020204030204" pitchFamily="34" charset="0"/>
                </a:rPr>
                <a:t>Joint R&amp;D </a:t>
              </a:r>
              <a:endParaRPr lang="ko-KR" altLang="en-US" sz="2000" dirty="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1" name="직선 화살표 연결선 40"/>
            <p:cNvCxnSpPr/>
            <p:nvPr/>
          </p:nvCxnSpPr>
          <p:spPr>
            <a:xfrm>
              <a:off x="4422739" y="3241233"/>
              <a:ext cx="0" cy="483989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>
              <a:off x="2415822" y="3245820"/>
              <a:ext cx="1112984" cy="785414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1142290" y="4767413"/>
            <a:ext cx="1792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err="1" smtClean="0">
                <a:solidFill>
                  <a:prstClr val="black"/>
                </a:solidFill>
                <a:latin typeface="Calibri" panose="020F0502020204030204" pitchFamily="34" charset="0"/>
              </a:rPr>
              <a:t>FuTURE</a:t>
            </a:r>
            <a:r>
              <a:rPr lang="en-US" altLang="ko-KR" sz="2000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> Forum</a:t>
            </a:r>
            <a:endParaRPr lang="ko-KR" altLang="en-US" sz="20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cxnSp>
        <p:nvCxnSpPr>
          <p:cNvPr id="45" name="직선 화살표 연결선 44"/>
          <p:cNvCxnSpPr/>
          <p:nvPr/>
        </p:nvCxnSpPr>
        <p:spPr>
          <a:xfrm flipH="1">
            <a:off x="4798409" y="2862704"/>
            <a:ext cx="1" cy="458793"/>
          </a:xfrm>
          <a:prstGeom prst="straightConnector1">
            <a:avLst/>
          </a:prstGeom>
          <a:ln w="25400">
            <a:solidFill>
              <a:srgbClr val="0000FF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슬라이드 번호 개체 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8</a:t>
            </a:fld>
            <a:r>
              <a:rPr lang="en-US" altLang="ko-KR" smtClean="0">
                <a:solidFill>
                  <a:prstClr val="white"/>
                </a:solidFill>
              </a:rPr>
              <a:t>/18 -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451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4824536" cy="526070"/>
          </a:xfrm>
        </p:spPr>
        <p:txBody>
          <a:bodyPr>
            <a:normAutofit/>
          </a:bodyPr>
          <a:lstStyle/>
          <a:p>
            <a:r>
              <a:rPr lang="en-US" altLang="ko-KR" sz="2800" b="1" dirty="0" smtClean="0"/>
              <a:t> </a:t>
            </a:r>
            <a:endParaRPr lang="ko-KR" altLang="en-US" sz="2800" b="1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467544" y="1808820"/>
            <a:ext cx="8244916" cy="5260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dirty="0" smtClean="0"/>
              <a:t>Annex: </a:t>
            </a:r>
          </a:p>
          <a:p>
            <a:r>
              <a:rPr lang="en-US" altLang="ko-KR" sz="3200" b="1" dirty="0" smtClean="0"/>
              <a:t>Summaries for 5G Forum Activities </a:t>
            </a:r>
            <a:endParaRPr lang="ko-KR" altLang="en-US" sz="3200" b="1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ko-KR" smtClean="0">
                <a:solidFill>
                  <a:prstClr val="white"/>
                </a:solidFill>
              </a:rPr>
              <a:t>- </a:t>
            </a:r>
            <a:fld id="{22B24C3E-7A01-46F8-B29D-C093BDF91919}" type="slidenum">
              <a:rPr lang="ko-KR" altLang="en-US" smtClean="0">
                <a:solidFill>
                  <a:prstClr val="white"/>
                </a:solidFill>
              </a:rPr>
              <a:pPr/>
              <a:t>9</a:t>
            </a:fld>
            <a:r>
              <a:rPr lang="en-US" altLang="ko-KR" smtClean="0">
                <a:solidFill>
                  <a:prstClr val="white"/>
                </a:solidFill>
              </a:rPr>
              <a:t>/18 - </a:t>
            </a:r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197376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</TotalTime>
  <Words>925</Words>
  <Application>Microsoft Office PowerPoint</Application>
  <PresentationFormat>화면 슬라이드 쇼(4:3)</PresentationFormat>
  <Paragraphs>344</Paragraphs>
  <Slides>18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18</vt:i4>
      </vt:variant>
    </vt:vector>
  </HeadingPairs>
  <TitlesOfParts>
    <vt:vector size="32" baseType="lpstr">
      <vt:lpstr>Arial Unicode MS</vt:lpstr>
      <vt:lpstr>HY견고딕</vt:lpstr>
      <vt:lpstr>HY울릉도M</vt:lpstr>
      <vt:lpstr>HY헤드라인M</vt:lpstr>
      <vt:lpstr>굴림</vt:lpstr>
      <vt:lpstr>나눔고딕</vt:lpstr>
      <vt:lpstr>맑은 고딕</vt:lpstr>
      <vt:lpstr>Arial</vt:lpstr>
      <vt:lpstr>Calibri</vt:lpstr>
      <vt:lpstr>Gill Sans MT</vt:lpstr>
      <vt:lpstr>Times New Roman</vt:lpstr>
      <vt:lpstr>Wingdings</vt:lpstr>
      <vt:lpstr>디자인 사용자 지정</vt:lpstr>
      <vt:lpstr>1_디자인 사용자 지정</vt:lpstr>
      <vt:lpstr>PowerPoint 프레젠테이션</vt:lpstr>
      <vt:lpstr>Introduction to 5G Forum in Korea</vt:lpstr>
      <vt:lpstr>Motivation for timely 5G in Korea (1/2)</vt:lpstr>
      <vt:lpstr>Motivation for Timely 5G in Korea (2/2)</vt:lpstr>
      <vt:lpstr>5G Services impact to Spectrum</vt:lpstr>
      <vt:lpstr>When 3GPP specifications be ready ?</vt:lpstr>
      <vt:lpstr>5G Promotion Activities in Korea</vt:lpstr>
      <vt:lpstr>Global Collaboration for 5G</vt:lpstr>
      <vt:lpstr> </vt:lpstr>
      <vt:lpstr>PowerPoint 프레젠테이션</vt:lpstr>
      <vt:lpstr>5G Services Requirements</vt:lpstr>
      <vt:lpstr>PowerPoint 프레젠테이션</vt:lpstr>
      <vt:lpstr>PowerPoint 프레젠테이션</vt:lpstr>
      <vt:lpstr>PowerPoint 프레젠테이션</vt:lpstr>
      <vt:lpstr>5G Forum – Organization</vt:lpstr>
      <vt:lpstr>PowerPoint 프레젠테이션</vt:lpstr>
      <vt:lpstr>5G Forum – Members</vt:lpstr>
      <vt:lpstr>PowerPoint 프레젠테이션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design-main</dc:creator>
  <cp:lastModifiedBy>Windows 사용자</cp:lastModifiedBy>
  <cp:revision>500</cp:revision>
  <dcterms:created xsi:type="dcterms:W3CDTF">2013-11-08T09:31:45Z</dcterms:created>
  <dcterms:modified xsi:type="dcterms:W3CDTF">2015-09-06T12:58:26Z</dcterms:modified>
</cp:coreProperties>
</file>