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Default Extension="gif" ContentType="image/gif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62" r:id="rId2"/>
  </p:sldMasterIdLst>
  <p:notesMasterIdLst>
    <p:notesMasterId r:id="rId17"/>
  </p:notesMasterIdLst>
  <p:sldIdLst>
    <p:sldId id="256" r:id="rId3"/>
    <p:sldId id="364" r:id="rId4"/>
    <p:sldId id="367" r:id="rId5"/>
    <p:sldId id="366" r:id="rId6"/>
    <p:sldId id="387" r:id="rId7"/>
    <p:sldId id="390" r:id="rId8"/>
    <p:sldId id="396" r:id="rId9"/>
    <p:sldId id="391" r:id="rId10"/>
    <p:sldId id="395" r:id="rId11"/>
    <p:sldId id="397" r:id="rId12"/>
    <p:sldId id="392" r:id="rId13"/>
    <p:sldId id="393" r:id="rId14"/>
    <p:sldId id="394" r:id="rId15"/>
    <p:sldId id="37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9265" autoAdjust="0"/>
    <p:restoredTop sz="86827" autoAdjust="0"/>
  </p:normalViewPr>
  <p:slideViewPr>
    <p:cSldViewPr>
      <p:cViewPr varScale="1">
        <p:scale>
          <a:sx n="70" d="100"/>
          <a:sy n="70" d="100"/>
        </p:scale>
        <p:origin x="-7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4C56D1-F693-48E7-836B-AC01FE7BB44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D1277AA-8380-43C8-9E84-A21393C7F094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Evolution path </a:t>
          </a:r>
          <a:r>
            <a:rPr lang="en-US" altLang="zh-CN" b="1" dirty="0" smtClean="0"/>
            <a:t>strives to fulfill all IMT-2020 requirements</a:t>
          </a:r>
          <a:endParaRPr lang="zh-CN" altLang="en-US" b="1" dirty="0"/>
        </a:p>
      </dgm:t>
    </dgm:pt>
    <dgm:pt modelId="{7862E201-5F83-413D-B12E-1A19DE994300}" type="parTrans" cxnId="{0795BBFF-CF43-4823-9E7B-BD3E19E8BBEA}">
      <dgm:prSet/>
      <dgm:spPr/>
      <dgm:t>
        <a:bodyPr/>
        <a:lstStyle/>
        <a:p>
          <a:endParaRPr lang="zh-CN" altLang="en-US"/>
        </a:p>
      </dgm:t>
    </dgm:pt>
    <dgm:pt modelId="{5A7218B1-051F-49FA-AC7E-EC50A37F7A8F}" type="sibTrans" cxnId="{0795BBFF-CF43-4823-9E7B-BD3E19E8BBEA}">
      <dgm:prSet/>
      <dgm:spPr/>
      <dgm:t>
        <a:bodyPr/>
        <a:lstStyle/>
        <a:p>
          <a:endParaRPr lang="zh-CN" altLang="en-US"/>
        </a:p>
      </dgm:t>
    </dgm:pt>
    <dgm:pt modelId="{CB262537-247F-4B06-B008-58D3760E3B03}">
      <dgm:prSet/>
      <dgm:spPr/>
      <dgm:t>
        <a:bodyPr/>
        <a:lstStyle/>
        <a:p>
          <a:r>
            <a:rPr lang="en-US" altLang="zh-CN" smtClean="0"/>
            <a:t>Continues to evolve in parallel with new radio</a:t>
          </a:r>
          <a:endParaRPr lang="en-US" altLang="zh-CN" dirty="0" smtClean="0"/>
        </a:p>
      </dgm:t>
    </dgm:pt>
    <dgm:pt modelId="{5EB7031D-6A48-48AC-8869-5DF66E793633}" type="parTrans" cxnId="{A6ED5912-4304-4D72-ADF8-4794B283C37F}">
      <dgm:prSet/>
      <dgm:spPr/>
      <dgm:t>
        <a:bodyPr/>
        <a:lstStyle/>
        <a:p>
          <a:endParaRPr lang="zh-CN" altLang="en-US"/>
        </a:p>
      </dgm:t>
    </dgm:pt>
    <dgm:pt modelId="{0406E7AA-17AF-4663-B246-6B55EAE0F80B}" type="sibTrans" cxnId="{A6ED5912-4304-4D72-ADF8-4794B283C37F}">
      <dgm:prSet/>
      <dgm:spPr/>
      <dgm:t>
        <a:bodyPr/>
        <a:lstStyle/>
        <a:p>
          <a:endParaRPr lang="zh-CN" altLang="en-US"/>
        </a:p>
      </dgm:t>
    </dgm:pt>
    <dgm:pt modelId="{9D30A077-0AAB-4586-BD38-9A336BAFFBD3}">
      <dgm:prSet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New radio path </a:t>
          </a:r>
          <a:r>
            <a:rPr lang="en-US" altLang="zh-CN" b="1" dirty="0" smtClean="0"/>
            <a:t>fulfills all IMT-2020 requirements</a:t>
          </a:r>
        </a:p>
      </dgm:t>
    </dgm:pt>
    <dgm:pt modelId="{D7D2EFDC-EAF6-44B3-9A5C-90B4DCD81257}" type="parTrans" cxnId="{F494757D-9C89-489B-B7C6-76E05BB00AF2}">
      <dgm:prSet/>
      <dgm:spPr/>
      <dgm:t>
        <a:bodyPr/>
        <a:lstStyle/>
        <a:p>
          <a:endParaRPr lang="zh-CN" altLang="en-US"/>
        </a:p>
      </dgm:t>
    </dgm:pt>
    <dgm:pt modelId="{F47208FA-16F2-4FC1-9E29-005D8475583D}" type="sibTrans" cxnId="{F494757D-9C89-489B-B7C6-76E05BB00AF2}">
      <dgm:prSet/>
      <dgm:spPr/>
      <dgm:t>
        <a:bodyPr/>
        <a:lstStyle/>
        <a:p>
          <a:endParaRPr lang="zh-CN" altLang="en-US"/>
        </a:p>
      </dgm:t>
    </dgm:pt>
    <dgm:pt modelId="{C57AF81D-93A2-4D55-8C7D-AC0CCFB2FBFE}">
      <dgm:prSet/>
      <dgm:spPr/>
      <dgm:t>
        <a:bodyPr/>
        <a:lstStyle/>
        <a:p>
          <a:r>
            <a:rPr lang="en-US" altLang="zh-CN" smtClean="0"/>
            <a:t>Phased approach</a:t>
          </a:r>
          <a:endParaRPr lang="en-US" altLang="zh-CN" dirty="0" smtClean="0"/>
        </a:p>
      </dgm:t>
    </dgm:pt>
    <dgm:pt modelId="{E08363BB-B166-430C-9382-E47AEC615B7E}" type="parTrans" cxnId="{7B29265F-5B90-4C95-B6BF-AB816E25051B}">
      <dgm:prSet/>
      <dgm:spPr/>
      <dgm:t>
        <a:bodyPr/>
        <a:lstStyle/>
        <a:p>
          <a:endParaRPr lang="zh-CN" altLang="en-US"/>
        </a:p>
      </dgm:t>
    </dgm:pt>
    <dgm:pt modelId="{9208E282-18A8-46E9-A466-ABC2D56208F5}" type="sibTrans" cxnId="{7B29265F-5B90-4C95-B6BF-AB816E25051B}">
      <dgm:prSet/>
      <dgm:spPr/>
      <dgm:t>
        <a:bodyPr/>
        <a:lstStyle/>
        <a:p>
          <a:endParaRPr lang="zh-CN" altLang="en-US"/>
        </a:p>
      </dgm:t>
    </dgm:pt>
    <dgm:pt modelId="{7C60B86A-B5A7-48BC-BE42-8F59882AA30B}" type="pres">
      <dgm:prSet presAssocID="{4B4C56D1-F693-48E7-836B-AC01FE7BB44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F72F4B7-608C-4628-A6A5-318DA271F724}" type="pres">
      <dgm:prSet presAssocID="{9D1277AA-8380-43C8-9E84-A21393C7F094}" presName="parentLin" presStyleCnt="0"/>
      <dgm:spPr/>
    </dgm:pt>
    <dgm:pt modelId="{90E4AF43-0119-4DE6-B313-86DDEA01D1D8}" type="pres">
      <dgm:prSet presAssocID="{9D1277AA-8380-43C8-9E84-A21393C7F094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548730F8-4E6D-44D6-8064-424C5115F94C}" type="pres">
      <dgm:prSet presAssocID="{9D1277AA-8380-43C8-9E84-A21393C7F09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708463-AD36-4B5F-B962-4D6BB30BEA28}" type="pres">
      <dgm:prSet presAssocID="{9D1277AA-8380-43C8-9E84-A21393C7F094}" presName="negativeSpace" presStyleCnt="0"/>
      <dgm:spPr/>
    </dgm:pt>
    <dgm:pt modelId="{7CD0F323-237D-4D8A-B12C-6E6D7EEAB8B7}" type="pres">
      <dgm:prSet presAssocID="{9D1277AA-8380-43C8-9E84-A21393C7F094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A9C326-EB48-498A-BDEA-954F14963276}" type="pres">
      <dgm:prSet presAssocID="{5A7218B1-051F-49FA-AC7E-EC50A37F7A8F}" presName="spaceBetweenRectangles" presStyleCnt="0"/>
      <dgm:spPr/>
    </dgm:pt>
    <dgm:pt modelId="{86330706-F1D4-473C-A237-456661C4678B}" type="pres">
      <dgm:prSet presAssocID="{9D30A077-0AAB-4586-BD38-9A336BAFFBD3}" presName="parentLin" presStyleCnt="0"/>
      <dgm:spPr/>
    </dgm:pt>
    <dgm:pt modelId="{ED186B33-0A95-4F2C-81D2-D4F19F00F0D3}" type="pres">
      <dgm:prSet presAssocID="{9D30A077-0AAB-4586-BD38-9A336BAFFBD3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5C1EB7F5-9506-4CC0-92F3-A324EF49FCB6}" type="pres">
      <dgm:prSet presAssocID="{9D30A077-0AAB-4586-BD38-9A336BAFFBD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C5AC1A-909D-461B-B314-7A9B01EC108D}" type="pres">
      <dgm:prSet presAssocID="{9D30A077-0AAB-4586-BD38-9A336BAFFBD3}" presName="negativeSpace" presStyleCnt="0"/>
      <dgm:spPr/>
    </dgm:pt>
    <dgm:pt modelId="{E2E63FDA-6E73-4FAB-B78E-0858DB9C4420}" type="pres">
      <dgm:prSet presAssocID="{9D30A077-0AAB-4586-BD38-9A336BAFFBD3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6ED5912-4304-4D72-ADF8-4794B283C37F}" srcId="{9D1277AA-8380-43C8-9E84-A21393C7F094}" destId="{CB262537-247F-4B06-B008-58D3760E3B03}" srcOrd="0" destOrd="0" parTransId="{5EB7031D-6A48-48AC-8869-5DF66E793633}" sibTransId="{0406E7AA-17AF-4663-B246-6B55EAE0F80B}"/>
    <dgm:cxn modelId="{0795BBFF-CF43-4823-9E7B-BD3E19E8BBEA}" srcId="{4B4C56D1-F693-48E7-836B-AC01FE7BB442}" destId="{9D1277AA-8380-43C8-9E84-A21393C7F094}" srcOrd="0" destOrd="0" parTransId="{7862E201-5F83-413D-B12E-1A19DE994300}" sibTransId="{5A7218B1-051F-49FA-AC7E-EC50A37F7A8F}"/>
    <dgm:cxn modelId="{DADB443B-51C6-4B97-B306-33480CE809CE}" type="presOf" srcId="{9D1277AA-8380-43C8-9E84-A21393C7F094}" destId="{90E4AF43-0119-4DE6-B313-86DDEA01D1D8}" srcOrd="0" destOrd="0" presId="urn:microsoft.com/office/officeart/2005/8/layout/list1"/>
    <dgm:cxn modelId="{F494757D-9C89-489B-B7C6-76E05BB00AF2}" srcId="{4B4C56D1-F693-48E7-836B-AC01FE7BB442}" destId="{9D30A077-0AAB-4586-BD38-9A336BAFFBD3}" srcOrd="1" destOrd="0" parTransId="{D7D2EFDC-EAF6-44B3-9A5C-90B4DCD81257}" sibTransId="{F47208FA-16F2-4FC1-9E29-005D8475583D}"/>
    <dgm:cxn modelId="{2637F923-A079-45EB-8CFE-C38C568458C7}" type="presOf" srcId="{9D1277AA-8380-43C8-9E84-A21393C7F094}" destId="{548730F8-4E6D-44D6-8064-424C5115F94C}" srcOrd="1" destOrd="0" presId="urn:microsoft.com/office/officeart/2005/8/layout/list1"/>
    <dgm:cxn modelId="{C251AE30-25FB-498E-B6F2-3A4B5175723D}" type="presOf" srcId="{9D30A077-0AAB-4586-BD38-9A336BAFFBD3}" destId="{5C1EB7F5-9506-4CC0-92F3-A324EF49FCB6}" srcOrd="1" destOrd="0" presId="urn:microsoft.com/office/officeart/2005/8/layout/list1"/>
    <dgm:cxn modelId="{7B29265F-5B90-4C95-B6BF-AB816E25051B}" srcId="{9D30A077-0AAB-4586-BD38-9A336BAFFBD3}" destId="{C57AF81D-93A2-4D55-8C7D-AC0CCFB2FBFE}" srcOrd="0" destOrd="0" parTransId="{E08363BB-B166-430C-9382-E47AEC615B7E}" sibTransId="{9208E282-18A8-46E9-A466-ABC2D56208F5}"/>
    <dgm:cxn modelId="{EFC411EE-43CD-408E-8C02-17137BE2D800}" type="presOf" srcId="{CB262537-247F-4B06-B008-58D3760E3B03}" destId="{7CD0F323-237D-4D8A-B12C-6E6D7EEAB8B7}" srcOrd="0" destOrd="0" presId="urn:microsoft.com/office/officeart/2005/8/layout/list1"/>
    <dgm:cxn modelId="{B3E083FE-EC48-4520-AEDA-C84CDD72A445}" type="presOf" srcId="{C57AF81D-93A2-4D55-8C7D-AC0CCFB2FBFE}" destId="{E2E63FDA-6E73-4FAB-B78E-0858DB9C4420}" srcOrd="0" destOrd="0" presId="urn:microsoft.com/office/officeart/2005/8/layout/list1"/>
    <dgm:cxn modelId="{6397B0DF-1243-4CE5-BAAE-4E8917AE1188}" type="presOf" srcId="{9D30A077-0AAB-4586-BD38-9A336BAFFBD3}" destId="{ED186B33-0A95-4F2C-81D2-D4F19F00F0D3}" srcOrd="0" destOrd="0" presId="urn:microsoft.com/office/officeart/2005/8/layout/list1"/>
    <dgm:cxn modelId="{1BF513CD-6C46-4043-B485-21002D5DA88D}" type="presOf" srcId="{4B4C56D1-F693-48E7-836B-AC01FE7BB442}" destId="{7C60B86A-B5A7-48BC-BE42-8F59882AA30B}" srcOrd="0" destOrd="0" presId="urn:microsoft.com/office/officeart/2005/8/layout/list1"/>
    <dgm:cxn modelId="{B779AD0E-8895-4B22-B91E-7A225A2A3E5E}" type="presParOf" srcId="{7C60B86A-B5A7-48BC-BE42-8F59882AA30B}" destId="{EF72F4B7-608C-4628-A6A5-318DA271F724}" srcOrd="0" destOrd="0" presId="urn:microsoft.com/office/officeart/2005/8/layout/list1"/>
    <dgm:cxn modelId="{1C467B58-43E1-4715-82C6-93A245432E36}" type="presParOf" srcId="{EF72F4B7-608C-4628-A6A5-318DA271F724}" destId="{90E4AF43-0119-4DE6-B313-86DDEA01D1D8}" srcOrd="0" destOrd="0" presId="urn:microsoft.com/office/officeart/2005/8/layout/list1"/>
    <dgm:cxn modelId="{2EE5AB2E-B5A4-416F-8D3B-1530783B436B}" type="presParOf" srcId="{EF72F4B7-608C-4628-A6A5-318DA271F724}" destId="{548730F8-4E6D-44D6-8064-424C5115F94C}" srcOrd="1" destOrd="0" presId="urn:microsoft.com/office/officeart/2005/8/layout/list1"/>
    <dgm:cxn modelId="{3CFE1645-8F9B-4E56-B5A0-4FF70C4CE1D4}" type="presParOf" srcId="{7C60B86A-B5A7-48BC-BE42-8F59882AA30B}" destId="{07708463-AD36-4B5F-B962-4D6BB30BEA28}" srcOrd="1" destOrd="0" presId="urn:microsoft.com/office/officeart/2005/8/layout/list1"/>
    <dgm:cxn modelId="{FB301642-B167-495C-9661-EC2F5A6BA782}" type="presParOf" srcId="{7C60B86A-B5A7-48BC-BE42-8F59882AA30B}" destId="{7CD0F323-237D-4D8A-B12C-6E6D7EEAB8B7}" srcOrd="2" destOrd="0" presId="urn:microsoft.com/office/officeart/2005/8/layout/list1"/>
    <dgm:cxn modelId="{92E74F43-9CF2-4322-BF93-817CF527A317}" type="presParOf" srcId="{7C60B86A-B5A7-48BC-BE42-8F59882AA30B}" destId="{8FA9C326-EB48-498A-BDEA-954F14963276}" srcOrd="3" destOrd="0" presId="urn:microsoft.com/office/officeart/2005/8/layout/list1"/>
    <dgm:cxn modelId="{9CD749AB-111E-430B-8AAA-E79A30CFB250}" type="presParOf" srcId="{7C60B86A-B5A7-48BC-BE42-8F59882AA30B}" destId="{86330706-F1D4-473C-A237-456661C4678B}" srcOrd="4" destOrd="0" presId="urn:microsoft.com/office/officeart/2005/8/layout/list1"/>
    <dgm:cxn modelId="{602AF3AA-ED34-4FCA-868C-CCA46ACDDBCF}" type="presParOf" srcId="{86330706-F1D4-473C-A237-456661C4678B}" destId="{ED186B33-0A95-4F2C-81D2-D4F19F00F0D3}" srcOrd="0" destOrd="0" presId="urn:microsoft.com/office/officeart/2005/8/layout/list1"/>
    <dgm:cxn modelId="{DE57B983-3036-4DE1-9A06-977459A9888B}" type="presParOf" srcId="{86330706-F1D4-473C-A237-456661C4678B}" destId="{5C1EB7F5-9506-4CC0-92F3-A324EF49FCB6}" srcOrd="1" destOrd="0" presId="urn:microsoft.com/office/officeart/2005/8/layout/list1"/>
    <dgm:cxn modelId="{75334CF9-A3EB-478E-89A1-6049DE731FF8}" type="presParOf" srcId="{7C60B86A-B5A7-48BC-BE42-8F59882AA30B}" destId="{A4C5AC1A-909D-461B-B314-7A9B01EC108D}" srcOrd="5" destOrd="0" presId="urn:microsoft.com/office/officeart/2005/8/layout/list1"/>
    <dgm:cxn modelId="{578FBFE2-F364-4E3C-B0BE-F2174732A6BC}" type="presParOf" srcId="{7C60B86A-B5A7-48BC-BE42-8F59882AA30B}" destId="{E2E63FDA-6E73-4FAB-B78E-0858DB9C442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2C2EBA-A591-4218-A83E-3C4E19A8CDA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AD399BD-4245-4CBB-8573-30F65896AA99}">
      <dgm:prSet custT="1"/>
      <dgm:spPr/>
      <dgm:t>
        <a:bodyPr/>
        <a:lstStyle/>
        <a:p>
          <a:r>
            <a:rPr lang="en-US" altLang="zh-CN" sz="1700" dirty="0" smtClean="0"/>
            <a:t>Current SI/WI still continues</a:t>
          </a:r>
        </a:p>
      </dgm:t>
    </dgm:pt>
    <dgm:pt modelId="{4B6B9839-C9EF-4B98-99B6-5A4F22948B11}" type="parTrans" cxnId="{720743E9-696C-4488-A96E-03F051A3C2BF}">
      <dgm:prSet/>
      <dgm:spPr/>
      <dgm:t>
        <a:bodyPr/>
        <a:lstStyle/>
        <a:p>
          <a:endParaRPr lang="zh-CN" altLang="en-US"/>
        </a:p>
      </dgm:t>
    </dgm:pt>
    <dgm:pt modelId="{C320D893-176B-45A2-9272-F81673BF1FA5}" type="sibTrans" cxnId="{720743E9-696C-4488-A96E-03F051A3C2BF}">
      <dgm:prSet/>
      <dgm:spPr/>
      <dgm:t>
        <a:bodyPr/>
        <a:lstStyle/>
        <a:p>
          <a:endParaRPr lang="zh-CN" altLang="en-US"/>
        </a:p>
      </dgm:t>
    </dgm:pt>
    <dgm:pt modelId="{CC0973FC-7069-43E8-95E6-32D66729C5FF}">
      <dgm:prSet custT="1"/>
      <dgm:spPr/>
      <dgm:t>
        <a:bodyPr/>
        <a:lstStyle/>
        <a:p>
          <a:r>
            <a:rPr lang="en-US" altLang="zh-CN" sz="1700" dirty="0" smtClean="0"/>
            <a:t>New SI/WIs are established to </a:t>
          </a:r>
        </a:p>
      </dgm:t>
    </dgm:pt>
    <dgm:pt modelId="{73F88F39-0341-4C26-ABE6-F82085FFD926}" type="parTrans" cxnId="{2F2D402D-948E-46F2-9977-DE791AF12B41}">
      <dgm:prSet/>
      <dgm:spPr/>
      <dgm:t>
        <a:bodyPr/>
        <a:lstStyle/>
        <a:p>
          <a:endParaRPr lang="zh-CN" altLang="en-US"/>
        </a:p>
      </dgm:t>
    </dgm:pt>
    <dgm:pt modelId="{173F55D0-7C98-4025-A50D-1BBCB863AF6B}" type="sibTrans" cxnId="{2F2D402D-948E-46F2-9977-DE791AF12B41}">
      <dgm:prSet/>
      <dgm:spPr/>
      <dgm:t>
        <a:bodyPr/>
        <a:lstStyle/>
        <a:p>
          <a:endParaRPr lang="zh-CN" altLang="en-US"/>
        </a:p>
      </dgm:t>
    </dgm:pt>
    <dgm:pt modelId="{F9E4A1FA-1CDF-44CC-B765-714DE6E9E9E3}">
      <dgm:prSet custT="1"/>
      <dgm:spPr/>
      <dgm:t>
        <a:bodyPr/>
        <a:lstStyle/>
        <a:p>
          <a:r>
            <a:rPr lang="en-US" altLang="zh-CN" sz="1600" dirty="0" smtClean="0"/>
            <a:t>Fill out gap with IMT-2020 requirements, such as area traffic capacity and mobility</a:t>
          </a:r>
        </a:p>
      </dgm:t>
    </dgm:pt>
    <dgm:pt modelId="{844010DB-93DD-4852-A6B0-F1A800E449F8}" type="parTrans" cxnId="{FFC53CD7-F0F4-42EC-A310-6A2649715E58}">
      <dgm:prSet/>
      <dgm:spPr/>
      <dgm:t>
        <a:bodyPr/>
        <a:lstStyle/>
        <a:p>
          <a:endParaRPr lang="zh-CN" altLang="en-US"/>
        </a:p>
      </dgm:t>
    </dgm:pt>
    <dgm:pt modelId="{0CADAB7F-0B59-4BA8-A05D-9092C6D38AA3}" type="sibTrans" cxnId="{FFC53CD7-F0F4-42EC-A310-6A2649715E58}">
      <dgm:prSet/>
      <dgm:spPr/>
      <dgm:t>
        <a:bodyPr/>
        <a:lstStyle/>
        <a:p>
          <a:endParaRPr lang="zh-CN" altLang="en-US"/>
        </a:p>
      </dgm:t>
    </dgm:pt>
    <dgm:pt modelId="{1CF62ADE-AC96-4DEB-914A-D3DA8BEF51A4}">
      <dgm:prSet custT="1"/>
      <dgm:spPr/>
      <dgm:t>
        <a:bodyPr/>
        <a:lstStyle/>
        <a:p>
          <a:r>
            <a:rPr lang="en-US" altLang="zh-CN" sz="1600" dirty="0" smtClean="0"/>
            <a:t>meet specific deployment needs, such as UL capacity enhancement</a:t>
          </a:r>
        </a:p>
      </dgm:t>
    </dgm:pt>
    <dgm:pt modelId="{28555B47-974F-41B2-8177-6228B3082043}" type="parTrans" cxnId="{1A922785-324D-4F22-BE9F-EDFD8D443C1F}">
      <dgm:prSet/>
      <dgm:spPr/>
      <dgm:t>
        <a:bodyPr/>
        <a:lstStyle/>
        <a:p>
          <a:endParaRPr lang="zh-CN" altLang="en-US"/>
        </a:p>
      </dgm:t>
    </dgm:pt>
    <dgm:pt modelId="{9C97FAB9-3EDA-4CA5-9178-A383171EA7B2}" type="sibTrans" cxnId="{1A922785-324D-4F22-BE9F-EDFD8D443C1F}">
      <dgm:prSet/>
      <dgm:spPr/>
      <dgm:t>
        <a:bodyPr/>
        <a:lstStyle/>
        <a:p>
          <a:endParaRPr lang="zh-CN" altLang="en-US"/>
        </a:p>
      </dgm:t>
    </dgm:pt>
    <dgm:pt modelId="{07036F9A-66ED-4B61-811E-C5C4922D9866}">
      <dgm:prSet custT="1"/>
      <dgm:spPr/>
      <dgm:t>
        <a:bodyPr/>
        <a:lstStyle/>
        <a:p>
          <a:r>
            <a:rPr lang="en-US" altLang="zh-CN" sz="1600" dirty="0" smtClean="0"/>
            <a:t>Certain IMT-2020 requirements can be met by ongoing SI/WIs</a:t>
          </a:r>
        </a:p>
      </dgm:t>
    </dgm:pt>
    <dgm:pt modelId="{0BD4007E-64B1-420F-A565-65569D000812}" type="parTrans" cxnId="{C5A2BFF9-647D-413A-9F0E-B2618FE3C62D}">
      <dgm:prSet/>
      <dgm:spPr/>
      <dgm:t>
        <a:bodyPr/>
        <a:lstStyle/>
        <a:p>
          <a:endParaRPr lang="zh-CN" altLang="en-US"/>
        </a:p>
      </dgm:t>
    </dgm:pt>
    <dgm:pt modelId="{A49945F1-CCFD-49B1-9F81-104B5191A644}" type="sibTrans" cxnId="{C5A2BFF9-647D-413A-9F0E-B2618FE3C62D}">
      <dgm:prSet/>
      <dgm:spPr/>
      <dgm:t>
        <a:bodyPr/>
        <a:lstStyle/>
        <a:p>
          <a:endParaRPr lang="zh-CN" altLang="en-US"/>
        </a:p>
      </dgm:t>
    </dgm:pt>
    <dgm:pt modelId="{4A96E774-C8B0-4407-9C76-1B913A97A143}" type="pres">
      <dgm:prSet presAssocID="{262C2EBA-A591-4218-A83E-3C4E19A8CDA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A200178-A941-448F-8C7D-6FCDD2F0E88A}" type="pres">
      <dgm:prSet presAssocID="{CAD399BD-4245-4CBB-8573-30F65896AA99}" presName="parentLin" presStyleCnt="0"/>
      <dgm:spPr/>
    </dgm:pt>
    <dgm:pt modelId="{2F19214E-E41A-40E9-906E-15A9A7F52F08}" type="pres">
      <dgm:prSet presAssocID="{CAD399BD-4245-4CBB-8573-30F65896AA99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74B77F75-03BC-4E7D-8459-17CC0F17AB91}" type="pres">
      <dgm:prSet presAssocID="{CAD399BD-4245-4CBB-8573-30F65896AA9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A337A1-DDC7-4078-B7B0-4F86D5BAE4AD}" type="pres">
      <dgm:prSet presAssocID="{CAD399BD-4245-4CBB-8573-30F65896AA99}" presName="negativeSpace" presStyleCnt="0"/>
      <dgm:spPr/>
    </dgm:pt>
    <dgm:pt modelId="{3BC4F7FB-A625-4D81-B75B-168DB5B391DB}" type="pres">
      <dgm:prSet presAssocID="{CAD399BD-4245-4CBB-8573-30F65896AA99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0E54F5-F41B-40F2-92B3-1AF09F695C2B}" type="pres">
      <dgm:prSet presAssocID="{C320D893-176B-45A2-9272-F81673BF1FA5}" presName="spaceBetweenRectangles" presStyleCnt="0"/>
      <dgm:spPr/>
    </dgm:pt>
    <dgm:pt modelId="{F82A244B-C9C3-4FA8-A653-3D2EE4A7416F}" type="pres">
      <dgm:prSet presAssocID="{CC0973FC-7069-43E8-95E6-32D66729C5FF}" presName="parentLin" presStyleCnt="0"/>
      <dgm:spPr/>
    </dgm:pt>
    <dgm:pt modelId="{66F5DBA3-9295-4A2D-8897-26C9B5A7756D}" type="pres">
      <dgm:prSet presAssocID="{CC0973FC-7069-43E8-95E6-32D66729C5FF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003F9353-58E2-4AA9-A6C4-178182202E6F}" type="pres">
      <dgm:prSet presAssocID="{CC0973FC-7069-43E8-95E6-32D66729C5F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123845-6927-4B56-82EA-8664BBB3E3BC}" type="pres">
      <dgm:prSet presAssocID="{CC0973FC-7069-43E8-95E6-32D66729C5FF}" presName="negativeSpace" presStyleCnt="0"/>
      <dgm:spPr/>
    </dgm:pt>
    <dgm:pt modelId="{4C08F225-9470-4D95-A82B-6281419297AF}" type="pres">
      <dgm:prSet presAssocID="{CC0973FC-7069-43E8-95E6-32D66729C5FF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F2D402D-948E-46F2-9977-DE791AF12B41}" srcId="{262C2EBA-A591-4218-A83E-3C4E19A8CDA1}" destId="{CC0973FC-7069-43E8-95E6-32D66729C5FF}" srcOrd="1" destOrd="0" parTransId="{73F88F39-0341-4C26-ABE6-F82085FFD926}" sibTransId="{173F55D0-7C98-4025-A50D-1BBCB863AF6B}"/>
    <dgm:cxn modelId="{BA87FFE1-8A45-4350-B90B-404474624868}" type="presOf" srcId="{F9E4A1FA-1CDF-44CC-B765-714DE6E9E9E3}" destId="{4C08F225-9470-4D95-A82B-6281419297AF}" srcOrd="0" destOrd="0" presId="urn:microsoft.com/office/officeart/2005/8/layout/list1"/>
    <dgm:cxn modelId="{18DEDA9B-F9BC-4D69-AE56-34D661340206}" type="presOf" srcId="{CC0973FC-7069-43E8-95E6-32D66729C5FF}" destId="{66F5DBA3-9295-4A2D-8897-26C9B5A7756D}" srcOrd="0" destOrd="0" presId="urn:microsoft.com/office/officeart/2005/8/layout/list1"/>
    <dgm:cxn modelId="{0BA75265-7A78-4D6A-8FA6-5C737AB623F9}" type="presOf" srcId="{CAD399BD-4245-4CBB-8573-30F65896AA99}" destId="{74B77F75-03BC-4E7D-8459-17CC0F17AB91}" srcOrd="1" destOrd="0" presId="urn:microsoft.com/office/officeart/2005/8/layout/list1"/>
    <dgm:cxn modelId="{C5A2BFF9-647D-413A-9F0E-B2618FE3C62D}" srcId="{CAD399BD-4245-4CBB-8573-30F65896AA99}" destId="{07036F9A-66ED-4B61-811E-C5C4922D9866}" srcOrd="0" destOrd="0" parTransId="{0BD4007E-64B1-420F-A565-65569D000812}" sibTransId="{A49945F1-CCFD-49B1-9F81-104B5191A644}"/>
    <dgm:cxn modelId="{B003916C-CC82-4F07-B094-FD0B88A2D2D7}" type="presOf" srcId="{1CF62ADE-AC96-4DEB-914A-D3DA8BEF51A4}" destId="{4C08F225-9470-4D95-A82B-6281419297AF}" srcOrd="0" destOrd="1" presId="urn:microsoft.com/office/officeart/2005/8/layout/list1"/>
    <dgm:cxn modelId="{720743E9-696C-4488-A96E-03F051A3C2BF}" srcId="{262C2EBA-A591-4218-A83E-3C4E19A8CDA1}" destId="{CAD399BD-4245-4CBB-8573-30F65896AA99}" srcOrd="0" destOrd="0" parTransId="{4B6B9839-C9EF-4B98-99B6-5A4F22948B11}" sibTransId="{C320D893-176B-45A2-9272-F81673BF1FA5}"/>
    <dgm:cxn modelId="{E86F7777-E2E4-4B48-8DFA-37FF3503F857}" type="presOf" srcId="{CC0973FC-7069-43E8-95E6-32D66729C5FF}" destId="{003F9353-58E2-4AA9-A6C4-178182202E6F}" srcOrd="1" destOrd="0" presId="urn:microsoft.com/office/officeart/2005/8/layout/list1"/>
    <dgm:cxn modelId="{1A922785-324D-4F22-BE9F-EDFD8D443C1F}" srcId="{CC0973FC-7069-43E8-95E6-32D66729C5FF}" destId="{1CF62ADE-AC96-4DEB-914A-D3DA8BEF51A4}" srcOrd="1" destOrd="0" parTransId="{28555B47-974F-41B2-8177-6228B3082043}" sibTransId="{9C97FAB9-3EDA-4CA5-9178-A383171EA7B2}"/>
    <dgm:cxn modelId="{E947F09F-AC40-4AB3-948D-49F73CDD6420}" type="presOf" srcId="{262C2EBA-A591-4218-A83E-3C4E19A8CDA1}" destId="{4A96E774-C8B0-4407-9C76-1B913A97A143}" srcOrd="0" destOrd="0" presId="urn:microsoft.com/office/officeart/2005/8/layout/list1"/>
    <dgm:cxn modelId="{FFC53CD7-F0F4-42EC-A310-6A2649715E58}" srcId="{CC0973FC-7069-43E8-95E6-32D66729C5FF}" destId="{F9E4A1FA-1CDF-44CC-B765-714DE6E9E9E3}" srcOrd="0" destOrd="0" parTransId="{844010DB-93DD-4852-A6B0-F1A800E449F8}" sibTransId="{0CADAB7F-0B59-4BA8-A05D-9092C6D38AA3}"/>
    <dgm:cxn modelId="{57C9D391-AA26-4726-8898-CF87EF8198CF}" type="presOf" srcId="{07036F9A-66ED-4B61-811E-C5C4922D9866}" destId="{3BC4F7FB-A625-4D81-B75B-168DB5B391DB}" srcOrd="0" destOrd="0" presId="urn:microsoft.com/office/officeart/2005/8/layout/list1"/>
    <dgm:cxn modelId="{75338952-B480-4F53-A21E-3CFD2CCAB1A8}" type="presOf" srcId="{CAD399BD-4245-4CBB-8573-30F65896AA99}" destId="{2F19214E-E41A-40E9-906E-15A9A7F52F08}" srcOrd="0" destOrd="0" presId="urn:microsoft.com/office/officeart/2005/8/layout/list1"/>
    <dgm:cxn modelId="{2435000F-47BA-4277-A29D-2903A79E119D}" type="presParOf" srcId="{4A96E774-C8B0-4407-9C76-1B913A97A143}" destId="{8A200178-A941-448F-8C7D-6FCDD2F0E88A}" srcOrd="0" destOrd="0" presId="urn:microsoft.com/office/officeart/2005/8/layout/list1"/>
    <dgm:cxn modelId="{0B00ECF0-A2A9-46E0-B6B4-5F7F47F6AE74}" type="presParOf" srcId="{8A200178-A941-448F-8C7D-6FCDD2F0E88A}" destId="{2F19214E-E41A-40E9-906E-15A9A7F52F08}" srcOrd="0" destOrd="0" presId="urn:microsoft.com/office/officeart/2005/8/layout/list1"/>
    <dgm:cxn modelId="{C8FB2081-CB7A-429A-B3E0-41A7DB8BE84D}" type="presParOf" srcId="{8A200178-A941-448F-8C7D-6FCDD2F0E88A}" destId="{74B77F75-03BC-4E7D-8459-17CC0F17AB91}" srcOrd="1" destOrd="0" presId="urn:microsoft.com/office/officeart/2005/8/layout/list1"/>
    <dgm:cxn modelId="{9793D792-D81A-4532-BAB8-DA47293A15BF}" type="presParOf" srcId="{4A96E774-C8B0-4407-9C76-1B913A97A143}" destId="{88A337A1-DDC7-4078-B7B0-4F86D5BAE4AD}" srcOrd="1" destOrd="0" presId="urn:microsoft.com/office/officeart/2005/8/layout/list1"/>
    <dgm:cxn modelId="{BBCB7D8A-24C0-48F4-AB8B-248A3792411D}" type="presParOf" srcId="{4A96E774-C8B0-4407-9C76-1B913A97A143}" destId="{3BC4F7FB-A625-4D81-B75B-168DB5B391DB}" srcOrd="2" destOrd="0" presId="urn:microsoft.com/office/officeart/2005/8/layout/list1"/>
    <dgm:cxn modelId="{756C1011-08EB-4ECF-A008-5A388AB36C38}" type="presParOf" srcId="{4A96E774-C8B0-4407-9C76-1B913A97A143}" destId="{A00E54F5-F41B-40F2-92B3-1AF09F695C2B}" srcOrd="3" destOrd="0" presId="urn:microsoft.com/office/officeart/2005/8/layout/list1"/>
    <dgm:cxn modelId="{45A0B427-FAF7-4021-BBBC-D4D49217B49B}" type="presParOf" srcId="{4A96E774-C8B0-4407-9C76-1B913A97A143}" destId="{F82A244B-C9C3-4FA8-A653-3D2EE4A7416F}" srcOrd="4" destOrd="0" presId="urn:microsoft.com/office/officeart/2005/8/layout/list1"/>
    <dgm:cxn modelId="{C19518F7-DE87-49B4-981C-58E27CB71CAC}" type="presParOf" srcId="{F82A244B-C9C3-4FA8-A653-3D2EE4A7416F}" destId="{66F5DBA3-9295-4A2D-8897-26C9B5A7756D}" srcOrd="0" destOrd="0" presId="urn:microsoft.com/office/officeart/2005/8/layout/list1"/>
    <dgm:cxn modelId="{B7D366C7-1891-49BC-953D-9CCE62B4D26B}" type="presParOf" srcId="{F82A244B-C9C3-4FA8-A653-3D2EE4A7416F}" destId="{003F9353-58E2-4AA9-A6C4-178182202E6F}" srcOrd="1" destOrd="0" presId="urn:microsoft.com/office/officeart/2005/8/layout/list1"/>
    <dgm:cxn modelId="{7BEADD54-D90F-4BD5-AF32-78ED86684BCA}" type="presParOf" srcId="{4A96E774-C8B0-4407-9C76-1B913A97A143}" destId="{A3123845-6927-4B56-82EA-8664BBB3E3BC}" srcOrd="5" destOrd="0" presId="urn:microsoft.com/office/officeart/2005/8/layout/list1"/>
    <dgm:cxn modelId="{2715DD11-3E4D-4476-B230-D9DBDA1EE010}" type="presParOf" srcId="{4A96E774-C8B0-4407-9C76-1B913A97A143}" destId="{4C08F225-9470-4D95-A82B-6281419297AF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E82247-914A-467E-A7B4-4086881D72A4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3526001F-5E59-4788-9270-A423333D461A}">
      <dgm:prSet custT="1"/>
      <dgm:spPr/>
      <dgm:t>
        <a:bodyPr/>
        <a:lstStyle/>
        <a:p>
          <a:pPr rtl="0"/>
          <a:r>
            <a:rPr lang="en-US" altLang="zh-CN" sz="2400" b="1" dirty="0" smtClean="0">
              <a:solidFill>
                <a:schemeClr val="tx1"/>
              </a:solidFill>
            </a:rPr>
            <a:t>User Centered Network (UCN)</a:t>
          </a:r>
          <a:endParaRPr lang="zh-CN" sz="2400" b="1" dirty="0">
            <a:solidFill>
              <a:schemeClr val="tx1"/>
            </a:solidFill>
          </a:endParaRPr>
        </a:p>
      </dgm:t>
    </dgm:pt>
    <dgm:pt modelId="{45376A19-B57F-4AE1-81DB-B9338C314A2F}" type="parTrans" cxnId="{F8D70FD8-2E62-4FDD-B837-E489ECABD1C6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4D56D3ED-3EBF-4864-B732-94D2339AFEDB}" type="sibTrans" cxnId="{F8D70FD8-2E62-4FDD-B837-E489ECABD1C6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279B56F-653C-4BBC-BDD4-0EB7AF398FF2}">
      <dgm:prSet custT="1"/>
      <dgm:spPr/>
      <dgm:t>
        <a:bodyPr/>
        <a:lstStyle/>
        <a:p>
          <a:pPr rtl="0"/>
          <a:r>
            <a:rPr lang="en-GB" altLang="en-US" sz="2000" b="1" dirty="0" smtClean="0">
              <a:solidFill>
                <a:schemeClr val="tx1"/>
              </a:solidFill>
            </a:rPr>
            <a:t>Flatter Architecture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AA6CBDF6-CCEE-4C0F-AD8E-9763054BCD51}" type="parTrans" cxnId="{D90C1C22-B301-428B-B4A7-B60D584BEA9C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5CB3A09E-6122-452A-8402-23975125B7B5}" type="sibTrans" cxnId="{D90C1C22-B301-428B-B4A7-B60D584BEA9C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B8E9C1C7-3633-4120-9EE4-6C3F6A7E4344}">
      <dgm:prSet custT="1"/>
      <dgm:spPr/>
      <dgm:t>
        <a:bodyPr/>
        <a:lstStyle/>
        <a:p>
          <a:pPr rtl="0"/>
          <a:r>
            <a:rPr lang="en-GB" altLang="zh-CN" sz="2000" b="1" dirty="0" smtClean="0">
              <a:solidFill>
                <a:schemeClr val="tx1"/>
              </a:solidFill>
            </a:rPr>
            <a:t>Flexible Functionality and Topology</a:t>
          </a:r>
          <a:endParaRPr lang="en-US" sz="2000" b="1" dirty="0">
            <a:solidFill>
              <a:schemeClr val="tx1"/>
            </a:solidFill>
          </a:endParaRPr>
        </a:p>
      </dgm:t>
    </dgm:pt>
    <dgm:pt modelId="{81333D2A-8551-40B1-A55D-0EB7CF0B2E7F}" type="parTrans" cxnId="{EF897C0A-A69A-4320-B98A-8439BD1C4E1F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05575939-128B-4BD0-AF6B-8659DAD7F2A2}" type="sibTrans" cxnId="{EF897C0A-A69A-4320-B98A-8439BD1C4E1F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83E518F9-B632-4590-AB1E-24D80320B19C}">
      <dgm:prSet custT="1"/>
      <dgm:spPr/>
      <dgm:t>
        <a:bodyPr/>
        <a:lstStyle/>
        <a:p>
          <a:pPr rtl="0"/>
          <a:r>
            <a:rPr lang="en-GB" altLang="zh-CN" sz="2000" b="1" dirty="0" smtClean="0">
              <a:solidFill>
                <a:schemeClr val="tx1"/>
              </a:solidFill>
            </a:rPr>
            <a:t>Smart RAN</a:t>
          </a:r>
          <a:endParaRPr lang="en-US" sz="2000" b="1" dirty="0">
            <a:solidFill>
              <a:schemeClr val="tx1"/>
            </a:solidFill>
          </a:endParaRPr>
        </a:p>
      </dgm:t>
    </dgm:pt>
    <dgm:pt modelId="{99A26271-955C-4AB5-99D8-75129D79E83D}" type="parTrans" cxnId="{6A5C31B6-650C-45A4-9951-861DC652FC29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1C52E83-8292-4C41-A1BD-F0506AFD6C41}" type="sibTrans" cxnId="{6A5C31B6-650C-45A4-9951-861DC652FC29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6E858800-1A60-48E1-9D59-B311895F6F8B}">
      <dgm:prSet custT="1"/>
      <dgm:spPr/>
      <dgm:t>
        <a:bodyPr/>
        <a:lstStyle/>
        <a:p>
          <a:pPr rtl="0"/>
          <a:r>
            <a:rPr lang="en-GB" altLang="zh-CN" sz="2000" b="1" dirty="0" smtClean="0">
              <a:solidFill>
                <a:schemeClr val="tx1"/>
              </a:solidFill>
            </a:rPr>
            <a:t>Easy Operation</a:t>
          </a:r>
          <a:endParaRPr lang="en-US" sz="2000" b="1" dirty="0">
            <a:solidFill>
              <a:schemeClr val="tx1"/>
            </a:solidFill>
          </a:endParaRPr>
        </a:p>
      </dgm:t>
    </dgm:pt>
    <dgm:pt modelId="{B9D90674-03E4-4BF6-8F11-1BCEBF8B35B2}" type="parTrans" cxnId="{0DA3AC3C-5749-4301-8319-A86779D560C2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31354B9D-855B-45CC-B74D-4177568D0FD3}" type="sibTrans" cxnId="{0DA3AC3C-5749-4301-8319-A86779D560C2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C5FF6CD-FD6D-4D8F-805A-CDB6B1B3CEDA}">
      <dgm:prSet custT="1"/>
      <dgm:spPr/>
      <dgm:t>
        <a:bodyPr/>
        <a:lstStyle/>
        <a:p>
          <a:r>
            <a:rPr lang="en-GB" altLang="en-US" sz="1800" dirty="0" smtClean="0">
              <a:solidFill>
                <a:schemeClr val="tx1"/>
              </a:solidFill>
            </a:rPr>
            <a:t>Restructuring of  Core </a:t>
          </a:r>
          <a:r>
            <a:rPr lang="en-GB" altLang="en-US" sz="1800" dirty="0">
              <a:solidFill>
                <a:schemeClr val="tx1"/>
              </a:solidFill>
            </a:rPr>
            <a:t>&amp; RAN</a:t>
          </a:r>
        </a:p>
      </dgm:t>
    </dgm:pt>
    <dgm:pt modelId="{D5D38511-076E-40E2-AC25-A5A6EFB1668E}" type="parTrans" cxnId="{387C6EC9-BEA5-44CB-A224-D3661ABA949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4EE8CDFF-B7CE-42CD-BEA3-4A949C6E628E}" type="sibTrans" cxnId="{387C6EC9-BEA5-44CB-A224-D3661ABA949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7F1123DB-2168-465E-8F34-5176E2E1B357}">
      <dgm:prSet custT="1"/>
      <dgm:spPr/>
      <dgm:t>
        <a:bodyPr/>
        <a:lstStyle/>
        <a:p>
          <a:r>
            <a:rPr lang="en-GB" altLang="en-US" sz="1800" dirty="0">
              <a:solidFill>
                <a:schemeClr val="tx1"/>
              </a:solidFill>
            </a:rPr>
            <a:t>RAN caching, local </a:t>
          </a:r>
          <a:r>
            <a:rPr lang="en-GB" altLang="en-US" sz="1800" dirty="0" smtClean="0">
              <a:solidFill>
                <a:schemeClr val="tx1"/>
              </a:solidFill>
            </a:rPr>
            <a:t>breakout</a:t>
          </a:r>
          <a:r>
            <a:rPr lang="en-US" altLang="zh-CN" sz="1800" dirty="0" smtClean="0">
              <a:solidFill>
                <a:schemeClr val="tx1"/>
              </a:solidFill>
            </a:rPr>
            <a:t>,</a:t>
          </a:r>
          <a:r>
            <a:rPr lang="zh-CN" altLang="en-US" sz="1800" dirty="0" smtClean="0">
              <a:solidFill>
                <a:schemeClr val="tx1"/>
              </a:solidFill>
            </a:rPr>
            <a:t> </a:t>
          </a:r>
          <a:r>
            <a:rPr lang="en-US" altLang="zh-CN" sz="1800" dirty="0" smtClean="0">
              <a:solidFill>
                <a:schemeClr val="tx1"/>
              </a:solidFill>
            </a:rPr>
            <a:t>Local</a:t>
          </a:r>
          <a:r>
            <a:rPr lang="zh-CN" altLang="en-US" sz="1800" dirty="0" smtClean="0">
              <a:solidFill>
                <a:schemeClr val="tx1"/>
              </a:solidFill>
            </a:rPr>
            <a:t> </a:t>
          </a:r>
          <a:r>
            <a:rPr lang="en-US" altLang="zh-CN" sz="1800" dirty="0" smtClean="0">
              <a:solidFill>
                <a:schemeClr val="tx1"/>
              </a:solidFill>
            </a:rPr>
            <a:t>switching</a:t>
          </a:r>
          <a:endParaRPr lang="zh-CN" altLang="en-US" sz="1800" dirty="0">
            <a:solidFill>
              <a:schemeClr val="tx1"/>
            </a:solidFill>
          </a:endParaRPr>
        </a:p>
      </dgm:t>
    </dgm:pt>
    <dgm:pt modelId="{8D9C3C5B-D0F5-4BD9-9375-B5476BE92D6B}" type="parTrans" cxnId="{305588DA-53FC-4418-B937-8D11847B5E90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4652AD09-4D53-440D-B286-5929A89BFC0E}" type="sibTrans" cxnId="{305588DA-53FC-4418-B937-8D11847B5E90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B059E624-144B-4CAE-AEC5-777053563319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Diverse access point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90043431-723F-4A32-AA10-BDC8675231BF}" type="parTrans" cxnId="{88F5E764-7D36-4C4F-9C7F-FD6EF010185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3EFEF601-4668-48BD-98FD-5C64721FEF2F}" type="sibTrans" cxnId="{88F5E764-7D36-4C4F-9C7F-FD6EF010185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7E3F3AD0-3070-4511-A3CC-AABF08E92911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Configurable functionality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1BAD6AF4-5F22-4022-B64B-E45813C8F55C}" type="parTrans" cxnId="{93F9B3C4-D5BA-4C12-9513-F702E53924F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C25584D6-CAE4-42ED-89C3-C8F8B9AA7E41}" type="sibTrans" cxnId="{93F9B3C4-D5BA-4C12-9513-F702E53924F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61444756-99FC-4F28-969D-C3495E96228B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Multi-connectivity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B02F8CC3-43F6-49F3-9CB6-7A1A7C597B1C}" type="parTrans" cxnId="{AA93ACE0-ADFF-45DC-996D-8CBFC01C3693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5302472A-2999-48E5-879B-A659EE2E4ADA}" type="sibTrans" cxnId="{AA93ACE0-ADFF-45DC-996D-8CBFC01C3693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E25E8C58-21FB-41BE-97BA-69F934A11D6C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UE &amp; service awareness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FE18CD09-80A6-4BA0-9E28-B41B9C8F1D1D}" type="parTrans" cxnId="{992279A8-1155-4D1C-AA63-71E0FA33574E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0A5A0C9F-4469-4E37-B2AE-26DF1A6F5BD0}" type="sibTrans" cxnId="{992279A8-1155-4D1C-AA63-71E0FA33574E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F2185CDF-CCF7-4ADB-BA42-6A89FAE67FC9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Traffic steering and continuity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8FC65BC0-4336-4263-BA17-7D904BEB091F}" type="parTrans" cxnId="{97DC0628-734A-4873-922D-28E86CAB8B6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03156D48-5E28-4292-8F73-6411F5D732D3}" type="sibTrans" cxnId="{97DC0628-734A-4873-922D-28E86CAB8B6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B6276FEE-2E17-483C-85E5-FAFA3A4DD6BE}">
      <dgm:prSet custT="1"/>
      <dgm:spPr/>
      <dgm:t>
        <a:bodyPr/>
        <a:lstStyle/>
        <a:p>
          <a:r>
            <a:rPr lang="en-GB" altLang="zh-CN" sz="1800" dirty="0">
              <a:solidFill>
                <a:schemeClr val="tx1"/>
              </a:solidFill>
            </a:rPr>
            <a:t>Autonomous Network</a:t>
          </a:r>
          <a:endParaRPr lang="zh-CN" altLang="en-US" sz="1800" dirty="0">
            <a:solidFill>
              <a:schemeClr val="tx1"/>
            </a:solidFill>
          </a:endParaRPr>
        </a:p>
      </dgm:t>
    </dgm:pt>
    <dgm:pt modelId="{6FB2B25E-60B6-4CA5-AFF4-AF925178E60A}" type="parTrans" cxnId="{4B01A178-1EEB-407C-A6C0-B0ACF5A04E45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B7A58C89-2851-49BC-A7AC-955DE12F2BF2}" type="sibTrans" cxnId="{4B01A178-1EEB-407C-A6C0-B0ACF5A04E45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C8B3375-0C03-4EFE-9034-85098ED1A6D4}">
      <dgm:prSet custT="1"/>
      <dgm:spPr/>
      <dgm:t>
        <a:bodyPr/>
        <a:lstStyle/>
        <a:p>
          <a:r>
            <a:rPr lang="en-GB" altLang="zh-CN" sz="1800" dirty="0">
              <a:solidFill>
                <a:schemeClr val="tx1"/>
              </a:solidFill>
            </a:rPr>
            <a:t>Multi-RAT integration</a:t>
          </a:r>
          <a:endParaRPr lang="zh-CN" altLang="en-US" sz="1800" dirty="0">
            <a:solidFill>
              <a:schemeClr val="tx1"/>
            </a:solidFill>
          </a:endParaRPr>
        </a:p>
      </dgm:t>
    </dgm:pt>
    <dgm:pt modelId="{A45911DE-DA7B-4DC7-A696-61C5A216A5C7}" type="parTrans" cxnId="{88E2B289-D0E2-4C1D-A800-5E946220086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868C4ACE-A127-4585-8AC6-822C14B23F94}" type="sibTrans" cxnId="{88E2B289-D0E2-4C1D-A800-5E946220086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30116754-3B30-4FAF-B160-E42619A52E5D}">
      <dgm:prSet custT="1"/>
      <dgm:spPr/>
      <dgm:t>
        <a:bodyPr/>
        <a:lstStyle/>
        <a:p>
          <a:r>
            <a:rPr lang="en-GB" altLang="zh-CN" sz="1800" dirty="0">
              <a:solidFill>
                <a:schemeClr val="tx1"/>
              </a:solidFill>
            </a:rPr>
            <a:t>SDN/NFV </a:t>
          </a:r>
          <a:r>
            <a:rPr lang="en-GB" altLang="zh-CN" sz="1800" dirty="0" smtClean="0">
              <a:solidFill>
                <a:schemeClr val="tx1"/>
              </a:solidFill>
            </a:rPr>
            <a:t>based</a:t>
          </a:r>
          <a:endParaRPr lang="zh-CN" altLang="en-US" sz="1800" dirty="0">
            <a:solidFill>
              <a:schemeClr val="tx1"/>
            </a:solidFill>
          </a:endParaRPr>
        </a:p>
      </dgm:t>
    </dgm:pt>
    <dgm:pt modelId="{233BEFC3-89B0-4DDD-9AE7-B14E0D74E330}" type="parTrans" cxnId="{D162B4C5-ADC9-4ADF-8F20-5BD60D60D80D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361640E0-A295-49BF-B854-9E88D2962DAF}" type="sibTrans" cxnId="{D162B4C5-ADC9-4ADF-8F20-5BD60D60D80D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842D6B34-CFAA-4E2C-9EAE-5CA048EB7754}">
      <dgm:prSet custT="1"/>
      <dgm:spPr/>
      <dgm:t>
        <a:bodyPr/>
        <a:lstStyle/>
        <a:p>
          <a:r>
            <a:rPr lang="en-GB" altLang="en-US" sz="1800" dirty="0" smtClean="0">
              <a:solidFill>
                <a:schemeClr val="tx1"/>
              </a:solidFill>
            </a:rPr>
            <a:t>Decoupling of Network and RIT/RAT</a:t>
          </a:r>
          <a:endParaRPr lang="en-GB" altLang="en-US" sz="1800" dirty="0">
            <a:solidFill>
              <a:schemeClr val="tx1"/>
            </a:solidFill>
          </a:endParaRPr>
        </a:p>
      </dgm:t>
    </dgm:pt>
    <dgm:pt modelId="{20DEF60E-4600-416E-AB4E-01CCE871A3BE}" type="parTrans" cxnId="{FD4DAE3A-9AE8-43D9-87E0-6D97F68789E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FEAB212-901E-4CB5-8AA6-D3E8C7BBEE1E}" type="sibTrans" cxnId="{FD4DAE3A-9AE8-43D9-87E0-6D97F68789E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FE7A42CB-3FDA-4F42-A2D2-316A903B15A4}" type="pres">
      <dgm:prSet presAssocID="{63E82247-914A-467E-A7B4-4086881D72A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20955C4-16AB-4E46-A7C5-104AF8BB1A19}" type="pres">
      <dgm:prSet presAssocID="{63E82247-914A-467E-A7B4-4086881D72A4}" presName="matrix" presStyleCnt="0"/>
      <dgm:spPr/>
      <dgm:t>
        <a:bodyPr/>
        <a:lstStyle/>
        <a:p>
          <a:endParaRPr lang="zh-CN" altLang="en-US"/>
        </a:p>
      </dgm:t>
    </dgm:pt>
    <dgm:pt modelId="{E03410A1-499E-4F94-833A-737D36369469}" type="pres">
      <dgm:prSet presAssocID="{63E82247-914A-467E-A7B4-4086881D72A4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708B81C7-1E0E-45EC-87BC-AA820C11C7D4}" type="pres">
      <dgm:prSet presAssocID="{63E82247-914A-467E-A7B4-4086881D72A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825C65-4540-4AB3-BC01-5DFA1E3FF454}" type="pres">
      <dgm:prSet presAssocID="{63E82247-914A-467E-A7B4-4086881D72A4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29326E4D-4599-42AD-A481-B81ECB1CF5E6}" type="pres">
      <dgm:prSet presAssocID="{63E82247-914A-467E-A7B4-4086881D72A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384EC4-018D-487B-8CF8-DB2F61EEA9E2}" type="pres">
      <dgm:prSet presAssocID="{63E82247-914A-467E-A7B4-4086881D72A4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49B4C902-A3EC-4A41-810B-16FE3464F746}" type="pres">
      <dgm:prSet presAssocID="{63E82247-914A-467E-A7B4-4086881D72A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0FAC6F-6926-4B20-AC6C-40563CE5DFF5}" type="pres">
      <dgm:prSet presAssocID="{63E82247-914A-467E-A7B4-4086881D72A4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7279BE0B-5C82-4ADF-9671-B9C7DAFD06B7}" type="pres">
      <dgm:prSet presAssocID="{63E82247-914A-467E-A7B4-4086881D72A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60C2FA-CB57-4B8A-8150-9846A7DD0CC3}" type="pres">
      <dgm:prSet presAssocID="{63E82247-914A-467E-A7B4-4086881D72A4}" presName="centerTile" presStyleLbl="fgShp" presStyleIdx="0" presStyleCnt="1" custScaleX="8749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8FAF164-9816-4E5C-AE77-C84B28E40CBD}" type="presOf" srcId="{61444756-99FC-4F28-969D-C3495E96228B}" destId="{B1825C65-4540-4AB3-BC01-5DFA1E3FF454}" srcOrd="0" destOrd="3" presId="urn:microsoft.com/office/officeart/2005/8/layout/matrix1"/>
    <dgm:cxn modelId="{D79BA7B3-2795-4B6C-979F-B42417D1EC16}" type="presOf" srcId="{B6276FEE-2E17-483C-85E5-FAFA3A4DD6BE}" destId="{7279BE0B-5C82-4ADF-9671-B9C7DAFD06B7}" srcOrd="1" destOrd="1" presId="urn:microsoft.com/office/officeart/2005/8/layout/matrix1"/>
    <dgm:cxn modelId="{216D26D5-A689-425B-AE9F-6D54A720A05C}" type="presOf" srcId="{7F1123DB-2168-465E-8F34-5176E2E1B357}" destId="{E03410A1-499E-4F94-833A-737D36369469}" srcOrd="0" destOrd="3" presId="urn:microsoft.com/office/officeart/2005/8/layout/matrix1"/>
    <dgm:cxn modelId="{7EB5491B-FA7C-41AB-B37D-1FE995DB7DB6}" type="presOf" srcId="{E25E8C58-21FB-41BE-97BA-69F934A11D6C}" destId="{B8384EC4-018D-487B-8CF8-DB2F61EEA9E2}" srcOrd="0" destOrd="1" presId="urn:microsoft.com/office/officeart/2005/8/layout/matrix1"/>
    <dgm:cxn modelId="{FD4DAE3A-9AE8-43D9-87E0-6D97F68789E4}" srcId="{1279B56F-653C-4BBC-BDD4-0EB7AF398FF2}" destId="{842D6B34-CFAA-4E2C-9EAE-5CA048EB7754}" srcOrd="1" destOrd="0" parTransId="{20DEF60E-4600-416E-AB4E-01CCE871A3BE}" sibTransId="{1FEAB212-901E-4CB5-8AA6-D3E8C7BBEE1E}"/>
    <dgm:cxn modelId="{B731D9DF-2010-49CF-84B1-20312DE6D384}" type="presOf" srcId="{B8E9C1C7-3633-4120-9EE4-6C3F6A7E4344}" destId="{29326E4D-4599-42AD-A481-B81ECB1CF5E6}" srcOrd="1" destOrd="0" presId="urn:microsoft.com/office/officeart/2005/8/layout/matrix1"/>
    <dgm:cxn modelId="{0DA3AC3C-5749-4301-8319-A86779D560C2}" srcId="{3526001F-5E59-4788-9270-A423333D461A}" destId="{6E858800-1A60-48E1-9D59-B311895F6F8B}" srcOrd="3" destOrd="0" parTransId="{B9D90674-03E4-4BF6-8F11-1BCEBF8B35B2}" sibTransId="{31354B9D-855B-45CC-B74D-4177568D0FD3}"/>
    <dgm:cxn modelId="{992279A8-1155-4D1C-AA63-71E0FA33574E}" srcId="{83E518F9-B632-4590-AB1E-24D80320B19C}" destId="{E25E8C58-21FB-41BE-97BA-69F934A11D6C}" srcOrd="0" destOrd="0" parTransId="{FE18CD09-80A6-4BA0-9E28-B41B9C8F1D1D}" sibTransId="{0A5A0C9F-4469-4E37-B2AE-26DF1A6F5BD0}"/>
    <dgm:cxn modelId="{F880FC30-186B-49A3-A750-EAA6C8745AC7}" type="presOf" srcId="{F2185CDF-CCF7-4ADB-BA42-6A89FAE67FC9}" destId="{49B4C902-A3EC-4A41-810B-16FE3464F746}" srcOrd="1" destOrd="2" presId="urn:microsoft.com/office/officeart/2005/8/layout/matrix1"/>
    <dgm:cxn modelId="{D90C1C22-B301-428B-B4A7-B60D584BEA9C}" srcId="{3526001F-5E59-4788-9270-A423333D461A}" destId="{1279B56F-653C-4BBC-BDD4-0EB7AF398FF2}" srcOrd="0" destOrd="0" parTransId="{AA6CBDF6-CCEE-4C0F-AD8E-9763054BCD51}" sibTransId="{5CB3A09E-6122-452A-8402-23975125B7B5}"/>
    <dgm:cxn modelId="{15B78C5D-A5BA-4289-926D-BB7542EBE3C2}" type="presOf" srcId="{63E82247-914A-467E-A7B4-4086881D72A4}" destId="{FE7A42CB-3FDA-4F42-A2D2-316A903B15A4}" srcOrd="0" destOrd="0" presId="urn:microsoft.com/office/officeart/2005/8/layout/matrix1"/>
    <dgm:cxn modelId="{2A486025-2C54-4FF3-83BD-E464F0E8604C}" type="presOf" srcId="{3526001F-5E59-4788-9270-A423333D461A}" destId="{FE60C2FA-CB57-4B8A-8150-9846A7DD0CC3}" srcOrd="0" destOrd="0" presId="urn:microsoft.com/office/officeart/2005/8/layout/matrix1"/>
    <dgm:cxn modelId="{CC58B670-26D3-46BC-93DF-A89DF0B30152}" type="presOf" srcId="{83E518F9-B632-4590-AB1E-24D80320B19C}" destId="{B8384EC4-018D-487B-8CF8-DB2F61EEA9E2}" srcOrd="0" destOrd="0" presId="urn:microsoft.com/office/officeart/2005/8/layout/matrix1"/>
    <dgm:cxn modelId="{7DA35BBA-BCD4-49F9-B0FB-1A3AB8FBE298}" type="presOf" srcId="{842D6B34-CFAA-4E2C-9EAE-5CA048EB7754}" destId="{708B81C7-1E0E-45EC-87BC-AA820C11C7D4}" srcOrd="1" destOrd="2" presId="urn:microsoft.com/office/officeart/2005/8/layout/matrix1"/>
    <dgm:cxn modelId="{EE6AA1A7-F566-4C3B-BE66-D798909126F5}" type="presOf" srcId="{B8E9C1C7-3633-4120-9EE4-6C3F6A7E4344}" destId="{B1825C65-4540-4AB3-BC01-5DFA1E3FF454}" srcOrd="0" destOrd="0" presId="urn:microsoft.com/office/officeart/2005/8/layout/matrix1"/>
    <dgm:cxn modelId="{4C4A62C0-A098-4F05-BF8E-220DC48E9B69}" type="presOf" srcId="{6E858800-1A60-48E1-9D59-B311895F6F8B}" destId="{7279BE0B-5C82-4ADF-9671-B9C7DAFD06B7}" srcOrd="1" destOrd="0" presId="urn:microsoft.com/office/officeart/2005/8/layout/matrix1"/>
    <dgm:cxn modelId="{6A5C31B6-650C-45A4-9951-861DC652FC29}" srcId="{3526001F-5E59-4788-9270-A423333D461A}" destId="{83E518F9-B632-4590-AB1E-24D80320B19C}" srcOrd="2" destOrd="0" parTransId="{99A26271-955C-4AB5-99D8-75129D79E83D}" sibTransId="{11C52E83-8292-4C41-A1BD-F0506AFD6C41}"/>
    <dgm:cxn modelId="{F75371DF-BD79-4DD3-9F7C-CFA018878EA1}" type="presOf" srcId="{B6276FEE-2E17-483C-85E5-FAFA3A4DD6BE}" destId="{EC0FAC6F-6926-4B20-AC6C-40563CE5DFF5}" srcOrd="0" destOrd="1" presId="urn:microsoft.com/office/officeart/2005/8/layout/matrix1"/>
    <dgm:cxn modelId="{93F9B3C4-D5BA-4C12-9513-F702E53924F7}" srcId="{B8E9C1C7-3633-4120-9EE4-6C3F6A7E4344}" destId="{7E3F3AD0-3070-4511-A3CC-AABF08E92911}" srcOrd="1" destOrd="0" parTransId="{1BAD6AF4-5F22-4022-B64B-E45813C8F55C}" sibTransId="{C25584D6-CAE4-42ED-89C3-C8F8B9AA7E41}"/>
    <dgm:cxn modelId="{68BEB494-3828-4440-BCB8-8770472349F3}" type="presOf" srcId="{1C5FF6CD-FD6D-4D8F-805A-CDB6B1B3CEDA}" destId="{E03410A1-499E-4F94-833A-737D36369469}" srcOrd="0" destOrd="1" presId="urn:microsoft.com/office/officeart/2005/8/layout/matrix1"/>
    <dgm:cxn modelId="{F64A8650-B024-4B66-80AC-DA28B1026550}" type="presOf" srcId="{1279B56F-653C-4BBC-BDD4-0EB7AF398FF2}" destId="{E03410A1-499E-4F94-833A-737D36369469}" srcOrd="0" destOrd="0" presId="urn:microsoft.com/office/officeart/2005/8/layout/matrix1"/>
    <dgm:cxn modelId="{66469393-1C23-4597-9041-CFA81DFC0DE2}" type="presOf" srcId="{B059E624-144B-4CAE-AEC5-777053563319}" destId="{29326E4D-4599-42AD-A481-B81ECB1CF5E6}" srcOrd="1" destOrd="1" presId="urn:microsoft.com/office/officeart/2005/8/layout/matrix1"/>
    <dgm:cxn modelId="{9817CED1-8BC5-4A3F-94E8-A81AAD0AB95A}" type="presOf" srcId="{7F1123DB-2168-465E-8F34-5176E2E1B357}" destId="{708B81C7-1E0E-45EC-87BC-AA820C11C7D4}" srcOrd="1" destOrd="3" presId="urn:microsoft.com/office/officeart/2005/8/layout/matrix1"/>
    <dgm:cxn modelId="{F8D70FD8-2E62-4FDD-B837-E489ECABD1C6}" srcId="{63E82247-914A-467E-A7B4-4086881D72A4}" destId="{3526001F-5E59-4788-9270-A423333D461A}" srcOrd="0" destOrd="0" parTransId="{45376A19-B57F-4AE1-81DB-B9338C314A2F}" sibTransId="{4D56D3ED-3EBF-4864-B732-94D2339AFEDB}"/>
    <dgm:cxn modelId="{88E2B289-D0E2-4C1D-A800-5E9462200867}" srcId="{6E858800-1A60-48E1-9D59-B311895F6F8B}" destId="{1C8B3375-0C03-4EFE-9034-85098ED1A6D4}" srcOrd="1" destOrd="0" parTransId="{A45911DE-DA7B-4DC7-A696-61C5A216A5C7}" sibTransId="{868C4ACE-A127-4585-8AC6-822C14B23F94}"/>
    <dgm:cxn modelId="{34979642-0BC3-4668-A04F-5DFDA5EEBEDD}" type="presOf" srcId="{842D6B34-CFAA-4E2C-9EAE-5CA048EB7754}" destId="{E03410A1-499E-4F94-833A-737D36369469}" srcOrd="0" destOrd="2" presId="urn:microsoft.com/office/officeart/2005/8/layout/matrix1"/>
    <dgm:cxn modelId="{305588DA-53FC-4418-B937-8D11847B5E90}" srcId="{1279B56F-653C-4BBC-BDD4-0EB7AF398FF2}" destId="{7F1123DB-2168-465E-8F34-5176E2E1B357}" srcOrd="2" destOrd="0" parTransId="{8D9C3C5B-D0F5-4BD9-9375-B5476BE92D6B}" sibTransId="{4652AD09-4D53-440D-B286-5929A89BFC0E}"/>
    <dgm:cxn modelId="{AA93ACE0-ADFF-45DC-996D-8CBFC01C3693}" srcId="{B8E9C1C7-3633-4120-9EE4-6C3F6A7E4344}" destId="{61444756-99FC-4F28-969D-C3495E96228B}" srcOrd="2" destOrd="0" parTransId="{B02F8CC3-43F6-49F3-9CB6-7A1A7C597B1C}" sibTransId="{5302472A-2999-48E5-879B-A659EE2E4ADA}"/>
    <dgm:cxn modelId="{387C6EC9-BEA5-44CB-A224-D3661ABA9494}" srcId="{1279B56F-653C-4BBC-BDD4-0EB7AF398FF2}" destId="{1C5FF6CD-FD6D-4D8F-805A-CDB6B1B3CEDA}" srcOrd="0" destOrd="0" parTransId="{D5D38511-076E-40E2-AC25-A5A6EFB1668E}" sibTransId="{4EE8CDFF-B7CE-42CD-BEA3-4A949C6E628E}"/>
    <dgm:cxn modelId="{D5550EBE-DE36-4152-A601-CD24D6EEAA05}" type="presOf" srcId="{F2185CDF-CCF7-4ADB-BA42-6A89FAE67FC9}" destId="{B8384EC4-018D-487B-8CF8-DB2F61EEA9E2}" srcOrd="0" destOrd="2" presId="urn:microsoft.com/office/officeart/2005/8/layout/matrix1"/>
    <dgm:cxn modelId="{AF9147D9-0AB0-468B-A450-016004DA0A82}" type="presOf" srcId="{1C8B3375-0C03-4EFE-9034-85098ED1A6D4}" destId="{7279BE0B-5C82-4ADF-9671-B9C7DAFD06B7}" srcOrd="1" destOrd="2" presId="urn:microsoft.com/office/officeart/2005/8/layout/matrix1"/>
    <dgm:cxn modelId="{51C9B51E-E839-40AA-B580-4E394B9EBAD4}" type="presOf" srcId="{6E858800-1A60-48E1-9D59-B311895F6F8B}" destId="{EC0FAC6F-6926-4B20-AC6C-40563CE5DFF5}" srcOrd="0" destOrd="0" presId="urn:microsoft.com/office/officeart/2005/8/layout/matrix1"/>
    <dgm:cxn modelId="{AA26EF7F-CBD4-49F6-9487-B7B01FF4412E}" type="presOf" srcId="{B059E624-144B-4CAE-AEC5-777053563319}" destId="{B1825C65-4540-4AB3-BC01-5DFA1E3FF454}" srcOrd="0" destOrd="1" presId="urn:microsoft.com/office/officeart/2005/8/layout/matrix1"/>
    <dgm:cxn modelId="{88F5E764-7D36-4C4F-9C7F-FD6EF0101857}" srcId="{B8E9C1C7-3633-4120-9EE4-6C3F6A7E4344}" destId="{B059E624-144B-4CAE-AEC5-777053563319}" srcOrd="0" destOrd="0" parTransId="{90043431-723F-4A32-AA10-BDC8675231BF}" sibTransId="{3EFEF601-4668-48BD-98FD-5C64721FEF2F}"/>
    <dgm:cxn modelId="{2919CB40-F85A-41D0-A039-750FD7076C0A}" type="presOf" srcId="{1C5FF6CD-FD6D-4D8F-805A-CDB6B1B3CEDA}" destId="{708B81C7-1E0E-45EC-87BC-AA820C11C7D4}" srcOrd="1" destOrd="1" presId="urn:microsoft.com/office/officeart/2005/8/layout/matrix1"/>
    <dgm:cxn modelId="{BF69223C-7B90-431D-BE5F-A559BD809090}" type="presOf" srcId="{E25E8C58-21FB-41BE-97BA-69F934A11D6C}" destId="{49B4C902-A3EC-4A41-810B-16FE3464F746}" srcOrd="1" destOrd="1" presId="urn:microsoft.com/office/officeart/2005/8/layout/matrix1"/>
    <dgm:cxn modelId="{A638E9D5-32D4-4164-BA5B-44AADADF1025}" type="presOf" srcId="{61444756-99FC-4F28-969D-C3495E96228B}" destId="{29326E4D-4599-42AD-A481-B81ECB1CF5E6}" srcOrd="1" destOrd="3" presId="urn:microsoft.com/office/officeart/2005/8/layout/matrix1"/>
    <dgm:cxn modelId="{D162B4C5-ADC9-4ADF-8F20-5BD60D60D80D}" srcId="{6E858800-1A60-48E1-9D59-B311895F6F8B}" destId="{30116754-3B30-4FAF-B160-E42619A52E5D}" srcOrd="2" destOrd="0" parTransId="{233BEFC3-89B0-4DDD-9AE7-B14E0D74E330}" sibTransId="{361640E0-A295-49BF-B854-9E88D2962DAF}"/>
    <dgm:cxn modelId="{21D8D6FA-A39F-4C11-8B2C-3C495B0F6EEA}" type="presOf" srcId="{30116754-3B30-4FAF-B160-E42619A52E5D}" destId="{7279BE0B-5C82-4ADF-9671-B9C7DAFD06B7}" srcOrd="1" destOrd="3" presId="urn:microsoft.com/office/officeart/2005/8/layout/matrix1"/>
    <dgm:cxn modelId="{FA813186-CC44-4BE0-8485-BA08606F8792}" type="presOf" srcId="{30116754-3B30-4FAF-B160-E42619A52E5D}" destId="{EC0FAC6F-6926-4B20-AC6C-40563CE5DFF5}" srcOrd="0" destOrd="3" presId="urn:microsoft.com/office/officeart/2005/8/layout/matrix1"/>
    <dgm:cxn modelId="{EF897C0A-A69A-4320-B98A-8439BD1C4E1F}" srcId="{3526001F-5E59-4788-9270-A423333D461A}" destId="{B8E9C1C7-3633-4120-9EE4-6C3F6A7E4344}" srcOrd="1" destOrd="0" parTransId="{81333D2A-8551-40B1-A55D-0EB7CF0B2E7F}" sibTransId="{05575939-128B-4BD0-AF6B-8659DAD7F2A2}"/>
    <dgm:cxn modelId="{F0FCF65D-BA10-4A22-BA7F-2FD01089D87C}" type="presOf" srcId="{1279B56F-653C-4BBC-BDD4-0EB7AF398FF2}" destId="{708B81C7-1E0E-45EC-87BC-AA820C11C7D4}" srcOrd="1" destOrd="0" presId="urn:microsoft.com/office/officeart/2005/8/layout/matrix1"/>
    <dgm:cxn modelId="{97DC0628-734A-4873-922D-28E86CAB8B64}" srcId="{83E518F9-B632-4590-AB1E-24D80320B19C}" destId="{F2185CDF-CCF7-4ADB-BA42-6A89FAE67FC9}" srcOrd="1" destOrd="0" parTransId="{8FC65BC0-4336-4263-BA17-7D904BEB091F}" sibTransId="{03156D48-5E28-4292-8F73-6411F5D732D3}"/>
    <dgm:cxn modelId="{7EF87879-2458-4C98-8610-E7811970A7A4}" type="presOf" srcId="{7E3F3AD0-3070-4511-A3CC-AABF08E92911}" destId="{B1825C65-4540-4AB3-BC01-5DFA1E3FF454}" srcOrd="0" destOrd="2" presId="urn:microsoft.com/office/officeart/2005/8/layout/matrix1"/>
    <dgm:cxn modelId="{933AF88B-2002-416F-A3E2-2B0E2D947080}" type="presOf" srcId="{7E3F3AD0-3070-4511-A3CC-AABF08E92911}" destId="{29326E4D-4599-42AD-A481-B81ECB1CF5E6}" srcOrd="1" destOrd="2" presId="urn:microsoft.com/office/officeart/2005/8/layout/matrix1"/>
    <dgm:cxn modelId="{4B01A178-1EEB-407C-A6C0-B0ACF5A04E45}" srcId="{6E858800-1A60-48E1-9D59-B311895F6F8B}" destId="{B6276FEE-2E17-483C-85E5-FAFA3A4DD6BE}" srcOrd="0" destOrd="0" parTransId="{6FB2B25E-60B6-4CA5-AFF4-AF925178E60A}" sibTransId="{B7A58C89-2851-49BC-A7AC-955DE12F2BF2}"/>
    <dgm:cxn modelId="{88A3FE7A-DA32-48CE-A08E-E31A6F7E5339}" type="presOf" srcId="{83E518F9-B632-4590-AB1E-24D80320B19C}" destId="{49B4C902-A3EC-4A41-810B-16FE3464F746}" srcOrd="1" destOrd="0" presId="urn:microsoft.com/office/officeart/2005/8/layout/matrix1"/>
    <dgm:cxn modelId="{A9F0014B-0DE0-4BC8-A61B-7DC35904B493}" type="presOf" srcId="{1C8B3375-0C03-4EFE-9034-85098ED1A6D4}" destId="{EC0FAC6F-6926-4B20-AC6C-40563CE5DFF5}" srcOrd="0" destOrd="2" presId="urn:microsoft.com/office/officeart/2005/8/layout/matrix1"/>
    <dgm:cxn modelId="{898F314C-C131-42CF-9250-B83C0D6E143B}" type="presParOf" srcId="{FE7A42CB-3FDA-4F42-A2D2-316A903B15A4}" destId="{620955C4-16AB-4E46-A7C5-104AF8BB1A19}" srcOrd="0" destOrd="0" presId="urn:microsoft.com/office/officeart/2005/8/layout/matrix1"/>
    <dgm:cxn modelId="{BDFE1077-924F-46D7-BE45-C7980BC17B86}" type="presParOf" srcId="{620955C4-16AB-4E46-A7C5-104AF8BB1A19}" destId="{E03410A1-499E-4F94-833A-737D36369469}" srcOrd="0" destOrd="0" presId="urn:microsoft.com/office/officeart/2005/8/layout/matrix1"/>
    <dgm:cxn modelId="{E9B24FF0-1B25-4483-9FE5-30BC47C72B15}" type="presParOf" srcId="{620955C4-16AB-4E46-A7C5-104AF8BB1A19}" destId="{708B81C7-1E0E-45EC-87BC-AA820C11C7D4}" srcOrd="1" destOrd="0" presId="urn:microsoft.com/office/officeart/2005/8/layout/matrix1"/>
    <dgm:cxn modelId="{97229D3C-7734-49D7-87D0-BF8875703A4B}" type="presParOf" srcId="{620955C4-16AB-4E46-A7C5-104AF8BB1A19}" destId="{B1825C65-4540-4AB3-BC01-5DFA1E3FF454}" srcOrd="2" destOrd="0" presId="urn:microsoft.com/office/officeart/2005/8/layout/matrix1"/>
    <dgm:cxn modelId="{D88E9C34-60D6-4387-A88F-45A655A74837}" type="presParOf" srcId="{620955C4-16AB-4E46-A7C5-104AF8BB1A19}" destId="{29326E4D-4599-42AD-A481-B81ECB1CF5E6}" srcOrd="3" destOrd="0" presId="urn:microsoft.com/office/officeart/2005/8/layout/matrix1"/>
    <dgm:cxn modelId="{27BDF1B1-19BF-47FD-B650-3B5FCECDA21E}" type="presParOf" srcId="{620955C4-16AB-4E46-A7C5-104AF8BB1A19}" destId="{B8384EC4-018D-487B-8CF8-DB2F61EEA9E2}" srcOrd="4" destOrd="0" presId="urn:microsoft.com/office/officeart/2005/8/layout/matrix1"/>
    <dgm:cxn modelId="{BC41C73E-4987-42E1-8AEF-2C2641031A53}" type="presParOf" srcId="{620955C4-16AB-4E46-A7C5-104AF8BB1A19}" destId="{49B4C902-A3EC-4A41-810B-16FE3464F746}" srcOrd="5" destOrd="0" presId="urn:microsoft.com/office/officeart/2005/8/layout/matrix1"/>
    <dgm:cxn modelId="{AEFE3D07-EEBB-44FD-A0B1-0DC7958193E5}" type="presParOf" srcId="{620955C4-16AB-4E46-A7C5-104AF8BB1A19}" destId="{EC0FAC6F-6926-4B20-AC6C-40563CE5DFF5}" srcOrd="6" destOrd="0" presId="urn:microsoft.com/office/officeart/2005/8/layout/matrix1"/>
    <dgm:cxn modelId="{05206F99-4755-4591-BC30-0838867B3079}" type="presParOf" srcId="{620955C4-16AB-4E46-A7C5-104AF8BB1A19}" destId="{7279BE0B-5C82-4ADF-9671-B9C7DAFD06B7}" srcOrd="7" destOrd="0" presId="urn:microsoft.com/office/officeart/2005/8/layout/matrix1"/>
    <dgm:cxn modelId="{0D6D62AF-A726-4A53-B349-DFFFBFA04D98}" type="presParOf" srcId="{FE7A42CB-3FDA-4F42-A2D2-316A903B15A4}" destId="{FE60C2FA-CB57-4B8A-8150-9846A7DD0CC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D0F323-237D-4D8A-B12C-6E6D7EEAB8B7}">
      <dsp:nvSpPr>
        <dsp:cNvPr id="0" name=""/>
        <dsp:cNvSpPr/>
      </dsp:nvSpPr>
      <dsp:spPr>
        <a:xfrm>
          <a:off x="0" y="340762"/>
          <a:ext cx="7992887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337" tIns="354076" rIns="620337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700" kern="1200" smtClean="0"/>
            <a:t>Continues to evolve in parallel with new radio</a:t>
          </a:r>
          <a:endParaRPr lang="en-US" altLang="zh-CN" sz="1700" kern="1200" dirty="0" smtClean="0"/>
        </a:p>
      </dsp:txBody>
      <dsp:txXfrm>
        <a:off x="0" y="340762"/>
        <a:ext cx="7992887" cy="722925"/>
      </dsp:txXfrm>
    </dsp:sp>
    <dsp:sp modelId="{548730F8-4E6D-44D6-8064-424C5115F94C}">
      <dsp:nvSpPr>
        <dsp:cNvPr id="0" name=""/>
        <dsp:cNvSpPr/>
      </dsp:nvSpPr>
      <dsp:spPr>
        <a:xfrm>
          <a:off x="399644" y="89842"/>
          <a:ext cx="559502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478" tIns="0" rIns="211478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b="1" kern="1200" dirty="0" smtClean="0">
              <a:solidFill>
                <a:schemeClr val="tx1"/>
              </a:solidFill>
            </a:rPr>
            <a:t>Evolution path </a:t>
          </a:r>
          <a:r>
            <a:rPr lang="en-US" altLang="zh-CN" sz="1700" b="1" kern="1200" dirty="0" smtClean="0"/>
            <a:t>strives to fulfill all IMT-2020 requirements</a:t>
          </a:r>
          <a:endParaRPr lang="zh-CN" altLang="en-US" sz="1700" b="1" kern="1200" dirty="0"/>
        </a:p>
      </dsp:txBody>
      <dsp:txXfrm>
        <a:off x="399644" y="89842"/>
        <a:ext cx="5595021" cy="501840"/>
      </dsp:txXfrm>
    </dsp:sp>
    <dsp:sp modelId="{E2E63FDA-6E73-4FAB-B78E-0858DB9C4420}">
      <dsp:nvSpPr>
        <dsp:cNvPr id="0" name=""/>
        <dsp:cNvSpPr/>
      </dsp:nvSpPr>
      <dsp:spPr>
        <a:xfrm>
          <a:off x="0" y="1406408"/>
          <a:ext cx="7992887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337" tIns="354076" rIns="620337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700" kern="1200" smtClean="0"/>
            <a:t>Phased approach</a:t>
          </a:r>
          <a:endParaRPr lang="en-US" altLang="zh-CN" sz="1700" kern="1200" dirty="0" smtClean="0"/>
        </a:p>
      </dsp:txBody>
      <dsp:txXfrm>
        <a:off x="0" y="1406408"/>
        <a:ext cx="7992887" cy="722925"/>
      </dsp:txXfrm>
    </dsp:sp>
    <dsp:sp modelId="{5C1EB7F5-9506-4CC0-92F3-A324EF49FCB6}">
      <dsp:nvSpPr>
        <dsp:cNvPr id="0" name=""/>
        <dsp:cNvSpPr/>
      </dsp:nvSpPr>
      <dsp:spPr>
        <a:xfrm>
          <a:off x="399644" y="1155488"/>
          <a:ext cx="559502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478" tIns="0" rIns="211478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b="1" kern="1200" dirty="0" smtClean="0">
              <a:solidFill>
                <a:schemeClr val="tx1"/>
              </a:solidFill>
            </a:rPr>
            <a:t>New radio path </a:t>
          </a:r>
          <a:r>
            <a:rPr lang="en-US" altLang="zh-CN" sz="1700" b="1" kern="1200" dirty="0" smtClean="0"/>
            <a:t>fulfills all IMT-2020 requirements</a:t>
          </a:r>
        </a:p>
      </dsp:txBody>
      <dsp:txXfrm>
        <a:off x="399644" y="1155488"/>
        <a:ext cx="5595021" cy="5018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C4F7FB-A625-4D81-B75B-168DB5B391DB}">
      <dsp:nvSpPr>
        <dsp:cNvPr id="0" name=""/>
        <dsp:cNvSpPr/>
      </dsp:nvSpPr>
      <dsp:spPr>
        <a:xfrm>
          <a:off x="0" y="246296"/>
          <a:ext cx="8280919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91" tIns="333248" rIns="642691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600" kern="1200" dirty="0" smtClean="0"/>
            <a:t>Certain IMT-2020 requirements can be met by ongoing SI/WIs</a:t>
          </a:r>
        </a:p>
      </dsp:txBody>
      <dsp:txXfrm>
        <a:off x="0" y="246296"/>
        <a:ext cx="8280919" cy="680400"/>
      </dsp:txXfrm>
    </dsp:sp>
    <dsp:sp modelId="{74B77F75-03BC-4E7D-8459-17CC0F17AB91}">
      <dsp:nvSpPr>
        <dsp:cNvPr id="0" name=""/>
        <dsp:cNvSpPr/>
      </dsp:nvSpPr>
      <dsp:spPr>
        <a:xfrm>
          <a:off x="414046" y="10136"/>
          <a:ext cx="5796644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Current SI/WI still continues</a:t>
          </a:r>
        </a:p>
      </dsp:txBody>
      <dsp:txXfrm>
        <a:off x="414046" y="10136"/>
        <a:ext cx="5796644" cy="472320"/>
      </dsp:txXfrm>
    </dsp:sp>
    <dsp:sp modelId="{4C08F225-9470-4D95-A82B-6281419297AF}">
      <dsp:nvSpPr>
        <dsp:cNvPr id="0" name=""/>
        <dsp:cNvSpPr/>
      </dsp:nvSpPr>
      <dsp:spPr>
        <a:xfrm>
          <a:off x="0" y="1249256"/>
          <a:ext cx="8280919" cy="932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91" tIns="333248" rIns="642691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600" kern="1200" dirty="0" smtClean="0"/>
            <a:t>Fill out gap with IMT-2020 requirements, such as area traffic capacity and mobility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600" kern="1200" dirty="0" smtClean="0"/>
            <a:t>meet specific deployment needs, such as UL capacity enhancement</a:t>
          </a:r>
        </a:p>
      </dsp:txBody>
      <dsp:txXfrm>
        <a:off x="0" y="1249256"/>
        <a:ext cx="8280919" cy="932399"/>
      </dsp:txXfrm>
    </dsp:sp>
    <dsp:sp modelId="{003F9353-58E2-4AA9-A6C4-178182202E6F}">
      <dsp:nvSpPr>
        <dsp:cNvPr id="0" name=""/>
        <dsp:cNvSpPr/>
      </dsp:nvSpPr>
      <dsp:spPr>
        <a:xfrm>
          <a:off x="414046" y="1013096"/>
          <a:ext cx="5796644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New SI/WIs are established to </a:t>
          </a:r>
        </a:p>
      </dsp:txBody>
      <dsp:txXfrm>
        <a:off x="414046" y="1013096"/>
        <a:ext cx="5796644" cy="4723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3410A1-499E-4F94-833A-737D36369469}">
      <dsp:nvSpPr>
        <dsp:cNvPr id="0" name=""/>
        <dsp:cNvSpPr/>
      </dsp:nvSpPr>
      <dsp:spPr>
        <a:xfrm rot="16200000">
          <a:off x="925909" y="-925909"/>
          <a:ext cx="2262981" cy="4114799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2000" b="1" kern="1200" dirty="0" smtClean="0">
              <a:solidFill>
                <a:schemeClr val="tx1"/>
              </a:solidFill>
            </a:rPr>
            <a:t>Flatter Architecture</a:t>
          </a:r>
          <a:endParaRPr lang="zh-CN" altLang="en-US" sz="20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en-US" sz="1800" kern="1200" dirty="0" smtClean="0">
              <a:solidFill>
                <a:schemeClr val="tx1"/>
              </a:solidFill>
            </a:rPr>
            <a:t>Restructuring of  Core </a:t>
          </a:r>
          <a:r>
            <a:rPr lang="en-GB" altLang="en-US" sz="1800" kern="1200" dirty="0">
              <a:solidFill>
                <a:schemeClr val="tx1"/>
              </a:solidFill>
            </a:rPr>
            <a:t>&amp; RAN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en-US" sz="1800" kern="1200" dirty="0" smtClean="0">
              <a:solidFill>
                <a:schemeClr val="tx1"/>
              </a:solidFill>
            </a:rPr>
            <a:t>Decoupling of Network and RIT/RAT</a:t>
          </a:r>
          <a:endParaRPr lang="en-GB" altLang="en-US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en-US" sz="1800" kern="1200" dirty="0">
              <a:solidFill>
                <a:schemeClr val="tx1"/>
              </a:solidFill>
            </a:rPr>
            <a:t>RAN caching, local </a:t>
          </a:r>
          <a:r>
            <a:rPr lang="en-GB" altLang="en-US" sz="1800" kern="1200" dirty="0" smtClean="0">
              <a:solidFill>
                <a:schemeClr val="tx1"/>
              </a:solidFill>
            </a:rPr>
            <a:t>breakout</a:t>
          </a:r>
          <a:r>
            <a:rPr lang="en-US" altLang="zh-CN" sz="1800" kern="1200" dirty="0" smtClean="0">
              <a:solidFill>
                <a:schemeClr val="tx1"/>
              </a:solidFill>
            </a:rPr>
            <a:t>,</a:t>
          </a:r>
          <a:r>
            <a:rPr lang="zh-CN" altLang="en-US" sz="1800" kern="1200" dirty="0" smtClean="0">
              <a:solidFill>
                <a:schemeClr val="tx1"/>
              </a:solidFill>
            </a:rPr>
            <a:t> </a:t>
          </a:r>
          <a:r>
            <a:rPr lang="en-US" altLang="zh-CN" sz="1800" kern="1200" dirty="0" smtClean="0">
              <a:solidFill>
                <a:schemeClr val="tx1"/>
              </a:solidFill>
            </a:rPr>
            <a:t>Local</a:t>
          </a:r>
          <a:r>
            <a:rPr lang="zh-CN" altLang="en-US" sz="1800" kern="1200" dirty="0" smtClean="0">
              <a:solidFill>
                <a:schemeClr val="tx1"/>
              </a:solidFill>
            </a:rPr>
            <a:t> </a:t>
          </a:r>
          <a:r>
            <a:rPr lang="en-US" altLang="zh-CN" sz="1800" kern="1200" dirty="0" smtClean="0">
              <a:solidFill>
                <a:schemeClr val="tx1"/>
              </a:solidFill>
            </a:rPr>
            <a:t>switching</a:t>
          </a:r>
          <a:endParaRPr lang="zh-CN" altLang="en-US" sz="1800" kern="1200" dirty="0">
            <a:solidFill>
              <a:schemeClr val="tx1"/>
            </a:solidFill>
          </a:endParaRPr>
        </a:p>
      </dsp:txBody>
      <dsp:txXfrm rot="16200000">
        <a:off x="1208781" y="-1208781"/>
        <a:ext cx="1697236" cy="4114799"/>
      </dsp:txXfrm>
    </dsp:sp>
    <dsp:sp modelId="{B1825C65-4540-4AB3-BC01-5DFA1E3FF454}">
      <dsp:nvSpPr>
        <dsp:cNvPr id="0" name=""/>
        <dsp:cNvSpPr/>
      </dsp:nvSpPr>
      <dsp:spPr>
        <a:xfrm>
          <a:off x="4114799" y="0"/>
          <a:ext cx="4114799" cy="2262981"/>
        </a:xfrm>
        <a:prstGeom prst="round1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2000" b="1" kern="1200" dirty="0" smtClean="0">
              <a:solidFill>
                <a:schemeClr val="tx1"/>
              </a:solidFill>
            </a:rPr>
            <a:t>Flexible Functionality and Topology</a:t>
          </a:r>
          <a:endParaRPr lang="en-US" sz="20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Diverse access point</a:t>
          </a:r>
          <a:endParaRPr lang="zh-CN" altLang="en-US" sz="1800" b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Configurable functionality</a:t>
          </a:r>
          <a:endParaRPr lang="zh-CN" altLang="en-US" sz="1800" b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Multi-connectivity</a:t>
          </a:r>
          <a:endParaRPr lang="zh-CN" altLang="en-US" sz="1800" b="0" kern="1200" dirty="0">
            <a:solidFill>
              <a:schemeClr val="tx1"/>
            </a:solidFill>
          </a:endParaRPr>
        </a:p>
      </dsp:txBody>
      <dsp:txXfrm>
        <a:off x="4114799" y="0"/>
        <a:ext cx="4114799" cy="1697236"/>
      </dsp:txXfrm>
    </dsp:sp>
    <dsp:sp modelId="{B8384EC4-018D-487B-8CF8-DB2F61EEA9E2}">
      <dsp:nvSpPr>
        <dsp:cNvPr id="0" name=""/>
        <dsp:cNvSpPr/>
      </dsp:nvSpPr>
      <dsp:spPr>
        <a:xfrm rot="10800000">
          <a:off x="0" y="2262981"/>
          <a:ext cx="4114799" cy="2262981"/>
        </a:xfrm>
        <a:prstGeom prst="round1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2000" b="1" kern="1200" dirty="0" smtClean="0">
              <a:solidFill>
                <a:schemeClr val="tx1"/>
              </a:solidFill>
            </a:rPr>
            <a:t>Smart RAN</a:t>
          </a:r>
          <a:endParaRPr lang="en-US" sz="20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UE &amp; service awareness</a:t>
          </a:r>
          <a:endParaRPr lang="zh-CN" altLang="en-US" sz="1800" b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Traffic steering and continuity</a:t>
          </a:r>
          <a:endParaRPr lang="zh-CN" altLang="en-US" sz="1800" b="0" kern="1200" dirty="0">
            <a:solidFill>
              <a:schemeClr val="tx1"/>
            </a:solidFill>
          </a:endParaRPr>
        </a:p>
      </dsp:txBody>
      <dsp:txXfrm rot="10800000">
        <a:off x="0" y="2828726"/>
        <a:ext cx="4114799" cy="1697236"/>
      </dsp:txXfrm>
    </dsp:sp>
    <dsp:sp modelId="{EC0FAC6F-6926-4B20-AC6C-40563CE5DFF5}">
      <dsp:nvSpPr>
        <dsp:cNvPr id="0" name=""/>
        <dsp:cNvSpPr/>
      </dsp:nvSpPr>
      <dsp:spPr>
        <a:xfrm rot="5400000">
          <a:off x="5040709" y="1337072"/>
          <a:ext cx="2262981" cy="4114799"/>
        </a:xfrm>
        <a:prstGeom prst="round1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2000" b="1" kern="1200" dirty="0" smtClean="0">
              <a:solidFill>
                <a:schemeClr val="tx1"/>
              </a:solidFill>
            </a:rPr>
            <a:t>Easy Operation</a:t>
          </a:r>
          <a:endParaRPr lang="en-US" sz="20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kern="1200" dirty="0">
              <a:solidFill>
                <a:schemeClr val="tx1"/>
              </a:solidFill>
            </a:rPr>
            <a:t>Autonomous Network</a:t>
          </a:r>
          <a:endParaRPr lang="zh-CN" altLang="en-US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kern="1200" dirty="0">
              <a:solidFill>
                <a:schemeClr val="tx1"/>
              </a:solidFill>
            </a:rPr>
            <a:t>Multi-RAT integration</a:t>
          </a:r>
          <a:endParaRPr lang="zh-CN" altLang="en-US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kern="1200" dirty="0">
              <a:solidFill>
                <a:schemeClr val="tx1"/>
              </a:solidFill>
            </a:rPr>
            <a:t>SDN/NFV </a:t>
          </a:r>
          <a:r>
            <a:rPr lang="en-GB" altLang="zh-CN" sz="1800" kern="1200" dirty="0" smtClean="0">
              <a:solidFill>
                <a:schemeClr val="tx1"/>
              </a:solidFill>
            </a:rPr>
            <a:t>based</a:t>
          </a:r>
          <a:endParaRPr lang="zh-CN" altLang="en-US" sz="1800" kern="1200" dirty="0">
            <a:solidFill>
              <a:schemeClr val="tx1"/>
            </a:solidFill>
          </a:endParaRPr>
        </a:p>
      </dsp:txBody>
      <dsp:txXfrm rot="5400000">
        <a:off x="5323581" y="1619944"/>
        <a:ext cx="1697236" cy="4114799"/>
      </dsp:txXfrm>
    </dsp:sp>
    <dsp:sp modelId="{FE60C2FA-CB57-4B8A-8150-9846A7DD0CC3}">
      <dsp:nvSpPr>
        <dsp:cNvPr id="0" name=""/>
        <dsp:cNvSpPr/>
      </dsp:nvSpPr>
      <dsp:spPr>
        <a:xfrm>
          <a:off x="3034677" y="1697236"/>
          <a:ext cx="2160245" cy="1131490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tx1"/>
              </a:solidFill>
            </a:rPr>
            <a:t>User Centered Network (UCN)</a:t>
          </a:r>
          <a:endParaRPr lang="zh-CN" sz="2400" b="1" kern="1200" dirty="0">
            <a:solidFill>
              <a:schemeClr val="tx1"/>
            </a:solidFill>
          </a:endParaRPr>
        </a:p>
      </dsp:txBody>
      <dsp:txXfrm>
        <a:off x="3034677" y="1697236"/>
        <a:ext cx="2160245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770A6F4-96F2-4F0F-B574-3F3A973A6A00}" type="datetimeFigureOut">
              <a:rPr lang="zh-CN" altLang="en-US"/>
              <a:pPr>
                <a:defRPr/>
              </a:pPr>
              <a:t>2015/9/2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4114B41A-8D6B-4F16-8C87-A4002D5D90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3BE8BAD-F690-4EEE-BC80-B5559A48699B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4529B66-D604-4CFB-B9F2-7718ED3179D4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64819D1-2E92-41F0-B200-491BDF68E0B4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C533BC-E4B4-4FA8-B855-C90F2D520338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B0BD9E-CAAC-41FD-921C-820A0CE80646}" type="slidenum">
              <a:rPr lang="zh-CN" altLang="en-US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什么是</a:t>
            </a:r>
            <a:r>
              <a:rPr lang="en-US" altLang="zh-CN" smtClean="0"/>
              <a:t>5G</a:t>
            </a:r>
            <a:r>
              <a:rPr lang="zh-CN" altLang="en-US" smtClean="0"/>
              <a:t>（演进和新空口），</a:t>
            </a:r>
            <a:r>
              <a:rPr lang="en-US" altLang="zh-CN" smtClean="0"/>
              <a:t>5G</a:t>
            </a:r>
            <a:r>
              <a:rPr lang="zh-CN" altLang="en-US" smtClean="0"/>
              <a:t>怎么构成</a:t>
            </a:r>
            <a:r>
              <a:rPr lang="en-US" altLang="zh-CN" smtClean="0"/>
              <a:t>(phase 1/2 organization)</a:t>
            </a:r>
            <a:r>
              <a:rPr lang="zh-CN" altLang="en-US" smtClean="0"/>
              <a:t>，</a:t>
            </a:r>
            <a:r>
              <a:rPr lang="en-US" altLang="zh-CN" smtClean="0"/>
              <a:t>5G</a:t>
            </a:r>
            <a:r>
              <a:rPr lang="zh-CN" altLang="en-US" smtClean="0"/>
              <a:t>怎么组织，</a:t>
            </a:r>
            <a:r>
              <a:rPr lang="en-US" altLang="zh-CN" smtClean="0"/>
              <a:t>5G</a:t>
            </a:r>
            <a:r>
              <a:rPr lang="zh-CN" altLang="en-US" smtClean="0"/>
              <a:t>部署规划（</a:t>
            </a:r>
            <a:r>
              <a:rPr lang="en-US" altLang="zh-CN" smtClean="0"/>
              <a:t>smooth transition</a:t>
            </a:r>
            <a:r>
              <a:rPr lang="zh-CN" altLang="en-US" smtClean="0"/>
              <a:t>）</a:t>
            </a: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2B136C9-B0B5-4F98-A897-E94D50555E93}" type="slidenum">
              <a:rPr lang="zh-CN" altLang="en-US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EE55B78-DB39-4545-8DDC-FE36525F7A7C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138F2A-C68E-495B-B172-238A27B0C776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946109A-A106-4179-B7C3-585AFD9F6C41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8E7FD5-F8C1-45AC-93F3-B1821552D942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5CDCF8E-0979-4E05-8057-FBCE8F06C9A4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FS to be included in phase 1 SI/WI, </a:t>
            </a:r>
            <a:r>
              <a:rPr lang="zh-CN" altLang="en-US" smtClean="0"/>
              <a:t>删掉</a:t>
            </a:r>
            <a:r>
              <a:rPr lang="en-US" altLang="zh-CN" smtClean="0"/>
              <a:t>4G/4.5G</a:t>
            </a:r>
            <a:r>
              <a:rPr lang="zh-CN" altLang="en-US" smtClean="0"/>
              <a:t>，增加需求</a:t>
            </a:r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31C7D9-5F96-43A4-A61C-0E6DDAD794B3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593211-4693-4D28-9897-913247064FCB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C2C1E9-9373-4EAA-B3D9-8F0E416BE1A5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827088" y="4437063"/>
            <a:ext cx="7772400" cy="863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j-cs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86409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3600" b="1" spc="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371362" y="3886200"/>
            <a:ext cx="6401276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0"/>
            <a:ext cx="5436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3GPP RAN workshop on 5G</a:t>
            </a:r>
          </a:p>
          <a:p>
            <a:r>
              <a:rPr lang="en-US" altLang="zh-CN" dirty="0" smtClean="0"/>
              <a:t>Phoenix, AZ, USA, September 17-18, 2015.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pt模板-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3" y="197768"/>
            <a:ext cx="7699585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412776"/>
            <a:ext cx="8229600" cy="468052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  <a:defRPr sz="2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u"/>
              <a:defRPr sz="20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Ø"/>
              <a:defRPr sz="17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>
              <a:buFontTx/>
              <a:buBlip>
                <a:blip r:embed="rId3"/>
              </a:buBlip>
              <a:defRPr sz="16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AD8860-EAFF-441B-BEFB-F728180098A2}" type="datetimeFigureOut">
              <a:rPr lang="zh-CN" altLang="en-US"/>
              <a:pPr>
                <a:defRPr/>
              </a:pPr>
              <a:t>2015/9/2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D44F8E79-2D5C-49DD-8202-616106C235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-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492500" y="2781300"/>
            <a:ext cx="18764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6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42009-16CE-464E-9139-AFD1980B0A6B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53A4A-9C77-4FDD-B4F5-CAB3FAD125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492375"/>
            <a:ext cx="7772400" cy="11525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Vision and Technologies for IMT-2020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/>
              <a:t>CMCC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08304" y="4462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RWS-150047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Radio – Massive MIMO</a:t>
            </a:r>
            <a:endParaRPr lang="zh-CN" altLang="en-US" smtClean="0"/>
          </a:p>
        </p:txBody>
      </p:sp>
      <p:sp>
        <p:nvSpPr>
          <p:cNvPr id="158" name="TextBox 157"/>
          <p:cNvSpPr txBox="1"/>
          <p:nvPr/>
        </p:nvSpPr>
        <p:spPr>
          <a:xfrm>
            <a:off x="2843213" y="836613"/>
            <a:ext cx="3544887" cy="36988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solidFill>
                  <a:srgbClr val="FF0000"/>
                </a:solidFill>
                <a:latin typeface="Arial" pitchFamily="34" charset="0"/>
              </a:rPr>
              <a:t>Common MIMO Framework </a:t>
            </a:r>
            <a:r>
              <a:rPr lang="en-US" altLang="zh-CN" dirty="0">
                <a:latin typeface="Arial" pitchFamily="34" charset="0"/>
              </a:rPr>
              <a:t>for</a:t>
            </a:r>
            <a:endParaRPr lang="zh-CN" altLang="en-US" dirty="0">
              <a:latin typeface="Arial" pitchFamily="34" charset="0"/>
            </a:endParaRPr>
          </a:p>
        </p:txBody>
      </p:sp>
      <p:sp>
        <p:nvSpPr>
          <p:cNvPr id="4100" name="TextBox 160"/>
          <p:cNvSpPr txBox="1">
            <a:spLocks noChangeArrowheads="1"/>
          </p:cNvSpPr>
          <p:nvPr/>
        </p:nvSpPr>
        <p:spPr bwMode="auto">
          <a:xfrm>
            <a:off x="1692275" y="1196975"/>
            <a:ext cx="1671638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/>
              <a:t>R13 3D-MIMO</a:t>
            </a:r>
            <a:endParaRPr lang="zh-CN" altLang="en-US"/>
          </a:p>
        </p:txBody>
      </p:sp>
      <p:sp>
        <p:nvSpPr>
          <p:cNvPr id="4101" name="TextBox 161"/>
          <p:cNvSpPr txBox="1">
            <a:spLocks noChangeArrowheads="1"/>
          </p:cNvSpPr>
          <p:nvPr/>
        </p:nvSpPr>
        <p:spPr bwMode="auto">
          <a:xfrm>
            <a:off x="3444875" y="1196975"/>
            <a:ext cx="2711450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/>
              <a:t>New radio low frequency</a:t>
            </a:r>
            <a:endParaRPr lang="zh-CN" altLang="en-US"/>
          </a:p>
        </p:txBody>
      </p:sp>
      <p:sp>
        <p:nvSpPr>
          <p:cNvPr id="4102" name="TextBox 162"/>
          <p:cNvSpPr txBox="1">
            <a:spLocks noChangeArrowheads="1"/>
          </p:cNvSpPr>
          <p:nvPr/>
        </p:nvSpPr>
        <p:spPr bwMode="auto">
          <a:xfrm>
            <a:off x="6227763" y="1196975"/>
            <a:ext cx="1890712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/>
              <a:t>New radio mmW</a:t>
            </a:r>
            <a:endParaRPr lang="zh-CN" altLang="en-US"/>
          </a:p>
        </p:txBody>
      </p:sp>
      <p:cxnSp>
        <p:nvCxnSpPr>
          <p:cNvPr id="167" name="直接连接符 166"/>
          <p:cNvCxnSpPr/>
          <p:nvPr/>
        </p:nvCxnSpPr>
        <p:spPr>
          <a:xfrm>
            <a:off x="684213" y="3213100"/>
            <a:ext cx="0" cy="2952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3059113" y="3141663"/>
            <a:ext cx="0" cy="29511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5" name="TextBox 170"/>
          <p:cNvSpPr txBox="1">
            <a:spLocks noChangeArrowheads="1"/>
          </p:cNvSpPr>
          <p:nvPr/>
        </p:nvSpPr>
        <p:spPr bwMode="auto">
          <a:xfrm>
            <a:off x="395288" y="2852738"/>
            <a:ext cx="6334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eNB</a:t>
            </a:r>
            <a:endParaRPr lang="zh-CN" altLang="en-US"/>
          </a:p>
        </p:txBody>
      </p:sp>
      <p:sp>
        <p:nvSpPr>
          <p:cNvPr id="4106" name="TextBox 171"/>
          <p:cNvSpPr txBox="1">
            <a:spLocks noChangeArrowheads="1"/>
          </p:cNvSpPr>
          <p:nvPr/>
        </p:nvSpPr>
        <p:spPr bwMode="auto">
          <a:xfrm>
            <a:off x="2843213" y="2781300"/>
            <a:ext cx="5064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UE</a:t>
            </a:r>
            <a:endParaRPr lang="zh-CN" altLang="en-US"/>
          </a:p>
        </p:txBody>
      </p:sp>
      <p:cxnSp>
        <p:nvCxnSpPr>
          <p:cNvPr id="174" name="直接箭头连接符 173"/>
          <p:cNvCxnSpPr/>
          <p:nvPr/>
        </p:nvCxnSpPr>
        <p:spPr>
          <a:xfrm flipH="1">
            <a:off x="684213" y="3573463"/>
            <a:ext cx="2374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箭头连接符 175"/>
          <p:cNvCxnSpPr/>
          <p:nvPr/>
        </p:nvCxnSpPr>
        <p:spPr>
          <a:xfrm>
            <a:off x="684213" y="4652963"/>
            <a:ext cx="23034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9" name="TextBox 176"/>
          <p:cNvSpPr txBox="1">
            <a:spLocks noChangeArrowheads="1"/>
          </p:cNvSpPr>
          <p:nvPr/>
        </p:nvSpPr>
        <p:spPr bwMode="auto">
          <a:xfrm>
            <a:off x="1547813" y="3213100"/>
            <a:ext cx="658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SRS</a:t>
            </a:r>
            <a:endParaRPr lang="zh-CN" altLang="en-US"/>
          </a:p>
        </p:txBody>
      </p:sp>
      <p:sp>
        <p:nvSpPr>
          <p:cNvPr id="4110" name="TextBox 177"/>
          <p:cNvSpPr txBox="1">
            <a:spLocks noChangeArrowheads="1"/>
          </p:cNvSpPr>
          <p:nvPr/>
        </p:nvSpPr>
        <p:spPr bwMode="auto">
          <a:xfrm>
            <a:off x="1258888" y="4283075"/>
            <a:ext cx="141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UE-specific </a:t>
            </a:r>
            <a:endParaRPr lang="zh-CN" altLang="en-US"/>
          </a:p>
        </p:txBody>
      </p:sp>
      <p:sp>
        <p:nvSpPr>
          <p:cNvPr id="4111" name="TextBox 178"/>
          <p:cNvSpPr txBox="1">
            <a:spLocks noChangeArrowheads="1"/>
          </p:cNvSpPr>
          <p:nvPr/>
        </p:nvSpPr>
        <p:spPr bwMode="auto">
          <a:xfrm>
            <a:off x="755650" y="4643438"/>
            <a:ext cx="2416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Beamformed CSI-RS </a:t>
            </a:r>
            <a:endParaRPr lang="zh-CN" altLang="en-US"/>
          </a:p>
        </p:txBody>
      </p:sp>
      <p:sp>
        <p:nvSpPr>
          <p:cNvPr id="182" name="TextBox 181"/>
          <p:cNvSpPr txBox="1"/>
          <p:nvPr/>
        </p:nvSpPr>
        <p:spPr>
          <a:xfrm>
            <a:off x="179388" y="3716338"/>
            <a:ext cx="1889125" cy="52387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400" dirty="0">
                <a:latin typeface="Arial" pitchFamily="34" charset="0"/>
              </a:rPr>
              <a:t>CSI-RS virtualization </a:t>
            </a:r>
          </a:p>
          <a:p>
            <a:pPr algn="ctr">
              <a:defRPr/>
            </a:pPr>
            <a:r>
              <a:rPr lang="en-US" altLang="zh-CN" sz="1400" dirty="0">
                <a:latin typeface="Arial" pitchFamily="34" charset="0"/>
              </a:rPr>
              <a:t>based on SRS</a:t>
            </a:r>
            <a:endParaRPr lang="zh-CN" altLang="en-US" sz="1400" dirty="0">
              <a:latin typeface="Arial" pitchFamily="34" charset="0"/>
            </a:endParaRPr>
          </a:p>
        </p:txBody>
      </p:sp>
      <p:cxnSp>
        <p:nvCxnSpPr>
          <p:cNvPr id="183" name="直接箭头连接符 182"/>
          <p:cNvCxnSpPr/>
          <p:nvPr/>
        </p:nvCxnSpPr>
        <p:spPr>
          <a:xfrm flipH="1">
            <a:off x="684213" y="5516563"/>
            <a:ext cx="2374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4" name="TextBox 183"/>
          <p:cNvSpPr txBox="1">
            <a:spLocks noChangeArrowheads="1"/>
          </p:cNvSpPr>
          <p:nvPr/>
        </p:nvSpPr>
        <p:spPr bwMode="auto">
          <a:xfrm>
            <a:off x="1116013" y="5157788"/>
            <a:ext cx="1570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CSI feedback</a:t>
            </a:r>
            <a:endParaRPr lang="zh-CN" altLang="en-US"/>
          </a:p>
        </p:txBody>
      </p:sp>
      <p:sp>
        <p:nvSpPr>
          <p:cNvPr id="4115" name="TextBox 184"/>
          <p:cNvSpPr txBox="1">
            <a:spLocks noChangeArrowheads="1"/>
          </p:cNvSpPr>
          <p:nvPr/>
        </p:nvSpPr>
        <p:spPr bwMode="auto">
          <a:xfrm>
            <a:off x="684213" y="1844675"/>
            <a:ext cx="81645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UL signals are exploited to greatly reduce number of antenna port for each UE</a:t>
            </a:r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6189663" y="5243513"/>
            <a:ext cx="2198687" cy="350837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Second CSI-RS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port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4419600" y="5294313"/>
            <a:ext cx="915988" cy="242887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First CSI-RS port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6684963" y="3143250"/>
            <a:ext cx="755650" cy="1200150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9" name="直接连接符 188"/>
          <p:cNvCxnSpPr/>
          <p:nvPr/>
        </p:nvCxnSpPr>
        <p:spPr bwMode="auto">
          <a:xfrm>
            <a:off x="5773738" y="2843213"/>
            <a:ext cx="123825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/>
          <p:cNvCxnSpPr/>
          <p:nvPr/>
        </p:nvCxnSpPr>
        <p:spPr bwMode="auto">
          <a:xfrm>
            <a:off x="5773738" y="3092450"/>
            <a:ext cx="123825" cy="15081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/>
          <p:cNvCxnSpPr/>
          <p:nvPr/>
        </p:nvCxnSpPr>
        <p:spPr bwMode="auto">
          <a:xfrm>
            <a:off x="5773738" y="3343275"/>
            <a:ext cx="123825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/>
        </p:nvCxnSpPr>
        <p:spPr bwMode="auto">
          <a:xfrm>
            <a:off x="5773738" y="3592513"/>
            <a:ext cx="123825" cy="15081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/>
        </p:nvCxnSpPr>
        <p:spPr bwMode="auto">
          <a:xfrm>
            <a:off x="6062663" y="2843213"/>
            <a:ext cx="122237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/>
        </p:nvCxnSpPr>
        <p:spPr bwMode="auto">
          <a:xfrm>
            <a:off x="6062663" y="3092450"/>
            <a:ext cx="122237" cy="15081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/>
          <p:nvPr/>
        </p:nvCxnSpPr>
        <p:spPr bwMode="auto">
          <a:xfrm>
            <a:off x="6062663" y="3343275"/>
            <a:ext cx="122237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 bwMode="auto">
          <a:xfrm>
            <a:off x="6062663" y="3592513"/>
            <a:ext cx="122237" cy="15081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 bwMode="auto">
          <a:xfrm>
            <a:off x="6351588" y="2843213"/>
            <a:ext cx="122237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 bwMode="auto">
          <a:xfrm>
            <a:off x="6351588" y="3092450"/>
            <a:ext cx="122237" cy="15081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/>
          <p:nvPr/>
        </p:nvCxnSpPr>
        <p:spPr bwMode="auto">
          <a:xfrm>
            <a:off x="6351588" y="3343275"/>
            <a:ext cx="122237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/>
          <p:nvPr/>
        </p:nvCxnSpPr>
        <p:spPr bwMode="auto">
          <a:xfrm>
            <a:off x="6351588" y="3592513"/>
            <a:ext cx="122237" cy="15081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/>
          <p:nvPr/>
        </p:nvCxnSpPr>
        <p:spPr bwMode="auto">
          <a:xfrm>
            <a:off x="6638925" y="2843213"/>
            <a:ext cx="123825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/>
          <p:nvPr/>
        </p:nvCxnSpPr>
        <p:spPr bwMode="auto">
          <a:xfrm>
            <a:off x="6638925" y="3092450"/>
            <a:ext cx="123825" cy="15081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/>
          <p:cNvCxnSpPr/>
          <p:nvPr/>
        </p:nvCxnSpPr>
        <p:spPr bwMode="auto">
          <a:xfrm>
            <a:off x="6638925" y="3343275"/>
            <a:ext cx="123825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/>
          <p:nvPr/>
        </p:nvCxnSpPr>
        <p:spPr bwMode="auto">
          <a:xfrm>
            <a:off x="6638925" y="3592513"/>
            <a:ext cx="123825" cy="15081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49"/>
          <p:cNvGrpSpPr>
            <a:grpSpLocks/>
          </p:cNvGrpSpPr>
          <p:nvPr/>
        </p:nvGrpSpPr>
        <p:grpSpPr bwMode="auto">
          <a:xfrm>
            <a:off x="5773738" y="3841750"/>
            <a:ext cx="989012" cy="901700"/>
            <a:chOff x="3924300" y="2132013"/>
            <a:chExt cx="1727200" cy="1296987"/>
          </a:xfrm>
        </p:grpSpPr>
        <p:cxnSp>
          <p:nvCxnSpPr>
            <p:cNvPr id="206" name="直接连接符 205"/>
            <p:cNvCxnSpPr/>
            <p:nvPr/>
          </p:nvCxnSpPr>
          <p:spPr bwMode="auto">
            <a:xfrm>
              <a:off x="3924300" y="2132013"/>
              <a:ext cx="216247" cy="216926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 bwMode="auto">
            <a:xfrm>
              <a:off x="3924300" y="2492795"/>
              <a:ext cx="216247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 bwMode="auto">
            <a:xfrm>
              <a:off x="3924300" y="2853576"/>
              <a:ext cx="216247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 bwMode="auto">
            <a:xfrm>
              <a:off x="3924300" y="3212075"/>
              <a:ext cx="216247" cy="216925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 bwMode="auto">
            <a:xfrm>
              <a:off x="4428876" y="2132013"/>
              <a:ext cx="213473" cy="216926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 bwMode="auto">
            <a:xfrm>
              <a:off x="4428876" y="2492795"/>
              <a:ext cx="213473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 bwMode="auto">
            <a:xfrm>
              <a:off x="4428876" y="2853576"/>
              <a:ext cx="213473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 bwMode="auto">
            <a:xfrm>
              <a:off x="4428876" y="3212075"/>
              <a:ext cx="213473" cy="216925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 bwMode="auto">
            <a:xfrm>
              <a:off x="4933451" y="2132013"/>
              <a:ext cx="213473" cy="216926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 bwMode="auto">
            <a:xfrm>
              <a:off x="4933451" y="2492795"/>
              <a:ext cx="213473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 bwMode="auto">
            <a:xfrm>
              <a:off x="4933451" y="2853576"/>
              <a:ext cx="213473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 bwMode="auto">
            <a:xfrm>
              <a:off x="4933451" y="3212075"/>
              <a:ext cx="213473" cy="216925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 bwMode="auto">
            <a:xfrm>
              <a:off x="5435253" y="2132013"/>
              <a:ext cx="216247" cy="216926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 bwMode="auto">
            <a:xfrm>
              <a:off x="5435253" y="2492795"/>
              <a:ext cx="216247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 bwMode="auto">
            <a:xfrm>
              <a:off x="5435253" y="2853576"/>
              <a:ext cx="216247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 bwMode="auto">
            <a:xfrm>
              <a:off x="5435253" y="3212075"/>
              <a:ext cx="216247" cy="216925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46"/>
          <p:cNvGrpSpPr>
            <a:grpSpLocks/>
          </p:cNvGrpSpPr>
          <p:nvPr/>
        </p:nvGrpSpPr>
        <p:grpSpPr bwMode="auto">
          <a:xfrm>
            <a:off x="7502525" y="2843213"/>
            <a:ext cx="989013" cy="900112"/>
            <a:chOff x="6659563" y="692150"/>
            <a:chExt cx="1728787" cy="1296988"/>
          </a:xfrm>
        </p:grpSpPr>
        <p:cxnSp>
          <p:nvCxnSpPr>
            <p:cNvPr id="223" name="直接连接符 222"/>
            <p:cNvCxnSpPr/>
            <p:nvPr/>
          </p:nvCxnSpPr>
          <p:spPr bwMode="auto">
            <a:xfrm flipH="1">
              <a:off x="6659563" y="692150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 bwMode="auto">
            <a:xfrm flipH="1">
              <a:off x="6659563" y="1053568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 bwMode="auto">
            <a:xfrm flipH="1">
              <a:off x="6659563" y="1412699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 bwMode="auto">
            <a:xfrm flipH="1">
              <a:off x="6659563" y="1774117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 bwMode="auto">
            <a:xfrm flipH="1">
              <a:off x="7164602" y="692150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 bwMode="auto">
            <a:xfrm flipH="1">
              <a:off x="7164602" y="1053568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 bwMode="auto">
            <a:xfrm flipH="1">
              <a:off x="7164602" y="1412699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 bwMode="auto">
            <a:xfrm flipH="1">
              <a:off x="7164602" y="1774117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 bwMode="auto">
            <a:xfrm flipH="1">
              <a:off x="7666866" y="692150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 bwMode="auto">
            <a:xfrm flipH="1">
              <a:off x="7666866" y="1053568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 bwMode="auto">
            <a:xfrm flipH="1">
              <a:off x="7666866" y="1412699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 bwMode="auto">
            <a:xfrm flipH="1">
              <a:off x="7666866" y="1774117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 bwMode="auto">
            <a:xfrm flipH="1">
              <a:off x="8171905" y="692150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 bwMode="auto">
            <a:xfrm flipH="1">
              <a:off x="8171905" y="1053568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 bwMode="auto">
            <a:xfrm flipH="1">
              <a:off x="8171905" y="1412699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 bwMode="auto">
            <a:xfrm flipH="1">
              <a:off x="8171905" y="1774117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45"/>
          <p:cNvGrpSpPr>
            <a:grpSpLocks/>
          </p:cNvGrpSpPr>
          <p:nvPr/>
        </p:nvGrpSpPr>
        <p:grpSpPr bwMode="auto">
          <a:xfrm>
            <a:off x="7502525" y="3841750"/>
            <a:ext cx="989013" cy="901700"/>
            <a:chOff x="6659563" y="2132013"/>
            <a:chExt cx="1728787" cy="1296987"/>
          </a:xfrm>
        </p:grpSpPr>
        <p:cxnSp>
          <p:nvCxnSpPr>
            <p:cNvPr id="240" name="直接连接符 239"/>
            <p:cNvCxnSpPr/>
            <p:nvPr/>
          </p:nvCxnSpPr>
          <p:spPr bwMode="auto">
            <a:xfrm flipH="1">
              <a:off x="6659563" y="2132013"/>
              <a:ext cx="216445" cy="216926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 bwMode="auto">
            <a:xfrm flipH="1">
              <a:off x="6659563" y="2492795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 bwMode="auto">
            <a:xfrm flipH="1">
              <a:off x="6659563" y="2853576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 bwMode="auto">
            <a:xfrm flipH="1">
              <a:off x="6659563" y="3212075"/>
              <a:ext cx="216445" cy="216925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 bwMode="auto">
            <a:xfrm flipH="1">
              <a:off x="7164602" y="2132013"/>
              <a:ext cx="216445" cy="216926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 bwMode="auto">
            <a:xfrm flipH="1">
              <a:off x="7164602" y="2492795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 bwMode="auto">
            <a:xfrm flipH="1">
              <a:off x="7164602" y="2853576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 bwMode="auto">
            <a:xfrm flipH="1">
              <a:off x="7164602" y="3212075"/>
              <a:ext cx="216445" cy="216925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 bwMode="auto">
            <a:xfrm flipH="1">
              <a:off x="7666866" y="2132013"/>
              <a:ext cx="216445" cy="216926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 bwMode="auto">
            <a:xfrm flipH="1">
              <a:off x="7666866" y="2492795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 bwMode="auto">
            <a:xfrm flipH="1">
              <a:off x="7666866" y="2853576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 bwMode="auto">
            <a:xfrm flipH="1">
              <a:off x="7666866" y="3212075"/>
              <a:ext cx="216445" cy="216925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 bwMode="auto">
            <a:xfrm flipH="1">
              <a:off x="8171905" y="2132013"/>
              <a:ext cx="216445" cy="216926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 bwMode="auto">
            <a:xfrm flipH="1">
              <a:off x="8171905" y="2492795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 bwMode="auto">
            <a:xfrm flipH="1">
              <a:off x="8171905" y="2853576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 bwMode="auto">
            <a:xfrm flipH="1">
              <a:off x="8171905" y="3212075"/>
              <a:ext cx="216445" cy="216925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344"/>
          <p:cNvGrpSpPr>
            <a:grpSpLocks/>
          </p:cNvGrpSpPr>
          <p:nvPr/>
        </p:nvGrpSpPr>
        <p:grpSpPr bwMode="auto">
          <a:xfrm>
            <a:off x="3965575" y="2843213"/>
            <a:ext cx="989013" cy="1900237"/>
            <a:chOff x="899592" y="692696"/>
            <a:chExt cx="1728192" cy="2736304"/>
          </a:xfrm>
        </p:grpSpPr>
        <p:cxnSp>
          <p:nvCxnSpPr>
            <p:cNvPr id="257" name="直接连接符 256"/>
            <p:cNvCxnSpPr/>
            <p:nvPr/>
          </p:nvCxnSpPr>
          <p:spPr>
            <a:xfrm>
              <a:off x="899592" y="69269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>
              <a:off x="899592" y="105387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>
              <a:off x="899592" y="1412775"/>
              <a:ext cx="216371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>
              <a:off x="899592" y="177395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>
              <a:off x="899592" y="213285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>
              <a:off x="899592" y="2491753"/>
              <a:ext cx="216371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>
              <a:off x="899592" y="285293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>
              <a:off x="899592" y="321411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>
              <a:off x="1404457" y="69269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>
              <a:off x="1404457" y="105387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>
              <a:off x="1404457" y="1412775"/>
              <a:ext cx="213598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>
              <a:off x="1404457" y="177395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>
              <a:off x="1404457" y="213285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>
              <a:off x="1404457" y="2491753"/>
              <a:ext cx="213598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>
              <a:off x="1404457" y="285293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>
              <a:off x="1404457" y="321411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>
              <a:off x="1909322" y="69269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>
              <a:off x="1909322" y="105387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>
              <a:off x="1909322" y="1412775"/>
              <a:ext cx="213598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>
              <a:off x="1909322" y="177395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>
              <a:off x="1909322" y="213285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>
              <a:off x="1909322" y="2491753"/>
              <a:ext cx="213598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>
              <a:off x="1909322" y="285293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>
              <a:off x="1909322" y="321411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>
              <a:off x="2411413" y="69269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>
              <a:off x="2411413" y="105387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>
              <a:off x="2411413" y="1412775"/>
              <a:ext cx="216371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>
              <a:off x="2411413" y="177395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>
              <a:off x="2411413" y="213285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>
              <a:off x="2411413" y="2491753"/>
              <a:ext cx="216371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>
              <a:off x="2411413" y="285293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>
              <a:off x="2411413" y="321411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H="1">
              <a:off x="899592" y="69269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flipH="1">
              <a:off x="899592" y="105387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flipH="1">
              <a:off x="899592" y="1412775"/>
              <a:ext cx="216371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flipH="1">
              <a:off x="899592" y="177395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flipH="1">
              <a:off x="899592" y="213285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flipH="1">
              <a:off x="899592" y="2491753"/>
              <a:ext cx="216371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flipH="1">
              <a:off x="899592" y="285293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flipH="1">
              <a:off x="899592" y="321411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/>
            <p:nvPr/>
          </p:nvCxnSpPr>
          <p:spPr>
            <a:xfrm flipH="1">
              <a:off x="1404457" y="69269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 flipH="1">
              <a:off x="1404457" y="105387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/>
            <p:nvPr/>
          </p:nvCxnSpPr>
          <p:spPr>
            <a:xfrm flipH="1">
              <a:off x="1404457" y="1412775"/>
              <a:ext cx="213598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 flipH="1">
              <a:off x="1404457" y="177395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/>
            <p:nvPr/>
          </p:nvCxnSpPr>
          <p:spPr>
            <a:xfrm flipH="1">
              <a:off x="1404457" y="213285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/>
            <p:nvPr/>
          </p:nvCxnSpPr>
          <p:spPr>
            <a:xfrm flipH="1">
              <a:off x="1404457" y="2491753"/>
              <a:ext cx="213598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 flipH="1">
              <a:off x="1404457" y="285293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 flipH="1">
              <a:off x="1404457" y="321411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/>
            <p:nvPr/>
          </p:nvCxnSpPr>
          <p:spPr>
            <a:xfrm flipH="1">
              <a:off x="1909322" y="69269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/>
            <p:nvPr/>
          </p:nvCxnSpPr>
          <p:spPr>
            <a:xfrm flipH="1">
              <a:off x="1909322" y="105387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 flipH="1">
              <a:off x="1909322" y="1412775"/>
              <a:ext cx="213598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/>
            <p:nvPr/>
          </p:nvCxnSpPr>
          <p:spPr>
            <a:xfrm flipH="1">
              <a:off x="1909322" y="177395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 flipH="1">
              <a:off x="1909322" y="213285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 flipH="1">
              <a:off x="1909322" y="2491753"/>
              <a:ext cx="213598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 flipH="1">
              <a:off x="1909322" y="285293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/>
            <p:nvPr/>
          </p:nvCxnSpPr>
          <p:spPr>
            <a:xfrm flipH="1">
              <a:off x="1909322" y="321411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/>
            <p:nvPr/>
          </p:nvCxnSpPr>
          <p:spPr>
            <a:xfrm flipH="1">
              <a:off x="2411413" y="69269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/>
            <p:nvPr/>
          </p:nvCxnSpPr>
          <p:spPr>
            <a:xfrm flipH="1">
              <a:off x="2411413" y="105387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/>
            <p:nvPr/>
          </p:nvCxnSpPr>
          <p:spPr>
            <a:xfrm flipH="1">
              <a:off x="2411413" y="1412775"/>
              <a:ext cx="216371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/>
            <p:nvPr/>
          </p:nvCxnSpPr>
          <p:spPr>
            <a:xfrm flipH="1">
              <a:off x="2411413" y="177395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/>
            <p:nvPr/>
          </p:nvCxnSpPr>
          <p:spPr>
            <a:xfrm flipH="1">
              <a:off x="2411413" y="213285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/>
            <p:nvPr/>
          </p:nvCxnSpPr>
          <p:spPr>
            <a:xfrm flipH="1">
              <a:off x="2411413" y="2491753"/>
              <a:ext cx="216371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/>
            <p:nvPr/>
          </p:nvCxnSpPr>
          <p:spPr>
            <a:xfrm flipH="1">
              <a:off x="2411413" y="285293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/>
            <p:nvPr/>
          </p:nvCxnSpPr>
          <p:spPr>
            <a:xfrm flipH="1">
              <a:off x="2411413" y="321411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1" name="TextBox 320"/>
          <p:cNvSpPr txBox="1"/>
          <p:nvPr/>
        </p:nvSpPr>
        <p:spPr>
          <a:xfrm>
            <a:off x="3563938" y="2492375"/>
            <a:ext cx="1025525" cy="244475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eNB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64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Tx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antenna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2" name="TextBox 321"/>
          <p:cNvSpPr txBox="1"/>
          <p:nvPr/>
        </p:nvSpPr>
        <p:spPr>
          <a:xfrm>
            <a:off x="5435600" y="2492375"/>
            <a:ext cx="930275" cy="228600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First polarization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3" name="TextBox 322"/>
          <p:cNvSpPr txBox="1"/>
          <p:nvPr/>
        </p:nvSpPr>
        <p:spPr>
          <a:xfrm>
            <a:off x="6948488" y="2492375"/>
            <a:ext cx="1084262" cy="228600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Second polarization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4" name="TextBox 323"/>
          <p:cNvSpPr txBox="1"/>
          <p:nvPr/>
        </p:nvSpPr>
        <p:spPr>
          <a:xfrm>
            <a:off x="5029200" y="3143250"/>
            <a:ext cx="755650" cy="1200150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5" name="椭圆 324"/>
          <p:cNvSpPr/>
          <p:nvPr/>
        </p:nvSpPr>
        <p:spPr bwMode="auto">
          <a:xfrm rot="7088747">
            <a:off x="4496594" y="4217194"/>
            <a:ext cx="2265363" cy="346075"/>
          </a:xfrm>
          <a:prstGeom prst="ellipse">
            <a:avLst/>
          </a:prstGeom>
          <a:noFill/>
          <a:ln>
            <a:solidFill>
              <a:srgbClr val="336699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dirty="0"/>
          </a:p>
        </p:txBody>
      </p:sp>
      <p:grpSp>
        <p:nvGrpSpPr>
          <p:cNvPr id="6" name="Group 89"/>
          <p:cNvGrpSpPr>
            <a:grpSpLocks/>
          </p:cNvGrpSpPr>
          <p:nvPr/>
        </p:nvGrpSpPr>
        <p:grpSpPr bwMode="auto">
          <a:xfrm>
            <a:off x="4114800" y="5743575"/>
            <a:ext cx="1154113" cy="565150"/>
            <a:chOff x="2989" y="1806"/>
            <a:chExt cx="285" cy="286"/>
          </a:xfrm>
        </p:grpSpPr>
        <p:pic>
          <p:nvPicPr>
            <p:cNvPr id="4149" name="Picture 8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9" y="1806"/>
              <a:ext cx="28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0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89" y="1806"/>
              <a:ext cx="28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9" name="TextBox 328"/>
          <p:cNvSpPr txBox="1"/>
          <p:nvPr/>
        </p:nvSpPr>
        <p:spPr>
          <a:xfrm>
            <a:off x="5227638" y="5843588"/>
            <a:ext cx="2241550" cy="244475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UE feedback co-phase among polarizations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0" name="矩形 329"/>
          <p:cNvSpPr/>
          <p:nvPr/>
        </p:nvSpPr>
        <p:spPr>
          <a:xfrm>
            <a:off x="7461250" y="2792413"/>
            <a:ext cx="1071563" cy="2051050"/>
          </a:xfrm>
          <a:prstGeom prst="rect">
            <a:avLst/>
          </a:prstGeom>
          <a:solidFill>
            <a:schemeClr val="accent1">
              <a:alpha val="1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1" name="矩形 330"/>
          <p:cNvSpPr/>
          <p:nvPr/>
        </p:nvSpPr>
        <p:spPr>
          <a:xfrm>
            <a:off x="5732463" y="2792413"/>
            <a:ext cx="1071562" cy="2000250"/>
          </a:xfrm>
          <a:prstGeom prst="rect">
            <a:avLst/>
          </a:prstGeom>
          <a:solidFill>
            <a:srgbClr val="FF0000">
              <a:alpha val="1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2" name="椭圆 331"/>
          <p:cNvSpPr/>
          <p:nvPr/>
        </p:nvSpPr>
        <p:spPr bwMode="auto">
          <a:xfrm rot="7088747">
            <a:off x="6073775" y="4267200"/>
            <a:ext cx="2263775" cy="346075"/>
          </a:xfrm>
          <a:prstGeom prst="ellipse">
            <a:avLst/>
          </a:prstGeom>
          <a:noFill/>
          <a:ln>
            <a:solidFill>
              <a:srgbClr val="336699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 txBox="1">
            <a:spLocks/>
          </p:cNvSpPr>
          <p:nvPr/>
        </p:nvSpPr>
        <p:spPr bwMode="auto">
          <a:xfrm>
            <a:off x="14288" y="115888"/>
            <a:ext cx="82296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2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Diagram of 5G Network Architecture</a:t>
            </a:r>
            <a:endParaRPr lang="zh-CN" altLang="en-US" sz="2200" b="1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227013" y="1603375"/>
            <a:ext cx="8672512" cy="414338"/>
          </a:xfrm>
          <a:prstGeom prst="rect">
            <a:avLst/>
          </a:prstGeom>
          <a:solidFill>
            <a:srgbClr val="208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ts val="600"/>
              </a:spcBef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Flexible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Access,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Efficient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Process,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Control,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Open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Network</a:t>
            </a:r>
            <a:endParaRPr kumimoji="1"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340" name="组合 62"/>
          <p:cNvGrpSpPr>
            <a:grpSpLocks/>
          </p:cNvGrpSpPr>
          <p:nvPr/>
        </p:nvGrpSpPr>
        <p:grpSpPr bwMode="auto">
          <a:xfrm>
            <a:off x="438150" y="2522538"/>
            <a:ext cx="8264525" cy="3100387"/>
            <a:chOff x="-38432" y="2484583"/>
            <a:chExt cx="8557070" cy="4237713"/>
          </a:xfrm>
        </p:grpSpPr>
        <p:sp>
          <p:nvSpPr>
            <p:cNvPr id="8" name="云形 7"/>
            <p:cNvSpPr/>
            <p:nvPr/>
          </p:nvSpPr>
          <p:spPr bwMode="auto">
            <a:xfrm>
              <a:off x="3454418" y="4309425"/>
              <a:ext cx="3601333" cy="609728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2303832" y="5470294"/>
              <a:ext cx="5240096" cy="579349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560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92592" y="5600485"/>
              <a:ext cx="236692" cy="397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>
                  <a:alpha val="0"/>
                </a:srgbClr>
              </a:outerShdw>
            </a:effectLst>
          </p:spPr>
        </p:pic>
        <p:sp>
          <p:nvSpPr>
            <p:cNvPr id="11" name="云形 10"/>
            <p:cNvSpPr/>
            <p:nvPr/>
          </p:nvSpPr>
          <p:spPr bwMode="auto">
            <a:xfrm>
              <a:off x="2026047" y="3157236"/>
              <a:ext cx="3172329" cy="603218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09" name="Rectangle 117"/>
            <p:cNvSpPr>
              <a:spLocks noChangeArrowheads="1"/>
            </p:cNvSpPr>
            <p:nvPr/>
          </p:nvSpPr>
          <p:spPr bwMode="auto">
            <a:xfrm>
              <a:off x="3789731" y="4309425"/>
              <a:ext cx="1035527" cy="451328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Control</a:t>
              </a:r>
              <a:r>
                <a:rPr lang="zh-CN" altLang="en-US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en-US" altLang="zh-CN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Coordination</a:t>
              </a:r>
            </a:p>
          </p:txBody>
        </p:sp>
        <p:sp>
          <p:nvSpPr>
            <p:cNvPr id="25610" name="Rectangle 117"/>
            <p:cNvSpPr>
              <a:spLocks noChangeArrowheads="1"/>
            </p:cNvSpPr>
            <p:nvPr/>
          </p:nvSpPr>
          <p:spPr bwMode="auto">
            <a:xfrm>
              <a:off x="5809831" y="4320275"/>
              <a:ext cx="826779" cy="41010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10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Data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en-US" altLang="zh-CN" sz="10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Process</a:t>
              </a: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777216" y="3148557"/>
              <a:ext cx="1022378" cy="399252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1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Policy</a:t>
              </a:r>
              <a:endParaRPr lang="zh-CN" altLang="en-US" sz="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2032622" y="3148557"/>
              <a:ext cx="729800" cy="403592"/>
            </a:xfrm>
            <a:prstGeom prst="rect">
              <a:avLst/>
            </a:prstGeom>
            <a:solidFill>
              <a:srgbClr val="FF66CC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1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HSS</a:t>
              </a:r>
              <a:endParaRPr lang="zh-CN" altLang="en-US" sz="7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613" name="直接连接符 11"/>
            <p:cNvCxnSpPr>
              <a:cxnSpLocks noChangeShapeType="1"/>
              <a:stCxn id="20" idx="2"/>
            </p:cNvCxnSpPr>
            <p:nvPr/>
          </p:nvCxnSpPr>
          <p:spPr bwMode="auto">
            <a:xfrm flipH="1">
              <a:off x="3939307" y="4726036"/>
              <a:ext cx="1420151" cy="648785"/>
            </a:xfrm>
            <a:prstGeom prst="line">
              <a:avLst/>
            </a:prstGeom>
            <a:noFill/>
            <a:ln w="38100">
              <a:solidFill>
                <a:srgbClr val="FFC000"/>
              </a:solidFill>
              <a:round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</p:cxnSp>
        <p:cxnSp>
          <p:nvCxnSpPr>
            <p:cNvPr id="25614" name="直接连接符 12"/>
            <p:cNvCxnSpPr>
              <a:cxnSpLocks noChangeShapeType="1"/>
              <a:stCxn id="20" idx="2"/>
            </p:cNvCxnSpPr>
            <p:nvPr/>
          </p:nvCxnSpPr>
          <p:spPr bwMode="auto">
            <a:xfrm flipH="1">
              <a:off x="5127698" y="4726036"/>
              <a:ext cx="231760" cy="861430"/>
            </a:xfrm>
            <a:prstGeom prst="line">
              <a:avLst/>
            </a:prstGeom>
            <a:noFill/>
            <a:ln w="38100">
              <a:solidFill>
                <a:srgbClr val="FFC000"/>
              </a:solidFill>
              <a:round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</p:cxnSp>
        <p:cxnSp>
          <p:nvCxnSpPr>
            <p:cNvPr id="25615" name="直接连接符 13"/>
            <p:cNvCxnSpPr>
              <a:cxnSpLocks noChangeShapeType="1"/>
              <a:stCxn id="20" idx="2"/>
            </p:cNvCxnSpPr>
            <p:nvPr/>
          </p:nvCxnSpPr>
          <p:spPr bwMode="auto">
            <a:xfrm>
              <a:off x="5359458" y="4726036"/>
              <a:ext cx="1834362" cy="872279"/>
            </a:xfrm>
            <a:prstGeom prst="line">
              <a:avLst/>
            </a:prstGeom>
            <a:noFill/>
            <a:ln w="38100">
              <a:solidFill>
                <a:srgbClr val="FFC000"/>
              </a:solidFill>
              <a:round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</p:cxnSp>
        <p:cxnSp>
          <p:nvCxnSpPr>
            <p:cNvPr id="25616" name="直接连接符 14"/>
            <p:cNvCxnSpPr>
              <a:cxnSpLocks noChangeShapeType="1"/>
              <a:stCxn id="25609" idx="2"/>
            </p:cNvCxnSpPr>
            <p:nvPr/>
          </p:nvCxnSpPr>
          <p:spPr bwMode="auto">
            <a:xfrm flipH="1">
              <a:off x="2510938" y="4760753"/>
              <a:ext cx="1796557" cy="839732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</p:cxnSp>
        <p:sp>
          <p:nvSpPr>
            <p:cNvPr id="20" name="Rectangle 117"/>
            <p:cNvSpPr>
              <a:spLocks noChangeArrowheads="1"/>
            </p:cNvSpPr>
            <p:nvPr/>
          </p:nvSpPr>
          <p:spPr bwMode="auto">
            <a:xfrm>
              <a:off x="4882787" y="4348482"/>
              <a:ext cx="954987" cy="377554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Data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 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Forwarding</a:t>
              </a:r>
              <a:endParaRPr lang="en-US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25618" name="Rectangle 117"/>
            <p:cNvSpPr>
              <a:spLocks noChangeArrowheads="1"/>
            </p:cNvSpPr>
            <p:nvPr/>
          </p:nvSpPr>
          <p:spPr bwMode="auto">
            <a:xfrm>
              <a:off x="7394351" y="3912343"/>
              <a:ext cx="1019090" cy="299439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8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Data</a:t>
              </a:r>
              <a:r>
                <a:rPr lang="zh-CN" altLang="en-US" sz="8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en-US" altLang="zh-CN" sz="8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process</a:t>
              </a:r>
            </a:p>
          </p:txBody>
        </p:sp>
        <p:sp>
          <p:nvSpPr>
            <p:cNvPr id="25619" name="Rectangle 117"/>
            <p:cNvSpPr>
              <a:spLocks noChangeArrowheads="1"/>
            </p:cNvSpPr>
            <p:nvPr/>
          </p:nvSpPr>
          <p:spPr bwMode="auto">
            <a:xfrm>
              <a:off x="7394351" y="4242160"/>
              <a:ext cx="1019090" cy="29076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8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Cpmtrol</a:t>
              </a:r>
              <a:r>
                <a:rPr lang="zh-CN" altLang="en-US" sz="8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en-US" altLang="zh-CN" sz="8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Process</a:t>
              </a:r>
            </a:p>
          </p:txBody>
        </p:sp>
        <p:sp>
          <p:nvSpPr>
            <p:cNvPr id="23" name="左右箭头 22"/>
            <p:cNvSpPr/>
            <p:nvPr/>
          </p:nvSpPr>
          <p:spPr bwMode="auto">
            <a:xfrm rot="16200000">
              <a:off x="5901193" y="3796495"/>
              <a:ext cx="683503" cy="225186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左右箭头 23"/>
            <p:cNvSpPr/>
            <p:nvPr/>
          </p:nvSpPr>
          <p:spPr bwMode="auto">
            <a:xfrm rot="16200000">
              <a:off x="3773735" y="3891703"/>
              <a:ext cx="470858" cy="169300"/>
            </a:xfrm>
            <a:prstGeom prst="left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2" name="Rectangle 117"/>
            <p:cNvSpPr>
              <a:spLocks noChangeArrowheads="1"/>
            </p:cNvSpPr>
            <p:nvPr/>
          </p:nvSpPr>
          <p:spPr bwMode="auto">
            <a:xfrm>
              <a:off x="7394351" y="4532920"/>
              <a:ext cx="1019090" cy="340665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7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User</a:t>
              </a:r>
              <a:r>
                <a:rPr lang="zh-CN" altLang="en-US" sz="7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en-US" altLang="zh-CN" sz="7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HSS</a:t>
              </a:r>
            </a:p>
          </p:txBody>
        </p:sp>
        <p:sp>
          <p:nvSpPr>
            <p:cNvPr id="26" name="左右箭头 25"/>
            <p:cNvSpPr/>
            <p:nvPr/>
          </p:nvSpPr>
          <p:spPr bwMode="auto">
            <a:xfrm>
              <a:off x="5408769" y="3326484"/>
              <a:ext cx="420786" cy="119341"/>
            </a:xfrm>
            <a:prstGeom prst="leftRightArrow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36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6669" y="5390202"/>
              <a:ext cx="313518" cy="543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1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30578" y="5690942"/>
              <a:ext cx="387501" cy="387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2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18364" y="5481112"/>
              <a:ext cx="275605" cy="455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3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22709" y="6112956"/>
              <a:ext cx="501631" cy="501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5628" name="直接连接符 26"/>
            <p:cNvCxnSpPr>
              <a:cxnSpLocks noChangeShapeType="1"/>
              <a:stCxn id="20" idx="2"/>
            </p:cNvCxnSpPr>
            <p:nvPr/>
          </p:nvCxnSpPr>
          <p:spPr bwMode="auto">
            <a:xfrm flipH="1">
              <a:off x="2510938" y="4726036"/>
              <a:ext cx="2848521" cy="874450"/>
            </a:xfrm>
            <a:prstGeom prst="line">
              <a:avLst/>
            </a:prstGeom>
            <a:noFill/>
            <a:ln w="38100">
              <a:solidFill>
                <a:srgbClr val="FFC000"/>
              </a:solidFill>
              <a:prstDash val="sysDash"/>
              <a:round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</p:cxnSp>
        <p:cxnSp>
          <p:nvCxnSpPr>
            <p:cNvPr id="25629" name="直接连接符 27"/>
            <p:cNvCxnSpPr>
              <a:cxnSpLocks noChangeShapeType="1"/>
            </p:cNvCxnSpPr>
            <p:nvPr/>
          </p:nvCxnSpPr>
          <p:spPr bwMode="auto">
            <a:xfrm flipH="1">
              <a:off x="7634331" y="5333593"/>
              <a:ext cx="25148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</p:cxnSp>
        <p:sp>
          <p:nvSpPr>
            <p:cNvPr id="14366" name="TextBox 172"/>
            <p:cNvSpPr txBox="1">
              <a:spLocks noChangeArrowheads="1"/>
            </p:cNvSpPr>
            <p:nvPr/>
          </p:nvSpPr>
          <p:spPr bwMode="auto">
            <a:xfrm>
              <a:off x="7873825" y="5217479"/>
              <a:ext cx="454066" cy="462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800">
                  <a:latin typeface="微软雅黑" pitchFamily="34" charset="-122"/>
                  <a:ea typeface="微软雅黑" pitchFamily="34" charset="-122"/>
                </a:rPr>
                <a:t>Control</a:t>
              </a:r>
              <a:endParaRPr lang="zh-CN" altLang="en-US" sz="8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631" name="直接连接符 29"/>
            <p:cNvCxnSpPr>
              <a:cxnSpLocks noChangeShapeType="1"/>
            </p:cNvCxnSpPr>
            <p:nvPr/>
          </p:nvCxnSpPr>
          <p:spPr bwMode="auto">
            <a:xfrm flipH="1">
              <a:off x="7634331" y="5014626"/>
              <a:ext cx="243267" cy="0"/>
            </a:xfrm>
            <a:prstGeom prst="line">
              <a:avLst/>
            </a:prstGeom>
            <a:noFill/>
            <a:ln w="38100">
              <a:solidFill>
                <a:srgbClr val="FFC000"/>
              </a:solidFill>
              <a:round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</p:cxnSp>
        <p:sp>
          <p:nvSpPr>
            <p:cNvPr id="14368" name="TextBox 176"/>
            <p:cNvSpPr txBox="1">
              <a:spLocks noChangeArrowheads="1"/>
            </p:cNvSpPr>
            <p:nvPr/>
          </p:nvSpPr>
          <p:spPr bwMode="auto">
            <a:xfrm>
              <a:off x="7873825" y="4910134"/>
              <a:ext cx="627038" cy="300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800">
                  <a:latin typeface="微软雅黑" pitchFamily="34" charset="-122"/>
                  <a:ea typeface="微软雅黑" pitchFamily="34" charset="-122"/>
                </a:rPr>
                <a:t>Data</a:t>
              </a:r>
              <a:endParaRPr lang="zh-CN" altLang="en-US" sz="8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33" name="任意多边形 31"/>
            <p:cNvSpPr>
              <a:spLocks/>
            </p:cNvSpPr>
            <p:nvPr/>
          </p:nvSpPr>
          <p:spPr bwMode="auto">
            <a:xfrm rot="618879">
              <a:off x="2512581" y="6058322"/>
              <a:ext cx="1814638" cy="266892"/>
            </a:xfrm>
            <a:custGeom>
              <a:avLst/>
              <a:gdLst>
                <a:gd name="T0" fmla="*/ 806540 w 4083268"/>
                <a:gd name="T1" fmla="*/ 99769 h 717331"/>
                <a:gd name="T2" fmla="*/ 501362 w 4083268"/>
                <a:gd name="T3" fmla="*/ 33987 h 717331"/>
                <a:gd name="T4" fmla="*/ 582328 w 4083268"/>
                <a:gd name="T5" fmla="*/ 93191 h 717331"/>
                <a:gd name="T6" fmla="*/ 87193 w 4083268"/>
                <a:gd name="T7" fmla="*/ 14253 h 717331"/>
                <a:gd name="T8" fmla="*/ 59167 w 4083268"/>
                <a:gd name="T9" fmla="*/ 7675 h 7173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83268" h="717331">
                  <a:moveTo>
                    <a:pt x="4083268" y="717331"/>
                  </a:moveTo>
                  <a:cubicBezTo>
                    <a:pt x="3405350" y="484789"/>
                    <a:pt x="2727433" y="252248"/>
                    <a:pt x="2538247" y="244365"/>
                  </a:cubicBezTo>
                  <a:cubicBezTo>
                    <a:pt x="2349061" y="236482"/>
                    <a:pt x="3297620" y="693682"/>
                    <a:pt x="2948151" y="670034"/>
                  </a:cubicBezTo>
                  <a:cubicBezTo>
                    <a:pt x="2598682" y="646386"/>
                    <a:pt x="882868" y="204952"/>
                    <a:pt x="441434" y="102476"/>
                  </a:cubicBezTo>
                  <a:cubicBezTo>
                    <a:pt x="0" y="0"/>
                    <a:pt x="323192" y="60434"/>
                    <a:pt x="299544" y="55179"/>
                  </a:cubicBezTo>
                </a:path>
              </a:pathLst>
            </a:custGeom>
            <a:noFill/>
            <a:ln w="127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5634" name="任意多边形 32"/>
            <p:cNvSpPr>
              <a:spLocks/>
            </p:cNvSpPr>
            <p:nvPr/>
          </p:nvSpPr>
          <p:spPr bwMode="auto">
            <a:xfrm rot="-704145">
              <a:off x="4480083" y="6238421"/>
              <a:ext cx="1543428" cy="147550"/>
            </a:xfrm>
            <a:custGeom>
              <a:avLst/>
              <a:gdLst>
                <a:gd name="T0" fmla="*/ 0 w 677917"/>
                <a:gd name="T1" fmla="*/ 85619 h 173421"/>
                <a:gd name="T2" fmla="*/ 2289594 w 677917"/>
                <a:gd name="T3" fmla="*/ 5708 h 173421"/>
                <a:gd name="T4" fmla="*/ 1962509 w 677917"/>
                <a:gd name="T5" fmla="*/ 119865 h 173421"/>
                <a:gd name="T6" fmla="*/ 3516164 w 677917"/>
                <a:gd name="T7" fmla="*/ 39955 h 1734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77917" h="173421">
                  <a:moveTo>
                    <a:pt x="0" y="118242"/>
                  </a:moveTo>
                  <a:cubicBezTo>
                    <a:pt x="189186" y="59121"/>
                    <a:pt x="378372" y="0"/>
                    <a:pt x="441434" y="7883"/>
                  </a:cubicBezTo>
                  <a:cubicBezTo>
                    <a:pt x="504496" y="15766"/>
                    <a:pt x="338958" y="157655"/>
                    <a:pt x="378372" y="165538"/>
                  </a:cubicBezTo>
                  <a:cubicBezTo>
                    <a:pt x="417786" y="173421"/>
                    <a:pt x="622738" y="78828"/>
                    <a:pt x="677917" y="55180"/>
                  </a:cubicBezTo>
                </a:path>
              </a:pathLst>
            </a:custGeom>
            <a:noFill/>
            <a:ln w="9525" cap="flat" cmpd="sng">
              <a:solidFill>
                <a:srgbClr val="F79646"/>
              </a:solidFill>
              <a:prstDash val="solid"/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5635" name="任意多边形 34"/>
            <p:cNvSpPr>
              <a:spLocks/>
            </p:cNvSpPr>
            <p:nvPr/>
          </p:nvSpPr>
          <p:spPr bwMode="auto">
            <a:xfrm>
              <a:off x="3789731" y="5993227"/>
              <a:ext cx="516120" cy="481706"/>
            </a:xfrm>
            <a:custGeom>
              <a:avLst/>
              <a:gdLst>
                <a:gd name="T0" fmla="*/ 313621 w 740979"/>
                <a:gd name="T1" fmla="*/ 359122 h 646386"/>
                <a:gd name="T2" fmla="*/ 183583 w 740979"/>
                <a:gd name="T3" fmla="*/ 201459 h 646386"/>
                <a:gd name="T4" fmla="*/ 328920 w 740979"/>
                <a:gd name="T5" fmla="*/ 297809 h 646386"/>
                <a:gd name="T6" fmla="*/ 0 w 740979"/>
                <a:gd name="T7" fmla="*/ 0 h 6463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40979" h="646386">
                  <a:moveTo>
                    <a:pt x="646386" y="646386"/>
                  </a:moveTo>
                  <a:cubicBezTo>
                    <a:pt x="509752" y="513693"/>
                    <a:pt x="373118" y="381000"/>
                    <a:pt x="378373" y="362607"/>
                  </a:cubicBezTo>
                  <a:cubicBezTo>
                    <a:pt x="383628" y="344214"/>
                    <a:pt x="740979" y="596462"/>
                    <a:pt x="677917" y="536028"/>
                  </a:cubicBezTo>
                  <a:cubicBezTo>
                    <a:pt x="614855" y="475594"/>
                    <a:pt x="110358" y="86710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rgbClr val="F79646"/>
              </a:solidFill>
              <a:prstDash val="solid"/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pic>
          <p:nvPicPr>
            <p:cNvPr id="143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05056" y="5633036"/>
              <a:ext cx="209584" cy="363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矩形 39"/>
            <p:cNvSpPr/>
            <p:nvPr/>
          </p:nvSpPr>
          <p:spPr bwMode="auto">
            <a:xfrm>
              <a:off x="3820961" y="3142046"/>
              <a:ext cx="1561509" cy="399252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1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Control</a:t>
              </a:r>
              <a:endParaRPr lang="zh-CN" altLang="en-US" sz="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6128707" y="3148557"/>
              <a:ext cx="1798201" cy="371043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Service</a:t>
              </a:r>
              <a:r>
                <a:rPr lang="zh-CN" altLang="en-US" sz="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Platform</a:t>
              </a:r>
            </a:p>
            <a:p>
              <a:pPr algn="ctr" eaLnBrk="1" hangingPunct="1">
                <a:defRPr/>
              </a:pPr>
              <a:r>
                <a:rPr lang="zh-CN" altLang="en-US" sz="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Firewall</a:t>
              </a:r>
              <a:r>
                <a:rPr lang="zh-CN" altLang="en-US" sz="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en-US" altLang="zh-CN" sz="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NAT</a:t>
              </a:r>
              <a:r>
                <a:rPr lang="zh-CN" altLang="en-US" sz="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en-US" altLang="zh-CN" sz="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…)</a:t>
              </a:r>
              <a:endParaRPr lang="zh-CN" altLang="en-US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75" name="TextBox 172"/>
            <p:cNvSpPr txBox="1">
              <a:spLocks noChangeArrowheads="1"/>
            </p:cNvSpPr>
            <p:nvPr/>
          </p:nvSpPr>
          <p:spPr bwMode="auto">
            <a:xfrm>
              <a:off x="2576685" y="5559257"/>
              <a:ext cx="1111137" cy="347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Signal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node</a:t>
              </a:r>
              <a:endParaRPr lang="zh-CN" altLang="en-US" sz="1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76" name="TextBox 172"/>
            <p:cNvSpPr txBox="1">
              <a:spLocks noChangeArrowheads="1"/>
            </p:cNvSpPr>
            <p:nvPr/>
          </p:nvSpPr>
          <p:spPr bwMode="auto">
            <a:xfrm>
              <a:off x="3796623" y="5450179"/>
              <a:ext cx="1497646" cy="346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Data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AP</a:t>
              </a:r>
            </a:p>
          </p:txBody>
        </p:sp>
        <p:sp>
          <p:nvSpPr>
            <p:cNvPr id="14377" name="TextBox 172"/>
            <p:cNvSpPr txBox="1">
              <a:spLocks noChangeArrowheads="1"/>
            </p:cNvSpPr>
            <p:nvPr/>
          </p:nvSpPr>
          <p:spPr bwMode="auto">
            <a:xfrm>
              <a:off x="5040582" y="5737185"/>
              <a:ext cx="599949" cy="347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Wi-Fi</a:t>
              </a:r>
              <a:endParaRPr lang="zh-CN" altLang="en-US" sz="1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78" name="TextBox 172"/>
            <p:cNvSpPr txBox="1">
              <a:spLocks noChangeArrowheads="1"/>
            </p:cNvSpPr>
            <p:nvPr/>
          </p:nvSpPr>
          <p:spPr bwMode="auto">
            <a:xfrm>
              <a:off x="6163225" y="5598315"/>
              <a:ext cx="1015803" cy="347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Data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AP</a:t>
              </a:r>
              <a:endParaRPr lang="zh-CN" altLang="en-US" sz="1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Box 2"/>
            <p:cNvSpPr txBox="1">
              <a:spLocks noChangeArrowheads="1"/>
            </p:cNvSpPr>
            <p:nvPr/>
          </p:nvSpPr>
          <p:spPr bwMode="auto">
            <a:xfrm>
              <a:off x="5382470" y="2484583"/>
              <a:ext cx="432292" cy="347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sv-SE" altLang="zh-CN" sz="105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charset="0"/>
                </a:rPr>
                <a:t>API</a:t>
              </a:r>
            </a:p>
          </p:txBody>
        </p:sp>
        <p:grpSp>
          <p:nvGrpSpPr>
            <p:cNvPr id="14380" name="组合 76"/>
            <p:cNvGrpSpPr>
              <a:grpSpLocks/>
            </p:cNvGrpSpPr>
            <p:nvPr/>
          </p:nvGrpSpPr>
          <p:grpSpPr bwMode="auto">
            <a:xfrm>
              <a:off x="2041115" y="2635658"/>
              <a:ext cx="1059134" cy="347059"/>
              <a:chOff x="4907438" y="1283044"/>
              <a:chExt cx="1159537" cy="391705"/>
            </a:xfrm>
          </p:grpSpPr>
          <p:sp>
            <p:nvSpPr>
              <p:cNvPr id="69" name="矩形 13"/>
              <p:cNvSpPr>
                <a:spLocks noChangeArrowheads="1"/>
              </p:cNvSpPr>
              <p:nvPr/>
            </p:nvSpPr>
            <p:spPr bwMode="auto">
              <a:xfrm>
                <a:off x="4907139" y="1283963"/>
                <a:ext cx="1160684" cy="284081"/>
              </a:xfrm>
              <a:prstGeom prst="rect">
                <a:avLst/>
              </a:prstGeom>
              <a:solidFill>
                <a:srgbClr val="D6EBFF"/>
              </a:solidFill>
              <a:ln w="9525">
                <a:noFill/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wrap="none" lIns="36000" tIns="0" rIns="36000" bIns="0" anchor="ctr" anchorCtr="1"/>
              <a:lstStyle/>
              <a:p>
                <a:pPr algn="ctr" defTabSz="80168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600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14403" name="TextBox 35"/>
              <p:cNvSpPr txBox="1">
                <a:spLocks noChangeArrowheads="1"/>
              </p:cNvSpPr>
              <p:nvPr/>
            </p:nvSpPr>
            <p:spPr bwMode="auto">
              <a:xfrm>
                <a:off x="4907139" y="1283963"/>
                <a:ext cx="1095902" cy="3918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1000" b="1">
                    <a:latin typeface="微软雅黑" pitchFamily="34" charset="-122"/>
                    <a:ea typeface="微软雅黑" pitchFamily="34" charset="-122"/>
                  </a:rPr>
                  <a:t>Smart</a:t>
                </a:r>
                <a:r>
                  <a:rPr lang="zh-CN" altLang="en-US" sz="1000" b="1"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en-US" altLang="zh-CN" sz="1000" b="1">
                    <a:latin typeface="微软雅黑" pitchFamily="34" charset="-122"/>
                    <a:ea typeface="微软雅黑" pitchFamily="34" charset="-122"/>
                  </a:rPr>
                  <a:t>Pipe</a:t>
                </a:r>
                <a:endParaRPr lang="zh-CN" altLang="en-US" sz="10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381" name="TextBox 27"/>
            <p:cNvSpPr txBox="1">
              <a:spLocks noChangeArrowheads="1"/>
            </p:cNvSpPr>
            <p:nvPr/>
          </p:nvSpPr>
          <p:spPr bwMode="auto">
            <a:xfrm>
              <a:off x="4231722" y="2642157"/>
              <a:ext cx="999988" cy="346806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1000" b="1">
                  <a:latin typeface="微软雅黑" pitchFamily="34" charset="-122"/>
                  <a:ea typeface="微软雅黑" pitchFamily="34" charset="-122"/>
                </a:rPr>
                <a:t>Big</a:t>
              </a:r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000" b="1">
                  <a:latin typeface="微软雅黑" pitchFamily="34" charset="-122"/>
                  <a:ea typeface="微软雅黑" pitchFamily="34" charset="-122"/>
                </a:rPr>
                <a:t>Data</a:t>
              </a:r>
              <a:endParaRPr lang="zh-CN" altLang="en-US" sz="1000" b="1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382" name="组合 30"/>
            <p:cNvGrpSpPr>
              <a:grpSpLocks/>
            </p:cNvGrpSpPr>
            <p:nvPr/>
          </p:nvGrpSpPr>
          <p:grpSpPr bwMode="auto">
            <a:xfrm>
              <a:off x="3210430" y="2638434"/>
              <a:ext cx="1071014" cy="354341"/>
              <a:chOff x="1659835" y="2375907"/>
              <a:chExt cx="1364138" cy="375324"/>
            </a:xfrm>
          </p:grpSpPr>
          <p:sp>
            <p:nvSpPr>
              <p:cNvPr id="67" name="矩形 66"/>
              <p:cNvSpPr>
                <a:spLocks noChangeArrowheads="1"/>
              </p:cNvSpPr>
              <p:nvPr/>
            </p:nvSpPr>
            <p:spPr bwMode="auto">
              <a:xfrm>
                <a:off x="1660754" y="2376127"/>
                <a:ext cx="1191231" cy="252818"/>
              </a:xfrm>
              <a:prstGeom prst="rect">
                <a:avLst/>
              </a:prstGeom>
              <a:solidFill>
                <a:srgbClr val="92D050"/>
              </a:solidFill>
              <a:ln w="9525">
                <a:noFill/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wrap="none" lIns="36000" tIns="0" rIns="36000" bIns="0" anchor="ctr" anchorCtr="1"/>
              <a:lstStyle/>
              <a:p>
                <a:pPr algn="ctr" defTabSz="80168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14401" name="TextBox 19"/>
              <p:cNvSpPr txBox="1">
                <a:spLocks noChangeArrowheads="1"/>
              </p:cNvSpPr>
              <p:nvPr/>
            </p:nvSpPr>
            <p:spPr bwMode="auto">
              <a:xfrm>
                <a:off x="1675980" y="2383888"/>
                <a:ext cx="1347993" cy="3673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1000" b="1">
                    <a:latin typeface="微软雅黑" pitchFamily="34" charset="-122"/>
                    <a:ea typeface="微软雅黑" pitchFamily="34" charset="-122"/>
                  </a:rPr>
                  <a:t>Added-value</a:t>
                </a:r>
                <a:endParaRPr lang="zh-CN" altLang="en-US" sz="10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5647" name="Freeform 6"/>
            <p:cNvSpPr>
              <a:spLocks/>
            </p:cNvSpPr>
            <p:nvPr/>
          </p:nvSpPr>
          <p:spPr bwMode="auto">
            <a:xfrm>
              <a:off x="6666196" y="2651661"/>
              <a:ext cx="833352" cy="340667"/>
            </a:xfrm>
            <a:custGeom>
              <a:avLst/>
              <a:gdLst>
                <a:gd name="T0" fmla="*/ 58739066 w 10000"/>
                <a:gd name="T1" fmla="*/ 11409960 h 10000"/>
                <a:gd name="T2" fmla="*/ 8482690 w 10000"/>
                <a:gd name="T3" fmla="*/ 11298255 h 10000"/>
                <a:gd name="T4" fmla="*/ 1383614 w 10000"/>
                <a:gd name="T5" fmla="*/ 8130188 h 10000"/>
                <a:gd name="T6" fmla="*/ 11389005 w 10000"/>
                <a:gd name="T7" fmla="*/ 5044733 h 10000"/>
                <a:gd name="T8" fmla="*/ 26463176 w 10000"/>
                <a:gd name="T9" fmla="*/ 729470 h 10000"/>
                <a:gd name="T10" fmla="*/ 46473958 w 10000"/>
                <a:gd name="T11" fmla="*/ 3420535 h 10000"/>
                <a:gd name="T12" fmla="*/ 59941926 w 10000"/>
                <a:gd name="T13" fmla="*/ 3335607 h 10000"/>
                <a:gd name="T14" fmla="*/ 62952577 w 10000"/>
                <a:gd name="T15" fmla="*/ 6622362 h 10000"/>
                <a:gd name="T16" fmla="*/ 68424616 w 10000"/>
                <a:gd name="T17" fmla="*/ 9419272 h 10000"/>
                <a:gd name="T18" fmla="*/ 58739066 w 10000"/>
                <a:gd name="T19" fmla="*/ 11409960 h 10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noFill/>
            <a:ln w="19050" cap="flat">
              <a:solidFill>
                <a:srgbClr val="00B0F0"/>
              </a:solidFill>
              <a:prstDash val="solid"/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8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384" name="TextBox 111"/>
            <p:cNvSpPr txBox="1">
              <a:spLocks noChangeArrowheads="1"/>
            </p:cNvSpPr>
            <p:nvPr/>
          </p:nvSpPr>
          <p:spPr bwMode="auto">
            <a:xfrm>
              <a:off x="6776776" y="2707335"/>
              <a:ext cx="625527" cy="323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90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MVNO</a:t>
              </a:r>
              <a:endParaRPr lang="zh-CN" altLang="en-US" sz="9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5649" name="Freeform 6"/>
            <p:cNvSpPr>
              <a:spLocks/>
            </p:cNvSpPr>
            <p:nvPr/>
          </p:nvSpPr>
          <p:spPr bwMode="auto">
            <a:xfrm>
              <a:off x="5900234" y="2679869"/>
              <a:ext cx="834996" cy="325477"/>
            </a:xfrm>
            <a:custGeom>
              <a:avLst/>
              <a:gdLst>
                <a:gd name="T0" fmla="*/ 58854944 w 10000"/>
                <a:gd name="T1" fmla="*/ 10415199 h 10000"/>
                <a:gd name="T2" fmla="*/ 8499424 w 10000"/>
                <a:gd name="T3" fmla="*/ 10313227 h 10000"/>
                <a:gd name="T4" fmla="*/ 1386344 w 10000"/>
                <a:gd name="T5" fmla="*/ 7421364 h 10000"/>
                <a:gd name="T6" fmla="*/ 11411473 w 10000"/>
                <a:gd name="T7" fmla="*/ 4604914 h 10000"/>
                <a:gd name="T8" fmla="*/ 26515381 w 10000"/>
                <a:gd name="T9" fmla="*/ 665893 h 10000"/>
                <a:gd name="T10" fmla="*/ 46565639 w 10000"/>
                <a:gd name="T11" fmla="*/ 3122333 h 10000"/>
                <a:gd name="T12" fmla="*/ 60060177 w 10000"/>
                <a:gd name="T13" fmla="*/ 3044805 h 10000"/>
                <a:gd name="T14" fmla="*/ 63076767 w 10000"/>
                <a:gd name="T15" fmla="*/ 6044987 h 10000"/>
                <a:gd name="T16" fmla="*/ 68559601 w 10000"/>
                <a:gd name="T17" fmla="*/ 8598061 h 10000"/>
                <a:gd name="T18" fmla="*/ 58854944 w 10000"/>
                <a:gd name="T19" fmla="*/ 10415199 h 10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noFill/>
            <a:ln w="19050" cap="flat">
              <a:solidFill>
                <a:srgbClr val="00B0F0"/>
              </a:solidFill>
              <a:prstDash val="solid"/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8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5650" name="Freeform 6"/>
            <p:cNvSpPr>
              <a:spLocks/>
            </p:cNvSpPr>
            <p:nvPr/>
          </p:nvSpPr>
          <p:spPr bwMode="auto">
            <a:xfrm>
              <a:off x="7466674" y="2651661"/>
              <a:ext cx="946768" cy="349346"/>
            </a:xfrm>
            <a:custGeom>
              <a:avLst/>
              <a:gdLst>
                <a:gd name="T0" fmla="*/ 75780257 w 10000"/>
                <a:gd name="T1" fmla="*/ 11998743 h 10000"/>
                <a:gd name="T2" fmla="*/ 10943691 w 10000"/>
                <a:gd name="T3" fmla="*/ 11881292 h 10000"/>
                <a:gd name="T4" fmla="*/ 1785036 w 10000"/>
                <a:gd name="T5" fmla="*/ 8549719 h 10000"/>
                <a:gd name="T6" fmla="*/ 14693177 w 10000"/>
                <a:gd name="T7" fmla="*/ 5305029 h 10000"/>
                <a:gd name="T8" fmla="*/ 34140549 w 10000"/>
                <a:gd name="T9" fmla="*/ 767129 h 10000"/>
                <a:gd name="T10" fmla="*/ 59956829 w 10000"/>
                <a:gd name="T11" fmla="*/ 3597041 h 10000"/>
                <a:gd name="T12" fmla="*/ 77332105 w 10000"/>
                <a:gd name="T13" fmla="*/ 3507748 h 10000"/>
                <a:gd name="T14" fmla="*/ 81216221 w 10000"/>
                <a:gd name="T15" fmla="*/ 6964073 h 10000"/>
                <a:gd name="T16" fmla="*/ 88275702 w 10000"/>
                <a:gd name="T17" fmla="*/ 9905356 h 10000"/>
                <a:gd name="T18" fmla="*/ 75780257 w 10000"/>
                <a:gd name="T19" fmla="*/ 11998743 h 10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noFill/>
            <a:ln w="19050" cap="flat">
              <a:solidFill>
                <a:srgbClr val="00B0F0"/>
              </a:solidFill>
              <a:prstDash val="solid"/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8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387" name="TextBox 112"/>
            <p:cNvSpPr txBox="1">
              <a:spLocks noChangeArrowheads="1"/>
            </p:cNvSpPr>
            <p:nvPr/>
          </p:nvSpPr>
          <p:spPr bwMode="auto">
            <a:xfrm>
              <a:off x="5996709" y="2751703"/>
              <a:ext cx="829067" cy="346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100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OTT</a:t>
              </a:r>
              <a:endParaRPr lang="zh-CN" altLang="en-US" sz="10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14388" name="TextBox 113"/>
            <p:cNvSpPr txBox="1">
              <a:spLocks noChangeArrowheads="1"/>
            </p:cNvSpPr>
            <p:nvPr/>
          </p:nvSpPr>
          <p:spPr bwMode="auto">
            <a:xfrm>
              <a:off x="7534790" y="2699396"/>
              <a:ext cx="983848" cy="346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Clr>
                  <a:srgbClr val="CC9900"/>
                </a:buClr>
                <a:buFont typeface="Wingdings" pitchFamily="2" charset="2"/>
                <a:buNone/>
              </a:pPr>
              <a:r>
                <a:rPr lang="en-US" altLang="zh-CN" sz="100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Enterprise</a:t>
              </a:r>
              <a:endParaRPr lang="zh-CN" altLang="en-US" sz="10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56" name="矩形 55"/>
            <p:cNvSpPr/>
            <p:nvPr/>
          </p:nvSpPr>
          <p:spPr bwMode="auto">
            <a:xfrm>
              <a:off x="2030979" y="2634302"/>
              <a:ext cx="3192053" cy="282080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390" name="Picture 115" descr="GalaxyS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459872" y="6328361"/>
              <a:ext cx="269534" cy="393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55" name="任意多边形 77"/>
            <p:cNvSpPr>
              <a:spLocks/>
            </p:cNvSpPr>
            <p:nvPr/>
          </p:nvSpPr>
          <p:spPr bwMode="auto">
            <a:xfrm flipV="1">
              <a:off x="4586922" y="6474933"/>
              <a:ext cx="815272" cy="123682"/>
            </a:xfrm>
            <a:custGeom>
              <a:avLst/>
              <a:gdLst>
                <a:gd name="T0" fmla="*/ 0 w 283779"/>
                <a:gd name="T1" fmla="*/ 19897 h 748863"/>
                <a:gd name="T2" fmla="*/ 911124 w 283779"/>
                <a:gd name="T3" fmla="*/ 12111 h 748863"/>
                <a:gd name="T4" fmla="*/ 780967 w 283779"/>
                <a:gd name="T5" fmla="*/ 11679 h 748863"/>
                <a:gd name="T6" fmla="*/ 1301610 w 283779"/>
                <a:gd name="T7" fmla="*/ 18599 h 748863"/>
                <a:gd name="T8" fmla="*/ 2342897 w 283779"/>
                <a:gd name="T9" fmla="*/ 0 h 7488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3779" h="748863">
                  <a:moveTo>
                    <a:pt x="0" y="725214"/>
                  </a:moveTo>
                  <a:cubicBezTo>
                    <a:pt x="47296" y="608286"/>
                    <a:pt x="94593" y="491359"/>
                    <a:pt x="110358" y="441435"/>
                  </a:cubicBezTo>
                  <a:cubicBezTo>
                    <a:pt x="126123" y="391511"/>
                    <a:pt x="86710" y="386255"/>
                    <a:pt x="94593" y="425669"/>
                  </a:cubicBezTo>
                  <a:cubicBezTo>
                    <a:pt x="102476" y="465083"/>
                    <a:pt x="126124" y="748863"/>
                    <a:pt x="157655" y="677918"/>
                  </a:cubicBezTo>
                  <a:cubicBezTo>
                    <a:pt x="189186" y="606973"/>
                    <a:pt x="262758" y="110359"/>
                    <a:pt x="283779" y="0"/>
                  </a:cubicBezTo>
                </a:path>
              </a:pathLst>
            </a:custGeom>
            <a:noFill/>
            <a:ln w="127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5099262" y="6293456"/>
              <a:ext cx="484961" cy="3470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1050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宋体" charset="0"/>
                </a:rPr>
                <a:t>D2D</a:t>
              </a:r>
              <a:endParaRPr lang="zh-CN" altLang="en-US" sz="105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charset="0"/>
              </a:endParaRPr>
            </a:p>
          </p:txBody>
        </p:sp>
        <p:sp>
          <p:nvSpPr>
            <p:cNvPr id="60" name="左右箭头 59"/>
            <p:cNvSpPr/>
            <p:nvPr/>
          </p:nvSpPr>
          <p:spPr bwMode="auto">
            <a:xfrm rot="16200000">
              <a:off x="3761713" y="2980889"/>
              <a:ext cx="258211" cy="64104"/>
            </a:xfrm>
            <a:prstGeom prst="left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左右箭头 60"/>
            <p:cNvSpPr/>
            <p:nvPr/>
          </p:nvSpPr>
          <p:spPr bwMode="auto">
            <a:xfrm>
              <a:off x="5246044" y="2682039"/>
              <a:ext cx="591730" cy="119342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95" name="object 39"/>
            <p:cNvSpPr>
              <a:spLocks/>
            </p:cNvSpPr>
            <p:nvPr/>
          </p:nvSpPr>
          <p:spPr bwMode="auto">
            <a:xfrm>
              <a:off x="5516225" y="2963967"/>
              <a:ext cx="1662944" cy="254306"/>
            </a:xfrm>
            <a:custGeom>
              <a:avLst/>
              <a:gdLst>
                <a:gd name="T0" fmla="*/ 546991 w 1845945"/>
                <a:gd name="T1" fmla="*/ 42 h 909320"/>
                <a:gd name="T2" fmla="*/ 463797 w 1845945"/>
                <a:gd name="T3" fmla="*/ 434 h 909320"/>
                <a:gd name="T4" fmla="*/ 392224 w 1845945"/>
                <a:gd name="T5" fmla="*/ 1124 h 909320"/>
                <a:gd name="T6" fmla="*/ 335118 w 1845945"/>
                <a:gd name="T7" fmla="*/ 2018 h 909320"/>
                <a:gd name="T8" fmla="*/ 273019 w 1845945"/>
                <a:gd name="T9" fmla="*/ 3589 h 909320"/>
                <a:gd name="T10" fmla="*/ 225637 w 1845945"/>
                <a:gd name="T11" fmla="*/ 5741 h 909320"/>
                <a:gd name="T12" fmla="*/ 204987 w 1845945"/>
                <a:gd name="T13" fmla="*/ 7735 h 909320"/>
                <a:gd name="T14" fmla="*/ 202155 w 1845945"/>
                <a:gd name="T15" fmla="*/ 8142 h 909320"/>
                <a:gd name="T16" fmla="*/ 128546 w 1845945"/>
                <a:gd name="T17" fmla="*/ 8796 h 909320"/>
                <a:gd name="T18" fmla="*/ 73192 w 1845945"/>
                <a:gd name="T19" fmla="*/ 9885 h 909320"/>
                <a:gd name="T20" fmla="*/ 25130 w 1845945"/>
                <a:gd name="T21" fmla="*/ 11766 h 909320"/>
                <a:gd name="T22" fmla="*/ 24 w 1845945"/>
                <a:gd name="T23" fmla="*/ 14524 h 909320"/>
                <a:gd name="T24" fmla="*/ 2389 w 1845945"/>
                <a:gd name="T25" fmla="*/ 15757 h 909320"/>
                <a:gd name="T26" fmla="*/ 30566 w 1845945"/>
                <a:gd name="T27" fmla="*/ 17622 h 909320"/>
                <a:gd name="T28" fmla="*/ 75301 w 1845945"/>
                <a:gd name="T29" fmla="*/ 18801 h 909320"/>
                <a:gd name="T30" fmla="*/ 140344 w 1845945"/>
                <a:gd name="T31" fmla="*/ 19629 h 909320"/>
                <a:gd name="T32" fmla="*/ 1153825 w 1845945"/>
                <a:gd name="T33" fmla="*/ 19869 h 909320"/>
                <a:gd name="T34" fmla="*/ 1163003 w 1845945"/>
                <a:gd name="T35" fmla="*/ 19878 h 909320"/>
                <a:gd name="T36" fmla="*/ 1201550 w 1845945"/>
                <a:gd name="T37" fmla="*/ 19808 h 909320"/>
                <a:gd name="T38" fmla="*/ 1268027 w 1845945"/>
                <a:gd name="T39" fmla="*/ 19253 h 909320"/>
                <a:gd name="T40" fmla="*/ 1317359 w 1845945"/>
                <a:gd name="T41" fmla="*/ 18148 h 909320"/>
                <a:gd name="T42" fmla="*/ 1346830 w 1845945"/>
                <a:gd name="T43" fmla="*/ 16200 h 909320"/>
                <a:gd name="T44" fmla="*/ 1347347 w 1845945"/>
                <a:gd name="T45" fmla="*/ 14677 h 909320"/>
                <a:gd name="T46" fmla="*/ 1317745 w 1845945"/>
                <a:gd name="T47" fmla="*/ 12779 h 909320"/>
                <a:gd name="T48" fmla="*/ 1264963 w 1845945"/>
                <a:gd name="T49" fmla="*/ 11457 h 909320"/>
                <a:gd name="T50" fmla="*/ 1237081 w 1845945"/>
                <a:gd name="T51" fmla="*/ 11047 h 909320"/>
                <a:gd name="T52" fmla="*/ 1243594 w 1845945"/>
                <a:gd name="T53" fmla="*/ 10178 h 909320"/>
                <a:gd name="T54" fmla="*/ 1245693 w 1845945"/>
                <a:gd name="T55" fmla="*/ 8891 h 909320"/>
                <a:gd name="T56" fmla="*/ 1229795 w 1845945"/>
                <a:gd name="T57" fmla="*/ 6918 h 909320"/>
                <a:gd name="T58" fmla="*/ 1191169 w 1845945"/>
                <a:gd name="T59" fmla="*/ 5350 h 909320"/>
                <a:gd name="T60" fmla="*/ 906722 w 1845945"/>
                <a:gd name="T61" fmla="*/ 5146 h 909320"/>
                <a:gd name="T62" fmla="*/ 884093 w 1845945"/>
                <a:gd name="T63" fmla="*/ 4183 h 909320"/>
                <a:gd name="T64" fmla="*/ 831290 w 1845945"/>
                <a:gd name="T65" fmla="*/ 2589 h 909320"/>
                <a:gd name="T66" fmla="*/ 744930 w 1845945"/>
                <a:gd name="T67" fmla="*/ 988 h 909320"/>
                <a:gd name="T68" fmla="*/ 688383 w 1845945"/>
                <a:gd name="T69" fmla="*/ 395 h 909320"/>
                <a:gd name="T70" fmla="*/ 622508 w 1845945"/>
                <a:gd name="T71" fmla="*/ 52 h 909320"/>
                <a:gd name="T72" fmla="*/ 1063744 w 1845945"/>
                <a:gd name="T73" fmla="*/ 3771 h 909320"/>
                <a:gd name="T74" fmla="*/ 995243 w 1845945"/>
                <a:gd name="T75" fmla="*/ 4003 h 909320"/>
                <a:gd name="T76" fmla="*/ 931480 w 1845945"/>
                <a:gd name="T77" fmla="*/ 4722 h 909320"/>
                <a:gd name="T78" fmla="*/ 1182992 w 1845945"/>
                <a:gd name="T79" fmla="*/ 5146 h 909320"/>
                <a:gd name="T80" fmla="*/ 1120025 w 1845945"/>
                <a:gd name="T81" fmla="*/ 4076 h 909320"/>
                <a:gd name="T82" fmla="*/ 1063744 w 1845945"/>
                <a:gd name="T83" fmla="*/ 3771 h 9093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45945"/>
                <a:gd name="T127" fmla="*/ 0 h 909320"/>
                <a:gd name="T128" fmla="*/ 1845945 w 1845945"/>
                <a:gd name="T129" fmla="*/ 909320 h 9093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45945" h="909320">
                  <a:moveTo>
                    <a:pt x="801497" y="0"/>
                  </a:moveTo>
                  <a:lnTo>
                    <a:pt x="748175" y="1911"/>
                  </a:lnTo>
                  <a:lnTo>
                    <a:pt x="691450" y="8589"/>
                  </a:lnTo>
                  <a:lnTo>
                    <a:pt x="634383" y="19855"/>
                  </a:lnTo>
                  <a:lnTo>
                    <a:pt x="582821" y="34258"/>
                  </a:lnTo>
                  <a:lnTo>
                    <a:pt x="536485" y="51398"/>
                  </a:lnTo>
                  <a:lnTo>
                    <a:pt x="495096" y="70872"/>
                  </a:lnTo>
                  <a:lnTo>
                    <a:pt x="458375" y="92278"/>
                  </a:lnTo>
                  <a:lnTo>
                    <a:pt x="426044" y="115215"/>
                  </a:lnTo>
                  <a:lnTo>
                    <a:pt x="373436" y="164073"/>
                  </a:lnTo>
                  <a:lnTo>
                    <a:pt x="335040" y="214234"/>
                  </a:lnTo>
                  <a:lnTo>
                    <a:pt x="308627" y="262481"/>
                  </a:lnTo>
                  <a:lnTo>
                    <a:pt x="291966" y="305602"/>
                  </a:lnTo>
                  <a:lnTo>
                    <a:pt x="280381" y="353640"/>
                  </a:lnTo>
                  <a:lnTo>
                    <a:pt x="278192" y="372063"/>
                  </a:lnTo>
                  <a:lnTo>
                    <a:pt x="276508" y="372231"/>
                  </a:lnTo>
                  <a:lnTo>
                    <a:pt x="227024" y="382682"/>
                  </a:lnTo>
                  <a:lnTo>
                    <a:pt x="175826" y="402118"/>
                  </a:lnTo>
                  <a:lnTo>
                    <a:pt x="137983" y="423095"/>
                  </a:lnTo>
                  <a:lnTo>
                    <a:pt x="100113" y="451908"/>
                  </a:lnTo>
                  <a:lnTo>
                    <a:pt x="64736" y="489774"/>
                  </a:lnTo>
                  <a:lnTo>
                    <a:pt x="34374" y="537910"/>
                  </a:lnTo>
                  <a:lnTo>
                    <a:pt x="11546" y="597533"/>
                  </a:lnTo>
                  <a:lnTo>
                    <a:pt x="33" y="664002"/>
                  </a:lnTo>
                  <a:lnTo>
                    <a:pt x="0" y="693417"/>
                  </a:lnTo>
                  <a:lnTo>
                    <a:pt x="3268" y="720377"/>
                  </a:lnTo>
                  <a:lnTo>
                    <a:pt x="18199" y="767324"/>
                  </a:lnTo>
                  <a:lnTo>
                    <a:pt x="41809" y="805637"/>
                  </a:lnTo>
                  <a:lnTo>
                    <a:pt x="71082" y="836106"/>
                  </a:lnTo>
                  <a:lnTo>
                    <a:pt x="102998" y="859523"/>
                  </a:lnTo>
                  <a:lnTo>
                    <a:pt x="149230" y="883157"/>
                  </a:lnTo>
                  <a:lnTo>
                    <a:pt x="191963" y="897378"/>
                  </a:lnTo>
                  <a:lnTo>
                    <a:pt x="1576513" y="908257"/>
                  </a:lnTo>
                  <a:lnTo>
                    <a:pt x="1578204" y="908370"/>
                  </a:lnTo>
                  <a:lnTo>
                    <a:pt x="1583060" y="908599"/>
                  </a:lnTo>
                  <a:lnTo>
                    <a:pt x="1590759" y="908775"/>
                  </a:lnTo>
                  <a:lnTo>
                    <a:pt x="1600974" y="908730"/>
                  </a:lnTo>
                  <a:lnTo>
                    <a:pt x="1643482" y="905583"/>
                  </a:lnTo>
                  <a:lnTo>
                    <a:pt x="1696972" y="894388"/>
                  </a:lnTo>
                  <a:lnTo>
                    <a:pt x="1734411" y="880210"/>
                  </a:lnTo>
                  <a:lnTo>
                    <a:pt x="1770247" y="859090"/>
                  </a:lnTo>
                  <a:lnTo>
                    <a:pt x="1801886" y="829682"/>
                  </a:lnTo>
                  <a:lnTo>
                    <a:pt x="1826734" y="790639"/>
                  </a:lnTo>
                  <a:lnTo>
                    <a:pt x="1842197" y="740617"/>
                  </a:lnTo>
                  <a:lnTo>
                    <a:pt x="1845338" y="692698"/>
                  </a:lnTo>
                  <a:lnTo>
                    <a:pt x="1842905" y="671016"/>
                  </a:lnTo>
                  <a:lnTo>
                    <a:pt x="1831477" y="632032"/>
                  </a:lnTo>
                  <a:lnTo>
                    <a:pt x="1802414" y="584228"/>
                  </a:lnTo>
                  <a:lnTo>
                    <a:pt x="1766018" y="548395"/>
                  </a:lnTo>
                  <a:lnTo>
                    <a:pt x="1730220" y="523778"/>
                  </a:lnTo>
                  <a:lnTo>
                    <a:pt x="1693386" y="505528"/>
                  </a:lnTo>
                  <a:lnTo>
                    <a:pt x="1692083" y="505032"/>
                  </a:lnTo>
                  <a:lnTo>
                    <a:pt x="1692492" y="503782"/>
                  </a:lnTo>
                  <a:lnTo>
                    <a:pt x="1700991" y="465321"/>
                  </a:lnTo>
                  <a:lnTo>
                    <a:pt x="1704250" y="422814"/>
                  </a:lnTo>
                  <a:lnTo>
                    <a:pt x="1703862" y="406464"/>
                  </a:lnTo>
                  <a:lnTo>
                    <a:pt x="1695554" y="353334"/>
                  </a:lnTo>
                  <a:lnTo>
                    <a:pt x="1682117" y="316276"/>
                  </a:lnTo>
                  <a:lnTo>
                    <a:pt x="1660546" y="279551"/>
                  </a:lnTo>
                  <a:lnTo>
                    <a:pt x="1629284" y="244569"/>
                  </a:lnTo>
                  <a:lnTo>
                    <a:pt x="1618099" y="235284"/>
                  </a:lnTo>
                  <a:lnTo>
                    <a:pt x="1240217" y="235284"/>
                  </a:lnTo>
                  <a:lnTo>
                    <a:pt x="1239014" y="233202"/>
                  </a:lnTo>
                  <a:lnTo>
                    <a:pt x="1209264" y="191219"/>
                  </a:lnTo>
                  <a:lnTo>
                    <a:pt x="1178676" y="156729"/>
                  </a:lnTo>
                  <a:lnTo>
                    <a:pt x="1137041" y="118344"/>
                  </a:lnTo>
                  <a:lnTo>
                    <a:pt x="1083930" y="79889"/>
                  </a:lnTo>
                  <a:lnTo>
                    <a:pt x="1018917" y="45191"/>
                  </a:lnTo>
                  <a:lnTo>
                    <a:pt x="981813" y="30447"/>
                  </a:lnTo>
                  <a:lnTo>
                    <a:pt x="941572" y="18078"/>
                  </a:lnTo>
                  <a:lnTo>
                    <a:pt x="898142" y="8561"/>
                  </a:lnTo>
                  <a:lnTo>
                    <a:pt x="851468" y="2376"/>
                  </a:lnTo>
                  <a:lnTo>
                    <a:pt x="801497" y="0"/>
                  </a:lnTo>
                  <a:close/>
                </a:path>
                <a:path w="1845945" h="909320">
                  <a:moveTo>
                    <a:pt x="1454991" y="172413"/>
                  </a:moveTo>
                  <a:lnTo>
                    <a:pt x="1406290" y="174549"/>
                  </a:lnTo>
                  <a:lnTo>
                    <a:pt x="1361295" y="183007"/>
                  </a:lnTo>
                  <a:lnTo>
                    <a:pt x="1321387" y="195363"/>
                  </a:lnTo>
                  <a:lnTo>
                    <a:pt x="1274080" y="215902"/>
                  </a:lnTo>
                  <a:lnTo>
                    <a:pt x="1240217" y="235284"/>
                  </a:lnTo>
                  <a:lnTo>
                    <a:pt x="1618099" y="235284"/>
                  </a:lnTo>
                  <a:lnTo>
                    <a:pt x="1583903" y="210635"/>
                  </a:lnTo>
                  <a:lnTo>
                    <a:pt x="1531973" y="186363"/>
                  </a:lnTo>
                  <a:lnTo>
                    <a:pt x="1480300" y="174473"/>
                  </a:lnTo>
                  <a:lnTo>
                    <a:pt x="1454991" y="172413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14396" name="矩形 62"/>
            <p:cNvSpPr>
              <a:spLocks noChangeArrowheads="1"/>
            </p:cNvSpPr>
            <p:nvPr/>
          </p:nvSpPr>
          <p:spPr bwMode="auto">
            <a:xfrm>
              <a:off x="324905" y="5464645"/>
              <a:ext cx="1613288" cy="378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ts val="600"/>
                </a:spcBef>
              </a:pPr>
              <a:r>
                <a:rPr lang="en-US" altLang="zh-CN" sz="1200" b="1">
                  <a:latin typeface="微软雅黑" pitchFamily="34" charset="-122"/>
                  <a:ea typeface="微软雅黑" pitchFamily="34" charset="-122"/>
                </a:rPr>
                <a:t>Access</a:t>
              </a:r>
              <a:r>
                <a:rPr lang="zh-CN" altLang="en-US" sz="1200" b="1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200" b="1">
                  <a:latin typeface="微软雅黑" pitchFamily="34" charset="-122"/>
                  <a:ea typeface="微软雅黑" pitchFamily="34" charset="-122"/>
                </a:rPr>
                <a:t>Cloud</a:t>
              </a:r>
            </a:p>
          </p:txBody>
        </p:sp>
        <p:sp>
          <p:nvSpPr>
            <p:cNvPr id="14397" name="矩形 63"/>
            <p:cNvSpPr>
              <a:spLocks noChangeArrowheads="1"/>
            </p:cNvSpPr>
            <p:nvPr/>
          </p:nvSpPr>
          <p:spPr bwMode="auto">
            <a:xfrm>
              <a:off x="136160" y="4348404"/>
              <a:ext cx="1983261" cy="378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1200" b="1">
                  <a:latin typeface="微软雅黑" pitchFamily="34" charset="-122"/>
                  <a:ea typeface="微软雅黑" pitchFamily="34" charset="-122"/>
                </a:rPr>
                <a:t>Process</a:t>
              </a:r>
              <a:r>
                <a:rPr lang="zh-CN" altLang="en-US" sz="1200" b="1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200" b="1">
                  <a:latin typeface="微软雅黑" pitchFamily="34" charset="-122"/>
                  <a:ea typeface="微软雅黑" pitchFamily="34" charset="-122"/>
                </a:rPr>
                <a:t>Cloud</a:t>
              </a:r>
            </a:p>
          </p:txBody>
        </p:sp>
        <p:sp>
          <p:nvSpPr>
            <p:cNvPr id="14398" name="矩形 64"/>
            <p:cNvSpPr>
              <a:spLocks noChangeArrowheads="1"/>
            </p:cNvSpPr>
            <p:nvPr/>
          </p:nvSpPr>
          <p:spPr bwMode="auto">
            <a:xfrm>
              <a:off x="304196" y="3110944"/>
              <a:ext cx="1677424" cy="378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ts val="600"/>
                </a:spcBef>
              </a:pPr>
              <a:r>
                <a:rPr lang="en-US" altLang="zh-CN" sz="1200" b="1">
                  <a:latin typeface="微软雅黑" pitchFamily="34" charset="-122"/>
                  <a:ea typeface="微软雅黑" pitchFamily="34" charset="-122"/>
                </a:rPr>
                <a:t>Control</a:t>
              </a:r>
              <a:r>
                <a:rPr lang="zh-CN" altLang="en-US" sz="1200" b="1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200" b="1">
                  <a:latin typeface="微软雅黑" pitchFamily="34" charset="-122"/>
                  <a:ea typeface="微软雅黑" pitchFamily="34" charset="-122"/>
                </a:rPr>
                <a:t>Cloud</a:t>
              </a:r>
            </a:p>
          </p:txBody>
        </p:sp>
        <p:sp>
          <p:nvSpPr>
            <p:cNvPr id="14399" name="矩形 65"/>
            <p:cNvSpPr>
              <a:spLocks noChangeArrowheads="1"/>
            </p:cNvSpPr>
            <p:nvPr/>
          </p:nvSpPr>
          <p:spPr bwMode="auto">
            <a:xfrm>
              <a:off x="-38432" y="2606325"/>
              <a:ext cx="2079547" cy="378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ts val="600"/>
                </a:spcBef>
              </a:pPr>
              <a:r>
                <a:rPr lang="en-US" altLang="zh-CN" sz="1200" b="1">
                  <a:latin typeface="微软雅黑" pitchFamily="34" charset="-122"/>
                  <a:ea typeface="微软雅黑" pitchFamily="34" charset="-122"/>
                </a:rPr>
                <a:t>Network</a:t>
              </a:r>
              <a:r>
                <a:rPr lang="zh-CN" altLang="en-US" sz="1200" b="1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200" b="1">
                  <a:latin typeface="微软雅黑" pitchFamily="34" charset="-122"/>
                  <a:ea typeface="微软雅黑" pitchFamily="34" charset="-122"/>
                </a:rPr>
                <a:t>Openness</a:t>
              </a:r>
              <a:r>
                <a:rPr lang="zh-CN" altLang="en-US" sz="1200" b="1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200" b="1">
                  <a:latin typeface="微软雅黑" pitchFamily="34" charset="-122"/>
                  <a:ea typeface="微软雅黑" pitchFamily="34" charset="-122"/>
                </a:rPr>
                <a:t>Layer</a:t>
              </a:r>
              <a:endParaRPr lang="zh-CN" altLang="en-US" sz="12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 bwMode="auto">
          <a:xfrm>
            <a:off x="250825" y="115888"/>
            <a:ext cx="8229600" cy="6286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5G RAN Architecture</a:t>
            </a:r>
            <a:endParaRPr lang="en-GB" altLang="zh-CN" smtClean="0"/>
          </a:p>
        </p:txBody>
      </p:sp>
      <p:sp>
        <p:nvSpPr>
          <p:cNvPr id="34818" name="日期占位符 3"/>
          <p:cNvSpPr>
            <a:spLocks noGrp="1"/>
          </p:cNvSpPr>
          <p:nvPr>
            <p:ph type="dt" sz="quarter" idx="10"/>
          </p:nvPr>
        </p:nvSpPr>
        <p:spPr bwMode="auto">
          <a:xfrm>
            <a:off x="509588" y="5943600"/>
            <a:ext cx="2133600" cy="365125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CF15054-8FAA-4411-B8F9-F7263030279A}" type="datetime1">
              <a:rPr lang="zh-CN" altLang="en-US"/>
              <a:pPr>
                <a:defRPr/>
              </a:pPr>
              <a:t>2015/9/2</a:t>
            </a:fld>
            <a:endParaRPr lang="zh-CN" altLang="en-US"/>
          </a:p>
        </p:txBody>
      </p:sp>
      <p:pic>
        <p:nvPicPr>
          <p:cNvPr id="7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93134" y="2710204"/>
            <a:ext cx="2207023" cy="1405252"/>
          </a:xfrm>
          <a:prstGeom prst="rect">
            <a:avLst/>
          </a:prstGeom>
          <a:noFill/>
          <a:extLst>
            <a:ext uri="{909E8E84-426E-40dd-AFC4-6F175D3DCCD1}"/>
          </a:extLst>
        </p:spPr>
      </p:pic>
      <p:pic>
        <p:nvPicPr>
          <p:cNvPr id="8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135098" y="1246538"/>
            <a:ext cx="2181289" cy="1388867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15366" name="矩形 8"/>
          <p:cNvSpPr>
            <a:spLocks noChangeArrowheads="1"/>
          </p:cNvSpPr>
          <p:nvPr/>
        </p:nvSpPr>
        <p:spPr bwMode="auto">
          <a:xfrm>
            <a:off x="700088" y="1593850"/>
            <a:ext cx="1114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Easy Operation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7" name="矩形 9"/>
          <p:cNvSpPr>
            <a:spLocks noChangeArrowheads="1"/>
          </p:cNvSpPr>
          <p:nvPr/>
        </p:nvSpPr>
        <p:spPr bwMode="auto">
          <a:xfrm>
            <a:off x="846138" y="2974975"/>
            <a:ext cx="13954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Service &amp; content awareness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7036033" y="4467995"/>
            <a:ext cx="2129252" cy="1355734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15369" name="矩形 11"/>
          <p:cNvSpPr>
            <a:spLocks noChangeArrowheads="1"/>
          </p:cNvSpPr>
          <p:nvPr/>
        </p:nvSpPr>
        <p:spPr bwMode="auto">
          <a:xfrm>
            <a:off x="7562850" y="4795838"/>
            <a:ext cx="11144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Flexible Topology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6494665" y="2796922"/>
            <a:ext cx="2081125" cy="1458663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15371" name="矩形 13"/>
          <p:cNvSpPr>
            <a:spLocks noChangeArrowheads="1"/>
          </p:cNvSpPr>
          <p:nvPr/>
        </p:nvSpPr>
        <p:spPr bwMode="auto">
          <a:xfrm>
            <a:off x="6797675" y="3165475"/>
            <a:ext cx="1541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Localized data processing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8633" y="4394395"/>
            <a:ext cx="2233647" cy="1422204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15373" name="矩形 15"/>
          <p:cNvSpPr>
            <a:spLocks noChangeArrowheads="1"/>
          </p:cNvSpPr>
          <p:nvPr/>
        </p:nvSpPr>
        <p:spPr bwMode="auto">
          <a:xfrm>
            <a:off x="414338" y="4687888"/>
            <a:ext cx="154146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Unified access &amp; seamless mobility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2313" y="1089025"/>
            <a:ext cx="5540375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</p:nvPr>
        </p:nvGraphicFramePr>
        <p:xfrm>
          <a:off x="467544" y="141406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387" name="标题 1"/>
          <p:cNvSpPr>
            <a:spLocks noGrp="1"/>
          </p:cNvSpPr>
          <p:nvPr>
            <p:ph type="title"/>
          </p:nvPr>
        </p:nvSpPr>
        <p:spPr bwMode="auto">
          <a:xfrm>
            <a:off x="296863" y="115888"/>
            <a:ext cx="8229600" cy="5492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ea typeface="黑体" pitchFamily="49" charset="-122"/>
              </a:rPr>
              <a:t>Key consideration of 5G RAN</a:t>
            </a:r>
            <a:endParaRPr lang="zh-CN" altLang="en-US" smtClean="0"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Summary</a:t>
            </a:r>
            <a:endParaRPr lang="zh-CN" altLang="en-US" smtClean="0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 bwMode="auto">
          <a:xfrm>
            <a:off x="100013" y="908050"/>
            <a:ext cx="8963025" cy="53292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US" altLang="zh-CN" sz="2000" smtClean="0"/>
              <a:t>Dual path to fulfill IMT-2020 requirements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800" smtClean="0"/>
              <a:t>New radio path to meet all requirements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800" smtClean="0"/>
              <a:t>Evolution path strives to meet all requirements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endParaRPr lang="en-US" altLang="zh-CN" sz="1800" smtClean="0"/>
          </a:p>
          <a:p>
            <a:pPr>
              <a:lnSpc>
                <a:spcPct val="100000"/>
              </a:lnSpc>
            </a:pPr>
            <a:r>
              <a:rPr lang="en-US" altLang="zh-CN" sz="2000" smtClean="0"/>
              <a:t>Evolution path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800" smtClean="0"/>
              <a:t>Current SI/WI continues in parallel with new radio path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800" smtClean="0"/>
              <a:t>New SI/WIs are established according to </a:t>
            </a:r>
          </a:p>
          <a:p>
            <a:pPr lvl="2">
              <a:lnSpc>
                <a:spcPct val="100000"/>
              </a:lnSpc>
            </a:pPr>
            <a:r>
              <a:rPr lang="en-US" altLang="zh-CN" sz="1600" smtClean="0"/>
              <a:t>meet IMT-2020 requirements, such as UDN, and high mobility enhancement</a:t>
            </a:r>
          </a:p>
          <a:p>
            <a:pPr lvl="2">
              <a:lnSpc>
                <a:spcPct val="100000"/>
              </a:lnSpc>
            </a:pPr>
            <a:r>
              <a:rPr lang="en-US" altLang="zh-CN" sz="1600" smtClean="0"/>
              <a:t>meet specific deployment needs, such as UL capacity enhancement</a:t>
            </a:r>
          </a:p>
          <a:p>
            <a:pPr lvl="2">
              <a:lnSpc>
                <a:spcPct val="100000"/>
              </a:lnSpc>
            </a:pPr>
            <a:endParaRPr lang="en-US" altLang="zh-CN" sz="1600" smtClean="0"/>
          </a:p>
          <a:p>
            <a:pPr>
              <a:lnSpc>
                <a:spcPct val="100000"/>
              </a:lnSpc>
            </a:pPr>
            <a:r>
              <a:rPr lang="en-US" altLang="zh-CN" sz="2000" smtClean="0"/>
              <a:t>New radio path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800" smtClean="0"/>
              <a:t>Study technical feasibility of universal frame structure for paired/unpaired/unlicensed band, and scalable to mmW bands</a:t>
            </a:r>
          </a:p>
          <a:p>
            <a:pPr lvl="2">
              <a:lnSpc>
                <a:spcPct val="100000"/>
              </a:lnSpc>
            </a:pPr>
            <a:r>
              <a:rPr lang="en-US" altLang="zh-CN" sz="1600" smtClean="0"/>
              <a:t>Consider DL-UL interference and massive MIMO at the beginning of R14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800" smtClean="0"/>
              <a:t>R14 SI should consider forward compatibility with mMTC and cMTC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800" smtClean="0"/>
              <a:t>Low frequency WI may start before high frequency WI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Vision of 5G Life</a:t>
            </a:r>
            <a:endParaRPr lang="zh-CN" altLang="en-US" smtClean="0"/>
          </a:p>
        </p:txBody>
      </p:sp>
      <p:pic>
        <p:nvPicPr>
          <p:cNvPr id="5123" name="图片 3" descr="yuanjing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706563"/>
            <a:ext cx="8497888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标题 1"/>
          <p:cNvSpPr txBox="1">
            <a:spLocks/>
          </p:cNvSpPr>
          <p:nvPr/>
        </p:nvSpPr>
        <p:spPr bwMode="auto">
          <a:xfrm>
            <a:off x="900113" y="1196975"/>
            <a:ext cx="69119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400" b="1">
                <a:solidFill>
                  <a:srgbClr val="C00000"/>
                </a:solidFill>
                <a:latin typeface="Calibri" pitchFamily="34" charset="0"/>
                <a:ea typeface="华文中宋" pitchFamily="2" charset="-122"/>
                <a:cs typeface="Times New Roman" pitchFamily="18" charset="0"/>
              </a:rPr>
              <a:t>Information a finger away, everything in touch</a:t>
            </a:r>
            <a:endParaRPr lang="zh-CN" altLang="en-US" sz="2400" b="1">
              <a:solidFill>
                <a:srgbClr val="C00000"/>
              </a:solidFill>
              <a:latin typeface="Calibri" pitchFamily="34" charset="0"/>
              <a:ea typeface="华文中宋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Key Capabilities to Realize the Vision</a:t>
            </a:r>
            <a:endParaRPr lang="zh-CN" altLang="en-US" smtClean="0"/>
          </a:p>
        </p:txBody>
      </p:sp>
      <p:sp>
        <p:nvSpPr>
          <p:cNvPr id="6147" name="标题 1"/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4400" b="1">
              <a:solidFill>
                <a:schemeClr val="bg1"/>
              </a:solidFill>
              <a:latin typeface="Calibri" pitchFamily="34" charset="0"/>
              <a:ea typeface="华文中宋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388" y="1360488"/>
            <a:ext cx="4284662" cy="276225"/>
          </a:xfrm>
          <a:prstGeom prst="rect">
            <a:avLst/>
          </a:prstGeom>
          <a:gradFill>
            <a:gsLst>
              <a:gs pos="0">
                <a:srgbClr val="4F81BD">
                  <a:lumMod val="5000"/>
                  <a:lumOff val="95000"/>
                </a:srgbClr>
              </a:gs>
              <a:gs pos="74000">
                <a:srgbClr val="4F81BD">
                  <a:lumMod val="45000"/>
                  <a:lumOff val="55000"/>
                </a:srgbClr>
              </a:gs>
              <a:gs pos="83000">
                <a:srgbClr val="4F81BD">
                  <a:lumMod val="45000"/>
                  <a:lumOff val="55000"/>
                </a:srgbClr>
              </a:gs>
              <a:gs pos="100000">
                <a:srgbClr val="4F81BD">
                  <a:lumMod val="30000"/>
                  <a:lumOff val="70000"/>
                </a:srgbClr>
              </a:gs>
            </a:gsLst>
            <a:lin ang="5400000" scaled="1"/>
          </a:gradFill>
        </p:spPr>
        <p:txBody>
          <a:bodyPr lIns="0" tIns="0" rIns="0" bIns="0">
            <a:spAutoFit/>
          </a:bodyPr>
          <a:lstStyle/>
          <a:p>
            <a:pPr marL="0" lvl="1" algn="ctr" defTabSz="457200" eaLnBrk="1" hangingPunct="1">
              <a:defRPr/>
            </a:pP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Seamless Wide-Area Coverage</a:t>
            </a:r>
          </a:p>
        </p:txBody>
      </p:sp>
      <p:pic>
        <p:nvPicPr>
          <p:cNvPr id="6" name="图片 5" descr="MacintoshFD:Users:liuyuchao:Downloads:23112804986942299.jpg"/>
          <p:cNvPicPr/>
          <p:nvPr/>
        </p:nvPicPr>
        <p:blipFill rotWithShape="1">
          <a:blip r:embed="rId3" cstate="print">
            <a:extLst/>
          </a:blip>
          <a:srcRect l="20424" r="11029"/>
          <a:stretch/>
        </p:blipFill>
        <p:spPr bwMode="auto">
          <a:xfrm>
            <a:off x="179512" y="1619040"/>
            <a:ext cx="4284194" cy="1299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图片 6" descr="MacintoshFD:Users:liuyuchao:Downloads:office-1.jpg"/>
          <p:cNvPicPr/>
          <p:nvPr/>
        </p:nvPicPr>
        <p:blipFill rotWithShape="1">
          <a:blip r:embed="rId4" cstate="print">
            <a:extLst/>
          </a:blip>
          <a:srcRect l="5463" t="11901" r="8600" b="9695"/>
          <a:stretch/>
        </p:blipFill>
        <p:spPr bwMode="auto">
          <a:xfrm>
            <a:off x="4644008" y="1561115"/>
            <a:ext cx="4265299" cy="13571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 cmpd="sng"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矩形 7"/>
          <p:cNvSpPr/>
          <p:nvPr/>
        </p:nvSpPr>
        <p:spPr>
          <a:xfrm>
            <a:off x="4662488" y="1300163"/>
            <a:ext cx="4265612" cy="276225"/>
          </a:xfrm>
          <a:prstGeom prst="rect">
            <a:avLst/>
          </a:prstGeom>
          <a:gradFill>
            <a:gsLst>
              <a:gs pos="0">
                <a:srgbClr val="4F81BD">
                  <a:lumMod val="5000"/>
                  <a:lumOff val="95000"/>
                </a:srgbClr>
              </a:gs>
              <a:gs pos="74000">
                <a:srgbClr val="4F81BD">
                  <a:lumMod val="45000"/>
                  <a:lumOff val="55000"/>
                </a:srgbClr>
              </a:gs>
              <a:gs pos="83000">
                <a:srgbClr val="4F81BD">
                  <a:lumMod val="45000"/>
                  <a:lumOff val="55000"/>
                </a:srgbClr>
              </a:gs>
              <a:gs pos="100000">
                <a:srgbClr val="4F81BD">
                  <a:lumMod val="30000"/>
                  <a:lumOff val="70000"/>
                </a:srgbClr>
              </a:gs>
            </a:gsLst>
            <a:lin ang="5400000" scaled="1"/>
          </a:gradFill>
        </p:spPr>
        <p:txBody>
          <a:bodyPr lIns="0" tIns="0" rIns="0" bIns="0">
            <a:spAutoFit/>
          </a:bodyPr>
          <a:lstStyle/>
          <a:p>
            <a:pPr marL="0" lvl="1" algn="ctr" defTabSz="457200" eaLnBrk="1" hangingPunct="1">
              <a:defRPr/>
            </a:pP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High-Capacity</a:t>
            </a:r>
            <a:r>
              <a:rPr lang="zh-CN" altLang="en-US" kern="0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Hot-Spot</a:t>
            </a:r>
            <a:endParaRPr lang="zh-CN" altLang="en-US" kern="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6152" name="矩形 8"/>
          <p:cNvSpPr>
            <a:spLocks noChangeArrowheads="1"/>
          </p:cNvSpPr>
          <p:nvPr/>
        </p:nvSpPr>
        <p:spPr bwMode="auto">
          <a:xfrm>
            <a:off x="179388" y="3208338"/>
            <a:ext cx="4627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User experienced data rate: 100 Mbps</a:t>
            </a:r>
          </a:p>
        </p:txBody>
      </p:sp>
      <p:sp>
        <p:nvSpPr>
          <p:cNvPr id="6153" name="矩形 9"/>
          <p:cNvSpPr>
            <a:spLocks noChangeArrowheads="1"/>
          </p:cNvSpPr>
          <p:nvPr/>
        </p:nvSpPr>
        <p:spPr bwMode="auto">
          <a:xfrm>
            <a:off x="4545013" y="2938463"/>
            <a:ext cx="448151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User experienced data rate: 1 Gbps</a:t>
            </a:r>
          </a:p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Peak data rate: Tens of Gbps</a:t>
            </a:r>
          </a:p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Traffic volume density: Tens of Tbps/km</a:t>
            </a:r>
            <a:r>
              <a:rPr lang="en-US" altLang="zh-CN" baseline="30000">
                <a:latin typeface="Calibri" pitchFamily="34" charset="0"/>
              </a:rPr>
              <a:t>2</a:t>
            </a:r>
            <a:r>
              <a:rPr lang="en-US" altLang="zh-CN">
                <a:latin typeface="Calibri" pitchFamily="34" charset="0"/>
              </a:rPr>
              <a:t> </a:t>
            </a:r>
          </a:p>
        </p:txBody>
      </p:sp>
      <p:cxnSp>
        <p:nvCxnSpPr>
          <p:cNvPr id="6154" name="直接连接符 10"/>
          <p:cNvCxnSpPr>
            <a:cxnSpLocks noChangeShapeType="1"/>
          </p:cNvCxnSpPr>
          <p:nvPr/>
        </p:nvCxnSpPr>
        <p:spPr bwMode="auto">
          <a:xfrm>
            <a:off x="119063" y="3898900"/>
            <a:ext cx="9024937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6155" name="矩形 11"/>
          <p:cNvSpPr>
            <a:spLocks noChangeArrowheads="1"/>
          </p:cNvSpPr>
          <p:nvPr/>
        </p:nvSpPr>
        <p:spPr bwMode="auto">
          <a:xfrm>
            <a:off x="2268538" y="836613"/>
            <a:ext cx="45180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algn="ctr" eaLnBrk="1" hangingPunct="1"/>
            <a:r>
              <a:rPr lang="en-US" altLang="zh-CN" sz="2200" b="1">
                <a:solidFill>
                  <a:srgbClr val="FF0000"/>
                </a:solidFill>
                <a:latin typeface="Calibri" pitchFamily="34" charset="0"/>
              </a:rPr>
              <a:t>enhanced Mobile broadband (eMBB)</a:t>
            </a:r>
          </a:p>
        </p:txBody>
      </p:sp>
      <p:sp>
        <p:nvSpPr>
          <p:cNvPr id="13" name="矩形 12"/>
          <p:cNvSpPr/>
          <p:nvPr/>
        </p:nvSpPr>
        <p:spPr>
          <a:xfrm>
            <a:off x="4752975" y="4292600"/>
            <a:ext cx="4283075" cy="277813"/>
          </a:xfrm>
          <a:prstGeom prst="rect">
            <a:avLst/>
          </a:prstGeom>
          <a:gradFill>
            <a:gsLst>
              <a:gs pos="0">
                <a:srgbClr val="4F81BD">
                  <a:lumMod val="5000"/>
                  <a:lumOff val="95000"/>
                </a:srgbClr>
              </a:gs>
              <a:gs pos="74000">
                <a:srgbClr val="4F81BD">
                  <a:lumMod val="45000"/>
                  <a:lumOff val="55000"/>
                </a:srgbClr>
              </a:gs>
              <a:gs pos="83000">
                <a:srgbClr val="4F81BD">
                  <a:lumMod val="45000"/>
                  <a:lumOff val="55000"/>
                </a:srgbClr>
              </a:gs>
              <a:gs pos="100000">
                <a:srgbClr val="4F81BD">
                  <a:lumMod val="30000"/>
                  <a:lumOff val="70000"/>
                </a:srgbClr>
              </a:gs>
            </a:gsLst>
            <a:lin ang="5400000" scaled="1"/>
          </a:gradFill>
        </p:spPr>
        <p:txBody>
          <a:bodyPr lIns="0" tIns="0" rIns="0" bIns="0">
            <a:spAutoFit/>
          </a:bodyPr>
          <a:lstStyle/>
          <a:p>
            <a:pPr marL="0" lvl="1" algn="ctr" defTabSz="457200" eaLnBrk="1" hangingPunct="1">
              <a:defRPr/>
            </a:pP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Low-Latency H</a:t>
            </a:r>
            <a:r>
              <a:rPr lang="en-US" altLang="zh-CN" kern="0" dirty="0" err="1">
                <a:solidFill>
                  <a:prstClr val="black"/>
                </a:solidFill>
                <a:latin typeface="Calibri" panose="020F0502020204030204" pitchFamily="34" charset="0"/>
              </a:rPr>
              <a:t>igh</a:t>
            </a: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-Reliability</a:t>
            </a:r>
            <a:endParaRPr lang="zh-CN" altLang="en-US" kern="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图片 13" descr="Macintosh HD:Users:liuyuchao:Dropbox:Work:05-5G:IMT-2020需求组:白皮书用图:5G业务图:ITS.png"/>
          <p:cNvPicPr/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4752301" y="4580084"/>
            <a:ext cx="4284195" cy="1262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矩形 14"/>
          <p:cNvSpPr/>
          <p:nvPr/>
        </p:nvSpPr>
        <p:spPr>
          <a:xfrm>
            <a:off x="258763" y="4318000"/>
            <a:ext cx="4284662" cy="276225"/>
          </a:xfrm>
          <a:prstGeom prst="rect">
            <a:avLst/>
          </a:prstGeom>
          <a:gradFill>
            <a:gsLst>
              <a:gs pos="0">
                <a:srgbClr val="4F81BD">
                  <a:lumMod val="5000"/>
                  <a:lumOff val="95000"/>
                </a:srgbClr>
              </a:gs>
              <a:gs pos="74000">
                <a:srgbClr val="4F81BD">
                  <a:lumMod val="45000"/>
                  <a:lumOff val="55000"/>
                </a:srgbClr>
              </a:gs>
              <a:gs pos="83000">
                <a:srgbClr val="4F81BD">
                  <a:lumMod val="45000"/>
                  <a:lumOff val="55000"/>
                </a:srgbClr>
              </a:gs>
              <a:gs pos="100000">
                <a:srgbClr val="4F81BD">
                  <a:lumMod val="30000"/>
                  <a:lumOff val="70000"/>
                </a:srgbClr>
              </a:gs>
            </a:gsLst>
            <a:lin ang="5400000" scaled="1"/>
          </a:gradFill>
        </p:spPr>
        <p:txBody>
          <a:bodyPr lIns="0" tIns="0" rIns="0" bIns="0">
            <a:spAutoFit/>
          </a:bodyPr>
          <a:lstStyle/>
          <a:p>
            <a:pPr marL="0" lvl="1" algn="ctr" defTabSz="457200" eaLnBrk="1" hangingPunct="1">
              <a:defRPr/>
            </a:pP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Low-Power Massive-Connections</a:t>
            </a:r>
            <a:endParaRPr lang="zh-CN" altLang="en-US" kern="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9007" y="4604564"/>
            <a:ext cx="4284194" cy="1262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60" name="矩形 17"/>
          <p:cNvSpPr>
            <a:spLocks noChangeArrowheads="1"/>
          </p:cNvSpPr>
          <p:nvPr/>
        </p:nvSpPr>
        <p:spPr bwMode="auto">
          <a:xfrm>
            <a:off x="4835525" y="5854700"/>
            <a:ext cx="4117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Air interface latency: 1 ms</a:t>
            </a:r>
          </a:p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Reliability: nearly 100%</a:t>
            </a:r>
          </a:p>
        </p:txBody>
      </p:sp>
      <p:sp>
        <p:nvSpPr>
          <p:cNvPr id="6161" name="矩形 18"/>
          <p:cNvSpPr>
            <a:spLocks noChangeArrowheads="1"/>
          </p:cNvSpPr>
          <p:nvPr/>
        </p:nvSpPr>
        <p:spPr bwMode="auto">
          <a:xfrm>
            <a:off x="195263" y="5878513"/>
            <a:ext cx="4664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Connection density: </a:t>
            </a:r>
            <a:r>
              <a:rPr lang="en-GB" altLang="zh-CN">
                <a:latin typeface="Calibri" pitchFamily="34" charset="0"/>
              </a:rPr>
              <a:t>10</a:t>
            </a:r>
            <a:r>
              <a:rPr lang="en-GB" altLang="zh-CN" baseline="30000">
                <a:latin typeface="Calibri" pitchFamily="34" charset="0"/>
              </a:rPr>
              <a:t>6</a:t>
            </a:r>
            <a:r>
              <a:rPr lang="en-US" altLang="zh-CN">
                <a:latin typeface="Calibri" pitchFamily="34" charset="0"/>
              </a:rPr>
              <a:t> / km</a:t>
            </a:r>
            <a:r>
              <a:rPr lang="en-US" altLang="zh-CN" baseline="30000">
                <a:latin typeface="Calibri" pitchFamily="34" charset="0"/>
              </a:rPr>
              <a:t>2</a:t>
            </a:r>
            <a:r>
              <a:rPr lang="en-US" altLang="zh-CN">
                <a:latin typeface="Calibri" pitchFamily="34" charset="0"/>
              </a:rPr>
              <a:t> </a:t>
            </a:r>
          </a:p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Ultra-low power consumption/Ultra-low cost </a:t>
            </a:r>
          </a:p>
        </p:txBody>
      </p:sp>
      <p:sp>
        <p:nvSpPr>
          <p:cNvPr id="6162" name="矩形 19"/>
          <p:cNvSpPr>
            <a:spLocks noChangeArrowheads="1"/>
          </p:cNvSpPr>
          <p:nvPr/>
        </p:nvSpPr>
        <p:spPr bwMode="auto">
          <a:xfrm>
            <a:off x="1946275" y="3860800"/>
            <a:ext cx="55737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algn="ctr" eaLnBrk="1" hangingPunct="1"/>
            <a:r>
              <a:rPr lang="en-US" altLang="zh-CN" sz="2200" b="1">
                <a:solidFill>
                  <a:srgbClr val="FF0000"/>
                </a:solidFill>
                <a:latin typeface="Calibri" pitchFamily="34" charset="0"/>
              </a:rPr>
              <a:t>massive MTC (mMTC) and critical MTC (cMTC)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5G Overview: Dual Path to meet IMT-2020 Requirements</a:t>
            </a:r>
            <a:endParaRPr lang="zh-CN" altLang="en-US" smtClean="0"/>
          </a:p>
        </p:txBody>
      </p:sp>
      <p:graphicFrame>
        <p:nvGraphicFramePr>
          <p:cNvPr id="25" name="图示 24"/>
          <p:cNvGraphicFramePr/>
          <p:nvPr/>
        </p:nvGraphicFramePr>
        <p:xfrm>
          <a:off x="683568" y="4378176"/>
          <a:ext cx="7992888" cy="2219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9" name="右箭头 38"/>
          <p:cNvSpPr/>
          <p:nvPr/>
        </p:nvSpPr>
        <p:spPr>
          <a:xfrm>
            <a:off x="250825" y="1643063"/>
            <a:ext cx="3990975" cy="777875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/>
              <a:t>Evolution path towards 5G</a:t>
            </a:r>
            <a:endParaRPr lang="zh-CN" altLang="en-US" dirty="0"/>
          </a:p>
        </p:txBody>
      </p:sp>
      <p:sp>
        <p:nvSpPr>
          <p:cNvPr id="41" name="右箭头 40"/>
          <p:cNvSpPr/>
          <p:nvPr/>
        </p:nvSpPr>
        <p:spPr>
          <a:xfrm>
            <a:off x="1201738" y="2636838"/>
            <a:ext cx="3036887" cy="79216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/>
              <a:t>New radio path towards 5G</a:t>
            </a:r>
            <a:endParaRPr lang="zh-CN" altLang="en-US" dirty="0"/>
          </a:p>
        </p:txBody>
      </p:sp>
      <p:pic>
        <p:nvPicPr>
          <p:cNvPr id="7174" name="图片 1"/>
          <p:cNvPicPr>
            <a:picLocks noChangeAspect="1"/>
          </p:cNvPicPr>
          <p:nvPr/>
        </p:nvPicPr>
        <p:blipFill>
          <a:blip r:embed="rId8" cstate="print"/>
          <a:srcRect r="19746" b="9615"/>
          <a:stretch>
            <a:fillRect/>
          </a:stretch>
        </p:blipFill>
        <p:spPr bwMode="auto">
          <a:xfrm>
            <a:off x="5003800" y="715963"/>
            <a:ext cx="3259138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3851275" y="688975"/>
            <a:ext cx="2379663" cy="414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User experienced data rate (</a:t>
            </a:r>
            <a:r>
              <a:rPr lang="en-US" altLang="zh-CN" sz="1050" b="1" i="1" dirty="0" err="1">
                <a:latin typeface="Arial" pitchFamily="34" charset="0"/>
              </a:rPr>
              <a:t>Gbps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0.1 to 1 </a:t>
            </a:r>
            <a:r>
              <a:rPr lang="en-US" altLang="zh-CN" sz="1050" b="1" i="1" dirty="0" err="1">
                <a:solidFill>
                  <a:schemeClr val="accent6"/>
                </a:solidFill>
                <a:latin typeface="Arial" pitchFamily="34" charset="0"/>
              </a:rPr>
              <a:t>Gbps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89788" y="692150"/>
            <a:ext cx="2062162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Connection density (10</a:t>
            </a:r>
            <a:r>
              <a:rPr lang="en-US" altLang="zh-CN" sz="1050" b="1" i="1" baseline="30000" dirty="0">
                <a:latin typeface="Arial" pitchFamily="34" charset="0"/>
              </a:rPr>
              <a:t>4</a:t>
            </a:r>
            <a:r>
              <a:rPr lang="en-US" altLang="zh-CN" sz="1050" b="1" i="1" dirty="0">
                <a:latin typeface="Arial" pitchFamily="34" charset="0"/>
              </a:rPr>
              <a:t>/Km</a:t>
            </a:r>
            <a:r>
              <a:rPr lang="en-US" altLang="zh-CN" sz="1050" b="1" i="1" baseline="30000" dirty="0">
                <a:latin typeface="Arial" pitchFamily="34" charset="0"/>
              </a:rPr>
              <a:t>2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1 m connections/Km2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78713" y="1573213"/>
            <a:ext cx="170180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End to end latency (</a:t>
            </a:r>
            <a:r>
              <a:rPr lang="en-US" altLang="zh-CN" sz="1050" b="1" i="1" dirty="0" err="1">
                <a:latin typeface="Arial" pitchFamily="34" charset="0"/>
              </a:rPr>
              <a:t>ms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 err="1">
                <a:solidFill>
                  <a:schemeClr val="accent6"/>
                </a:solidFill>
                <a:latin typeface="Arial" pitchFamily="34" charset="0"/>
              </a:rPr>
              <a:t>ms</a:t>
            </a: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 level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24750" y="2652713"/>
            <a:ext cx="1154113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Mobility (Km/h)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500+ Km/h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00563" y="2636838"/>
            <a:ext cx="156845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Peak data rate (</a:t>
            </a:r>
            <a:r>
              <a:rPr lang="en-US" altLang="zh-CN" sz="1050" b="1" i="1" dirty="0" err="1">
                <a:latin typeface="Arial" pitchFamily="34" charset="0"/>
              </a:rPr>
              <a:t>Gbps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Tens of </a:t>
            </a:r>
            <a:r>
              <a:rPr lang="en-US" altLang="zh-CN" sz="1050" b="1" i="1" dirty="0" err="1">
                <a:solidFill>
                  <a:schemeClr val="accent6"/>
                </a:solidFill>
                <a:latin typeface="Arial" pitchFamily="34" charset="0"/>
              </a:rPr>
              <a:t>Gbps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24300" y="1573213"/>
            <a:ext cx="2390775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Traffic volume density (</a:t>
            </a:r>
            <a:r>
              <a:rPr lang="en-US" altLang="zh-CN" sz="1050" b="1" i="1" dirty="0" err="1">
                <a:latin typeface="Arial" pitchFamily="34" charset="0"/>
              </a:rPr>
              <a:t>Tbps</a:t>
            </a:r>
            <a:r>
              <a:rPr lang="en-US" altLang="zh-CN" sz="1050" b="1" i="1" dirty="0">
                <a:latin typeface="Arial" pitchFamily="34" charset="0"/>
              </a:rPr>
              <a:t>/Km</a:t>
            </a:r>
            <a:r>
              <a:rPr lang="en-US" altLang="zh-CN" sz="1050" b="1" i="1" baseline="30000" dirty="0">
                <a:latin typeface="Arial" pitchFamily="34" charset="0"/>
              </a:rPr>
              <a:t>2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Tens of </a:t>
            </a:r>
            <a:r>
              <a:rPr lang="en-US" altLang="zh-CN" sz="1050" b="1" i="1" dirty="0" err="1">
                <a:solidFill>
                  <a:schemeClr val="accent6"/>
                </a:solidFill>
                <a:latin typeface="Arial" pitchFamily="34" charset="0"/>
              </a:rPr>
              <a:t>Gbps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89500" y="3436938"/>
            <a:ext cx="80645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Spectrum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efficiency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04038" y="3260725"/>
            <a:ext cx="808037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Energy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efficiency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92950" y="3860800"/>
            <a:ext cx="80645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Cost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efficiency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7184" name="文本框 17"/>
          <p:cNvSpPr txBox="1">
            <a:spLocks noChangeArrowheads="1"/>
          </p:cNvSpPr>
          <p:nvPr/>
        </p:nvSpPr>
        <p:spPr bwMode="auto">
          <a:xfrm>
            <a:off x="8316913" y="3500438"/>
            <a:ext cx="38893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1200" b="1" i="1">
                <a:solidFill>
                  <a:srgbClr val="FF0000"/>
                </a:solidFill>
              </a:rPr>
              <a:t>5G</a:t>
            </a:r>
            <a:endParaRPr lang="zh-CN" altLang="en-US" sz="1200" b="1" i="1">
              <a:solidFill>
                <a:srgbClr val="FF0000"/>
              </a:solidFill>
            </a:endParaRPr>
          </a:p>
        </p:txBody>
      </p:sp>
      <p:sp>
        <p:nvSpPr>
          <p:cNvPr id="7185" name="文本框 18"/>
          <p:cNvSpPr txBox="1">
            <a:spLocks noChangeArrowheads="1"/>
          </p:cNvSpPr>
          <p:nvPr/>
        </p:nvSpPr>
        <p:spPr bwMode="auto">
          <a:xfrm>
            <a:off x="8316913" y="3675063"/>
            <a:ext cx="3889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1200" b="1" i="1">
                <a:solidFill>
                  <a:srgbClr val="FFC000"/>
                </a:solidFill>
              </a:rPr>
              <a:t>4G</a:t>
            </a:r>
            <a:endParaRPr lang="zh-CN" altLang="en-US" sz="1200" b="1" i="1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Evolution Path SI/WI Arrangement</a:t>
            </a:r>
            <a:endParaRPr lang="zh-CN" altLang="en-US" smtClean="0"/>
          </a:p>
        </p:txBody>
      </p:sp>
      <p:graphicFrame>
        <p:nvGraphicFramePr>
          <p:cNvPr id="22" name="内容占位符 3"/>
          <p:cNvGraphicFramePr>
            <a:graphicFrameLocks noGrp="1"/>
          </p:cNvGraphicFramePr>
          <p:nvPr>
            <p:ph idx="1"/>
          </p:nvPr>
        </p:nvGraphicFramePr>
        <p:xfrm>
          <a:off x="539750" y="3500438"/>
          <a:ext cx="7921625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4686"/>
                <a:gridCol w="2596163"/>
                <a:gridCol w="1730776"/>
              </a:tblGrid>
              <a:tr h="25703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IMT-2020 requirements</a:t>
                      </a:r>
                      <a:endParaRPr lang="zh-CN" altLang="en-US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Example solutions</a:t>
                      </a:r>
                      <a:endParaRPr lang="zh-CN" altLang="en-US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SI/WI status</a:t>
                      </a:r>
                      <a:endParaRPr lang="zh-CN" altLang="en-US" dirty="0"/>
                    </a:p>
                  </a:txBody>
                  <a:tcPr marL="91449" marR="91449"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Peak data rate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32 CC</a:t>
                      </a:r>
                      <a:r>
                        <a:rPr lang="en-US" altLang="zh-CN" sz="1600" baseline="0" dirty="0" smtClean="0"/>
                        <a:t> CA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Established SI/WIs</a:t>
                      </a:r>
                      <a:endParaRPr lang="zh-CN" altLang="en-US" sz="1600" dirty="0"/>
                    </a:p>
                  </a:txBody>
                  <a:tcPr marL="91449" marR="91449" anchor="ctr">
                    <a:solidFill>
                      <a:schemeClr val="bg2"/>
                    </a:solidFill>
                  </a:tcPr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Latency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TTI shortening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Connection density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NB-LTE</a:t>
                      </a:r>
                      <a:r>
                        <a:rPr lang="en-US" altLang="zh-CN" sz="1600" baseline="0" dirty="0" smtClean="0"/>
                        <a:t> or Cellular </a:t>
                      </a:r>
                      <a:r>
                        <a:rPr lang="en-US" altLang="zh-CN" sz="1600" baseline="0" dirty="0" err="1" smtClean="0"/>
                        <a:t>IoT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Spectrum efficiency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3D-MIMO</a:t>
                      </a:r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Area traffic capacity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Ultra</a:t>
                      </a:r>
                      <a:r>
                        <a:rPr lang="en-US" altLang="zh-CN" sz="1600" baseline="0" dirty="0" smtClean="0"/>
                        <a:t> dense network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To</a:t>
                      </a:r>
                      <a:r>
                        <a:rPr lang="en-US" altLang="zh-CN" sz="1600" baseline="0" dirty="0" smtClean="0"/>
                        <a:t> be established in R15/16</a:t>
                      </a:r>
                      <a:endParaRPr lang="zh-CN" altLang="en-US" sz="1600" dirty="0"/>
                    </a:p>
                  </a:txBody>
                  <a:tcPr marL="91449" marR="91449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Mobility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RS enhancements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User experienced</a:t>
                      </a:r>
                      <a:r>
                        <a:rPr lang="en-US" altLang="zh-CN" sz="1600" baseline="0" dirty="0" smtClean="0"/>
                        <a:t> data rate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/>
                        <a:t>CA + narrow </a:t>
                      </a:r>
                      <a:r>
                        <a:rPr lang="en-US" altLang="zh-CN" sz="1600" baseline="0" dirty="0" err="1" smtClean="0"/>
                        <a:t>beamforming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570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Network energy efficiency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Dynamic Cell </a:t>
                      </a:r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OnOff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图示 23"/>
          <p:cNvGraphicFramePr/>
          <p:nvPr/>
        </p:nvGraphicFramePr>
        <p:xfrm>
          <a:off x="467544" y="1021184"/>
          <a:ext cx="8280920" cy="2191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Radio Path SI/WI arrangement</a:t>
            </a:r>
            <a:endParaRPr lang="zh-CN" altLang="en-US" smtClean="0"/>
          </a:p>
        </p:txBody>
      </p:sp>
      <p:sp>
        <p:nvSpPr>
          <p:cNvPr id="9219" name="矩形 3"/>
          <p:cNvSpPr>
            <a:spLocks noChangeArrowheads="1"/>
          </p:cNvSpPr>
          <p:nvPr/>
        </p:nvSpPr>
        <p:spPr bwMode="auto">
          <a:xfrm>
            <a:off x="1957388" y="1149350"/>
            <a:ext cx="2184400" cy="395288"/>
          </a:xfrm>
          <a:prstGeom prst="rect">
            <a:avLst/>
          </a:prstGeom>
          <a:solidFill>
            <a:srgbClr val="F6CF0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57200" eaLnBrk="1" hangingPunct="1">
              <a:buFont typeface="Arial" charset="0"/>
              <a:buNone/>
            </a:pP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R14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220" name="直线连接符 44"/>
          <p:cNvCxnSpPr>
            <a:cxnSpLocks noChangeShapeType="1"/>
          </p:cNvCxnSpPr>
          <p:nvPr/>
        </p:nvCxnSpPr>
        <p:spPr bwMode="auto">
          <a:xfrm>
            <a:off x="1296988" y="1149350"/>
            <a:ext cx="0" cy="9477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21" name="直线连接符 45"/>
          <p:cNvCxnSpPr>
            <a:cxnSpLocks noChangeShapeType="1"/>
          </p:cNvCxnSpPr>
          <p:nvPr/>
        </p:nvCxnSpPr>
        <p:spPr bwMode="auto">
          <a:xfrm flipH="1">
            <a:off x="738188" y="1149350"/>
            <a:ext cx="0" cy="5476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222" name="文本框 46"/>
          <p:cNvSpPr txBox="1">
            <a:spLocks noChangeArrowheads="1"/>
          </p:cNvSpPr>
          <p:nvPr/>
        </p:nvSpPr>
        <p:spPr bwMode="auto">
          <a:xfrm>
            <a:off x="371475" y="796925"/>
            <a:ext cx="595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15.9.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3" name="矩形 7"/>
          <p:cNvSpPr>
            <a:spLocks noChangeArrowheads="1"/>
          </p:cNvSpPr>
          <p:nvPr/>
        </p:nvSpPr>
        <p:spPr bwMode="auto">
          <a:xfrm>
            <a:off x="6326188" y="1149350"/>
            <a:ext cx="2184400" cy="395288"/>
          </a:xfrm>
          <a:prstGeom prst="rect">
            <a:avLst/>
          </a:prstGeom>
          <a:solidFill>
            <a:srgbClr val="FF99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57200" eaLnBrk="1" hangingPunct="1">
              <a:buFont typeface="Arial" charset="0"/>
              <a:buNone/>
            </a:pPr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R16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4" name="矩形 8"/>
          <p:cNvSpPr>
            <a:spLocks noChangeArrowheads="1"/>
          </p:cNvSpPr>
          <p:nvPr/>
        </p:nvSpPr>
        <p:spPr bwMode="auto">
          <a:xfrm>
            <a:off x="4141788" y="1149350"/>
            <a:ext cx="2184400" cy="395288"/>
          </a:xfrm>
          <a:prstGeom prst="rect">
            <a:avLst/>
          </a:prstGeom>
          <a:solidFill>
            <a:srgbClr val="FFCC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57200" eaLnBrk="1" hangingPunct="1">
              <a:buFont typeface="Arial" charset="0"/>
              <a:buNone/>
            </a:pP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R15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5" name="文本框 49"/>
          <p:cNvSpPr txBox="1">
            <a:spLocks noChangeArrowheads="1"/>
          </p:cNvSpPr>
          <p:nvPr/>
        </p:nvSpPr>
        <p:spPr bwMode="auto">
          <a:xfrm>
            <a:off x="930275" y="796925"/>
            <a:ext cx="698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15.12.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6" name="文本框 50"/>
          <p:cNvSpPr txBox="1">
            <a:spLocks noChangeArrowheads="1"/>
          </p:cNvSpPr>
          <p:nvPr/>
        </p:nvSpPr>
        <p:spPr bwMode="auto">
          <a:xfrm>
            <a:off x="1658938" y="796925"/>
            <a:ext cx="595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16</a:t>
            </a: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.3.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7" name="文本框 51"/>
          <p:cNvSpPr txBox="1">
            <a:spLocks noChangeArrowheads="1"/>
          </p:cNvSpPr>
          <p:nvPr/>
        </p:nvSpPr>
        <p:spPr bwMode="auto">
          <a:xfrm>
            <a:off x="3843338" y="796925"/>
            <a:ext cx="595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17</a:t>
            </a: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.6.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8" name="文本框 52"/>
          <p:cNvSpPr txBox="1">
            <a:spLocks noChangeArrowheads="1"/>
          </p:cNvSpPr>
          <p:nvPr/>
        </p:nvSpPr>
        <p:spPr bwMode="auto">
          <a:xfrm>
            <a:off x="5976938" y="765175"/>
            <a:ext cx="595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18</a:t>
            </a: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.9.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9" name="文本框 53"/>
          <p:cNvSpPr txBox="1">
            <a:spLocks noChangeArrowheads="1"/>
          </p:cNvSpPr>
          <p:nvPr/>
        </p:nvSpPr>
        <p:spPr bwMode="auto">
          <a:xfrm>
            <a:off x="8194675" y="796925"/>
            <a:ext cx="698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19</a:t>
            </a: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.12.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0" name="矩形 14"/>
          <p:cNvSpPr>
            <a:spLocks noChangeArrowheads="1"/>
          </p:cNvSpPr>
          <p:nvPr/>
        </p:nvSpPr>
        <p:spPr bwMode="auto">
          <a:xfrm>
            <a:off x="1296988" y="1595438"/>
            <a:ext cx="2352675" cy="323850"/>
          </a:xfrm>
          <a:prstGeom prst="rect">
            <a:avLst/>
          </a:prstGeom>
          <a:solidFill>
            <a:srgbClr val="C0504D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</a:pPr>
            <a:r>
              <a:rPr kumimoji="1" lang="en-US" altLang="zh-CN" sz="1000" b="1">
                <a:latin typeface="微软雅黑" pitchFamily="34" charset="-122"/>
                <a:ea typeface="微软雅黑" pitchFamily="34" charset="-122"/>
              </a:rPr>
              <a:t>RAN</a:t>
            </a:r>
            <a:r>
              <a:rPr kumimoji="1" lang="zh-CN" altLang="en-US" sz="1000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1000" b="1">
                <a:latin typeface="微软雅黑" pitchFamily="34" charset="-122"/>
                <a:ea typeface="微软雅黑" pitchFamily="34" charset="-122"/>
              </a:rPr>
              <a:t>SI</a:t>
            </a:r>
            <a:r>
              <a:rPr lang="en-US" altLang="zh-CN" sz="1000" b="1">
                <a:latin typeface="微软雅黑" pitchFamily="34" charset="-122"/>
                <a:ea typeface="微软雅黑" pitchFamily="34" charset="-122"/>
              </a:rPr>
              <a:t>: Scope &amp; Requirements</a:t>
            </a:r>
            <a:endParaRPr kumimoji="1" lang="zh-CN" altLang="en-US" sz="1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755650" y="1944688"/>
            <a:ext cx="3343275" cy="31908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SI: Channel Modeling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五角星 16"/>
          <p:cNvSpPr/>
          <p:nvPr/>
        </p:nvSpPr>
        <p:spPr bwMode="auto">
          <a:xfrm>
            <a:off x="601663" y="1595438"/>
            <a:ext cx="295275" cy="214312"/>
          </a:xfrm>
          <a:prstGeom prst="star5">
            <a:avLst/>
          </a:prstGeom>
          <a:solidFill>
            <a:srgbClr val="C0504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defTabSz="457200" eaLnBrk="1" hangingPunct="1">
              <a:buFont typeface="Arial" charset="0"/>
              <a:buNone/>
              <a:defRPr/>
            </a:pPr>
            <a:endParaRPr kumimoji="1" lang="zh-CN" altLang="en-US" sz="1400" b="1">
              <a:latin typeface="微软雅黑"/>
              <a:ea typeface="微软雅黑"/>
              <a:cs typeface="微软雅黑"/>
            </a:endParaRPr>
          </a:p>
        </p:txBody>
      </p:sp>
      <p:sp>
        <p:nvSpPr>
          <p:cNvPr id="9233" name="文本框 57"/>
          <p:cNvSpPr txBox="1">
            <a:spLocks noChangeArrowheads="1"/>
          </p:cNvSpPr>
          <p:nvPr/>
        </p:nvSpPr>
        <p:spPr bwMode="auto">
          <a:xfrm>
            <a:off x="288925" y="1274763"/>
            <a:ext cx="939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algn="ctr" eaLnBrk="1" hangingPunct="1"/>
            <a:r>
              <a:rPr lang="en-US" altLang="zh-CN" sz="1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RAN </a:t>
            </a:r>
          </a:p>
          <a:p>
            <a:pPr algn="ctr" eaLnBrk="1" hangingPunct="1"/>
            <a:r>
              <a:rPr kumimoji="1" lang="en-US" altLang="zh-CN" sz="1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Workshop</a:t>
            </a:r>
            <a:endParaRPr kumimoji="1" lang="zh-CN" altLang="en-US" sz="12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957388" y="2289175"/>
            <a:ext cx="4368800" cy="323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SI: New RIT (including frame structure) for all use cases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4141788" y="2671763"/>
            <a:ext cx="2184400" cy="323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WIs: LF New RIT for </a:t>
            </a:r>
            <a:r>
              <a:rPr lang="en-US" altLang="zh-CN" sz="1000" b="1" dirty="0" err="1">
                <a:latin typeface="微软雅黑"/>
                <a:ea typeface="微软雅黑"/>
                <a:cs typeface="微软雅黑"/>
              </a:rPr>
              <a:t>eMBB</a:t>
            </a: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 (P1)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326188" y="2671763"/>
            <a:ext cx="2184400" cy="323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WIs: LF New RIT for </a:t>
            </a:r>
            <a:r>
              <a:rPr lang="en-US" altLang="zh-CN" sz="1000" b="1" dirty="0" err="1">
                <a:latin typeface="微软雅黑"/>
                <a:ea typeface="微软雅黑"/>
                <a:cs typeface="微软雅黑"/>
              </a:rPr>
              <a:t>eMBB</a:t>
            </a: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 (P2)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6326188" y="3000375"/>
            <a:ext cx="2184400" cy="323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WI: HF New RIT for </a:t>
            </a:r>
            <a:r>
              <a:rPr lang="en-US" altLang="zh-CN" sz="1000" b="1" dirty="0" err="1">
                <a:latin typeface="微软雅黑"/>
                <a:ea typeface="微软雅黑"/>
                <a:cs typeface="微软雅黑"/>
              </a:rPr>
              <a:t>eMBB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5219700" y="3711575"/>
            <a:ext cx="3292475" cy="3873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WI(s): critical MTC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5219700" y="3360738"/>
            <a:ext cx="3289300" cy="3778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WI(s):  massive MTC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219700" y="3284538"/>
            <a:ext cx="0" cy="936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1" name="TextBox 25"/>
          <p:cNvSpPr txBox="1">
            <a:spLocks noChangeArrowheads="1"/>
          </p:cNvSpPr>
          <p:nvPr/>
        </p:nvSpPr>
        <p:spPr bwMode="auto">
          <a:xfrm>
            <a:off x="4427538" y="4149725"/>
            <a:ext cx="180657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/>
              <a:t>Exact start time FFS</a:t>
            </a:r>
            <a:endParaRPr lang="zh-CN" altLang="en-US" sz="1400"/>
          </a:p>
        </p:txBody>
      </p:sp>
      <p:sp>
        <p:nvSpPr>
          <p:cNvPr id="30" name="矩形 29"/>
          <p:cNvSpPr/>
          <p:nvPr/>
        </p:nvSpPr>
        <p:spPr>
          <a:xfrm>
            <a:off x="323850" y="5013325"/>
            <a:ext cx="8569325" cy="16557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indent="-177800" eaLnBrk="1">
              <a:buFont typeface="Arial" pitchFamily="34" charset="0"/>
              <a:buChar char="•"/>
              <a:defRPr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Identify the typical usage scenarios, and corresponding technique definition, e.g., definition with deployment band, coverage target, user density, access intensity (Call Attempts per-second),  maximum mobility speed, etc.</a:t>
            </a: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177800" indent="-177800" eaLnBrk="1">
              <a:buFont typeface="Arial" pitchFamily="34" charset="0"/>
              <a:buChar char="•"/>
              <a:defRPr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Develop requirements for </a:t>
            </a: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the next generation access technologies 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for the identified usage scenarios </a:t>
            </a: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taking into account the ITU-R discussion on IMT-2020 vision as well as 3GPP operators’ own requirements if 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explicit deployment requirement is claimed</a:t>
            </a: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177800" indent="-177800" eaLnBrk="1">
              <a:buFont typeface="Arial" pitchFamily="34" charset="0"/>
              <a:buChar char="•"/>
              <a:defRPr/>
            </a:pP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Formulate the requirements and specification target of different phases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43" name="TextBox 46"/>
          <p:cNvSpPr txBox="1">
            <a:spLocks noChangeArrowheads="1"/>
          </p:cNvSpPr>
          <p:nvPr/>
        </p:nvSpPr>
        <p:spPr bwMode="auto">
          <a:xfrm>
            <a:off x="1836738" y="4675188"/>
            <a:ext cx="55435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/>
              <a:t>Proposed Objectives for RAN SI: Scope and Requirements</a:t>
            </a:r>
            <a:endParaRPr lang="zh-CN" altLang="en-US" sz="1600"/>
          </a:p>
        </p:txBody>
      </p:sp>
      <p:cxnSp>
        <p:nvCxnSpPr>
          <p:cNvPr id="49" name="直接箭头连接符 48"/>
          <p:cNvCxnSpPr/>
          <p:nvPr/>
        </p:nvCxnSpPr>
        <p:spPr>
          <a:xfrm>
            <a:off x="2555875" y="1844675"/>
            <a:ext cx="1655763" cy="295275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radio – Frame Structure Overview</a:t>
            </a:r>
            <a:endParaRPr lang="zh-CN" altLang="en-US" smtClean="0"/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611188" y="920750"/>
            <a:ext cx="79644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Continue to maximize TDD/FDD commonality in new radio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Study universal frame structure for paired/unpaired/unlicensed bands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Scalable to mmW band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588224" y="2708921"/>
            <a:ext cx="2376264" cy="864095"/>
          </a:xfrm>
          <a:prstGeom prst="roundRect">
            <a:avLst/>
          </a:prstGeom>
          <a:gradFill rotWithShape="1">
            <a:gsLst>
              <a:gs pos="0">
                <a:srgbClr val="6E9EC2">
                  <a:tint val="90000"/>
                  <a:shade val="100000"/>
                  <a:alpha val="85000"/>
                  <a:satMod val="150000"/>
                </a:srgbClr>
              </a:gs>
              <a:gs pos="33000">
                <a:srgbClr val="6E9EC2">
                  <a:tint val="90000"/>
                  <a:shade val="100000"/>
                  <a:alpha val="95000"/>
                  <a:satMod val="130000"/>
                </a:srgbClr>
              </a:gs>
              <a:gs pos="67000">
                <a:srgbClr val="6E9EC2">
                  <a:shade val="70000"/>
                  <a:satMod val="135000"/>
                </a:srgbClr>
              </a:gs>
              <a:gs pos="100000">
                <a:srgbClr val="6E9EC2">
                  <a:shade val="50000"/>
                  <a:satMod val="135000"/>
                </a:srgbClr>
              </a:gs>
            </a:gsLst>
            <a:lin ang="13200000" scaled="1"/>
          </a:gradFill>
          <a:ln w="12700" cap="flat" cmpd="sng" algn="ctr">
            <a:solidFill>
              <a:srgbClr val="6E9EC2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New frame structure 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115616" y="3645024"/>
            <a:ext cx="7776864" cy="2574967"/>
          </a:xfrm>
          <a:prstGeom prst="roundRect">
            <a:avLst/>
          </a:prstGeom>
          <a:gradFill rotWithShape="1">
            <a:gsLst>
              <a:gs pos="0">
                <a:srgbClr val="6E9EC2">
                  <a:tint val="90000"/>
                  <a:shade val="100000"/>
                  <a:alpha val="85000"/>
                  <a:satMod val="150000"/>
                </a:srgbClr>
              </a:gs>
              <a:gs pos="33000">
                <a:srgbClr val="6E9EC2">
                  <a:tint val="90000"/>
                  <a:shade val="100000"/>
                  <a:alpha val="95000"/>
                  <a:satMod val="130000"/>
                </a:srgbClr>
              </a:gs>
              <a:gs pos="67000">
                <a:srgbClr val="6E9EC2">
                  <a:shade val="70000"/>
                  <a:satMod val="135000"/>
                </a:srgbClr>
              </a:gs>
              <a:gs pos="100000">
                <a:srgbClr val="6E9EC2">
                  <a:shade val="50000"/>
                  <a:satMod val="135000"/>
                </a:srgbClr>
              </a:gs>
            </a:gsLst>
            <a:lin ang="13200000" scaled="1"/>
          </a:gradFill>
          <a:ln w="12700" cap="flat" cmpd="sng" algn="ctr">
            <a:solidFill>
              <a:srgbClr val="6E9EC2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New Frame structure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low frequency</a:t>
            </a:r>
            <a:r>
              <a:rPr lang="zh-CN" altLang="en-US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）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Flexible </a:t>
            </a: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UL/DL</a:t>
            </a:r>
            <a:endParaRPr lang="en-US" altLang="zh-CN" sz="1400" kern="0" dirty="0"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Improved UL/DL coexistence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Support unified </a:t>
            </a: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HARQ timing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400" kern="0" dirty="0" smtClean="0">
                <a:ea typeface="Arial Unicode MS" panose="020B0604020202020204" pitchFamily="34" charset="-122"/>
                <a:cs typeface="Arial" panose="020B0604020202020204" pitchFamily="34" charset="0"/>
              </a:rPr>
              <a:t>Support scalable numerology</a:t>
            </a:r>
            <a:endParaRPr lang="en-US" altLang="zh-CN" sz="1000" kern="0" dirty="0"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Unlicensed band continues to be non-standalone</a:t>
            </a:r>
          </a:p>
        </p:txBody>
      </p:sp>
      <p:sp>
        <p:nvSpPr>
          <p:cNvPr id="17419" name="AutoShape 5"/>
          <p:cNvSpPr>
            <a:spLocks noChangeArrowheads="1"/>
          </p:cNvSpPr>
          <p:nvPr/>
        </p:nvSpPr>
        <p:spPr bwMode="auto">
          <a:xfrm>
            <a:off x="722313" y="2252663"/>
            <a:ext cx="8196262" cy="276225"/>
          </a:xfrm>
          <a:prstGeom prst="homePlate">
            <a:avLst>
              <a:gd name="adj" fmla="val 60444"/>
            </a:avLst>
          </a:prstGeom>
          <a:solidFill>
            <a:srgbClr val="CCFFCC"/>
          </a:solidFill>
          <a:ln w="6350" algn="ctr">
            <a:solidFill>
              <a:srgbClr val="808080"/>
            </a:solidFill>
            <a:miter lim="800000"/>
            <a:headEnd/>
            <a:tailEnd/>
          </a:ln>
          <a:effectLst>
            <a:outerShdw dist="63500" dir="2212194" algn="ctr" rotWithShape="0">
              <a:srgbClr val="172F37"/>
            </a:outerShdw>
          </a:effectLst>
        </p:spPr>
        <p:txBody>
          <a:bodyPr lIns="0" tIns="0" rIns="0" bIns="0" anchor="ctr">
            <a:spAutoFit/>
          </a:bodyPr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000000"/>
              </a:solidFill>
              <a:latin typeface="Arial" pitchFamily="34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4108" name="Text Box 11"/>
          <p:cNvSpPr txBox="1">
            <a:spLocks noChangeArrowheads="1"/>
          </p:cNvSpPr>
          <p:nvPr/>
        </p:nvSpPr>
        <p:spPr bwMode="auto">
          <a:xfrm>
            <a:off x="1539875" y="224790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1400">
                <a:solidFill>
                  <a:srgbClr val="000000"/>
                </a:solidFill>
                <a:ea typeface="黑体" pitchFamily="49" charset="-122"/>
                <a:cs typeface="Arial" charset="0"/>
              </a:rPr>
              <a:t>Rel-14 (SI)</a:t>
            </a:r>
            <a:endParaRPr lang="zh-CN" altLang="en-US" sz="1400">
              <a:solidFill>
                <a:srgbClr val="000000"/>
              </a:solidFill>
              <a:ea typeface="黑体" pitchFamily="49" charset="-122"/>
              <a:cs typeface="Arial" charset="0"/>
            </a:endParaRPr>
          </a:p>
        </p:txBody>
      </p:sp>
      <p:sp>
        <p:nvSpPr>
          <p:cNvPr id="4109" name="Text Box 12"/>
          <p:cNvSpPr txBox="1">
            <a:spLocks noChangeArrowheads="1"/>
          </p:cNvSpPr>
          <p:nvPr/>
        </p:nvSpPr>
        <p:spPr bwMode="auto">
          <a:xfrm>
            <a:off x="4419600" y="2247900"/>
            <a:ext cx="1160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1400">
                <a:solidFill>
                  <a:srgbClr val="000000"/>
                </a:solidFill>
                <a:ea typeface="黑体" pitchFamily="49" charset="-122"/>
                <a:cs typeface="Arial" charset="0"/>
              </a:rPr>
              <a:t>Rel-15 (WI)</a:t>
            </a:r>
          </a:p>
        </p:txBody>
      </p:sp>
      <p:sp>
        <p:nvSpPr>
          <p:cNvPr id="4110" name="Text Box 13"/>
          <p:cNvSpPr txBox="1">
            <a:spLocks noChangeArrowheads="1"/>
          </p:cNvSpPr>
          <p:nvPr/>
        </p:nvSpPr>
        <p:spPr bwMode="auto">
          <a:xfrm>
            <a:off x="7124700" y="2257425"/>
            <a:ext cx="1263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1400">
                <a:solidFill>
                  <a:srgbClr val="000000"/>
                </a:solidFill>
                <a:ea typeface="黑体" pitchFamily="49" charset="-122"/>
                <a:cs typeface="Arial" charset="0"/>
              </a:rPr>
              <a:t>Rel-16 (WI)</a:t>
            </a:r>
          </a:p>
        </p:txBody>
      </p:sp>
      <p:sp>
        <p:nvSpPr>
          <p:cNvPr id="21" name="矩形 20"/>
          <p:cNvSpPr/>
          <p:nvPr/>
        </p:nvSpPr>
        <p:spPr>
          <a:xfrm>
            <a:off x="611561" y="5317777"/>
            <a:ext cx="288032" cy="794126"/>
          </a:xfrm>
          <a:prstGeom prst="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solidFill>
                  <a:schemeClr val="bg1"/>
                </a:solidFill>
                <a:ea typeface="宋体" charset="0"/>
                <a:cs typeface="Arial" panose="020B0604020202020204" pitchFamily="34" charset="0"/>
              </a:rPr>
              <a:t>Licensed FDD</a:t>
            </a:r>
            <a:endParaRPr lang="zh-CN" altLang="en-US" sz="1100" b="1" kern="0" dirty="0">
              <a:solidFill>
                <a:schemeClr val="bg1"/>
              </a:solidFill>
              <a:ea typeface="宋体" charset="0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1561" y="4418049"/>
            <a:ext cx="283180" cy="899727"/>
          </a:xfrm>
          <a:prstGeom prst="rect">
            <a:avLst/>
          </a:prstGeom>
          <a:solidFill>
            <a:schemeClr val="bg2">
              <a:lumMod val="25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solidFill>
                  <a:schemeClr val="bg1"/>
                </a:solidFill>
                <a:ea typeface="宋体" charset="0"/>
                <a:cs typeface="Arial" panose="020B0604020202020204" pitchFamily="34" charset="0"/>
              </a:rPr>
              <a:t>Licensed</a:t>
            </a:r>
            <a:r>
              <a:rPr lang="en-US" altLang="zh-CN" sz="1100" b="1" kern="0" dirty="0">
                <a:solidFill>
                  <a:srgbClr val="C00000"/>
                </a:solidFill>
                <a:ea typeface="宋体" charset="0"/>
                <a:cs typeface="Arial" panose="020B0604020202020204" pitchFamily="34" charset="0"/>
              </a:rPr>
              <a:t> </a:t>
            </a:r>
            <a:r>
              <a:rPr lang="en-US" altLang="zh-CN" sz="1100" b="1" kern="0" dirty="0">
                <a:solidFill>
                  <a:schemeClr val="bg1"/>
                </a:solidFill>
                <a:ea typeface="宋体" charset="0"/>
                <a:cs typeface="Arial" panose="020B0604020202020204" pitchFamily="34" charset="0"/>
              </a:rPr>
              <a:t>TDD</a:t>
            </a:r>
            <a:endParaRPr lang="zh-CN" altLang="en-US" sz="1100" b="1" kern="0" dirty="0">
              <a:solidFill>
                <a:schemeClr val="bg1"/>
              </a:solidFill>
              <a:ea typeface="宋体" charset="0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1560" y="3518580"/>
            <a:ext cx="286566" cy="919495"/>
          </a:xfrm>
          <a:prstGeom prst="rect">
            <a:avLst/>
          </a:prstGeom>
          <a:solidFill>
            <a:schemeClr val="tx2">
              <a:lumMod val="75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solidFill>
                  <a:schemeClr val="bg1"/>
                </a:solidFill>
                <a:ea typeface="宋体" charset="0"/>
                <a:cs typeface="Arial" panose="020B0604020202020204" pitchFamily="34" charset="0"/>
              </a:rPr>
              <a:t>Unlicensed</a:t>
            </a:r>
            <a:endParaRPr lang="zh-CN" altLang="en-US" sz="1100" b="1" kern="0" dirty="0">
              <a:solidFill>
                <a:schemeClr val="bg1"/>
              </a:solidFill>
              <a:ea typeface="宋体" charset="0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1560" y="2492896"/>
            <a:ext cx="286567" cy="10307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ea typeface="宋体" charset="0"/>
                <a:cs typeface="Arial" panose="020B0604020202020204" pitchFamily="34" charset="0"/>
              </a:rPr>
              <a:t>mmW</a:t>
            </a:r>
            <a:endParaRPr lang="zh-CN" altLang="en-US" sz="1100" b="1" kern="0" dirty="0">
              <a:ea typeface="宋体" charset="0"/>
              <a:cs typeface="Arial" panose="020B0604020202020204" pitchFamily="34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79388" y="6353175"/>
            <a:ext cx="8697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74811" y="2523960"/>
            <a:ext cx="237600" cy="104315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ea typeface="宋体" charset="0"/>
                <a:cs typeface="Arial" panose="020B0604020202020204" pitchFamily="34" charset="0"/>
              </a:rPr>
              <a:t>Above 6G</a:t>
            </a:r>
            <a:endParaRPr lang="zh-CN" altLang="en-US" sz="1100" b="1" kern="0" dirty="0">
              <a:ea typeface="宋体" charset="0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811" y="3532072"/>
            <a:ext cx="236749" cy="2592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ea typeface="宋体" charset="0"/>
                <a:cs typeface="Arial" panose="020B0604020202020204" pitchFamily="34" charset="0"/>
              </a:rPr>
              <a:t>sub 6G Hz</a:t>
            </a:r>
            <a:endParaRPr lang="zh-CN" altLang="en-US" sz="1100" b="1" kern="0" dirty="0">
              <a:ea typeface="宋体" charset="0"/>
              <a:cs typeface="Arial" panose="020B0604020202020204" pitchFamily="34" charset="0"/>
            </a:endParaRPr>
          </a:p>
        </p:txBody>
      </p:sp>
      <p:cxnSp>
        <p:nvCxnSpPr>
          <p:cNvPr id="4118" name="直接连接符 32"/>
          <p:cNvCxnSpPr>
            <a:cxnSpLocks noChangeShapeType="1"/>
          </p:cNvCxnSpPr>
          <p:nvPr/>
        </p:nvCxnSpPr>
        <p:spPr bwMode="auto">
          <a:xfrm flipH="1" flipV="1">
            <a:off x="161925" y="3516313"/>
            <a:ext cx="8913813" cy="7937"/>
          </a:xfrm>
          <a:prstGeom prst="line">
            <a:avLst/>
          </a:prstGeom>
          <a:noFill/>
          <a:ln w="38100" cmpd="thickThin" algn="ctr">
            <a:solidFill>
              <a:srgbClr val="74980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Radio – Frame Structure Details</a:t>
            </a:r>
            <a:endParaRPr lang="zh-CN" altLang="en-US" smtClean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 bwMode="auto">
          <a:xfrm>
            <a:off x="457200" y="620713"/>
            <a:ext cx="8229600" cy="59039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000" smtClean="0"/>
              <a:t>Flexible UL/DL</a:t>
            </a:r>
          </a:p>
          <a:p>
            <a:pPr lvl="1"/>
            <a:r>
              <a:rPr lang="en-US" altLang="zh-CN" sz="1800" smtClean="0"/>
              <a:t>Each subframe can be dynamically configured as UL or DL subframe</a:t>
            </a:r>
          </a:p>
          <a:p>
            <a:pPr lvl="1"/>
            <a:r>
              <a:rPr lang="en-US" altLang="zh-CN" sz="1800" smtClean="0"/>
              <a:t>No predefined UL/DL configuration</a:t>
            </a:r>
          </a:p>
          <a:p>
            <a:pPr lvl="1"/>
            <a:endParaRPr lang="en-US" altLang="zh-CN" sz="1800" smtClean="0"/>
          </a:p>
          <a:p>
            <a:pPr lvl="1"/>
            <a:endParaRPr lang="en-US" altLang="zh-CN" sz="1800" smtClean="0"/>
          </a:p>
          <a:p>
            <a:r>
              <a:rPr lang="en-US" altLang="zh-CN" sz="2200" smtClean="0"/>
              <a:t>Consider DL-UL interference at the beginning of R14</a:t>
            </a:r>
          </a:p>
          <a:p>
            <a:pPr lvl="1"/>
            <a:r>
              <a:rPr lang="en-US" altLang="zh-CN" sz="1800" smtClean="0"/>
              <a:t>Proper control channel / RS multiplexing between UL and DL</a:t>
            </a:r>
          </a:p>
          <a:p>
            <a:endParaRPr lang="en-US" altLang="zh-CN" sz="2200" smtClean="0"/>
          </a:p>
          <a:p>
            <a:endParaRPr lang="en-US" altLang="zh-CN" sz="2200" smtClean="0"/>
          </a:p>
          <a:p>
            <a:endParaRPr lang="en-US" altLang="zh-CN" sz="2200" smtClean="0"/>
          </a:p>
          <a:p>
            <a:r>
              <a:rPr lang="en-US" altLang="zh-CN" sz="2200" smtClean="0"/>
              <a:t>The FS may be firstly applied on TDD bands, and then extended to FDD band via, e.g., mechanisms similar to flexible duplex.</a:t>
            </a:r>
          </a:p>
          <a:p>
            <a:pPr lvl="1"/>
            <a:endParaRPr lang="zh-CN" altLang="en-US" sz="1800" smtClean="0"/>
          </a:p>
        </p:txBody>
      </p:sp>
      <p:grpSp>
        <p:nvGrpSpPr>
          <p:cNvPr id="11268" name="组合 45"/>
          <p:cNvGrpSpPr>
            <a:grpSpLocks/>
          </p:cNvGrpSpPr>
          <p:nvPr/>
        </p:nvGrpSpPr>
        <p:grpSpPr bwMode="auto">
          <a:xfrm>
            <a:off x="1779588" y="2638425"/>
            <a:ext cx="1439862" cy="503238"/>
            <a:chOff x="611188" y="5434013"/>
            <a:chExt cx="1439862" cy="503237"/>
          </a:xfrm>
        </p:grpSpPr>
        <p:cxnSp>
          <p:nvCxnSpPr>
            <p:cNvPr id="4" name="直接箭头连接符 3"/>
            <p:cNvCxnSpPr/>
            <p:nvPr/>
          </p:nvCxnSpPr>
          <p:spPr bwMode="auto">
            <a:xfrm>
              <a:off x="611188" y="5721350"/>
              <a:ext cx="431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 bwMode="auto">
            <a:xfrm>
              <a:off x="1042988" y="5434013"/>
              <a:ext cx="0" cy="5032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 bwMode="auto">
            <a:xfrm>
              <a:off x="1547813" y="5434013"/>
              <a:ext cx="0" cy="5032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 bwMode="auto">
            <a:xfrm flipH="1">
              <a:off x="1547813" y="5721350"/>
              <a:ext cx="50323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63" name="TextBox 14"/>
            <p:cNvSpPr txBox="1">
              <a:spLocks noChangeArrowheads="1"/>
            </p:cNvSpPr>
            <p:nvPr/>
          </p:nvSpPr>
          <p:spPr bwMode="auto">
            <a:xfrm>
              <a:off x="1077913" y="5505583"/>
              <a:ext cx="469900" cy="369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>
                  <a:latin typeface="Calibri" pitchFamily="34" charset="0"/>
                </a:rPr>
                <a:t>TTI</a:t>
              </a:r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269" name="组合 44"/>
          <p:cNvGrpSpPr>
            <a:grpSpLocks/>
          </p:cNvGrpSpPr>
          <p:nvPr/>
        </p:nvGrpSpPr>
        <p:grpSpPr bwMode="auto">
          <a:xfrm>
            <a:off x="2211388" y="2133600"/>
            <a:ext cx="3944937" cy="492125"/>
            <a:chOff x="1060450" y="4943475"/>
            <a:chExt cx="3944937" cy="492125"/>
          </a:xfrm>
        </p:grpSpPr>
        <p:sp>
          <p:nvSpPr>
            <p:cNvPr id="11327" name="Rectangle 45"/>
            <p:cNvSpPr>
              <a:spLocks noChangeArrowheads="1"/>
            </p:cNvSpPr>
            <p:nvPr/>
          </p:nvSpPr>
          <p:spPr bwMode="auto">
            <a:xfrm>
              <a:off x="1060450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28" name="Rectangle 46"/>
            <p:cNvSpPr>
              <a:spLocks noChangeArrowheads="1"/>
            </p:cNvSpPr>
            <p:nvPr/>
          </p:nvSpPr>
          <p:spPr bwMode="auto">
            <a:xfrm>
              <a:off x="1060450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29" name="Rectangle 47"/>
            <p:cNvSpPr>
              <a:spLocks noChangeArrowheads="1"/>
            </p:cNvSpPr>
            <p:nvPr/>
          </p:nvSpPr>
          <p:spPr bwMode="auto">
            <a:xfrm>
              <a:off x="1554163" y="4943475"/>
              <a:ext cx="492125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0" name="Rectangle 48"/>
            <p:cNvSpPr>
              <a:spLocks noChangeArrowheads="1"/>
            </p:cNvSpPr>
            <p:nvPr/>
          </p:nvSpPr>
          <p:spPr bwMode="auto">
            <a:xfrm>
              <a:off x="1554163" y="4943475"/>
              <a:ext cx="492125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1" name="Rectangle 49"/>
            <p:cNvSpPr>
              <a:spLocks noChangeArrowheads="1"/>
            </p:cNvSpPr>
            <p:nvPr/>
          </p:nvSpPr>
          <p:spPr bwMode="auto">
            <a:xfrm>
              <a:off x="2046288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2" name="Rectangle 50"/>
            <p:cNvSpPr>
              <a:spLocks noChangeArrowheads="1"/>
            </p:cNvSpPr>
            <p:nvPr/>
          </p:nvSpPr>
          <p:spPr bwMode="auto">
            <a:xfrm>
              <a:off x="2046288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3" name="Rectangle 51"/>
            <p:cNvSpPr>
              <a:spLocks noChangeArrowheads="1"/>
            </p:cNvSpPr>
            <p:nvPr/>
          </p:nvSpPr>
          <p:spPr bwMode="auto">
            <a:xfrm>
              <a:off x="2540000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4" name="Rectangle 52"/>
            <p:cNvSpPr>
              <a:spLocks noChangeArrowheads="1"/>
            </p:cNvSpPr>
            <p:nvPr/>
          </p:nvSpPr>
          <p:spPr bwMode="auto">
            <a:xfrm>
              <a:off x="2540000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5" name="Rectangle 77"/>
            <p:cNvSpPr>
              <a:spLocks noChangeArrowheads="1"/>
            </p:cNvSpPr>
            <p:nvPr/>
          </p:nvSpPr>
          <p:spPr bwMode="auto">
            <a:xfrm>
              <a:off x="3033713" y="4943475"/>
              <a:ext cx="492125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6" name="Rectangle 78"/>
            <p:cNvSpPr>
              <a:spLocks noChangeArrowheads="1"/>
            </p:cNvSpPr>
            <p:nvPr/>
          </p:nvSpPr>
          <p:spPr bwMode="auto">
            <a:xfrm>
              <a:off x="3033713" y="4943475"/>
              <a:ext cx="492125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7" name="Rectangle 79"/>
            <p:cNvSpPr>
              <a:spLocks noChangeArrowheads="1"/>
            </p:cNvSpPr>
            <p:nvPr/>
          </p:nvSpPr>
          <p:spPr bwMode="auto">
            <a:xfrm>
              <a:off x="3525838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8" name="Rectangle 80"/>
            <p:cNvSpPr>
              <a:spLocks noChangeArrowheads="1"/>
            </p:cNvSpPr>
            <p:nvPr/>
          </p:nvSpPr>
          <p:spPr bwMode="auto">
            <a:xfrm>
              <a:off x="3525838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9" name="Rectangle 81"/>
            <p:cNvSpPr>
              <a:spLocks noChangeArrowheads="1"/>
            </p:cNvSpPr>
            <p:nvPr/>
          </p:nvSpPr>
          <p:spPr bwMode="auto">
            <a:xfrm>
              <a:off x="4019550" y="4943475"/>
              <a:ext cx="492125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40" name="Rectangle 82"/>
            <p:cNvSpPr>
              <a:spLocks noChangeArrowheads="1"/>
            </p:cNvSpPr>
            <p:nvPr/>
          </p:nvSpPr>
          <p:spPr bwMode="auto">
            <a:xfrm>
              <a:off x="4019550" y="4943475"/>
              <a:ext cx="492125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41" name="Rectangle 83"/>
            <p:cNvSpPr>
              <a:spLocks noChangeArrowheads="1"/>
            </p:cNvSpPr>
            <p:nvPr/>
          </p:nvSpPr>
          <p:spPr bwMode="auto">
            <a:xfrm>
              <a:off x="4511675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42" name="Rectangle 84"/>
            <p:cNvSpPr>
              <a:spLocks noChangeArrowheads="1"/>
            </p:cNvSpPr>
            <p:nvPr/>
          </p:nvSpPr>
          <p:spPr bwMode="auto">
            <a:xfrm>
              <a:off x="4511675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43" name="Line 91"/>
            <p:cNvSpPr>
              <a:spLocks noChangeShapeType="1"/>
            </p:cNvSpPr>
            <p:nvPr/>
          </p:nvSpPr>
          <p:spPr bwMode="auto">
            <a:xfrm>
              <a:off x="2293938" y="5041900"/>
              <a:ext cx="1587" cy="18573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4" name="Freeform 92"/>
            <p:cNvSpPr>
              <a:spLocks/>
            </p:cNvSpPr>
            <p:nvPr/>
          </p:nvSpPr>
          <p:spPr bwMode="auto">
            <a:xfrm>
              <a:off x="2211388" y="5207000"/>
              <a:ext cx="163512" cy="163513"/>
            </a:xfrm>
            <a:custGeom>
              <a:avLst/>
              <a:gdLst>
                <a:gd name="T0" fmla="*/ 2147483647 w 103"/>
                <a:gd name="T1" fmla="*/ 0 h 103"/>
                <a:gd name="T2" fmla="*/ 2147483647 w 103"/>
                <a:gd name="T3" fmla="*/ 2147483647 h 103"/>
                <a:gd name="T4" fmla="*/ 0 w 103"/>
                <a:gd name="T5" fmla="*/ 0 h 103"/>
                <a:gd name="T6" fmla="*/ 2147483647 w 103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03"/>
                <a:gd name="T14" fmla="*/ 103 w 103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03">
                  <a:moveTo>
                    <a:pt x="103" y="0"/>
                  </a:moveTo>
                  <a:lnTo>
                    <a:pt x="52" y="103"/>
                  </a:lnTo>
                  <a:lnTo>
                    <a:pt x="0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5" name="Line 97"/>
            <p:cNvSpPr>
              <a:spLocks noChangeShapeType="1"/>
            </p:cNvSpPr>
            <p:nvPr/>
          </p:nvSpPr>
          <p:spPr bwMode="auto">
            <a:xfrm>
              <a:off x="3279775" y="5041900"/>
              <a:ext cx="1587" cy="18573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6" name="Freeform 98"/>
            <p:cNvSpPr>
              <a:spLocks/>
            </p:cNvSpPr>
            <p:nvPr/>
          </p:nvSpPr>
          <p:spPr bwMode="auto">
            <a:xfrm>
              <a:off x="3198813" y="5207000"/>
              <a:ext cx="161925" cy="163513"/>
            </a:xfrm>
            <a:custGeom>
              <a:avLst/>
              <a:gdLst>
                <a:gd name="T0" fmla="*/ 2147483647 w 102"/>
                <a:gd name="T1" fmla="*/ 0 h 103"/>
                <a:gd name="T2" fmla="*/ 2147483647 w 102"/>
                <a:gd name="T3" fmla="*/ 2147483647 h 103"/>
                <a:gd name="T4" fmla="*/ 0 w 102"/>
                <a:gd name="T5" fmla="*/ 0 h 103"/>
                <a:gd name="T6" fmla="*/ 2147483647 w 102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03"/>
                <a:gd name="T14" fmla="*/ 102 w 102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03">
                  <a:moveTo>
                    <a:pt x="102" y="0"/>
                  </a:moveTo>
                  <a:lnTo>
                    <a:pt x="51" y="103"/>
                  </a:lnTo>
                  <a:lnTo>
                    <a:pt x="0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7" name="Line 105"/>
            <p:cNvSpPr>
              <a:spLocks noChangeShapeType="1"/>
            </p:cNvSpPr>
            <p:nvPr/>
          </p:nvSpPr>
          <p:spPr bwMode="auto">
            <a:xfrm>
              <a:off x="4759325" y="5041900"/>
              <a:ext cx="1587" cy="18573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8" name="Freeform 106"/>
            <p:cNvSpPr>
              <a:spLocks/>
            </p:cNvSpPr>
            <p:nvPr/>
          </p:nvSpPr>
          <p:spPr bwMode="auto">
            <a:xfrm>
              <a:off x="4678363" y="5207000"/>
              <a:ext cx="161925" cy="163513"/>
            </a:xfrm>
            <a:custGeom>
              <a:avLst/>
              <a:gdLst>
                <a:gd name="T0" fmla="*/ 2147483647 w 102"/>
                <a:gd name="T1" fmla="*/ 0 h 103"/>
                <a:gd name="T2" fmla="*/ 2147483647 w 102"/>
                <a:gd name="T3" fmla="*/ 2147483647 h 103"/>
                <a:gd name="T4" fmla="*/ 0 w 102"/>
                <a:gd name="T5" fmla="*/ 0 h 103"/>
                <a:gd name="T6" fmla="*/ 2147483647 w 102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03"/>
                <a:gd name="T14" fmla="*/ 102 w 102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03">
                  <a:moveTo>
                    <a:pt x="102" y="0"/>
                  </a:moveTo>
                  <a:lnTo>
                    <a:pt x="51" y="103"/>
                  </a:lnTo>
                  <a:lnTo>
                    <a:pt x="0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9" name="Line 113"/>
            <p:cNvSpPr>
              <a:spLocks noChangeShapeType="1"/>
            </p:cNvSpPr>
            <p:nvPr/>
          </p:nvSpPr>
          <p:spPr bwMode="auto">
            <a:xfrm>
              <a:off x="4265613" y="5041900"/>
              <a:ext cx="1587" cy="18573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0" name="Freeform 114"/>
            <p:cNvSpPr>
              <a:spLocks/>
            </p:cNvSpPr>
            <p:nvPr/>
          </p:nvSpPr>
          <p:spPr bwMode="auto">
            <a:xfrm>
              <a:off x="4184650" y="5207000"/>
              <a:ext cx="161925" cy="163513"/>
            </a:xfrm>
            <a:custGeom>
              <a:avLst/>
              <a:gdLst>
                <a:gd name="T0" fmla="*/ 2147483647 w 102"/>
                <a:gd name="T1" fmla="*/ 0 h 103"/>
                <a:gd name="T2" fmla="*/ 2147483647 w 102"/>
                <a:gd name="T3" fmla="*/ 2147483647 h 103"/>
                <a:gd name="T4" fmla="*/ 0 w 102"/>
                <a:gd name="T5" fmla="*/ 0 h 103"/>
                <a:gd name="T6" fmla="*/ 2147483647 w 102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03"/>
                <a:gd name="T14" fmla="*/ 102 w 102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03">
                  <a:moveTo>
                    <a:pt x="102" y="0"/>
                  </a:moveTo>
                  <a:lnTo>
                    <a:pt x="51" y="103"/>
                  </a:lnTo>
                  <a:lnTo>
                    <a:pt x="0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1" name="Line 117"/>
            <p:cNvSpPr>
              <a:spLocks noChangeShapeType="1"/>
            </p:cNvSpPr>
            <p:nvPr/>
          </p:nvSpPr>
          <p:spPr bwMode="auto">
            <a:xfrm flipV="1">
              <a:off x="2786063" y="5167313"/>
              <a:ext cx="1587" cy="16668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2" name="Freeform 118"/>
            <p:cNvSpPr>
              <a:spLocks/>
            </p:cNvSpPr>
            <p:nvPr/>
          </p:nvSpPr>
          <p:spPr bwMode="auto">
            <a:xfrm>
              <a:off x="2705100" y="5024438"/>
              <a:ext cx="163512" cy="163513"/>
            </a:xfrm>
            <a:custGeom>
              <a:avLst/>
              <a:gdLst>
                <a:gd name="T0" fmla="*/ 0 w 103"/>
                <a:gd name="T1" fmla="*/ 2147483647 h 103"/>
                <a:gd name="T2" fmla="*/ 2147483647 w 103"/>
                <a:gd name="T3" fmla="*/ 0 h 103"/>
                <a:gd name="T4" fmla="*/ 2147483647 w 103"/>
                <a:gd name="T5" fmla="*/ 2147483647 h 103"/>
                <a:gd name="T6" fmla="*/ 0 w 103"/>
                <a:gd name="T7" fmla="*/ 2147483647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03"/>
                <a:gd name="T14" fmla="*/ 103 w 103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03">
                  <a:moveTo>
                    <a:pt x="0" y="103"/>
                  </a:moveTo>
                  <a:lnTo>
                    <a:pt x="51" y="0"/>
                  </a:lnTo>
                  <a:lnTo>
                    <a:pt x="103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3" name="Line 119"/>
            <p:cNvSpPr>
              <a:spLocks noChangeShapeType="1"/>
            </p:cNvSpPr>
            <p:nvPr/>
          </p:nvSpPr>
          <p:spPr bwMode="auto">
            <a:xfrm flipV="1">
              <a:off x="3771900" y="5167313"/>
              <a:ext cx="1587" cy="16668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4" name="Freeform 120"/>
            <p:cNvSpPr>
              <a:spLocks/>
            </p:cNvSpPr>
            <p:nvPr/>
          </p:nvSpPr>
          <p:spPr bwMode="auto">
            <a:xfrm>
              <a:off x="3690938" y="5024438"/>
              <a:ext cx="163512" cy="163513"/>
            </a:xfrm>
            <a:custGeom>
              <a:avLst/>
              <a:gdLst>
                <a:gd name="T0" fmla="*/ 0 w 103"/>
                <a:gd name="T1" fmla="*/ 2147483647 h 103"/>
                <a:gd name="T2" fmla="*/ 2147483647 w 103"/>
                <a:gd name="T3" fmla="*/ 0 h 103"/>
                <a:gd name="T4" fmla="*/ 2147483647 w 103"/>
                <a:gd name="T5" fmla="*/ 2147483647 h 103"/>
                <a:gd name="T6" fmla="*/ 0 w 103"/>
                <a:gd name="T7" fmla="*/ 2147483647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03"/>
                <a:gd name="T14" fmla="*/ 103 w 103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03">
                  <a:moveTo>
                    <a:pt x="0" y="103"/>
                  </a:moveTo>
                  <a:lnTo>
                    <a:pt x="51" y="0"/>
                  </a:lnTo>
                  <a:lnTo>
                    <a:pt x="103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5" name="Line 139"/>
            <p:cNvSpPr>
              <a:spLocks noChangeShapeType="1"/>
            </p:cNvSpPr>
            <p:nvPr/>
          </p:nvSpPr>
          <p:spPr bwMode="auto">
            <a:xfrm flipV="1">
              <a:off x="1800225" y="5153025"/>
              <a:ext cx="1587" cy="168275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6" name="Freeform 140"/>
            <p:cNvSpPr>
              <a:spLocks/>
            </p:cNvSpPr>
            <p:nvPr/>
          </p:nvSpPr>
          <p:spPr bwMode="auto">
            <a:xfrm>
              <a:off x="1719263" y="5011738"/>
              <a:ext cx="161925" cy="161925"/>
            </a:xfrm>
            <a:custGeom>
              <a:avLst/>
              <a:gdLst>
                <a:gd name="T0" fmla="*/ 0 w 102"/>
                <a:gd name="T1" fmla="*/ 2147483647 h 102"/>
                <a:gd name="T2" fmla="*/ 2147483647 w 102"/>
                <a:gd name="T3" fmla="*/ 0 h 102"/>
                <a:gd name="T4" fmla="*/ 2147483647 w 102"/>
                <a:gd name="T5" fmla="*/ 2147483647 h 102"/>
                <a:gd name="T6" fmla="*/ 0 w 102"/>
                <a:gd name="T7" fmla="*/ 2147483647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02"/>
                <a:gd name="T14" fmla="*/ 102 w 102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02">
                  <a:moveTo>
                    <a:pt x="0" y="102"/>
                  </a:moveTo>
                  <a:lnTo>
                    <a:pt x="51" y="0"/>
                  </a:lnTo>
                  <a:lnTo>
                    <a:pt x="102" y="10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7" name="Line 141"/>
            <p:cNvSpPr>
              <a:spLocks noChangeShapeType="1"/>
            </p:cNvSpPr>
            <p:nvPr/>
          </p:nvSpPr>
          <p:spPr bwMode="auto">
            <a:xfrm flipV="1">
              <a:off x="1306513" y="5153025"/>
              <a:ext cx="1587" cy="168275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8" name="Freeform 142"/>
            <p:cNvSpPr>
              <a:spLocks/>
            </p:cNvSpPr>
            <p:nvPr/>
          </p:nvSpPr>
          <p:spPr bwMode="auto">
            <a:xfrm>
              <a:off x="1225550" y="5011738"/>
              <a:ext cx="163512" cy="161925"/>
            </a:xfrm>
            <a:custGeom>
              <a:avLst/>
              <a:gdLst>
                <a:gd name="T0" fmla="*/ 0 w 103"/>
                <a:gd name="T1" fmla="*/ 2147483647 h 102"/>
                <a:gd name="T2" fmla="*/ 2147483647 w 103"/>
                <a:gd name="T3" fmla="*/ 0 h 102"/>
                <a:gd name="T4" fmla="*/ 2147483647 w 103"/>
                <a:gd name="T5" fmla="*/ 2147483647 h 102"/>
                <a:gd name="T6" fmla="*/ 0 w 103"/>
                <a:gd name="T7" fmla="*/ 2147483647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02"/>
                <a:gd name="T14" fmla="*/ 103 w 103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02">
                  <a:moveTo>
                    <a:pt x="0" y="102"/>
                  </a:moveTo>
                  <a:lnTo>
                    <a:pt x="51" y="0"/>
                  </a:lnTo>
                  <a:lnTo>
                    <a:pt x="103" y="10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0" name="组合 46"/>
          <p:cNvGrpSpPr>
            <a:grpSpLocks/>
          </p:cNvGrpSpPr>
          <p:nvPr/>
        </p:nvGrpSpPr>
        <p:grpSpPr bwMode="auto">
          <a:xfrm>
            <a:off x="900113" y="4005263"/>
            <a:ext cx="7488237" cy="1655762"/>
            <a:chOff x="539750" y="2420938"/>
            <a:chExt cx="8135938" cy="1881187"/>
          </a:xfrm>
        </p:grpSpPr>
        <p:grpSp>
          <p:nvGrpSpPr>
            <p:cNvPr id="11271" name="Group 10"/>
            <p:cNvGrpSpPr>
              <a:grpSpLocks/>
            </p:cNvGrpSpPr>
            <p:nvPr/>
          </p:nvGrpSpPr>
          <p:grpSpPr bwMode="auto">
            <a:xfrm>
              <a:off x="4356100" y="3509963"/>
              <a:ext cx="4319588" cy="792162"/>
              <a:chOff x="1189" y="1820"/>
              <a:chExt cx="3368" cy="781"/>
            </a:xfrm>
          </p:grpSpPr>
          <p:sp>
            <p:nvSpPr>
              <p:cNvPr id="11325" name="Oval 8"/>
              <p:cNvSpPr>
                <a:spLocks noChangeArrowheads="1"/>
              </p:cNvSpPr>
              <p:nvPr/>
            </p:nvSpPr>
            <p:spPr bwMode="auto">
              <a:xfrm>
                <a:off x="1189" y="1820"/>
                <a:ext cx="3368" cy="781"/>
              </a:xfrm>
              <a:prstGeom prst="ellipse">
                <a:avLst/>
              </a:prstGeom>
              <a:solidFill>
                <a:srgbClr val="FFCC99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326" name="Oval 9"/>
              <p:cNvSpPr>
                <a:spLocks noChangeArrowheads="1"/>
              </p:cNvSpPr>
              <p:nvPr/>
            </p:nvSpPr>
            <p:spPr bwMode="auto">
              <a:xfrm>
                <a:off x="1189" y="1820"/>
                <a:ext cx="3368" cy="781"/>
              </a:xfrm>
              <a:prstGeom prst="ellipse">
                <a:avLst/>
              </a:prstGeom>
              <a:noFill/>
              <a:ln w="11113" cap="rnd">
                <a:solidFill>
                  <a:srgbClr val="58585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  <p:grpSp>
          <p:nvGrpSpPr>
            <p:cNvPr id="11272" name="Group 13"/>
            <p:cNvGrpSpPr>
              <a:grpSpLocks/>
            </p:cNvGrpSpPr>
            <p:nvPr/>
          </p:nvGrpSpPr>
          <p:grpSpPr bwMode="auto">
            <a:xfrm>
              <a:off x="539750" y="3509963"/>
              <a:ext cx="3978275" cy="735012"/>
              <a:chOff x="1189" y="1671"/>
              <a:chExt cx="3368" cy="781"/>
            </a:xfrm>
          </p:grpSpPr>
          <p:sp>
            <p:nvSpPr>
              <p:cNvPr id="11323" name="Oval 11"/>
              <p:cNvSpPr>
                <a:spLocks noChangeArrowheads="1"/>
              </p:cNvSpPr>
              <p:nvPr/>
            </p:nvSpPr>
            <p:spPr bwMode="auto">
              <a:xfrm>
                <a:off x="1189" y="1671"/>
                <a:ext cx="3368" cy="781"/>
              </a:xfrm>
              <a:prstGeom prst="ellipse">
                <a:avLst/>
              </a:prstGeom>
              <a:solidFill>
                <a:srgbClr val="CCFFC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324" name="Oval 12"/>
              <p:cNvSpPr>
                <a:spLocks noChangeArrowheads="1"/>
              </p:cNvSpPr>
              <p:nvPr/>
            </p:nvSpPr>
            <p:spPr bwMode="auto">
              <a:xfrm>
                <a:off x="1189" y="1671"/>
                <a:ext cx="3368" cy="781"/>
              </a:xfrm>
              <a:prstGeom prst="ellipse">
                <a:avLst/>
              </a:prstGeom>
              <a:noFill/>
              <a:ln w="11113" cap="rnd">
                <a:solidFill>
                  <a:srgbClr val="58585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  <p:grpSp>
          <p:nvGrpSpPr>
            <p:cNvPr id="11273" name="Group 82"/>
            <p:cNvGrpSpPr>
              <a:grpSpLocks/>
            </p:cNvGrpSpPr>
            <p:nvPr/>
          </p:nvGrpSpPr>
          <p:grpSpPr bwMode="auto">
            <a:xfrm>
              <a:off x="2268538" y="2573338"/>
              <a:ext cx="409575" cy="1384300"/>
              <a:chOff x="1955" y="1262"/>
              <a:chExt cx="258" cy="872"/>
            </a:xfrm>
          </p:grpSpPr>
          <p:grpSp>
            <p:nvGrpSpPr>
              <p:cNvPr id="11305" name="Group 66"/>
              <p:cNvGrpSpPr>
                <a:grpSpLocks/>
              </p:cNvGrpSpPr>
              <p:nvPr/>
            </p:nvGrpSpPr>
            <p:grpSpPr bwMode="auto">
              <a:xfrm>
                <a:off x="2059" y="1356"/>
                <a:ext cx="49" cy="84"/>
                <a:chOff x="2059" y="1356"/>
                <a:chExt cx="49" cy="84"/>
              </a:xfrm>
            </p:grpSpPr>
            <p:sp>
              <p:nvSpPr>
                <p:cNvPr id="11321" name="Freeform 64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65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306" name="Freeform 67"/>
              <p:cNvSpPr>
                <a:spLocks/>
              </p:cNvSpPr>
              <p:nvPr/>
            </p:nvSpPr>
            <p:spPr bwMode="auto">
              <a:xfrm>
                <a:off x="1955" y="1999"/>
                <a:ext cx="258" cy="65"/>
              </a:xfrm>
              <a:custGeom>
                <a:avLst/>
                <a:gdLst>
                  <a:gd name="T0" fmla="*/ 0 w 258"/>
                  <a:gd name="T1" fmla="*/ 65 h 65"/>
                  <a:gd name="T2" fmla="*/ 130 w 258"/>
                  <a:gd name="T3" fmla="*/ 0 h 65"/>
                  <a:gd name="T4" fmla="*/ 258 w 258"/>
                  <a:gd name="T5" fmla="*/ 65 h 65"/>
                  <a:gd name="T6" fmla="*/ 0 60000 65536"/>
                  <a:gd name="T7" fmla="*/ 0 60000 65536"/>
                  <a:gd name="T8" fmla="*/ 0 60000 65536"/>
                  <a:gd name="T9" fmla="*/ 0 w 258"/>
                  <a:gd name="T10" fmla="*/ 0 h 65"/>
                  <a:gd name="T11" fmla="*/ 258 w 258"/>
                  <a:gd name="T12" fmla="*/ 65 h 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8" h="65">
                    <a:moveTo>
                      <a:pt x="0" y="65"/>
                    </a:moveTo>
                    <a:lnTo>
                      <a:pt x="130" y="0"/>
                    </a:lnTo>
                    <a:lnTo>
                      <a:pt x="258" y="65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7" name="Freeform 68"/>
              <p:cNvSpPr>
                <a:spLocks/>
              </p:cNvSpPr>
              <p:nvPr/>
            </p:nvSpPr>
            <p:spPr bwMode="auto">
              <a:xfrm>
                <a:off x="1955" y="1322"/>
                <a:ext cx="258" cy="812"/>
              </a:xfrm>
              <a:custGeom>
                <a:avLst/>
                <a:gdLst>
                  <a:gd name="T0" fmla="*/ 130 w 258"/>
                  <a:gd name="T1" fmla="*/ 0 h 812"/>
                  <a:gd name="T2" fmla="*/ 130 w 258"/>
                  <a:gd name="T3" fmla="*/ 812 h 812"/>
                  <a:gd name="T4" fmla="*/ 0 w 258"/>
                  <a:gd name="T5" fmla="*/ 742 h 812"/>
                  <a:gd name="T6" fmla="*/ 130 w 258"/>
                  <a:gd name="T7" fmla="*/ 0 h 812"/>
                  <a:gd name="T8" fmla="*/ 258 w 258"/>
                  <a:gd name="T9" fmla="*/ 742 h 812"/>
                  <a:gd name="T10" fmla="*/ 130 w 258"/>
                  <a:gd name="T11" fmla="*/ 812 h 8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812"/>
                  <a:gd name="T20" fmla="*/ 258 w 258"/>
                  <a:gd name="T21" fmla="*/ 812 h 8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812">
                    <a:moveTo>
                      <a:pt x="130" y="0"/>
                    </a:moveTo>
                    <a:lnTo>
                      <a:pt x="130" y="812"/>
                    </a:lnTo>
                    <a:lnTo>
                      <a:pt x="0" y="742"/>
                    </a:lnTo>
                    <a:lnTo>
                      <a:pt x="130" y="0"/>
                    </a:lnTo>
                    <a:lnTo>
                      <a:pt x="258" y="742"/>
                    </a:lnTo>
                    <a:lnTo>
                      <a:pt x="130" y="812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8" name="Freeform 69"/>
              <p:cNvSpPr>
                <a:spLocks/>
              </p:cNvSpPr>
              <p:nvPr/>
            </p:nvSpPr>
            <p:spPr bwMode="auto">
              <a:xfrm>
                <a:off x="2055" y="1509"/>
                <a:ext cx="61" cy="16"/>
              </a:xfrm>
              <a:custGeom>
                <a:avLst/>
                <a:gdLst>
                  <a:gd name="T0" fmla="*/ 0 w 61"/>
                  <a:gd name="T1" fmla="*/ 0 h 16"/>
                  <a:gd name="T2" fmla="*/ 29 w 61"/>
                  <a:gd name="T3" fmla="*/ 16 h 16"/>
                  <a:gd name="T4" fmla="*/ 61 w 6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61"/>
                  <a:gd name="T10" fmla="*/ 0 h 16"/>
                  <a:gd name="T11" fmla="*/ 61 w 6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1" h="16">
                    <a:moveTo>
                      <a:pt x="0" y="0"/>
                    </a:moveTo>
                    <a:lnTo>
                      <a:pt x="29" y="16"/>
                    </a:lnTo>
                    <a:lnTo>
                      <a:pt x="6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9" name="Freeform 70"/>
              <p:cNvSpPr>
                <a:spLocks/>
              </p:cNvSpPr>
              <p:nvPr/>
            </p:nvSpPr>
            <p:spPr bwMode="auto">
              <a:xfrm>
                <a:off x="2041" y="1570"/>
                <a:ext cx="90" cy="25"/>
              </a:xfrm>
              <a:custGeom>
                <a:avLst/>
                <a:gdLst>
                  <a:gd name="T0" fmla="*/ 0 w 90"/>
                  <a:gd name="T1" fmla="*/ 0 h 25"/>
                  <a:gd name="T2" fmla="*/ 44 w 90"/>
                  <a:gd name="T3" fmla="*/ 25 h 25"/>
                  <a:gd name="T4" fmla="*/ 90 w 90"/>
                  <a:gd name="T5" fmla="*/ 0 h 25"/>
                  <a:gd name="T6" fmla="*/ 0 60000 65536"/>
                  <a:gd name="T7" fmla="*/ 0 60000 65536"/>
                  <a:gd name="T8" fmla="*/ 0 60000 65536"/>
                  <a:gd name="T9" fmla="*/ 0 w 90"/>
                  <a:gd name="T10" fmla="*/ 0 h 25"/>
                  <a:gd name="T11" fmla="*/ 90 w 90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0" h="25">
                    <a:moveTo>
                      <a:pt x="0" y="0"/>
                    </a:moveTo>
                    <a:lnTo>
                      <a:pt x="44" y="25"/>
                    </a:lnTo>
                    <a:lnTo>
                      <a:pt x="90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0" name="Freeform 71"/>
              <p:cNvSpPr>
                <a:spLocks/>
              </p:cNvSpPr>
              <p:nvPr/>
            </p:nvSpPr>
            <p:spPr bwMode="auto">
              <a:xfrm>
                <a:off x="2032" y="1633"/>
                <a:ext cx="109" cy="27"/>
              </a:xfrm>
              <a:custGeom>
                <a:avLst/>
                <a:gdLst>
                  <a:gd name="T0" fmla="*/ 0 w 109"/>
                  <a:gd name="T1" fmla="*/ 0 h 27"/>
                  <a:gd name="T2" fmla="*/ 53 w 109"/>
                  <a:gd name="T3" fmla="*/ 27 h 27"/>
                  <a:gd name="T4" fmla="*/ 109 w 109"/>
                  <a:gd name="T5" fmla="*/ 0 h 27"/>
                  <a:gd name="T6" fmla="*/ 0 60000 65536"/>
                  <a:gd name="T7" fmla="*/ 0 60000 65536"/>
                  <a:gd name="T8" fmla="*/ 0 60000 65536"/>
                  <a:gd name="T9" fmla="*/ 0 w 109"/>
                  <a:gd name="T10" fmla="*/ 0 h 27"/>
                  <a:gd name="T11" fmla="*/ 109 w 109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9" h="27">
                    <a:moveTo>
                      <a:pt x="0" y="0"/>
                    </a:moveTo>
                    <a:lnTo>
                      <a:pt x="53" y="27"/>
                    </a:lnTo>
                    <a:lnTo>
                      <a:pt x="10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1" name="Freeform 72"/>
              <p:cNvSpPr>
                <a:spLocks/>
              </p:cNvSpPr>
              <p:nvPr/>
            </p:nvSpPr>
            <p:spPr bwMode="auto">
              <a:xfrm>
                <a:off x="2020" y="1693"/>
                <a:ext cx="131" cy="34"/>
              </a:xfrm>
              <a:custGeom>
                <a:avLst/>
                <a:gdLst>
                  <a:gd name="T0" fmla="*/ 0 w 131"/>
                  <a:gd name="T1" fmla="*/ 0 h 34"/>
                  <a:gd name="T2" fmla="*/ 65 w 131"/>
                  <a:gd name="T3" fmla="*/ 34 h 34"/>
                  <a:gd name="T4" fmla="*/ 131 w 131"/>
                  <a:gd name="T5" fmla="*/ 0 h 34"/>
                  <a:gd name="T6" fmla="*/ 0 60000 65536"/>
                  <a:gd name="T7" fmla="*/ 0 60000 65536"/>
                  <a:gd name="T8" fmla="*/ 0 60000 65536"/>
                  <a:gd name="T9" fmla="*/ 0 w 131"/>
                  <a:gd name="T10" fmla="*/ 0 h 34"/>
                  <a:gd name="T11" fmla="*/ 131 w 131"/>
                  <a:gd name="T12" fmla="*/ 34 h 3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1" h="34">
                    <a:moveTo>
                      <a:pt x="0" y="0"/>
                    </a:moveTo>
                    <a:lnTo>
                      <a:pt x="65" y="34"/>
                    </a:lnTo>
                    <a:lnTo>
                      <a:pt x="13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2" name="Freeform 73"/>
              <p:cNvSpPr>
                <a:spLocks/>
              </p:cNvSpPr>
              <p:nvPr/>
            </p:nvSpPr>
            <p:spPr bwMode="auto">
              <a:xfrm>
                <a:off x="2011" y="1757"/>
                <a:ext cx="149" cy="40"/>
              </a:xfrm>
              <a:custGeom>
                <a:avLst/>
                <a:gdLst>
                  <a:gd name="T0" fmla="*/ 0 w 149"/>
                  <a:gd name="T1" fmla="*/ 0 h 40"/>
                  <a:gd name="T2" fmla="*/ 73 w 149"/>
                  <a:gd name="T3" fmla="*/ 40 h 40"/>
                  <a:gd name="T4" fmla="*/ 149 w 149"/>
                  <a:gd name="T5" fmla="*/ 0 h 40"/>
                  <a:gd name="T6" fmla="*/ 0 60000 65536"/>
                  <a:gd name="T7" fmla="*/ 0 60000 65536"/>
                  <a:gd name="T8" fmla="*/ 0 60000 65536"/>
                  <a:gd name="T9" fmla="*/ 0 w 149"/>
                  <a:gd name="T10" fmla="*/ 0 h 40"/>
                  <a:gd name="T11" fmla="*/ 149 w 149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" h="40">
                    <a:moveTo>
                      <a:pt x="0" y="0"/>
                    </a:moveTo>
                    <a:lnTo>
                      <a:pt x="73" y="40"/>
                    </a:lnTo>
                    <a:lnTo>
                      <a:pt x="14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3" name="Freeform 74"/>
              <p:cNvSpPr>
                <a:spLocks/>
              </p:cNvSpPr>
              <p:nvPr/>
            </p:nvSpPr>
            <p:spPr bwMode="auto">
              <a:xfrm>
                <a:off x="1998" y="1817"/>
                <a:ext cx="172" cy="45"/>
              </a:xfrm>
              <a:custGeom>
                <a:avLst/>
                <a:gdLst>
                  <a:gd name="T0" fmla="*/ 0 w 172"/>
                  <a:gd name="T1" fmla="*/ 0 h 45"/>
                  <a:gd name="T2" fmla="*/ 87 w 172"/>
                  <a:gd name="T3" fmla="*/ 45 h 45"/>
                  <a:gd name="T4" fmla="*/ 172 w 172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172"/>
                  <a:gd name="T10" fmla="*/ 0 h 45"/>
                  <a:gd name="T11" fmla="*/ 172 w 172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2" h="45">
                    <a:moveTo>
                      <a:pt x="0" y="0"/>
                    </a:moveTo>
                    <a:lnTo>
                      <a:pt x="87" y="45"/>
                    </a:lnTo>
                    <a:lnTo>
                      <a:pt x="172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4" name="Freeform 75"/>
              <p:cNvSpPr>
                <a:spLocks/>
              </p:cNvSpPr>
              <p:nvPr/>
            </p:nvSpPr>
            <p:spPr bwMode="auto">
              <a:xfrm>
                <a:off x="1989" y="1879"/>
                <a:ext cx="195" cy="53"/>
              </a:xfrm>
              <a:custGeom>
                <a:avLst/>
                <a:gdLst>
                  <a:gd name="T0" fmla="*/ 0 w 195"/>
                  <a:gd name="T1" fmla="*/ 0 h 53"/>
                  <a:gd name="T2" fmla="*/ 96 w 195"/>
                  <a:gd name="T3" fmla="*/ 53 h 53"/>
                  <a:gd name="T4" fmla="*/ 195 w 195"/>
                  <a:gd name="T5" fmla="*/ 0 h 53"/>
                  <a:gd name="T6" fmla="*/ 0 60000 65536"/>
                  <a:gd name="T7" fmla="*/ 0 60000 65536"/>
                  <a:gd name="T8" fmla="*/ 0 60000 65536"/>
                  <a:gd name="T9" fmla="*/ 0 w 195"/>
                  <a:gd name="T10" fmla="*/ 0 h 53"/>
                  <a:gd name="T11" fmla="*/ 195 w 195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5" h="53">
                    <a:moveTo>
                      <a:pt x="0" y="0"/>
                    </a:moveTo>
                    <a:lnTo>
                      <a:pt x="96" y="53"/>
                    </a:lnTo>
                    <a:lnTo>
                      <a:pt x="195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5" name="Freeform 76"/>
              <p:cNvSpPr>
                <a:spLocks/>
              </p:cNvSpPr>
              <p:nvPr/>
            </p:nvSpPr>
            <p:spPr bwMode="auto">
              <a:xfrm>
                <a:off x="1975" y="1941"/>
                <a:ext cx="223" cy="58"/>
              </a:xfrm>
              <a:custGeom>
                <a:avLst/>
                <a:gdLst>
                  <a:gd name="T0" fmla="*/ 0 w 223"/>
                  <a:gd name="T1" fmla="*/ 0 h 58"/>
                  <a:gd name="T2" fmla="*/ 110 w 223"/>
                  <a:gd name="T3" fmla="*/ 58 h 58"/>
                  <a:gd name="T4" fmla="*/ 223 w 223"/>
                  <a:gd name="T5" fmla="*/ 0 h 58"/>
                  <a:gd name="T6" fmla="*/ 0 60000 65536"/>
                  <a:gd name="T7" fmla="*/ 0 60000 65536"/>
                  <a:gd name="T8" fmla="*/ 0 60000 65536"/>
                  <a:gd name="T9" fmla="*/ 0 w 223"/>
                  <a:gd name="T10" fmla="*/ 0 h 58"/>
                  <a:gd name="T11" fmla="*/ 223 w 223"/>
                  <a:gd name="T12" fmla="*/ 58 h 5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3" h="58">
                    <a:moveTo>
                      <a:pt x="0" y="0"/>
                    </a:moveTo>
                    <a:lnTo>
                      <a:pt x="110" y="58"/>
                    </a:lnTo>
                    <a:lnTo>
                      <a:pt x="223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6" name="Freeform 77"/>
              <p:cNvSpPr>
                <a:spLocks/>
              </p:cNvSpPr>
              <p:nvPr/>
            </p:nvSpPr>
            <p:spPr bwMode="auto">
              <a:xfrm>
                <a:off x="1967" y="2003"/>
                <a:ext cx="237" cy="61"/>
              </a:xfrm>
              <a:custGeom>
                <a:avLst/>
                <a:gdLst>
                  <a:gd name="T0" fmla="*/ 0 w 237"/>
                  <a:gd name="T1" fmla="*/ 0 h 61"/>
                  <a:gd name="T2" fmla="*/ 119 w 237"/>
                  <a:gd name="T3" fmla="*/ 61 h 61"/>
                  <a:gd name="T4" fmla="*/ 237 w 237"/>
                  <a:gd name="T5" fmla="*/ 0 h 61"/>
                  <a:gd name="T6" fmla="*/ 0 60000 65536"/>
                  <a:gd name="T7" fmla="*/ 0 60000 65536"/>
                  <a:gd name="T8" fmla="*/ 0 60000 65536"/>
                  <a:gd name="T9" fmla="*/ 0 w 237"/>
                  <a:gd name="T10" fmla="*/ 0 h 61"/>
                  <a:gd name="T11" fmla="*/ 237 w 237"/>
                  <a:gd name="T12" fmla="*/ 61 h 6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7" h="61">
                    <a:moveTo>
                      <a:pt x="0" y="0"/>
                    </a:moveTo>
                    <a:lnTo>
                      <a:pt x="119" y="61"/>
                    </a:lnTo>
                    <a:lnTo>
                      <a:pt x="237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7" name="Freeform 78"/>
              <p:cNvSpPr>
                <a:spLocks/>
              </p:cNvSpPr>
              <p:nvPr/>
            </p:nvSpPr>
            <p:spPr bwMode="auto">
              <a:xfrm>
                <a:off x="2059" y="1356"/>
                <a:ext cx="49" cy="84"/>
              </a:xfrm>
              <a:custGeom>
                <a:avLst/>
                <a:gdLst>
                  <a:gd name="T0" fmla="*/ 10 w 49"/>
                  <a:gd name="T1" fmla="*/ 18 h 84"/>
                  <a:gd name="T2" fmla="*/ 26 w 49"/>
                  <a:gd name="T3" fmla="*/ 0 h 84"/>
                  <a:gd name="T4" fmla="*/ 45 w 49"/>
                  <a:gd name="T5" fmla="*/ 18 h 84"/>
                  <a:gd name="T6" fmla="*/ 49 w 49"/>
                  <a:gd name="T7" fmla="*/ 68 h 84"/>
                  <a:gd name="T8" fmla="*/ 26 w 49"/>
                  <a:gd name="T9" fmla="*/ 84 h 84"/>
                  <a:gd name="T10" fmla="*/ 0 w 49"/>
                  <a:gd name="T11" fmla="*/ 68 h 84"/>
                  <a:gd name="T12" fmla="*/ 10 w 49"/>
                  <a:gd name="T13" fmla="*/ 18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84"/>
                  <a:gd name="T23" fmla="*/ 49 w 49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84">
                    <a:moveTo>
                      <a:pt x="10" y="18"/>
                    </a:moveTo>
                    <a:lnTo>
                      <a:pt x="26" y="0"/>
                    </a:lnTo>
                    <a:lnTo>
                      <a:pt x="45" y="18"/>
                    </a:lnTo>
                    <a:lnTo>
                      <a:pt x="49" y="68"/>
                    </a:lnTo>
                    <a:lnTo>
                      <a:pt x="26" y="84"/>
                    </a:lnTo>
                    <a:lnTo>
                      <a:pt x="0" y="68"/>
                    </a:lnTo>
                    <a:lnTo>
                      <a:pt x="10" y="18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8" name="Line 79"/>
              <p:cNvSpPr>
                <a:spLocks noChangeShapeType="1"/>
              </p:cNvSpPr>
              <p:nvPr/>
            </p:nvSpPr>
            <p:spPr bwMode="auto">
              <a:xfrm>
                <a:off x="2004" y="1328"/>
                <a:ext cx="159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9" name="Line 80"/>
              <p:cNvSpPr>
                <a:spLocks noChangeShapeType="1"/>
              </p:cNvSpPr>
              <p:nvPr/>
            </p:nvSpPr>
            <p:spPr bwMode="auto">
              <a:xfrm>
                <a:off x="2004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0" name="Line 81"/>
              <p:cNvSpPr>
                <a:spLocks noChangeShapeType="1"/>
              </p:cNvSpPr>
              <p:nvPr/>
            </p:nvSpPr>
            <p:spPr bwMode="auto">
              <a:xfrm>
                <a:off x="2163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4" name="Group 82"/>
            <p:cNvGrpSpPr>
              <a:grpSpLocks/>
            </p:cNvGrpSpPr>
            <p:nvPr/>
          </p:nvGrpSpPr>
          <p:grpSpPr bwMode="auto">
            <a:xfrm>
              <a:off x="6249988" y="2557463"/>
              <a:ext cx="409575" cy="1384300"/>
              <a:chOff x="1955" y="1262"/>
              <a:chExt cx="258" cy="872"/>
            </a:xfrm>
          </p:grpSpPr>
          <p:grpSp>
            <p:nvGrpSpPr>
              <p:cNvPr id="11287" name="Group 66"/>
              <p:cNvGrpSpPr>
                <a:grpSpLocks/>
              </p:cNvGrpSpPr>
              <p:nvPr/>
            </p:nvGrpSpPr>
            <p:grpSpPr bwMode="auto">
              <a:xfrm>
                <a:off x="2059" y="1356"/>
                <a:ext cx="49" cy="84"/>
                <a:chOff x="2059" y="1356"/>
                <a:chExt cx="49" cy="84"/>
              </a:xfrm>
            </p:grpSpPr>
            <p:sp>
              <p:nvSpPr>
                <p:cNvPr id="11303" name="Freeform 64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4" name="Freeform 65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288" name="Freeform 67"/>
              <p:cNvSpPr>
                <a:spLocks/>
              </p:cNvSpPr>
              <p:nvPr/>
            </p:nvSpPr>
            <p:spPr bwMode="auto">
              <a:xfrm>
                <a:off x="1955" y="1999"/>
                <a:ext cx="258" cy="65"/>
              </a:xfrm>
              <a:custGeom>
                <a:avLst/>
                <a:gdLst>
                  <a:gd name="T0" fmla="*/ 0 w 258"/>
                  <a:gd name="T1" fmla="*/ 65 h 65"/>
                  <a:gd name="T2" fmla="*/ 130 w 258"/>
                  <a:gd name="T3" fmla="*/ 0 h 65"/>
                  <a:gd name="T4" fmla="*/ 258 w 258"/>
                  <a:gd name="T5" fmla="*/ 65 h 65"/>
                  <a:gd name="T6" fmla="*/ 0 60000 65536"/>
                  <a:gd name="T7" fmla="*/ 0 60000 65536"/>
                  <a:gd name="T8" fmla="*/ 0 60000 65536"/>
                  <a:gd name="T9" fmla="*/ 0 w 258"/>
                  <a:gd name="T10" fmla="*/ 0 h 65"/>
                  <a:gd name="T11" fmla="*/ 258 w 258"/>
                  <a:gd name="T12" fmla="*/ 65 h 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8" h="65">
                    <a:moveTo>
                      <a:pt x="0" y="65"/>
                    </a:moveTo>
                    <a:lnTo>
                      <a:pt x="130" y="0"/>
                    </a:lnTo>
                    <a:lnTo>
                      <a:pt x="258" y="65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9" name="Freeform 68"/>
              <p:cNvSpPr>
                <a:spLocks/>
              </p:cNvSpPr>
              <p:nvPr/>
            </p:nvSpPr>
            <p:spPr bwMode="auto">
              <a:xfrm>
                <a:off x="1955" y="1322"/>
                <a:ext cx="258" cy="812"/>
              </a:xfrm>
              <a:custGeom>
                <a:avLst/>
                <a:gdLst>
                  <a:gd name="T0" fmla="*/ 130 w 258"/>
                  <a:gd name="T1" fmla="*/ 0 h 812"/>
                  <a:gd name="T2" fmla="*/ 130 w 258"/>
                  <a:gd name="T3" fmla="*/ 812 h 812"/>
                  <a:gd name="T4" fmla="*/ 0 w 258"/>
                  <a:gd name="T5" fmla="*/ 742 h 812"/>
                  <a:gd name="T6" fmla="*/ 130 w 258"/>
                  <a:gd name="T7" fmla="*/ 0 h 812"/>
                  <a:gd name="T8" fmla="*/ 258 w 258"/>
                  <a:gd name="T9" fmla="*/ 742 h 812"/>
                  <a:gd name="T10" fmla="*/ 130 w 258"/>
                  <a:gd name="T11" fmla="*/ 812 h 8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812"/>
                  <a:gd name="T20" fmla="*/ 258 w 258"/>
                  <a:gd name="T21" fmla="*/ 812 h 8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812">
                    <a:moveTo>
                      <a:pt x="130" y="0"/>
                    </a:moveTo>
                    <a:lnTo>
                      <a:pt x="130" y="812"/>
                    </a:lnTo>
                    <a:lnTo>
                      <a:pt x="0" y="742"/>
                    </a:lnTo>
                    <a:lnTo>
                      <a:pt x="130" y="0"/>
                    </a:lnTo>
                    <a:lnTo>
                      <a:pt x="258" y="742"/>
                    </a:lnTo>
                    <a:lnTo>
                      <a:pt x="130" y="812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0" name="Freeform 69"/>
              <p:cNvSpPr>
                <a:spLocks/>
              </p:cNvSpPr>
              <p:nvPr/>
            </p:nvSpPr>
            <p:spPr bwMode="auto">
              <a:xfrm>
                <a:off x="2055" y="1509"/>
                <a:ext cx="61" cy="16"/>
              </a:xfrm>
              <a:custGeom>
                <a:avLst/>
                <a:gdLst>
                  <a:gd name="T0" fmla="*/ 0 w 61"/>
                  <a:gd name="T1" fmla="*/ 0 h 16"/>
                  <a:gd name="T2" fmla="*/ 29 w 61"/>
                  <a:gd name="T3" fmla="*/ 16 h 16"/>
                  <a:gd name="T4" fmla="*/ 61 w 6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61"/>
                  <a:gd name="T10" fmla="*/ 0 h 16"/>
                  <a:gd name="T11" fmla="*/ 61 w 6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1" h="16">
                    <a:moveTo>
                      <a:pt x="0" y="0"/>
                    </a:moveTo>
                    <a:lnTo>
                      <a:pt x="29" y="16"/>
                    </a:lnTo>
                    <a:lnTo>
                      <a:pt x="6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1" name="Freeform 70"/>
              <p:cNvSpPr>
                <a:spLocks/>
              </p:cNvSpPr>
              <p:nvPr/>
            </p:nvSpPr>
            <p:spPr bwMode="auto">
              <a:xfrm>
                <a:off x="2041" y="1570"/>
                <a:ext cx="90" cy="25"/>
              </a:xfrm>
              <a:custGeom>
                <a:avLst/>
                <a:gdLst>
                  <a:gd name="T0" fmla="*/ 0 w 90"/>
                  <a:gd name="T1" fmla="*/ 0 h 25"/>
                  <a:gd name="T2" fmla="*/ 44 w 90"/>
                  <a:gd name="T3" fmla="*/ 25 h 25"/>
                  <a:gd name="T4" fmla="*/ 90 w 90"/>
                  <a:gd name="T5" fmla="*/ 0 h 25"/>
                  <a:gd name="T6" fmla="*/ 0 60000 65536"/>
                  <a:gd name="T7" fmla="*/ 0 60000 65536"/>
                  <a:gd name="T8" fmla="*/ 0 60000 65536"/>
                  <a:gd name="T9" fmla="*/ 0 w 90"/>
                  <a:gd name="T10" fmla="*/ 0 h 25"/>
                  <a:gd name="T11" fmla="*/ 90 w 90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0" h="25">
                    <a:moveTo>
                      <a:pt x="0" y="0"/>
                    </a:moveTo>
                    <a:lnTo>
                      <a:pt x="44" y="25"/>
                    </a:lnTo>
                    <a:lnTo>
                      <a:pt x="90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2" name="Freeform 71"/>
              <p:cNvSpPr>
                <a:spLocks/>
              </p:cNvSpPr>
              <p:nvPr/>
            </p:nvSpPr>
            <p:spPr bwMode="auto">
              <a:xfrm>
                <a:off x="2032" y="1633"/>
                <a:ext cx="109" cy="27"/>
              </a:xfrm>
              <a:custGeom>
                <a:avLst/>
                <a:gdLst>
                  <a:gd name="T0" fmla="*/ 0 w 109"/>
                  <a:gd name="T1" fmla="*/ 0 h 27"/>
                  <a:gd name="T2" fmla="*/ 53 w 109"/>
                  <a:gd name="T3" fmla="*/ 27 h 27"/>
                  <a:gd name="T4" fmla="*/ 109 w 109"/>
                  <a:gd name="T5" fmla="*/ 0 h 27"/>
                  <a:gd name="T6" fmla="*/ 0 60000 65536"/>
                  <a:gd name="T7" fmla="*/ 0 60000 65536"/>
                  <a:gd name="T8" fmla="*/ 0 60000 65536"/>
                  <a:gd name="T9" fmla="*/ 0 w 109"/>
                  <a:gd name="T10" fmla="*/ 0 h 27"/>
                  <a:gd name="T11" fmla="*/ 109 w 109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9" h="27">
                    <a:moveTo>
                      <a:pt x="0" y="0"/>
                    </a:moveTo>
                    <a:lnTo>
                      <a:pt x="53" y="27"/>
                    </a:lnTo>
                    <a:lnTo>
                      <a:pt x="10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3" name="Freeform 72"/>
              <p:cNvSpPr>
                <a:spLocks/>
              </p:cNvSpPr>
              <p:nvPr/>
            </p:nvSpPr>
            <p:spPr bwMode="auto">
              <a:xfrm>
                <a:off x="2020" y="1693"/>
                <a:ext cx="131" cy="34"/>
              </a:xfrm>
              <a:custGeom>
                <a:avLst/>
                <a:gdLst>
                  <a:gd name="T0" fmla="*/ 0 w 131"/>
                  <a:gd name="T1" fmla="*/ 0 h 34"/>
                  <a:gd name="T2" fmla="*/ 65 w 131"/>
                  <a:gd name="T3" fmla="*/ 34 h 34"/>
                  <a:gd name="T4" fmla="*/ 131 w 131"/>
                  <a:gd name="T5" fmla="*/ 0 h 34"/>
                  <a:gd name="T6" fmla="*/ 0 60000 65536"/>
                  <a:gd name="T7" fmla="*/ 0 60000 65536"/>
                  <a:gd name="T8" fmla="*/ 0 60000 65536"/>
                  <a:gd name="T9" fmla="*/ 0 w 131"/>
                  <a:gd name="T10" fmla="*/ 0 h 34"/>
                  <a:gd name="T11" fmla="*/ 131 w 131"/>
                  <a:gd name="T12" fmla="*/ 34 h 3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1" h="34">
                    <a:moveTo>
                      <a:pt x="0" y="0"/>
                    </a:moveTo>
                    <a:lnTo>
                      <a:pt x="65" y="34"/>
                    </a:lnTo>
                    <a:lnTo>
                      <a:pt x="13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4" name="Freeform 73"/>
              <p:cNvSpPr>
                <a:spLocks/>
              </p:cNvSpPr>
              <p:nvPr/>
            </p:nvSpPr>
            <p:spPr bwMode="auto">
              <a:xfrm>
                <a:off x="2011" y="1757"/>
                <a:ext cx="149" cy="40"/>
              </a:xfrm>
              <a:custGeom>
                <a:avLst/>
                <a:gdLst>
                  <a:gd name="T0" fmla="*/ 0 w 149"/>
                  <a:gd name="T1" fmla="*/ 0 h 40"/>
                  <a:gd name="T2" fmla="*/ 73 w 149"/>
                  <a:gd name="T3" fmla="*/ 40 h 40"/>
                  <a:gd name="T4" fmla="*/ 149 w 149"/>
                  <a:gd name="T5" fmla="*/ 0 h 40"/>
                  <a:gd name="T6" fmla="*/ 0 60000 65536"/>
                  <a:gd name="T7" fmla="*/ 0 60000 65536"/>
                  <a:gd name="T8" fmla="*/ 0 60000 65536"/>
                  <a:gd name="T9" fmla="*/ 0 w 149"/>
                  <a:gd name="T10" fmla="*/ 0 h 40"/>
                  <a:gd name="T11" fmla="*/ 149 w 149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" h="40">
                    <a:moveTo>
                      <a:pt x="0" y="0"/>
                    </a:moveTo>
                    <a:lnTo>
                      <a:pt x="73" y="40"/>
                    </a:lnTo>
                    <a:lnTo>
                      <a:pt x="14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5" name="Freeform 74"/>
              <p:cNvSpPr>
                <a:spLocks/>
              </p:cNvSpPr>
              <p:nvPr/>
            </p:nvSpPr>
            <p:spPr bwMode="auto">
              <a:xfrm>
                <a:off x="1998" y="1817"/>
                <a:ext cx="172" cy="45"/>
              </a:xfrm>
              <a:custGeom>
                <a:avLst/>
                <a:gdLst>
                  <a:gd name="T0" fmla="*/ 0 w 172"/>
                  <a:gd name="T1" fmla="*/ 0 h 45"/>
                  <a:gd name="T2" fmla="*/ 87 w 172"/>
                  <a:gd name="T3" fmla="*/ 45 h 45"/>
                  <a:gd name="T4" fmla="*/ 172 w 172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172"/>
                  <a:gd name="T10" fmla="*/ 0 h 45"/>
                  <a:gd name="T11" fmla="*/ 172 w 172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2" h="45">
                    <a:moveTo>
                      <a:pt x="0" y="0"/>
                    </a:moveTo>
                    <a:lnTo>
                      <a:pt x="87" y="45"/>
                    </a:lnTo>
                    <a:lnTo>
                      <a:pt x="172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6" name="Freeform 75"/>
              <p:cNvSpPr>
                <a:spLocks/>
              </p:cNvSpPr>
              <p:nvPr/>
            </p:nvSpPr>
            <p:spPr bwMode="auto">
              <a:xfrm>
                <a:off x="1989" y="1879"/>
                <a:ext cx="195" cy="53"/>
              </a:xfrm>
              <a:custGeom>
                <a:avLst/>
                <a:gdLst>
                  <a:gd name="T0" fmla="*/ 0 w 195"/>
                  <a:gd name="T1" fmla="*/ 0 h 53"/>
                  <a:gd name="T2" fmla="*/ 96 w 195"/>
                  <a:gd name="T3" fmla="*/ 53 h 53"/>
                  <a:gd name="T4" fmla="*/ 195 w 195"/>
                  <a:gd name="T5" fmla="*/ 0 h 53"/>
                  <a:gd name="T6" fmla="*/ 0 60000 65536"/>
                  <a:gd name="T7" fmla="*/ 0 60000 65536"/>
                  <a:gd name="T8" fmla="*/ 0 60000 65536"/>
                  <a:gd name="T9" fmla="*/ 0 w 195"/>
                  <a:gd name="T10" fmla="*/ 0 h 53"/>
                  <a:gd name="T11" fmla="*/ 195 w 195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5" h="53">
                    <a:moveTo>
                      <a:pt x="0" y="0"/>
                    </a:moveTo>
                    <a:lnTo>
                      <a:pt x="96" y="53"/>
                    </a:lnTo>
                    <a:lnTo>
                      <a:pt x="195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7" name="Freeform 76"/>
              <p:cNvSpPr>
                <a:spLocks/>
              </p:cNvSpPr>
              <p:nvPr/>
            </p:nvSpPr>
            <p:spPr bwMode="auto">
              <a:xfrm>
                <a:off x="1975" y="1941"/>
                <a:ext cx="223" cy="58"/>
              </a:xfrm>
              <a:custGeom>
                <a:avLst/>
                <a:gdLst>
                  <a:gd name="T0" fmla="*/ 0 w 223"/>
                  <a:gd name="T1" fmla="*/ 0 h 58"/>
                  <a:gd name="T2" fmla="*/ 110 w 223"/>
                  <a:gd name="T3" fmla="*/ 58 h 58"/>
                  <a:gd name="T4" fmla="*/ 223 w 223"/>
                  <a:gd name="T5" fmla="*/ 0 h 58"/>
                  <a:gd name="T6" fmla="*/ 0 60000 65536"/>
                  <a:gd name="T7" fmla="*/ 0 60000 65536"/>
                  <a:gd name="T8" fmla="*/ 0 60000 65536"/>
                  <a:gd name="T9" fmla="*/ 0 w 223"/>
                  <a:gd name="T10" fmla="*/ 0 h 58"/>
                  <a:gd name="T11" fmla="*/ 223 w 223"/>
                  <a:gd name="T12" fmla="*/ 58 h 5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3" h="58">
                    <a:moveTo>
                      <a:pt x="0" y="0"/>
                    </a:moveTo>
                    <a:lnTo>
                      <a:pt x="110" y="58"/>
                    </a:lnTo>
                    <a:lnTo>
                      <a:pt x="223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8" name="Freeform 77"/>
              <p:cNvSpPr>
                <a:spLocks/>
              </p:cNvSpPr>
              <p:nvPr/>
            </p:nvSpPr>
            <p:spPr bwMode="auto">
              <a:xfrm>
                <a:off x="1967" y="2003"/>
                <a:ext cx="237" cy="61"/>
              </a:xfrm>
              <a:custGeom>
                <a:avLst/>
                <a:gdLst>
                  <a:gd name="T0" fmla="*/ 0 w 237"/>
                  <a:gd name="T1" fmla="*/ 0 h 61"/>
                  <a:gd name="T2" fmla="*/ 119 w 237"/>
                  <a:gd name="T3" fmla="*/ 61 h 61"/>
                  <a:gd name="T4" fmla="*/ 237 w 237"/>
                  <a:gd name="T5" fmla="*/ 0 h 61"/>
                  <a:gd name="T6" fmla="*/ 0 60000 65536"/>
                  <a:gd name="T7" fmla="*/ 0 60000 65536"/>
                  <a:gd name="T8" fmla="*/ 0 60000 65536"/>
                  <a:gd name="T9" fmla="*/ 0 w 237"/>
                  <a:gd name="T10" fmla="*/ 0 h 61"/>
                  <a:gd name="T11" fmla="*/ 237 w 237"/>
                  <a:gd name="T12" fmla="*/ 61 h 6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7" h="61">
                    <a:moveTo>
                      <a:pt x="0" y="0"/>
                    </a:moveTo>
                    <a:lnTo>
                      <a:pt x="119" y="61"/>
                    </a:lnTo>
                    <a:lnTo>
                      <a:pt x="237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9" name="Freeform 78"/>
              <p:cNvSpPr>
                <a:spLocks/>
              </p:cNvSpPr>
              <p:nvPr/>
            </p:nvSpPr>
            <p:spPr bwMode="auto">
              <a:xfrm>
                <a:off x="2059" y="1356"/>
                <a:ext cx="49" cy="84"/>
              </a:xfrm>
              <a:custGeom>
                <a:avLst/>
                <a:gdLst>
                  <a:gd name="T0" fmla="*/ 10 w 49"/>
                  <a:gd name="T1" fmla="*/ 18 h 84"/>
                  <a:gd name="T2" fmla="*/ 26 w 49"/>
                  <a:gd name="T3" fmla="*/ 0 h 84"/>
                  <a:gd name="T4" fmla="*/ 45 w 49"/>
                  <a:gd name="T5" fmla="*/ 18 h 84"/>
                  <a:gd name="T6" fmla="*/ 49 w 49"/>
                  <a:gd name="T7" fmla="*/ 68 h 84"/>
                  <a:gd name="T8" fmla="*/ 26 w 49"/>
                  <a:gd name="T9" fmla="*/ 84 h 84"/>
                  <a:gd name="T10" fmla="*/ 0 w 49"/>
                  <a:gd name="T11" fmla="*/ 68 h 84"/>
                  <a:gd name="T12" fmla="*/ 10 w 49"/>
                  <a:gd name="T13" fmla="*/ 18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84"/>
                  <a:gd name="T23" fmla="*/ 49 w 49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84">
                    <a:moveTo>
                      <a:pt x="10" y="18"/>
                    </a:moveTo>
                    <a:lnTo>
                      <a:pt x="26" y="0"/>
                    </a:lnTo>
                    <a:lnTo>
                      <a:pt x="45" y="18"/>
                    </a:lnTo>
                    <a:lnTo>
                      <a:pt x="49" y="68"/>
                    </a:lnTo>
                    <a:lnTo>
                      <a:pt x="26" y="84"/>
                    </a:lnTo>
                    <a:lnTo>
                      <a:pt x="0" y="68"/>
                    </a:lnTo>
                    <a:lnTo>
                      <a:pt x="10" y="18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0" name="Line 79"/>
              <p:cNvSpPr>
                <a:spLocks noChangeShapeType="1"/>
              </p:cNvSpPr>
              <p:nvPr/>
            </p:nvSpPr>
            <p:spPr bwMode="auto">
              <a:xfrm>
                <a:off x="2004" y="1328"/>
                <a:ext cx="159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1" name="Line 80"/>
              <p:cNvSpPr>
                <a:spLocks noChangeShapeType="1"/>
              </p:cNvSpPr>
              <p:nvPr/>
            </p:nvSpPr>
            <p:spPr bwMode="auto">
              <a:xfrm>
                <a:off x="2004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2" name="Line 81"/>
              <p:cNvSpPr>
                <a:spLocks noChangeShapeType="1"/>
              </p:cNvSpPr>
              <p:nvPr/>
            </p:nvSpPr>
            <p:spPr bwMode="auto">
              <a:xfrm>
                <a:off x="2163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5" name="Group 89"/>
            <p:cNvGrpSpPr>
              <a:grpSpLocks/>
            </p:cNvGrpSpPr>
            <p:nvPr/>
          </p:nvGrpSpPr>
          <p:grpSpPr bwMode="auto">
            <a:xfrm>
              <a:off x="3779838" y="3725863"/>
              <a:ext cx="452437" cy="454025"/>
              <a:chOff x="2989" y="1806"/>
              <a:chExt cx="285" cy="286"/>
            </a:xfrm>
          </p:grpSpPr>
          <p:pic>
            <p:nvPicPr>
              <p:cNvPr id="11285" name="Picture 8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286" name="Picture 8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53" name="直接箭头连接符 52"/>
            <p:cNvCxnSpPr/>
            <p:nvPr/>
          </p:nvCxnSpPr>
          <p:spPr>
            <a:xfrm>
              <a:off x="2626773" y="2862827"/>
              <a:ext cx="1224617" cy="1008231"/>
            </a:xfrm>
            <a:prstGeom prst="straightConnector1">
              <a:avLst/>
            </a:prstGeom>
            <a:ln w="476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77" name="Group 89"/>
            <p:cNvGrpSpPr>
              <a:grpSpLocks/>
            </p:cNvGrpSpPr>
            <p:nvPr/>
          </p:nvGrpSpPr>
          <p:grpSpPr bwMode="auto">
            <a:xfrm>
              <a:off x="5364163" y="3797300"/>
              <a:ext cx="452437" cy="454025"/>
              <a:chOff x="2989" y="1806"/>
              <a:chExt cx="285" cy="286"/>
            </a:xfrm>
          </p:grpSpPr>
          <p:pic>
            <p:nvPicPr>
              <p:cNvPr id="11283" name="Picture 8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284" name="Picture 8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55" name="直接箭头连接符 54"/>
            <p:cNvCxnSpPr/>
            <p:nvPr/>
          </p:nvCxnSpPr>
          <p:spPr>
            <a:xfrm flipV="1">
              <a:off x="5795252" y="2788879"/>
              <a:ext cx="505370" cy="1082179"/>
            </a:xfrm>
            <a:prstGeom prst="straightConnector1">
              <a:avLst/>
            </a:prstGeom>
            <a:ln w="4445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9" name="TextBox 78"/>
            <p:cNvSpPr txBox="1">
              <a:spLocks noChangeArrowheads="1"/>
            </p:cNvSpPr>
            <p:nvPr/>
          </p:nvSpPr>
          <p:spPr bwMode="auto">
            <a:xfrm>
              <a:off x="3348038" y="3222625"/>
              <a:ext cx="425450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>
                  <a:latin typeface="Calibri" pitchFamily="34" charset="0"/>
                </a:rPr>
                <a:t>DL</a:t>
              </a: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80" name="TextBox 82"/>
            <p:cNvSpPr txBox="1">
              <a:spLocks noChangeArrowheads="1"/>
            </p:cNvSpPr>
            <p:nvPr/>
          </p:nvSpPr>
          <p:spPr bwMode="auto">
            <a:xfrm>
              <a:off x="5580063" y="3149600"/>
              <a:ext cx="430212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>
                  <a:latin typeface="Calibri" pitchFamily="34" charset="0"/>
                </a:rPr>
                <a:t>UL</a:t>
              </a:r>
              <a:endParaRPr lang="zh-CN" altLang="en-US">
                <a:latin typeface="Calibri" pitchFamily="34" charset="0"/>
              </a:endParaRPr>
            </a:p>
          </p:txBody>
        </p:sp>
        <p:cxnSp>
          <p:nvCxnSpPr>
            <p:cNvPr id="58" name="直接箭头连接符 57"/>
            <p:cNvCxnSpPr/>
            <p:nvPr/>
          </p:nvCxnSpPr>
          <p:spPr>
            <a:xfrm>
              <a:off x="2771657" y="2788879"/>
              <a:ext cx="3313363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2" name="TextBox 85"/>
            <p:cNvSpPr txBox="1">
              <a:spLocks noChangeArrowheads="1"/>
            </p:cNvSpPr>
            <p:nvPr/>
          </p:nvSpPr>
          <p:spPr bwMode="auto">
            <a:xfrm>
              <a:off x="3708400" y="2420938"/>
              <a:ext cx="1335088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>
                  <a:latin typeface="Calibri" pitchFamily="34" charset="0"/>
                </a:rPr>
                <a:t>interference</a:t>
              </a:r>
              <a:endParaRPr lang="zh-CN" alt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Radio: mmW channel modeling </a:t>
            </a:r>
            <a:endParaRPr lang="zh-CN" altLang="en-US" smtClean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 bwMode="auto">
          <a:xfrm>
            <a:off x="395288" y="692150"/>
            <a:ext cx="8229600" cy="467995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2000" dirty="0" smtClean="0">
                <a:latin typeface="+mj-lt"/>
              </a:rPr>
              <a:t>6-100GHz channel modeling is still blank in 3GPP</a:t>
            </a:r>
          </a:p>
          <a:p>
            <a:pPr>
              <a:lnSpc>
                <a:spcPct val="100000"/>
              </a:lnSpc>
              <a:defRPr/>
            </a:pPr>
            <a:r>
              <a:rPr lang="en-US" altLang="zh-CN" sz="2000" dirty="0" smtClean="0">
                <a:latin typeface="+mj-lt"/>
              </a:rPr>
              <a:t>Channel characteristic in high frequency</a:t>
            </a: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</p:txBody>
      </p:sp>
      <p:grpSp>
        <p:nvGrpSpPr>
          <p:cNvPr id="12292" name="组合 101"/>
          <p:cNvGrpSpPr>
            <a:grpSpLocks/>
          </p:cNvGrpSpPr>
          <p:nvPr/>
        </p:nvGrpSpPr>
        <p:grpSpPr bwMode="auto">
          <a:xfrm>
            <a:off x="3203575" y="4840288"/>
            <a:ext cx="2447925" cy="1397000"/>
            <a:chOff x="4211960" y="4437112"/>
            <a:chExt cx="3168659" cy="1745825"/>
          </a:xfrm>
        </p:grpSpPr>
        <p:grpSp>
          <p:nvGrpSpPr>
            <p:cNvPr id="12323" name="Group 13"/>
            <p:cNvGrpSpPr>
              <a:grpSpLocks/>
            </p:cNvGrpSpPr>
            <p:nvPr/>
          </p:nvGrpSpPr>
          <p:grpSpPr bwMode="auto">
            <a:xfrm>
              <a:off x="4211960" y="5373216"/>
              <a:ext cx="3168659" cy="727979"/>
              <a:chOff x="1189" y="1671"/>
              <a:chExt cx="3368" cy="781"/>
            </a:xfrm>
          </p:grpSpPr>
          <p:sp>
            <p:nvSpPr>
              <p:cNvPr id="12353" name="Oval 11"/>
              <p:cNvSpPr>
                <a:spLocks noChangeArrowheads="1"/>
              </p:cNvSpPr>
              <p:nvPr/>
            </p:nvSpPr>
            <p:spPr bwMode="auto">
              <a:xfrm>
                <a:off x="1189" y="1671"/>
                <a:ext cx="3368" cy="781"/>
              </a:xfrm>
              <a:prstGeom prst="ellipse">
                <a:avLst/>
              </a:prstGeom>
              <a:solidFill>
                <a:srgbClr val="CCFFCC">
                  <a:alpha val="47842"/>
                </a:srgbClr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2354" name="Oval 12"/>
              <p:cNvSpPr>
                <a:spLocks noChangeArrowheads="1"/>
              </p:cNvSpPr>
              <p:nvPr/>
            </p:nvSpPr>
            <p:spPr bwMode="auto">
              <a:xfrm>
                <a:off x="1189" y="1671"/>
                <a:ext cx="3368" cy="781"/>
              </a:xfrm>
              <a:prstGeom prst="ellipse">
                <a:avLst/>
              </a:prstGeom>
              <a:noFill/>
              <a:ln w="11113" cap="rnd">
                <a:solidFill>
                  <a:srgbClr val="58585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  <p:grpSp>
          <p:nvGrpSpPr>
            <p:cNvPr id="12324" name="Group 82"/>
            <p:cNvGrpSpPr>
              <a:grpSpLocks/>
            </p:cNvGrpSpPr>
            <p:nvPr/>
          </p:nvGrpSpPr>
          <p:grpSpPr bwMode="auto">
            <a:xfrm>
              <a:off x="4932040" y="4437112"/>
              <a:ext cx="326223" cy="1371055"/>
              <a:chOff x="1955" y="1262"/>
              <a:chExt cx="258" cy="872"/>
            </a:xfrm>
          </p:grpSpPr>
          <p:grpSp>
            <p:nvGrpSpPr>
              <p:cNvPr id="12335" name="Group 66"/>
              <p:cNvGrpSpPr>
                <a:grpSpLocks/>
              </p:cNvGrpSpPr>
              <p:nvPr/>
            </p:nvGrpSpPr>
            <p:grpSpPr bwMode="auto">
              <a:xfrm>
                <a:off x="2059" y="1356"/>
                <a:ext cx="49" cy="84"/>
                <a:chOff x="2059" y="1356"/>
                <a:chExt cx="49" cy="84"/>
              </a:xfrm>
            </p:grpSpPr>
            <p:sp>
              <p:nvSpPr>
                <p:cNvPr id="12351" name="Freeform 64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52" name="Freeform 65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2336" name="Freeform 67"/>
              <p:cNvSpPr>
                <a:spLocks/>
              </p:cNvSpPr>
              <p:nvPr/>
            </p:nvSpPr>
            <p:spPr bwMode="auto">
              <a:xfrm>
                <a:off x="1955" y="1999"/>
                <a:ext cx="258" cy="65"/>
              </a:xfrm>
              <a:custGeom>
                <a:avLst/>
                <a:gdLst>
                  <a:gd name="T0" fmla="*/ 0 w 258"/>
                  <a:gd name="T1" fmla="*/ 65 h 65"/>
                  <a:gd name="T2" fmla="*/ 130 w 258"/>
                  <a:gd name="T3" fmla="*/ 0 h 65"/>
                  <a:gd name="T4" fmla="*/ 258 w 258"/>
                  <a:gd name="T5" fmla="*/ 65 h 65"/>
                  <a:gd name="T6" fmla="*/ 0 60000 65536"/>
                  <a:gd name="T7" fmla="*/ 0 60000 65536"/>
                  <a:gd name="T8" fmla="*/ 0 60000 65536"/>
                  <a:gd name="T9" fmla="*/ 0 w 258"/>
                  <a:gd name="T10" fmla="*/ 0 h 65"/>
                  <a:gd name="T11" fmla="*/ 258 w 258"/>
                  <a:gd name="T12" fmla="*/ 65 h 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8" h="65">
                    <a:moveTo>
                      <a:pt x="0" y="65"/>
                    </a:moveTo>
                    <a:lnTo>
                      <a:pt x="130" y="0"/>
                    </a:lnTo>
                    <a:lnTo>
                      <a:pt x="258" y="65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7" name="Freeform 68"/>
              <p:cNvSpPr>
                <a:spLocks/>
              </p:cNvSpPr>
              <p:nvPr/>
            </p:nvSpPr>
            <p:spPr bwMode="auto">
              <a:xfrm>
                <a:off x="1955" y="1322"/>
                <a:ext cx="258" cy="812"/>
              </a:xfrm>
              <a:custGeom>
                <a:avLst/>
                <a:gdLst>
                  <a:gd name="T0" fmla="*/ 130 w 258"/>
                  <a:gd name="T1" fmla="*/ 0 h 812"/>
                  <a:gd name="T2" fmla="*/ 130 w 258"/>
                  <a:gd name="T3" fmla="*/ 812 h 812"/>
                  <a:gd name="T4" fmla="*/ 0 w 258"/>
                  <a:gd name="T5" fmla="*/ 742 h 812"/>
                  <a:gd name="T6" fmla="*/ 130 w 258"/>
                  <a:gd name="T7" fmla="*/ 0 h 812"/>
                  <a:gd name="T8" fmla="*/ 258 w 258"/>
                  <a:gd name="T9" fmla="*/ 742 h 812"/>
                  <a:gd name="T10" fmla="*/ 130 w 258"/>
                  <a:gd name="T11" fmla="*/ 812 h 8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812"/>
                  <a:gd name="T20" fmla="*/ 258 w 258"/>
                  <a:gd name="T21" fmla="*/ 812 h 8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812">
                    <a:moveTo>
                      <a:pt x="130" y="0"/>
                    </a:moveTo>
                    <a:lnTo>
                      <a:pt x="130" y="812"/>
                    </a:lnTo>
                    <a:lnTo>
                      <a:pt x="0" y="742"/>
                    </a:lnTo>
                    <a:lnTo>
                      <a:pt x="130" y="0"/>
                    </a:lnTo>
                    <a:lnTo>
                      <a:pt x="258" y="742"/>
                    </a:lnTo>
                    <a:lnTo>
                      <a:pt x="130" y="812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8" name="Freeform 69"/>
              <p:cNvSpPr>
                <a:spLocks/>
              </p:cNvSpPr>
              <p:nvPr/>
            </p:nvSpPr>
            <p:spPr bwMode="auto">
              <a:xfrm>
                <a:off x="2055" y="1509"/>
                <a:ext cx="61" cy="16"/>
              </a:xfrm>
              <a:custGeom>
                <a:avLst/>
                <a:gdLst>
                  <a:gd name="T0" fmla="*/ 0 w 61"/>
                  <a:gd name="T1" fmla="*/ 0 h 16"/>
                  <a:gd name="T2" fmla="*/ 29 w 61"/>
                  <a:gd name="T3" fmla="*/ 16 h 16"/>
                  <a:gd name="T4" fmla="*/ 61 w 6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61"/>
                  <a:gd name="T10" fmla="*/ 0 h 16"/>
                  <a:gd name="T11" fmla="*/ 61 w 6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1" h="16">
                    <a:moveTo>
                      <a:pt x="0" y="0"/>
                    </a:moveTo>
                    <a:lnTo>
                      <a:pt x="29" y="16"/>
                    </a:lnTo>
                    <a:lnTo>
                      <a:pt x="6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9" name="Freeform 70"/>
              <p:cNvSpPr>
                <a:spLocks/>
              </p:cNvSpPr>
              <p:nvPr/>
            </p:nvSpPr>
            <p:spPr bwMode="auto">
              <a:xfrm>
                <a:off x="2041" y="1570"/>
                <a:ext cx="90" cy="25"/>
              </a:xfrm>
              <a:custGeom>
                <a:avLst/>
                <a:gdLst>
                  <a:gd name="T0" fmla="*/ 0 w 90"/>
                  <a:gd name="T1" fmla="*/ 0 h 25"/>
                  <a:gd name="T2" fmla="*/ 44 w 90"/>
                  <a:gd name="T3" fmla="*/ 25 h 25"/>
                  <a:gd name="T4" fmla="*/ 90 w 90"/>
                  <a:gd name="T5" fmla="*/ 0 h 25"/>
                  <a:gd name="T6" fmla="*/ 0 60000 65536"/>
                  <a:gd name="T7" fmla="*/ 0 60000 65536"/>
                  <a:gd name="T8" fmla="*/ 0 60000 65536"/>
                  <a:gd name="T9" fmla="*/ 0 w 90"/>
                  <a:gd name="T10" fmla="*/ 0 h 25"/>
                  <a:gd name="T11" fmla="*/ 90 w 90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0" h="25">
                    <a:moveTo>
                      <a:pt x="0" y="0"/>
                    </a:moveTo>
                    <a:lnTo>
                      <a:pt x="44" y="25"/>
                    </a:lnTo>
                    <a:lnTo>
                      <a:pt x="90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0" name="Freeform 71"/>
              <p:cNvSpPr>
                <a:spLocks/>
              </p:cNvSpPr>
              <p:nvPr/>
            </p:nvSpPr>
            <p:spPr bwMode="auto">
              <a:xfrm>
                <a:off x="2032" y="1633"/>
                <a:ext cx="109" cy="27"/>
              </a:xfrm>
              <a:custGeom>
                <a:avLst/>
                <a:gdLst>
                  <a:gd name="T0" fmla="*/ 0 w 109"/>
                  <a:gd name="T1" fmla="*/ 0 h 27"/>
                  <a:gd name="T2" fmla="*/ 53 w 109"/>
                  <a:gd name="T3" fmla="*/ 27 h 27"/>
                  <a:gd name="T4" fmla="*/ 109 w 109"/>
                  <a:gd name="T5" fmla="*/ 0 h 27"/>
                  <a:gd name="T6" fmla="*/ 0 60000 65536"/>
                  <a:gd name="T7" fmla="*/ 0 60000 65536"/>
                  <a:gd name="T8" fmla="*/ 0 60000 65536"/>
                  <a:gd name="T9" fmla="*/ 0 w 109"/>
                  <a:gd name="T10" fmla="*/ 0 h 27"/>
                  <a:gd name="T11" fmla="*/ 109 w 109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9" h="27">
                    <a:moveTo>
                      <a:pt x="0" y="0"/>
                    </a:moveTo>
                    <a:lnTo>
                      <a:pt x="53" y="27"/>
                    </a:lnTo>
                    <a:lnTo>
                      <a:pt x="10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1" name="Freeform 72"/>
              <p:cNvSpPr>
                <a:spLocks/>
              </p:cNvSpPr>
              <p:nvPr/>
            </p:nvSpPr>
            <p:spPr bwMode="auto">
              <a:xfrm>
                <a:off x="2020" y="1693"/>
                <a:ext cx="131" cy="34"/>
              </a:xfrm>
              <a:custGeom>
                <a:avLst/>
                <a:gdLst>
                  <a:gd name="T0" fmla="*/ 0 w 131"/>
                  <a:gd name="T1" fmla="*/ 0 h 34"/>
                  <a:gd name="T2" fmla="*/ 65 w 131"/>
                  <a:gd name="T3" fmla="*/ 34 h 34"/>
                  <a:gd name="T4" fmla="*/ 131 w 131"/>
                  <a:gd name="T5" fmla="*/ 0 h 34"/>
                  <a:gd name="T6" fmla="*/ 0 60000 65536"/>
                  <a:gd name="T7" fmla="*/ 0 60000 65536"/>
                  <a:gd name="T8" fmla="*/ 0 60000 65536"/>
                  <a:gd name="T9" fmla="*/ 0 w 131"/>
                  <a:gd name="T10" fmla="*/ 0 h 34"/>
                  <a:gd name="T11" fmla="*/ 131 w 131"/>
                  <a:gd name="T12" fmla="*/ 34 h 3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1" h="34">
                    <a:moveTo>
                      <a:pt x="0" y="0"/>
                    </a:moveTo>
                    <a:lnTo>
                      <a:pt x="65" y="34"/>
                    </a:lnTo>
                    <a:lnTo>
                      <a:pt x="13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2" name="Freeform 73"/>
              <p:cNvSpPr>
                <a:spLocks/>
              </p:cNvSpPr>
              <p:nvPr/>
            </p:nvSpPr>
            <p:spPr bwMode="auto">
              <a:xfrm>
                <a:off x="2011" y="1757"/>
                <a:ext cx="149" cy="40"/>
              </a:xfrm>
              <a:custGeom>
                <a:avLst/>
                <a:gdLst>
                  <a:gd name="T0" fmla="*/ 0 w 149"/>
                  <a:gd name="T1" fmla="*/ 0 h 40"/>
                  <a:gd name="T2" fmla="*/ 73 w 149"/>
                  <a:gd name="T3" fmla="*/ 40 h 40"/>
                  <a:gd name="T4" fmla="*/ 149 w 149"/>
                  <a:gd name="T5" fmla="*/ 0 h 40"/>
                  <a:gd name="T6" fmla="*/ 0 60000 65536"/>
                  <a:gd name="T7" fmla="*/ 0 60000 65536"/>
                  <a:gd name="T8" fmla="*/ 0 60000 65536"/>
                  <a:gd name="T9" fmla="*/ 0 w 149"/>
                  <a:gd name="T10" fmla="*/ 0 h 40"/>
                  <a:gd name="T11" fmla="*/ 149 w 149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" h="40">
                    <a:moveTo>
                      <a:pt x="0" y="0"/>
                    </a:moveTo>
                    <a:lnTo>
                      <a:pt x="73" y="40"/>
                    </a:lnTo>
                    <a:lnTo>
                      <a:pt x="14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3" name="Freeform 74"/>
              <p:cNvSpPr>
                <a:spLocks/>
              </p:cNvSpPr>
              <p:nvPr/>
            </p:nvSpPr>
            <p:spPr bwMode="auto">
              <a:xfrm>
                <a:off x="1998" y="1817"/>
                <a:ext cx="172" cy="45"/>
              </a:xfrm>
              <a:custGeom>
                <a:avLst/>
                <a:gdLst>
                  <a:gd name="T0" fmla="*/ 0 w 172"/>
                  <a:gd name="T1" fmla="*/ 0 h 45"/>
                  <a:gd name="T2" fmla="*/ 87 w 172"/>
                  <a:gd name="T3" fmla="*/ 45 h 45"/>
                  <a:gd name="T4" fmla="*/ 172 w 172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172"/>
                  <a:gd name="T10" fmla="*/ 0 h 45"/>
                  <a:gd name="T11" fmla="*/ 172 w 172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2" h="45">
                    <a:moveTo>
                      <a:pt x="0" y="0"/>
                    </a:moveTo>
                    <a:lnTo>
                      <a:pt x="87" y="45"/>
                    </a:lnTo>
                    <a:lnTo>
                      <a:pt x="172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4" name="Freeform 75"/>
              <p:cNvSpPr>
                <a:spLocks/>
              </p:cNvSpPr>
              <p:nvPr/>
            </p:nvSpPr>
            <p:spPr bwMode="auto">
              <a:xfrm>
                <a:off x="1989" y="1879"/>
                <a:ext cx="195" cy="53"/>
              </a:xfrm>
              <a:custGeom>
                <a:avLst/>
                <a:gdLst>
                  <a:gd name="T0" fmla="*/ 0 w 195"/>
                  <a:gd name="T1" fmla="*/ 0 h 53"/>
                  <a:gd name="T2" fmla="*/ 96 w 195"/>
                  <a:gd name="T3" fmla="*/ 53 h 53"/>
                  <a:gd name="T4" fmla="*/ 195 w 195"/>
                  <a:gd name="T5" fmla="*/ 0 h 53"/>
                  <a:gd name="T6" fmla="*/ 0 60000 65536"/>
                  <a:gd name="T7" fmla="*/ 0 60000 65536"/>
                  <a:gd name="T8" fmla="*/ 0 60000 65536"/>
                  <a:gd name="T9" fmla="*/ 0 w 195"/>
                  <a:gd name="T10" fmla="*/ 0 h 53"/>
                  <a:gd name="T11" fmla="*/ 195 w 195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5" h="53">
                    <a:moveTo>
                      <a:pt x="0" y="0"/>
                    </a:moveTo>
                    <a:lnTo>
                      <a:pt x="96" y="53"/>
                    </a:lnTo>
                    <a:lnTo>
                      <a:pt x="195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5" name="Freeform 76"/>
              <p:cNvSpPr>
                <a:spLocks/>
              </p:cNvSpPr>
              <p:nvPr/>
            </p:nvSpPr>
            <p:spPr bwMode="auto">
              <a:xfrm>
                <a:off x="1975" y="1941"/>
                <a:ext cx="223" cy="58"/>
              </a:xfrm>
              <a:custGeom>
                <a:avLst/>
                <a:gdLst>
                  <a:gd name="T0" fmla="*/ 0 w 223"/>
                  <a:gd name="T1" fmla="*/ 0 h 58"/>
                  <a:gd name="T2" fmla="*/ 110 w 223"/>
                  <a:gd name="T3" fmla="*/ 58 h 58"/>
                  <a:gd name="T4" fmla="*/ 223 w 223"/>
                  <a:gd name="T5" fmla="*/ 0 h 58"/>
                  <a:gd name="T6" fmla="*/ 0 60000 65536"/>
                  <a:gd name="T7" fmla="*/ 0 60000 65536"/>
                  <a:gd name="T8" fmla="*/ 0 60000 65536"/>
                  <a:gd name="T9" fmla="*/ 0 w 223"/>
                  <a:gd name="T10" fmla="*/ 0 h 58"/>
                  <a:gd name="T11" fmla="*/ 223 w 223"/>
                  <a:gd name="T12" fmla="*/ 58 h 5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3" h="58">
                    <a:moveTo>
                      <a:pt x="0" y="0"/>
                    </a:moveTo>
                    <a:lnTo>
                      <a:pt x="110" y="58"/>
                    </a:lnTo>
                    <a:lnTo>
                      <a:pt x="223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6" name="Freeform 77"/>
              <p:cNvSpPr>
                <a:spLocks/>
              </p:cNvSpPr>
              <p:nvPr/>
            </p:nvSpPr>
            <p:spPr bwMode="auto">
              <a:xfrm>
                <a:off x="1967" y="2003"/>
                <a:ext cx="237" cy="61"/>
              </a:xfrm>
              <a:custGeom>
                <a:avLst/>
                <a:gdLst>
                  <a:gd name="T0" fmla="*/ 0 w 237"/>
                  <a:gd name="T1" fmla="*/ 0 h 61"/>
                  <a:gd name="T2" fmla="*/ 119 w 237"/>
                  <a:gd name="T3" fmla="*/ 61 h 61"/>
                  <a:gd name="T4" fmla="*/ 237 w 237"/>
                  <a:gd name="T5" fmla="*/ 0 h 61"/>
                  <a:gd name="T6" fmla="*/ 0 60000 65536"/>
                  <a:gd name="T7" fmla="*/ 0 60000 65536"/>
                  <a:gd name="T8" fmla="*/ 0 60000 65536"/>
                  <a:gd name="T9" fmla="*/ 0 w 237"/>
                  <a:gd name="T10" fmla="*/ 0 h 61"/>
                  <a:gd name="T11" fmla="*/ 237 w 237"/>
                  <a:gd name="T12" fmla="*/ 61 h 6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7" h="61">
                    <a:moveTo>
                      <a:pt x="0" y="0"/>
                    </a:moveTo>
                    <a:lnTo>
                      <a:pt x="119" y="61"/>
                    </a:lnTo>
                    <a:lnTo>
                      <a:pt x="237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7" name="Freeform 78"/>
              <p:cNvSpPr>
                <a:spLocks/>
              </p:cNvSpPr>
              <p:nvPr/>
            </p:nvSpPr>
            <p:spPr bwMode="auto">
              <a:xfrm>
                <a:off x="2059" y="1356"/>
                <a:ext cx="49" cy="84"/>
              </a:xfrm>
              <a:custGeom>
                <a:avLst/>
                <a:gdLst>
                  <a:gd name="T0" fmla="*/ 10 w 49"/>
                  <a:gd name="T1" fmla="*/ 18 h 84"/>
                  <a:gd name="T2" fmla="*/ 26 w 49"/>
                  <a:gd name="T3" fmla="*/ 0 h 84"/>
                  <a:gd name="T4" fmla="*/ 45 w 49"/>
                  <a:gd name="T5" fmla="*/ 18 h 84"/>
                  <a:gd name="T6" fmla="*/ 49 w 49"/>
                  <a:gd name="T7" fmla="*/ 68 h 84"/>
                  <a:gd name="T8" fmla="*/ 26 w 49"/>
                  <a:gd name="T9" fmla="*/ 84 h 84"/>
                  <a:gd name="T10" fmla="*/ 0 w 49"/>
                  <a:gd name="T11" fmla="*/ 68 h 84"/>
                  <a:gd name="T12" fmla="*/ 10 w 49"/>
                  <a:gd name="T13" fmla="*/ 18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84"/>
                  <a:gd name="T23" fmla="*/ 49 w 49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84">
                    <a:moveTo>
                      <a:pt x="10" y="18"/>
                    </a:moveTo>
                    <a:lnTo>
                      <a:pt x="26" y="0"/>
                    </a:lnTo>
                    <a:lnTo>
                      <a:pt x="45" y="18"/>
                    </a:lnTo>
                    <a:lnTo>
                      <a:pt x="49" y="68"/>
                    </a:lnTo>
                    <a:lnTo>
                      <a:pt x="26" y="84"/>
                    </a:lnTo>
                    <a:lnTo>
                      <a:pt x="0" y="68"/>
                    </a:lnTo>
                    <a:lnTo>
                      <a:pt x="10" y="18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8" name="Line 79"/>
              <p:cNvSpPr>
                <a:spLocks noChangeShapeType="1"/>
              </p:cNvSpPr>
              <p:nvPr/>
            </p:nvSpPr>
            <p:spPr bwMode="auto">
              <a:xfrm>
                <a:off x="2004" y="1328"/>
                <a:ext cx="159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9" name="Line 80"/>
              <p:cNvSpPr>
                <a:spLocks noChangeShapeType="1"/>
              </p:cNvSpPr>
              <p:nvPr/>
            </p:nvSpPr>
            <p:spPr bwMode="auto">
              <a:xfrm>
                <a:off x="2004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0" name="Line 81"/>
              <p:cNvSpPr>
                <a:spLocks noChangeShapeType="1"/>
              </p:cNvSpPr>
              <p:nvPr/>
            </p:nvSpPr>
            <p:spPr bwMode="auto">
              <a:xfrm>
                <a:off x="2163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25" name="Group 89"/>
            <p:cNvGrpSpPr>
              <a:grpSpLocks/>
            </p:cNvGrpSpPr>
            <p:nvPr/>
          </p:nvGrpSpPr>
          <p:grpSpPr bwMode="auto">
            <a:xfrm>
              <a:off x="5580112" y="5733256"/>
              <a:ext cx="360362" cy="449681"/>
              <a:chOff x="2989" y="1806"/>
              <a:chExt cx="285" cy="286"/>
            </a:xfrm>
          </p:grpSpPr>
          <p:pic>
            <p:nvPicPr>
              <p:cNvPr id="12333" name="Picture 8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34" name="Picture 8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07" name="直接箭头连接符 106"/>
            <p:cNvCxnSpPr/>
            <p:nvPr/>
          </p:nvCxnSpPr>
          <p:spPr>
            <a:xfrm>
              <a:off x="5148995" y="4579952"/>
              <a:ext cx="503452" cy="1226045"/>
            </a:xfrm>
            <a:prstGeom prst="straightConnector1">
              <a:avLst/>
            </a:prstGeom>
            <a:ln w="381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箭头连接符 107"/>
            <p:cNvCxnSpPr/>
            <p:nvPr/>
          </p:nvCxnSpPr>
          <p:spPr>
            <a:xfrm>
              <a:off x="5220918" y="4579952"/>
              <a:ext cx="1294588" cy="72015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28" name="Group 89"/>
            <p:cNvGrpSpPr>
              <a:grpSpLocks/>
            </p:cNvGrpSpPr>
            <p:nvPr/>
          </p:nvGrpSpPr>
          <p:grpSpPr bwMode="auto">
            <a:xfrm>
              <a:off x="6588224" y="5301208"/>
              <a:ext cx="360362" cy="449681"/>
              <a:chOff x="2989" y="1806"/>
              <a:chExt cx="285" cy="286"/>
            </a:xfrm>
          </p:grpSpPr>
          <p:pic>
            <p:nvPicPr>
              <p:cNvPr id="12331" name="Picture 8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32" name="Picture 8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10" name="曲线连接符 109"/>
            <p:cNvCxnSpPr/>
            <p:nvPr/>
          </p:nvCxnSpPr>
          <p:spPr>
            <a:xfrm flipV="1">
              <a:off x="5940133" y="5516349"/>
              <a:ext cx="647294" cy="432488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00B050"/>
              </a:solidFill>
              <a:prstDash val="dash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箭头连接符 110"/>
            <p:cNvCxnSpPr>
              <a:stCxn id="12347" idx="2"/>
            </p:cNvCxnSpPr>
            <p:nvPr/>
          </p:nvCxnSpPr>
          <p:spPr>
            <a:xfrm>
              <a:off x="5120227" y="4611695"/>
              <a:ext cx="963750" cy="1049478"/>
            </a:xfrm>
            <a:prstGeom prst="straightConnector1">
              <a:avLst/>
            </a:prstGeom>
            <a:ln w="381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88" y="1752600"/>
            <a:ext cx="2519362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Box 138"/>
          <p:cNvSpPr txBox="1">
            <a:spLocks noChangeArrowheads="1"/>
          </p:cNvSpPr>
          <p:nvPr/>
        </p:nvSpPr>
        <p:spPr bwMode="auto">
          <a:xfrm>
            <a:off x="1114425" y="3698875"/>
            <a:ext cx="11525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Pathloss</a:t>
            </a:r>
            <a:endParaRPr lang="zh-CN" altLang="en-US" sz="1400"/>
          </a:p>
        </p:txBody>
      </p:sp>
      <p:sp>
        <p:nvSpPr>
          <p:cNvPr id="12295" name="TextBox 139"/>
          <p:cNvSpPr txBox="1">
            <a:spLocks noChangeArrowheads="1"/>
          </p:cNvSpPr>
          <p:nvPr/>
        </p:nvSpPr>
        <p:spPr bwMode="auto">
          <a:xfrm>
            <a:off x="6588125" y="3697288"/>
            <a:ext cx="21605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Maximum excess delay</a:t>
            </a:r>
            <a:endParaRPr lang="zh-CN" altLang="en-US" sz="1400"/>
          </a:p>
        </p:txBody>
      </p:sp>
      <p:pic>
        <p:nvPicPr>
          <p:cNvPr id="12296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675" y="1752600"/>
            <a:ext cx="2706688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TextBox 141"/>
          <p:cNvSpPr txBox="1">
            <a:spLocks noChangeArrowheads="1"/>
          </p:cNvSpPr>
          <p:nvPr/>
        </p:nvSpPr>
        <p:spPr bwMode="auto">
          <a:xfrm>
            <a:off x="3417888" y="3697288"/>
            <a:ext cx="2162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Power and AOA (360*2)</a:t>
            </a:r>
            <a:endParaRPr lang="zh-CN" altLang="en-US" sz="1400"/>
          </a:p>
        </p:txBody>
      </p:sp>
      <p:sp>
        <p:nvSpPr>
          <p:cNvPr id="12298" name="TextBox 142"/>
          <p:cNvSpPr txBox="1">
            <a:spLocks noChangeArrowheads="1"/>
          </p:cNvSpPr>
          <p:nvPr/>
        </p:nvSpPr>
        <p:spPr bwMode="auto">
          <a:xfrm>
            <a:off x="3924300" y="6308725"/>
            <a:ext cx="1655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Beam tracking</a:t>
            </a:r>
            <a:endParaRPr lang="zh-CN" altLang="en-US" sz="1400"/>
          </a:p>
        </p:txBody>
      </p:sp>
      <p:pic>
        <p:nvPicPr>
          <p:cNvPr id="1229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" y="1773238"/>
            <a:ext cx="2592388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TextBox 45"/>
          <p:cNvSpPr txBox="1">
            <a:spLocks noChangeArrowheads="1"/>
          </p:cNvSpPr>
          <p:nvPr/>
        </p:nvSpPr>
        <p:spPr bwMode="auto">
          <a:xfrm>
            <a:off x="395288" y="1412875"/>
            <a:ext cx="2327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eaLnBrk="1" hangingPunct="1"/>
            <a:r>
              <a:rPr lang="en-US" altLang="zh-CN"/>
              <a:t>much larger pathloss</a:t>
            </a:r>
          </a:p>
          <a:p>
            <a:pPr eaLnBrk="1" hangingPunct="1"/>
            <a:endParaRPr lang="zh-CN" altLang="en-US"/>
          </a:p>
        </p:txBody>
      </p:sp>
      <p:sp>
        <p:nvSpPr>
          <p:cNvPr id="12301" name="TextBox 46"/>
          <p:cNvSpPr txBox="1">
            <a:spLocks noChangeArrowheads="1"/>
          </p:cNvSpPr>
          <p:nvPr/>
        </p:nvSpPr>
        <p:spPr bwMode="auto">
          <a:xfrm>
            <a:off x="6421438" y="1444625"/>
            <a:ext cx="2327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eaLnBrk="1" hangingPunct="1"/>
            <a:r>
              <a:rPr lang="en-US" altLang="zh-CN"/>
              <a:t>Shorter delay spread</a:t>
            </a:r>
          </a:p>
        </p:txBody>
      </p:sp>
      <p:sp>
        <p:nvSpPr>
          <p:cNvPr id="12302" name="TextBox 47"/>
          <p:cNvSpPr txBox="1">
            <a:spLocks noChangeArrowheads="1"/>
          </p:cNvSpPr>
          <p:nvPr/>
        </p:nvSpPr>
        <p:spPr bwMode="auto">
          <a:xfrm>
            <a:off x="3059113" y="1392238"/>
            <a:ext cx="3109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eaLnBrk="1" hangingPunct="1"/>
            <a:r>
              <a:rPr lang="en-US" altLang="zh-CN"/>
              <a:t>more directional propagation</a:t>
            </a:r>
          </a:p>
        </p:txBody>
      </p:sp>
      <p:sp>
        <p:nvSpPr>
          <p:cNvPr id="49" name="下箭头 48"/>
          <p:cNvSpPr/>
          <p:nvPr/>
        </p:nvSpPr>
        <p:spPr>
          <a:xfrm>
            <a:off x="4284663" y="4149725"/>
            <a:ext cx="215900" cy="358775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0" name="下箭头 49"/>
          <p:cNvSpPr/>
          <p:nvPr/>
        </p:nvSpPr>
        <p:spPr>
          <a:xfrm>
            <a:off x="7451725" y="4005263"/>
            <a:ext cx="215900" cy="43180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305" name="TextBox 50"/>
          <p:cNvSpPr txBox="1">
            <a:spLocks noChangeArrowheads="1"/>
          </p:cNvSpPr>
          <p:nvPr/>
        </p:nvSpPr>
        <p:spPr bwMode="auto">
          <a:xfrm>
            <a:off x="6156325" y="5878513"/>
            <a:ext cx="2881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en-US" altLang="zh-CN"/>
              <a:t>Shorter OFDM symbol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/>
              <a:t>Larger subcarrier spacing</a:t>
            </a:r>
            <a:endParaRPr lang="zh-CN" altLang="en-US"/>
          </a:p>
        </p:txBody>
      </p:sp>
      <p:sp>
        <p:nvSpPr>
          <p:cNvPr id="52" name="下箭头 51"/>
          <p:cNvSpPr/>
          <p:nvPr/>
        </p:nvSpPr>
        <p:spPr>
          <a:xfrm>
            <a:off x="1476375" y="4005263"/>
            <a:ext cx="215900" cy="43180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1230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6013" y="4437063"/>
            <a:ext cx="1463675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8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650" y="4652963"/>
            <a:ext cx="10001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9" name="TextBox 142"/>
          <p:cNvSpPr txBox="1">
            <a:spLocks noChangeArrowheads="1"/>
          </p:cNvSpPr>
          <p:nvPr/>
        </p:nvSpPr>
        <p:spPr bwMode="auto">
          <a:xfrm>
            <a:off x="468313" y="6308725"/>
            <a:ext cx="1943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Massive array at eNB</a:t>
            </a:r>
            <a:endParaRPr lang="zh-CN" altLang="en-US" sz="1400"/>
          </a:p>
        </p:txBody>
      </p:sp>
      <p:sp>
        <p:nvSpPr>
          <p:cNvPr id="56" name="矩形 55"/>
          <p:cNvSpPr/>
          <p:nvPr/>
        </p:nvSpPr>
        <p:spPr>
          <a:xfrm>
            <a:off x="6372225" y="5229225"/>
            <a:ext cx="936625" cy="3603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58" name="直接箭头连接符 57"/>
          <p:cNvCxnSpPr/>
          <p:nvPr/>
        </p:nvCxnSpPr>
        <p:spPr>
          <a:xfrm>
            <a:off x="6300788" y="5661025"/>
            <a:ext cx="10795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12" name="TextBox 58"/>
          <p:cNvSpPr txBox="1">
            <a:spLocks noChangeArrowheads="1"/>
          </p:cNvSpPr>
          <p:nvPr/>
        </p:nvSpPr>
        <p:spPr bwMode="auto">
          <a:xfrm>
            <a:off x="6732588" y="5589588"/>
            <a:ext cx="233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i="1"/>
              <a:t>t</a:t>
            </a:r>
            <a:endParaRPr lang="zh-CN" altLang="en-US" sz="1400" i="1"/>
          </a:p>
        </p:txBody>
      </p:sp>
      <p:cxnSp>
        <p:nvCxnSpPr>
          <p:cNvPr id="61" name="直接箭头连接符 60"/>
          <p:cNvCxnSpPr/>
          <p:nvPr/>
        </p:nvCxnSpPr>
        <p:spPr>
          <a:xfrm flipV="1">
            <a:off x="6300788" y="5013325"/>
            <a:ext cx="0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14" name="TextBox 61"/>
          <p:cNvSpPr txBox="1">
            <a:spLocks noChangeArrowheads="1"/>
          </p:cNvSpPr>
          <p:nvPr/>
        </p:nvSpPr>
        <p:spPr bwMode="auto">
          <a:xfrm>
            <a:off x="6084888" y="5229225"/>
            <a:ext cx="233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i="1"/>
              <a:t>f</a:t>
            </a:r>
            <a:endParaRPr lang="zh-CN" altLang="en-US" sz="1400" i="1"/>
          </a:p>
        </p:txBody>
      </p:sp>
      <p:sp>
        <p:nvSpPr>
          <p:cNvPr id="63" name="矩形 62"/>
          <p:cNvSpPr/>
          <p:nvPr/>
        </p:nvSpPr>
        <p:spPr>
          <a:xfrm>
            <a:off x="8316913" y="4673600"/>
            <a:ext cx="358775" cy="9350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316" name="TextBox 64"/>
          <p:cNvSpPr txBox="1">
            <a:spLocks noChangeArrowheads="1"/>
          </p:cNvSpPr>
          <p:nvPr/>
        </p:nvSpPr>
        <p:spPr bwMode="auto">
          <a:xfrm>
            <a:off x="8369300" y="5600700"/>
            <a:ext cx="234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i="1"/>
              <a:t>t</a:t>
            </a:r>
            <a:endParaRPr lang="zh-CN" altLang="en-US" sz="1400" i="1"/>
          </a:p>
        </p:txBody>
      </p:sp>
      <p:cxnSp>
        <p:nvCxnSpPr>
          <p:cNvPr id="66" name="直接箭头连接符 65"/>
          <p:cNvCxnSpPr/>
          <p:nvPr/>
        </p:nvCxnSpPr>
        <p:spPr>
          <a:xfrm flipV="1">
            <a:off x="8172450" y="4581525"/>
            <a:ext cx="0" cy="1079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18" name="TextBox 66"/>
          <p:cNvSpPr txBox="1">
            <a:spLocks noChangeArrowheads="1"/>
          </p:cNvSpPr>
          <p:nvPr/>
        </p:nvSpPr>
        <p:spPr bwMode="auto">
          <a:xfrm>
            <a:off x="7956550" y="4941888"/>
            <a:ext cx="2349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i="1"/>
              <a:t>f</a:t>
            </a:r>
            <a:endParaRPr lang="zh-CN" altLang="en-US" sz="1400" i="1"/>
          </a:p>
        </p:txBody>
      </p:sp>
      <p:cxnSp>
        <p:nvCxnSpPr>
          <p:cNvPr id="73" name="直接箭头连接符 72"/>
          <p:cNvCxnSpPr/>
          <p:nvPr/>
        </p:nvCxnSpPr>
        <p:spPr>
          <a:xfrm>
            <a:off x="8172450" y="5681663"/>
            <a:ext cx="6477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右箭头 74"/>
          <p:cNvSpPr/>
          <p:nvPr/>
        </p:nvSpPr>
        <p:spPr>
          <a:xfrm>
            <a:off x="7596188" y="5157788"/>
            <a:ext cx="288925" cy="21590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321" name="TextBox 75"/>
          <p:cNvSpPr txBox="1">
            <a:spLocks noChangeArrowheads="1"/>
          </p:cNvSpPr>
          <p:nvPr/>
        </p:nvSpPr>
        <p:spPr bwMode="auto">
          <a:xfrm>
            <a:off x="6588125" y="4652963"/>
            <a:ext cx="5445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/>
              <a:t>LTE</a:t>
            </a:r>
            <a:endParaRPr lang="zh-CN" altLang="en-US" sz="1600"/>
          </a:p>
        </p:txBody>
      </p:sp>
      <p:sp>
        <p:nvSpPr>
          <p:cNvPr id="12322" name="TextBox 76"/>
          <p:cNvSpPr txBox="1">
            <a:spLocks noChangeArrowheads="1"/>
          </p:cNvSpPr>
          <p:nvPr/>
        </p:nvSpPr>
        <p:spPr bwMode="auto">
          <a:xfrm>
            <a:off x="8172450" y="4292600"/>
            <a:ext cx="7223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/>
              <a:t>mmW</a:t>
            </a:r>
            <a:endParaRPr lang="zh-CN" altLang="en-US" sz="1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一种网络辅助干扰删除的方法-UE能力v3</Template>
  <TotalTime>3401</TotalTime>
  <Words>1062</Words>
  <Application>Microsoft Office PowerPoint</Application>
  <PresentationFormat>全屏显示(4:3)</PresentationFormat>
  <Paragraphs>270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Calibri</vt:lpstr>
      <vt:lpstr>华文中宋</vt:lpstr>
      <vt:lpstr>微软雅黑</vt:lpstr>
      <vt:lpstr>Times New Roman</vt:lpstr>
      <vt:lpstr>Arial Unicode MS</vt:lpstr>
      <vt:lpstr>黑体</vt:lpstr>
      <vt:lpstr>Wingdings</vt:lpstr>
      <vt:lpstr>新PPT模板</vt:lpstr>
      <vt:lpstr>自定义设计方案</vt:lpstr>
      <vt:lpstr>Vision and Technologies for IMT-2020</vt:lpstr>
      <vt:lpstr>Vision of 5G Life</vt:lpstr>
      <vt:lpstr>Key Capabilities to Realize the Vision</vt:lpstr>
      <vt:lpstr>5G Overview: Dual Path to meet IMT-2020 Requirements</vt:lpstr>
      <vt:lpstr>Evolution Path SI/WI Arrangement</vt:lpstr>
      <vt:lpstr>New Radio Path SI/WI arrangement</vt:lpstr>
      <vt:lpstr>New radio – Frame Structure Overview</vt:lpstr>
      <vt:lpstr>New Radio – Frame Structure Details</vt:lpstr>
      <vt:lpstr>New Radio: mmW channel modeling </vt:lpstr>
      <vt:lpstr>New Radio – Massive MIMO</vt:lpstr>
      <vt:lpstr>幻灯片 11</vt:lpstr>
      <vt:lpstr>5G RAN Architecture</vt:lpstr>
      <vt:lpstr>Key consideration of 5G RAN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2014年度无线所7级岗位 竞聘报告</dc:title>
  <dc:creator>cmri</dc:creator>
  <cp:lastModifiedBy>xiaodong</cp:lastModifiedBy>
  <cp:revision>54</cp:revision>
  <dcterms:created xsi:type="dcterms:W3CDTF">2014-06-14T11:04:18Z</dcterms:created>
  <dcterms:modified xsi:type="dcterms:W3CDTF">2015-09-02T08:48:30Z</dcterms:modified>
</cp:coreProperties>
</file>