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ppt" ContentType="application/vnd.ms-powerpoi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28" r:id="rId2"/>
  </p:sldMasterIdLst>
  <p:notesMasterIdLst>
    <p:notesMasterId r:id="rId14"/>
  </p:notesMasterIdLst>
  <p:handoutMasterIdLst>
    <p:handoutMasterId r:id="rId15"/>
  </p:handoutMasterIdLst>
  <p:sldIdLst>
    <p:sldId id="380" r:id="rId3"/>
    <p:sldId id="365" r:id="rId4"/>
    <p:sldId id="375" r:id="rId5"/>
    <p:sldId id="312" r:id="rId6"/>
    <p:sldId id="384" r:id="rId7"/>
    <p:sldId id="377" r:id="rId8"/>
    <p:sldId id="381" r:id="rId9"/>
    <p:sldId id="379" r:id="rId10"/>
    <p:sldId id="378" r:id="rId11"/>
    <p:sldId id="413" r:id="rId12"/>
    <p:sldId id="370" r:id="rId13"/>
  </p:sldIdLst>
  <p:sldSz cx="9144000" cy="6858000" type="screen4x3"/>
  <p:notesSz cx="7099300" cy="10234613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Franklin Gothic Demi" charset="0"/>
        <a:ea typeface="MS PGothic" charset="0"/>
        <a:cs typeface="MS PGothic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62A4"/>
    <a:srgbClr val="1F6BA7"/>
    <a:srgbClr val="A2C037"/>
    <a:srgbClr val="FF3300"/>
    <a:srgbClr val="11275D"/>
    <a:srgbClr val="E0001A"/>
    <a:srgbClr val="002846"/>
    <a:srgbClr val="162C58"/>
    <a:srgbClr val="1772AE"/>
    <a:srgbClr val="0C1C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Stile con tema 1 - Color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05" autoAdjust="0"/>
    <p:restoredTop sz="98225" autoAdjust="0"/>
  </p:normalViewPr>
  <p:slideViewPr>
    <p:cSldViewPr snapToGrid="0" showGuides="1">
      <p:cViewPr varScale="1">
        <p:scale>
          <a:sx n="70" d="100"/>
          <a:sy n="70" d="100"/>
        </p:scale>
        <p:origin x="-1398" y="-96"/>
      </p:cViewPr>
      <p:guideLst>
        <p:guide orient="horz" pos="259"/>
        <p:guide orient="horz" pos="819"/>
        <p:guide orient="horz" pos="3929"/>
        <p:guide pos="1090"/>
        <p:guide pos="5556"/>
        <p:guide pos="1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4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B675CE51-A3C4-E54B-8B17-98C7419EF19A}" type="datetimeFigureOut">
              <a:rPr lang="it-IT"/>
              <a:pPr>
                <a:defRPr/>
              </a:pPr>
              <a:t>02/09/2015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3E4993B3-B287-E04D-99D8-82C2CFE475E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61641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FE97B6ED-2A16-E74F-9974-FC38CE27992E}" type="datetimeFigureOut">
              <a:rPr lang="it-IT"/>
              <a:pPr>
                <a:defRPr/>
              </a:pPr>
              <a:t>02/09/2015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charset="0"/>
              </a:defRPr>
            </a:lvl1pPr>
          </a:lstStyle>
          <a:p>
            <a:pPr>
              <a:defRPr/>
            </a:pPr>
            <a:fld id="{0A385B5D-90B3-EE47-A785-7C80895E73C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4732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PowerPoint_97-2003_Presentation1.ppt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PowerPoint_97-2003_Presentation2.ppt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Microsoft_PowerPoint_97-2003_Presentation3.ppt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Microsoft_PowerPoint_97-2003_Presentation4.ppt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 noChangeArrowheads="1"/>
          </p:cNvSpPr>
          <p:nvPr>
            <p:ph type="title"/>
          </p:nvPr>
        </p:nvSpPr>
        <p:spPr bwMode="auto">
          <a:xfrm>
            <a:off x="323529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4" name="Content Placeholder 3"/>
          <p:cNvSpPr>
            <a:spLocks noGrp="1" noChangeArrowheads="1"/>
          </p:cNvSpPr>
          <p:nvPr>
            <p:ph idx="1"/>
          </p:nvPr>
        </p:nvSpPr>
        <p:spPr bwMode="auto">
          <a:xfrm>
            <a:off x="323528" y="942976"/>
            <a:ext cx="8450262" cy="52223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12397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Titolo della Relazione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 smtClean="0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34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Connettore 1 9"/>
          <p:cNvCxnSpPr/>
          <p:nvPr/>
        </p:nvCxnSpPr>
        <p:spPr>
          <a:xfrm>
            <a:off x="1547813" y="2427290"/>
            <a:ext cx="0" cy="615951"/>
          </a:xfrm>
          <a:prstGeom prst="line">
            <a:avLst/>
          </a:prstGeom>
          <a:ln w="12700" cmpd="sng">
            <a:solidFill>
              <a:schemeClr val="tx1">
                <a:lumMod val="65000"/>
                <a:lumOff val="35000"/>
              </a:schemeClr>
            </a:solidFill>
            <a:prstDash val="dot"/>
            <a:round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egnaposto testo 14"/>
          <p:cNvSpPr>
            <a:spLocks noGrp="1"/>
          </p:cNvSpPr>
          <p:nvPr>
            <p:ph type="body" sz="quarter" idx="11"/>
          </p:nvPr>
        </p:nvSpPr>
        <p:spPr>
          <a:xfrm>
            <a:off x="1691683" y="514800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13" name="Titolo 12"/>
          <p:cNvSpPr>
            <a:spLocks noGrp="1"/>
          </p:cNvSpPr>
          <p:nvPr>
            <p:ph type="title"/>
          </p:nvPr>
        </p:nvSpPr>
        <p:spPr>
          <a:xfrm>
            <a:off x="1656500" y="2332800"/>
            <a:ext cx="7155717" cy="482400"/>
          </a:xfrm>
          <a:prstGeom prst="rect">
            <a:avLst/>
          </a:prstGeom>
        </p:spPr>
        <p:txBody>
          <a:bodyPr vert="horz" lIns="0" tIns="0" rIns="0" bIns="0" anchor="b" anchorCtr="0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aseline="0">
                <a:solidFill>
                  <a:schemeClr val="accent3"/>
                </a:solidFill>
                <a:latin typeface="Franklin Gothic Medium"/>
              </a:defRPr>
            </a:lvl1pPr>
          </a:lstStyle>
          <a:p>
            <a:r>
              <a:rPr lang="it-IT" dirty="0" smtClean="0"/>
              <a:t>Fare clic per modificare lo stile del titolo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0"/>
          </p:nvPr>
        </p:nvSpPr>
        <p:spPr>
          <a:xfrm>
            <a:off x="1692275" y="2780928"/>
            <a:ext cx="7380000" cy="288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="1" i="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00" b="1" i="0" baseline="0">
                <a:solidFill>
                  <a:schemeClr val="accent3"/>
                </a:solidFill>
                <a:latin typeface=""/>
              </a:defRPr>
            </a:lvl2pPr>
            <a:lvl3pPr>
              <a:defRPr sz="1400" b="1" i="0" baseline="0">
                <a:solidFill>
                  <a:schemeClr val="accent3"/>
                </a:solidFill>
                <a:latin typeface=""/>
              </a:defRPr>
            </a:lvl3pPr>
            <a:lvl4pPr>
              <a:defRPr sz="1400" b="1" i="0" baseline="0">
                <a:solidFill>
                  <a:schemeClr val="accent3"/>
                </a:solidFill>
                <a:latin typeface=""/>
              </a:defRPr>
            </a:lvl4pPr>
            <a:lvl5pPr>
              <a:defRPr sz="1400" b="1" i="0" baseline="0">
                <a:solidFill>
                  <a:schemeClr val="accent3"/>
                </a:solidFill>
                <a:latin typeface=""/>
              </a:defRPr>
            </a:lvl5pPr>
          </a:lstStyle>
          <a:p>
            <a:pPr lvl="0"/>
            <a:r>
              <a:rPr lang="it-IT" dirty="0" smtClean="0"/>
              <a:t>Fare clic per modificare stili del testo dello schema</a:t>
            </a:r>
          </a:p>
        </p:txBody>
      </p:sp>
      <p:sp>
        <p:nvSpPr>
          <p:cNvPr id="21" name="Segnaposto testo 20"/>
          <p:cNvSpPr>
            <a:spLocks noGrp="1"/>
          </p:cNvSpPr>
          <p:nvPr>
            <p:ph type="body" sz="quarter" idx="14"/>
          </p:nvPr>
        </p:nvSpPr>
        <p:spPr>
          <a:xfrm>
            <a:off x="1691683" y="764704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400" baseline="0">
                <a:solidFill>
                  <a:schemeClr val="accent3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2" name="Segnaposto testo 20"/>
          <p:cNvSpPr>
            <a:spLocks noGrp="1"/>
          </p:cNvSpPr>
          <p:nvPr>
            <p:ph type="body" sz="quarter" idx="15"/>
          </p:nvPr>
        </p:nvSpPr>
        <p:spPr>
          <a:xfrm>
            <a:off x="1691683" y="1016768"/>
            <a:ext cx="7120533" cy="324000"/>
          </a:xfrm>
          <a:prstGeom prst="rect">
            <a:avLst/>
          </a:prstGeom>
        </p:spPr>
        <p:txBody>
          <a:bodyPr vert="horz" lIns="0" tIns="0" rIns="0" bIns="0"/>
          <a:lstStyle>
            <a:lvl1pPr marL="0" indent="0">
              <a:buNone/>
              <a:defRPr sz="1200" baseline="0">
                <a:solidFill>
                  <a:schemeClr val="accent3"/>
                </a:solidFill>
                <a:latin typeface="Franklin Gothic Medium"/>
              </a:defRPr>
            </a:lvl1pPr>
            <a:lvl2pPr>
              <a:defRPr sz="1400">
                <a:solidFill>
                  <a:schemeClr val="accent1"/>
                </a:solidFill>
                <a:latin typeface="Franklin Gothic Medium"/>
              </a:defRPr>
            </a:lvl2pPr>
            <a:lvl3pPr>
              <a:defRPr sz="1400">
                <a:solidFill>
                  <a:schemeClr val="accent1"/>
                </a:solidFill>
                <a:latin typeface="Franklin Gothic Medium"/>
              </a:defRPr>
            </a:lvl3pPr>
            <a:lvl4pPr>
              <a:defRPr sz="1400">
                <a:solidFill>
                  <a:schemeClr val="accent1"/>
                </a:solidFill>
                <a:latin typeface="Franklin Gothic Medium"/>
              </a:defRPr>
            </a:lvl4pPr>
            <a:lvl5pPr>
              <a:defRPr sz="140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4" name="Segnaposto testo 23"/>
          <p:cNvSpPr>
            <a:spLocks noGrp="1"/>
          </p:cNvSpPr>
          <p:nvPr>
            <p:ph type="body" sz="quarter" idx="16"/>
          </p:nvPr>
        </p:nvSpPr>
        <p:spPr>
          <a:xfrm>
            <a:off x="1692160" y="5085184"/>
            <a:ext cx="4320000" cy="179997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>
              <a:buNone/>
              <a:defRPr sz="1200" baseline="0">
                <a:solidFill>
                  <a:schemeClr val="accent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25" name="Segnaposto testo 23"/>
          <p:cNvSpPr>
            <a:spLocks noGrp="1"/>
          </p:cNvSpPr>
          <p:nvPr>
            <p:ph type="body" sz="quarter" idx="17"/>
          </p:nvPr>
        </p:nvSpPr>
        <p:spPr>
          <a:xfrm>
            <a:off x="1692160" y="4838400"/>
            <a:ext cx="4320000" cy="179997"/>
          </a:xfrm>
          <a:prstGeom prst="rect">
            <a:avLst/>
          </a:prstGeom>
        </p:spPr>
        <p:txBody>
          <a:bodyPr vert="horz" lIns="0" tIns="0" bIns="0" anchor="ctr" anchorCtr="0"/>
          <a:lstStyle>
            <a:lvl1pPr marL="0" indent="0">
              <a:buNone/>
              <a:defRPr sz="1200" baseline="0">
                <a:solidFill>
                  <a:schemeClr val="accent1"/>
                </a:solidFill>
                <a:latin typeface="Arial"/>
              </a:defRPr>
            </a:lvl1pPr>
            <a:lvl2pPr>
              <a:defRPr sz="800" baseline="0">
                <a:solidFill>
                  <a:schemeClr val="accent1"/>
                </a:solidFill>
                <a:latin typeface="Arial"/>
              </a:defRPr>
            </a:lvl2pPr>
            <a:lvl3pPr>
              <a:defRPr sz="800" baseline="0">
                <a:solidFill>
                  <a:schemeClr val="accent1"/>
                </a:solidFill>
                <a:latin typeface="Arial"/>
              </a:defRPr>
            </a:lvl3pPr>
            <a:lvl4pPr>
              <a:defRPr sz="800" baseline="0">
                <a:solidFill>
                  <a:schemeClr val="accent1"/>
                </a:solidFill>
                <a:latin typeface="Arial"/>
              </a:defRPr>
            </a:lvl4pPr>
            <a:lvl5pPr>
              <a:defRPr sz="800" baseline="0">
                <a:solidFill>
                  <a:schemeClr val="accent1"/>
                </a:solidFill>
                <a:latin typeface="Arial"/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pic>
        <p:nvPicPr>
          <p:cNvPr id="11" name="Immagine 10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673" y="5816740"/>
            <a:ext cx="2736303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630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iusura 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 txBox="1">
            <a:spLocks/>
          </p:cNvSpPr>
          <p:nvPr/>
        </p:nvSpPr>
        <p:spPr bwMode="auto">
          <a:xfrm>
            <a:off x="3966065" y="2954340"/>
            <a:ext cx="1211870" cy="5386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2"/>
                </a:solidFill>
                <a:latin typeface="Franklin Gothic Demi" charset="0"/>
                <a:ea typeface="ＭＳ Ｐゴシック" charset="0"/>
                <a:cs typeface="Arial" charset="0"/>
              </a:defRPr>
            </a:lvl9pPr>
          </a:lstStyle>
          <a:p>
            <a:pPr algn="ctr" defTabSz="914400">
              <a:defRPr/>
            </a:pPr>
            <a:r>
              <a:rPr lang="it-IT" sz="3500" dirty="0" smtClean="0">
                <a:solidFill>
                  <a:srgbClr val="E0001A"/>
                </a:solidFill>
                <a:latin typeface="Franklin Gothic Medium" charset="0"/>
                <a:ea typeface="ＭＳ Ｐゴシック"/>
                <a:cs typeface="Arial"/>
              </a:rPr>
              <a:t>Grazie</a:t>
            </a:r>
          </a:p>
        </p:txBody>
      </p:sp>
    </p:spTree>
    <p:extLst>
      <p:ext uri="{BB962C8B-B14F-4D97-AF65-F5344CB8AC3E}">
        <p14:creationId xmlns:p14="http://schemas.microsoft.com/office/powerpoint/2010/main" val="1768173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tto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362254"/>
            <a:ext cx="8450262" cy="4587028"/>
          </a:xfr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 sz="1600"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3529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/>
          <a:lstStyle>
            <a:lvl1pPr>
              <a:defRPr lang="it-IT" baseline="0" dirty="0"/>
            </a:lvl1pPr>
          </a:lstStyle>
          <a:p>
            <a:pPr lvl="0"/>
            <a:r>
              <a:rPr lang="it-IT" smtClean="0"/>
              <a:t>Fare clic per modificare lo stile del titolo</a:t>
            </a:r>
            <a:endParaRPr lang="it-IT" dirty="0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0"/>
          </p:nvPr>
        </p:nvSpPr>
        <p:spPr>
          <a:xfrm>
            <a:off x="323528" y="773056"/>
            <a:ext cx="8460000" cy="339837"/>
          </a:xfrm>
          <a:noFill/>
          <a:ln>
            <a:noFill/>
          </a:ln>
          <a:effectLst/>
          <a:extLst/>
        </p:spPr>
        <p:txBody>
          <a:bodyPr wrap="none">
            <a:noAutofit/>
          </a:bodyPr>
          <a:lstStyle>
            <a:lvl1pPr>
              <a:defRPr lang="it-IT" sz="2000" kern="1200" dirty="0">
                <a:solidFill>
                  <a:srgbClr val="1162A4"/>
                </a:solidFill>
                <a:latin typeface="Franklin Gothic Medium"/>
                <a:ea typeface="+mj-ea"/>
                <a:cs typeface="Franklin Gothic Medium"/>
              </a:defRPr>
            </a:lvl1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38785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Separato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08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CasellaDiTesto 12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82F84C12-7F2C-5B45-8DDE-A6D3A9827934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5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323532" y="360003"/>
            <a:ext cx="8459999" cy="35999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it-IT" dirty="0" smtClean="0">
                <a:latin typeface="Franklin Gothic Medium" charset="0"/>
              </a:rPr>
              <a:t>Titolo slide testo Franklin </a:t>
            </a:r>
            <a:r>
              <a:rPr lang="it-IT" dirty="0" err="1" smtClean="0">
                <a:latin typeface="Franklin Gothic Medium" charset="0"/>
              </a:rPr>
              <a:t>Gothic</a:t>
            </a:r>
            <a:r>
              <a:rPr lang="it-IT" dirty="0" smtClean="0">
                <a:latin typeface="Franklin Gothic Medium" charset="0"/>
              </a:rPr>
              <a:t> Medium 26pt</a:t>
            </a:r>
            <a:endParaRPr lang="it-IT" dirty="0"/>
          </a:p>
        </p:txBody>
      </p:sp>
      <p:sp>
        <p:nvSpPr>
          <p:cNvPr id="20" name="Segnaposto testo 19"/>
          <p:cNvSpPr>
            <a:spLocks noGrp="1"/>
          </p:cNvSpPr>
          <p:nvPr>
            <p:ph type="body" sz="quarter" idx="12" hasCustomPrompt="1"/>
          </p:nvPr>
        </p:nvSpPr>
        <p:spPr>
          <a:xfrm>
            <a:off x="781200" y="980728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#1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1" name="Segnaposto testo 19"/>
          <p:cNvSpPr>
            <a:spLocks noGrp="1"/>
          </p:cNvSpPr>
          <p:nvPr>
            <p:ph type="body" sz="quarter" idx="13" hasCustomPrompt="1"/>
          </p:nvPr>
        </p:nvSpPr>
        <p:spPr>
          <a:xfrm>
            <a:off x="781200" y="225807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#2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4" name="Segnaposto testo 23"/>
          <p:cNvSpPr>
            <a:spLocks noGrp="1"/>
          </p:cNvSpPr>
          <p:nvPr>
            <p:ph type="body" sz="quarter" idx="14" hasCustomPrompt="1"/>
          </p:nvPr>
        </p:nvSpPr>
        <p:spPr>
          <a:xfrm>
            <a:off x="781200" y="250647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accent1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26" name="Segnaposto testo 25"/>
          <p:cNvSpPr>
            <a:spLocks noGrp="1"/>
          </p:cNvSpPr>
          <p:nvPr>
            <p:ph type="body" sz="quarter" idx="15" hasCustomPrompt="1"/>
          </p:nvPr>
        </p:nvSpPr>
        <p:spPr>
          <a:xfrm>
            <a:off x="781200" y="2780659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33" name="Segnaposto testo 19"/>
          <p:cNvSpPr>
            <a:spLocks noGrp="1"/>
          </p:cNvSpPr>
          <p:nvPr>
            <p:ph type="body" sz="quarter" idx="20" hasCustomPrompt="1"/>
          </p:nvPr>
        </p:nvSpPr>
        <p:spPr>
          <a:xfrm>
            <a:off x="781200" y="1268760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7" name="Segnaposto data 4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8" name="Segnaposto piè di pagina 5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9" name="Segnaposto testo 25"/>
          <p:cNvSpPr>
            <a:spLocks noGrp="1"/>
          </p:cNvSpPr>
          <p:nvPr>
            <p:ph type="body" sz="quarter" idx="25" hasCustomPrompt="1"/>
          </p:nvPr>
        </p:nvSpPr>
        <p:spPr>
          <a:xfrm>
            <a:off x="781200" y="1522713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41" name="Segnaposto testo 19"/>
          <p:cNvSpPr>
            <a:spLocks noGrp="1"/>
          </p:cNvSpPr>
          <p:nvPr>
            <p:ph type="body" sz="quarter" idx="31" hasCustomPrompt="1"/>
          </p:nvPr>
        </p:nvSpPr>
        <p:spPr>
          <a:xfrm>
            <a:off x="781200" y="3554959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#3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2" name="Segnaposto testo 19"/>
          <p:cNvSpPr>
            <a:spLocks noGrp="1"/>
          </p:cNvSpPr>
          <p:nvPr>
            <p:ph type="body" sz="quarter" idx="32" hasCustomPrompt="1"/>
          </p:nvPr>
        </p:nvSpPr>
        <p:spPr>
          <a:xfrm>
            <a:off x="781200" y="3842991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3" name="Segnaposto testo 25"/>
          <p:cNvSpPr>
            <a:spLocks noGrp="1"/>
          </p:cNvSpPr>
          <p:nvPr>
            <p:ph type="body" sz="quarter" idx="33" hasCustomPrompt="1"/>
          </p:nvPr>
        </p:nvSpPr>
        <p:spPr>
          <a:xfrm>
            <a:off x="781200" y="4096943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44" name="Segnaposto testo 19"/>
          <p:cNvSpPr>
            <a:spLocks noGrp="1"/>
          </p:cNvSpPr>
          <p:nvPr>
            <p:ph type="body" sz="quarter" idx="34" hasCustomPrompt="1"/>
          </p:nvPr>
        </p:nvSpPr>
        <p:spPr>
          <a:xfrm>
            <a:off x="781200" y="4866995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6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Argomento</a:t>
            </a:r>
            <a:r>
              <a:rPr lang="en-US" dirty="0" smtClean="0"/>
              <a:t> #4 in Arial </a:t>
            </a:r>
            <a:r>
              <a:rPr lang="en-US" dirty="0" err="1" smtClean="0"/>
              <a:t>Grassetto</a:t>
            </a:r>
            <a:r>
              <a:rPr lang="en-US" dirty="0" smtClean="0"/>
              <a:t> 16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5" name="Segnaposto testo 19"/>
          <p:cNvSpPr>
            <a:spLocks noGrp="1"/>
          </p:cNvSpPr>
          <p:nvPr>
            <p:ph type="body" sz="quarter" idx="35" hasCustomPrompt="1"/>
          </p:nvPr>
        </p:nvSpPr>
        <p:spPr>
          <a:xfrm>
            <a:off x="781200" y="5155027"/>
            <a:ext cx="7920000" cy="25200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1200" b="1" i="0" baseline="0">
                <a:solidFill>
                  <a:schemeClr val="accent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2pPr>
            <a:lvl3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3pPr>
            <a:lvl4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4pPr>
            <a:lvl5pPr marL="0">
              <a:spcBef>
                <a:spcPts val="0"/>
              </a:spcBef>
              <a:spcAft>
                <a:spcPts val="0"/>
              </a:spcAft>
              <a:defRPr sz="1600" baseline="0">
                <a:solidFill>
                  <a:schemeClr val="accent6"/>
                </a:solidFill>
                <a:latin typeface="Franklin Gothic Medium"/>
              </a:defRPr>
            </a:lvl5pPr>
          </a:lstStyle>
          <a:p>
            <a:pPr lvl="0"/>
            <a:r>
              <a:rPr lang="en-US" dirty="0" err="1" smtClean="0"/>
              <a:t>Sottotitolo</a:t>
            </a:r>
            <a:r>
              <a:rPr lang="en-US" dirty="0" smtClean="0"/>
              <a:t> in Arial </a:t>
            </a:r>
            <a:r>
              <a:rPr lang="en-US" dirty="0" err="1" smtClean="0"/>
              <a:t>Grassetto</a:t>
            </a:r>
            <a:r>
              <a:rPr lang="en-US" dirty="0" smtClean="0"/>
              <a:t> 12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46" name="Segnaposto testo 25"/>
          <p:cNvSpPr>
            <a:spLocks noGrp="1"/>
          </p:cNvSpPr>
          <p:nvPr>
            <p:ph type="body" sz="quarter" idx="36" hasCustomPrompt="1"/>
          </p:nvPr>
        </p:nvSpPr>
        <p:spPr>
          <a:xfrm>
            <a:off x="781200" y="5408979"/>
            <a:ext cx="7920000" cy="612311"/>
          </a:xfrm>
        </p:spPr>
        <p:txBody>
          <a:bodyPr>
            <a:noAutofit/>
          </a:bodyPr>
          <a:lstStyle>
            <a:lvl1pPr marL="172800" marR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 sz="1000" b="1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Dettaglio_1 </a:t>
            </a:r>
            <a:r>
              <a:rPr lang="it-IT" dirty="0" smtClean="0"/>
              <a:t>–</a:t>
            </a:r>
            <a:r>
              <a:rPr lang="en-US" dirty="0" smtClean="0"/>
              <a:t> Arial </a:t>
            </a:r>
            <a:r>
              <a:rPr lang="en-US" dirty="0" err="1" smtClean="0"/>
              <a:t>Grassetto</a:t>
            </a:r>
            <a:r>
              <a:rPr lang="en-US" dirty="0" smtClean="0"/>
              <a:t> 10 </a:t>
            </a:r>
            <a:r>
              <a:rPr lang="en-US" dirty="0" err="1" smtClean="0"/>
              <a:t>pt</a:t>
            </a:r>
            <a:endParaRPr lang="en-US" dirty="0" smtClean="0"/>
          </a:p>
          <a:p>
            <a:pPr marL="172800" marR="0" lvl="0" indent="-172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5"/>
              </a:buClr>
              <a:buSzPct val="100000"/>
              <a:buFont typeface="Lucida Grande"/>
              <a:buChar char="▶"/>
              <a:tabLst/>
              <a:defRPr/>
            </a:pPr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50" name="Segnaposto testo 11"/>
          <p:cNvSpPr>
            <a:spLocks noGrp="1"/>
          </p:cNvSpPr>
          <p:nvPr>
            <p:ph type="body" sz="quarter" idx="37" hasCustomPrompt="1"/>
          </p:nvPr>
        </p:nvSpPr>
        <p:spPr>
          <a:xfrm>
            <a:off x="5868144" y="2132856"/>
            <a:ext cx="2807544" cy="2736304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0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Nella slide Agenda l’inserimento dei contenuti avviene in una struttura costituita dal Titolo dell’Argomento, eventuale sottotitolo e dettaglio in modalità elenco puntato.</a:t>
            </a:r>
            <a:br>
              <a:rPr lang="it-IT" dirty="0" smtClean="0"/>
            </a:br>
            <a:r>
              <a:rPr lang="it-IT" dirty="0" smtClean="0"/>
              <a:t>Nel caso di una sequenza di Argomenti, è opportuno dare evidenza all’Argomento oggetto delle slide a seguire variando in Grigio (RGB 131-131-131) il colore degli altri Argomenti in agenda.</a:t>
            </a:r>
            <a:br>
              <a:rPr lang="it-IT" dirty="0" smtClean="0"/>
            </a:br>
            <a:r>
              <a:rPr lang="it-IT" dirty="0" smtClean="0"/>
              <a:t>Infine l’icona “freccia” abbinata all’utilizzo del colore, evidenzia ulteriormente il punto di avanzamento all’interno delle sequenza di Argomenti.</a:t>
            </a:r>
          </a:p>
        </p:txBody>
      </p:sp>
    </p:spTree>
    <p:extLst>
      <p:ext uri="{BB962C8B-B14F-4D97-AF65-F5344CB8AC3E}">
        <p14:creationId xmlns:p14="http://schemas.microsoft.com/office/powerpoint/2010/main" val="2228233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4742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22822" y="1196754"/>
            <a:ext cx="8460000" cy="4104233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4" hasCustomPrompt="1"/>
          </p:nvPr>
        </p:nvSpPr>
        <p:spPr>
          <a:xfrm>
            <a:off x="395536" y="4581128"/>
            <a:ext cx="6552728" cy="864096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1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Il </a:t>
            </a:r>
            <a:r>
              <a:rPr lang="it-IT" dirty="0" err="1" smtClean="0"/>
              <a:t>bullet</a:t>
            </a:r>
            <a:r>
              <a:rPr lang="it-IT" dirty="0" smtClean="0"/>
              <a:t> </a:t>
            </a:r>
            <a:r>
              <a:rPr lang="it-IT" dirty="0" err="1" smtClean="0"/>
              <a:t>point</a:t>
            </a:r>
            <a:r>
              <a:rPr lang="it-IT" dirty="0" smtClean="0"/>
              <a:t> si ottiene impostando "Elenchi puntati e numerati&gt;Personalizza"; poi sotto “Carattere” scegliere “</a:t>
            </a:r>
            <a:r>
              <a:rPr lang="it-IT" dirty="0" err="1" smtClean="0"/>
              <a:t>Webdings</a:t>
            </a:r>
            <a:r>
              <a:rPr lang="it-IT" dirty="0" smtClean="0"/>
              <a:t>” e selezionare la forma a freccia, successivamente impostare il colore Rosso (RGB 224-0-26) e la dimensione al 100%.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09742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corpo picc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24742" y="360002"/>
            <a:ext cx="8460000" cy="355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noAutofit/>
          </a:bodyPr>
          <a:lstStyle>
            <a:lvl1pPr algn="l">
              <a:defRPr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10"/>
          </p:nvPr>
        </p:nvSpPr>
        <p:spPr>
          <a:xfrm>
            <a:off x="251520" y="836712"/>
            <a:ext cx="8387992" cy="5400600"/>
          </a:xfrm>
        </p:spPr>
        <p:txBody>
          <a:bodyPr>
            <a:noAutofit/>
          </a:bodyPr>
          <a:lstStyle>
            <a:lvl1pPr marL="342900" indent="-34290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/>
            </a:lvl1pPr>
            <a:lvl2pPr marL="731838" indent="-285750" algn="l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/>
            </a:lvl2pPr>
            <a:lvl3pPr marL="1179513" indent="-285750" algn="l">
              <a:buClr>
                <a:schemeClr val="accent5"/>
              </a:buClr>
              <a:buSzPct val="100000"/>
              <a:buFont typeface="Arial" pitchFamily="34" charset="0"/>
              <a:buChar char="–"/>
              <a:defRPr sz="1200"/>
            </a:lvl3pPr>
            <a:lvl4pPr marL="1339850" marR="0" indent="3175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buNone/>
              <a:tabLst/>
              <a:defRPr kumimoji="0" lang="it-IT" sz="1200" b="0" i="0" u="none" strike="noStrike" kern="0" cap="none" spc="0" normalizeH="0" baseline="0" noProof="0" smtClean="0">
                <a:ln>
                  <a:noFill/>
                </a:ln>
                <a:solidFill>
                  <a:srgbClr val="0D3764"/>
                </a:solidFill>
                <a:effectLst/>
                <a:uLnTx/>
                <a:uFillTx/>
                <a:latin typeface="Arial" charset="0"/>
                <a:cs typeface="ＭＳ Ｐゴシック" charset="0"/>
              </a:defRPr>
            </a:lvl4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4" name="Segnaposto data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1" name="Segnaposto testo 11"/>
          <p:cNvSpPr>
            <a:spLocks noGrp="1"/>
          </p:cNvSpPr>
          <p:nvPr>
            <p:ph type="body" sz="quarter" idx="14" hasCustomPrompt="1"/>
          </p:nvPr>
        </p:nvSpPr>
        <p:spPr>
          <a:xfrm>
            <a:off x="395536" y="4581128"/>
            <a:ext cx="6552728" cy="864096"/>
          </a:xfrm>
          <a:solidFill>
            <a:schemeClr val="accent5"/>
          </a:solidFill>
        </p:spPr>
        <p:txBody>
          <a:bodyPr lIns="108000" rIns="108000"/>
          <a:lstStyle>
            <a:lvl1pPr marL="0" indent="0">
              <a:defRPr sz="11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it-IT" dirty="0" smtClean="0"/>
              <a:t>Nota:</a:t>
            </a:r>
            <a:br>
              <a:rPr lang="it-IT" dirty="0" smtClean="0"/>
            </a:br>
            <a:r>
              <a:rPr lang="it-IT" dirty="0" smtClean="0"/>
              <a:t>Il </a:t>
            </a:r>
            <a:r>
              <a:rPr lang="it-IT" dirty="0" err="1" smtClean="0"/>
              <a:t>bullet</a:t>
            </a:r>
            <a:r>
              <a:rPr lang="it-IT" dirty="0" smtClean="0"/>
              <a:t> </a:t>
            </a:r>
            <a:r>
              <a:rPr lang="it-IT" dirty="0" err="1" smtClean="0"/>
              <a:t>point</a:t>
            </a:r>
            <a:r>
              <a:rPr lang="it-IT" dirty="0" smtClean="0"/>
              <a:t> si ottiene impostando "Elenchi puntati e numerati&gt;Personalizza"; poi sotto “Carattere” scegliere “</a:t>
            </a:r>
            <a:r>
              <a:rPr lang="it-IT" dirty="0" err="1" smtClean="0"/>
              <a:t>Webdings</a:t>
            </a:r>
            <a:r>
              <a:rPr lang="it-IT" dirty="0" smtClean="0"/>
              <a:t>” e selezionare la forma a freccia, successivamente impostare il colore Rosso (RGB 224-0-26) e la dimensione al 100%.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1271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to 2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24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6BDCAF79-222E-8048-B9DD-5C5833416C74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10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360002"/>
            <a:ext cx="8460000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323532" y="1523925"/>
            <a:ext cx="4145979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81025" y="1523925"/>
            <a:ext cx="4131188" cy="43533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defRPr sz="180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accent1"/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16" name="Segnaposto testo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908995"/>
            <a:ext cx="4176464" cy="359767"/>
          </a:xfrm>
        </p:spPr>
        <p:txBody>
          <a:bodyPr>
            <a:normAutofit/>
          </a:bodyPr>
          <a:lstStyle>
            <a:lvl1pPr>
              <a:defRPr sz="2000" baseline="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it-IT" dirty="0" smtClean="0"/>
              <a:t>Titolo </a:t>
            </a:r>
            <a:r>
              <a:rPr lang="it-IT" dirty="0" err="1" smtClean="0"/>
              <a:t>Arial</a:t>
            </a:r>
            <a:r>
              <a:rPr lang="it-IT" dirty="0" smtClean="0"/>
              <a:t> 20 </a:t>
            </a:r>
            <a:r>
              <a:rPr lang="it-IT" dirty="0" err="1" smtClean="0"/>
              <a:t>pt</a:t>
            </a:r>
            <a:endParaRPr lang="en-US" dirty="0" smtClean="0"/>
          </a:p>
        </p:txBody>
      </p:sp>
      <p:sp>
        <p:nvSpPr>
          <p:cNvPr id="17" name="Segnaposto testo 3"/>
          <p:cNvSpPr>
            <a:spLocks noGrp="1"/>
          </p:cNvSpPr>
          <p:nvPr>
            <p:ph type="body" sz="quarter" idx="13" hasCustomPrompt="1"/>
          </p:nvPr>
        </p:nvSpPr>
        <p:spPr>
          <a:xfrm>
            <a:off x="4652553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36896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71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16DDE7BA-5388-7844-811B-BD2790F8B0D7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9" name="Connettore 1 8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ggetto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149263"/>
              </p:ext>
            </p:extLst>
          </p:nvPr>
        </p:nvGraphicFramePr>
        <p:xfrm>
          <a:off x="304267" y="1341439"/>
          <a:ext cx="4183529" cy="456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972" name="Grafico" r:id="rId5" imgW="4051300" imgH="4584700" progId="MSGraph.Chart.8">
                  <p:embed followColorScheme="full"/>
                </p:oleObj>
              </mc:Choice>
              <mc:Fallback>
                <p:oleObj name="Grafico" r:id="rId5" imgW="4051300" imgH="458470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67" y="1341439"/>
                        <a:ext cx="4183529" cy="456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360002"/>
            <a:ext cx="8460000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5" name="Segnaposto contenuto 3"/>
          <p:cNvSpPr>
            <a:spLocks noGrp="1"/>
          </p:cNvSpPr>
          <p:nvPr>
            <p:ph sz="half" idx="2"/>
          </p:nvPr>
        </p:nvSpPr>
        <p:spPr>
          <a:xfrm>
            <a:off x="4572004" y="1523925"/>
            <a:ext cx="4145979" cy="4353347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chemeClr val="accent5"/>
              </a:buClr>
              <a:buSzPct val="100000"/>
              <a:buFont typeface="Webdings" pitchFamily="18" charset="2"/>
              <a:buChar char="4"/>
              <a:defRPr sz="1800">
                <a:solidFill>
                  <a:schemeClr val="accent1"/>
                </a:solidFill>
              </a:defRPr>
            </a:lvl1pPr>
            <a:lvl2pPr marL="788988" indent="-342900">
              <a:buClr>
                <a:schemeClr val="accent5"/>
              </a:buClr>
              <a:buSzPct val="100000"/>
              <a:buFont typeface="Webdings" pitchFamily="18" charset="2"/>
              <a:buChar char="4"/>
              <a:defRPr sz="1600" baseline="0">
                <a:solidFill>
                  <a:schemeClr val="accent1"/>
                </a:solidFill>
              </a:defRPr>
            </a:lvl2pPr>
            <a:lvl3pPr marL="1179513" indent="-285750">
              <a:buClr>
                <a:schemeClr val="accent5"/>
              </a:buClr>
              <a:buSzPct val="100000"/>
              <a:buFont typeface="Arial" pitchFamily="34" charset="0"/>
              <a:buChar char="–"/>
              <a:defRPr sz="1400">
                <a:solidFill>
                  <a:schemeClr val="accent1"/>
                </a:solidFill>
              </a:defRPr>
            </a:lvl3pPr>
            <a:lvl4pPr>
              <a:defRPr sz="1600">
                <a:solidFill>
                  <a:schemeClr val="accent1"/>
                </a:solidFill>
              </a:defRPr>
            </a:lvl4pPr>
            <a:lvl5pPr>
              <a:defRPr sz="1600">
                <a:solidFill>
                  <a:schemeClr val="accent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</p:txBody>
      </p:sp>
      <p:sp>
        <p:nvSpPr>
          <p:cNvPr id="15" name="Segnaposto testo 3"/>
          <p:cNvSpPr>
            <a:spLocks noGrp="1"/>
          </p:cNvSpPr>
          <p:nvPr>
            <p:ph type="body" sz="quarter" idx="12" hasCustomPrompt="1"/>
          </p:nvPr>
        </p:nvSpPr>
        <p:spPr>
          <a:xfrm>
            <a:off x="323528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  <p:sp>
        <p:nvSpPr>
          <p:cNvPr id="12" name="Segnaposto data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3" name="Segnaposto piè di pagina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sp>
        <p:nvSpPr>
          <p:cNvPr id="14" name="Segnaposto testo 3"/>
          <p:cNvSpPr>
            <a:spLocks noGrp="1"/>
          </p:cNvSpPr>
          <p:nvPr>
            <p:ph type="body" sz="quarter" idx="16" hasCustomPrompt="1"/>
          </p:nvPr>
        </p:nvSpPr>
        <p:spPr>
          <a:xfrm>
            <a:off x="4575682" y="908995"/>
            <a:ext cx="4176464" cy="359767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accent5"/>
                </a:solidFill>
                <a:latin typeface="Arial"/>
              </a:defRPr>
            </a:lvl1pPr>
            <a:lvl2pPr>
              <a:defRPr sz="2000">
                <a:solidFill>
                  <a:schemeClr val="accent5"/>
                </a:solidFill>
                <a:latin typeface="Arial"/>
              </a:defRPr>
            </a:lvl2pPr>
            <a:lvl3pPr>
              <a:defRPr sz="2000">
                <a:solidFill>
                  <a:schemeClr val="accent5"/>
                </a:solidFill>
                <a:latin typeface="Arial"/>
              </a:defRPr>
            </a:lvl3pPr>
            <a:lvl4pPr>
              <a:defRPr sz="2000">
                <a:solidFill>
                  <a:schemeClr val="accent5"/>
                </a:solidFill>
                <a:latin typeface="Arial"/>
              </a:defRPr>
            </a:lvl4pPr>
            <a:lvl5pPr>
              <a:defRPr sz="2000">
                <a:solidFill>
                  <a:schemeClr val="accent5"/>
                </a:solidFill>
                <a:latin typeface="Arial"/>
              </a:defRPr>
            </a:lvl5pPr>
          </a:lstStyle>
          <a:p>
            <a:pPr lvl="0"/>
            <a:r>
              <a:rPr lang="en-US" dirty="0" err="1" smtClean="0"/>
              <a:t>Titolo</a:t>
            </a:r>
            <a:r>
              <a:rPr lang="en-US" dirty="0" smtClean="0"/>
              <a:t> Arial 20 </a:t>
            </a:r>
            <a:r>
              <a:rPr lang="en-US" dirty="0" err="1" smtClean="0"/>
              <a:t>pt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84869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olo e tabel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89" r:id="rId4" imgW="0" imgH="0" progId="PowerPoint.Show.8">
                  <p:embed/>
                </p:oleObj>
              </mc:Choice>
              <mc:Fallback>
                <p:oleObj r:id="rId4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270964B2-B52E-E843-BF22-1EAFD0301312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7" name="Connettore 1 6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990" r:id="rId5" imgW="0" imgH="0" progId="PowerPoint.Show.8">
                  <p:embed/>
                </p:oleObj>
              </mc:Choice>
              <mc:Fallback>
                <p:oleObj r:id="rId5" imgW="0" imgH="0" progId="PowerPoint.Show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4469" y="360002"/>
            <a:ext cx="8423999" cy="355225"/>
          </a:xfrm>
          <a:noFill/>
          <a:ln>
            <a:noFill/>
          </a:ln>
          <a:effectLst/>
          <a:extLst/>
        </p:spPr>
        <p:txBody>
          <a:bodyPr/>
          <a:lstStyle>
            <a:lvl1pPr>
              <a:defRPr lang="it-IT" dirty="0">
                <a:solidFill>
                  <a:schemeClr val="accent5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it-IT" dirty="0" smtClean="0"/>
          </a:p>
        </p:txBody>
      </p:sp>
      <p:sp>
        <p:nvSpPr>
          <p:cNvPr id="3" name="Segnaposto tabella 2"/>
          <p:cNvSpPr>
            <a:spLocks noGrp="1"/>
          </p:cNvSpPr>
          <p:nvPr>
            <p:ph type="tbl" idx="1"/>
          </p:nvPr>
        </p:nvSpPr>
        <p:spPr>
          <a:xfrm>
            <a:off x="323528" y="942978"/>
            <a:ext cx="8458200" cy="5183188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it-IT" noProof="0" smtClean="0"/>
              <a:t>Fare clic sull'icona per inserire una tabella</a:t>
            </a:r>
            <a:endParaRPr lang="it-IT" noProof="0" dirty="0" smtClean="0"/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97651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35" y="440702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70937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360363"/>
            <a:ext cx="8459788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Titolo slide testo Franklin Gothic Medium 26pt </a:t>
            </a:r>
          </a:p>
        </p:txBody>
      </p:sp>
      <p:sp>
        <p:nvSpPr>
          <p:cNvPr id="1031" name="CasellaDiTesto 10"/>
          <p:cNvSpPr txBox="1">
            <a:spLocks noChangeArrowheads="1"/>
          </p:cNvSpPr>
          <p:nvPr/>
        </p:nvSpPr>
        <p:spPr bwMode="auto">
          <a:xfrm>
            <a:off x="8472488" y="6453190"/>
            <a:ext cx="417512" cy="138499"/>
          </a:xfrm>
          <a:prstGeom prst="rect">
            <a:avLst/>
          </a:prstGeom>
          <a:noFill/>
          <a:ln>
            <a:noFill/>
          </a:ln>
          <a:extLst/>
        </p:spPr>
        <p:txBody>
          <a:bodyPr t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algn="r" defTabSz="914400" eaLnBrk="1" hangingPunct="1">
              <a:defRPr/>
            </a:pPr>
            <a:fld id="{9AC7FCB1-CEF5-8146-9932-764D0CB675E7}" type="slidenum">
              <a:rPr lang="it-IT" sz="900" smtClean="0">
                <a:solidFill>
                  <a:srgbClr val="000000"/>
                </a:solidFill>
                <a:latin typeface="Arial" charset="0"/>
              </a:rPr>
              <a:pPr algn="r" defTabSz="914400" eaLnBrk="1" hangingPunct="1">
                <a:defRPr/>
              </a:pPr>
              <a:t>‹N›</a:t>
            </a:fld>
            <a:endParaRPr lang="it-IT" sz="900" smtClean="0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8" name="Connettore 1 7"/>
          <p:cNvCxnSpPr/>
          <p:nvPr/>
        </p:nvCxnSpPr>
        <p:spPr>
          <a:xfrm>
            <a:off x="8528050" y="6351590"/>
            <a:ext cx="0" cy="260351"/>
          </a:xfrm>
          <a:prstGeom prst="line">
            <a:avLst/>
          </a:prstGeom>
          <a:ln w="6350" cmpd="sng">
            <a:solidFill>
              <a:srgbClr val="E0001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4" y="942975"/>
            <a:ext cx="8450263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</p:txBody>
      </p:sp>
      <p:sp>
        <p:nvSpPr>
          <p:cNvPr id="11" name="Segnaposto data 4"/>
          <p:cNvSpPr>
            <a:spLocks noGrp="1"/>
          </p:cNvSpPr>
          <p:nvPr>
            <p:ph type="dt" sz="half" idx="2"/>
          </p:nvPr>
        </p:nvSpPr>
        <p:spPr>
          <a:xfrm>
            <a:off x="2843213" y="6303964"/>
            <a:ext cx="5689600" cy="365125"/>
          </a:xfrm>
          <a:prstGeom prst="rect">
            <a:avLst/>
          </a:prstGeom>
        </p:spPr>
        <p:txBody>
          <a:bodyPr/>
          <a:lstStyle>
            <a:lvl1pPr algn="r">
              <a:defRPr sz="900" b="1" i="0">
                <a:solidFill>
                  <a:schemeClr val="accent5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Titolo della Relazione</a:t>
            </a:r>
            <a:endParaRPr lang="it-IT" dirty="0"/>
          </a:p>
        </p:txBody>
      </p:sp>
      <p:sp>
        <p:nvSpPr>
          <p:cNvPr id="12" name="Segnaposto piè di pagina 5"/>
          <p:cNvSpPr>
            <a:spLocks noGrp="1"/>
          </p:cNvSpPr>
          <p:nvPr>
            <p:ph type="ftr" sz="quarter" idx="3"/>
          </p:nvPr>
        </p:nvSpPr>
        <p:spPr>
          <a:xfrm>
            <a:off x="2843213" y="6448427"/>
            <a:ext cx="5689600" cy="365125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accent6"/>
                </a:solidFill>
                <a:latin typeface="Arial"/>
              </a:defRPr>
            </a:lvl1pPr>
          </a:lstStyle>
          <a:p>
            <a:pPr>
              <a:defRPr/>
            </a:pPr>
            <a:r>
              <a:rPr lang="it-IT"/>
              <a:t>Nome del Relatore, Nome Struttura</a:t>
            </a:r>
            <a:endParaRPr lang="it-IT" dirty="0"/>
          </a:p>
        </p:txBody>
      </p:sp>
      <p:pic>
        <p:nvPicPr>
          <p:cNvPr id="10" name="Immagine 9"/>
          <p:cNvPicPr>
            <a:picLocks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6419320"/>
            <a:ext cx="2301765" cy="306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70" r:id="rId3"/>
    <p:sldLayoutId id="2147483964" r:id="rId4"/>
    <p:sldLayoutId id="2147483965" r:id="rId5"/>
    <p:sldLayoutId id="2147483971" r:id="rId6"/>
    <p:sldLayoutId id="2147483972" r:id="rId7"/>
    <p:sldLayoutId id="2147483973" r:id="rId8"/>
    <p:sldLayoutId id="2147483979" r:id="rId9"/>
    <p:sldLayoutId id="2147483981" r:id="rId10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/>
          <a:ea typeface="MS PGothic" panose="020B0600070205080204" pitchFamily="34" charset="-128"/>
          <a:cs typeface="Franklin Gothic Medium"/>
        </a:defRPr>
      </a:lvl1pPr>
      <a:lvl2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2pPr>
      <a:lvl3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3pPr>
      <a:lvl4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4pPr>
      <a:lvl5pPr algn="l" rtl="0" eaLnBrk="1" fontAlgn="base" hangingPunct="1">
        <a:lnSpc>
          <a:spcPts val="2700"/>
        </a:lnSpc>
        <a:spcBef>
          <a:spcPct val="0"/>
        </a:spcBef>
        <a:spcAft>
          <a:spcPct val="0"/>
        </a:spcAft>
        <a:defRPr sz="2600">
          <a:solidFill>
            <a:srgbClr val="E0001A"/>
          </a:solidFill>
          <a:latin typeface="Franklin Gothic Medium" panose="020B0603020102020204" pitchFamily="34" charset="0"/>
          <a:ea typeface="MS PGothic" panose="020B0600070205080204" pitchFamily="34" charset="-128"/>
          <a:cs typeface="Franklin Gothic Medium" panose="020B0603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tx2"/>
          </a:solidFill>
          <a:latin typeface="Franklin Gothic Demi" charset="0"/>
          <a:ea typeface="ＭＳ Ｐゴシック" charset="0"/>
          <a:cs typeface="Arial" charset="0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2200">
          <a:solidFill>
            <a:schemeClr val="accent1"/>
          </a:solidFill>
          <a:latin typeface="Arial"/>
          <a:ea typeface="MS PGothic" panose="020B0600070205080204" pitchFamily="34" charset="-128"/>
          <a:cs typeface="Arial"/>
        </a:defRPr>
      </a:lvl1pPr>
      <a:lvl2pPr marL="446088" indent="11113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>
          <a:solidFill>
            <a:schemeClr val="accent1"/>
          </a:solidFill>
          <a:latin typeface="Arial"/>
          <a:ea typeface="Arial" charset="0"/>
          <a:cs typeface="Arial"/>
        </a:defRPr>
      </a:lvl2pPr>
      <a:lvl3pPr marL="893763" indent="20638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600">
          <a:solidFill>
            <a:schemeClr val="accent1"/>
          </a:solidFill>
          <a:latin typeface="Arial"/>
          <a:ea typeface="Arial" charset="0"/>
          <a:cs typeface="Arial"/>
        </a:defRPr>
      </a:lvl3pPr>
      <a:lvl4pPr marL="1339850" indent="31750" algn="l" rtl="0" eaLnBrk="1" fontAlgn="base" hangingPunct="1">
        <a:lnSpc>
          <a:spcPct val="120000"/>
        </a:lnSpc>
        <a:spcBef>
          <a:spcPct val="0"/>
        </a:spcBef>
        <a:spcAft>
          <a:spcPct val="40000"/>
        </a:spcAft>
        <a:buClr>
          <a:srgbClr val="FF0000"/>
        </a:buClr>
        <a:buSzPct val="50000"/>
        <a:buFont typeface="Franklin Gothic Demi" charset="0"/>
        <a:defRPr sz="1200">
          <a:solidFill>
            <a:srgbClr val="114986"/>
          </a:solidFill>
          <a:latin typeface="Arial"/>
          <a:ea typeface="Arial" charset="0"/>
          <a:cs typeface="Arial"/>
        </a:defRPr>
      </a:lvl4pPr>
      <a:lvl5pPr marL="20716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5pPr>
      <a:lvl6pPr marL="25288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6pPr>
      <a:lvl7pPr marL="29860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7pPr>
      <a:lvl8pPr marL="34432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8pPr>
      <a:lvl9pPr marL="3900488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50000"/>
        <a:buFont typeface="Franklin Gothic Demi" charset="0"/>
        <a:buChar char="►"/>
        <a:defRPr>
          <a:solidFill>
            <a:schemeClr val="tx1"/>
          </a:solidFill>
          <a:latin typeface="Franklin Gothic Book" charset="0"/>
          <a:ea typeface="Arial" charset="0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2602"/>
            <a:ext cx="9144000" cy="1128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</p:sldLayoutIdLst>
  <p:timing>
    <p:tnLst>
      <p:par>
        <p:cTn id="1" dur="indefinite" restart="never" nodeType="tmRoot"/>
      </p:par>
    </p:tnLst>
  </p:timing>
  <p:hf sldNum="0" hd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72055" y="2207172"/>
            <a:ext cx="7740158" cy="607467"/>
          </a:xfrm>
        </p:spPr>
        <p:txBody>
          <a:bodyPr/>
          <a:lstStyle/>
          <a:p>
            <a:pPr>
              <a:defRPr/>
            </a:pPr>
            <a:r>
              <a:rPr lang="en-US" b="1" dirty="0"/>
              <a:t>Telecom Italia vision and </a:t>
            </a:r>
            <a:r>
              <a:rPr lang="en-US" b="1" dirty="0" smtClean="0"/>
              <a:t>requirements </a:t>
            </a:r>
            <a:r>
              <a:rPr lang="it-IT" b="1" dirty="0" smtClean="0"/>
              <a:t>on 5G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20486" name="Segnaposto testo 8"/>
          <p:cNvSpPr>
            <a:spLocks noGrp="1"/>
          </p:cNvSpPr>
          <p:nvPr>
            <p:ph type="body" sz="quarter" idx="16"/>
          </p:nvPr>
        </p:nvSpPr>
        <p:spPr bwMode="auto">
          <a:xfrm>
            <a:off x="7499420" y="395784"/>
            <a:ext cx="1371625" cy="16377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it-IT" dirty="0">
                <a:latin typeface="Arial" charset="0"/>
              </a:rPr>
              <a:t>RWS-150041</a:t>
            </a:r>
          </a:p>
        </p:txBody>
      </p:sp>
      <p:sp>
        <p:nvSpPr>
          <p:cNvPr id="10" name="Segnaposto testo 8"/>
          <p:cNvSpPr>
            <a:spLocks noGrp="1"/>
          </p:cNvSpPr>
          <p:nvPr>
            <p:ph type="body" sz="quarter" idx="16"/>
          </p:nvPr>
        </p:nvSpPr>
        <p:spPr bwMode="auto">
          <a:xfrm>
            <a:off x="411707" y="405858"/>
            <a:ext cx="2640867" cy="3993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it-IT" dirty="0">
                <a:latin typeface="Arial" charset="0"/>
              </a:rPr>
              <a:t>3GPPRAN-workshop on </a:t>
            </a:r>
            <a:r>
              <a:rPr lang="it-IT" dirty="0" smtClean="0">
                <a:latin typeface="Arial" charset="0"/>
              </a:rPr>
              <a:t>5G</a:t>
            </a:r>
          </a:p>
          <a:p>
            <a:r>
              <a:rPr lang="it-IT" dirty="0" smtClean="0">
                <a:latin typeface="Arial" charset="0"/>
              </a:rPr>
              <a:t>17-18 </a:t>
            </a:r>
            <a:r>
              <a:rPr lang="it-IT" dirty="0" err="1" smtClean="0">
                <a:latin typeface="Arial" charset="0"/>
              </a:rPr>
              <a:t>September</a:t>
            </a:r>
            <a:r>
              <a:rPr lang="it-IT" dirty="0" smtClean="0">
                <a:latin typeface="Arial" charset="0"/>
              </a:rPr>
              <a:t> 2015, Phoenix, USA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06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/>
              <a:t>5G for Telecom Italia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28600" y="736980"/>
            <a:ext cx="8640000" cy="950442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36000" tIns="36000" rIns="36000" bIns="36000" anchor="ctr"/>
          <a:lstStyle/>
          <a:p>
            <a:pPr marL="0" indent="0" algn="ctr"/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 extremely flexible and highly </a:t>
            </a: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programmable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e2e system, </a:t>
            </a: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including evolution of LTE access and providing complementary solutions to LTE use cases. The system sha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ll:</a:t>
            </a:r>
          </a:p>
        </p:txBody>
      </p:sp>
      <p:sp>
        <p:nvSpPr>
          <p:cNvPr id="7" name="Segnaposto contenuto 2"/>
          <p:cNvSpPr txBox="1">
            <a:spLocks/>
          </p:cNvSpPr>
          <p:nvPr/>
        </p:nvSpPr>
        <p:spPr bwMode="auto">
          <a:xfrm>
            <a:off x="228600" y="2037571"/>
            <a:ext cx="8640000" cy="786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Serve at best </a:t>
            </a:r>
            <a:r>
              <a:rPr lang="en-US" sz="1600" b="1" dirty="0" smtClean="0">
                <a:solidFill>
                  <a:schemeClr val="tx1"/>
                </a:solidFill>
              </a:rPr>
              <a:t>high diversity </a:t>
            </a:r>
            <a:r>
              <a:rPr lang="en-US" sz="1600" dirty="0" smtClean="0">
                <a:solidFill>
                  <a:schemeClr val="tx1"/>
                </a:solidFill>
              </a:rPr>
              <a:t>types of communications (Human &amp; Machine) with different performance attributes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8" name="Segnaposto contenuto 2"/>
          <p:cNvSpPr txBox="1">
            <a:spLocks/>
          </p:cNvSpPr>
          <p:nvPr/>
        </p:nvSpPr>
        <p:spPr bwMode="auto">
          <a:xfrm>
            <a:off x="228600" y="3112503"/>
            <a:ext cx="8640000" cy="11165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lnSpc>
                <a:spcPct val="100000"/>
              </a:lnSpc>
              <a:buClr>
                <a:schemeClr val="accent5"/>
              </a:buClr>
            </a:pPr>
            <a:r>
              <a:rPr lang="en-US" sz="1600" dirty="0">
                <a:solidFill>
                  <a:schemeClr val="tx1"/>
                </a:solidFill>
              </a:rPr>
              <a:t>Natively </a:t>
            </a:r>
            <a:r>
              <a:rPr lang="en-US" sz="1600" dirty="0" smtClean="0">
                <a:solidFill>
                  <a:schemeClr val="tx1"/>
                </a:solidFill>
              </a:rPr>
              <a:t>leverage </a:t>
            </a:r>
            <a:r>
              <a:rPr lang="en-US" sz="1600" dirty="0">
                <a:solidFill>
                  <a:schemeClr val="tx1"/>
                </a:solidFill>
              </a:rPr>
              <a:t>NFV technologies:</a:t>
            </a:r>
          </a:p>
          <a:p>
            <a:pPr marL="647700" lvl="1" indent="-285750">
              <a:lnSpc>
                <a:spcPct val="100000"/>
              </a:lnSpc>
              <a:buClr>
                <a:schemeClr val="accent5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400" dirty="0">
                <a:solidFill>
                  <a:schemeClr val="tx1"/>
                </a:solidFill>
              </a:rPr>
              <a:t>Support </a:t>
            </a:r>
            <a:r>
              <a:rPr lang="en-US" sz="1400" b="1" dirty="0">
                <a:solidFill>
                  <a:schemeClr val="tx1"/>
                </a:solidFill>
              </a:rPr>
              <a:t>on demand </a:t>
            </a:r>
            <a:r>
              <a:rPr lang="en-US" sz="1400" dirty="0">
                <a:solidFill>
                  <a:schemeClr val="tx1"/>
                </a:solidFill>
              </a:rPr>
              <a:t>composition of network functions and </a:t>
            </a:r>
            <a:r>
              <a:rPr lang="en-US" sz="1400" dirty="0" smtClean="0">
                <a:solidFill>
                  <a:schemeClr val="tx1"/>
                </a:solidFill>
              </a:rPr>
              <a:t>capabilities, enforcing flexible assignment of capability/capacity </a:t>
            </a:r>
            <a:r>
              <a:rPr lang="en-US" sz="1400" dirty="0">
                <a:solidFill>
                  <a:schemeClr val="tx1"/>
                </a:solidFill>
              </a:rPr>
              <a:t>“</a:t>
            </a:r>
            <a:r>
              <a:rPr lang="en-US" sz="1400" b="1" dirty="0">
                <a:solidFill>
                  <a:schemeClr val="tx1"/>
                </a:solidFill>
              </a:rPr>
              <a:t>where and when needed</a:t>
            </a:r>
            <a:r>
              <a:rPr lang="en-US" sz="1400" dirty="0" smtClean="0">
                <a:solidFill>
                  <a:schemeClr val="tx1"/>
                </a:solidFill>
              </a:rPr>
              <a:t>”</a:t>
            </a:r>
          </a:p>
          <a:p>
            <a:pPr marL="647700" lvl="1" indent="-285750">
              <a:lnSpc>
                <a:spcPct val="100000"/>
              </a:lnSpc>
              <a:buClr>
                <a:schemeClr val="accent5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400" dirty="0" smtClean="0">
                <a:solidFill>
                  <a:schemeClr val="tx1"/>
                </a:solidFill>
              </a:rPr>
              <a:t>Compatible evolution of standardization activities on LTE virtualization </a:t>
            </a:r>
            <a:endParaRPr lang="it-IT" sz="1400" dirty="0">
              <a:solidFill>
                <a:schemeClr val="tx1"/>
              </a:solidFill>
            </a:endParaRPr>
          </a:p>
        </p:txBody>
      </p:sp>
      <p:sp>
        <p:nvSpPr>
          <p:cNvPr id="9" name="Segnaposto contenuto 2"/>
          <p:cNvSpPr txBox="1">
            <a:spLocks/>
          </p:cNvSpPr>
          <p:nvPr/>
        </p:nvSpPr>
        <p:spPr bwMode="auto">
          <a:xfrm>
            <a:off x="228600" y="4598772"/>
            <a:ext cx="8640000" cy="6717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b="1" dirty="0">
                <a:solidFill>
                  <a:schemeClr val="tx1"/>
                </a:solidFill>
              </a:rPr>
              <a:t>Profitably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smtClean="0">
                <a:solidFill>
                  <a:schemeClr val="tx1"/>
                </a:solidFill>
              </a:rPr>
              <a:t>support new </a:t>
            </a:r>
            <a:r>
              <a:rPr lang="en-US" sz="1600" dirty="0">
                <a:solidFill>
                  <a:schemeClr val="tx1"/>
                </a:solidFill>
              </a:rPr>
              <a:t>business </a:t>
            </a:r>
            <a:r>
              <a:rPr lang="en-US" sz="1600" dirty="0" smtClean="0">
                <a:solidFill>
                  <a:schemeClr val="tx1"/>
                </a:solidFill>
              </a:rPr>
              <a:t>opportunities and provide </a:t>
            </a:r>
            <a:r>
              <a:rPr lang="en-US" sz="1600" b="1" dirty="0" smtClean="0">
                <a:solidFill>
                  <a:schemeClr val="tx1"/>
                </a:solidFill>
              </a:rPr>
              <a:t>sustainability</a:t>
            </a:r>
            <a:r>
              <a:rPr lang="en-US" sz="1600" dirty="0" smtClean="0">
                <a:solidFill>
                  <a:schemeClr val="tx1"/>
                </a:solidFill>
              </a:rPr>
              <a:t> thanks to cost saving, solutions for services low cost deployment, synergies with LTE </a:t>
            </a:r>
            <a:r>
              <a:rPr lang="en-US" sz="1600" dirty="0">
                <a:solidFill>
                  <a:schemeClr val="tx1"/>
                </a:solidFill>
              </a:rPr>
              <a:t>e</a:t>
            </a:r>
            <a:r>
              <a:rPr lang="en-US" sz="1600" dirty="0" smtClean="0">
                <a:solidFill>
                  <a:schemeClr val="tx1"/>
                </a:solidFill>
              </a:rPr>
              <a:t>volution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0" name="Segnaposto contenuto 2"/>
          <p:cNvSpPr txBox="1">
            <a:spLocks/>
          </p:cNvSpPr>
          <p:nvPr/>
        </p:nvSpPr>
        <p:spPr bwMode="auto">
          <a:xfrm>
            <a:off x="228600" y="5509359"/>
            <a:ext cx="8640000" cy="786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36000" tIns="36000" rIns="36000" bIns="36000" numCol="1" anchor="ctr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22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algn="l" rtl="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rgbClr val="114986"/>
                </a:solidFill>
                <a:latin typeface="Arial"/>
                <a:ea typeface="Arial" charset="0"/>
                <a:cs typeface="Arial"/>
              </a:defRPr>
            </a:lvl4pPr>
            <a:lvl5pPr marL="20716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5pPr>
            <a:lvl6pPr marL="25288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6pPr>
            <a:lvl7pPr marL="29860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7pPr>
            <a:lvl8pPr marL="34432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8pPr>
            <a:lvl9pPr marL="3900488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tx1"/>
                </a:solidFill>
                <a:latin typeface="Franklin Gothic Book" charset="0"/>
                <a:ea typeface="Arial" charset="0"/>
                <a:cs typeface="+mn-cs"/>
              </a:defRPr>
            </a:lvl9pPr>
          </a:lstStyle>
          <a:p>
            <a:pPr marL="85725" indent="0">
              <a:buClr>
                <a:schemeClr val="accent5"/>
              </a:buClr>
            </a:pPr>
            <a:r>
              <a:rPr lang="en-US" sz="1600" dirty="0" smtClean="0">
                <a:solidFill>
                  <a:schemeClr val="tx1"/>
                </a:solidFill>
              </a:rPr>
              <a:t>Be </a:t>
            </a:r>
            <a:r>
              <a:rPr lang="en-US" sz="1600" b="1" dirty="0">
                <a:solidFill>
                  <a:schemeClr val="tx1"/>
                </a:solidFill>
              </a:rPr>
              <a:t>future-proof</a:t>
            </a:r>
            <a:r>
              <a:rPr lang="en-US" sz="1600" dirty="0">
                <a:solidFill>
                  <a:schemeClr val="tx1"/>
                </a:solidFill>
              </a:rPr>
              <a:t> and ready to serve even not yet identified use case and radio </a:t>
            </a:r>
            <a:r>
              <a:rPr lang="en-US" sz="1600" dirty="0" smtClean="0">
                <a:solidFill>
                  <a:schemeClr val="tx1"/>
                </a:solidFill>
              </a:rPr>
              <a:t>technologies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2" name="Triangolo isoscele 11"/>
          <p:cNvSpPr/>
          <p:nvPr/>
        </p:nvSpPr>
        <p:spPr>
          <a:xfrm rot="10800000">
            <a:off x="4024462" y="2961511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Triangolo isoscele 12"/>
          <p:cNvSpPr/>
          <p:nvPr/>
        </p:nvSpPr>
        <p:spPr>
          <a:xfrm rot="10800000">
            <a:off x="4024463" y="4316199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4" name="Triangolo isoscele 13"/>
          <p:cNvSpPr/>
          <p:nvPr/>
        </p:nvSpPr>
        <p:spPr>
          <a:xfrm rot="10800000">
            <a:off x="4024463" y="5359547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5" name="Triangolo isoscele 14"/>
          <p:cNvSpPr/>
          <p:nvPr/>
        </p:nvSpPr>
        <p:spPr>
          <a:xfrm rot="10800000">
            <a:off x="4024462" y="1838411"/>
            <a:ext cx="1080000" cy="180020"/>
          </a:xfrm>
          <a:prstGeom prst="triangle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6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610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78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196528" y="1269779"/>
            <a:ext cx="8460000" cy="1105121"/>
          </a:xfrm>
        </p:spPr>
        <p:txBody>
          <a:bodyPr/>
          <a:lstStyle/>
          <a:p>
            <a:pPr marL="441325" indent="-355600"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</a:rPr>
              <a:t>Telecom Italia endorses the contribution from NGMN</a:t>
            </a:r>
          </a:p>
          <a:p>
            <a:pPr marL="441325" indent="-355600"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</a:rPr>
              <a:t>This contribution describes the overall vision and highlights some requirements of relevance from Telecom Italia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Statement</a:t>
            </a:r>
            <a:endParaRPr lang="it-IT" dirty="0"/>
          </a:p>
        </p:txBody>
      </p:sp>
      <p:sp>
        <p:nvSpPr>
          <p:cNvPr id="5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4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Pillars</a:t>
            </a:r>
            <a:endParaRPr lang="en-US" dirty="0"/>
          </a:p>
        </p:txBody>
      </p:sp>
      <p:sp>
        <p:nvSpPr>
          <p:cNvPr id="39" name="TextBox 1"/>
          <p:cNvSpPr txBox="1"/>
          <p:nvPr/>
        </p:nvSpPr>
        <p:spPr>
          <a:xfrm>
            <a:off x="299546" y="1107685"/>
            <a:ext cx="5275754" cy="2586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xMBB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Extreme Mobile Broadband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High dense scenario and extreme high throughput where and when needed</a:t>
            </a:r>
            <a:endParaRPr lang="en-US" sz="1600" b="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mMTC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Massive Machine-Type Communication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Extreme high number of low bit rate connections</a:t>
            </a:r>
          </a:p>
          <a:p>
            <a:pPr marL="285750" indent="-28575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b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uMTC</a:t>
            </a:r>
            <a:r>
              <a:rPr lang="en-US" b="0" dirty="0" smtClean="0">
                <a:latin typeface="Arial" panose="020B0604020202020204" pitchFamily="34" charset="0"/>
                <a:cs typeface="Arial" panose="020B0604020202020204" pitchFamily="34" charset="0"/>
              </a:rPr>
              <a:t> Ultra-reliable MTC</a:t>
            </a:r>
          </a:p>
          <a:p>
            <a:pPr marL="444500" lvl="1" indent="-177800" algn="just">
              <a:lnSpc>
                <a:spcPct val="11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Including factory automation, mission critical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services, Public Safety,….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819807"/>
            <a:ext cx="3124200" cy="2848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777222" y="3514904"/>
            <a:ext cx="1036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>
                <a:latin typeface="Calibri" panose="020F0502020204030204" pitchFamily="34" charset="0"/>
                <a:cs typeface="Calibri" panose="020F0502020204030204" pitchFamily="34" charset="0"/>
              </a:rPr>
              <a:t>Source METIS</a:t>
            </a:r>
            <a:endParaRPr lang="it-IT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egnaposto contenuto 1"/>
          <p:cNvSpPr>
            <a:spLocks noGrp="1"/>
          </p:cNvSpPr>
          <p:nvPr>
            <p:ph idx="1"/>
          </p:nvPr>
        </p:nvSpPr>
        <p:spPr>
          <a:xfrm>
            <a:off x="275355" y="4027291"/>
            <a:ext cx="8460000" cy="2026373"/>
          </a:xfrm>
        </p:spPr>
        <p:txBody>
          <a:bodyPr anchor="ctr" anchorCtr="0"/>
          <a:lstStyle/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identified pillars have the same importance and priority for Telecom Italia</a:t>
            </a:r>
          </a:p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radio design should encompass all use cases from the beginning and be forward compatible to new requirements</a:t>
            </a:r>
          </a:p>
          <a:p>
            <a:pPr marL="441325" indent="-355600">
              <a:spcAft>
                <a:spcPts val="600"/>
              </a:spcAft>
              <a:buClr>
                <a:schemeClr val="accent5"/>
              </a:buClr>
              <a:buSzPct val="100000"/>
              <a:buFont typeface="Arial" pitchFamily="34" charset="0"/>
              <a:buChar char="►"/>
            </a:pPr>
            <a:r>
              <a:rPr lang="en-US" sz="1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5G RAN: a family of radio access techniques based on  LTE Evolution plus new RAT(s) for specific use cases</a:t>
            </a:r>
          </a:p>
        </p:txBody>
      </p:sp>
      <p:sp>
        <p:nvSpPr>
          <p:cNvPr id="7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8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type="body" sz="quarter" idx="10"/>
          </p:nvPr>
        </p:nvSpPr>
        <p:spPr>
          <a:xfrm>
            <a:off x="177421" y="1496081"/>
            <a:ext cx="5595581" cy="2825204"/>
          </a:xfrm>
        </p:spPr>
        <p:txBody>
          <a:bodyPr anchor="ctr" anchorCtr="0"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pP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New spectrum to be identified below and above 6 GHz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pP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Licensed and unlicensed, including tight interworking with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0"/>
              </a:rPr>
              <a:t>WiFi</a:t>
            </a:r>
            <a:endParaRPr lang="en-US" sz="1600" dirty="0" smtClean="0">
              <a:solidFill>
                <a:schemeClr val="tx1"/>
              </a:solidFill>
              <a:ea typeface="ＭＳ Ｐゴシック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  <a:buClr>
                <a:schemeClr val="accent5"/>
              </a:buClr>
              <a:buSzPct val="100000"/>
              <a:buFont typeface="Webdings" pitchFamily="18" charset="2"/>
              <a:buChar char="4"/>
              <a:defRPr/>
            </a:pP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From sub-GHz to mm-wave</a:t>
            </a:r>
          </a:p>
          <a:p>
            <a:pPr marL="450850" lvl="1" indent="-277813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Lower frequencies to be used for coverage, included deep indoor, </a:t>
            </a:r>
            <a:r>
              <a:rPr lang="en-US" sz="1600" dirty="0">
                <a:solidFill>
                  <a:schemeClr val="tx1"/>
                </a:solidFill>
              </a:rPr>
              <a:t>and moderate traffic capacity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  <a:sym typeface="Wingdings" panose="05000000000000000000" pitchFamily="2" charset="2"/>
              </a:rPr>
              <a:t> scenarios and use cases covered by LTE evolution</a:t>
            </a:r>
            <a:endParaRPr lang="en-US" sz="1600" dirty="0" smtClean="0">
              <a:solidFill>
                <a:schemeClr val="tx1"/>
              </a:solidFill>
              <a:latin typeface="Arial" charset="0"/>
              <a:ea typeface="ＭＳ Ｐゴシック" charset="0"/>
            </a:endParaRPr>
          </a:p>
          <a:p>
            <a:pPr marL="450850" lvl="1" indent="-277813">
              <a:lnSpc>
                <a:spcPct val="100000"/>
              </a:lnSpc>
              <a:spcAft>
                <a:spcPts val="600"/>
              </a:spcAft>
              <a:defRPr/>
            </a:pP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Higher frequencies to be used in a complementary approach for extreme traffic capacity in dense scenarios and specific use case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  <a:sym typeface="Wingdings" panose="05000000000000000000" pitchFamily="2" charset="2"/>
              </a:rPr>
              <a:t> mainly for new RAT(s)</a:t>
            </a:r>
            <a:endParaRPr lang="en-US" sz="16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2" name="Titolo 1"/>
          <p:cNvSpPr txBox="1">
            <a:spLocks/>
          </p:cNvSpPr>
          <p:nvPr/>
        </p:nvSpPr>
        <p:spPr bwMode="auto">
          <a:xfrm>
            <a:off x="282579" y="360363"/>
            <a:ext cx="8321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Spectrum framework evolution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512059" y="5094218"/>
            <a:ext cx="5648534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5G Wireless Access  =  LTE </a:t>
            </a:r>
            <a:r>
              <a:rPr lang="it-IT" sz="2000" b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Evolution</a:t>
            </a:r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it-IT" sz="3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r>
              <a:rPr lang="it-IT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new RAT(s) </a:t>
            </a:r>
            <a:endParaRPr lang="it-IT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uppo 5"/>
          <p:cNvGrpSpPr/>
          <p:nvPr/>
        </p:nvGrpSpPr>
        <p:grpSpPr>
          <a:xfrm>
            <a:off x="5914724" y="1630399"/>
            <a:ext cx="3229276" cy="2831591"/>
            <a:chOff x="5803178" y="3827690"/>
            <a:chExt cx="3229276" cy="2831591"/>
          </a:xfrm>
        </p:grpSpPr>
        <p:sp>
          <p:nvSpPr>
            <p:cNvPr id="29" name="Ovale 28"/>
            <p:cNvSpPr/>
            <p:nvPr/>
          </p:nvSpPr>
          <p:spPr>
            <a:xfrm>
              <a:off x="6121273" y="5795260"/>
              <a:ext cx="2594984" cy="851074"/>
            </a:xfrm>
            <a:prstGeom prst="ellips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0791" y="5948009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" name="Gruppo 3"/>
            <p:cNvGrpSpPr/>
            <p:nvPr/>
          </p:nvGrpSpPr>
          <p:grpSpPr>
            <a:xfrm>
              <a:off x="6291160" y="5724039"/>
              <a:ext cx="753732" cy="662067"/>
              <a:chOff x="5495592" y="4864672"/>
              <a:chExt cx="753732" cy="662067"/>
            </a:xfrm>
          </p:grpSpPr>
          <p:sp>
            <p:nvSpPr>
              <p:cNvPr id="27" name="CasellaDiTesto 26"/>
              <p:cNvSpPr txBox="1"/>
              <p:nvPr/>
            </p:nvSpPr>
            <p:spPr>
              <a:xfrm>
                <a:off x="5495592" y="5286673"/>
                <a:ext cx="753732" cy="2400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  <a:spcBef>
                    <a:spcPts val="300"/>
                  </a:spcBef>
                  <a:spcAft>
                    <a:spcPts val="300"/>
                  </a:spcAft>
                </a:pPr>
                <a:r>
                  <a:rPr lang="en-US" sz="800" b="1" dirty="0" err="1" smtClean="0">
                    <a:latin typeface="Arial" panose="020B0604020202020204" pitchFamily="34" charset="0"/>
                    <a:cs typeface="Arial" panose="020B0604020202020204" pitchFamily="34" charset="0"/>
                  </a:rPr>
                  <a:t>Lte</a:t>
                </a:r>
                <a:r>
                  <a:rPr lang="en-US" sz="8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MACRO</a:t>
                </a:r>
                <a:endParaRPr lang="en-US" sz="8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28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8510" y="4864672"/>
                <a:ext cx="427897" cy="427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" name="Oval 204"/>
            <p:cNvSpPr>
              <a:spLocks noChangeAspect="1" noChangeArrowheads="1"/>
            </p:cNvSpPr>
            <p:nvPr/>
          </p:nvSpPr>
          <p:spPr bwMode="auto">
            <a:xfrm>
              <a:off x="5803178" y="3930142"/>
              <a:ext cx="3229276" cy="1568516"/>
            </a:xfrm>
            <a:prstGeom prst="ellipse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Oval 204"/>
            <p:cNvSpPr>
              <a:spLocks noChangeArrowheads="1"/>
            </p:cNvSpPr>
            <p:nvPr/>
          </p:nvSpPr>
          <p:spPr bwMode="auto">
            <a:xfrm>
              <a:off x="6072285" y="4116832"/>
              <a:ext cx="2691064" cy="1195136"/>
            </a:xfrm>
            <a:prstGeom prst="ellipse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Oval 204"/>
            <p:cNvSpPr>
              <a:spLocks noChangeArrowheads="1"/>
            </p:cNvSpPr>
            <p:nvPr/>
          </p:nvSpPr>
          <p:spPr bwMode="auto">
            <a:xfrm>
              <a:off x="6391122" y="4329389"/>
              <a:ext cx="2053390" cy="770021"/>
            </a:xfrm>
            <a:prstGeom prst="ellipse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IT and Network virtualization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SON</a:t>
              </a: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Ovale 15"/>
            <p:cNvSpPr/>
            <p:nvPr/>
          </p:nvSpPr>
          <p:spPr>
            <a:xfrm>
              <a:off x="6461707" y="4279894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NETAPI</a:t>
              </a:r>
            </a:p>
          </p:txBody>
        </p:sp>
        <p:sp>
          <p:nvSpPr>
            <p:cNvPr id="17" name="Ovale 16"/>
            <p:cNvSpPr/>
            <p:nvPr/>
          </p:nvSpPr>
          <p:spPr>
            <a:xfrm>
              <a:off x="7658849" y="4279894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18" name="Ovale 17"/>
            <p:cNvSpPr/>
            <p:nvPr/>
          </p:nvSpPr>
          <p:spPr>
            <a:xfrm>
              <a:off x="6285048" y="4802987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BSS</a:t>
              </a:r>
            </a:p>
          </p:txBody>
        </p:sp>
        <p:sp>
          <p:nvSpPr>
            <p:cNvPr id="19" name="Ovale 18"/>
            <p:cNvSpPr/>
            <p:nvPr/>
          </p:nvSpPr>
          <p:spPr>
            <a:xfrm>
              <a:off x="7887449" y="4802987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OSS</a:t>
              </a:r>
            </a:p>
          </p:txBody>
        </p:sp>
        <p:sp>
          <p:nvSpPr>
            <p:cNvPr id="20" name="Ovale 19"/>
            <p:cNvSpPr/>
            <p:nvPr/>
          </p:nvSpPr>
          <p:spPr>
            <a:xfrm>
              <a:off x="7085744" y="4994133"/>
              <a:ext cx="720000" cy="270000"/>
            </a:xfrm>
            <a:prstGeom prst="ellipse">
              <a:avLst/>
            </a:prstGeom>
            <a:solidFill>
              <a:srgbClr val="004A82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BIG DATA</a:t>
              </a:r>
            </a:p>
          </p:txBody>
        </p:sp>
        <p:sp>
          <p:nvSpPr>
            <p:cNvPr id="21" name="CasellaDiTesto 20"/>
            <p:cNvSpPr txBox="1"/>
            <p:nvPr/>
          </p:nvSpPr>
          <p:spPr>
            <a:xfrm>
              <a:off x="6985439" y="4151237"/>
              <a:ext cx="87075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Digital factory</a:t>
              </a:r>
              <a:endParaRPr lang="en-US" sz="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CasellaDiTesto 21"/>
            <p:cNvSpPr txBox="1"/>
            <p:nvPr/>
          </p:nvSpPr>
          <p:spPr>
            <a:xfrm>
              <a:off x="6799480" y="3827690"/>
              <a:ext cx="117692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b="1" dirty="0" smtClean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Service Layer/Cloud</a:t>
              </a:r>
              <a:endParaRPr lang="en-US" sz="8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Freccia bidirezionale orizzontale 6"/>
            <p:cNvSpPr/>
            <p:nvPr/>
          </p:nvSpPr>
          <p:spPr>
            <a:xfrm rot="5400000">
              <a:off x="7039823" y="5502042"/>
              <a:ext cx="428434" cy="328086"/>
            </a:xfrm>
            <a:prstGeom prst="left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pic>
          <p:nvPicPr>
            <p:cNvPr id="34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3618" y="6042615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9455" y="6129466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6499" y="6165092"/>
              <a:ext cx="416643" cy="300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8105" y="6178462"/>
              <a:ext cx="314236" cy="209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2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9997" y="6381292"/>
              <a:ext cx="521230" cy="277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79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type="body" sz="quarter" idx="10"/>
          </p:nvPr>
        </p:nvSpPr>
        <p:spPr>
          <a:xfrm>
            <a:off x="195538" y="1359603"/>
            <a:ext cx="8716450" cy="2825204"/>
          </a:xfrm>
        </p:spPr>
        <p:txBody>
          <a:bodyPr anchor="ctr" anchorCtr="0"/>
          <a:lstStyle/>
          <a:p>
            <a:pPr lvl="0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b="1" dirty="0" err="1" smtClean="0">
                <a:solidFill>
                  <a:schemeClr val="tx1"/>
                </a:solidFill>
                <a:ea typeface="ＭＳ Ｐゴシック" charset="0"/>
              </a:rPr>
              <a:t>xMBB</a:t>
            </a:r>
            <a:r>
              <a:rPr lang="en-US" sz="1600" b="1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endParaRPr lang="it-IT" sz="1600" b="1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a new RAT shall be designed in order to benefit from large bandwidth and cope with radio propagation at high frequency (&gt; 6GHz)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  <a:defRPr/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integration with an LTE control layer </a:t>
            </a:r>
            <a:r>
              <a:rPr lang="en-US" sz="1600" dirty="0" smtClean="0">
                <a:solidFill>
                  <a:schemeClr val="tx1"/>
                </a:solidFill>
                <a:ea typeface="ＭＳ Ｐゴシック" charset="0"/>
              </a:rPr>
              <a:t>at </a:t>
            </a: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lower frequency (&lt;6Ghz) is a key enabler for early and successful deployment of 5G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0">
              <a:lnSpc>
                <a:spcPct val="100000"/>
              </a:lnSpc>
              <a:spcAft>
                <a:spcPts val="300"/>
              </a:spcAft>
            </a:pPr>
            <a:r>
              <a:rPr lang="it-IT" sz="1600" b="1" dirty="0" err="1" smtClean="0">
                <a:solidFill>
                  <a:schemeClr val="tx1"/>
                </a:solidFill>
                <a:ea typeface="ＭＳ Ｐゴシック" charset="0"/>
              </a:rPr>
              <a:t>uMTC</a:t>
            </a:r>
            <a:r>
              <a:rPr lang="it-IT" sz="1600" b="1" dirty="0" smtClean="0">
                <a:solidFill>
                  <a:schemeClr val="tx1"/>
                </a:solidFill>
                <a:ea typeface="ＭＳ Ｐゴシック" charset="0"/>
              </a:rPr>
              <a:t> </a:t>
            </a:r>
            <a:r>
              <a:rPr lang="it-IT" sz="1600" b="1" dirty="0">
                <a:solidFill>
                  <a:schemeClr val="tx1"/>
                </a:solidFill>
                <a:ea typeface="ＭＳ Ｐゴシック" charset="0"/>
              </a:rPr>
              <a:t>and </a:t>
            </a:r>
            <a:r>
              <a:rPr lang="it-IT" sz="1600" b="1" dirty="0" err="1" smtClean="0">
                <a:solidFill>
                  <a:schemeClr val="tx1"/>
                </a:solidFill>
                <a:ea typeface="ＭＳ Ｐゴシック" charset="0"/>
              </a:rPr>
              <a:t>mMTC</a:t>
            </a:r>
            <a:endParaRPr lang="it-IT" sz="1600" b="1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Evolution of LTE and introduction of a new RAT depending on the use case specific requirements 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  <a:p>
            <a:pPr lvl="1">
              <a:lnSpc>
                <a:spcPct val="100000"/>
              </a:lnSpc>
              <a:spcAft>
                <a:spcPts val="300"/>
              </a:spcAft>
            </a:pPr>
            <a:r>
              <a:rPr lang="en-US" sz="1600" dirty="0">
                <a:solidFill>
                  <a:schemeClr val="tx1"/>
                </a:solidFill>
                <a:ea typeface="ＭＳ Ｐゴシック" charset="0"/>
              </a:rPr>
              <a:t>Flexible accommodation of the new RAT at the lower frequency in order to ensure efficient spectrum allocation and </a:t>
            </a:r>
            <a:r>
              <a:rPr lang="en-US" sz="1600" dirty="0" err="1" smtClean="0">
                <a:solidFill>
                  <a:schemeClr val="tx1"/>
                </a:solidFill>
                <a:ea typeface="ＭＳ Ｐゴシック" charset="0"/>
              </a:rPr>
              <a:t>refarming</a:t>
            </a:r>
            <a:endParaRPr lang="it-IT" sz="1600" dirty="0">
              <a:solidFill>
                <a:schemeClr val="tx1"/>
              </a:solidFill>
              <a:ea typeface="ＭＳ Ｐゴシック" charset="0"/>
            </a:endParaRPr>
          </a:p>
        </p:txBody>
      </p:sp>
      <p:sp>
        <p:nvSpPr>
          <p:cNvPr id="25602" name="Titolo 1"/>
          <p:cNvSpPr txBox="1">
            <a:spLocks/>
          </p:cNvSpPr>
          <p:nvPr/>
        </p:nvSpPr>
        <p:spPr bwMode="auto">
          <a:xfrm>
            <a:off x="282579" y="360363"/>
            <a:ext cx="83216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Spectrum framework evolution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6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53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43"/>
          <p:cNvSpPr>
            <a:spLocks noChangeArrowheads="1"/>
          </p:cNvSpPr>
          <p:nvPr/>
        </p:nvSpPr>
        <p:spPr bwMode="auto">
          <a:xfrm flipH="1">
            <a:off x="136478" y="736960"/>
            <a:ext cx="8789157" cy="5684877"/>
          </a:xfrm>
          <a:prstGeom prst="roundRect">
            <a:avLst>
              <a:gd name="adj" fmla="val 5357"/>
            </a:avLst>
          </a:prstGeom>
          <a:noFill/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71463" indent="-271463" defTabSz="914400">
              <a:lnSpc>
                <a:spcPct val="100000"/>
              </a:lnSpc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Aware of user and application </a:t>
            </a: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needs and always able to assign Network resources based on those needs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E.g. in terms of required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performance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at IP layer and/or app/use-case specific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(new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KPIs and finer granularity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QCIs)</a:t>
            </a:r>
          </a:p>
          <a:p>
            <a:pPr indent="-279400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Extend Performance Management and MDT from network performance to user </a:t>
            </a: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experience 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User / application level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QoS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QoE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monitoring capability supported by UEs and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</a:p>
          <a:p>
            <a:pPr marL="44926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Interaction between (RAN/CN) control/management  layer and service management layers</a:t>
            </a:r>
          </a:p>
          <a:p>
            <a:pPr marL="271463" indent="-271463" defTabSz="914400">
              <a:lnSpc>
                <a:spcPct val="100000"/>
              </a:lnSpc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Maximize synergies of new RAT(s) (e.g. tight interworking) with LTE evolution</a:t>
            </a:r>
          </a:p>
          <a:p>
            <a:pPr marL="271463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Management of 5G Radio Access Network shall benefit from Virtualization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and provide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 definition of virtual RAN functions and interfaces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support management and orchestration in a flexible architecture, integrating LTE and new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RAT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Convergence of control plane and network management plane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support Autonomic/Self-management functions coping with different use cases and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deployment</a:t>
            </a:r>
          </a:p>
          <a:p>
            <a:pPr marL="455613" lvl="1" indent="-271463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 layered architecture, with standard and open API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(open source)</a:t>
            </a:r>
          </a:p>
          <a:p>
            <a:pPr marL="269875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Virtualized RAN shall be based on a standard and effective </a:t>
            </a:r>
            <a:r>
              <a:rPr lang="en-US" sz="1600" b="1" kern="0" dirty="0" err="1">
                <a:latin typeface="Calibri" panose="020F0502020204030204" pitchFamily="34" charset="0"/>
                <a:cs typeface="Calibri" panose="020F0502020204030204" pitchFamily="34" charset="0"/>
              </a:rPr>
              <a:t>fronthauling</a:t>
            </a:r>
            <a:r>
              <a:rPr lang="en-US" sz="1600" b="1" kern="0" dirty="0">
                <a:latin typeface="Calibri" panose="020F0502020204030204" pitchFamily="34" charset="0"/>
                <a:cs typeface="Calibri" panose="020F0502020204030204" pitchFamily="34" charset="0"/>
              </a:rPr>
              <a:t> solution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RAN and radio access dynamic re-configuration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Ultra-high bitrate on 5G local access have to be transported by efficient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fronthaul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solutions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Unique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 framework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allow simple operations and consistent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behaviour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in multi-vendor scenarios</a:t>
            </a:r>
          </a:p>
          <a:p>
            <a:pPr marL="444500" lvl="1" indent="-26352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Fast standardization to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avoid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fragmentation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on de-facto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standards</a:t>
            </a:r>
          </a:p>
        </p:txBody>
      </p:sp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846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use case driven, configurable</a:t>
            </a:r>
            <a:r>
              <a:rPr lang="en-US" sz="2600" dirty="0">
                <a:solidFill>
                  <a:srgbClr val="E0001A"/>
                </a:solidFill>
                <a:latin typeface="Franklin Gothic Medium" charset="0"/>
              </a:rPr>
              <a:t>, dynamic radio </a:t>
            </a:r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access (1/2)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6" name="Segnaposto testo 8"/>
          <p:cNvSpPr txBox="1">
            <a:spLocks/>
          </p:cNvSpPr>
          <p:nvPr/>
        </p:nvSpPr>
        <p:spPr bwMode="auto">
          <a:xfrm>
            <a:off x="7526716" y="109181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61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use case driven, configurable</a:t>
            </a:r>
            <a:r>
              <a:rPr lang="en-US" sz="2600" dirty="0">
                <a:solidFill>
                  <a:srgbClr val="E0001A"/>
                </a:solidFill>
                <a:latin typeface="Franklin Gothic Medium" charset="0"/>
              </a:rPr>
              <a:t>, dynamic radio </a:t>
            </a:r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access (2/2)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9" name="Oval 43"/>
          <p:cNvSpPr>
            <a:spLocks noChangeArrowheads="1"/>
          </p:cNvSpPr>
          <p:nvPr/>
        </p:nvSpPr>
        <p:spPr bwMode="auto">
          <a:xfrm flipH="1">
            <a:off x="131627" y="2680800"/>
            <a:ext cx="8739417" cy="1306413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69875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Several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services typically labeled as 5G services are already in the market or under development/regulation (smart capillary, m2m, Public Safety,…). The relations between ecosystems, markets, regulatory frameworks, assigned spectrum </a:t>
            </a:r>
            <a:r>
              <a:rPr lang="en-US" sz="1600" kern="0" dirty="0" err="1">
                <a:latin typeface="Calibri" panose="020F0502020204030204" pitchFamily="34" charset="0"/>
                <a:cs typeface="Calibri" panose="020F0502020204030204" pitchFamily="34" charset="0"/>
              </a:rPr>
              <a:t>etc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 needs to be taken into consideration when defining service requirements and corresponding technical solutions</a:t>
            </a:r>
          </a:p>
          <a:p>
            <a:pPr marL="84138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</a:pP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Standardization effort on </a:t>
            </a:r>
            <a:r>
              <a:rPr lang="en-US" sz="1600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LTE </a:t>
            </a:r>
            <a:r>
              <a:rPr lang="en-US" sz="1600" kern="0" dirty="0">
                <a:latin typeface="Calibri" panose="020F0502020204030204" pitchFamily="34" charset="0"/>
                <a:cs typeface="Calibri" panose="020F0502020204030204" pitchFamily="34" charset="0"/>
              </a:rPr>
              <a:t>evolution shall be kept, being an integral part of 5G</a:t>
            </a:r>
          </a:p>
        </p:txBody>
      </p:sp>
      <p:sp>
        <p:nvSpPr>
          <p:cNvPr id="6" name="Oval 43"/>
          <p:cNvSpPr>
            <a:spLocks noChangeArrowheads="1"/>
          </p:cNvSpPr>
          <p:nvPr/>
        </p:nvSpPr>
        <p:spPr bwMode="auto">
          <a:xfrm flipH="1">
            <a:off x="177421" y="747893"/>
            <a:ext cx="8679976" cy="1718131"/>
          </a:xfrm>
          <a:prstGeom prst="roundRect">
            <a:avLst>
              <a:gd name="adj" fmla="val 5357"/>
            </a:avLst>
          </a:prstGeom>
          <a:noFill/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en-US" sz="1600" b="1" dirty="0">
                <a:solidFill>
                  <a:srgbClr val="0070C0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Reinforce LTE techniques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Network densification and 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HetNet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Massive 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MIMO (&gt;&gt; than 8x8 antennas)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Advanced receivers and interference coordination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Enhanced multi-RAT coordination</a:t>
            </a:r>
          </a:p>
          <a:p>
            <a:pPr marL="285750" lvl="1" indent="-285750" eaLnBrk="0" hangingPunct="0">
              <a:spcAft>
                <a:spcPts val="300"/>
              </a:spcAft>
              <a:buClr>
                <a:schemeClr val="tx2"/>
              </a:buClr>
              <a:buSzPct val="70000"/>
              <a:buFont typeface="Arial" panose="020B0604020202020204" pitchFamily="34" charset="0"/>
              <a:buChar char="►"/>
            </a:pP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Wireless back/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fronthaul</a:t>
            </a: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; 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enhanced </a:t>
            </a:r>
            <a:r>
              <a:rPr lang="en-US" sz="1600" dirty="0" err="1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fronthaul</a:t>
            </a:r>
            <a:r>
              <a:rPr lang="en-US" sz="1600" dirty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(innovative split BBU-RRH</a:t>
            </a:r>
            <a:r>
              <a:rPr lang="en-US" sz="1600" dirty="0" smtClean="0">
                <a:solidFill>
                  <a:schemeClr val="accent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)</a:t>
            </a:r>
            <a:endParaRPr lang="en-US" sz="1600" dirty="0">
              <a:solidFill>
                <a:schemeClr val="accent1"/>
              </a:solidFill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7" name="Oval 43"/>
          <p:cNvSpPr>
            <a:spLocks noChangeArrowheads="1"/>
          </p:cNvSpPr>
          <p:nvPr/>
        </p:nvSpPr>
        <p:spPr bwMode="auto">
          <a:xfrm flipH="1">
            <a:off x="147550" y="4307158"/>
            <a:ext cx="8739417" cy="570071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400">
              <a:spcAft>
                <a:spcPts val="300"/>
              </a:spcAft>
              <a:buClr>
                <a:schemeClr val="accent5"/>
              </a:buClr>
              <a:buSzPct val="100000"/>
            </a:pPr>
            <a:r>
              <a:rPr lang="en-US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5G radio access(</a:t>
            </a:r>
            <a:r>
              <a:rPr lang="en-US" b="1" kern="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es</a:t>
            </a:r>
            <a:r>
              <a:rPr lang="en-US" b="1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), including LTE evolution, shall be submitted to ITU-R to be included in IMT-2020</a:t>
            </a:r>
            <a:endParaRPr lang="en-US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Segnaposto testo 8"/>
          <p:cNvSpPr txBox="1">
            <a:spLocks/>
          </p:cNvSpPr>
          <p:nvPr/>
        </p:nvSpPr>
        <p:spPr bwMode="auto">
          <a:xfrm>
            <a:off x="7499420" y="109181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9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5G: virtualization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6" name="Segnaposto testo 6"/>
          <p:cNvSpPr>
            <a:spLocks noGrp="1"/>
          </p:cNvSpPr>
          <p:nvPr>
            <p:ph type="body" sz="quarter" idx="4294967295"/>
          </p:nvPr>
        </p:nvSpPr>
        <p:spPr>
          <a:xfrm>
            <a:off x="179512" y="753138"/>
            <a:ext cx="8603244" cy="216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dirty="0" smtClean="0"/>
              <a:t>A </a:t>
            </a:r>
            <a:r>
              <a:rPr lang="en-US" sz="1600" b="1" dirty="0" smtClean="0"/>
              <a:t>5G network architecture with native support for NFV </a:t>
            </a:r>
            <a:r>
              <a:rPr lang="en-US" sz="1600" dirty="0" smtClean="0"/>
              <a:t>enables fast creation of dedicated network instances optimized for specific customers, service scenarios and/or terminal types </a:t>
            </a:r>
            <a:r>
              <a:rPr lang="en-US" sz="1600" dirty="0"/>
              <a:t>(</a:t>
            </a:r>
            <a:r>
              <a:rPr lang="en-US" sz="1600" b="1" dirty="0"/>
              <a:t>network slices</a:t>
            </a:r>
            <a:r>
              <a:rPr lang="en-US" sz="1600" dirty="0" smtClean="0"/>
              <a:t>), potentially improving </a:t>
            </a:r>
            <a:r>
              <a:rPr lang="en-US" sz="1600" b="1" dirty="0" smtClean="0"/>
              <a:t>user experience </a:t>
            </a:r>
            <a:r>
              <a:rPr lang="en-US" sz="1600" dirty="0" smtClean="0"/>
              <a:t>and </a:t>
            </a:r>
            <a:r>
              <a:rPr lang="en-US" sz="1600" b="1" dirty="0" smtClean="0"/>
              <a:t>infrastructure resources</a:t>
            </a:r>
          </a:p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dirty="0" smtClean="0"/>
              <a:t>Network </a:t>
            </a:r>
            <a:r>
              <a:rPr lang="en-US" sz="1600" dirty="0"/>
              <a:t>slices </a:t>
            </a:r>
            <a:r>
              <a:rPr lang="en-US" sz="1600" dirty="0" smtClean="0"/>
              <a:t>could be created by the operator </a:t>
            </a:r>
            <a:r>
              <a:rPr lang="en-US" sz="1600" b="1" dirty="0" smtClean="0"/>
              <a:t>combining elementary functions available in a catalogue</a:t>
            </a:r>
            <a:r>
              <a:rPr lang="en-US" sz="1600" dirty="0" smtClean="0"/>
              <a:t>. Composition of functions to create slices can be managed by the operator though the </a:t>
            </a:r>
            <a:r>
              <a:rPr lang="en-US" sz="1600" b="1" dirty="0" smtClean="0"/>
              <a:t>NFV Orchestration Platform</a:t>
            </a:r>
          </a:p>
          <a:p>
            <a:pPr algn="just">
              <a:lnSpc>
                <a:spcPct val="100000"/>
              </a:lnSpc>
              <a:spcAft>
                <a:spcPts val="300"/>
              </a:spcAft>
              <a:buSzPct val="100000"/>
              <a:buFont typeface="Webdings" panose="05030102010509060703" pitchFamily="18" charset="2"/>
              <a:buChar char="4"/>
            </a:pPr>
            <a:r>
              <a:rPr lang="en-US" sz="1600" b="1" dirty="0"/>
              <a:t>Integration of multiple RATs in the network slices</a:t>
            </a:r>
            <a:r>
              <a:rPr lang="en-US" sz="1600" dirty="0"/>
              <a:t>, including </a:t>
            </a:r>
            <a:r>
              <a:rPr lang="en-US" sz="1600" dirty="0" err="1"/>
              <a:t>WiFi</a:t>
            </a:r>
            <a:endParaRPr lang="en-US" sz="1600" dirty="0"/>
          </a:p>
        </p:txBody>
      </p:sp>
      <p:pic>
        <p:nvPicPr>
          <p:cNvPr id="8" name="Picture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0716" y="2965848"/>
            <a:ext cx="5619236" cy="366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225008" y="3292225"/>
            <a:ext cx="2883764" cy="2814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Arial"/>
                <a:ea typeface="MS PGothic" panose="020B0600070205080204" pitchFamily="34" charset="-128"/>
                <a:cs typeface="Arial"/>
              </a:defRPr>
            </a:lvl1pPr>
            <a:lvl2pPr marL="446088" indent="11113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2pPr>
            <a:lvl3pPr marL="893763" indent="20638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6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3pPr>
            <a:lvl4pPr marL="1339850" indent="31750" fontAlgn="base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FF0000"/>
              </a:buClr>
              <a:buSzPct val="50000"/>
              <a:buFont typeface="Franklin Gothic Demi" charset="0"/>
              <a:defRPr sz="1200">
                <a:solidFill>
                  <a:schemeClr val="accent1"/>
                </a:solidFill>
                <a:latin typeface="Arial"/>
                <a:ea typeface="Arial" charset="0"/>
                <a:cs typeface="Arial"/>
              </a:defRPr>
            </a:lvl4pPr>
            <a:lvl5pPr marL="20716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solidFill>
                  <a:schemeClr val="accent1"/>
                </a:solidFill>
                <a:latin typeface="Franklin Gothic Book" charset="0"/>
                <a:ea typeface="Arial" charset="0"/>
              </a:defRPr>
            </a:lvl5pPr>
            <a:lvl6pPr marL="25288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6pPr>
            <a:lvl7pPr marL="29860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7pPr>
            <a:lvl8pPr marL="34432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8pPr>
            <a:lvl9pPr marL="3900488" indent="-22860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50000"/>
              <a:buFont typeface="Franklin Gothic Demi" charset="0"/>
              <a:buChar char="►"/>
              <a:defRPr>
                <a:latin typeface="Franklin Gothic Book" charset="0"/>
                <a:ea typeface="Arial" charset="0"/>
              </a:defRPr>
            </a:lvl9pPr>
          </a:lstStyle>
          <a:p>
            <a:pPr marL="0" indent="0">
              <a:buClr>
                <a:schemeClr val="accent5"/>
              </a:buClr>
              <a:buNone/>
            </a:pPr>
            <a:r>
              <a:rPr lang="en-US" sz="1600" b="1" dirty="0" smtClean="0"/>
              <a:t>Examples of slices: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Smartphone</a:t>
            </a:r>
            <a:r>
              <a:rPr lang="en-US" sz="1400" dirty="0" smtClean="0"/>
              <a:t>: fully-fledged functions distributed across the network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Automotive</a:t>
            </a:r>
            <a:r>
              <a:rPr lang="en-US" sz="1400" dirty="0" smtClean="0">
                <a:solidFill>
                  <a:schemeClr val="tx2"/>
                </a:solidFill>
              </a:rPr>
              <a:t>:</a:t>
            </a:r>
            <a:r>
              <a:rPr lang="en-US" sz="1400" dirty="0" smtClean="0"/>
              <a:t> security, reliability, latency at the edge. </a:t>
            </a:r>
            <a:r>
              <a:rPr lang="en-US" sz="1400" dirty="0"/>
              <a:t>C</a:t>
            </a:r>
            <a:r>
              <a:rPr lang="en-US" sz="1400" dirty="0" smtClean="0"/>
              <a:t>loud node + open API for vertical applications.</a:t>
            </a:r>
          </a:p>
          <a:p>
            <a:pPr marL="174625" lvl="1" indent="-174625">
              <a:buSzPct val="70000"/>
              <a:buFont typeface="Arial" panose="020B0604020202020204" pitchFamily="34" charset="0"/>
              <a:buChar char="►"/>
            </a:pPr>
            <a:r>
              <a:rPr lang="en-US" sz="1400" b="1" dirty="0" smtClean="0">
                <a:solidFill>
                  <a:schemeClr val="tx2"/>
                </a:solidFill>
              </a:rPr>
              <a:t>Sensors</a:t>
            </a:r>
            <a:r>
              <a:rPr lang="en-US" sz="1400" dirty="0" smtClean="0">
                <a:solidFill>
                  <a:schemeClr val="tx2"/>
                </a:solidFill>
              </a:rPr>
              <a:t>:</a:t>
            </a:r>
            <a:r>
              <a:rPr lang="en-US" sz="1400" dirty="0" smtClean="0"/>
              <a:t> avoid mobility, basic Control plane functions (e.g. authentication)</a:t>
            </a:r>
          </a:p>
          <a:p>
            <a:pPr marL="0" indent="0">
              <a:buNone/>
            </a:pPr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9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218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Risultati immagini per mesh network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8" descr="data:image/jpeg;base64,/9j/4AAQSkZJRgABAQAAAQABAAD/2wCEAAkGBxISEhUQEhQSFBQSEBAQEBAPDw8QEBAPFBUYFhQVFBQYHCggGBolHBQVITEhJSksLi4uFx8zODMsNygtLiwBCgoKDg0OGxAQGywkHyQsLCwsLCwsLCwsLCwsLC0sLCwsLCwsLCwsLCwsLCwsLCwsLCwsLCwsLCwsLCwsLCwsLP/AABEIAL4BCgMBEQACEQEDEQH/xAAcAAEAAQUBAQAAAAAAAAAAAAAABgECAwUHBAj/xABDEAACAQIDBAQKBwcDBQAAAAAAAQIDEQQFBhIhMVEHQWFxEyJScoGRk6Gx0RcyQlRissEUFjM0U5LwY4KiFSMkc+H/xAAbAQEAAgMBAQAAAAAAAAAAAAAAAQQCAwYFB//EADURAQACAQIEAwYEBgIDAAAAAAABAgMEEQUSITETQVEyUmFxkaEVFjSxFCIjQoHRM/BiweH/2gAMAwEAAhEDEQA/AO4gAAAAAAAAAAAAAAAAAAAAAAAAAAAAAAAAAAAAAAAAAAAAAAAAAAAAAAAAAAAAAAAAAAAAAAAAAAAAAAAAAAAAAAAAAAAAAAAAAAAAAAAAAAAAAAAAAAAAAAAAAAAAAAAAAAAAAAAAAAAAAAAAAAAAAAAAAAAAAAAAAAAEK1dr+GBrqg6MqjdONTajOMUlJyVrNfhMLX5XqaLhdtVj54tEddml+l+n92n7WHyMfFXfy/f34Ppfp/dZ+1h8h4p+X7+/H0Ppgp/dZ+1h8h4p+X7+/H0Ppfp/dZ+1h8h4p+X7+/H0Ppfp/dZ+1h8h4p+X7+/H0Ppgp/dZ+1h8h4p+X7+/H0Ppgp/dZ+1h8iPFPwC/vx9Em0drGOPVRqm6fg3FWlNS2tpN9S7DZW3M83XaG2ltETaJ3SlGSgAAAACydVRTcmkkrtt2SXa+oEdZ2hD846ScDQbjGcq8l1YdKUfaO0fU2YTkiHp4OEanL1mOWPiimN6Xaz3UcPTiup1akqj9Kio/EwnLPo9THwCn999/lDVVelHMHwdGPZGj85MjxJWY4Hpo9fqpDpQzFfaovslR3e5oeJZE8E0vlv8AVssH0uYlfxaFGfPwcp0n79omMvq05OAUn2LT+6U5R0oYKs1Gpt0JPd/3Y3p38+N7emxnGSJeZn4LqcfWu1vl3TPDYqFSKnTlGcZK8ZwkpRa7Gtxm8q1bUna0bMwQAAAAAAAAAAAC2b3AcE6T621mE/w06Ufdf9TRk7uy4LG2lj5yihg9YAAAAAAQOg9E1ZxlVXOVP4M3YvNzPH/ap8nZKT3I2udXgAAEb1drGhgI+N49WSvToRa2n2yf2Y9vquY2tEL2i0GXVW6dI85cW1HqnFY1vw07Qv4tGneNKPLd9p9rNFrTbu63S8Pw6aNqxvPq0hiugAAAAAbLI89xGElt0KjjvvKD305+dDg+/iZROytn0mLURy2h2PRevKWNtSnalXS302/FqW4um+vu4rt4m6t4lyev4ZfTfzR1r6plFmbzFQAAAAAAAAADHWe5g83zxrmptY/EPlUUfVCKfvuV793ccLrtpaNEYvQCETMR3CepuA3CDcBuEm6d9Ff8Sp3w+DNuNzXH5ibU2n1dqo/VXcbXOrwAEW13qyOBo3jaVaomqMHwuuM5fhV/TwMbWir0OH6G2qybf2x3cGxmKnVnKrUk5zm9qc5b238uwrzO7tMeOuOsVrG0QwhsCASHWWN7RSN7dPmzRwlR/Zl6rGfJKpbiOmr051zwVTyH7hySxjielmfbhgnBrimu9WMZiYWsebHk9i0SoQ2gF1Oo4tSi2mmnGUW001wafUwiaxaNp7S7Z0dax/a4eCqteHppbXV4WHBTXbzXPvLGO0TDjeJ8PnT35q+zP2TmLNjyYVISAAAAAAAAYcS/FYQ+btSVdrF4iXPEVfdJr9Ctbu+gaKNtPSPg1xCy2mnML4Wso/hk/el+pnj7vH45bbTRt6uhYfR91c37Q5CZll/czs9w2g3P3M7PcNoNz9zOz3DaDc/c3sG0G6QZDkXgmEbzPdK4KyAuA82YYyFGnOrN2jCEpyb6opXY7M8dJveKR3l85aizmeMxE8RP7TtCN/4dJfViv84tlW07y7vSaaunxRSO/n82tC0EbjZ5Vk86rT32fDmzZTHv3eHxDi9cP9LH1n9k3yjR+5eLb0G6IiHM5s+TNO953SPD6Pj1olpnqzS0hHkBrMdo1We73ETG6a2tWd4lCc80nKneUE932ep93I12p5ve0PGbVtFc87x6/wC0Wa6vX3mp1EWi0bx2UIS9mT5jPDVoV4cYSvbyo/ai+9Ex0lo1OCubFOO0d30XkuYRr0oVIu8ZxjKL7GrlrfeHA5KTjtNbd4bEMAAAAAAAADz41+KwR3fMuNqbVSpLyqtSXrk2VZfRMMcuOsekQwhsSno7p3xLfKC97/8AhsxR13eBx+f6Va+s/s7rgoLZW7qNzlpln2UA2UAUEBXYQFVECoADmvTJnGxRhhYvfWlt1Lf0qfBemTj/AGs15Z6bPc4Fp4vlnLPaO3zchNDrAkbLIsudapa25NX7XyMsdd53l5HFtbODHy19qzsGmtOqKTaLDjpnz80vo4aMVZIDNYCoFsoJgazM8rjOL3AcV17kvgKqqJWjNtPltr5r4GnJHo6rgmqm9JxW8uyLGp7wB1zojzNyoOi3/CqOK8yXjL4v1G/HPRx/G8MUzxaPOHS0zY8dUAAAAAAADwZ1U2aU5coyfqVxPZnjje0R8XzMn8yq+iR2Al78pzerhnKVLZUpJLaktrZSvwXC+8mLTCnqtFj1O0X7R5M+K1Pjan18TX7oVHTXqhZDmlNNBp6dqR9P9vH/ANTr8fDVr8/DVL+u5G8tv8Ph92PpH+mywGsMfRfiYmq15NWXhYtcvHuTFphoycN0uT2qfTp+ycad6VrtQxlNR6vD0buK7Z03drvTfcbIyerxdTwKaxvgnf4T/t0zB4yFWCqU5RnCSvGUGpRa7Gjb3eBelqTtaNpZwxVAtm9wHAeknH+Gx9XlSUaMf9qvL/lJle87y7Xg+KMemr8d5/8ASLmL0wDqHR/k1oxbW92k+97yxSNocJxHP42e1vKJ2j5Op4ekopIyUmUAAAAUaAjOpsjjXVnFS33V0nvE9WdMlqTvSdpQmrorf9SP9qMeWG3+Lz+/P1WrRX4V/aTywn+Mz+/P1lK9LZGqD3RUb2vsxSvbhf1sREQ1ZM18ntzMpnHgS1qgAAAAAAAaLWdbYwleXKhWfp2HYieyxpK82opHrMPnQqvoASBAAAbSAAJFo7VlXA1N15UZNeFpX/5Q5S+PAzpbl7vO4hw+mqrv/dHaXe8tx0K1ONWnJShOKlGS4NMsRO7ir47Y5mtu8PWGLDipWiwQ+Z81rbderU8utVl65tlSe76Fp68uGsfCHlJbmXC09qcIeVOMfQ2riI3nZp1F+TDa3o77pPCqME+wtPnspMAAAAKAAKSVwLHRjyAeBjyAujBLqAvAAAAAAAAARXpIq7OBrvnScf7mo/qY37L3DY31VI+LgJWd11AbT5Qy4fDym7RV+b6kZRWZVdTrMWnrve3+G3w+nJy439CNnherwsnH7T7FY2+K+tpioldX9KHhQU49b++kbNNisLOm7TVuT6n3GqazD3dNq8WorvT6MJC0AdH6JdQOMpYOb3O9Sjfqf24/r6zdjt5Oc47pI6Z6/wCXX4Suja5p5M1lanLufwDKntQ+ZW77+bbKkvotI2rEfBQJe/IY3xFJf6i9ybMqe1ClxGdtNf5PoTIYWgu4suEbUAAA5t0naqxWErUoYeooRnTnKacISvJSSXFGrJaY22e5wjQ4dRW05I7IZ9I2Zf1l7Gl8jDxJex+D6X3fup9I2Zf1l7Gl8h4lj8H0vu/c+kbMv6y9jS+Q8Sx+D6X3fufSNmX9ZexpfIeJY/B9L7v3PpGzL+svY0vkPEsfg+l937tvpHXeOrYyjSrVVKnOU1OPg6cbpU5Nb0t29IyreZnZT1/DNPiwWvWOsOxUam0rm5y7IAAAAAAABGNe5a8Thp0FLZ2th7VtqyjOM+F1x2bEWjeNlnR6iMGaMkxvs47idLVIu21ft2Gv1NXhPd/MFfcn6raOmajaV+vfaIjEwtx/pPLTr80707pTcrrcbY6PAy5bZbTa/WU1wmQwiuCJa2atksGrWQEP1VpOMoSVu523p80RMbw36bUWwZIvVyDEUXCUoS3OMnF96K0xtLvcWWMtK3r5xuxhsezJ8Y6NelWX2KkW/NvaXubJidpV9VijJhtT4Po/K6+1BPsLL5/MbSpmyvBrsYTXpMPmepGza5Nr3lSY6vomOd6RPwj9lpLN78hnbE0X/qxXr3fqTT2lPiEc2mv8n0Rkv1F3FlwbYgAKMDi3TC//ACKX/qn+ZGjL3h1PAP8Ajt84QE1vfCQAAANrpWVsXRf45fkkZU9p53Ff0l30LlL8RdxYcRL3AAAAAAAAYq9FSVmBrZ5JBu9kBWnkkF1IDYUMOo8EBmAAefG0VKLQHBOkLBqljJW4ThGfp3xfwRoyRtLsOCZJtptp8pRowewowPoPRWI26FN86cH64osx2fPdRXly2j4z+7eZhG8GS0vm/PcP4PE1ocq1S3c5Nr3NFW3tO+0V+fT0t8HhC0vpVXCSmuMZRku+LuvgGGSnPSaz57vozTddTpRkndOKafY1dFnd88tWa2mJbkliAUYHH+ljLqtStTnCEpRjTkpNWsm5Gq8TMuh4NqsOKlovbbrCAPBVPIl7jXyS9n8S0vvwp+xVPIkTyyfiWl9+D9jqeRIcsn4lpffhgaMV2JiY3gCW00v/ADdHz3+SRlT2nncV/SXfQuUfUXciw4iXvAAAAAAAA1GO1Pg6M3Sq4ilCcbbUJzSkrq63dzMZtELOPSZ8lealZmGD988v+90PaIc0M/4DU+5KsdZZe2ksVQbbSS8It7fAc0eqJ0GoiN5pLeJmSoqAAtnwA4f0tNftcEuKo3fpk7fA05O7q+Ax/RtPxQk1vdGQO79Hyth6S5Uqa/4otR2fPtVO+a8/+U/ulmIjeLJaHB+knA+DxbnbdVgn/uj4r92yaMkdXXcDzc2n5PSfsihg9oA7B0T5yqlDwLfjUfEt/p/YfxXoN2Od3HcY03hZ+eI6W/d0dGx5CoADT5rlSq8Qd2ilpGPICn7oR5AYcVpOKjexB0cYxcbVJrlUmvVJlee76Hg/46/KGIhtbTS/83R89/kkZU9p53Ff0l30LlH1F3IsOIl7wAAAAAAWze4DhXSrRtjnPqqUoP0xvF+5R9ZXyR1dfwO8W0/L6Shxh1ezuf53CJ2Jjm6er6K0pmyxFCnV8unGT7JW8Zeh3Rar2fPtTjnFktWfKZb4loALKj3A89nzzrrMliMbVnF3jFqlBrrUNzf920VrzvZ2/C8Hg6asT3nq0BD0V1Km5NRXGTUV6XYQwy35KTb0h9AaQo7NOPci15Pnd7c1t/nKStBDm/Shk7qUXOK8am9uNutfaXq+CMLxvD1OFarwdRG/aejkBodoAbPTuczwleNeG+26cL226b4rv5dqJrO0qms0tdTjmk/4+b6CyHN6WJpRq0pKUZLdzT61JdTXIsRO7h82C+G/Jbu2VyWpUAAAoBHNa6jpYOi5Tac5JqlST8acv0jzZja20Lui0d9Tk5a9vOXz7VqOUnJ8ZSlJ24Xbu7esr77u5pXlrFfRaGTaaX/m6Pnv8kjKntPO4r+ku+hco+ou5FhxEveAAAAAACkgOU9LWWNwjWS305NPzJWT9+z7zXeu8Pb4JqPDy8k9rdP8uXGh1uwJE66NdVRw0v2etLZpzlenN/VpzfFS5RfG/PvNlL9dngcX4dOT+ti7x3j1h2qjUUkmmmmrpp7mb3LzG0r2whzvpF1zCjCWFw0lKtJbNScHeNCL47/L5JcOL6k9d79Ht8L4ZfJaMuWP5Y+7jhodb08gDc6UwTqV4vqhv/3Ph+pnjru8fjWp8PD4cd7O9ZFQ2YLuLDj21A1ucYTbg12AidurgurMmeGrOy8Sbbjyi+uPyK967S7LhWtjPj5Le1H3hozF6wBt9O6jr4Ke3Rluf16crunPvXU+1bxW0wp6vRY9TXbJHXymPJ1XIuk7B1UlWvh58Ht3lSb7KiXDzkjfGTdzOp4LnxzvSOaPh3+iX4XNsPUV4VqM1zhVhL4My3h51sOSntVmP8MssbSW91KaXNziv1J3YxS09olqsfq/AUb7eJo7vswmqsv7YXZHNDfi0OoyT/LSf2QvP+liFnDB03J714autmK7YwTu/TbuNdsno9fTcCvPXNO3wj/bmOY5hVr1HVrTlUnLjKT6uSXBLsRqmd3RYcNMNeXHXZ5g29ugBtNL/wA3R89/kkZU9p53Ff0l30LlH1F3IsOIl7wAAAAAAANHqTL1Vpyi1dNNNPrT4juype1Lc0d47OBZ1lksPVdOXDe4Pyo/NFa0bS7nQ6uupxc0T1ju8BC6EDaZZqLF4dbNGvUhHqgmpQXdGV0iYtZUy6HT5Z3vTqzY7VmOrR2KmJquL3OMWqaa7dhK5PNZjj4dpsc71pDSmK7tASLqUHJqKV23ZIRG7Xly1xVm9+0OpaEyLZSbXa3zZYrG0OF1mqnU5ZvP+HT6FPZVjJVZQKSjcCHav0/GtCSavde/qa7SJjfpLbgz2w3i9J6w4vm2Vzw89mS3X8WXU/kyvasxLtNDr6amu8d/OHhIXwABRpEdUT1NlckOqVQBIAAAG00v/N0fPf5JGVPaedxX9Jd9C5R9RdyLDiJe8AAAAAAACyrC6sBA9ZaZjWi93amuKfNETG/RY02qyae8XpP/AH4uSZlldSg2pK66pJbvTyK9qTDsNJxHFqY2idrejwmL0AkABG4y4fDSm7RV+3qRMV3VNTrcWniZvPVONK6Yd02rt8W18CxWvK5LXcQvqrelfR1jKMvVOKMnntmAAAY61JSVmBD9S6ajUT8VNPqtuImInpLOmW2O0WpO0w5ZnGl6lJtwu15L4+hmq2P0dJo+OVn+XNHX18mgqQcXaSafJqxrmNnu4stMsb0nePgtIbAkAAAEztHeIe7BZVUqPg0u1b/UZxjme7x9ZxjFiiYx/wA1mTOMsdHZdrKV1v5r/PcL12RwnXX1HNF+/eGtNb2W00v/ADdHz3+SRnT2nncV/SXfQuUfUXciw4iXvAAAAAAAAAYq9FSVmBF8601Gd2l7gb7IJmeiVdtRt5u4xmkPQw8U1OKOlunxaSrpOa4OXqRh4cL0cey+dY+6yGlZ85epE+HCZ4/k8qx92ywWjm3vi35137jKKRCnl4vqckd9vkl2T6RStdGTzZtNp3mZmU1y/LI01uQQ2CQFQAAABbKCYGpzHJYVFwAiGa6OUr+Kn3q5ExE92dMt8c71tMT8EXxmircItea2ROOHoY+Maqne2/zhramkpryvd8jHw4Wo4/n861+6xaUn+L1L5EeHCZ49m92v3/29NDSDfFSfpf6ExjhovxvUz22j5f8A1vMu0bb7KXoM+WFDLqs2X27TKX5VpeMeKJV1motM06sNlwUrO6TXB8yJ2bcWa+G3NSdkMq6J37oL1EcseixHEdT78thkmkFTqRnsK8Xudt66ieWPJjk1ufJWa2vvEumYCnsxSJVHqAAAAAAAAAAKNAYamFi+KA808qg+pAWrKKfJAZ6eAguoD0xppcEBcAAAAAAAAAtlBMDDPBwfUgMEsrg+pAWrKafJAZYZdBdSAzww8VwQGRICkoJgY/2aPICsaEV1AZEgKgAAAAAAAAAAAAAAAAAAAAAAA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307975" y="79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itolo 1"/>
          <p:cNvSpPr txBox="1">
            <a:spLocks/>
          </p:cNvSpPr>
          <p:nvPr/>
        </p:nvSpPr>
        <p:spPr bwMode="auto">
          <a:xfrm>
            <a:off x="122830" y="245700"/>
            <a:ext cx="88710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ranklin Gothic Demi" charset="0"/>
                <a:ea typeface="MS PGothic" charset="0"/>
                <a:cs typeface="MS PGothic" charset="0"/>
              </a:defRPr>
            </a:lvl9pPr>
          </a:lstStyle>
          <a:p>
            <a:pPr defTabSz="914400" eaLnBrk="1" hangingPunct="1"/>
            <a:r>
              <a:rPr lang="en-US" sz="2600" dirty="0" smtClean="0">
                <a:solidFill>
                  <a:srgbClr val="E0001A"/>
                </a:solidFill>
                <a:latin typeface="Franklin Gothic Medium" charset="0"/>
              </a:rPr>
              <a:t>Energy efficiency</a:t>
            </a:r>
            <a:endParaRPr lang="en-US" sz="2600" dirty="0">
              <a:solidFill>
                <a:srgbClr val="E0001A"/>
              </a:solidFill>
              <a:latin typeface="Franklin Gothic Medium" charset="0"/>
            </a:endParaRPr>
          </a:p>
        </p:txBody>
      </p:sp>
      <p:sp>
        <p:nvSpPr>
          <p:cNvPr id="9" name="Oval 43"/>
          <p:cNvSpPr>
            <a:spLocks noChangeArrowheads="1"/>
          </p:cNvSpPr>
          <p:nvPr/>
        </p:nvSpPr>
        <p:spPr bwMode="auto">
          <a:xfrm flipH="1">
            <a:off x="145276" y="1084013"/>
            <a:ext cx="8657529" cy="2763262"/>
          </a:xfrm>
          <a:prstGeom prst="roundRect">
            <a:avLst>
              <a:gd name="adj" fmla="val 5357"/>
            </a:avLst>
          </a:prstGeom>
          <a:solidFill>
            <a:schemeClr val="bg1"/>
          </a:solidFill>
          <a:ln w="9525">
            <a:solidFill>
              <a:schemeClr val="accent1">
                <a:alpha val="47000"/>
              </a:schemeClr>
            </a:solidFill>
            <a:miter lim="800000"/>
            <a:headEnd/>
            <a:tailEnd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Energy efficiency must be one of the drivers from the beginning</a:t>
            </a:r>
          </a:p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Holistic approach to define solutions to improve energy efficiency </a:t>
            </a: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E.g. to consider as normal operating conditions more challenging values (temperature, humidity, …) in the meantime ensuring long life cycles </a:t>
            </a: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avoid as much as possible air conditioning in equipment rooms (where people stays only for emergency operations or to </a:t>
            </a:r>
            <a:r>
              <a:rPr lang="en-US" kern="0" smtClean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install equipment)</a:t>
            </a:r>
            <a:endParaRPr lang="en-US" kern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Switch on / switch off procedures</a:t>
            </a:r>
          </a:p>
          <a:p>
            <a:pPr marL="727075" lvl="3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 marL="269875" lvl="2" indent="-269875" algn="just" defTabSz="914400">
              <a:spcAft>
                <a:spcPts val="300"/>
              </a:spcAft>
              <a:buClr>
                <a:schemeClr val="accent5"/>
              </a:buClr>
              <a:buSzPct val="100000"/>
              <a:buFont typeface="Webdings" panose="05030102010509060703" pitchFamily="18" charset="2"/>
              <a:buChar char="4"/>
              <a:tabLst>
                <a:tab pos="541338" algn="l"/>
              </a:tabLst>
            </a:pPr>
            <a:r>
              <a:rPr lang="en-US" kern="0" dirty="0" smtClean="0">
                <a:latin typeface="Calibri" panose="020F0502020204030204" pitchFamily="34" charset="0"/>
                <a:cs typeface="Calibri" panose="020F0502020204030204" pitchFamily="34" charset="0"/>
              </a:rPr>
              <a:t>Define KPI to be fulfilled by RAN design</a:t>
            </a:r>
            <a:endParaRPr lang="en-US" kern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egnaposto testo 8"/>
          <p:cNvSpPr txBox="1">
            <a:spLocks/>
          </p:cNvSpPr>
          <p:nvPr/>
        </p:nvSpPr>
        <p:spPr bwMode="auto">
          <a:xfrm>
            <a:off x="7499420" y="395784"/>
            <a:ext cx="1371625" cy="163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800" kern="1200" baseline="0">
                <a:solidFill>
                  <a:schemeClr val="accent1"/>
                </a:solidFill>
                <a:latin typeface="Arial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 smtClean="0">
                <a:latin typeface="Arial" charset="0"/>
              </a:rPr>
              <a:t>RWS-150041</a:t>
            </a:r>
            <a:endParaRPr lang="it-IT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80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loPRESENTAZIONE_final_EMPTY">
  <a:themeElements>
    <a:clrScheme name="TI-Template Istituzionale">
      <a:dk1>
        <a:srgbClr val="000000"/>
      </a:dk1>
      <a:lt1>
        <a:srgbClr val="FFFFFF"/>
      </a:lt1>
      <a:dk2>
        <a:srgbClr val="FF0000"/>
      </a:dk2>
      <a:lt2>
        <a:srgbClr val="7E7E7E"/>
      </a:lt2>
      <a:accent1>
        <a:srgbClr val="002846"/>
      </a:accent1>
      <a:accent2>
        <a:srgbClr val="114986"/>
      </a:accent2>
      <a:accent3>
        <a:srgbClr val="1162A4"/>
      </a:accent3>
      <a:accent4>
        <a:srgbClr val="FFFFFF"/>
      </a:accent4>
      <a:accent5>
        <a:srgbClr val="E0001A"/>
      </a:accent5>
      <a:accent6>
        <a:srgbClr val="838383"/>
      </a:accent6>
      <a:hlink>
        <a:srgbClr val="98AED2"/>
      </a:hlink>
      <a:folHlink>
        <a:srgbClr val="507993"/>
      </a:folHlink>
    </a:clrScheme>
    <a:fontScheme name="Template_LifeNetwork (2)">
      <a:majorFont>
        <a:latin typeface="Franklin Gothic Demi"/>
        <a:ea typeface="ＭＳ Ｐゴシック"/>
        <a:cs typeface="Arial"/>
      </a:majorFont>
      <a:minorFont>
        <a:latin typeface="Franklin Gothic Demi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Template_LifeNetwork (2) 1">
        <a:dk1>
          <a:srgbClr val="000000"/>
        </a:dk1>
        <a:lt1>
          <a:srgbClr val="FFFFFF"/>
        </a:lt1>
        <a:dk2>
          <a:srgbClr val="FF0000"/>
        </a:dk2>
        <a:lt2>
          <a:srgbClr val="7E7E7E"/>
        </a:lt2>
        <a:accent1>
          <a:srgbClr val="0070B0"/>
        </a:accent1>
        <a:accent2>
          <a:srgbClr val="677390"/>
        </a:accent2>
        <a:accent3>
          <a:srgbClr val="FFFFFF"/>
        </a:accent3>
        <a:accent4>
          <a:srgbClr val="000000"/>
        </a:accent4>
        <a:accent5>
          <a:srgbClr val="AABBD4"/>
        </a:accent5>
        <a:accent6>
          <a:srgbClr val="5D6882"/>
        </a:accent6>
        <a:hlink>
          <a:srgbClr val="98AED2"/>
        </a:hlink>
        <a:folHlink>
          <a:srgbClr val="50799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_LifeNetwork (2) 2">
        <a:dk1>
          <a:srgbClr val="000000"/>
        </a:dk1>
        <a:lt1>
          <a:srgbClr val="FFFFFF"/>
        </a:lt1>
        <a:dk2>
          <a:srgbClr val="D52B1E"/>
        </a:dk2>
        <a:lt2>
          <a:srgbClr val="6C6F70"/>
        </a:lt2>
        <a:accent1>
          <a:srgbClr val="0075B0"/>
        </a:accent1>
        <a:accent2>
          <a:srgbClr val="5C7F92"/>
        </a:accent2>
        <a:accent3>
          <a:srgbClr val="FFFFFF"/>
        </a:accent3>
        <a:accent4>
          <a:srgbClr val="000000"/>
        </a:accent4>
        <a:accent5>
          <a:srgbClr val="AABDD4"/>
        </a:accent5>
        <a:accent6>
          <a:srgbClr val="537284"/>
        </a:accent6>
        <a:hlink>
          <a:srgbClr val="5082AB"/>
        </a:hlink>
        <a:folHlink>
          <a:srgbClr val="93B1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Presentazione - test 2003 def ver.2" id="{20BE75C7-FD95-4A70-834C-3100434E8EA5}" vid="{07390C74-135A-4C1D-81ED-7B1B9047014C}"/>
    </a:ext>
  </a:extLst>
</a:theme>
</file>

<file path=ppt/theme/theme2.xml><?xml version="1.0" encoding="utf-8"?>
<a:theme xmlns:a="http://schemas.openxmlformats.org/drawingml/2006/main" name="Template TI 2014 - Cover &amp; Chiusura">
  <a:themeElements>
    <a:clrScheme name="TI-Colors">
      <a:dk1>
        <a:srgbClr val="002846"/>
      </a:dk1>
      <a:lt1>
        <a:srgbClr val="1162A4"/>
      </a:lt1>
      <a:dk2>
        <a:srgbClr val="E0001A"/>
      </a:dk2>
      <a:lt2>
        <a:srgbClr val="838383"/>
      </a:lt2>
      <a:accent1>
        <a:srgbClr val="002846"/>
      </a:accent1>
      <a:accent2>
        <a:srgbClr val="1162A4"/>
      </a:accent2>
      <a:accent3>
        <a:srgbClr val="E0001A"/>
      </a:accent3>
      <a:accent4>
        <a:srgbClr val="838383"/>
      </a:accent4>
      <a:accent5>
        <a:srgbClr val="5C7F92"/>
      </a:accent5>
      <a:accent6>
        <a:srgbClr val="FFFFFF"/>
      </a:accent6>
      <a:hlink>
        <a:srgbClr val="7D78A9"/>
      </a:hlink>
      <a:folHlink>
        <a:srgbClr val="675D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zione - test 2003 def ver.2" id="{20BE75C7-FD95-4A70-834C-3100434E8EA5}" vid="{21710469-42F5-4768-A0F1-8AF9C92EE892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ModelloPRESENTAZIONE_final_EMPTY</Template>
  <TotalTime>10266</TotalTime>
  <Words>892</Words>
  <Application>Microsoft Office PowerPoint</Application>
  <PresentationFormat>Presentazione su schermo (4:3)</PresentationFormat>
  <Paragraphs>102</Paragraphs>
  <Slides>11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11</vt:i4>
      </vt:variant>
    </vt:vector>
  </HeadingPairs>
  <TitlesOfParts>
    <vt:vector size="15" baseType="lpstr">
      <vt:lpstr>ModelloPRESENTAZIONE_final_EMPTY</vt:lpstr>
      <vt:lpstr>Template TI 2014 - Cover &amp; Chiusura</vt:lpstr>
      <vt:lpstr>Presentazione di Microsoft PowerPoint 97-2003</vt:lpstr>
      <vt:lpstr>Grafico</vt:lpstr>
      <vt:lpstr>Telecom Italia vision and requirements on 5G</vt:lpstr>
      <vt:lpstr>Statement</vt:lpstr>
      <vt:lpstr>5G Pillars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What is 5G for Telecom Italia</vt:lpstr>
      <vt:lpstr>Presentazione standard di PowerPoint</vt:lpstr>
    </vt:vector>
  </TitlesOfParts>
  <Company>Telecom Italia S.p.A.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Titolo Franklin Gothic Medium cp30</dc:title>
  <dc:creator>Catalano Giuseppe</dc:creator>
  <cp:lastModifiedBy>Giovanni Romano - Telecom Italia</cp:lastModifiedBy>
  <cp:revision>287</cp:revision>
  <cp:lastPrinted>2015-09-02T07:56:46Z</cp:lastPrinted>
  <dcterms:created xsi:type="dcterms:W3CDTF">2015-02-22T08:34:29Z</dcterms:created>
  <dcterms:modified xsi:type="dcterms:W3CDTF">2015-09-02T07:58:26Z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