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72" r:id="rId4"/>
    <p:sldId id="258" r:id="rId5"/>
    <p:sldId id="260" r:id="rId6"/>
    <p:sldId id="273" r:id="rId7"/>
    <p:sldId id="266" r:id="rId8"/>
    <p:sldId id="270" r:id="rId9"/>
    <p:sldId id="265" r:id="rId10"/>
    <p:sldId id="263" r:id="rId11"/>
    <p:sldId id="271" r:id="rId12"/>
    <p:sldId id="269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3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A1898F-AD76-4064-AF1A-2E2D3A5A518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5143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89AFC-5A12-4A7C-99A5-8AA026EEEC43}" type="datetimeFigureOut">
              <a:rPr lang="zh-CN" altLang="en-US" smtClean="0"/>
              <a:t>2015-09-01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90B0ED-C16B-4187-8068-08D1B6F5446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5206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F6E81D-CD3A-4EA1-AE35-851E35E63AAB}" type="datetime1">
              <a:rPr lang="zh-CN" altLang="en-US" smtClean="0"/>
              <a:t>2015-09-01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81328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F5F2-98A2-4968-A7DF-FCB25FBD8E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4752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75D23-97F8-4F9F-AB25-2A1CC65A731F}" type="datetime1">
              <a:rPr lang="zh-CN" altLang="en-US" smtClean="0"/>
              <a:t>2015-09-01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F5F2-98A2-4968-A7DF-FCB25FBD8E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84100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6D6D72-94D4-44E7-A4C7-B592E3BDD730}" type="datetime1">
              <a:rPr lang="zh-CN" altLang="en-US" smtClean="0"/>
              <a:t>2015-09-01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F5F2-98A2-4968-A7DF-FCB25FBD8E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97881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B0633A-60CD-45B3-9C76-CDBED1A0348F}" type="datetime1">
              <a:rPr lang="zh-CN" altLang="en-US" smtClean="0"/>
              <a:t>2015-09-01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F5F2-98A2-4968-A7DF-FCB25FBD8E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42844" y="857232"/>
            <a:ext cx="5643602" cy="369332"/>
          </a:xfrm>
          <a:prstGeom prst="rect">
            <a:avLst/>
          </a:prstGeom>
          <a:solidFill>
            <a:srgbClr val="348E5C"/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zh-CN" altLang="en-US" b="1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7529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623F0-503A-4BE0-967B-0B42460A316A}" type="datetime1">
              <a:rPr lang="zh-CN" altLang="en-US" smtClean="0"/>
              <a:t>2015-09-01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F5F2-98A2-4968-A7DF-FCB25FBD8E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142844" y="857232"/>
            <a:ext cx="5643602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zh-CN" altLang="en-US" b="1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5775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1DAA7-8954-4EE7-8061-71B8629F9CC0}" type="datetime1">
              <a:rPr lang="zh-CN" altLang="en-US" smtClean="0"/>
              <a:t>2015-09-01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F5F2-98A2-4968-A7DF-FCB25FBD8E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42844" y="857232"/>
            <a:ext cx="5643602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zh-CN" altLang="en-US" b="1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084469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6C984-1C04-4C06-94DD-DAC01F304053}" type="datetime1">
              <a:rPr lang="zh-CN" altLang="en-US" smtClean="0"/>
              <a:t>2015-09-01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F5F2-98A2-4968-A7DF-FCB25FBD8E5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42844" y="857232"/>
            <a:ext cx="5643602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zh-CN" altLang="en-US" b="1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8483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4F5AE0-1AE2-498B-942B-549ED72F53A2}" type="datetime1">
              <a:rPr lang="zh-CN" altLang="en-US" smtClean="0"/>
              <a:t>2015-09-01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F5F2-98A2-4968-A7DF-FCB25FBD8E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46779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97DB4-DB4D-4ABB-9B51-AF340926133E}" type="datetime1">
              <a:rPr lang="zh-CN" altLang="en-US" smtClean="0"/>
              <a:t>2015-09-01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F5F2-98A2-4968-A7DF-FCB25FBD8E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370225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19C83C-5B3B-4FB1-A1BD-CCF577BA068D}" type="datetime1">
              <a:rPr lang="zh-CN" altLang="en-US" smtClean="0"/>
              <a:t>2015-09-01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F5F2-98A2-4968-A7DF-FCB25FBD8E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00079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4129E-99F3-447A-9EB0-DDC62CC9AAE9}" type="datetime1">
              <a:rPr lang="zh-CN" altLang="en-US" smtClean="0"/>
              <a:t>2015-09-01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F5F2-98A2-4968-A7DF-FCB25FBD8E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68930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9998B-F215-4817-A8CA-C1FA0842BEC8}" type="datetime1">
              <a:rPr lang="zh-CN" altLang="en-US" smtClean="0"/>
              <a:t>2015-09-01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B2F5F2-98A2-4968-A7DF-FCB25FBD8E5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图片1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-24"/>
            <a:ext cx="9144000" cy="6864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225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mtClean="0"/>
              <a:t>New Horizons of 5G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mtClean="0"/>
              <a:t>OPPO</a:t>
            </a: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51520" y="260648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3GPP RAN workshop on 5G	</a:t>
            </a:r>
            <a:endParaRPr lang="en-US" altLang="zh-CN" smtClean="0"/>
          </a:p>
          <a:p>
            <a:r>
              <a:rPr lang="en-US" altLang="zh-CN" smtClean="0"/>
              <a:t>Phoenix</a:t>
            </a:r>
            <a:r>
              <a:rPr lang="en-US" altLang="zh-CN"/>
              <a:t>, USA, Sep. 17 - 18, 2015</a:t>
            </a:r>
          </a:p>
          <a:p>
            <a:r>
              <a:rPr lang="en-US" altLang="zh-CN" smtClean="0"/>
              <a:t>RWS-150026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60554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smtClean="0"/>
              <a:t>Cooperation of </a:t>
            </a:r>
            <a:r>
              <a:rPr lang="en-US" altLang="zh-CN" sz="3600" smtClean="0"/>
              <a:t>RATs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mtClean="0"/>
              <a:t>Infrastructure </a:t>
            </a:r>
            <a:r>
              <a:rPr lang="en-US" altLang="zh-CN"/>
              <a:t>may need to deploy multiple RATs simutaneously depending on </a:t>
            </a:r>
            <a:r>
              <a:rPr lang="en-US" altLang="zh-CN" smtClean="0"/>
              <a:t>scenarios </a:t>
            </a:r>
            <a:r>
              <a:rPr lang="en-US" altLang="zh-CN"/>
              <a:t>and available spectra</a:t>
            </a:r>
          </a:p>
          <a:p>
            <a:r>
              <a:rPr lang="en-US" altLang="zh-CN"/>
              <a:t>Truly “smart” devices may </a:t>
            </a:r>
            <a:r>
              <a:rPr lang="en-US" altLang="zh-CN" smtClean="0"/>
              <a:t>need to choose the </a:t>
            </a:r>
            <a:r>
              <a:rPr lang="en-US" altLang="zh-CN"/>
              <a:t>most appropriate </a:t>
            </a:r>
            <a:r>
              <a:rPr lang="en-US" altLang="zh-CN" smtClean="0"/>
              <a:t>RAT(s) according </a:t>
            </a:r>
            <a:r>
              <a:rPr lang="en-US" altLang="zh-CN"/>
              <a:t>to </a:t>
            </a:r>
            <a:r>
              <a:rPr lang="en-US" altLang="zh-CN" smtClean="0"/>
              <a:t>their owner’s needs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F5F2-98A2-4968-A7DF-FCB25FBD8E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20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/>
              <a:t>Dynamic spectrum </a:t>
            </a:r>
            <a:r>
              <a:rPr lang="en-US" altLang="zh-CN" sz="3600" smtClean="0"/>
              <a:t>usage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mtClean="0"/>
              <a:t>Different </a:t>
            </a:r>
            <a:r>
              <a:rPr lang="en-US" altLang="zh-CN" smtClean="0"/>
              <a:t>RATs </a:t>
            </a:r>
            <a:r>
              <a:rPr lang="en-US" altLang="zh-CN" smtClean="0"/>
              <a:t>may </a:t>
            </a:r>
            <a:r>
              <a:rPr lang="en-US" altLang="zh-CN" smtClean="0"/>
              <a:t>reuse </a:t>
            </a:r>
            <a:r>
              <a:rPr lang="en-US" altLang="zh-CN" smtClean="0"/>
              <a:t>the same spectrum dynamically or semi-statically to accommodate diverse use cases/scenarios </a:t>
            </a:r>
          </a:p>
          <a:p>
            <a:r>
              <a:rPr lang="en-US" altLang="zh-CN" smtClean="0"/>
              <a:t>Regulatory aspects should be carefully accessed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F5F2-98A2-4968-A7DF-FCB25FBD8E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726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536304"/>
            <a:ext cx="8229600" cy="16847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altLang="zh-CN" sz="4800" smtClean="0"/>
              <a:t>Thanks!</a:t>
            </a:r>
            <a:endParaRPr lang="zh-CN" altLang="en-US" sz="4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F5F2-98A2-4968-A7DF-FCB25FBD8E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5977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smtClean="0"/>
              <a:t>Contents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600" b="1" smtClean="0"/>
              <a:t>Scenarios, requirements and challenges</a:t>
            </a:r>
          </a:p>
          <a:p>
            <a:r>
              <a:rPr lang="en-US" altLang="zh-CN" sz="3600" smtClean="0"/>
              <a:t>Possible technical </a:t>
            </a:r>
            <a:r>
              <a:rPr lang="en-US" altLang="zh-CN" sz="3600" smtClean="0"/>
              <a:t>options</a:t>
            </a:r>
            <a:endParaRPr lang="zh-CN" altLang="en-US" sz="36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F5F2-98A2-4968-A7DF-FCB25FBD8E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88882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229600" cy="582594"/>
          </a:xfrm>
        </p:spPr>
        <p:txBody>
          <a:bodyPr>
            <a:noAutofit/>
          </a:bodyPr>
          <a:lstStyle/>
          <a:p>
            <a:r>
              <a:rPr lang="en-US" altLang="zh-CN" sz="3600" smtClean="0"/>
              <a:t>Scenarios and Requirements for 5G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2414777"/>
          </a:xfrm>
        </p:spPr>
        <p:txBody>
          <a:bodyPr>
            <a:noAutofit/>
          </a:bodyPr>
          <a:lstStyle/>
          <a:p>
            <a:r>
              <a:rPr lang="en-US" altLang="zh-CN" sz="2600"/>
              <a:t>5G </a:t>
            </a:r>
            <a:r>
              <a:rPr lang="en-US" altLang="zh-CN" sz="2600" smtClean="0"/>
              <a:t>is expected to be </a:t>
            </a:r>
            <a:r>
              <a:rPr lang="en-US" altLang="zh-CN" sz="2600"/>
              <a:t>a big step </a:t>
            </a:r>
            <a:r>
              <a:rPr lang="en-US" altLang="zh-CN" sz="2600" smtClean="0"/>
              <a:t>forward towards </a:t>
            </a:r>
            <a:r>
              <a:rPr lang="en-US" altLang="zh-CN" sz="2600"/>
              <a:t>“</a:t>
            </a:r>
            <a:r>
              <a:rPr lang="en-US" altLang="zh-CN" sz="2600" smtClean="0"/>
              <a:t>communication at will”, while maintaining reasonable costs</a:t>
            </a:r>
          </a:p>
          <a:p>
            <a:pPr lvl="1"/>
            <a:r>
              <a:rPr lang="en-US" altLang="zh-CN" sz="2400" smtClean="0"/>
              <a:t>Unprecedented </a:t>
            </a:r>
            <a:r>
              <a:rPr lang="en-US" altLang="zh-CN" sz="2400"/>
              <a:t>range </a:t>
            </a:r>
            <a:r>
              <a:rPr lang="en-US" altLang="zh-CN" sz="2400" smtClean="0"/>
              <a:t>of use cases are expected, e.g. UDN, V2X, massive MTC</a:t>
            </a:r>
          </a:p>
          <a:p>
            <a:pPr lvl="1"/>
            <a:r>
              <a:rPr lang="en-US" altLang="zh-CN" sz="2400"/>
              <a:t>Quality of service </a:t>
            </a:r>
            <a:r>
              <a:rPr lang="en-US" altLang="zh-CN" sz="2400" smtClean="0"/>
              <a:t>is increasingly important for a vast variety of applications</a:t>
            </a:r>
            <a:endParaRPr lang="en-US" altLang="zh-CN" sz="240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F5F2-98A2-4968-A7DF-FCB25FBD8E58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4" name="内容占位符 3"/>
          <p:cNvSpPr txBox="1">
            <a:spLocks/>
          </p:cNvSpPr>
          <p:nvPr/>
        </p:nvSpPr>
        <p:spPr>
          <a:xfrm>
            <a:off x="1403648" y="5733256"/>
            <a:ext cx="4104456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smtClean="0"/>
              <a:t>Three Key Use Cases</a:t>
            </a:r>
            <a:endParaRPr lang="zh-CN" altLang="en-US" sz="1800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2" cstate="print"/>
          <a:srcRect l="6168" r="6168"/>
          <a:stretch>
            <a:fillRect/>
          </a:stretch>
        </p:blipFill>
        <p:spPr bwMode="auto">
          <a:xfrm>
            <a:off x="1074363" y="3689558"/>
            <a:ext cx="3258362" cy="2043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1" descr="C:\Users\ROBERT~1.COO\AppData\Local\Temp\Figure 4 png final (2)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4" t="7433" r="4361" b="7846"/>
          <a:stretch>
            <a:fillRect/>
          </a:stretch>
        </p:blipFill>
        <p:spPr bwMode="auto">
          <a:xfrm>
            <a:off x="5148065" y="3642256"/>
            <a:ext cx="3402711" cy="2091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内容占位符 3"/>
          <p:cNvSpPr txBox="1">
            <a:spLocks/>
          </p:cNvSpPr>
          <p:nvPr/>
        </p:nvSpPr>
        <p:spPr>
          <a:xfrm>
            <a:off x="5580112" y="5720182"/>
            <a:ext cx="295232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800" smtClean="0"/>
              <a:t>Eight Key Capabilities</a:t>
            </a:r>
            <a:endParaRPr lang="zh-CN" altLang="en-US" sz="1800"/>
          </a:p>
        </p:txBody>
      </p:sp>
    </p:spTree>
    <p:extLst>
      <p:ext uri="{BB962C8B-B14F-4D97-AF65-F5344CB8AC3E}">
        <p14:creationId xmlns:p14="http://schemas.microsoft.com/office/powerpoint/2010/main" val="176408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smtClean="0"/>
              <a:t>“Scalability” is the key</a:t>
            </a:r>
            <a:endParaRPr lang="zh-CN" altLang="en-US" sz="360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457200" y="1240160"/>
            <a:ext cx="8229600" cy="892696"/>
          </a:xfrm>
        </p:spPr>
        <p:txBody>
          <a:bodyPr>
            <a:noAutofit/>
          </a:bodyPr>
          <a:lstStyle/>
          <a:p>
            <a:r>
              <a:rPr lang="en-US" altLang="zh-CN" sz="2800"/>
              <a:t>5G </a:t>
            </a:r>
            <a:r>
              <a:rPr lang="en-US" altLang="zh-CN" sz="2800" smtClean="0"/>
              <a:t>RAT(s) </a:t>
            </a:r>
            <a:r>
              <a:rPr lang="en-US" altLang="zh-CN" sz="2800"/>
              <a:t>should be vastly </a:t>
            </a:r>
            <a:r>
              <a:rPr lang="en-US" altLang="zh-CN" sz="2800" smtClean="0"/>
              <a:t>scalable to meet the requirements of key use cases</a:t>
            </a:r>
            <a:endParaRPr lang="en-US" altLang="zh-CN" sz="280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F5F2-98A2-4968-A7DF-FCB25FBD8E58}" type="slidenum">
              <a:rPr lang="zh-CN" altLang="en-US" smtClean="0"/>
              <a:t>4</a:t>
            </a:fld>
            <a:endParaRPr lang="zh-CN" altLang="en-US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62665"/>
              </p:ext>
            </p:extLst>
          </p:nvPr>
        </p:nvGraphicFramePr>
        <p:xfrm>
          <a:off x="755576" y="2132856"/>
          <a:ext cx="7776864" cy="3870960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326762"/>
                <a:gridCol w="5450102"/>
              </a:tblGrid>
              <a:tr h="370840">
                <a:tc>
                  <a:txBody>
                    <a:bodyPr/>
                    <a:lstStyle/>
                    <a:p>
                      <a:r>
                        <a:rPr lang="en-US" altLang="zh-CN" sz="2000" smtClean="0"/>
                        <a:t>Key</a:t>
                      </a:r>
                      <a:r>
                        <a:rPr lang="en-US" altLang="zh-CN" sz="2000" baseline="0" smtClean="0"/>
                        <a:t> Aspect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smtClean="0"/>
                        <a:t>Dynamic Range</a:t>
                      </a:r>
                      <a:endParaRPr lang="zh-CN" altLang="en-US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smtClean="0"/>
                        <a:t>Spectrum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smtClean="0"/>
                        <a:t>from legacy bands to mmWave</a:t>
                      </a:r>
                      <a:endParaRPr lang="zh-CN" altLang="en-US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smtClean="0"/>
                        <a:t>System</a:t>
                      </a:r>
                      <a:r>
                        <a:rPr lang="en-US" altLang="zh-CN" sz="2000" baseline="0" smtClean="0"/>
                        <a:t> </a:t>
                      </a:r>
                      <a:r>
                        <a:rPr lang="en-US" altLang="zh-CN" sz="2000" smtClean="0"/>
                        <a:t>Bandwidth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smtClean="0"/>
                        <a:t>from KHz to GHz</a:t>
                      </a:r>
                      <a:endParaRPr lang="zh-CN" altLang="en-US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smtClean="0"/>
                        <a:t>Coverage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smtClean="0"/>
                        <a:t>from meters to kilometers</a:t>
                      </a:r>
                      <a:endParaRPr lang="zh-CN" altLang="en-US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smtClean="0"/>
                        <a:t>Mobility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smtClean="0"/>
                        <a:t>from stationary/nomadic to ultrafast (500+ KmPH), even aviation</a:t>
                      </a:r>
                      <a:endParaRPr lang="zh-CN" altLang="en-US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smtClean="0"/>
                        <a:t>Latency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smtClean="0"/>
                        <a:t>from delay tolerant to sub ms</a:t>
                      </a:r>
                      <a:endParaRPr lang="zh-CN" altLang="en-US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smtClean="0"/>
                        <a:t>User throughput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smtClean="0"/>
                        <a:t>from sub kbps to Gbps</a:t>
                      </a:r>
                      <a:endParaRPr lang="zh-CN" altLang="en-US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smtClean="0"/>
                        <a:t>User density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000" smtClean="0"/>
                        <a:t>from single digit to tens of thousands per “cell”</a:t>
                      </a:r>
                      <a:endParaRPr lang="zh-CN" altLang="en-US" sz="20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sz="2000" smtClean="0"/>
                        <a:t>Reliability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2000" smtClean="0"/>
                        <a:t>from best effort to mission critical</a:t>
                      </a:r>
                      <a:endParaRPr lang="zh-CN" altLang="en-US" sz="200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76073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smtClean="0"/>
              <a:t>“Cost-effectiveness” is a must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mtClean="0"/>
              <a:t>5G should be much more cost-effective than ever before</a:t>
            </a:r>
          </a:p>
          <a:p>
            <a:pPr lvl="1"/>
            <a:r>
              <a:rPr lang="en-US" altLang="zh-CN" smtClean="0"/>
              <a:t>Energy effieiency: ten times (or more) smaller than 4G</a:t>
            </a:r>
          </a:p>
          <a:p>
            <a:pPr lvl="1"/>
            <a:r>
              <a:rPr lang="en-US" altLang="zh-CN" smtClean="0"/>
              <a:t>Total cost per bit: ten times (or more) lower than 4G</a:t>
            </a:r>
          </a:p>
          <a:p>
            <a:pPr lvl="1"/>
            <a:r>
              <a:rPr lang="en-US" altLang="zh-CN" smtClean="0"/>
              <a:t>Cost of devices may vary, where low-cost non-handheld devices may become prevalent</a:t>
            </a:r>
          </a:p>
          <a:p>
            <a:pPr marL="400050" lvl="1" indent="0">
              <a:buNone/>
            </a:pPr>
            <a:endParaRPr lang="en-US" altLang="zh-CN" smtClean="0"/>
          </a:p>
          <a:p>
            <a:pPr lvl="1"/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F5F2-98A2-4968-A7DF-FCB25FBD8E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665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smtClean="0"/>
              <a:t>“User-Centric” is the trend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600201"/>
            <a:ext cx="8496944" cy="4525963"/>
          </a:xfrm>
        </p:spPr>
        <p:txBody>
          <a:bodyPr>
            <a:normAutofit/>
          </a:bodyPr>
          <a:lstStyle/>
          <a:p>
            <a:r>
              <a:rPr lang="en-US" altLang="zh-CN" smtClean="0"/>
              <a:t>5G should aim to provide user-centric immersive experience</a:t>
            </a:r>
          </a:p>
          <a:p>
            <a:pPr lvl="1"/>
            <a:r>
              <a:rPr lang="en-US" altLang="zh-CN" sz="2400" smtClean="0"/>
              <a:t>Users subscribe to services </a:t>
            </a:r>
            <a:r>
              <a:rPr lang="en-US" altLang="zh-CN" sz="2400" smtClean="0"/>
              <a:t>on their needs</a:t>
            </a:r>
            <a:r>
              <a:rPr lang="en-US" altLang="zh-CN" sz="2400" smtClean="0"/>
              <a:t>, not technologies, nor “data plans”</a:t>
            </a:r>
          </a:p>
          <a:p>
            <a:pPr lvl="1"/>
            <a:r>
              <a:rPr lang="en-US" altLang="zh-CN" sz="2400" smtClean="0"/>
              <a:t>The UE is the “nexus” for users to access the information world, as well as the “melting pot” for multiple RATs to </a:t>
            </a:r>
            <a:r>
              <a:rPr lang="en-US" altLang="zh-CN" sz="2400" smtClean="0"/>
              <a:t>cooperate</a:t>
            </a:r>
          </a:p>
          <a:p>
            <a:pPr lvl="1"/>
            <a:r>
              <a:rPr lang="en-US" altLang="zh-CN" sz="2400" smtClean="0"/>
              <a:t>One user may use multiple UEs with various categories and formfactors concurrently and dynamically to seamlessly support the rich and diverse applications of the 5G era</a:t>
            </a:r>
            <a:endParaRPr lang="en-US" altLang="zh-CN" sz="2400" smtClean="0"/>
          </a:p>
          <a:p>
            <a:pPr lvl="2"/>
            <a:endParaRPr lang="en-US" altLang="zh-CN" sz="2000" smtClean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F5F2-98A2-4968-A7DF-FCB25FBD8E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8499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smtClean="0"/>
              <a:t>“New </a:t>
            </a:r>
            <a:r>
              <a:rPr lang="en-US" altLang="zh-CN" sz="3600" smtClean="0"/>
              <a:t>RAT(s)” </a:t>
            </a:r>
            <a:r>
              <a:rPr lang="en-US" altLang="zh-CN" sz="3600" smtClean="0"/>
              <a:t>is a necessity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800" smtClean="0"/>
              <a:t>New spectra, especially higher ones, may demand new RAT(s)</a:t>
            </a:r>
          </a:p>
          <a:p>
            <a:pPr lvl="1"/>
            <a:r>
              <a:rPr lang="en-US" altLang="zh-CN" sz="2400" smtClean="0"/>
              <a:t>Totally new propagation characteristics</a:t>
            </a:r>
          </a:p>
          <a:p>
            <a:pPr lvl="1"/>
            <a:r>
              <a:rPr lang="en-US" altLang="zh-CN" sz="2400" smtClean="0"/>
              <a:t>Large chunk of available spectra, contiguous or not</a:t>
            </a:r>
          </a:p>
          <a:p>
            <a:r>
              <a:rPr lang="en-US" altLang="zh-CN" sz="2800" smtClean="0"/>
              <a:t>Specific applications may be served by “mutants” of mainstream RAT(s)</a:t>
            </a:r>
          </a:p>
          <a:p>
            <a:pPr lvl="1"/>
            <a:r>
              <a:rPr lang="en-US" altLang="zh-CN" sz="2400" smtClean="0"/>
              <a:t>E.g. ultra-low latency/energy consumption and ultra-high reliability</a:t>
            </a:r>
          </a:p>
          <a:p>
            <a:pPr lvl="1"/>
            <a:endParaRPr lang="en-US" altLang="zh-CN" sz="2400" smtClean="0"/>
          </a:p>
          <a:p>
            <a:pPr lvl="1"/>
            <a:endParaRPr lang="en-US" altLang="zh-CN" sz="2400" smtClean="0"/>
          </a:p>
          <a:p>
            <a:pPr lvl="1"/>
            <a:endParaRPr lang="en-US" altLang="zh-CN" sz="2400" smtClean="0"/>
          </a:p>
          <a:p>
            <a:endParaRPr lang="zh-CN" altLang="en-US" sz="28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F5F2-98A2-4968-A7DF-FCB25FBD8E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471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smtClean="0"/>
              <a:t>Contents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3600" smtClean="0"/>
              <a:t>Scenarios and requirements</a:t>
            </a:r>
          </a:p>
          <a:p>
            <a:r>
              <a:rPr lang="en-US" altLang="zh-CN" sz="3600" b="1" smtClean="0"/>
              <a:t>Possible technical </a:t>
            </a:r>
            <a:r>
              <a:rPr lang="en-US" altLang="zh-CN" sz="3600" b="1" smtClean="0"/>
              <a:t>options</a:t>
            </a:r>
            <a:endParaRPr lang="zh-CN" altLang="en-US" sz="3600" b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F5F2-98A2-4968-A7DF-FCB25FBD8E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4239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3600" smtClean="0"/>
              <a:t>Possible Technical </a:t>
            </a:r>
            <a:r>
              <a:rPr lang="en-US" altLang="zh-CN" sz="3600" smtClean="0"/>
              <a:t>Options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00809"/>
            <a:ext cx="8229600" cy="2664296"/>
          </a:xfrm>
        </p:spPr>
        <p:txBody>
          <a:bodyPr>
            <a:normAutofit/>
          </a:bodyPr>
          <a:lstStyle/>
          <a:p>
            <a:r>
              <a:rPr lang="en-US" altLang="zh-CN" smtClean="0"/>
              <a:t>Option 1: A “one for all” new RAT to accommodate all requirements of 5G</a:t>
            </a:r>
          </a:p>
          <a:p>
            <a:r>
              <a:rPr lang="en-US" altLang="zh-CN" smtClean="0"/>
              <a:t>Option 2: Different RAT(s) (existing </a:t>
            </a:r>
            <a:r>
              <a:rPr lang="en-US" altLang="zh-CN" smtClean="0"/>
              <a:t>and</a:t>
            </a:r>
            <a:r>
              <a:rPr lang="en-US" altLang="zh-CN" smtClean="0"/>
              <a:t> </a:t>
            </a:r>
            <a:r>
              <a:rPr lang="en-US" altLang="zh-CN" smtClean="0"/>
              <a:t>new) efficiently cooperate with one another to cover various </a:t>
            </a:r>
            <a:r>
              <a:rPr lang="en-US" altLang="zh-CN" smtClean="0"/>
              <a:t>use cases of 5G</a:t>
            </a:r>
            <a:endParaRPr lang="en-US" altLang="zh-CN" smtClean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B2F5F2-98A2-4968-A7DF-FCB25FBD8E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5005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 OPP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华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bg2">
            <a:lumMod val="5000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 w="165100" prst="coolSlant"/>
        </a:sp3d>
      </a:spPr>
      <a:bodyPr rIns="36000" anchor="ctr"/>
      <a:lstStyle>
        <a:defPPr algn="r">
          <a:defRPr sz="1000" b="1" dirty="0" smtClean="0">
            <a:solidFill>
              <a:schemeClr val="bg1"/>
            </a:solidFill>
            <a:latin typeface="Arial" pitchFamily="34" charset="0"/>
            <a:ea typeface="PMingLiU" pitchFamily="18" charset="-120"/>
            <a:cs typeface="Arial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国际标准化与5G分享</Template>
  <TotalTime>6613</TotalTime>
  <Words>480</Words>
  <Application>Microsoft Office PowerPoint</Application>
  <PresentationFormat>全屏显示(4:3)</PresentationFormat>
  <Paragraphs>76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PPT OPPO</vt:lpstr>
      <vt:lpstr>New Horizons of 5G</vt:lpstr>
      <vt:lpstr>Contents</vt:lpstr>
      <vt:lpstr>Scenarios and Requirements for 5G</vt:lpstr>
      <vt:lpstr>“Scalability” is the key</vt:lpstr>
      <vt:lpstr>“Cost-effectiveness” is a must</vt:lpstr>
      <vt:lpstr>“User-Centric” is the trend</vt:lpstr>
      <vt:lpstr>“New RAT(s)” is a necessity</vt:lpstr>
      <vt:lpstr>Contents</vt:lpstr>
      <vt:lpstr>Possible Technical Options</vt:lpstr>
      <vt:lpstr>Cooperation of RATs</vt:lpstr>
      <vt:lpstr>Dynamic spectrum usage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 fantasy</dc:title>
  <dc:creator>dell990</dc:creator>
  <cp:lastModifiedBy>dell990</cp:lastModifiedBy>
  <cp:revision>248</cp:revision>
  <dcterms:created xsi:type="dcterms:W3CDTF">2015-08-21T06:29:57Z</dcterms:created>
  <dcterms:modified xsi:type="dcterms:W3CDTF">2015-09-01T03:14:30Z</dcterms:modified>
</cp:coreProperties>
</file>