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34"/>
  </p:notesMasterIdLst>
  <p:handoutMasterIdLst>
    <p:handoutMasterId r:id="rId35"/>
  </p:handoutMasterIdLst>
  <p:sldIdLst>
    <p:sldId id="886" r:id="rId2"/>
    <p:sldId id="1213" r:id="rId3"/>
    <p:sldId id="1211" r:id="rId4"/>
    <p:sldId id="1026" r:id="rId5"/>
    <p:sldId id="1027" r:id="rId6"/>
    <p:sldId id="1028" r:id="rId7"/>
    <p:sldId id="1029" r:id="rId8"/>
    <p:sldId id="1030" r:id="rId9"/>
    <p:sldId id="1214" r:id="rId10"/>
    <p:sldId id="1151" r:id="rId11"/>
    <p:sldId id="1152" r:id="rId12"/>
    <p:sldId id="1158" r:id="rId13"/>
    <p:sldId id="1160" r:id="rId14"/>
    <p:sldId id="1215" r:id="rId15"/>
    <p:sldId id="1163" r:id="rId16"/>
    <p:sldId id="1165" r:id="rId17"/>
    <p:sldId id="1167" r:id="rId18"/>
    <p:sldId id="1168" r:id="rId19"/>
    <p:sldId id="1223" r:id="rId20"/>
    <p:sldId id="1173" r:id="rId21"/>
    <p:sldId id="1175" r:id="rId22"/>
    <p:sldId id="1225" r:id="rId23"/>
    <p:sldId id="1226" r:id="rId24"/>
    <p:sldId id="1179" r:id="rId25"/>
    <p:sldId id="1182" r:id="rId26"/>
    <p:sldId id="1183" r:id="rId27"/>
    <p:sldId id="1187" r:id="rId28"/>
    <p:sldId id="1189" r:id="rId29"/>
    <p:sldId id="1190" r:id="rId30"/>
    <p:sldId id="1203" r:id="rId31"/>
    <p:sldId id="1227" r:id="rId32"/>
    <p:sldId id="1050" r:id="rId33"/>
  </p:sldIdLst>
  <p:sldSz cx="9144000" cy="6858000" type="screen4x3"/>
  <p:notesSz cx="6794500" cy="9906000"/>
  <p:defaultTextStyle>
    <a:defPPr>
      <a:defRPr lang="zh-TW"/>
    </a:defPPr>
    <a:lvl1pPr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Tahoma" pitchFamily="34" charset="0"/>
        <a:ea typeface="新細明體" pitchFamily="18" charset="-120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Tahoma" pitchFamily="34" charset="0"/>
        <a:ea typeface="新細明體" pitchFamily="18" charset="-120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Tahoma" pitchFamily="34" charset="0"/>
        <a:ea typeface="新細明體" pitchFamily="18" charset="-120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Tahoma" pitchFamily="34" charset="0"/>
        <a:ea typeface="新細明體" pitchFamily="18" charset="-120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Tahoma" pitchFamily="34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Tahoma" pitchFamily="34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Tahoma" pitchFamily="34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Tahoma" pitchFamily="34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Tahoma" pitchFamily="34" charset="0"/>
        <a:ea typeface="新細明體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FF66CC"/>
    <a:srgbClr val="FFCC66"/>
    <a:srgbClr val="CCFFCC"/>
    <a:srgbClr val="FFCCCC"/>
    <a:srgbClr val="969696"/>
    <a:srgbClr val="DDDDDD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21" autoAdjust="0"/>
    <p:restoredTop sz="86650" autoAdjust="0"/>
  </p:normalViewPr>
  <p:slideViewPr>
    <p:cSldViewPr>
      <p:cViewPr>
        <p:scale>
          <a:sx n="100" d="100"/>
          <a:sy n="100" d="100"/>
        </p:scale>
        <p:origin x="-822" y="-234"/>
      </p:cViewPr>
      <p:guideLst>
        <p:guide orient="horz" pos="1570"/>
        <p:guide pos="2653"/>
      </p:guideLst>
    </p:cSldViewPr>
  </p:slideViewPr>
  <p:outlineViewPr>
    <p:cViewPr>
      <p:scale>
        <a:sx n="33" d="100"/>
        <a:sy n="33" d="100"/>
      </p:scale>
      <p:origin x="254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133"/>
    </p:cViewPr>
  </p:sorterViewPr>
  <p:notesViewPr>
    <p:cSldViewPr>
      <p:cViewPr varScale="1">
        <p:scale>
          <a:sx n="57" d="100"/>
          <a:sy n="57" d="100"/>
        </p:scale>
        <p:origin x="-3216" y="-91"/>
      </p:cViewPr>
      <p:guideLst>
        <p:guide orient="horz" pos="3120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4486" cy="49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18" tIns="47710" rIns="95418" bIns="47710" numCol="1" anchor="t" anchorCtr="0" compatLnSpc="1">
            <a:prstTxWarp prst="textNoShape">
              <a:avLst/>
            </a:prstTxWarp>
          </a:bodyPr>
          <a:lstStyle>
            <a:lvl1pPr algn="l" defTabSz="954301">
              <a:defRPr sz="130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015" y="1"/>
            <a:ext cx="2944486" cy="49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18" tIns="47710" rIns="95418" bIns="47710" numCol="1" anchor="t" anchorCtr="0" compatLnSpc="1">
            <a:prstTxWarp prst="textNoShape">
              <a:avLst/>
            </a:prstTxWarp>
          </a:bodyPr>
          <a:lstStyle>
            <a:lvl1pPr algn="r" defTabSz="954301">
              <a:defRPr sz="130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37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11238"/>
            <a:ext cx="2944486" cy="49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18" tIns="47710" rIns="95418" bIns="47710" numCol="1" anchor="b" anchorCtr="0" compatLnSpc="1">
            <a:prstTxWarp prst="textNoShape">
              <a:avLst/>
            </a:prstTxWarp>
          </a:bodyPr>
          <a:lstStyle>
            <a:lvl1pPr algn="l" defTabSz="954301">
              <a:defRPr sz="130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37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015" y="9411238"/>
            <a:ext cx="2944486" cy="49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18" tIns="47710" rIns="95418" bIns="47710" numCol="1" anchor="b" anchorCtr="0" compatLnSpc="1">
            <a:prstTxWarp prst="textNoShape">
              <a:avLst/>
            </a:prstTxWarp>
          </a:bodyPr>
          <a:lstStyle>
            <a:lvl1pPr algn="r" defTabSz="954301">
              <a:defRPr sz="1300"/>
            </a:lvl1pPr>
          </a:lstStyle>
          <a:p>
            <a:pPr>
              <a:defRPr/>
            </a:pPr>
            <a:fld id="{2A720031-25ED-4FEA-889B-6CB644B4BB6D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192732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4486" cy="49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18" tIns="47710" rIns="95418" bIns="47710" numCol="1" anchor="t" anchorCtr="0" compatLnSpc="1">
            <a:prstTxWarp prst="textNoShape">
              <a:avLst/>
            </a:prstTxWarp>
          </a:bodyPr>
          <a:lstStyle>
            <a:lvl1pPr algn="l" defTabSz="954301">
              <a:defRPr sz="130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015" y="1"/>
            <a:ext cx="2944486" cy="49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18" tIns="47710" rIns="95418" bIns="47710" numCol="1" anchor="t" anchorCtr="0" compatLnSpc="1">
            <a:prstTxWarp prst="textNoShape">
              <a:avLst/>
            </a:prstTxWarp>
          </a:bodyPr>
          <a:lstStyle>
            <a:lvl1pPr algn="r" defTabSz="954301">
              <a:defRPr sz="130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45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2338" y="744538"/>
            <a:ext cx="4949825" cy="37131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5529" y="4704851"/>
            <a:ext cx="4983443" cy="4457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18" tIns="47710" rIns="95418" bIns="4771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noProof="0" smtClean="0"/>
              <a:t>按一下以編輯母片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</a:p>
        </p:txBody>
      </p:sp>
      <p:sp>
        <p:nvSpPr>
          <p:cNvPr id="133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11238"/>
            <a:ext cx="2944486" cy="49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18" tIns="47710" rIns="95418" bIns="47710" numCol="1" anchor="b" anchorCtr="0" compatLnSpc="1">
            <a:prstTxWarp prst="textNoShape">
              <a:avLst/>
            </a:prstTxWarp>
          </a:bodyPr>
          <a:lstStyle>
            <a:lvl1pPr algn="l" defTabSz="954301">
              <a:defRPr sz="130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33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015" y="9411238"/>
            <a:ext cx="2944486" cy="49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18" tIns="47710" rIns="95418" bIns="47710" numCol="1" anchor="b" anchorCtr="0" compatLnSpc="1">
            <a:prstTxWarp prst="textNoShape">
              <a:avLst/>
            </a:prstTxWarp>
          </a:bodyPr>
          <a:lstStyle>
            <a:lvl1pPr algn="r" defTabSz="954301">
              <a:defRPr sz="1300"/>
            </a:lvl1pPr>
          </a:lstStyle>
          <a:p>
            <a:pPr>
              <a:defRPr/>
            </a:pPr>
            <a:fld id="{FE8D11CA-40B1-4979-8183-86C41BB0B3B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927774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922338" y="744538"/>
            <a:ext cx="4949825" cy="3713162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8D11CA-40B1-4979-8183-86C41BB0B3B5}" type="slidenum">
              <a:rPr lang="en-US" altLang="zh-TW" smtClean="0"/>
              <a:pPr>
                <a:defRPr/>
              </a:pPr>
              <a:t>1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5754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7"/>
          <p:cNvGraphicFramePr>
            <a:graphicFrameLocks/>
          </p:cNvGraphicFramePr>
          <p:nvPr userDrawn="1"/>
        </p:nvGraphicFramePr>
        <p:xfrm>
          <a:off x="5434013" y="5889625"/>
          <a:ext cx="865187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49" name="點陣圖影像" r:id="rId3" imgW="1996955" imgH="1828646" progId="PBrush">
                  <p:embed/>
                </p:oleObj>
              </mc:Choice>
              <mc:Fallback>
                <p:oleObj name="點陣圖影像" r:id="rId3" imgW="1996955" imgH="1828646" progId="PBrush">
                  <p:embed/>
                  <p:pic>
                    <p:nvPicPr>
                      <p:cNvPr id="0" name="Picture 81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4013" y="5889625"/>
                        <a:ext cx="865187" cy="719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5100" y="6092825"/>
            <a:ext cx="187166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字方塊 5"/>
          <p:cNvSpPr txBox="1">
            <a:spLocks noChangeArrowheads="1"/>
          </p:cNvSpPr>
          <p:nvPr userDrawn="1"/>
        </p:nvSpPr>
        <p:spPr bwMode="auto">
          <a:xfrm>
            <a:off x="5867400" y="6392863"/>
            <a:ext cx="32766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>
              <a:defRPr/>
            </a:pPr>
            <a:r>
              <a:rPr lang="en-US" altLang="zh-TW" smtClean="0"/>
              <a:t>National Chung Cheng University</a:t>
            </a:r>
            <a:endParaRPr lang="zh-TW" altLang="en-US" smtClean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31640" y="3933056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3246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3532188" y="6284913"/>
            <a:ext cx="1184275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AEC463-CFD0-476D-B3D6-95706DD1188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52636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7"/>
          <p:cNvGraphicFramePr>
            <a:graphicFrameLocks/>
          </p:cNvGraphicFramePr>
          <p:nvPr userDrawn="1"/>
        </p:nvGraphicFramePr>
        <p:xfrm>
          <a:off x="6227763" y="5949950"/>
          <a:ext cx="865187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65" name="點陣圖影像" r:id="rId3" imgW="1996955" imgH="1828646" progId="PBrush">
                  <p:embed/>
                </p:oleObj>
              </mc:Choice>
              <mc:Fallback>
                <p:oleObj name="點陣圖影像" r:id="rId3" imgW="1996955" imgH="1828646" progId="PBrush">
                  <p:embed/>
                  <p:pic>
                    <p:nvPicPr>
                      <p:cNvPr id="0" name="Picture 81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7763" y="5949950"/>
                        <a:ext cx="865187" cy="719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6226175"/>
            <a:ext cx="187166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3246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3532188" y="6284913"/>
            <a:ext cx="1184275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0E3721-7915-48DC-BA67-A8666F0FACB4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6707383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7"/>
          <p:cNvGraphicFramePr>
            <a:graphicFrameLocks/>
          </p:cNvGraphicFramePr>
          <p:nvPr userDrawn="1"/>
        </p:nvGraphicFramePr>
        <p:xfrm>
          <a:off x="6227763" y="5949950"/>
          <a:ext cx="865187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789" name="點陣圖影像" r:id="rId3" imgW="1996955" imgH="1828646" progId="PBrush">
                  <p:embed/>
                </p:oleObj>
              </mc:Choice>
              <mc:Fallback>
                <p:oleObj name="點陣圖影像" r:id="rId3" imgW="1996955" imgH="1828646" progId="PBrush">
                  <p:embed/>
                  <p:pic>
                    <p:nvPicPr>
                      <p:cNvPr id="0" name="Picture 81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7763" y="5949950"/>
                        <a:ext cx="865187" cy="719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6226175"/>
            <a:ext cx="187166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572250" y="228600"/>
            <a:ext cx="1962150" cy="579278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685800" y="228600"/>
            <a:ext cx="5734050" cy="579278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3246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3532188" y="6284913"/>
            <a:ext cx="1184275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65048A-8706-4402-A2A7-513539A8C94A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2829556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標題，文字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7"/>
          <p:cNvGraphicFramePr>
            <a:graphicFrameLocks/>
          </p:cNvGraphicFramePr>
          <p:nvPr userDrawn="1"/>
        </p:nvGraphicFramePr>
        <p:xfrm>
          <a:off x="6227763" y="5949950"/>
          <a:ext cx="865187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13" name="點陣圖影像" r:id="rId3" imgW="1996955" imgH="1828646" progId="PBrush">
                  <p:embed/>
                </p:oleObj>
              </mc:Choice>
              <mc:Fallback>
                <p:oleObj name="點陣圖影像" r:id="rId3" imgW="1996955" imgH="1828646" progId="PBrush">
                  <p:embed/>
                  <p:pic>
                    <p:nvPicPr>
                      <p:cNvPr id="0" name="Picture 81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7763" y="5949950"/>
                        <a:ext cx="865187" cy="719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6226175"/>
            <a:ext cx="187166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228600"/>
            <a:ext cx="7696200" cy="9144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685800" y="1295400"/>
            <a:ext cx="3846513" cy="47259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84713" y="1295400"/>
            <a:ext cx="3848100" cy="47259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3246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3532188" y="6284913"/>
            <a:ext cx="1184275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9A7641-15D5-416B-A892-2DB72164589F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238509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7"/>
          <p:cNvGraphicFramePr>
            <a:graphicFrameLocks/>
          </p:cNvGraphicFramePr>
          <p:nvPr userDrawn="1"/>
        </p:nvGraphicFramePr>
        <p:xfrm>
          <a:off x="5651500" y="5889625"/>
          <a:ext cx="865188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73" name="點陣圖影像" r:id="rId3" imgW="1996955" imgH="1828646" progId="PBrush">
                  <p:embed/>
                </p:oleObj>
              </mc:Choice>
              <mc:Fallback>
                <p:oleObj name="點陣圖影像" r:id="rId3" imgW="1996955" imgH="1828646" progId="PBrush">
                  <p:embed/>
                  <p:pic>
                    <p:nvPicPr>
                      <p:cNvPr id="0" name="Picture 81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1500" y="5889625"/>
                        <a:ext cx="865188" cy="719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4175" y="6092825"/>
            <a:ext cx="187166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字方塊 5"/>
          <p:cNvSpPr txBox="1">
            <a:spLocks noChangeArrowheads="1"/>
          </p:cNvSpPr>
          <p:nvPr userDrawn="1"/>
        </p:nvSpPr>
        <p:spPr bwMode="auto">
          <a:xfrm>
            <a:off x="6084888" y="6392863"/>
            <a:ext cx="32766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>
              <a:defRPr/>
            </a:pPr>
            <a:r>
              <a:rPr lang="en-US" altLang="zh-TW" smtClean="0"/>
              <a:t>National Chung Cheng University</a:t>
            </a:r>
            <a:endParaRPr lang="zh-TW" altLang="en-US" smtClean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3246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4067175" y="6284913"/>
            <a:ext cx="1184275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9EA793-381C-402D-A212-2AC714637E51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444469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7"/>
          <p:cNvGraphicFramePr>
            <a:graphicFrameLocks/>
          </p:cNvGraphicFramePr>
          <p:nvPr userDrawn="1"/>
        </p:nvGraphicFramePr>
        <p:xfrm>
          <a:off x="6227763" y="5949950"/>
          <a:ext cx="865187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597" name="點陣圖影像" r:id="rId3" imgW="1996955" imgH="1828646" progId="PBrush">
                  <p:embed/>
                </p:oleObj>
              </mc:Choice>
              <mc:Fallback>
                <p:oleObj name="點陣圖影像" r:id="rId3" imgW="1996955" imgH="1828646" progId="PBrush">
                  <p:embed/>
                  <p:pic>
                    <p:nvPicPr>
                      <p:cNvPr id="0" name="Picture 81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7763" y="5949950"/>
                        <a:ext cx="865187" cy="719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6226175"/>
            <a:ext cx="187166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3246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3532188" y="6284913"/>
            <a:ext cx="1184275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6C0E2D-B93C-43DD-8DE5-BAB9E1E81F52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0260610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7"/>
          <p:cNvGraphicFramePr>
            <a:graphicFrameLocks/>
          </p:cNvGraphicFramePr>
          <p:nvPr userDrawn="1"/>
        </p:nvGraphicFramePr>
        <p:xfrm>
          <a:off x="6227763" y="5949950"/>
          <a:ext cx="865187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21" name="點陣圖影像" r:id="rId3" imgW="1996955" imgH="1828646" progId="PBrush">
                  <p:embed/>
                </p:oleObj>
              </mc:Choice>
              <mc:Fallback>
                <p:oleObj name="點陣圖影像" r:id="rId3" imgW="1996955" imgH="1828646" progId="PBrush">
                  <p:embed/>
                  <p:pic>
                    <p:nvPicPr>
                      <p:cNvPr id="0" name="Picture 81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7763" y="5949950"/>
                        <a:ext cx="865187" cy="719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6226175"/>
            <a:ext cx="187166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46513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84713" y="1295400"/>
            <a:ext cx="38481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3246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3532188" y="6284913"/>
            <a:ext cx="1184275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8B337A-15B1-472C-80B7-FCF890079413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122579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7"/>
          <p:cNvGraphicFramePr>
            <a:graphicFrameLocks/>
          </p:cNvGraphicFramePr>
          <p:nvPr userDrawn="1"/>
        </p:nvGraphicFramePr>
        <p:xfrm>
          <a:off x="6227763" y="5949950"/>
          <a:ext cx="865187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45" name="點陣圖影像" r:id="rId3" imgW="1996955" imgH="1828646" progId="PBrush">
                  <p:embed/>
                </p:oleObj>
              </mc:Choice>
              <mc:Fallback>
                <p:oleObj name="點陣圖影像" r:id="rId3" imgW="1996955" imgH="1828646" progId="PBrush">
                  <p:embed/>
                  <p:pic>
                    <p:nvPicPr>
                      <p:cNvPr id="0" name="Picture 81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7763" y="5949950"/>
                        <a:ext cx="865187" cy="719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6226175"/>
            <a:ext cx="187166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3246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15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3532188" y="6284913"/>
            <a:ext cx="1184275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51E3F4-5E6B-4E92-AC0A-56105683AB9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59226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7"/>
          <p:cNvGraphicFramePr>
            <a:graphicFrameLocks/>
          </p:cNvGraphicFramePr>
          <p:nvPr userDrawn="1"/>
        </p:nvGraphicFramePr>
        <p:xfrm>
          <a:off x="6227763" y="5949950"/>
          <a:ext cx="865187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69" name="點陣圖影像" r:id="rId3" imgW="1996955" imgH="1828646" progId="PBrush">
                  <p:embed/>
                </p:oleObj>
              </mc:Choice>
              <mc:Fallback>
                <p:oleObj name="點陣圖影像" r:id="rId3" imgW="1996955" imgH="1828646" progId="PBrush">
                  <p:embed/>
                  <p:pic>
                    <p:nvPicPr>
                      <p:cNvPr id="0" name="Picture 81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7763" y="5949950"/>
                        <a:ext cx="865187" cy="719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6226175"/>
            <a:ext cx="187166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3246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3532188" y="6284913"/>
            <a:ext cx="1184275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0B5434-5C5D-40DC-A66E-A34FC00617DF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99351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7"/>
          <p:cNvGraphicFramePr>
            <a:graphicFrameLocks/>
          </p:cNvGraphicFramePr>
          <p:nvPr userDrawn="1"/>
        </p:nvGraphicFramePr>
        <p:xfrm>
          <a:off x="6227763" y="5949950"/>
          <a:ext cx="865187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693" name="點陣圖影像" r:id="rId3" imgW="1996955" imgH="1828646" progId="PBrush">
                  <p:embed/>
                </p:oleObj>
              </mc:Choice>
              <mc:Fallback>
                <p:oleObj name="點陣圖影像" r:id="rId3" imgW="1996955" imgH="1828646" progId="PBrush">
                  <p:embed/>
                  <p:pic>
                    <p:nvPicPr>
                      <p:cNvPr id="0" name="Picture 81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7763" y="5949950"/>
                        <a:ext cx="865187" cy="719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6226175"/>
            <a:ext cx="187166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3246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3532188" y="6284913"/>
            <a:ext cx="1184275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043F8C-BF6D-4E39-9B2D-CA570E6E736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34167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7"/>
          <p:cNvGraphicFramePr>
            <a:graphicFrameLocks/>
          </p:cNvGraphicFramePr>
          <p:nvPr userDrawn="1"/>
        </p:nvGraphicFramePr>
        <p:xfrm>
          <a:off x="6227763" y="5949950"/>
          <a:ext cx="865187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17" name="點陣圖影像" r:id="rId3" imgW="1996955" imgH="1828646" progId="PBrush">
                  <p:embed/>
                </p:oleObj>
              </mc:Choice>
              <mc:Fallback>
                <p:oleObj name="點陣圖影像" r:id="rId3" imgW="1996955" imgH="1828646" progId="PBrush">
                  <p:embed/>
                  <p:pic>
                    <p:nvPicPr>
                      <p:cNvPr id="0" name="Picture 81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7763" y="5949950"/>
                        <a:ext cx="865187" cy="719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6226175"/>
            <a:ext cx="187166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3246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3532188" y="6284913"/>
            <a:ext cx="1184275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1F10BB-4206-402A-97A9-3E8C306696F8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4984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7"/>
          <p:cNvGraphicFramePr>
            <a:graphicFrameLocks/>
          </p:cNvGraphicFramePr>
          <p:nvPr userDrawn="1"/>
        </p:nvGraphicFramePr>
        <p:xfrm>
          <a:off x="6227763" y="5949950"/>
          <a:ext cx="865187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41" name="點陣圖影像" r:id="rId3" imgW="1996955" imgH="1828646" progId="PBrush">
                  <p:embed/>
                </p:oleObj>
              </mc:Choice>
              <mc:Fallback>
                <p:oleObj name="點陣圖影像" r:id="rId3" imgW="1996955" imgH="1828646" progId="PBrush">
                  <p:embed/>
                  <p:pic>
                    <p:nvPicPr>
                      <p:cNvPr id="0" name="Picture 81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7763" y="5949950"/>
                        <a:ext cx="865187" cy="719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6226175"/>
            <a:ext cx="187166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3246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3532188" y="6284913"/>
            <a:ext cx="1184275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F71169-A48A-440E-AA6A-B3A8706EF9F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80581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228600"/>
            <a:ext cx="7696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847013" cy="357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第二層</a:t>
            </a:r>
          </a:p>
          <a:p>
            <a:pPr lvl="1"/>
            <a:r>
              <a:rPr lang="zh-TW" altLang="en-US" smtClean="0"/>
              <a:t>第三層</a:t>
            </a:r>
          </a:p>
          <a:p>
            <a:pPr lvl="2"/>
            <a:r>
              <a:rPr lang="zh-TW" altLang="en-US" smtClean="0"/>
              <a:t>第四層</a:t>
            </a:r>
          </a:p>
          <a:p>
            <a:pPr lvl="3"/>
            <a:r>
              <a:rPr lang="zh-TW" altLang="en-US" smtClean="0"/>
              <a:t>第五層</a:t>
            </a:r>
          </a:p>
        </p:txBody>
      </p:sp>
      <p:graphicFrame>
        <p:nvGraphicFramePr>
          <p:cNvPr id="1028" name="Object 7"/>
          <p:cNvGraphicFramePr>
            <a:graphicFrameLocks/>
          </p:cNvGraphicFramePr>
          <p:nvPr userDrawn="1"/>
        </p:nvGraphicFramePr>
        <p:xfrm>
          <a:off x="5578475" y="5878513"/>
          <a:ext cx="865188" cy="719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30" name="點陣圖影像" r:id="rId15" imgW="1996955" imgH="1828646" progId="PBrush">
                  <p:embed/>
                </p:oleObj>
              </mc:Choice>
              <mc:Fallback>
                <p:oleObj name="點陣圖影像" r:id="rId15" imgW="1996955" imgH="1828646" progId="PBrush">
                  <p:embed/>
                  <p:pic>
                    <p:nvPicPr>
                      <p:cNvPr id="0" name="Picture 86"/>
                      <p:cNvPicPr>
                        <a:picLocks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78475" y="5878513"/>
                        <a:ext cx="865188" cy="719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E4A8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1C1C1C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9" name="Picture 2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1150" y="6081713"/>
            <a:ext cx="187166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0" name="文字方塊 5"/>
          <p:cNvSpPr txBox="1">
            <a:spLocks noChangeArrowheads="1"/>
          </p:cNvSpPr>
          <p:nvPr userDrawn="1"/>
        </p:nvSpPr>
        <p:spPr bwMode="auto">
          <a:xfrm>
            <a:off x="6011863" y="6381750"/>
            <a:ext cx="32766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>
              <a:defRPr/>
            </a:pPr>
            <a:r>
              <a:rPr lang="en-US" altLang="zh-TW" smtClean="0"/>
              <a:t>National Chung Cheng University</a:t>
            </a:r>
            <a:endParaRPr lang="zh-TW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  <p:sldLayoutId id="2147483785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Arial" charset="0"/>
          <a:ea typeface="新細明體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Arial" charset="0"/>
          <a:ea typeface="新細明體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Arial" charset="0"/>
          <a:ea typeface="新細明體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Arial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Blip>
          <a:blip r:embed="rId18"/>
        </a:buBlip>
        <a:defRPr kumimoji="1"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Blip>
          <a:blip r:embed="rId19"/>
        </a:buBlip>
        <a:defRPr kumimoji="1" sz="22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Blip>
          <a:blip r:embed="rId20"/>
        </a:buBlip>
        <a:defRPr kumimoji="1"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Tahoma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Tahoma" pitchFamily="34" charset="0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Tahoma" pitchFamily="34" charset="0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Tahoma" pitchFamily="34" charset="0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Tahoma" pitchFamily="34" charset="0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image" Target="../media/image3.png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21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18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27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49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png"/><Relationship Id="rId5" Type="http://schemas.openxmlformats.org/officeDocument/2006/relationships/image" Target="../media/image710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040"/>
          <p:cNvSpPr>
            <a:spLocks noGrp="1" noChangeArrowheads="1"/>
          </p:cNvSpPr>
          <p:nvPr>
            <p:ph type="sldNum" sz="quarter" idx="11"/>
          </p:nvPr>
        </p:nvSpPr>
        <p:spPr bwMode="auto">
          <a:xfrm>
            <a:off x="3995738" y="6237288"/>
            <a:ext cx="1184275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/>
            <a:fld id="{07479CB8-FDBD-48EA-BCB6-93A47231B4A5}" type="slidenum">
              <a:rPr lang="en-US" altLang="zh-TW" smtClean="0"/>
              <a:pPr eaLnBrk="1" hangingPunct="1"/>
              <a:t>1</a:t>
            </a:fld>
            <a:endParaRPr lang="en-US" altLang="zh-TW" dirty="0" smtClean="0"/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7544" y="620688"/>
            <a:ext cx="8136904" cy="3096344"/>
          </a:xfrm>
        </p:spPr>
        <p:txBody>
          <a:bodyPr/>
          <a:lstStyle/>
          <a:p>
            <a:pPr eaLnBrk="1" hangingPunct="1">
              <a:lnSpc>
                <a:spcPts val="4300"/>
              </a:lnSpc>
              <a:spcBef>
                <a:spcPts val="600"/>
              </a:spcBef>
            </a:pPr>
            <a:r>
              <a:rPr lang="zh-TW" altLang="zh-TW" dirty="0" smtClean="0"/>
              <a:t/>
            </a:r>
            <a:br>
              <a:rPr lang="zh-TW" altLang="zh-TW" dirty="0" smtClean="0"/>
            </a:br>
            <a:r>
              <a:rPr lang="en-US" altLang="zh-TW" dirty="0"/>
              <a:t>Feasibility Study on 5G Small-cell Deployment with a Beam-domain Processed Large-scale Antenna Array in High-frequency </a:t>
            </a:r>
            <a:r>
              <a:rPr lang="en-US" altLang="zh-TW" dirty="0" smtClean="0"/>
              <a:t>Bands</a:t>
            </a:r>
            <a:r>
              <a:rPr lang="en-US" altLang="zh-TW" dirty="0" smtClean="0">
                <a:latin typeface="+mn-ea"/>
              </a:rPr>
              <a:t/>
            </a:r>
            <a:br>
              <a:rPr lang="en-US" altLang="zh-TW" dirty="0" smtClean="0">
                <a:latin typeface="+mn-ea"/>
              </a:rPr>
            </a:br>
            <a:endParaRPr lang="zh-TW" altLang="en-US" dirty="0"/>
          </a:p>
        </p:txBody>
      </p:sp>
      <p:sp>
        <p:nvSpPr>
          <p:cNvPr id="8397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66476" y="3645024"/>
            <a:ext cx="8281988" cy="1872208"/>
          </a:xfrm>
        </p:spPr>
        <p:txBody>
          <a:bodyPr/>
          <a:lstStyle/>
          <a:p>
            <a:pPr eaLnBrk="1" hangingPunct="1">
              <a:defRPr/>
            </a:pPr>
            <a:endParaRPr lang="en-US" altLang="zh-TW" b="1" dirty="0" smtClean="0">
              <a:solidFill>
                <a:schemeClr val="tx2"/>
              </a:solidFill>
              <a:ea typeface="標楷體" pitchFamily="65" charset="-120"/>
            </a:endParaRPr>
          </a:p>
          <a:p>
            <a:pPr eaLnBrk="1" hangingPunct="1">
              <a:defRPr/>
            </a:pPr>
            <a:r>
              <a:rPr lang="en-US" altLang="zh-TW" sz="2600" b="1" dirty="0" err="1" smtClean="0">
                <a:solidFill>
                  <a:schemeClr val="tx2"/>
                </a:solidFill>
                <a:ea typeface="標楷體" pitchFamily="65" charset="-120"/>
              </a:rPr>
              <a:t>ASUSTeK</a:t>
            </a:r>
            <a:r>
              <a:rPr lang="en-US" altLang="zh-TW" sz="2600" b="1" dirty="0" smtClean="0">
                <a:solidFill>
                  <a:schemeClr val="tx2"/>
                </a:solidFill>
                <a:ea typeface="標楷體" pitchFamily="65" charset="-120"/>
              </a:rPr>
              <a:t>, </a:t>
            </a:r>
            <a:r>
              <a:rPr lang="en-US" altLang="zh-TW" sz="2600" b="1" dirty="0" smtClean="0">
                <a:solidFill>
                  <a:schemeClr val="tx2"/>
                </a:solidFill>
                <a:ea typeface="標楷體" pitchFamily="65" charset="-120"/>
              </a:rPr>
              <a:t>CCU and ITRI</a:t>
            </a:r>
          </a:p>
          <a:p>
            <a:pPr eaLnBrk="1" hangingPunct="1">
              <a:defRPr/>
            </a:pPr>
            <a:r>
              <a:rPr lang="en-US" altLang="zh-TW" sz="2600" b="1" dirty="0" smtClean="0">
                <a:solidFill>
                  <a:schemeClr val="tx2"/>
                </a:solidFill>
                <a:ea typeface="標楷體" pitchFamily="65" charset="-120"/>
              </a:rPr>
              <a:t>September 2015</a:t>
            </a:r>
            <a:endParaRPr lang="zh-TW" altLang="en-US" sz="2600" b="1" dirty="0">
              <a:solidFill>
                <a:schemeClr val="tx2"/>
              </a:solidFill>
              <a:ea typeface="標楷體" pitchFamily="65" charset="-120"/>
            </a:endParaRPr>
          </a:p>
          <a:p>
            <a:pPr eaLnBrk="1" hangingPunct="1">
              <a:defRPr/>
            </a:pPr>
            <a:endParaRPr lang="en-US" altLang="zh-TW" b="1" dirty="0">
              <a:solidFill>
                <a:schemeClr val="tx2"/>
              </a:solidFill>
            </a:endParaRPr>
          </a:p>
        </p:txBody>
      </p:sp>
      <p:sp>
        <p:nvSpPr>
          <p:cNvPr id="2" name="文字方塊 1"/>
          <p:cNvSpPr txBox="1"/>
          <p:nvPr/>
        </p:nvSpPr>
        <p:spPr>
          <a:xfrm>
            <a:off x="300708" y="346624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800" b="1" dirty="0" smtClean="0">
                <a:solidFill>
                  <a:schemeClr val="tx2"/>
                </a:solidFill>
                <a:latin typeface="+mn-lt"/>
              </a:rPr>
              <a:t>RWS-150025</a:t>
            </a:r>
            <a:endParaRPr lang="zh-TW" altLang="en-US" sz="1800" b="1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5008190" y="238903"/>
            <a:ext cx="4032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TW" sz="1600" b="1" dirty="0">
                <a:solidFill>
                  <a:schemeClr val="tx2"/>
                </a:solidFill>
                <a:latin typeface="+mn-lt"/>
              </a:rPr>
              <a:t>3GPP RAN </a:t>
            </a:r>
            <a:r>
              <a:rPr lang="en-US" altLang="zh-TW" sz="1600" b="1" dirty="0" smtClean="0">
                <a:solidFill>
                  <a:schemeClr val="tx2"/>
                </a:solidFill>
                <a:latin typeface="+mn-lt"/>
              </a:rPr>
              <a:t>Workshop </a:t>
            </a:r>
            <a:r>
              <a:rPr lang="en-US" altLang="zh-TW" sz="1600" b="1" dirty="0">
                <a:solidFill>
                  <a:schemeClr val="tx2"/>
                </a:solidFill>
                <a:latin typeface="+mn-lt"/>
              </a:rPr>
              <a:t>on 5G</a:t>
            </a:r>
          </a:p>
          <a:p>
            <a:pPr algn="l"/>
            <a:r>
              <a:rPr lang="en-US" altLang="zh-TW" sz="1600" b="1" dirty="0">
                <a:solidFill>
                  <a:schemeClr val="tx2"/>
                </a:solidFill>
                <a:latin typeface="+mn-lt"/>
              </a:rPr>
              <a:t>Phoenix, </a:t>
            </a:r>
            <a:r>
              <a:rPr lang="en-US" altLang="zh-TW" sz="1600" b="1" dirty="0" smtClean="0">
                <a:solidFill>
                  <a:schemeClr val="tx2"/>
                </a:solidFill>
                <a:latin typeface="+mn-lt"/>
              </a:rPr>
              <a:t>USA, 17 – 18 September, 2015</a:t>
            </a:r>
          </a:p>
        </p:txBody>
      </p:sp>
    </p:spTree>
    <p:extLst>
      <p:ext uri="{BB962C8B-B14F-4D97-AF65-F5344CB8AC3E}">
        <p14:creationId xmlns:p14="http://schemas.microsoft.com/office/powerpoint/2010/main" val="246133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55576" y="0"/>
            <a:ext cx="7696200" cy="914400"/>
          </a:xfrm>
        </p:spPr>
        <p:txBody>
          <a:bodyPr/>
          <a:lstStyle/>
          <a:p>
            <a:r>
              <a:rPr lang="en-US" altLang="zh-TW" dirty="0" smtClean="0">
                <a:solidFill>
                  <a:srgbClr val="000099"/>
                </a:solidFill>
              </a:rPr>
              <a:t>Bern/Switzerland</a:t>
            </a:r>
            <a:endParaRPr lang="zh-TW" altLang="en-US" dirty="0">
              <a:solidFill>
                <a:srgbClr val="000099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10</a:t>
            </a:fld>
            <a:endParaRPr lang="en-US" altLang="zh-TW"/>
          </a:p>
        </p:txBody>
      </p:sp>
      <p:sp>
        <p:nvSpPr>
          <p:cNvPr id="8" name="內容版面配置區 2"/>
          <p:cNvSpPr>
            <a:spLocks noGrp="1"/>
          </p:cNvSpPr>
          <p:nvPr>
            <p:ph idx="1"/>
          </p:nvPr>
        </p:nvSpPr>
        <p:spPr>
          <a:xfrm>
            <a:off x="395536" y="836712"/>
            <a:ext cx="7847013" cy="1368152"/>
          </a:xfrm>
        </p:spPr>
        <p:txBody>
          <a:bodyPr/>
          <a:lstStyle/>
          <a:p>
            <a:r>
              <a:rPr lang="en-US" altLang="zh-TW" dirty="0"/>
              <a:t>35 </a:t>
            </a:r>
            <a:r>
              <a:rPr lang="en-US" altLang="zh-TW" dirty="0" err="1" smtClean="0"/>
              <a:t>eNBs</a:t>
            </a:r>
            <a:endParaRPr lang="en-US" altLang="zh-TW" dirty="0"/>
          </a:p>
          <a:p>
            <a:r>
              <a:rPr lang="en-US" altLang="zh-TW" dirty="0"/>
              <a:t>3268 outdoor UEs (approximately 100 UEs per </a:t>
            </a:r>
            <a:r>
              <a:rPr lang="en-US" altLang="zh-TW" dirty="0" err="1"/>
              <a:t>eNB</a:t>
            </a:r>
            <a:r>
              <a:rPr lang="en-US" altLang="zh-TW" dirty="0"/>
              <a:t>, uniformly distributed over the coverage area</a:t>
            </a:r>
            <a:r>
              <a:rPr lang="en-US" altLang="zh-TW" dirty="0" smtClean="0"/>
              <a:t>)</a:t>
            </a:r>
          </a:p>
          <a:p>
            <a:r>
              <a:rPr lang="en-US" altLang="zh-TW" dirty="0" smtClean="0"/>
              <a:t>Simulation area</a:t>
            </a:r>
          </a:p>
          <a:p>
            <a:endParaRPr lang="en-US" altLang="zh-TW" dirty="0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2820" y="2606442"/>
            <a:ext cx="5852160" cy="3145536"/>
          </a:xfrm>
          <a:prstGeom prst="rect">
            <a:avLst/>
          </a:prstGeom>
        </p:spPr>
      </p:pic>
      <p:pic>
        <p:nvPicPr>
          <p:cNvPr id="9" name="內容版面配置區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476" y="2606442"/>
            <a:ext cx="4444620" cy="3208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字方塊 9"/>
          <p:cNvSpPr txBox="1"/>
          <p:nvPr/>
        </p:nvSpPr>
        <p:spPr>
          <a:xfrm>
            <a:off x="106476" y="5980638"/>
            <a:ext cx="5112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Reference: Google Earth Pro 7.1.2.2041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88908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11</a:t>
            </a:fld>
            <a:endParaRPr lang="en-US" altLang="zh-TW"/>
          </a:p>
        </p:txBody>
      </p:sp>
      <p:pic>
        <p:nvPicPr>
          <p:cNvPr id="51202" name="Picture 2" descr="C:\Users\M408-16\Downloads\Bern 3D mode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739" y="1340768"/>
            <a:ext cx="8357302" cy="4112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內容版面配置區 2"/>
          <p:cNvSpPr>
            <a:spLocks noGrp="1"/>
          </p:cNvSpPr>
          <p:nvPr>
            <p:ph idx="1"/>
          </p:nvPr>
        </p:nvSpPr>
        <p:spPr>
          <a:xfrm>
            <a:off x="611560" y="620688"/>
            <a:ext cx="7847013" cy="477416"/>
          </a:xfrm>
        </p:spPr>
        <p:txBody>
          <a:bodyPr/>
          <a:lstStyle/>
          <a:p>
            <a:r>
              <a:rPr lang="en-US" altLang="zh-TW" dirty="0" smtClean="0"/>
              <a:t>3D map and UE distribution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74332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23529" y="1268760"/>
            <a:ext cx="2592288" cy="549424"/>
          </a:xfrm>
        </p:spPr>
        <p:txBody>
          <a:bodyPr/>
          <a:lstStyle/>
          <a:p>
            <a:r>
              <a:rPr lang="en-US" altLang="zh-TW" dirty="0" smtClean="0"/>
              <a:t>System Setup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12</a:t>
            </a:fld>
            <a:endParaRPr lang="en-US" altLang="zh-TW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內容版面配置區 6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747457027"/>
                  </p:ext>
                </p:extLst>
              </p:nvPr>
            </p:nvGraphicFramePr>
            <p:xfrm>
              <a:off x="2987824" y="404664"/>
              <a:ext cx="5400600" cy="5476953"/>
            </p:xfrm>
            <a:graphic>
              <a:graphicData uri="http://schemas.openxmlformats.org/drawingml/2006/table">
                <a:tbl>
                  <a:tblPr firstRow="1" bandRow="1">
                    <a:tableStyleId>{0505E3EF-67EA-436B-97B2-0124C06EBD24}</a:tableStyleId>
                  </a:tblPr>
                  <a:tblGrid>
                    <a:gridCol w="1350150"/>
                    <a:gridCol w="1350150"/>
                    <a:gridCol w="2700300"/>
                  </a:tblGrid>
                  <a:tr h="230019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100" b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Parameters</a:t>
                          </a:r>
                          <a:endParaRPr lang="zh-TW" altLang="en-US" sz="1100" b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TW" altLang="en-US" sz="1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100" b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Values</a:t>
                          </a:r>
                          <a:endParaRPr lang="zh-TW" altLang="en-US" sz="1100" b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16984">
                    <a:tc gridSpan="2"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Cell Architecture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TW" altLang="en-US" sz="1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35</a:t>
                          </a:r>
                          <a:r>
                            <a:rPr lang="en-US" altLang="zh-TW" sz="1100" baseline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base stations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88032">
                    <a:tc gridSpan="2"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Number</a:t>
                          </a:r>
                          <a:r>
                            <a:rPr lang="en-US" altLang="zh-TW" sz="1100" baseline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of UEs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TW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3268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30019">
                    <a:tc gridSpan="2"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Carrier Frequencies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TW" sz="110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100" b="0" i="1" smtClean="0">
                                      <a:latin typeface="Cambria Math"/>
                                    </a:rPr>
                                    <m:t>𝑓</m:t>
                                  </m:r>
                                </m:e>
                                <m:sub>
                                  <m:r>
                                    <a:rPr lang="en-US" altLang="zh-TW" sz="1100" b="0" i="1" smtClean="0">
                                      <a:latin typeface="Cambria Math"/>
                                    </a:rPr>
                                    <m:t>𝑐</m:t>
                                  </m:r>
                                </m:sub>
                              </m:sSub>
                            </m:oMath>
                          </a14:m>
                          <a:r>
                            <a:rPr lang="zh-TW" altLang="en-US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(GHz)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TW" altLang="en-US" sz="1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10,20,30,40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30019">
                    <a:tc gridSpan="2"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Signal bandwidth (MHz)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TW" altLang="en-US" sz="1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500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17944">
                    <a:tc rowSpan="3">
                      <a:txBody>
                        <a:bodyPr/>
                        <a:lstStyle/>
                        <a:p>
                          <a:endParaRPr lang="en-US" altLang="zh-TW" sz="11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endParaRPr lang="en-US" altLang="zh-TW" sz="11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Antenna at </a:t>
                          </a:r>
                          <a:r>
                            <a:rPr lang="en-US" altLang="zh-TW" sz="1100" dirty="0" err="1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eNB</a:t>
                          </a:r>
                          <a:endParaRPr lang="en-US" altLang="zh-TW" sz="11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(linear array)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Number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64</a:t>
                          </a:r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,32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30019">
                    <a:tc vMerge="1">
                      <a:txBody>
                        <a:bodyPr/>
                        <a:lstStyle/>
                        <a:p>
                          <a:endParaRPr lang="zh-TW" altLang="en-US" sz="1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Antenna</a:t>
                          </a:r>
                          <a:r>
                            <a:rPr lang="en-US" altLang="zh-TW" sz="1100" baseline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spacing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zh-TW" altLang="en-US" sz="110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𝜆</m:t>
                              </m:r>
                            </m:oMath>
                          </a14:m>
                          <a:r>
                            <a:rPr lang="en-US" altLang="zh-TW" sz="1100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/2</a:t>
                          </a:r>
                          <a:endParaRPr lang="zh-TW" altLang="en-US" sz="11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30019">
                    <a:tc vMerge="1">
                      <a:txBody>
                        <a:bodyPr/>
                        <a:lstStyle/>
                        <a:p>
                          <a:endParaRPr lang="zh-TW" altLang="en-US" sz="1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Height(meter)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10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30019">
                    <a:tc rowSpan="3">
                      <a:txBody>
                        <a:bodyPr/>
                        <a:lstStyle/>
                        <a:p>
                          <a:endParaRPr lang="en-US" altLang="zh-TW" sz="11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endParaRPr lang="en-US" altLang="zh-TW" sz="11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Antenna at UE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Number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30019">
                    <a:tc vMerge="1">
                      <a:txBody>
                        <a:bodyPr/>
                        <a:lstStyle/>
                        <a:p>
                          <a:endParaRPr lang="zh-TW" altLang="en-US" sz="1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Pattern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Omni-directional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30019">
                    <a:tc vMerge="1">
                      <a:txBody>
                        <a:bodyPr/>
                        <a:lstStyle/>
                        <a:p>
                          <a:endParaRPr lang="zh-TW" altLang="en-US" sz="1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Height(meter)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1.5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30019">
                    <a:tc gridSpan="2"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Transmit Power (</a:t>
                          </a:r>
                          <a:r>
                            <a:rPr lang="en-US" altLang="zh-TW" sz="1100" dirty="0" err="1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dBm</a:t>
                          </a:r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TW" altLang="en-US" sz="1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23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29540">
                    <a:tc rowSpan="2">
                      <a:txBody>
                        <a:bodyPr/>
                        <a:lstStyle/>
                        <a:p>
                          <a:endParaRPr lang="en-US" altLang="zh-TW" sz="11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r>
                            <a:rPr lang="en-US" altLang="zh-TW" sz="110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Beambook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Type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DFT-based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29540">
                    <a:tc vMerge="1">
                      <a:txBody>
                        <a:bodyPr/>
                        <a:lstStyle/>
                        <a:p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Number of Beams,</a:t>
                          </a:r>
                          <a:r>
                            <a:rPr lang="en-US" altLang="zh-TW" sz="1100" baseline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TW" sz="1100" i="1" baseline="0" smtClean="0"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100" b="0" i="1" baseline="0" smtClean="0"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US" altLang="zh-TW" sz="1100" b="0" i="1" baseline="0" smtClean="0"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  <m:t>𝐵</m:t>
                                  </m:r>
                                </m:sub>
                              </m:sSub>
                            </m:oMath>
                          </a14:m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128, 64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33481">
                    <a:tc rowSpan="2">
                      <a:txBody>
                        <a:bodyPr/>
                        <a:lstStyle/>
                        <a:p>
                          <a:endParaRPr lang="en-US" altLang="zh-TW" sz="11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14:m>
                            <m:oMath xmlns:m="http://schemas.openxmlformats.org/officeDocument/2006/math">
                              <m:r>
                                <a:rPr lang="en-US" altLang="zh-TW" sz="1100" b="0" i="1" dirty="0" smtClean="0">
                                  <a:latin typeface="Cambria Math"/>
                                </a:rPr>
                                <m:t>𝑁</m:t>
                              </m:r>
                            </m:oMath>
                          </a14:m>
                          <a:r>
                            <a:rPr lang="en-US" altLang="zh-TW" sz="1100" b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en-US" altLang="zh-TW" sz="1100" b="0" dirty="0" err="1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dBm</a:t>
                          </a:r>
                          <a:r>
                            <a:rPr lang="en-US" altLang="zh-TW" sz="1100" b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zh-TW" altLang="en-US" sz="1100" b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altLang="zh-TW" sz="1100" b="0" i="1" smtClean="0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zh-TW" sz="1100" b="0" i="1" smtClean="0">
                                        <a:latin typeface="Cambria Math"/>
                                      </a:rPr>
                                      <m:t>17</m:t>
                                    </m:r>
                                  </m:e>
                                  <m:sup>
                                    <m:r>
                                      <a:rPr lang="en-US" altLang="zh-TW" sz="1100" b="0" i="1" smtClean="0">
                                        <a:latin typeface="Cambria Math"/>
                                        <a:ea typeface="Cambria Math"/>
                                      </a:rPr>
                                      <m:t>°</m:t>
                                    </m:r>
                                  </m:sup>
                                </m:sSup>
                                <m:r>
                                  <a:rPr lang="en-US" altLang="zh-TW" sz="1100" b="0" i="1" smtClean="0">
                                    <a:latin typeface="Cambria Math"/>
                                  </a:rPr>
                                  <m:t>𝐶</m:t>
                                </m:r>
                              </m:oMath>
                            </m:oMathPara>
                          </a14:m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altLang="zh-TW" sz="11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-174</a:t>
                          </a:r>
                          <a:r>
                            <a:rPr lang="en-US" altLang="zh-TW" sz="1100" baseline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altLang="zh-TW" sz="1100" baseline="0" dirty="0" err="1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dBm</a:t>
                          </a:r>
                          <a:r>
                            <a:rPr lang="en-US" altLang="zh-TW" sz="1100" baseline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+ 87 + 6 = -81 </a:t>
                          </a:r>
                          <a:r>
                            <a:rPr lang="en-US" altLang="zh-TW" sz="1100" baseline="0" dirty="0" err="1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dBm</a:t>
                          </a:r>
                          <a:endParaRPr lang="zh-TW" altLang="en-US" sz="11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endParaRPr lang="en-US" altLang="zh-TW" sz="11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83365">
                    <a:tc vMerge="1">
                      <a:txBody>
                        <a:bodyPr/>
                        <a:lstStyle/>
                        <a:p>
                          <a:endParaRPr lang="zh-TW" altLang="en-US" sz="1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i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Noise Figure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TW" sz="1100" i="1" dirty="0" smtClean="0">
                                  <a:latin typeface="Cambria Math"/>
                                </a:rPr>
                                <m:t>(6</m:t>
                              </m:r>
                              <m:r>
                                <m:rPr>
                                  <m:sty m:val="p"/>
                                </m:rPr>
                                <a:rPr lang="en-US" altLang="zh-TW" sz="1100" i="0" dirty="0" smtClean="0">
                                  <a:latin typeface="Cambria Math"/>
                                </a:rPr>
                                <m:t>dB</m:t>
                              </m:r>
                              <m:r>
                                <a:rPr lang="en-US" altLang="zh-TW" sz="1100" i="1" dirty="0" smtClean="0">
                                  <a:latin typeface="Cambria Math"/>
                                </a:rPr>
                                <m:t>)</m:t>
                              </m:r>
                            </m:oMath>
                          </a14:m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TW" altLang="en-US" sz="1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30019">
                    <a:tc gridSpan="2"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Power Threshold for Examined Rays (</a:t>
                          </a:r>
                          <a:r>
                            <a:rPr lang="en-US" altLang="zh-TW" sz="1100" dirty="0" err="1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dBm</a:t>
                          </a:r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TW" altLang="en-US" sz="1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-140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30019">
                    <a:tc gridSpan="2"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SINR Threshold for Detectable Beams(dB)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TW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-15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72058">
                    <a:tc gridSpan="2"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SINR </a:t>
                          </a:r>
                          <a:r>
                            <a:rPr lang="en-US" altLang="zh-TW" sz="1100" baseline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Threshold for Outage(dB)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TW" altLang="en-US" sz="1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-6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內容版面配置區 6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747457027"/>
                  </p:ext>
                </p:extLst>
              </p:nvPr>
            </p:nvGraphicFramePr>
            <p:xfrm>
              <a:off x="2987824" y="404664"/>
              <a:ext cx="5400600" cy="5476953"/>
            </p:xfrm>
            <a:graphic>
              <a:graphicData uri="http://schemas.openxmlformats.org/drawingml/2006/table">
                <a:tbl>
                  <a:tblPr firstRow="1" bandRow="1">
                    <a:tableStyleId>{0505E3EF-67EA-436B-97B2-0124C06EBD24}</a:tableStyleId>
                  </a:tblPr>
                  <a:tblGrid>
                    <a:gridCol w="1350150"/>
                    <a:gridCol w="1350150"/>
                    <a:gridCol w="2700300"/>
                  </a:tblGrid>
                  <a:tr h="25908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100" b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Parameters</a:t>
                          </a:r>
                          <a:endParaRPr lang="zh-TW" altLang="en-US" sz="1100" b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TW" altLang="en-US" sz="1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100" b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Values</a:t>
                          </a:r>
                          <a:endParaRPr lang="zh-TW" altLang="en-US" sz="1100" b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16984">
                    <a:tc gridSpan="2"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Cell Architecture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TW" altLang="en-US" sz="1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35</a:t>
                          </a:r>
                          <a:r>
                            <a:rPr lang="en-US" altLang="zh-TW" sz="1100" baseline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base stations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88032">
                    <a:tc gridSpan="2"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Number</a:t>
                          </a:r>
                          <a:r>
                            <a:rPr lang="en-US" altLang="zh-TW" sz="1100" baseline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of UEs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TW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3268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59080">
                    <a:tc gridSpan="2"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338095" r="-100226" b="-1714286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TW" altLang="en-US" sz="1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10,20,30,40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59080">
                    <a:tc gridSpan="2"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Signal bandwidth (MHz)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TW" altLang="en-US" sz="1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500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17944">
                    <a:tc rowSpan="3">
                      <a:txBody>
                        <a:bodyPr/>
                        <a:lstStyle/>
                        <a:p>
                          <a:endParaRPr lang="en-US" altLang="zh-TW" sz="11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endParaRPr lang="en-US" altLang="zh-TW" sz="11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Antenna at </a:t>
                          </a:r>
                          <a:r>
                            <a:rPr lang="en-US" altLang="zh-TW" sz="1100" dirty="0" err="1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eNB</a:t>
                          </a:r>
                          <a:endParaRPr lang="en-US" altLang="zh-TW" sz="11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(linear array)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Number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64</a:t>
                          </a:r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,32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59080">
                    <a:tc vMerge="1">
                      <a:txBody>
                        <a:bodyPr/>
                        <a:lstStyle/>
                        <a:p>
                          <a:endParaRPr lang="zh-TW" altLang="en-US" sz="1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Antenna</a:t>
                          </a:r>
                          <a:r>
                            <a:rPr lang="en-US" altLang="zh-TW" sz="1100" baseline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spacing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100000" t="-686047" r="-226" b="-1316279"/>
                          </a:stretch>
                        </a:blipFill>
                      </a:tcPr>
                    </a:tc>
                  </a:tr>
                  <a:tr h="259080">
                    <a:tc vMerge="1">
                      <a:txBody>
                        <a:bodyPr/>
                        <a:lstStyle/>
                        <a:p>
                          <a:endParaRPr lang="zh-TW" altLang="en-US" sz="1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Height(meter)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10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59080">
                    <a:tc rowSpan="3">
                      <a:txBody>
                        <a:bodyPr/>
                        <a:lstStyle/>
                        <a:p>
                          <a:endParaRPr lang="en-US" altLang="zh-TW" sz="11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endParaRPr lang="en-US" altLang="zh-TW" sz="11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Antenna at UE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Number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59080">
                    <a:tc vMerge="1">
                      <a:txBody>
                        <a:bodyPr/>
                        <a:lstStyle/>
                        <a:p>
                          <a:endParaRPr lang="zh-TW" altLang="en-US" sz="1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Pattern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Omni-directional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59080">
                    <a:tc vMerge="1">
                      <a:txBody>
                        <a:bodyPr/>
                        <a:lstStyle/>
                        <a:p>
                          <a:endParaRPr lang="zh-TW" altLang="en-US" sz="1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Height(meter)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1.5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59080">
                    <a:tc gridSpan="2"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Transmit Power (</a:t>
                          </a:r>
                          <a:r>
                            <a:rPr lang="en-US" altLang="zh-TW" sz="1100" dirty="0" err="1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dBm</a:t>
                          </a:r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TW" altLang="en-US" sz="1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23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59080">
                    <a:tc rowSpan="2">
                      <a:txBody>
                        <a:bodyPr/>
                        <a:lstStyle/>
                        <a:p>
                          <a:endParaRPr lang="en-US" altLang="zh-TW" sz="11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r>
                            <a:rPr lang="en-US" altLang="zh-TW" sz="110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Beambook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Type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DFT-based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26720">
                    <a:tc vMerge="1">
                      <a:txBody>
                        <a:bodyPr/>
                        <a:lstStyle/>
                        <a:p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100452" t="-847143" r="-200905" b="-34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128, 64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62890">
                    <a:tc rowSpan="2"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625472" r="-299550" b="-12735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100452" t="-1541860" r="-200905" b="-460465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altLang="zh-TW" sz="11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-174</a:t>
                          </a:r>
                          <a:r>
                            <a:rPr lang="en-US" altLang="zh-TW" sz="1100" baseline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altLang="zh-TW" sz="1100" baseline="0" dirty="0" err="1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dBm</a:t>
                          </a:r>
                          <a:r>
                            <a:rPr lang="en-US" altLang="zh-TW" sz="1100" baseline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+ 87 + 6 = -81 </a:t>
                          </a:r>
                          <a:r>
                            <a:rPr lang="en-US" altLang="zh-TW" sz="1100" baseline="0" dirty="0" err="1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dBm</a:t>
                          </a:r>
                          <a:endParaRPr lang="zh-TW" altLang="en-US" sz="11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endParaRPr lang="en-US" altLang="zh-TW" sz="11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83365">
                    <a:tc vMerge="1">
                      <a:txBody>
                        <a:bodyPr/>
                        <a:lstStyle/>
                        <a:p>
                          <a:endParaRPr lang="zh-TW" altLang="en-US" sz="1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100452" t="-1120635" r="-200905" b="-214286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TW" altLang="en-US" sz="1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59080">
                    <a:tc gridSpan="2"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Power Threshold for Examined Rays (</a:t>
                          </a:r>
                          <a:r>
                            <a:rPr lang="en-US" altLang="zh-TW" sz="1100" dirty="0" err="1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dBm</a:t>
                          </a:r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TW" altLang="en-US" sz="1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-140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59080">
                    <a:tc gridSpan="2"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SINR Threshold for Detectable Beams(dB)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TW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-15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72058">
                    <a:tc gridSpan="2"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SINR </a:t>
                          </a:r>
                          <a:r>
                            <a:rPr lang="en-US" altLang="zh-TW" sz="1100" baseline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Threshold for Outage(dB)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TW" altLang="en-US" sz="1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-6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090651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/>
              <p:cNvSpPr>
                <a:spLocks noGrp="1"/>
              </p:cNvSpPr>
              <p:nvPr>
                <p:ph idx="1"/>
              </p:nvPr>
            </p:nvSpPr>
            <p:spPr>
              <a:xfrm>
                <a:off x="683568" y="692696"/>
                <a:ext cx="7847013" cy="549424"/>
              </a:xfrm>
            </p:spPr>
            <p:txBody>
              <a:bodyPr/>
              <a:lstStyle/>
              <a:p>
                <a:r>
                  <a:rPr lang="en-US" altLang="zh-TW" dirty="0" smtClean="0"/>
                  <a:t>Outage probability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</a:rPr>
                          <m:t>𝑜𝑢𝑡</m:t>
                        </m:r>
                      </m:sub>
                    </m:sSub>
                    <m:r>
                      <a:rPr lang="en-US" altLang="zh-TW" i="1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altLang="zh-TW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</a:rPr>
                          <m:t>𝑟</m:t>
                        </m:r>
                      </m:sub>
                    </m:sSub>
                    <m:d>
                      <m:dPr>
                        <m:begChr m:val="{"/>
                        <m:endChr m:val="}"/>
                        <m:ctrlPr>
                          <a:rPr lang="en-US" altLang="zh-TW" i="1"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TW">
                            <a:latin typeface="Cambria Math"/>
                          </a:rPr>
                          <m:t>SNR</m:t>
                        </m:r>
                        <m:r>
                          <a:rPr lang="en-US" altLang="zh-TW" i="1">
                            <a:latin typeface="Cambria Math"/>
                          </a:rPr>
                          <m:t>&lt;</m:t>
                        </m:r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−6</m:t>
                        </m:r>
                        <m:r>
                          <a:rPr lang="en-US" altLang="zh-TW" i="1">
                            <a:latin typeface="Cambria Math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TW">
                            <a:latin typeface="Cambria Math"/>
                          </a:rPr>
                          <m:t>dB</m:t>
                        </m:r>
                      </m:e>
                    </m:d>
                  </m:oMath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3" name="內容版面配置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83568" y="692696"/>
                <a:ext cx="7847013" cy="549424"/>
              </a:xfrm>
              <a:blipFill rotWithShape="1">
                <a:blip r:embed="rId2"/>
                <a:stretch>
                  <a:fillRect t="-7778" b="-58889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13</a:t>
            </a:fld>
            <a:endParaRPr lang="en-US" altLang="zh-TW"/>
          </a:p>
        </p:txBody>
      </p:sp>
      <p:pic>
        <p:nvPicPr>
          <p:cNvPr id="6" name="圖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988840"/>
            <a:ext cx="6603900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62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61865" y="-27384"/>
            <a:ext cx="7696200" cy="1656184"/>
          </a:xfrm>
        </p:spPr>
        <p:txBody>
          <a:bodyPr/>
          <a:lstStyle/>
          <a:p>
            <a:r>
              <a:rPr lang="en-US" altLang="zh-TW" dirty="0" smtClean="0">
                <a:solidFill>
                  <a:srgbClr val="C00000"/>
                </a:solidFill>
              </a:rPr>
              <a:t>UPLINK PERFORMANCE (Single-User)</a:t>
            </a:r>
            <a:br>
              <a:rPr lang="en-US" altLang="zh-TW" dirty="0" smtClean="0">
                <a:solidFill>
                  <a:srgbClr val="C00000"/>
                </a:solidFill>
              </a:rPr>
            </a:br>
            <a:r>
              <a:rPr lang="en-US" altLang="zh-TW" dirty="0">
                <a:solidFill>
                  <a:srgbClr val="000099"/>
                </a:solidFill>
              </a:rPr>
              <a:t>Delay Spread (</a:t>
            </a:r>
            <a:r>
              <a:rPr lang="en-US" altLang="zh-TW" dirty="0" smtClean="0">
                <a:solidFill>
                  <a:srgbClr val="000099"/>
                </a:solidFill>
              </a:rPr>
              <a:t>1/2)</a:t>
            </a:r>
            <a:r>
              <a:rPr lang="zh-TW" altLang="en-US" u="sng" dirty="0">
                <a:solidFill>
                  <a:srgbClr val="000099"/>
                </a:solidFill>
              </a:rPr>
              <a:t/>
            </a:r>
            <a:br>
              <a:rPr lang="zh-TW" altLang="en-US" u="sng" dirty="0">
                <a:solidFill>
                  <a:srgbClr val="000099"/>
                </a:solidFill>
              </a:rPr>
            </a:br>
            <a:endParaRPr lang="zh-TW" altLang="en-US" dirty="0">
              <a:solidFill>
                <a:srgbClr val="000099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14</a:t>
            </a:fld>
            <a:endParaRPr lang="en-US" altLang="zh-TW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內容版面配置區 2"/>
              <p:cNvSpPr txBox="1">
                <a:spLocks/>
              </p:cNvSpPr>
              <p:nvPr/>
            </p:nvSpPr>
            <p:spPr bwMode="auto">
              <a:xfrm>
                <a:off x="661865" y="1294509"/>
                <a:ext cx="4054152" cy="693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Blip>
                    <a:blip r:embed="rId3"/>
                  </a:buBlip>
                  <a:defRPr kumimoji="1" sz="24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80000"/>
                  <a:buFont typeface="Wingdings" pitchFamily="2" charset="2"/>
                  <a:buBlip>
                    <a:blip r:embed="rId4"/>
                  </a:buBlip>
                  <a:defRPr kumimoji="1" sz="22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Blip>
                    <a:blip r:embed="rId5"/>
                  </a:buBlip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itchFamily="34" charset="0"/>
                    <a:ea typeface="+mn-ea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itchFamily="34" charset="0"/>
                    <a:ea typeface="+mn-ea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itchFamily="34" charset="0"/>
                    <a:ea typeface="+mn-ea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itchFamily="34" charset="0"/>
                    <a:ea typeface="+mn-ea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itchFamily="34" charset="0"/>
                    <a:ea typeface="+mn-ea"/>
                  </a:defRPr>
                </a:lvl9pPr>
              </a:lstStyle>
              <a:p>
                <a14:m>
                  <m:oMath xmlns:m="http://schemas.openxmlformats.org/officeDocument/2006/math">
                    <m:r>
                      <a:rPr lang="en-US" altLang="zh-TW" i="1" smtClean="0">
                        <a:latin typeface="Cambria Math"/>
                      </a:rPr>
                      <m:t>𝑥</m:t>
                    </m:r>
                    <m:r>
                      <a:rPr lang="en-US" altLang="zh-TW" i="1" smtClean="0">
                        <a:latin typeface="Cambria Math"/>
                        <a:ea typeface="Cambria Math"/>
                      </a:rPr>
                      <m:t>%</m:t>
                    </m:r>
                  </m:oMath>
                </a14:m>
                <a:r>
                  <a:rPr lang="en-US" altLang="zh-TW" dirty="0" smtClean="0"/>
                  <a:t>-power delay spread</a:t>
                </a:r>
                <a:endParaRPr lang="zh-TW" altLang="en-US" dirty="0"/>
              </a:p>
            </p:txBody>
          </p:sp>
        </mc:Choice>
        <mc:Fallback xmlns="">
          <p:sp>
            <p:nvSpPr>
              <p:cNvPr id="6" name="內容版面配置區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61865" y="1294509"/>
                <a:ext cx="4054152" cy="693440"/>
              </a:xfrm>
              <a:prstGeom prst="rect">
                <a:avLst/>
              </a:prstGeom>
              <a:blipFill rotWithShape="1">
                <a:blip r:embed="rId6"/>
                <a:stretch>
                  <a:fillRect t="-6140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870100"/>
            <a:ext cx="4620337" cy="1729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內容版面配置區 2"/>
          <p:cNvSpPr txBox="1">
            <a:spLocks/>
          </p:cNvSpPr>
          <p:nvPr/>
        </p:nvSpPr>
        <p:spPr bwMode="auto">
          <a:xfrm>
            <a:off x="755576" y="3768251"/>
            <a:ext cx="8136904" cy="612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Blip>
                <a:blip r:embed="rId3"/>
              </a:buBlip>
              <a:defRPr kumimoji="1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Blip>
                <a:blip r:embed="rId4"/>
              </a:buBlip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Blip>
                <a:blip r:embed="rId5"/>
              </a:buBlip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Tahoma" pitchFamily="34" charset="0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Tahoma" pitchFamily="34" charset="0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Tahoma" pitchFamily="34" charset="0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Tahoma" pitchFamily="34" charset="0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Tahoma" pitchFamily="34" charset="0"/>
                <a:ea typeface="+mn-ea"/>
              </a:defRPr>
            </a:lvl9pPr>
          </a:lstStyle>
          <a:p>
            <a:r>
              <a:rPr lang="en-US" altLang="zh-TW" dirty="0" smtClean="0"/>
              <a:t>Beam </a:t>
            </a:r>
            <a:r>
              <a:rPr lang="en-US" altLang="zh-TW" dirty="0"/>
              <a:t>set selection</a:t>
            </a:r>
            <a:r>
              <a:rPr lang="en-US" altLang="zh-TW" dirty="0" smtClean="0"/>
              <a:t>: power </a:t>
            </a:r>
            <a:r>
              <a:rPr lang="en-US" altLang="zh-TW" dirty="0"/>
              <a:t>loss less than </a:t>
            </a:r>
            <a:r>
              <a:rPr lang="en-US" altLang="zh-TW" dirty="0" smtClean="0"/>
              <a:t>0.5dB</a:t>
            </a:r>
            <a:endParaRPr lang="en-US" altLang="zh-TW" dirty="0"/>
          </a:p>
        </p:txBody>
      </p:sp>
      <p:graphicFrame>
        <p:nvGraphicFramePr>
          <p:cNvPr id="9" name="物件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0577715"/>
              </p:ext>
            </p:extLst>
          </p:nvPr>
        </p:nvGraphicFramePr>
        <p:xfrm>
          <a:off x="1475656" y="4380491"/>
          <a:ext cx="5802957" cy="17921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18" name="Equation" r:id="rId8" imgW="3352680" imgH="1028520" progId="Equation.DSMT4">
                  <p:embed/>
                </p:oleObj>
              </mc:Choice>
              <mc:Fallback>
                <p:oleObj name="Equation" r:id="rId8" imgW="3352680" imgH="10285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5656" y="4380491"/>
                        <a:ext cx="5802957" cy="179215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644161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15</a:t>
            </a:fld>
            <a:endParaRPr lang="en-US" altLang="zh-TW"/>
          </a:p>
        </p:txBody>
      </p:sp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782996" y="11219"/>
            <a:ext cx="7696200" cy="914400"/>
          </a:xfrm>
        </p:spPr>
        <p:txBody>
          <a:bodyPr/>
          <a:lstStyle/>
          <a:p>
            <a:r>
              <a:rPr lang="en-US" altLang="zh-TW" dirty="0" smtClean="0">
                <a:solidFill>
                  <a:srgbClr val="000099"/>
                </a:solidFill>
              </a:rPr>
              <a:t>Delay Spread (2/2)</a:t>
            </a:r>
            <a:endParaRPr lang="zh-TW" altLang="en-US" dirty="0">
              <a:solidFill>
                <a:srgbClr val="000099"/>
              </a:solidFill>
            </a:endParaRPr>
          </a:p>
        </p:txBody>
      </p:sp>
      <p:pic>
        <p:nvPicPr>
          <p:cNvPr id="105475" name="Picture 3" descr="G:\計畫\國科會\2015\3GPP workshop\Bern_performance\Bern_single-user\Bern_delay_spread\power_98pa_20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66882"/>
            <a:ext cx="8568952" cy="4780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76" name="Picture 4" descr="G:\計畫\國科會\2015\3GPP workshop\Bern_performance\Bern_single-user\Bern_delay_spread\beamset_98pa(10G30G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116" y="1066882"/>
            <a:ext cx="8676456" cy="4840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637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27584" y="-16076"/>
            <a:ext cx="7696200" cy="914400"/>
          </a:xfrm>
        </p:spPr>
        <p:txBody>
          <a:bodyPr/>
          <a:lstStyle/>
          <a:p>
            <a:r>
              <a:rPr lang="en-US" altLang="zh-TW" dirty="0" smtClean="0">
                <a:solidFill>
                  <a:srgbClr val="000099"/>
                </a:solidFill>
              </a:rPr>
              <a:t>Number of Beams in a Beam Set </a:t>
            </a:r>
            <a:endParaRPr lang="zh-TW" altLang="en-US" dirty="0">
              <a:solidFill>
                <a:srgbClr val="000099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16</a:t>
            </a:fld>
            <a:endParaRPr lang="en-US" altLang="zh-TW"/>
          </a:p>
        </p:txBody>
      </p:sp>
      <p:pic>
        <p:nvPicPr>
          <p:cNvPr id="107522" name="Picture 2" descr="G:\計畫\國科會\2015\3GPP workshop\Bern_performance\Bern_single-user\Bern_beams in a beam set\20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52736"/>
            <a:ext cx="8748464" cy="4880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024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55576" y="-99392"/>
            <a:ext cx="7696200" cy="914400"/>
          </a:xfrm>
        </p:spPr>
        <p:txBody>
          <a:bodyPr/>
          <a:lstStyle/>
          <a:p>
            <a:r>
              <a:rPr lang="en-US" altLang="zh-TW" dirty="0" smtClean="0">
                <a:solidFill>
                  <a:srgbClr val="000099"/>
                </a:solidFill>
              </a:rPr>
              <a:t>Achievable Rates(1/2)</a:t>
            </a:r>
            <a:endParaRPr lang="zh-TW" altLang="en-US" dirty="0">
              <a:solidFill>
                <a:srgbClr val="000099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/>
              <p:cNvSpPr>
                <a:spLocks noGrp="1"/>
              </p:cNvSpPr>
              <p:nvPr>
                <p:ph idx="1"/>
              </p:nvPr>
            </p:nvSpPr>
            <p:spPr>
              <a:xfrm>
                <a:off x="541411" y="980728"/>
                <a:ext cx="7847013" cy="1125488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/>
                      </a:rPr>
                      <m:t>𝑥</m:t>
                    </m:r>
                    <m:r>
                      <a:rPr lang="en-US" altLang="zh-TW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altLang="zh-TW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altLang="zh-TW" b="0" i="0" smtClean="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altLang="zh-TW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d>
                      <m:dPr>
                        <m:ctrlPr>
                          <a:rPr lang="en-US" altLang="zh-TW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TW" b="0" i="1" smtClean="0">
                            <a:latin typeface="Cambria Math"/>
                          </a:rPr>
                          <m:t>1+</m:t>
                        </m:r>
                        <m:r>
                          <m:rPr>
                            <m:nor/>
                          </m:rPr>
                          <a:rPr lang="en-US" altLang="zh-TW" b="0" i="0" smtClean="0">
                            <a:latin typeface="Cambria Math"/>
                          </a:rPr>
                          <m:t>SNR</m:t>
                        </m:r>
                      </m:e>
                    </m:d>
                  </m:oMath>
                </a14:m>
                <a:r>
                  <a:rPr lang="zh-TW" altLang="en-US" dirty="0" smtClean="0"/>
                  <a:t> </a:t>
                </a:r>
                <a:r>
                  <a:rPr lang="en-US" altLang="zh-TW" dirty="0" smtClean="0"/>
                  <a:t>bit/s/Hz</a:t>
                </a:r>
              </a:p>
              <a:p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/>
                      </a:rPr>
                      <m:t>𝑘</m:t>
                    </m:r>
                    <m:r>
                      <m:rPr>
                        <m:nor/>
                      </m:rPr>
                      <a:rPr lang="en-US" altLang="zh-TW" b="0" i="0" smtClean="0">
                        <a:latin typeface="Cambria Math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TW" b="0" i="0" smtClean="0">
                        <a:latin typeface="Cambria Math"/>
                      </a:rPr>
                      <m:t>beam</m:t>
                    </m:r>
                    <m:r>
                      <a:rPr lang="en-US" altLang="zh-TW" b="0" i="1" smtClean="0">
                        <a:latin typeface="Cambria Math"/>
                      </a:rPr>
                      <m:t>: </m:t>
                    </m:r>
                  </m:oMath>
                </a14:m>
                <a:r>
                  <a:rPr lang="en-US" altLang="zh-TW" i="1" dirty="0" smtClean="0"/>
                  <a:t>k </a:t>
                </a:r>
                <a:r>
                  <a:rPr lang="en-US" altLang="zh-TW" dirty="0" smtClean="0"/>
                  <a:t>largest beams in the beam-set </a:t>
                </a:r>
                <a:endParaRPr lang="zh-TW" altLang="en-US" dirty="0"/>
              </a:p>
            </p:txBody>
          </p:sp>
        </mc:Choice>
        <mc:Fallback xmlns="">
          <p:sp>
            <p:nvSpPr>
              <p:cNvPr id="3" name="內容版面配置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41411" y="980728"/>
                <a:ext cx="7847013" cy="1125488"/>
              </a:xfrm>
              <a:blipFill rotWithShape="1">
                <a:blip r:embed="rId2"/>
                <a:stretch>
                  <a:fillRect t="-3784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17</a:t>
            </a:fld>
            <a:endParaRPr lang="en-US" altLang="zh-TW"/>
          </a:p>
        </p:txBody>
      </p:sp>
      <p:pic>
        <p:nvPicPr>
          <p:cNvPr id="108546" name="Picture 2" descr="G:\計畫\國科會\2015\3GPP workshop\Bern_performance\Bern_single-user\Bern_capacity_figure\Nb128_fc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895872"/>
            <a:ext cx="7200800" cy="3991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9720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55576" y="-99392"/>
            <a:ext cx="7696200" cy="914400"/>
          </a:xfrm>
        </p:spPr>
        <p:txBody>
          <a:bodyPr/>
          <a:lstStyle/>
          <a:p>
            <a:r>
              <a:rPr lang="en-US" altLang="zh-TW" dirty="0" smtClean="0">
                <a:solidFill>
                  <a:srgbClr val="000099"/>
                </a:solidFill>
              </a:rPr>
              <a:t>Achievable Rates(2/2)</a:t>
            </a:r>
            <a:endParaRPr lang="zh-TW" altLang="en-US" dirty="0">
              <a:solidFill>
                <a:srgbClr val="000099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18</a:t>
            </a:fld>
            <a:endParaRPr lang="en-US" altLang="zh-TW"/>
          </a:p>
        </p:txBody>
      </p:sp>
      <p:pic>
        <p:nvPicPr>
          <p:cNvPr id="109570" name="Picture 2" descr="G:\計畫\國科會\2015\3GPP workshop\Bern_performance\Bern_single-user\Bern_capacity_figure\Nb128_4bea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868" y="1052735"/>
            <a:ext cx="8718624" cy="4833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4084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69504" y="0"/>
            <a:ext cx="7696200" cy="914400"/>
          </a:xfrm>
        </p:spPr>
        <p:txBody>
          <a:bodyPr/>
          <a:lstStyle/>
          <a:p>
            <a:r>
              <a:rPr lang="en-US" altLang="zh-TW" dirty="0" smtClean="0">
                <a:solidFill>
                  <a:srgbClr val="C00000"/>
                </a:solidFill>
              </a:rPr>
              <a:t>UPLINK PERFORMANCE (Multi-User)</a:t>
            </a:r>
            <a:endParaRPr lang="zh-TW" altLang="en-US" dirty="0">
              <a:solidFill>
                <a:srgbClr val="C00000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19</a:t>
            </a:fld>
            <a:endParaRPr lang="en-US" altLang="zh-TW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內容版面配置區 2"/>
              <p:cNvSpPr txBox="1">
                <a:spLocks noGrp="1"/>
              </p:cNvSpPr>
              <p:nvPr>
                <p:ph idx="1"/>
              </p:nvPr>
            </p:nvSpPr>
            <p:spPr bwMode="auto">
              <a:xfrm>
                <a:off x="683568" y="980728"/>
                <a:ext cx="7847013" cy="24936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Blip>
                    <a:blip r:embed="rId2"/>
                  </a:buBlip>
                  <a:defRPr kumimoji="1" sz="24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80000"/>
                  <a:buFont typeface="Wingdings" pitchFamily="2" charset="2"/>
                  <a:buBlip>
                    <a:blip r:embed="rId3"/>
                  </a:buBlip>
                  <a:defRPr kumimoji="1" sz="22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Blip>
                    <a:blip r:embed="rId4"/>
                  </a:buBlip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itchFamily="34" charset="0"/>
                    <a:ea typeface="+mn-ea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itchFamily="34" charset="0"/>
                    <a:ea typeface="+mn-ea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itchFamily="34" charset="0"/>
                    <a:ea typeface="+mn-ea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itchFamily="34" charset="0"/>
                    <a:ea typeface="+mn-ea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itchFamily="34" charset="0"/>
                    <a:ea typeface="+mn-ea"/>
                  </a:defRPr>
                </a:lvl9pPr>
              </a:lstStyle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/>
                          </a:rPr>
                          <m:t>𝐵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altLang="zh-TW" i="1" dirty="0"/>
                  <a:t>, </a:t>
                </a:r>
                <a:r>
                  <a:rPr lang="en-US" altLang="zh-TW" dirty="0"/>
                  <a:t>the set of beams used by </a:t>
                </a:r>
                <a:r>
                  <a:rPr lang="en-US" altLang="zh-TW" dirty="0" err="1"/>
                  <a:t>UE</a:t>
                </a:r>
                <a:r>
                  <a:rPr lang="en-US" altLang="zh-TW" i="1" dirty="0" err="1"/>
                  <a:t>k</a:t>
                </a:r>
                <a:r>
                  <a:rPr lang="en-US" altLang="zh-TW" dirty="0"/>
                  <a:t>, </a:t>
                </a:r>
                <a:r>
                  <a:rPr lang="en-US" altLang="zh-TW" dirty="0" smtClean="0"/>
                  <a:t>is </a:t>
                </a:r>
                <a:r>
                  <a:rPr lang="en-US" altLang="zh-TW" dirty="0"/>
                  <a:t>found with a beam finding/tracking procedure</a:t>
                </a:r>
                <a:r>
                  <a:rPr lang="en-US" altLang="zh-TW" dirty="0" smtClean="0"/>
                  <a:t>.</a:t>
                </a:r>
              </a:p>
              <a:p>
                <a:r>
                  <a:rPr lang="en-US" altLang="zh-TW" dirty="0" smtClean="0"/>
                  <a:t>User </a:t>
                </a:r>
                <a:r>
                  <a:rPr lang="en-US" altLang="zh-TW" dirty="0"/>
                  <a:t>grouping</a:t>
                </a:r>
              </a:p>
              <a:p>
                <a:pPr lvl="1"/>
                <a:r>
                  <a:rPr lang="en-US" altLang="zh-TW" dirty="0"/>
                  <a:t>UEs with overlapping beams are put into same user-group; that is, UE</a:t>
                </a:r>
                <a14:m>
                  <m:oMath xmlns:m="http://schemas.openxmlformats.org/officeDocument/2006/math">
                    <m:r>
                      <a:rPr lang="en-US" altLang="zh-TW" i="1" dirty="0">
                        <a:latin typeface="Cambria Math"/>
                      </a:rPr>
                      <m:t>𝑘</m:t>
                    </m:r>
                  </m:oMath>
                </a14:m>
                <a:r>
                  <a:rPr lang="en-US" altLang="zh-TW" dirty="0"/>
                  <a:t>  and </a:t>
                </a:r>
                <a:r>
                  <a:rPr lang="en-US" altLang="zh-TW" dirty="0" err="1"/>
                  <a:t>UE</a:t>
                </a:r>
                <a14:m>
                  <m:oMath xmlns:m="http://schemas.openxmlformats.org/officeDocument/2006/math">
                    <m:r>
                      <a:rPr lang="en-US" altLang="zh-TW" i="1" dirty="0">
                        <a:latin typeface="Cambria Math"/>
                      </a:rPr>
                      <m:t>𝑙</m:t>
                    </m:r>
                  </m:oMath>
                </a14:m>
                <a:r>
                  <a:rPr lang="en-US" altLang="zh-TW" dirty="0"/>
                  <a:t> are in the same user-group </a:t>
                </a:r>
                <a:r>
                  <a:rPr lang="en-US" altLang="zh-TW" dirty="0" err="1"/>
                  <a:t>iff</a:t>
                </a:r>
                <a:r>
                  <a:rPr lang="en-US" altLang="zh-TW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/>
                          </a:rPr>
                          <m:t>𝐵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</a:rPr>
                          <m:t>𝑘</m:t>
                        </m:r>
                      </m:sub>
                    </m:sSub>
                    <m:r>
                      <a:rPr lang="en-US" altLang="zh-TW" i="1">
                        <a:latin typeface="Cambria Math"/>
                        <a:ea typeface="Cambria Math"/>
                      </a:rPr>
                      <m:t>∩</m:t>
                    </m:r>
                    <m:sSub>
                      <m:sSubPr>
                        <m:ctrlPr>
                          <a:rPr lang="en-US" altLang="zh-TW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/>
                          </a:rPr>
                          <m:t>𝐵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</a:rPr>
                          <m:t>𝑙</m:t>
                        </m:r>
                      </m:sub>
                    </m:sSub>
                    <m:r>
                      <a:rPr lang="en-US" altLang="zh-TW" i="1">
                        <a:latin typeface="Cambria Math"/>
                        <a:ea typeface="Cambria Math"/>
                      </a:rPr>
                      <m:t>≠∅. </m:t>
                    </m:r>
                  </m:oMath>
                </a14:m>
                <a:endParaRPr lang="en-US" altLang="zh-TW" dirty="0"/>
              </a:p>
            </p:txBody>
          </p:sp>
        </mc:Choice>
        <mc:Fallback xmlns="">
          <p:sp>
            <p:nvSpPr>
              <p:cNvPr id="5" name="內容版面配置區 2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 bwMode="auto">
              <a:xfrm>
                <a:off x="683568" y="980728"/>
                <a:ext cx="7847013" cy="2493640"/>
              </a:xfrm>
              <a:prstGeom prst="rect">
                <a:avLst/>
              </a:prstGeom>
              <a:blipFill rotWithShape="1">
                <a:blip r:embed="rId5"/>
                <a:stretch>
                  <a:fillRect t="-171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824" y="3516263"/>
            <a:ext cx="3015386" cy="2587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48845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58974" y="29591"/>
            <a:ext cx="7696200" cy="914400"/>
          </a:xfrm>
        </p:spPr>
        <p:txBody>
          <a:bodyPr/>
          <a:lstStyle/>
          <a:p>
            <a:r>
              <a:rPr lang="en-US" altLang="zh-TW" sz="2600" dirty="0" smtClean="0">
                <a:solidFill>
                  <a:srgbClr val="C00000"/>
                </a:solidFill>
              </a:rPr>
              <a:t>INTRODUCTION</a:t>
            </a:r>
            <a:endParaRPr lang="zh-TW" altLang="en-US" sz="2600" dirty="0">
              <a:solidFill>
                <a:srgbClr val="C000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83568" y="1124744"/>
            <a:ext cx="7847013" cy="5184576"/>
          </a:xfrm>
        </p:spPr>
        <p:txBody>
          <a:bodyPr/>
          <a:lstStyle/>
          <a:p>
            <a:r>
              <a:rPr lang="en-US" altLang="zh-TW" dirty="0" smtClean="0"/>
              <a:t>Key </a:t>
            </a:r>
            <a:r>
              <a:rPr lang="en-US" altLang="zh-TW" dirty="0"/>
              <a:t>c</a:t>
            </a:r>
            <a:r>
              <a:rPr lang="en-US" altLang="zh-TW" dirty="0" smtClean="0"/>
              <a:t>apabilities for the enhanced mobile broadband application </a:t>
            </a:r>
            <a:r>
              <a:rPr lang="en-US" altLang="zh-TW" dirty="0"/>
              <a:t>s</a:t>
            </a:r>
            <a:r>
              <a:rPr lang="en-US" altLang="zh-TW" dirty="0" smtClean="0"/>
              <a:t>et forth by ITU-R </a:t>
            </a:r>
          </a:p>
          <a:p>
            <a:pPr lvl="1"/>
            <a:r>
              <a:rPr lang="en-US" altLang="zh-TW" dirty="0" smtClean="0"/>
              <a:t>User experienced data rate : 100-1000 Mbps</a:t>
            </a:r>
          </a:p>
          <a:p>
            <a:pPr lvl="1"/>
            <a:r>
              <a:rPr lang="en-GB" altLang="zh-TW" dirty="0" smtClean="0"/>
              <a:t>Area traffic capacity: 10 Mbps/m</a:t>
            </a:r>
            <a:r>
              <a:rPr lang="en-GB" altLang="zh-TW" baseline="30000" dirty="0" smtClean="0"/>
              <a:t>2</a:t>
            </a:r>
          </a:p>
          <a:p>
            <a:pPr lvl="1"/>
            <a:r>
              <a:rPr lang="en-GB" altLang="zh-TW" dirty="0" smtClean="0"/>
              <a:t>etc.</a:t>
            </a:r>
          </a:p>
          <a:p>
            <a:r>
              <a:rPr lang="en-US" altLang="zh-TW" dirty="0" smtClean="0"/>
              <a:t>A contiguous bandwidth of  a few hundreds MHz is widely regarded as needed to meet the requirements.</a:t>
            </a:r>
          </a:p>
          <a:p>
            <a:pPr lvl="1"/>
            <a:r>
              <a:rPr lang="en-US" altLang="zh-TW" dirty="0"/>
              <a:t>Such a large bandwidth may </a:t>
            </a:r>
            <a:r>
              <a:rPr lang="en-US" altLang="zh-TW" dirty="0" smtClean="0"/>
              <a:t>only be </a:t>
            </a:r>
            <a:r>
              <a:rPr lang="en-US" altLang="zh-TW" dirty="0"/>
              <a:t>available at high frequency bands </a:t>
            </a:r>
            <a:r>
              <a:rPr lang="en-US" altLang="zh-TW" dirty="0" smtClean="0"/>
              <a:t>(above 6 GHz).</a:t>
            </a:r>
          </a:p>
          <a:p>
            <a:pPr lvl="1"/>
            <a:r>
              <a:rPr lang="en-US" altLang="zh-TW" dirty="0"/>
              <a:t>Small cell with high antenna gain is </a:t>
            </a:r>
            <a:r>
              <a:rPr lang="en-US" altLang="zh-TW" dirty="0" smtClean="0"/>
              <a:t>essential for compensating the huge propagation loss incurred in high frequency bands.</a:t>
            </a:r>
          </a:p>
          <a:p>
            <a:pPr marL="457200" lvl="1" indent="0">
              <a:buNone/>
            </a:pPr>
            <a:endParaRPr lang="en-US" altLang="zh-TW" dirty="0" smtClean="0"/>
          </a:p>
          <a:p>
            <a:endParaRPr lang="en-US" altLang="zh-TW" dirty="0" smtClean="0"/>
          </a:p>
          <a:p>
            <a:endParaRPr lang="en-US" altLang="zh-TW" dirty="0" smtClean="0"/>
          </a:p>
          <a:p>
            <a:pPr marL="0" indent="0">
              <a:buNone/>
            </a:pP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2</a:t>
            </a:fld>
            <a:endParaRPr lang="en-US" altLang="zh-TW"/>
          </a:p>
        </p:txBody>
      </p:sp>
      <p:sp>
        <p:nvSpPr>
          <p:cNvPr id="5" name="內容版面配置區 2"/>
          <p:cNvSpPr txBox="1">
            <a:spLocks/>
          </p:cNvSpPr>
          <p:nvPr/>
        </p:nvSpPr>
        <p:spPr bwMode="auto">
          <a:xfrm>
            <a:off x="755576" y="5501941"/>
            <a:ext cx="7847013" cy="1224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Blip>
                <a:blip r:embed="rId2"/>
              </a:buBlip>
              <a:defRPr kumimoji="1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Blip>
                <a:blip r:embed="rId3"/>
              </a:buBlip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Blip>
                <a:blip r:embed="rId4"/>
              </a:buBlip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Tahoma" pitchFamily="34" charset="0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Tahoma" pitchFamily="34" charset="0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Tahoma" pitchFamily="34" charset="0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Tahoma" pitchFamily="34" charset="0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Tahoma" pitchFamily="34" charset="0"/>
                <a:ea typeface="+mn-ea"/>
              </a:defRPr>
            </a:lvl9pPr>
          </a:lstStyle>
          <a:p>
            <a:pPr marL="0" indent="0">
              <a:buNone/>
            </a:pPr>
            <a:endParaRPr lang="en-US" altLang="zh-TW" kern="0" dirty="0" smtClean="0"/>
          </a:p>
          <a:p>
            <a:pPr marL="457200" lvl="1" indent="0">
              <a:buNone/>
            </a:pPr>
            <a:endParaRPr lang="en-US" altLang="zh-TW" kern="0" dirty="0" smtClean="0"/>
          </a:p>
        </p:txBody>
      </p:sp>
    </p:spTree>
    <p:extLst>
      <p:ext uri="{BB962C8B-B14F-4D97-AF65-F5344CB8AC3E}">
        <p14:creationId xmlns:p14="http://schemas.microsoft.com/office/powerpoint/2010/main" val="201631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71736" y="-149696"/>
            <a:ext cx="7696200" cy="914400"/>
          </a:xfrm>
        </p:spPr>
        <p:txBody>
          <a:bodyPr/>
          <a:lstStyle/>
          <a:p>
            <a:r>
              <a:rPr lang="en-US" altLang="zh-TW" dirty="0" smtClean="0">
                <a:solidFill>
                  <a:srgbClr val="000099"/>
                </a:solidFill>
              </a:rPr>
              <a:t>Number of Users in a Group</a:t>
            </a:r>
            <a:endParaRPr lang="zh-TW" altLang="en-US" dirty="0">
              <a:solidFill>
                <a:srgbClr val="000099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/>
              <p:cNvSpPr>
                <a:spLocks noGrp="1"/>
              </p:cNvSpPr>
              <p:nvPr>
                <p:ph idx="1"/>
              </p:nvPr>
            </p:nvSpPr>
            <p:spPr>
              <a:xfrm>
                <a:off x="547877" y="863352"/>
                <a:ext cx="7847013" cy="693440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r>
                      <a:rPr lang="zh-TW" altLang="en-US" i="1" smtClean="0">
                        <a:latin typeface="Cambria Math"/>
                      </a:rPr>
                      <m:t>𝜌</m:t>
                    </m:r>
                  </m:oMath>
                </a14:m>
                <a:r>
                  <a:rPr lang="en-US" altLang="zh-TW" dirty="0" smtClean="0"/>
                  <a:t>: user density</a:t>
                </a:r>
                <a:endParaRPr lang="zh-TW" altLang="en-US" dirty="0"/>
              </a:p>
            </p:txBody>
          </p:sp>
        </mc:Choice>
        <mc:Fallback xmlns="">
          <p:sp>
            <p:nvSpPr>
              <p:cNvPr id="3" name="內容版面配置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47877" y="863352"/>
                <a:ext cx="7847013" cy="693440"/>
              </a:xfrm>
              <a:blipFill rotWithShape="1">
                <a:blip r:embed="rId2"/>
                <a:stretch>
                  <a:fillRect t="-619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20</a:t>
            </a:fld>
            <a:endParaRPr lang="en-US" altLang="zh-TW"/>
          </a:p>
        </p:txBody>
      </p:sp>
      <p:pic>
        <p:nvPicPr>
          <p:cNvPr id="110595" name="Picture 3" descr="G:\計畫\國科會\2015\3GPP workshop\Bern_performance\Bern_multi-user\Bern_grouping\4-beam_NB128_20G_users_in_a_grou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40" y="1556792"/>
            <a:ext cx="7873152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5484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27584" y="-99392"/>
            <a:ext cx="7696200" cy="914400"/>
          </a:xfrm>
        </p:spPr>
        <p:txBody>
          <a:bodyPr/>
          <a:lstStyle/>
          <a:p>
            <a:r>
              <a:rPr lang="en-US" altLang="zh-TW" dirty="0" smtClean="0"/>
              <a:t>Number of Beams in a Group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21</a:t>
            </a:fld>
            <a:endParaRPr lang="en-US" altLang="zh-TW"/>
          </a:p>
        </p:txBody>
      </p:sp>
      <p:pic>
        <p:nvPicPr>
          <p:cNvPr id="111619" name="Picture 3" descr="G:\計畫\國科會\2015\3GPP workshop\Bern_performance\Bern_multi-user\Bern_grouping\4-beam_NB128_20G_beams_in_a_grou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8397056" cy="4684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7654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Dimension of Group MU-MIMO Channel (1/2)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22</a:t>
            </a:fld>
            <a:endParaRPr lang="en-US" altLang="zh-TW"/>
          </a:p>
        </p:txBody>
      </p:sp>
      <p:pic>
        <p:nvPicPr>
          <p:cNvPr id="116738" name="Picture 2" descr="G:\計畫\國科會\2015\3GPP workshop\Bern_performance\Bern_multi-user\Bern_threeD\log_scale\4_beam\4beam_Nb128_20G_40p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40768"/>
            <a:ext cx="7956376" cy="4410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73768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27584" y="6648"/>
            <a:ext cx="7696200" cy="914400"/>
          </a:xfrm>
        </p:spPr>
        <p:txBody>
          <a:bodyPr/>
          <a:lstStyle/>
          <a:p>
            <a:r>
              <a:rPr lang="en-US" altLang="zh-TW" dirty="0"/>
              <a:t>Dimension of Group MU-MIMO Channel </a:t>
            </a:r>
            <a:r>
              <a:rPr lang="en-US" altLang="zh-TW" dirty="0" smtClean="0"/>
              <a:t>(2/2</a:t>
            </a:r>
            <a:r>
              <a:rPr lang="en-US" altLang="zh-TW" dirty="0"/>
              <a:t>)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23</a:t>
            </a:fld>
            <a:endParaRPr lang="en-US" altLang="zh-TW"/>
          </a:p>
        </p:txBody>
      </p:sp>
      <p:pic>
        <p:nvPicPr>
          <p:cNvPr id="117762" name="Picture 2" descr="G:\計畫\國科會\2015\3GPP workshop\Bern_performance\Bern_multi-user\Bern_threeD\zoom_in\0.001_zoom_in_percent\4_beam\zoom_4beam_Nb64_20G_40p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844" y="1196752"/>
            <a:ext cx="8442804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16276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27584" y="14988"/>
            <a:ext cx="7696200" cy="914400"/>
          </a:xfrm>
        </p:spPr>
        <p:txBody>
          <a:bodyPr/>
          <a:lstStyle/>
          <a:p>
            <a:r>
              <a:rPr lang="en-US" altLang="zh-TW" dirty="0" smtClean="0"/>
              <a:t>Uplink Achievable Rates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83568" y="980728"/>
            <a:ext cx="7847013" cy="1413520"/>
          </a:xfrm>
        </p:spPr>
        <p:txBody>
          <a:bodyPr/>
          <a:lstStyle/>
          <a:p>
            <a:r>
              <a:rPr lang="en-US" altLang="zh-TW" dirty="0" smtClean="0"/>
              <a:t>One antenna per UE</a:t>
            </a:r>
          </a:p>
          <a:p>
            <a:r>
              <a:rPr lang="en-US" altLang="zh-TW" dirty="0" smtClean="0"/>
              <a:t>Capacity-approaching channel coding for each UE</a:t>
            </a:r>
          </a:p>
          <a:p>
            <a:r>
              <a:rPr lang="en-US" altLang="zh-TW" dirty="0" smtClean="0"/>
              <a:t>MMSE receiver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24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531518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27584" y="-5680"/>
            <a:ext cx="7696200" cy="914400"/>
          </a:xfrm>
        </p:spPr>
        <p:txBody>
          <a:bodyPr/>
          <a:lstStyle/>
          <a:p>
            <a:r>
              <a:rPr lang="en-US" altLang="zh-TW" dirty="0" smtClean="0"/>
              <a:t>UE Achievable Rates (1/2)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25</a:t>
            </a:fld>
            <a:endParaRPr lang="en-US" altLang="zh-TW"/>
          </a:p>
        </p:txBody>
      </p:sp>
      <p:pic>
        <p:nvPicPr>
          <p:cNvPr id="112642" name="Picture 2" descr="G:\計畫\國科會\2015\3GPP workshop\Bern_performance\Bern_multi-user\Bern_MMSE\NB128_20G_40p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80728"/>
            <a:ext cx="8640960" cy="4820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1744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27584" y="-5680"/>
            <a:ext cx="7696200" cy="914400"/>
          </a:xfrm>
        </p:spPr>
        <p:txBody>
          <a:bodyPr/>
          <a:lstStyle/>
          <a:p>
            <a:r>
              <a:rPr lang="en-US" altLang="zh-TW" dirty="0" smtClean="0"/>
              <a:t>UE Achievable Rates (</a:t>
            </a:r>
            <a:r>
              <a:rPr lang="en-US" altLang="zh-TW" dirty="0"/>
              <a:t>2</a:t>
            </a:r>
            <a:r>
              <a:rPr lang="en-US" altLang="zh-TW" dirty="0" smtClean="0"/>
              <a:t>/2)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26</a:t>
            </a:fld>
            <a:endParaRPr lang="en-US" altLang="zh-TW"/>
          </a:p>
        </p:txBody>
      </p:sp>
      <p:sp>
        <p:nvSpPr>
          <p:cNvPr id="3" name="AutoShape 2" descr="目前顯示的是「N_B=128,fc=20GHz,60%,MMSE capacity.png」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pic>
        <p:nvPicPr>
          <p:cNvPr id="113666" name="Picture 2" descr="G:\計畫\國科會\2015\3GPP workshop\Bern_performance\Bern_multi-user\Bern_MMSE\MMSE_4-beam_(20G40G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1052736"/>
            <a:ext cx="8647561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5346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87112" y="0"/>
            <a:ext cx="7696200" cy="914400"/>
          </a:xfrm>
        </p:spPr>
        <p:txBody>
          <a:bodyPr/>
          <a:lstStyle/>
          <a:p>
            <a:r>
              <a:rPr lang="en-US" altLang="zh-TW" dirty="0" smtClean="0"/>
              <a:t>Average Sum Rate Per Cell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27</a:t>
            </a:fld>
            <a:endParaRPr lang="en-US" altLang="zh-TW"/>
          </a:p>
        </p:txBody>
      </p:sp>
      <p:pic>
        <p:nvPicPr>
          <p:cNvPr id="115714" name="Picture 2" descr="G:\計畫\國科會\2015\3GPP workshop\Bern_performance\Bern_multi-user\Bern_sum rate\avg sum rate_4-beam(20G40G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52736"/>
            <a:ext cx="8389424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9489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2841" y="188640"/>
            <a:ext cx="7696200" cy="914400"/>
          </a:xfrm>
        </p:spPr>
        <p:txBody>
          <a:bodyPr/>
          <a:lstStyle/>
          <a:p>
            <a:r>
              <a:rPr lang="en-US" altLang="zh-TW" dirty="0" smtClean="0">
                <a:solidFill>
                  <a:srgbClr val="C00000"/>
                </a:solidFill>
              </a:rPr>
              <a:t>BEAM FINDING AND TRACKING</a:t>
            </a:r>
            <a:endParaRPr lang="zh-TW" altLang="en-US" dirty="0">
              <a:solidFill>
                <a:srgbClr val="C000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85800" y="1295401"/>
            <a:ext cx="7847013" cy="621432"/>
          </a:xfrm>
        </p:spPr>
        <p:txBody>
          <a:bodyPr/>
          <a:lstStyle/>
          <a:p>
            <a:r>
              <a:rPr lang="en-US" altLang="zh-TW" dirty="0" smtClean="0"/>
              <a:t>Single-subcarrier beam finding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28</a:t>
            </a:fld>
            <a:endParaRPr lang="en-US" altLang="zh-TW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851" y="2055770"/>
            <a:ext cx="7154594" cy="1148954"/>
          </a:xfrm>
          <a:prstGeom prst="rect">
            <a:avLst/>
          </a:prstGeom>
        </p:spPr>
      </p:pic>
      <p:sp>
        <p:nvSpPr>
          <p:cNvPr id="7" name="文字方塊 6"/>
          <p:cNvSpPr txBox="1"/>
          <p:nvPr/>
        </p:nvSpPr>
        <p:spPr>
          <a:xfrm>
            <a:off x="3729345" y="3356992"/>
            <a:ext cx="15412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 signal</a:t>
            </a:r>
            <a:endParaRPr lang="zh-TW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直線單箭頭接點 9"/>
          <p:cNvCxnSpPr/>
          <p:nvPr/>
        </p:nvCxnSpPr>
        <p:spPr bwMode="auto">
          <a:xfrm flipV="1">
            <a:off x="4499992" y="2996952"/>
            <a:ext cx="0" cy="36004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6" name="內容版面配置區 2"/>
          <p:cNvSpPr txBox="1">
            <a:spLocks/>
          </p:cNvSpPr>
          <p:nvPr/>
        </p:nvSpPr>
        <p:spPr bwMode="auto">
          <a:xfrm>
            <a:off x="757435" y="3861048"/>
            <a:ext cx="7847013" cy="621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Blip>
                <a:blip r:embed="rId3"/>
              </a:buBlip>
              <a:defRPr kumimoji="1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Blip>
                <a:blip r:embed="rId4"/>
              </a:buBlip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Blip>
                <a:blip r:embed="rId5"/>
              </a:buBlip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Tahoma" pitchFamily="34" charset="0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Tahoma" pitchFamily="34" charset="0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Tahoma" pitchFamily="34" charset="0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Tahoma" pitchFamily="34" charset="0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Tahoma" pitchFamily="34" charset="0"/>
                <a:ea typeface="+mn-ea"/>
              </a:defRPr>
            </a:lvl9pPr>
          </a:lstStyle>
          <a:p>
            <a:r>
              <a:rPr lang="en-US" altLang="zh-TW" dirty="0"/>
              <a:t>M</a:t>
            </a:r>
            <a:r>
              <a:rPr lang="en-US" altLang="zh-TW" dirty="0" smtClean="0"/>
              <a:t>ultiple-subcarrier beam finding</a:t>
            </a:r>
            <a:endParaRPr lang="zh-TW" altLang="en-US" dirty="0"/>
          </a:p>
        </p:txBody>
      </p:sp>
      <p:pic>
        <p:nvPicPr>
          <p:cNvPr id="17" name="圖片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581128"/>
            <a:ext cx="7272809" cy="1245733"/>
          </a:xfrm>
          <a:prstGeom prst="rect">
            <a:avLst/>
          </a:prstGeom>
        </p:spPr>
      </p:pic>
      <p:sp>
        <p:nvSpPr>
          <p:cNvPr id="18" name="文字方塊 17"/>
          <p:cNvSpPr txBox="1"/>
          <p:nvPr/>
        </p:nvSpPr>
        <p:spPr>
          <a:xfrm>
            <a:off x="3779912" y="5805264"/>
            <a:ext cx="15412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 signal</a:t>
            </a:r>
            <a:endParaRPr lang="zh-TW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9" name="直線單箭頭接點 18"/>
          <p:cNvCxnSpPr/>
          <p:nvPr/>
        </p:nvCxnSpPr>
        <p:spPr bwMode="auto">
          <a:xfrm flipV="1">
            <a:off x="4550559" y="5445224"/>
            <a:ext cx="0" cy="36004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0" name="文字方塊 19"/>
          <p:cNvSpPr txBox="1"/>
          <p:nvPr/>
        </p:nvSpPr>
        <p:spPr>
          <a:xfrm>
            <a:off x="1547664" y="5826861"/>
            <a:ext cx="15412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 signal</a:t>
            </a:r>
            <a:endParaRPr lang="zh-TW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1" name="直線單箭頭接點 20"/>
          <p:cNvCxnSpPr/>
          <p:nvPr/>
        </p:nvCxnSpPr>
        <p:spPr bwMode="auto">
          <a:xfrm flipV="1">
            <a:off x="2318311" y="5466821"/>
            <a:ext cx="0" cy="36004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2" name="文字方塊 21"/>
          <p:cNvSpPr txBox="1"/>
          <p:nvPr/>
        </p:nvSpPr>
        <p:spPr>
          <a:xfrm>
            <a:off x="6228184" y="5805263"/>
            <a:ext cx="15412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 signal</a:t>
            </a:r>
            <a:endParaRPr lang="zh-TW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3" name="直線單箭頭接點 22"/>
          <p:cNvCxnSpPr/>
          <p:nvPr/>
        </p:nvCxnSpPr>
        <p:spPr bwMode="auto">
          <a:xfrm flipV="1">
            <a:off x="6998831" y="5445223"/>
            <a:ext cx="0" cy="36004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06201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67544" y="404664"/>
            <a:ext cx="7847013" cy="621432"/>
          </a:xfrm>
        </p:spPr>
        <p:txBody>
          <a:bodyPr/>
          <a:lstStyle/>
          <a:p>
            <a:r>
              <a:rPr lang="en-US" altLang="zh-TW" dirty="0" smtClean="0"/>
              <a:t>Extra beams found by multiple sub-carrier beam finding</a:t>
            </a:r>
          </a:p>
          <a:p>
            <a:pPr lvl="1"/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29</a:t>
            </a:fld>
            <a:endParaRPr lang="en-US" altLang="zh-TW"/>
          </a:p>
        </p:txBody>
      </p:sp>
      <p:graphicFrame>
        <p:nvGraphicFramePr>
          <p:cNvPr id="6" name="內容版面配置區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2202885"/>
              </p:ext>
            </p:extLst>
          </p:nvPr>
        </p:nvGraphicFramePr>
        <p:xfrm>
          <a:off x="251520" y="1556792"/>
          <a:ext cx="8617921" cy="3615501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512926"/>
                <a:gridCol w="1220999"/>
                <a:gridCol w="1220999"/>
                <a:gridCol w="1220999"/>
                <a:gridCol w="1220999"/>
                <a:gridCol w="1220999"/>
              </a:tblGrid>
              <a:tr h="1872208">
                <a:tc>
                  <a:txBody>
                    <a:bodyPr/>
                    <a:lstStyle/>
                    <a:p>
                      <a:r>
                        <a:rPr lang="en-US" altLang="zh-TW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</a:t>
                      </a:r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number of beams in                                </a:t>
                      </a:r>
                    </a:p>
                    <a:p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a beam set</a:t>
                      </a:r>
                    </a:p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Extra </a:t>
                      </a:r>
                    </a:p>
                    <a:p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beams found   probability</a:t>
                      </a:r>
                    </a:p>
                    <a:p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by multiple </a:t>
                      </a:r>
                    </a:p>
                    <a:p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subcarrier beam </a:t>
                      </a:r>
                    </a:p>
                    <a:p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finding</a:t>
                      </a:r>
                      <a:endParaRPr lang="zh-TW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TW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TW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TW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TW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TW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200">
                <a:tc>
                  <a:txBody>
                    <a:bodyPr/>
                    <a:lstStyle/>
                    <a:p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endParaRPr lang="zh-TW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  <a:endParaRPr lang="zh-TW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  <a:endParaRPr lang="zh-TW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0.036</a:t>
                      </a:r>
                      <a:endParaRPr lang="zh-TW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zh-TW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0.028</a:t>
                      </a:r>
                      <a:endParaRPr lang="zh-TW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200">
                <a:tc>
                  <a:txBody>
                    <a:bodyPr/>
                    <a:lstStyle/>
                    <a:p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endParaRPr lang="zh-TW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TW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TW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TW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TW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TW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101">
                <a:tc>
                  <a:txBody>
                    <a:bodyPr/>
                    <a:lstStyle/>
                    <a:p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TW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TW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TW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TW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TW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TW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8" name="直線接點 7"/>
          <p:cNvCxnSpPr/>
          <p:nvPr/>
        </p:nvCxnSpPr>
        <p:spPr bwMode="auto">
          <a:xfrm>
            <a:off x="323528" y="1556792"/>
            <a:ext cx="2520280" cy="144016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直線接點 9"/>
          <p:cNvCxnSpPr/>
          <p:nvPr/>
        </p:nvCxnSpPr>
        <p:spPr bwMode="auto">
          <a:xfrm>
            <a:off x="323528" y="1556792"/>
            <a:ext cx="2016224" cy="230425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408593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83568" y="908720"/>
            <a:ext cx="7847013" cy="3573463"/>
          </a:xfrm>
        </p:spPr>
        <p:txBody>
          <a:bodyPr/>
          <a:lstStyle/>
          <a:p>
            <a:r>
              <a:rPr lang="en-US" altLang="zh-TW" dirty="0"/>
              <a:t>A small-cell system </a:t>
            </a:r>
            <a:r>
              <a:rPr lang="en-US" altLang="zh-TW" dirty="0" smtClean="0"/>
              <a:t>with </a:t>
            </a:r>
            <a:r>
              <a:rPr lang="en-US" altLang="zh-TW" dirty="0"/>
              <a:t>a beam-domain processed large-scale antenna </a:t>
            </a:r>
            <a:r>
              <a:rPr lang="en-US" altLang="zh-TW" dirty="0" smtClean="0"/>
              <a:t>array, </a:t>
            </a:r>
            <a:r>
              <a:rPr lang="en-US" altLang="zh-TW" dirty="0"/>
              <a:t>called  Beam-group Division Multiple Access (</a:t>
            </a:r>
            <a:r>
              <a:rPr lang="en-US" altLang="zh-TW" dirty="0" err="1" smtClean="0"/>
              <a:t>BgDMA</a:t>
            </a:r>
            <a:r>
              <a:rPr lang="en-US" altLang="zh-TW" dirty="0" smtClean="0"/>
              <a:t>), in </a:t>
            </a:r>
            <a:r>
              <a:rPr lang="en-US" altLang="zh-TW" dirty="0"/>
              <a:t>high-frequency bands is </a:t>
            </a:r>
            <a:r>
              <a:rPr lang="en-US" altLang="zh-TW" dirty="0" smtClean="0"/>
              <a:t>studied </a:t>
            </a:r>
            <a:r>
              <a:rPr lang="en-US" altLang="zh-TW" dirty="0"/>
              <a:t>against the ITU-R 5G requirements.  </a:t>
            </a:r>
            <a:endParaRPr lang="en-US" altLang="zh-TW" dirty="0" smtClean="0"/>
          </a:p>
          <a:p>
            <a:pPr lvl="1"/>
            <a:r>
              <a:rPr lang="en-US" altLang="zh-TW" dirty="0" smtClean="0"/>
              <a:t>Achievable </a:t>
            </a:r>
            <a:r>
              <a:rPr lang="en-US" altLang="zh-TW" dirty="0"/>
              <a:t>system capacity and user data rate are evaluated in a realistic outdoor environment based on ray-tracing channel modeling. </a:t>
            </a:r>
            <a:endParaRPr lang="en-US" altLang="zh-TW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3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510419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67544" y="404664"/>
            <a:ext cx="7847013" cy="765448"/>
          </a:xfrm>
        </p:spPr>
        <p:txBody>
          <a:bodyPr/>
          <a:lstStyle/>
          <a:p>
            <a:r>
              <a:rPr lang="en-US" altLang="zh-TW" dirty="0" smtClean="0"/>
              <a:t>Performance loss due to less frequent beam finding/tracking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30</a:t>
            </a:fld>
            <a:endParaRPr lang="en-US" altLang="zh-TW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268760"/>
            <a:ext cx="8209284" cy="4635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2546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55576" y="116632"/>
            <a:ext cx="7696200" cy="914400"/>
          </a:xfrm>
        </p:spPr>
        <p:txBody>
          <a:bodyPr/>
          <a:lstStyle/>
          <a:p>
            <a:r>
              <a:rPr lang="en-US" altLang="zh-TW" dirty="0" smtClean="0">
                <a:solidFill>
                  <a:srgbClr val="C00000"/>
                </a:solidFill>
              </a:rPr>
              <a:t>CONCLUSIONS</a:t>
            </a:r>
            <a:endParaRPr lang="zh-TW" altLang="en-US" dirty="0">
              <a:solidFill>
                <a:srgbClr val="C000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83568" y="1268760"/>
            <a:ext cx="7920880" cy="4464496"/>
          </a:xfrm>
        </p:spPr>
        <p:txBody>
          <a:bodyPr/>
          <a:lstStyle/>
          <a:p>
            <a:pPr algn="just"/>
            <a:r>
              <a:rPr lang="en-US" altLang="zh-TW" dirty="0" smtClean="0"/>
              <a:t>The </a:t>
            </a:r>
            <a:r>
              <a:rPr lang="en-US" altLang="zh-TW" dirty="0"/>
              <a:t>feasibility of small-cell deployment </a:t>
            </a:r>
            <a:r>
              <a:rPr lang="en-US" altLang="zh-TW" dirty="0" smtClean="0"/>
              <a:t>with a large-scale </a:t>
            </a:r>
            <a:r>
              <a:rPr lang="en-US" altLang="zh-TW" dirty="0"/>
              <a:t>antenna array in high-frequency bands is investigated against the ITU-R 5G requirements. </a:t>
            </a:r>
            <a:endParaRPr lang="en-US" altLang="zh-TW" dirty="0" smtClean="0"/>
          </a:p>
          <a:p>
            <a:r>
              <a:rPr lang="en-US" altLang="zh-TW" dirty="0" smtClean="0"/>
              <a:t>Initial results show that: </a:t>
            </a:r>
          </a:p>
          <a:p>
            <a:pPr lvl="1" algn="just"/>
            <a:r>
              <a:rPr lang="en-US" altLang="zh-TW" dirty="0" smtClean="0"/>
              <a:t>The use of small-cell deployment with large-scale antenna technology in high frequency bands is promising to meet the ITU-R 5G requirements set forth on the enhanced mobile broadband application . </a:t>
            </a:r>
          </a:p>
          <a:p>
            <a:pPr lvl="1" algn="just"/>
            <a:r>
              <a:rPr lang="en-US" altLang="zh-TW" dirty="0" smtClean="0"/>
              <a:t>With a beam-domain processing, the merits of using a large-scale antenna array can be reaped at a complexity-effective way.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31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2350783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9552" y="2204864"/>
            <a:ext cx="7920880" cy="1470025"/>
          </a:xfrm>
        </p:spPr>
        <p:txBody>
          <a:bodyPr/>
          <a:lstStyle/>
          <a:p>
            <a:r>
              <a:rPr lang="en-US" altLang="zh-TW" sz="4000" dirty="0" smtClean="0"/>
              <a:t>Thanks</a:t>
            </a:r>
            <a:endParaRPr lang="zh-TW" altLang="en-US" sz="4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>
          <a:xfrm>
            <a:off x="3923928" y="6237312"/>
            <a:ext cx="1184275" cy="457200"/>
          </a:xfrm>
        </p:spPr>
        <p:txBody>
          <a:bodyPr/>
          <a:lstStyle/>
          <a:p>
            <a:pPr>
              <a:defRPr/>
            </a:pPr>
            <a:fld id="{85AEC463-CFD0-476D-B3D6-95706DD11885}" type="slidenum">
              <a:rPr lang="en-US" altLang="zh-TW" smtClean="0"/>
              <a:pPr>
                <a:defRPr/>
              </a:pPr>
              <a:t>32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274932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893" y="116632"/>
            <a:ext cx="7696200" cy="698376"/>
          </a:xfrm>
        </p:spPr>
        <p:txBody>
          <a:bodyPr/>
          <a:lstStyle/>
          <a:p>
            <a:r>
              <a:rPr lang="en-US" altLang="zh-TW" sz="2600" dirty="0" smtClean="0">
                <a:solidFill>
                  <a:srgbClr val="C00000"/>
                </a:solidFill>
              </a:rPr>
              <a:t>KEY FEATURES OF </a:t>
            </a:r>
            <a:r>
              <a:rPr lang="en-US" altLang="zh-TW" sz="2600" dirty="0" err="1" smtClean="0">
                <a:solidFill>
                  <a:srgbClr val="C00000"/>
                </a:solidFill>
              </a:rPr>
              <a:t>BgDMA</a:t>
            </a:r>
            <a:endParaRPr lang="zh-TW" altLang="en-US" sz="2600" dirty="0">
              <a:solidFill>
                <a:srgbClr val="C000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95536" y="836712"/>
            <a:ext cx="8424936" cy="864096"/>
          </a:xfrm>
        </p:spPr>
        <p:txBody>
          <a:bodyPr/>
          <a:lstStyle/>
          <a:p>
            <a:r>
              <a:rPr lang="en-US" altLang="zh-TW" dirty="0" smtClean="0"/>
              <a:t>Feature 1: Channel’s frequency selectivity</a:t>
            </a:r>
            <a:r>
              <a:rPr lang="zh-TW" altLang="en-US" dirty="0" smtClean="0"/>
              <a:t> </a:t>
            </a:r>
            <a:r>
              <a:rPr lang="en-US" altLang="zh-TW" dirty="0" smtClean="0"/>
              <a:t>is</a:t>
            </a:r>
            <a:r>
              <a:rPr lang="zh-TW" altLang="en-US" dirty="0" smtClean="0"/>
              <a:t> </a:t>
            </a:r>
            <a:r>
              <a:rPr lang="en-US" altLang="zh-TW" dirty="0" smtClean="0"/>
              <a:t>resolved</a:t>
            </a:r>
            <a:r>
              <a:rPr lang="zh-TW" altLang="en-US" dirty="0" smtClean="0"/>
              <a:t> </a:t>
            </a:r>
            <a:r>
              <a:rPr lang="en-US" altLang="zh-TW" dirty="0" smtClean="0"/>
              <a:t>by a beam</a:t>
            </a:r>
            <a:r>
              <a:rPr lang="en-US" altLang="zh-TW" dirty="0"/>
              <a:t>-</a:t>
            </a:r>
            <a:r>
              <a:rPr lang="en-US" altLang="zh-TW" dirty="0" smtClean="0"/>
              <a:t>domain processing along with delay compensation. 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4</a:t>
            </a:fld>
            <a:endParaRPr lang="en-US" altLang="zh-TW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內容版面配置區 2"/>
              <p:cNvSpPr txBox="1">
                <a:spLocks/>
              </p:cNvSpPr>
              <p:nvPr/>
            </p:nvSpPr>
            <p:spPr bwMode="auto">
              <a:xfrm>
                <a:off x="-15519" y="1700808"/>
                <a:ext cx="4011455" cy="2376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Blip>
                    <a:blip r:embed="rId2"/>
                  </a:buBlip>
                  <a:defRPr kumimoji="1" sz="24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80000"/>
                  <a:buFont typeface="Wingdings" pitchFamily="2" charset="2"/>
                  <a:buBlip>
                    <a:blip r:embed="rId3"/>
                  </a:buBlip>
                  <a:defRPr kumimoji="1" sz="22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Blip>
                    <a:blip r:embed="rId4"/>
                  </a:buBlip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itchFamily="34" charset="0"/>
                    <a:ea typeface="+mn-ea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itchFamily="34" charset="0"/>
                    <a:ea typeface="+mn-ea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itchFamily="34" charset="0"/>
                    <a:ea typeface="+mn-ea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itchFamily="34" charset="0"/>
                    <a:ea typeface="+mn-ea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itchFamily="34" charset="0"/>
                    <a:ea typeface="+mn-ea"/>
                  </a:defRPr>
                </a:lvl9pPr>
              </a:lstStyle>
              <a:p>
                <a:pPr lvl="1"/>
                <a:r>
                  <a:rPr lang="en-US" altLang="zh-TW" kern="0" dirty="0" smtClean="0"/>
                  <a:t>Fixed beam-book,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altLang="zh-TW" i="1" dirty="0" smtClean="0">
                        <a:latin typeface="Cambria Math"/>
                        <a:ea typeface="Cambria Math"/>
                      </a:rPr>
                      <m:t>Ψ</m:t>
                    </m:r>
                  </m:oMath>
                </a14:m>
                <a:endParaRPr lang="en-US" altLang="zh-TW" kern="0" dirty="0" smtClean="0"/>
              </a:p>
              <a:p>
                <a:pPr lvl="2"/>
                <a:r>
                  <a:rPr lang="en-US" altLang="zh-TW" dirty="0" smtClean="0"/>
                  <a:t>|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altLang="zh-TW" i="1" dirty="0" smtClean="0">
                        <a:latin typeface="Cambria Math"/>
                        <a:ea typeface="Cambria Math"/>
                      </a:rPr>
                      <m:t>Ψ</m:t>
                    </m:r>
                  </m:oMath>
                </a14:m>
                <a:r>
                  <a:rPr lang="en-US" altLang="zh-TW" dirty="0"/>
                  <a:t>|</a:t>
                </a:r>
                <a14:m>
                  <m:oMath xmlns:m="http://schemas.openxmlformats.org/officeDocument/2006/math">
                    <m:r>
                      <a:rPr lang="en-US" altLang="zh-TW" i="1">
                        <a:latin typeface="Cambria Math"/>
                        <a:ea typeface="Cambria Math"/>
                      </a:rPr>
                      <m:t>≤</m:t>
                    </m:r>
                    <m:sSub>
                      <m:sSubPr>
                        <m:ctrlPr>
                          <a:rPr lang="en-US" altLang="zh-TW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/>
                            <a:ea typeface="Cambria Math"/>
                          </a:rPr>
                          <m:t>𝑛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  <a:ea typeface="Cambria Math"/>
                          </a:rPr>
                          <m:t>𝑇</m:t>
                        </m:r>
                        <m:r>
                          <a:rPr lang="en-US" altLang="zh-TW" i="1">
                            <a:latin typeface="Cambria Math"/>
                            <a:ea typeface="Cambria Math"/>
                          </a:rPr>
                          <m:t>/</m:t>
                        </m:r>
                        <m:r>
                          <a:rPr lang="en-US" altLang="zh-TW" i="1">
                            <a:latin typeface="Cambria Math"/>
                            <a:ea typeface="Cambria Math"/>
                          </a:rPr>
                          <m:t>𝑅</m:t>
                        </m:r>
                      </m:sub>
                    </m:sSub>
                    <m:r>
                      <a:rPr lang="en-US" altLang="zh-TW" i="1">
                        <a:latin typeface="Cambria Math"/>
                        <a:ea typeface="Cambria Math"/>
                      </a:rPr>
                      <m:t>≤</m:t>
                    </m:r>
                    <m:sSub>
                      <m:sSubPr>
                        <m:ctrlPr>
                          <a:rPr lang="en-US" altLang="zh-TW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/>
                            <a:ea typeface="Cambria Math"/>
                          </a:rPr>
                          <m:t>𝑛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  <a:ea typeface="Cambria Math"/>
                          </a:rPr>
                          <m:t>𝑏</m:t>
                        </m:r>
                      </m:sub>
                    </m:sSub>
                  </m:oMath>
                </a14:m>
                <a:endParaRPr lang="en-US" altLang="zh-TW" kern="0" dirty="0" smtClean="0"/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 dirty="0">
                            <a:latin typeface="Cambria Math"/>
                          </a:rPr>
                          <m:t>𝑛</m:t>
                        </m:r>
                      </m:e>
                      <m:sub>
                        <m:r>
                          <a:rPr lang="en-US" altLang="zh-TW" i="1" dirty="0">
                            <a:latin typeface="Cambria Math"/>
                          </a:rPr>
                          <m:t>𝑇</m:t>
                        </m:r>
                        <m:r>
                          <a:rPr lang="en-US" altLang="zh-TW" i="1" dirty="0">
                            <a:latin typeface="Cambria Math"/>
                          </a:rPr>
                          <m:t>/</m:t>
                        </m:r>
                        <m:r>
                          <a:rPr lang="en-US" altLang="zh-TW" i="1" dirty="0">
                            <a:latin typeface="Cambria Math"/>
                          </a:rPr>
                          <m:t>𝑅</m:t>
                        </m:r>
                      </m:sub>
                    </m:sSub>
                  </m:oMath>
                </a14:m>
                <a:r>
                  <a:rPr lang="en-US" altLang="zh-TW" dirty="0"/>
                  <a:t>: number of RF transceiver </a:t>
                </a:r>
                <a:r>
                  <a:rPr lang="en-US" altLang="zh-TW" dirty="0" smtClean="0"/>
                  <a:t>units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/>
                            <a:ea typeface="Cambria Math"/>
                          </a:rPr>
                          <m:t>𝑛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  <a:ea typeface="Cambria Math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altLang="zh-TW" kern="0" dirty="0" smtClean="0"/>
                  <a:t>: number of antenna at </a:t>
                </a:r>
                <a:r>
                  <a:rPr lang="en-US" altLang="zh-TW" kern="0" dirty="0" err="1" smtClean="0"/>
                  <a:t>eNB</a:t>
                </a:r>
                <a:endParaRPr lang="en-US" altLang="zh-TW" kern="0" dirty="0" smtClean="0"/>
              </a:p>
            </p:txBody>
          </p:sp>
        </mc:Choice>
        <mc:Fallback xmlns="">
          <p:sp>
            <p:nvSpPr>
              <p:cNvPr id="8" name="內容版面配置區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-15519" y="1700808"/>
                <a:ext cx="4011455" cy="2376264"/>
              </a:xfrm>
              <a:prstGeom prst="rect">
                <a:avLst/>
              </a:prstGeom>
              <a:blipFill rotWithShape="1">
                <a:blip r:embed="rId5"/>
                <a:stretch>
                  <a:fillRect t="-128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內容版面配置區 2"/>
              <p:cNvSpPr txBox="1">
                <a:spLocks/>
              </p:cNvSpPr>
              <p:nvPr/>
            </p:nvSpPr>
            <p:spPr bwMode="auto">
              <a:xfrm>
                <a:off x="35497" y="3861048"/>
                <a:ext cx="4464496" cy="23042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Blip>
                    <a:blip r:embed="rId2"/>
                  </a:buBlip>
                  <a:defRPr kumimoji="1" sz="24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80000"/>
                  <a:buFont typeface="Wingdings" pitchFamily="2" charset="2"/>
                  <a:buBlip>
                    <a:blip r:embed="rId3"/>
                  </a:buBlip>
                  <a:defRPr kumimoji="1" sz="22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Blip>
                    <a:blip r:embed="rId4"/>
                  </a:buBlip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itchFamily="34" charset="0"/>
                    <a:ea typeface="+mn-ea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itchFamily="34" charset="0"/>
                    <a:ea typeface="+mn-ea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itchFamily="34" charset="0"/>
                    <a:ea typeface="+mn-ea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itchFamily="34" charset="0"/>
                    <a:ea typeface="+mn-ea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itchFamily="34" charset="0"/>
                    <a:ea typeface="+mn-ea"/>
                  </a:defRPr>
                </a:lvl9pPr>
              </a:lstStyle>
              <a:p>
                <a:pPr lvl="1"/>
                <a:r>
                  <a:rPr lang="en-US" altLang="zh-TW" kern="0" dirty="0" smtClean="0"/>
                  <a:t>The set of beams used by  </a:t>
                </a:r>
                <a:r>
                  <a:rPr lang="en-US" altLang="zh-TW" kern="0" dirty="0" err="1" smtClean="0"/>
                  <a:t>UEk</a:t>
                </a:r>
                <a:r>
                  <a:rPr lang="en-US" altLang="zh-TW" kern="0" dirty="0" smtClean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kern="0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b="0" i="1" kern="0" dirty="0" smtClean="0">
                            <a:latin typeface="Cambria Math"/>
                          </a:rPr>
                          <m:t>𝐵</m:t>
                        </m:r>
                      </m:e>
                      <m:sub>
                        <m:r>
                          <a:rPr lang="en-US" altLang="zh-TW" b="0" i="1" kern="0" dirty="0" smtClean="0">
                            <a:latin typeface="Cambria Math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altLang="zh-TW" kern="0" dirty="0" smtClean="0"/>
                  <a:t>, can </a:t>
                </a:r>
                <a:r>
                  <a:rPr lang="en-US" altLang="zh-TW" kern="0" dirty="0"/>
                  <a:t>be found by a beam finding/tracking procedure</a:t>
                </a:r>
                <a:r>
                  <a:rPr lang="en-US" altLang="zh-TW" kern="0" dirty="0" smtClean="0"/>
                  <a:t>.</a:t>
                </a:r>
              </a:p>
              <a:p>
                <a:pPr lvl="1"/>
                <a:r>
                  <a:rPr lang="en-US" altLang="zh-TW" kern="0" dirty="0"/>
                  <a:t>Delay spread is small over an individual </a:t>
                </a:r>
                <a:r>
                  <a:rPr lang="en-US" altLang="zh-TW" kern="0" dirty="0" smtClean="0"/>
                  <a:t>beam.</a:t>
                </a:r>
                <a:endParaRPr lang="en-US" altLang="zh-TW" kern="0" dirty="0"/>
              </a:p>
            </p:txBody>
          </p:sp>
        </mc:Choice>
        <mc:Fallback xmlns="">
          <p:sp>
            <p:nvSpPr>
              <p:cNvPr id="13" name="內容版面配置區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5497" y="3861048"/>
                <a:ext cx="4464496" cy="2304256"/>
              </a:xfrm>
              <a:prstGeom prst="rect">
                <a:avLst/>
              </a:prstGeom>
              <a:blipFill rotWithShape="1">
                <a:blip r:embed="rId6"/>
                <a:stretch>
                  <a:fillRect t="-132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54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276872"/>
            <a:ext cx="4625062" cy="3333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8535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11560" y="476672"/>
            <a:ext cx="7847013" cy="1440160"/>
          </a:xfrm>
        </p:spPr>
        <p:txBody>
          <a:bodyPr/>
          <a:lstStyle/>
          <a:p>
            <a:r>
              <a:rPr lang="en-US" altLang="zh-TW" dirty="0" smtClean="0"/>
              <a:t>Feature</a:t>
            </a:r>
            <a:r>
              <a:rPr lang="zh-TW" altLang="en-US" dirty="0" smtClean="0"/>
              <a:t> </a:t>
            </a:r>
            <a:r>
              <a:rPr lang="en-US" altLang="zh-TW" dirty="0" smtClean="0"/>
              <a:t>2:</a:t>
            </a:r>
            <a:r>
              <a:rPr lang="zh-TW" altLang="en-US" dirty="0" smtClean="0"/>
              <a:t> </a:t>
            </a:r>
            <a:r>
              <a:rPr lang="en-US" altLang="zh-TW" dirty="0" smtClean="0"/>
              <a:t>More than one  beam can be </a:t>
            </a:r>
            <a:r>
              <a:rPr lang="en-US" altLang="zh-TW" dirty="0"/>
              <a:t>utilized </a:t>
            </a:r>
            <a:r>
              <a:rPr lang="en-US" altLang="zh-TW" dirty="0" smtClean="0"/>
              <a:t>simultaneously by a UE to </a:t>
            </a:r>
            <a:r>
              <a:rPr lang="en-US" altLang="zh-TW" dirty="0"/>
              <a:t>obtain diversity/spatial multiplexing gains </a:t>
            </a:r>
            <a:r>
              <a:rPr lang="en-US" altLang="zh-TW" dirty="0" smtClean="0"/>
              <a:t>and reduce blockage probability.</a:t>
            </a:r>
            <a:r>
              <a:rPr lang="zh-TW" altLang="en-US" dirty="0" smtClean="0"/>
              <a:t> </a:t>
            </a:r>
            <a:endParaRPr lang="en-US" altLang="zh-TW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5</a:t>
            </a:fld>
            <a:endParaRPr lang="en-US" altLang="zh-TW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69649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16832"/>
            <a:ext cx="7878970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6479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23528" y="188640"/>
            <a:ext cx="8568952" cy="2555374"/>
          </a:xfrm>
        </p:spPr>
        <p:txBody>
          <a:bodyPr/>
          <a:lstStyle/>
          <a:p>
            <a:r>
              <a:rPr lang="en-US" altLang="zh-TW" dirty="0" smtClean="0"/>
              <a:t>Feature</a:t>
            </a:r>
            <a:r>
              <a:rPr lang="zh-TW" altLang="en-US" dirty="0" smtClean="0"/>
              <a:t> </a:t>
            </a:r>
            <a:r>
              <a:rPr lang="en-US" altLang="zh-TW" dirty="0" smtClean="0"/>
              <a:t>3:</a:t>
            </a:r>
            <a:r>
              <a:rPr lang="zh-TW" altLang="en-US" dirty="0" smtClean="0"/>
              <a:t> </a:t>
            </a:r>
            <a:r>
              <a:rPr lang="en-US" altLang="zh-TW" dirty="0" smtClean="0"/>
              <a:t>High-order </a:t>
            </a:r>
            <a:r>
              <a:rPr lang="en-US" altLang="zh-TW" dirty="0"/>
              <a:t>MU-MIMO (multi-user </a:t>
            </a:r>
            <a:r>
              <a:rPr lang="en-US" altLang="zh-TW" dirty="0" smtClean="0"/>
              <a:t>MIMO) is achieved with a low-complexity beam-group</a:t>
            </a:r>
            <a:r>
              <a:rPr lang="zh-TW" altLang="en-US" dirty="0" smtClean="0"/>
              <a:t> </a:t>
            </a:r>
            <a:r>
              <a:rPr lang="en-US" altLang="zh-TW" dirty="0"/>
              <a:t>b</a:t>
            </a:r>
            <a:r>
              <a:rPr lang="en-US" altLang="zh-TW" dirty="0" smtClean="0"/>
              <a:t>ased</a:t>
            </a:r>
            <a:r>
              <a:rPr lang="zh-TW" altLang="en-US" dirty="0" smtClean="0"/>
              <a:t> </a:t>
            </a:r>
            <a:r>
              <a:rPr lang="en-US" altLang="zh-TW" dirty="0"/>
              <a:t>j</a:t>
            </a:r>
            <a:r>
              <a:rPr lang="en-US" altLang="zh-TW" dirty="0" smtClean="0"/>
              <a:t>oint</a:t>
            </a:r>
            <a:r>
              <a:rPr lang="zh-TW" altLang="en-US" dirty="0" smtClean="0"/>
              <a:t> </a:t>
            </a:r>
            <a:r>
              <a:rPr lang="en-US" altLang="zh-TW" dirty="0"/>
              <a:t>s</a:t>
            </a:r>
            <a:r>
              <a:rPr lang="en-US" altLang="zh-TW" dirty="0" smtClean="0"/>
              <a:t>patial</a:t>
            </a:r>
            <a:r>
              <a:rPr lang="zh-TW" altLang="en-US" dirty="0" smtClean="0"/>
              <a:t> </a:t>
            </a:r>
            <a:r>
              <a:rPr lang="en-US" altLang="zh-TW" dirty="0" smtClean="0"/>
              <a:t>division/multiplexing. </a:t>
            </a:r>
          </a:p>
          <a:p>
            <a:pPr lvl="1"/>
            <a:r>
              <a:rPr lang="en-US" altLang="zh-TW" dirty="0" smtClean="0">
                <a:solidFill>
                  <a:srgbClr val="000000"/>
                </a:solidFill>
              </a:rPr>
              <a:t>A fixed</a:t>
            </a:r>
            <a:r>
              <a:rPr lang="zh-TW" altLang="en-US" dirty="0" smtClean="0">
                <a:solidFill>
                  <a:srgbClr val="000000"/>
                </a:solidFill>
              </a:rPr>
              <a:t> </a:t>
            </a:r>
            <a:r>
              <a:rPr lang="en-US" altLang="zh-TW" dirty="0" err="1" smtClean="0">
                <a:solidFill>
                  <a:srgbClr val="000000"/>
                </a:solidFill>
              </a:rPr>
              <a:t>beamformer</a:t>
            </a:r>
            <a:r>
              <a:rPr lang="zh-TW" altLang="en-US" dirty="0" smtClean="0">
                <a:solidFill>
                  <a:srgbClr val="000000"/>
                </a:solidFill>
              </a:rPr>
              <a:t> </a:t>
            </a:r>
            <a:r>
              <a:rPr lang="en-US" altLang="zh-TW" dirty="0">
                <a:solidFill>
                  <a:srgbClr val="000000"/>
                </a:solidFill>
              </a:rPr>
              <a:t>for</a:t>
            </a:r>
            <a:r>
              <a:rPr lang="zh-TW" altLang="en-US" dirty="0">
                <a:solidFill>
                  <a:srgbClr val="000000"/>
                </a:solidFill>
              </a:rPr>
              <a:t> </a:t>
            </a:r>
            <a:r>
              <a:rPr lang="en-US" altLang="zh-TW" dirty="0" smtClean="0">
                <a:solidFill>
                  <a:srgbClr val="000000"/>
                </a:solidFill>
              </a:rPr>
              <a:t>beam-group</a:t>
            </a:r>
            <a:r>
              <a:rPr lang="en-US" altLang="zh-TW" dirty="0">
                <a:solidFill>
                  <a:srgbClr val="000000"/>
                </a:solidFill>
              </a:rPr>
              <a:t> </a:t>
            </a:r>
            <a:r>
              <a:rPr lang="en-US" altLang="zh-TW" dirty="0" smtClean="0">
                <a:solidFill>
                  <a:srgbClr val="000000"/>
                </a:solidFill>
              </a:rPr>
              <a:t>based spatial division</a:t>
            </a:r>
            <a:endParaRPr lang="en-US" altLang="zh-TW" dirty="0">
              <a:solidFill>
                <a:srgbClr val="000000"/>
              </a:solidFill>
            </a:endParaRPr>
          </a:p>
          <a:p>
            <a:pPr lvl="1"/>
            <a:r>
              <a:rPr lang="en-US" altLang="zh-TW" dirty="0" smtClean="0">
                <a:solidFill>
                  <a:srgbClr val="000000"/>
                </a:solidFill>
              </a:rPr>
              <a:t>Outer</a:t>
            </a:r>
            <a:r>
              <a:rPr lang="zh-TW" altLang="en-US" dirty="0" smtClean="0">
                <a:solidFill>
                  <a:srgbClr val="000000"/>
                </a:solidFill>
              </a:rPr>
              <a:t> </a:t>
            </a:r>
            <a:r>
              <a:rPr lang="en-US" altLang="zh-TW" dirty="0" err="1">
                <a:solidFill>
                  <a:srgbClr val="000000"/>
                </a:solidFill>
              </a:rPr>
              <a:t>precoding</a:t>
            </a:r>
            <a:r>
              <a:rPr lang="zh-TW" altLang="en-US" dirty="0">
                <a:solidFill>
                  <a:srgbClr val="000000"/>
                </a:solidFill>
              </a:rPr>
              <a:t> </a:t>
            </a:r>
            <a:r>
              <a:rPr lang="en-US" altLang="zh-TW" dirty="0" smtClean="0">
                <a:solidFill>
                  <a:srgbClr val="000000"/>
                </a:solidFill>
              </a:rPr>
              <a:t>for multiplexing </a:t>
            </a:r>
            <a:r>
              <a:rPr lang="en-US" altLang="zh-TW" dirty="0">
                <a:solidFill>
                  <a:srgbClr val="000000"/>
                </a:solidFill>
              </a:rPr>
              <a:t>users in the same user-group (spatial multiplexing</a:t>
            </a:r>
            <a:r>
              <a:rPr lang="en-US" altLang="zh-TW" dirty="0" smtClean="0">
                <a:solidFill>
                  <a:srgbClr val="000000"/>
                </a:solidFill>
              </a:rPr>
              <a:t>)</a:t>
            </a:r>
            <a:r>
              <a:rPr lang="zh-TW" altLang="en-US" dirty="0" smtClean="0"/>
              <a:t> </a:t>
            </a:r>
            <a:endParaRPr lang="en-US" altLang="zh-TW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6</a:t>
            </a:fld>
            <a:endParaRPr lang="en-US" altLang="zh-TW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237952"/>
            <a:ext cx="3447434" cy="2958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4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636912"/>
            <a:ext cx="4131448" cy="3330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158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95907" y="116633"/>
            <a:ext cx="7696200" cy="792088"/>
          </a:xfrm>
        </p:spPr>
        <p:txBody>
          <a:bodyPr/>
          <a:lstStyle/>
          <a:p>
            <a:r>
              <a:rPr lang="en-US" altLang="zh-TW" sz="2600" dirty="0" smtClean="0">
                <a:solidFill>
                  <a:srgbClr val="000099"/>
                </a:solidFill>
              </a:rPr>
              <a:t>Summary of </a:t>
            </a:r>
            <a:r>
              <a:rPr lang="en-US" altLang="zh-TW" sz="2600" dirty="0" err="1" smtClean="0">
                <a:solidFill>
                  <a:srgbClr val="000099"/>
                </a:solidFill>
              </a:rPr>
              <a:t>BgDMA</a:t>
            </a:r>
            <a:r>
              <a:rPr lang="en-US" altLang="zh-TW" sz="2600" dirty="0" smtClean="0">
                <a:solidFill>
                  <a:srgbClr val="000099"/>
                </a:solidFill>
              </a:rPr>
              <a:t> Key Features (1/2</a:t>
            </a:r>
            <a:r>
              <a:rPr lang="en-US" altLang="zh-TW" sz="2600" u="sng" dirty="0" smtClean="0">
                <a:solidFill>
                  <a:srgbClr val="000099"/>
                </a:solidFill>
              </a:rPr>
              <a:t>)</a:t>
            </a:r>
            <a:endParaRPr lang="zh-TW" altLang="en-US" sz="2600" u="sng" dirty="0">
              <a:solidFill>
                <a:srgbClr val="000099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7</a:t>
            </a:fld>
            <a:endParaRPr lang="en-US" altLang="zh-TW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78709"/>
            <a:ext cx="8136904" cy="49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842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696200" cy="914400"/>
          </a:xfrm>
        </p:spPr>
        <p:txBody>
          <a:bodyPr/>
          <a:lstStyle/>
          <a:p>
            <a:r>
              <a:rPr lang="en-US" altLang="zh-TW" sz="2600" dirty="0" smtClean="0">
                <a:solidFill>
                  <a:srgbClr val="000099"/>
                </a:solidFill>
              </a:rPr>
              <a:t>Summary of </a:t>
            </a:r>
            <a:r>
              <a:rPr lang="en-US" altLang="zh-TW" sz="2600" dirty="0" err="1" smtClean="0">
                <a:solidFill>
                  <a:srgbClr val="000099"/>
                </a:solidFill>
              </a:rPr>
              <a:t>BgDMA</a:t>
            </a:r>
            <a:r>
              <a:rPr lang="en-US" altLang="zh-TW" sz="2600" dirty="0" smtClean="0">
                <a:solidFill>
                  <a:srgbClr val="000099"/>
                </a:solidFill>
              </a:rPr>
              <a:t> Key Features</a:t>
            </a:r>
            <a:r>
              <a:rPr lang="en-US" altLang="zh-TW" sz="2600" dirty="0">
                <a:solidFill>
                  <a:srgbClr val="000099"/>
                </a:solidFill>
              </a:rPr>
              <a:t> </a:t>
            </a:r>
            <a:r>
              <a:rPr lang="en-US" altLang="zh-TW" sz="2600" dirty="0" smtClean="0">
                <a:solidFill>
                  <a:srgbClr val="000099"/>
                </a:solidFill>
              </a:rPr>
              <a:t>(2/2)</a:t>
            </a:r>
            <a:endParaRPr lang="zh-TW" altLang="en-US" sz="2600" dirty="0">
              <a:solidFill>
                <a:srgbClr val="000099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8</a:t>
            </a:fld>
            <a:endParaRPr lang="en-US" altLang="zh-TW"/>
          </a:p>
        </p:txBody>
      </p:sp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83789"/>
            <a:ext cx="8784976" cy="4693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9271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55576" y="32048"/>
            <a:ext cx="7696200" cy="914400"/>
          </a:xfrm>
        </p:spPr>
        <p:txBody>
          <a:bodyPr/>
          <a:lstStyle/>
          <a:p>
            <a:r>
              <a:rPr lang="en-US" altLang="zh-TW" sz="2600" dirty="0" smtClean="0">
                <a:solidFill>
                  <a:srgbClr val="C00000"/>
                </a:solidFill>
              </a:rPr>
              <a:t>RAY-TRACING BASED CHANNEL MODELING</a:t>
            </a:r>
            <a:endParaRPr lang="zh-TW" altLang="en-US" sz="2600" dirty="0">
              <a:solidFill>
                <a:srgbClr val="C00000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9</a:t>
            </a:fld>
            <a:endParaRPr lang="en-US" altLang="zh-TW"/>
          </a:p>
        </p:txBody>
      </p:sp>
      <p:sp>
        <p:nvSpPr>
          <p:cNvPr id="6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Wireless </a:t>
            </a:r>
            <a:r>
              <a:rPr lang="en-US" altLang="zh-TW" dirty="0" err="1" smtClean="0"/>
              <a:t>InSite</a:t>
            </a:r>
            <a:r>
              <a:rPr lang="en-US" altLang="zh-TW" dirty="0" smtClean="0"/>
              <a:t> 2.7.1 (REMCOM)</a:t>
            </a:r>
          </a:p>
          <a:p>
            <a:pPr lvl="1"/>
            <a:r>
              <a:rPr lang="en-US" altLang="zh-TW" dirty="0" smtClean="0"/>
              <a:t>A</a:t>
            </a:r>
            <a:r>
              <a:rPr lang="zh-TW" altLang="en-US" dirty="0" smtClean="0"/>
              <a:t> </a:t>
            </a:r>
            <a:r>
              <a:rPr lang="en-US" altLang="zh-TW" dirty="0" smtClean="0"/>
              <a:t>ray-tracing</a:t>
            </a:r>
            <a:r>
              <a:rPr lang="zh-TW" altLang="en-US" dirty="0" smtClean="0"/>
              <a:t> </a:t>
            </a:r>
            <a:r>
              <a:rPr lang="en-US" altLang="zh-TW" dirty="0" smtClean="0"/>
              <a:t>based</a:t>
            </a:r>
            <a:r>
              <a:rPr lang="zh-TW" altLang="en-US" dirty="0" smtClean="0"/>
              <a:t> </a:t>
            </a:r>
            <a:r>
              <a:rPr lang="en-US" altLang="zh-TW" dirty="0" smtClean="0"/>
              <a:t>simulation</a:t>
            </a:r>
            <a:r>
              <a:rPr lang="zh-TW" altLang="en-US" dirty="0" smtClean="0"/>
              <a:t> </a:t>
            </a:r>
            <a:r>
              <a:rPr lang="en-US" altLang="zh-TW" dirty="0" smtClean="0"/>
              <a:t>tool</a:t>
            </a:r>
            <a:r>
              <a:rPr lang="zh-TW" altLang="en-US" dirty="0" smtClean="0"/>
              <a:t> </a:t>
            </a:r>
            <a:r>
              <a:rPr lang="en-US" altLang="zh-TW" dirty="0" smtClean="0"/>
              <a:t>that</a:t>
            </a:r>
            <a:r>
              <a:rPr lang="zh-TW" altLang="en-US" dirty="0" smtClean="0"/>
              <a:t> </a:t>
            </a:r>
            <a:r>
              <a:rPr lang="en-US" altLang="zh-TW" dirty="0" smtClean="0"/>
              <a:t>provides results over a frequency range from 50MHz to 100GHz.</a:t>
            </a:r>
          </a:p>
          <a:p>
            <a:pPr lvl="1"/>
            <a:r>
              <a:rPr lang="en-US" altLang="zh-TW" dirty="0" smtClean="0"/>
              <a:t>Bern/Switzerland, CCU/Taiwan</a:t>
            </a:r>
          </a:p>
          <a:p>
            <a:r>
              <a:rPr lang="en-US" altLang="zh-TW" dirty="0" smtClean="0"/>
              <a:t>Configuration</a:t>
            </a:r>
          </a:p>
          <a:p>
            <a:pPr lvl="1"/>
            <a:r>
              <a:rPr lang="en-US" altLang="zh-TW" dirty="0" smtClean="0"/>
              <a:t>Antenna Height: </a:t>
            </a:r>
            <a:r>
              <a:rPr lang="en-US" altLang="zh-TW" dirty="0" err="1" smtClean="0"/>
              <a:t>eNB</a:t>
            </a:r>
            <a:r>
              <a:rPr lang="en-US" altLang="zh-TW" dirty="0"/>
              <a:t> </a:t>
            </a:r>
            <a:r>
              <a:rPr lang="en-US" altLang="zh-TW" dirty="0" smtClean="0"/>
              <a:t>(10m, 6m); UE (1.8m, 1.5m)</a:t>
            </a:r>
            <a:endParaRPr lang="en-US" altLang="zh-TW" dirty="0"/>
          </a:p>
          <a:p>
            <a:pPr lvl="1"/>
            <a:r>
              <a:rPr lang="en-US" altLang="zh-TW" dirty="0"/>
              <a:t>Carrier </a:t>
            </a:r>
            <a:r>
              <a:rPr lang="en-US" altLang="zh-TW" dirty="0" smtClean="0"/>
              <a:t>Frequencies:10,20,30,40 GHz</a:t>
            </a:r>
            <a:endParaRPr lang="en-US" altLang="zh-TW" dirty="0"/>
          </a:p>
          <a:p>
            <a:pPr lvl="1"/>
            <a:r>
              <a:rPr lang="en-US" altLang="zh-TW" dirty="0"/>
              <a:t>Ray parameters</a:t>
            </a:r>
          </a:p>
          <a:p>
            <a:pPr lvl="2"/>
            <a:r>
              <a:rPr lang="en-US" altLang="zh-TW" dirty="0"/>
              <a:t>AOA,AOD</a:t>
            </a:r>
            <a:r>
              <a:rPr lang="en-US" altLang="zh-TW" dirty="0" smtClean="0"/>
              <a:t>, </a:t>
            </a:r>
            <a:r>
              <a:rPr lang="en-US" altLang="zh-TW" dirty="0"/>
              <a:t>power, phase, </a:t>
            </a:r>
            <a:r>
              <a:rPr lang="en-US" altLang="zh-TW" dirty="0" smtClean="0"/>
              <a:t>delay</a:t>
            </a:r>
          </a:p>
          <a:p>
            <a:endParaRPr lang="en-US" altLang="zh-TW" dirty="0"/>
          </a:p>
          <a:p>
            <a:pPr lvl="1"/>
            <a:endParaRPr lang="en-US" altLang="zh-TW" dirty="0"/>
          </a:p>
          <a:p>
            <a:endParaRPr lang="en-US" altLang="zh-TW" dirty="0"/>
          </a:p>
          <a:p>
            <a:endParaRPr lang="en-US" altLang="zh-TW" dirty="0"/>
          </a:p>
          <a:p>
            <a:endParaRPr lang="en-US" altLang="zh-TW" dirty="0" smtClean="0"/>
          </a:p>
        </p:txBody>
      </p:sp>
    </p:spTree>
    <p:extLst>
      <p:ext uri="{BB962C8B-B14F-4D97-AF65-F5344CB8AC3E}">
        <p14:creationId xmlns:p14="http://schemas.microsoft.com/office/powerpoint/2010/main" val="580526709"/>
      </p:ext>
    </p:extLst>
  </p:cSld>
  <p:clrMapOvr>
    <a:masterClrMapping/>
  </p:clrMapOvr>
</p:sld>
</file>

<file path=ppt/theme/theme1.xml><?xml version="1.0" encoding="utf-8"?>
<a:theme xmlns:a="http://schemas.openxmlformats.org/drawingml/2006/main" name="RF_model">
  <a:themeElements>
    <a:clrScheme name="RF_model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RF_model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rgbClr val="969696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rgbClr val="969696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新細明體" pitchFamily="18" charset="-120"/>
          </a:defRPr>
        </a:defPPr>
      </a:lstStyle>
    </a:lnDef>
  </a:objectDefaults>
  <a:extraClrSchemeLst>
    <a:extraClrScheme>
      <a:clrScheme name="RF_model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F_model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F_model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F_model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F_model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F_model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F_model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C:\Documents and Settings\Administrator\桌面\RF_model.ppt</Template>
  <TotalTime>42262</TotalTime>
  <Words>937</Words>
  <Application>Microsoft Office PowerPoint</Application>
  <PresentationFormat>如螢幕大小 (4:3)</PresentationFormat>
  <Paragraphs>233</Paragraphs>
  <Slides>32</Slides>
  <Notes>1</Notes>
  <HiddenSlides>0</HiddenSlides>
  <MMClips>0</MMClips>
  <ScaleCrop>false</ScaleCrop>
  <HeadingPairs>
    <vt:vector size="6" baseType="variant">
      <vt:variant>
        <vt:lpstr>佈景主題</vt:lpstr>
      </vt:variant>
      <vt:variant>
        <vt:i4>1</vt:i4>
      </vt:variant>
      <vt:variant>
        <vt:lpstr>內嵌 OLE 伺服程式</vt:lpstr>
      </vt:variant>
      <vt:variant>
        <vt:i4>2</vt:i4>
      </vt:variant>
      <vt:variant>
        <vt:lpstr>投影片標題</vt:lpstr>
      </vt:variant>
      <vt:variant>
        <vt:i4>32</vt:i4>
      </vt:variant>
    </vt:vector>
  </HeadingPairs>
  <TitlesOfParts>
    <vt:vector size="35" baseType="lpstr">
      <vt:lpstr>RF_model</vt:lpstr>
      <vt:lpstr>點陣圖影像</vt:lpstr>
      <vt:lpstr>Equation</vt:lpstr>
      <vt:lpstr> Feasibility Study on 5G Small-cell Deployment with a Beam-domain Processed Large-scale Antenna Array in High-frequency Bands </vt:lpstr>
      <vt:lpstr>INTRODUCTION</vt:lpstr>
      <vt:lpstr>PowerPoint 簡報</vt:lpstr>
      <vt:lpstr>KEY FEATURES OF BgDMA</vt:lpstr>
      <vt:lpstr>PowerPoint 簡報</vt:lpstr>
      <vt:lpstr>PowerPoint 簡報</vt:lpstr>
      <vt:lpstr>Summary of BgDMA Key Features (1/2)</vt:lpstr>
      <vt:lpstr>Summary of BgDMA Key Features (2/2)</vt:lpstr>
      <vt:lpstr>RAY-TRACING BASED CHANNEL MODELING</vt:lpstr>
      <vt:lpstr>Bern/Switzerland</vt:lpstr>
      <vt:lpstr>PowerPoint 簡報</vt:lpstr>
      <vt:lpstr>PowerPoint 簡報</vt:lpstr>
      <vt:lpstr>PowerPoint 簡報</vt:lpstr>
      <vt:lpstr>UPLINK PERFORMANCE (Single-User) Delay Spread (1/2) </vt:lpstr>
      <vt:lpstr>Delay Spread (2/2)</vt:lpstr>
      <vt:lpstr>Number of Beams in a Beam Set </vt:lpstr>
      <vt:lpstr>Achievable Rates(1/2)</vt:lpstr>
      <vt:lpstr>Achievable Rates(2/2)</vt:lpstr>
      <vt:lpstr>UPLINK PERFORMANCE (Multi-User)</vt:lpstr>
      <vt:lpstr>Number of Users in a Group</vt:lpstr>
      <vt:lpstr>Number of Beams in a Group</vt:lpstr>
      <vt:lpstr>Dimension of Group MU-MIMO Channel (1/2)</vt:lpstr>
      <vt:lpstr>Dimension of Group MU-MIMO Channel (2/2)</vt:lpstr>
      <vt:lpstr>Uplink Achievable Rates</vt:lpstr>
      <vt:lpstr>UE Achievable Rates (1/2)</vt:lpstr>
      <vt:lpstr>UE Achievable Rates (2/2)</vt:lpstr>
      <vt:lpstr>Average Sum Rate Per Cell</vt:lpstr>
      <vt:lpstr>BEAM FINDING AND TRACKING</vt:lpstr>
      <vt:lpstr>PowerPoint 簡報</vt:lpstr>
      <vt:lpstr>PowerPoint 簡報</vt:lpstr>
      <vt:lpstr>CONCLUSIONS</vt:lpstr>
      <vt:lpstr>Thanks</vt:lpstr>
    </vt:vector>
  </TitlesOfParts>
  <Company>Csplab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4</dc:title>
  <dc:creator>Addison</dc:creator>
  <cp:lastModifiedBy>Richie Zen(曾立至)</cp:lastModifiedBy>
  <cp:revision>1922</cp:revision>
  <cp:lastPrinted>2014-08-19T02:32:44Z</cp:lastPrinted>
  <dcterms:created xsi:type="dcterms:W3CDTF">2001-08-03T08:23:40Z</dcterms:created>
  <dcterms:modified xsi:type="dcterms:W3CDTF">2015-09-02T01:24:40Z</dcterms:modified>
</cp:coreProperties>
</file>