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48" r:id="rId2"/>
  </p:sldMasterIdLst>
  <p:notesMasterIdLst>
    <p:notesMasterId r:id="rId40"/>
  </p:notesMasterIdLst>
  <p:sldIdLst>
    <p:sldId id="257" r:id="rId3"/>
    <p:sldId id="623" r:id="rId4"/>
    <p:sldId id="657" r:id="rId5"/>
    <p:sldId id="634" r:id="rId6"/>
    <p:sldId id="636" r:id="rId7"/>
    <p:sldId id="639" r:id="rId8"/>
    <p:sldId id="731" r:id="rId9"/>
    <p:sldId id="640" r:id="rId10"/>
    <p:sldId id="729" r:id="rId11"/>
    <p:sldId id="726" r:id="rId12"/>
    <p:sldId id="730" r:id="rId13"/>
    <p:sldId id="720" r:id="rId14"/>
    <p:sldId id="644" r:id="rId15"/>
    <p:sldId id="629" r:id="rId16"/>
    <p:sldId id="260" r:id="rId17"/>
    <p:sldId id="728" r:id="rId18"/>
    <p:sldId id="722" r:id="rId19"/>
    <p:sldId id="734" r:id="rId20"/>
    <p:sldId id="735" r:id="rId21"/>
    <p:sldId id="736" r:id="rId22"/>
    <p:sldId id="737" r:id="rId23"/>
    <p:sldId id="738" r:id="rId24"/>
    <p:sldId id="739" r:id="rId25"/>
    <p:sldId id="740" r:id="rId26"/>
    <p:sldId id="741" r:id="rId27"/>
    <p:sldId id="742" r:id="rId28"/>
    <p:sldId id="743" r:id="rId29"/>
    <p:sldId id="744" r:id="rId30"/>
    <p:sldId id="745" r:id="rId31"/>
    <p:sldId id="746" r:id="rId32"/>
    <p:sldId id="747" r:id="rId33"/>
    <p:sldId id="748" r:id="rId34"/>
    <p:sldId id="749" r:id="rId35"/>
    <p:sldId id="750" r:id="rId36"/>
    <p:sldId id="751" r:id="rId37"/>
    <p:sldId id="752" r:id="rId38"/>
    <p:sldId id="753" r:id="rId39"/>
  </p:sldIdLst>
  <p:sldSz cx="9144000" cy="6858000" type="screen4x3"/>
  <p:notesSz cx="7315200" cy="96012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urad, Alain" initials="M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CCECFF"/>
    <a:srgbClr val="CCFFFF"/>
    <a:srgbClr val="FF9900"/>
    <a:srgbClr val="FFFF99"/>
    <a:srgbClr val="FF00FF"/>
    <a:srgbClr val="FF66FF"/>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65" autoAdjust="0"/>
    <p:restoredTop sz="94660"/>
  </p:normalViewPr>
  <p:slideViewPr>
    <p:cSldViewPr snapToGrid="0">
      <p:cViewPr varScale="1">
        <p:scale>
          <a:sx n="82" d="100"/>
          <a:sy n="82" d="100"/>
        </p:scale>
        <p:origin x="-1757" y="-86"/>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fr-FR"/>
          </a:p>
        </p:txBody>
      </p:sp>
      <p:sp>
        <p:nvSpPr>
          <p:cNvPr id="3" name="Espace réservé de la date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BD4ABD5-A39B-4C2A-9C3A-C1163A85FAED}" type="datetimeFigureOut">
              <a:rPr lang="fr-FR" smtClean="0"/>
              <a:pPr/>
              <a:t>02/09/2015</a:t>
            </a:fld>
            <a:endParaRPr lang="fr-FR"/>
          </a:p>
        </p:txBody>
      </p:sp>
      <p:sp>
        <p:nvSpPr>
          <p:cNvPr id="4" name="Espace réservé de l'image des diapositives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fr-FR"/>
          </a:p>
        </p:txBody>
      </p:sp>
      <p:sp>
        <p:nvSpPr>
          <p:cNvPr id="5" name="Espace réservé des commentaires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18626398-1C20-4B8B-896B-E56FED6EEE7E}" type="slidenum">
              <a:rPr lang="fr-FR" smtClean="0"/>
              <a:pPr/>
              <a:t>‹#›</a:t>
            </a:fld>
            <a:endParaRPr lang="fr-FR"/>
          </a:p>
        </p:txBody>
      </p:sp>
    </p:spTree>
    <p:extLst>
      <p:ext uri="{BB962C8B-B14F-4D97-AF65-F5344CB8AC3E}">
        <p14:creationId xmlns:p14="http://schemas.microsoft.com/office/powerpoint/2010/main" val="694264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8626398-1C20-4B8B-896B-E56FED6EEE7E}" type="slidenum">
              <a:rPr lang="fr-FR" smtClean="0"/>
              <a:pPr/>
              <a:t>4</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26</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27</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28</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29</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30</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31</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32</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33</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34</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35</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10</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36</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37</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19</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20</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21</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22</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23</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24</a:t>
            </a:fld>
            <a:endParaRPr lang="fr-FR"/>
          </a:p>
        </p:txBody>
      </p:sp>
    </p:spTree>
    <p:extLst>
      <p:ext uri="{BB962C8B-B14F-4D97-AF65-F5344CB8AC3E}">
        <p14:creationId xmlns:p14="http://schemas.microsoft.com/office/powerpoint/2010/main" val="1874062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Projects repositioned to better</a:t>
            </a:r>
            <a:r>
              <a:rPr lang="en-US" baseline="0" dirty="0" smtClean="0"/>
              <a:t> map </a:t>
            </a:r>
            <a:r>
              <a:rPr lang="en-US" baseline="0" smtClean="0"/>
              <a:t>to pre-structuring model.</a:t>
            </a:r>
            <a:endParaRPr lang="en-US"/>
          </a:p>
        </p:txBody>
      </p:sp>
      <p:sp>
        <p:nvSpPr>
          <p:cNvPr id="4" name="Slide Number Placeholder 3"/>
          <p:cNvSpPr>
            <a:spLocks noGrp="1"/>
          </p:cNvSpPr>
          <p:nvPr>
            <p:ph type="sldNum" sz="quarter" idx="10"/>
          </p:nvPr>
        </p:nvSpPr>
        <p:spPr/>
        <p:txBody>
          <a:bodyPr/>
          <a:lstStyle/>
          <a:p>
            <a:fld id="{18626398-1C20-4B8B-896B-E56FED6EEE7E}" type="slidenum">
              <a:rPr lang="fr-FR" smtClean="0"/>
              <a:pPr/>
              <a:t>25</a:t>
            </a:fld>
            <a:endParaRPr lang="fr-FR"/>
          </a:p>
        </p:txBody>
      </p:sp>
    </p:spTree>
    <p:extLst>
      <p:ext uri="{BB962C8B-B14F-4D97-AF65-F5344CB8AC3E}">
        <p14:creationId xmlns:p14="http://schemas.microsoft.com/office/powerpoint/2010/main" val="1874062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7" name="ZoneTexte 6"/>
          <p:cNvSpPr txBox="1"/>
          <p:nvPr userDrawn="1"/>
        </p:nvSpPr>
        <p:spPr>
          <a:xfrm>
            <a:off x="1619672" y="1763997"/>
            <a:ext cx="6048672" cy="1323439"/>
          </a:xfrm>
          <a:prstGeom prst="rect">
            <a:avLst/>
          </a:prstGeom>
          <a:noFill/>
        </p:spPr>
        <p:txBody>
          <a:bodyPr wrap="square" rtlCol="0">
            <a:spAutoFit/>
          </a:bodyPr>
          <a:lstStyle/>
          <a:p>
            <a:pPr algn="ctr"/>
            <a:r>
              <a:rPr lang="en-US" sz="4000" b="1" i="0" u="none" strike="noStrike" kern="1200" baseline="0" dirty="0" smtClean="0">
                <a:solidFill>
                  <a:srgbClr val="002060"/>
                </a:solidFill>
                <a:latin typeface="+mn-lt"/>
                <a:ea typeface="+mn-ea"/>
                <a:cs typeface="+mn-cs"/>
              </a:rPr>
              <a:t>The 5G Infrastructure Public-Private Partnership</a:t>
            </a:r>
            <a:endParaRPr lang="fr-FR" sz="4000" b="1" dirty="0">
              <a:solidFill>
                <a:srgbClr val="002060"/>
              </a:solidFill>
            </a:endParaRPr>
          </a:p>
        </p:txBody>
      </p:sp>
    </p:spTree>
    <p:extLst>
      <p:ext uri="{BB962C8B-B14F-4D97-AF65-F5344CB8AC3E}">
        <p14:creationId xmlns:p14="http://schemas.microsoft.com/office/powerpoint/2010/main" val="2102856447"/>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67543AD5-5667-4665-BA0D-765CA64CCE24}" type="datetime1">
              <a:rPr lang="en-GB" smtClean="0"/>
              <a:pPr/>
              <a:t>02/09/2015</a:t>
            </a:fld>
            <a:endParaRPr lang="fr-FR"/>
          </a:p>
        </p:txBody>
      </p:sp>
      <p:sp>
        <p:nvSpPr>
          <p:cNvPr id="5" name="Espace réservé du pied de page 4"/>
          <p:cNvSpPr>
            <a:spLocks noGrp="1"/>
          </p:cNvSpPr>
          <p:nvPr>
            <p:ph type="ftr" sz="quarter" idx="11"/>
          </p:nvPr>
        </p:nvSpPr>
        <p:spPr/>
        <p:txBody>
          <a:bodyPr/>
          <a:lstStyle/>
          <a:p>
            <a:r>
              <a:rPr lang="en-US" smtClean="0"/>
              <a:t>3GPP RAN 5G Workshop, 17.-18.9.2015</a:t>
            </a:r>
            <a:endParaRPr lang="fr-FR"/>
          </a:p>
        </p:txBody>
      </p:sp>
      <p:sp>
        <p:nvSpPr>
          <p:cNvPr id="6" name="Espace réservé du numéro de diapositive 5"/>
          <p:cNvSpPr>
            <a:spLocks noGrp="1"/>
          </p:cNvSpPr>
          <p:nvPr>
            <p:ph type="sldNum" sz="quarter" idx="12"/>
          </p:nvPr>
        </p:nvSpPr>
        <p:spPr/>
        <p:txBody>
          <a:bodyPr/>
          <a:lstStyle/>
          <a:p>
            <a:fld id="{C6B49DDD-EB7E-43BB-87EF-AF97D554772E}" type="slidenum">
              <a:rPr lang="fr-FR" smtClean="0"/>
              <a:pPr/>
              <a:t>‹#›</a:t>
            </a:fld>
            <a:endParaRPr lang="fr-FR"/>
          </a:p>
        </p:txBody>
      </p:sp>
    </p:spTree>
    <p:extLst>
      <p:ext uri="{BB962C8B-B14F-4D97-AF65-F5344CB8AC3E}">
        <p14:creationId xmlns:p14="http://schemas.microsoft.com/office/powerpoint/2010/main" val="3528639104"/>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187624" y="260648"/>
            <a:ext cx="7056784" cy="792088"/>
          </a:xfrm>
          <a:prstGeom prst="rect">
            <a:avLst/>
          </a:prstGeom>
          <a:ln>
            <a:solidFill>
              <a:srgbClr val="002060"/>
            </a:solidFill>
          </a:ln>
        </p:spPr>
        <p:txBody>
          <a:bodyPr/>
          <a:lstStyle>
            <a:lvl1pPr>
              <a:defRPr sz="3200" b="1">
                <a:solidFill>
                  <a:srgbClr val="002060"/>
                </a:solidFill>
              </a:defRPr>
            </a:lvl1pPr>
          </a:lstStyle>
          <a:p>
            <a:r>
              <a:rPr lang="fr-FR" dirty="0" err="1" smtClean="0"/>
              <a:t>Title</a:t>
            </a:r>
            <a:r>
              <a:rPr lang="fr-FR" dirty="0" smtClean="0"/>
              <a:t> of the slide</a:t>
            </a:r>
            <a:endParaRPr lang="fr-FR" dirty="0"/>
          </a:p>
        </p:txBody>
      </p:sp>
      <p:sp>
        <p:nvSpPr>
          <p:cNvPr id="4" name="Espace réservé de la date 3"/>
          <p:cNvSpPr>
            <a:spLocks noGrp="1"/>
          </p:cNvSpPr>
          <p:nvPr>
            <p:ph type="dt" sz="half" idx="10"/>
          </p:nvPr>
        </p:nvSpPr>
        <p:spPr>
          <a:xfrm>
            <a:off x="1187624" y="6381328"/>
            <a:ext cx="2133600" cy="365125"/>
          </a:xfrm>
        </p:spPr>
        <p:txBody>
          <a:bodyPr/>
          <a:lstStyle/>
          <a:p>
            <a:fld id="{AFE91E03-F55A-4978-B907-B213040CE996}" type="datetime1">
              <a:rPr lang="en-GB" smtClean="0"/>
              <a:pPr/>
              <a:t>02/09/2015</a:t>
            </a:fld>
            <a:endParaRPr lang="fr-FR"/>
          </a:p>
        </p:txBody>
      </p:sp>
      <p:sp>
        <p:nvSpPr>
          <p:cNvPr id="5" name="Espace réservé du pied de page 4"/>
          <p:cNvSpPr>
            <a:spLocks noGrp="1"/>
          </p:cNvSpPr>
          <p:nvPr>
            <p:ph type="ftr" sz="quarter" idx="11"/>
          </p:nvPr>
        </p:nvSpPr>
        <p:spPr/>
        <p:txBody>
          <a:bodyPr/>
          <a:lstStyle/>
          <a:p>
            <a:r>
              <a:rPr lang="en-US" smtClean="0"/>
              <a:t>3GPP RAN 5G Workshop, 17.-18.9.2015</a:t>
            </a:r>
            <a:endParaRPr lang="fr-FR"/>
          </a:p>
        </p:txBody>
      </p:sp>
      <p:sp>
        <p:nvSpPr>
          <p:cNvPr id="6" name="Espace réservé du numéro de diapositive 5"/>
          <p:cNvSpPr>
            <a:spLocks noGrp="1"/>
          </p:cNvSpPr>
          <p:nvPr>
            <p:ph type="sldNum" sz="quarter" idx="12"/>
          </p:nvPr>
        </p:nvSpPr>
        <p:spPr/>
        <p:txBody>
          <a:bodyPr/>
          <a:lstStyle/>
          <a:p>
            <a:fld id="{07403425-B7E0-46C9-8668-1D222311AF4A}" type="slidenum">
              <a:rPr lang="fr-FR" smtClean="0"/>
              <a:pPr/>
              <a:t>‹#›</a:t>
            </a:fld>
            <a:endParaRPr lang="fr-FR"/>
          </a:p>
        </p:txBody>
      </p:sp>
      <p:sp>
        <p:nvSpPr>
          <p:cNvPr id="7" name="Espace réservé du contenu 2"/>
          <p:cNvSpPr>
            <a:spLocks noGrp="1"/>
          </p:cNvSpPr>
          <p:nvPr>
            <p:ph idx="1" hasCustomPrompt="1"/>
          </p:nvPr>
        </p:nvSpPr>
        <p:spPr>
          <a:xfrm>
            <a:off x="1331640" y="1412776"/>
            <a:ext cx="7427168" cy="4525963"/>
          </a:xfrm>
          <a:prstGeom prst="rect">
            <a:avLst/>
          </a:prstGeom>
        </p:spPr>
        <p:txBody>
          <a:bodyPr/>
          <a:lstStyle>
            <a:lvl1pPr>
              <a:defRPr b="0">
                <a:solidFill>
                  <a:srgbClr val="002060"/>
                </a:solidFill>
              </a:defRPr>
            </a:lvl1pPr>
            <a:lvl2pPr>
              <a:defRPr>
                <a:solidFill>
                  <a:srgbClr val="002060"/>
                </a:solidFill>
              </a:defRPr>
            </a:lvl2pPr>
            <a:lvl3pPr marL="1143000" indent="-228600">
              <a:buFont typeface="Wingdings" panose="05000000000000000000" pitchFamily="2" charset="2"/>
              <a:buChar char="q"/>
              <a:defRPr>
                <a:solidFill>
                  <a:srgbClr val="00B0F0"/>
                </a:solidFill>
              </a:defRPr>
            </a:lvl3pPr>
          </a:lstStyle>
          <a:p>
            <a:pPr lvl="0"/>
            <a:r>
              <a:rPr lang="fr-FR" dirty="0" smtClean="0"/>
              <a:t>Item 1</a:t>
            </a:r>
          </a:p>
          <a:p>
            <a:pPr lvl="0"/>
            <a:r>
              <a:rPr lang="fr-FR" dirty="0" err="1" smtClean="0"/>
              <a:t>Etc</a:t>
            </a:r>
            <a:endParaRPr lang="fr-FR" dirty="0" smtClean="0"/>
          </a:p>
          <a:p>
            <a:pPr lvl="1"/>
            <a:r>
              <a:rPr lang="fr-FR" dirty="0" smtClean="0"/>
              <a:t>Item 2</a:t>
            </a:r>
          </a:p>
          <a:p>
            <a:pPr lvl="1"/>
            <a:r>
              <a:rPr lang="fr-FR" dirty="0" err="1" smtClean="0"/>
              <a:t>Etc</a:t>
            </a:r>
            <a:endParaRPr lang="fr-FR" dirty="0" smtClean="0"/>
          </a:p>
          <a:p>
            <a:pPr lvl="2"/>
            <a:r>
              <a:rPr lang="fr-FR" dirty="0" smtClean="0"/>
              <a:t>Item 3</a:t>
            </a:r>
          </a:p>
          <a:p>
            <a:pPr lvl="2"/>
            <a:r>
              <a:rPr lang="fr-FR" dirty="0" err="1" smtClean="0"/>
              <a:t>Etc</a:t>
            </a:r>
            <a:endParaRPr lang="fr-FR" dirty="0" smtClean="0"/>
          </a:p>
        </p:txBody>
      </p:sp>
    </p:spTree>
    <p:extLst>
      <p:ext uri="{BB962C8B-B14F-4D97-AF65-F5344CB8AC3E}">
        <p14:creationId xmlns:p14="http://schemas.microsoft.com/office/powerpoint/2010/main" val="450264862"/>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hasCustomPrompt="1"/>
          </p:nvPr>
        </p:nvSpPr>
        <p:spPr>
          <a:xfrm>
            <a:off x="1187624" y="1600200"/>
            <a:ext cx="3600400" cy="4525963"/>
          </a:xfrm>
          <a:prstGeom prst="rect">
            <a:avLst/>
          </a:prstGeom>
        </p:spPr>
        <p:txBody>
          <a:bodyPr/>
          <a:lstStyle>
            <a:lvl1pPr>
              <a:defRPr sz="2800" b="0">
                <a:solidFill>
                  <a:schemeClr val="tx2"/>
                </a:solidFill>
              </a:defRPr>
            </a:lvl1pPr>
            <a:lvl2pPr>
              <a:defRPr sz="2400">
                <a:solidFill>
                  <a:schemeClr val="tx2"/>
                </a:solidFill>
              </a:defRPr>
            </a:lvl2pPr>
            <a:lvl3pPr>
              <a:defRPr sz="2000">
                <a:solidFill>
                  <a:srgbClr val="00B0F0"/>
                </a:solidFill>
              </a:defRPr>
            </a:lvl3pPr>
            <a:lvl4pPr>
              <a:defRPr sz="1800"/>
            </a:lvl4pPr>
            <a:lvl5pPr>
              <a:defRPr sz="1800"/>
            </a:lvl5pPr>
            <a:lvl6pPr>
              <a:defRPr sz="1800"/>
            </a:lvl6pPr>
            <a:lvl7pPr>
              <a:defRPr sz="1800"/>
            </a:lvl7pPr>
            <a:lvl8pPr>
              <a:defRPr sz="1800"/>
            </a:lvl8pPr>
            <a:lvl9pPr>
              <a:defRPr sz="1800"/>
            </a:lvl9pPr>
          </a:lstStyle>
          <a:p>
            <a:pPr lvl="0"/>
            <a:r>
              <a:rPr lang="fr-FR" dirty="0" smtClean="0"/>
              <a:t>Item 1</a:t>
            </a:r>
          </a:p>
          <a:p>
            <a:pPr lvl="0"/>
            <a:r>
              <a:rPr lang="fr-FR" dirty="0" err="1" smtClean="0"/>
              <a:t>Etc</a:t>
            </a:r>
            <a:endParaRPr lang="fr-FR" dirty="0" smtClean="0"/>
          </a:p>
          <a:p>
            <a:pPr lvl="1"/>
            <a:r>
              <a:rPr lang="fr-FR" dirty="0" smtClean="0"/>
              <a:t>Item 2</a:t>
            </a:r>
          </a:p>
          <a:p>
            <a:pPr lvl="1"/>
            <a:r>
              <a:rPr lang="fr-FR" dirty="0" err="1" smtClean="0"/>
              <a:t>Etc</a:t>
            </a:r>
            <a:endParaRPr lang="fr-FR" dirty="0" smtClean="0"/>
          </a:p>
          <a:p>
            <a:pPr lvl="2"/>
            <a:r>
              <a:rPr lang="fr-FR" dirty="0" smtClean="0"/>
              <a:t>Item 3</a:t>
            </a:r>
          </a:p>
          <a:p>
            <a:pPr lvl="2"/>
            <a:r>
              <a:rPr lang="fr-FR" dirty="0" err="1" smtClean="0"/>
              <a:t>Etc</a:t>
            </a:r>
            <a:endParaRPr lang="fr-FR" dirty="0" smtClean="0"/>
          </a:p>
        </p:txBody>
      </p:sp>
      <p:sp>
        <p:nvSpPr>
          <p:cNvPr id="4" name="Espace réservé du contenu 3"/>
          <p:cNvSpPr>
            <a:spLocks noGrp="1"/>
          </p:cNvSpPr>
          <p:nvPr>
            <p:ph sz="half" idx="2" hasCustomPrompt="1"/>
          </p:nvPr>
        </p:nvSpPr>
        <p:spPr>
          <a:xfrm>
            <a:off x="5076056" y="1600200"/>
            <a:ext cx="3610744" cy="4525963"/>
          </a:xfrm>
          <a:prstGeom prst="rect">
            <a:avLst/>
          </a:prstGeom>
        </p:spPr>
        <p:txBody>
          <a:bodyPr/>
          <a:lstStyle>
            <a:lvl1pPr>
              <a:defRPr sz="2800" b="0">
                <a:solidFill>
                  <a:schemeClr val="tx2"/>
                </a:solidFill>
              </a:defRPr>
            </a:lvl1pPr>
            <a:lvl2pPr>
              <a:defRPr sz="2400">
                <a:solidFill>
                  <a:schemeClr val="tx2"/>
                </a:solidFill>
              </a:defRPr>
            </a:lvl2pPr>
            <a:lvl3pPr>
              <a:defRPr sz="2000">
                <a:solidFill>
                  <a:srgbClr val="00B0F0"/>
                </a:solidFill>
              </a:defRPr>
            </a:lvl3pPr>
            <a:lvl4pPr>
              <a:defRPr sz="1800"/>
            </a:lvl4pPr>
            <a:lvl5pPr>
              <a:defRPr sz="1800"/>
            </a:lvl5pPr>
            <a:lvl6pPr>
              <a:defRPr sz="1800"/>
            </a:lvl6pPr>
            <a:lvl7pPr>
              <a:defRPr sz="1800"/>
            </a:lvl7pPr>
            <a:lvl8pPr>
              <a:defRPr sz="1800"/>
            </a:lvl8pPr>
            <a:lvl9pPr>
              <a:defRPr sz="1800"/>
            </a:lvl9pPr>
          </a:lstStyle>
          <a:p>
            <a:pPr lvl="0"/>
            <a:r>
              <a:rPr lang="fr-FR" dirty="0" smtClean="0"/>
              <a:t>Item 1</a:t>
            </a:r>
          </a:p>
          <a:p>
            <a:pPr lvl="0"/>
            <a:r>
              <a:rPr lang="fr-FR" dirty="0" err="1" smtClean="0"/>
              <a:t>Etc</a:t>
            </a:r>
            <a:endParaRPr lang="fr-FR" dirty="0" smtClean="0"/>
          </a:p>
          <a:p>
            <a:pPr lvl="1"/>
            <a:r>
              <a:rPr lang="fr-FR" dirty="0" smtClean="0"/>
              <a:t>Item 2</a:t>
            </a:r>
          </a:p>
          <a:p>
            <a:pPr lvl="1"/>
            <a:r>
              <a:rPr lang="fr-FR" dirty="0" err="1" smtClean="0"/>
              <a:t>Etc</a:t>
            </a:r>
            <a:endParaRPr lang="fr-FR" dirty="0" smtClean="0"/>
          </a:p>
          <a:p>
            <a:pPr lvl="2"/>
            <a:r>
              <a:rPr lang="fr-FR" dirty="0" smtClean="0"/>
              <a:t>Item 3</a:t>
            </a:r>
          </a:p>
          <a:p>
            <a:pPr lvl="2"/>
            <a:r>
              <a:rPr lang="fr-FR" dirty="0" err="1" smtClean="0"/>
              <a:t>Etc</a:t>
            </a:r>
            <a:endParaRPr lang="fr-FR" dirty="0" smtClean="0"/>
          </a:p>
        </p:txBody>
      </p:sp>
      <p:sp>
        <p:nvSpPr>
          <p:cNvPr id="5" name="Espace réservé de la date 4"/>
          <p:cNvSpPr>
            <a:spLocks noGrp="1"/>
          </p:cNvSpPr>
          <p:nvPr>
            <p:ph type="dt" sz="half" idx="10"/>
          </p:nvPr>
        </p:nvSpPr>
        <p:spPr>
          <a:xfrm>
            <a:off x="1115616" y="6309320"/>
            <a:ext cx="2133600" cy="365125"/>
          </a:xfrm>
        </p:spPr>
        <p:txBody>
          <a:bodyPr/>
          <a:lstStyle/>
          <a:p>
            <a:fld id="{C876C6BB-0D93-4BF8-842E-B29A684B03D6}" type="datetime1">
              <a:rPr lang="en-GB" smtClean="0"/>
              <a:pPr/>
              <a:t>02/09/2015</a:t>
            </a:fld>
            <a:endParaRPr lang="fr-FR"/>
          </a:p>
        </p:txBody>
      </p:sp>
      <p:sp>
        <p:nvSpPr>
          <p:cNvPr id="6" name="Espace réservé du pied de page 5"/>
          <p:cNvSpPr>
            <a:spLocks noGrp="1"/>
          </p:cNvSpPr>
          <p:nvPr>
            <p:ph type="ftr" sz="quarter" idx="11"/>
          </p:nvPr>
        </p:nvSpPr>
        <p:spPr/>
        <p:txBody>
          <a:bodyPr/>
          <a:lstStyle/>
          <a:p>
            <a:r>
              <a:rPr lang="en-US" smtClean="0"/>
              <a:t>3GPP RAN 5G Workshop, 17.-18.9.2015</a:t>
            </a:r>
            <a:endParaRPr lang="fr-FR"/>
          </a:p>
        </p:txBody>
      </p:sp>
      <p:sp>
        <p:nvSpPr>
          <p:cNvPr id="7" name="Espace réservé du numéro de diapositive 6"/>
          <p:cNvSpPr>
            <a:spLocks noGrp="1"/>
          </p:cNvSpPr>
          <p:nvPr>
            <p:ph type="sldNum" sz="quarter" idx="12"/>
          </p:nvPr>
        </p:nvSpPr>
        <p:spPr/>
        <p:txBody>
          <a:bodyPr/>
          <a:lstStyle/>
          <a:p>
            <a:fld id="{07403425-B7E0-46C9-8668-1D222311AF4A}" type="slidenum">
              <a:rPr lang="fr-FR" smtClean="0"/>
              <a:pPr/>
              <a:t>‹#›</a:t>
            </a:fld>
            <a:endParaRPr lang="fr-FR"/>
          </a:p>
        </p:txBody>
      </p:sp>
      <p:sp>
        <p:nvSpPr>
          <p:cNvPr id="8" name="Titre 1"/>
          <p:cNvSpPr>
            <a:spLocks noGrp="1"/>
          </p:cNvSpPr>
          <p:nvPr>
            <p:ph type="ctrTitle" hasCustomPrompt="1"/>
          </p:nvPr>
        </p:nvSpPr>
        <p:spPr>
          <a:xfrm>
            <a:off x="1187624" y="260648"/>
            <a:ext cx="7128792" cy="792088"/>
          </a:xfrm>
          <a:prstGeom prst="rect">
            <a:avLst/>
          </a:prstGeom>
          <a:ln>
            <a:solidFill>
              <a:srgbClr val="002060"/>
            </a:solidFill>
          </a:ln>
        </p:spPr>
        <p:txBody>
          <a:bodyPr/>
          <a:lstStyle>
            <a:lvl1pPr>
              <a:defRPr sz="3200" b="1">
                <a:solidFill>
                  <a:srgbClr val="002060"/>
                </a:solidFill>
              </a:defRPr>
            </a:lvl1pPr>
          </a:lstStyle>
          <a:p>
            <a:r>
              <a:rPr lang="fr-FR" dirty="0" err="1" smtClean="0"/>
              <a:t>Title</a:t>
            </a:r>
            <a:r>
              <a:rPr lang="fr-FR" dirty="0" smtClean="0"/>
              <a:t> of the slide</a:t>
            </a:r>
            <a:endParaRPr lang="fr-FR" dirty="0"/>
          </a:p>
        </p:txBody>
      </p:sp>
    </p:spTree>
    <p:extLst>
      <p:ext uri="{BB962C8B-B14F-4D97-AF65-F5344CB8AC3E}">
        <p14:creationId xmlns:p14="http://schemas.microsoft.com/office/powerpoint/2010/main" val="10087999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4B880FE2-A74D-4A8E-8238-402F1717C55D}" type="datetime1">
              <a:rPr lang="en-GB" smtClean="0"/>
              <a:pPr/>
              <a:t>02/09/2015</a:t>
            </a:fld>
            <a:endParaRPr lang="fr-FR"/>
          </a:p>
        </p:txBody>
      </p:sp>
      <p:sp>
        <p:nvSpPr>
          <p:cNvPr id="4" name="Espace réservé du pied de page 3"/>
          <p:cNvSpPr>
            <a:spLocks noGrp="1"/>
          </p:cNvSpPr>
          <p:nvPr>
            <p:ph type="ftr" sz="quarter" idx="11"/>
          </p:nvPr>
        </p:nvSpPr>
        <p:spPr/>
        <p:txBody>
          <a:bodyPr/>
          <a:lstStyle/>
          <a:p>
            <a:r>
              <a:rPr lang="en-US" smtClean="0"/>
              <a:t>3GPP RAN 5G Workshop, 17.-18.9.2015</a:t>
            </a:r>
            <a:endParaRPr lang="fr-FR"/>
          </a:p>
        </p:txBody>
      </p:sp>
      <p:sp>
        <p:nvSpPr>
          <p:cNvPr id="5" name="Espace réservé du numéro de diapositive 4"/>
          <p:cNvSpPr>
            <a:spLocks noGrp="1"/>
          </p:cNvSpPr>
          <p:nvPr>
            <p:ph type="sldNum" sz="quarter" idx="12"/>
          </p:nvPr>
        </p:nvSpPr>
        <p:spPr/>
        <p:txBody>
          <a:bodyPr/>
          <a:lstStyle/>
          <a:p>
            <a:fld id="{07403425-B7E0-46C9-8668-1D222311AF4A}" type="slidenum">
              <a:rPr lang="fr-FR" smtClean="0"/>
              <a:pPr/>
              <a:t>‹#›</a:t>
            </a:fld>
            <a:endParaRPr lang="fr-FR"/>
          </a:p>
        </p:txBody>
      </p:sp>
    </p:spTree>
    <p:extLst>
      <p:ext uri="{BB962C8B-B14F-4D97-AF65-F5344CB8AC3E}">
        <p14:creationId xmlns:p14="http://schemas.microsoft.com/office/powerpoint/2010/main" val="3047627136"/>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13" name="Espace réservé du contenu 2"/>
          <p:cNvSpPr>
            <a:spLocks noGrp="1"/>
          </p:cNvSpPr>
          <p:nvPr>
            <p:ph sz="half" idx="1" hasCustomPrompt="1"/>
          </p:nvPr>
        </p:nvSpPr>
        <p:spPr>
          <a:xfrm>
            <a:off x="457200" y="1600200"/>
            <a:ext cx="4038600" cy="4525963"/>
          </a:xfrm>
          <a:prstGeom prst="rect">
            <a:avLst/>
          </a:prstGeom>
        </p:spPr>
        <p:txBody>
          <a:bodyPr/>
          <a:lstStyle>
            <a:lvl1pPr>
              <a:defRPr sz="2800">
                <a:solidFill>
                  <a:schemeClr val="tx2"/>
                </a:solidFill>
              </a:defRPr>
            </a:lvl1pPr>
            <a:lvl2pPr marL="914400" indent="-457200">
              <a:buFont typeface="Courier New" panose="02070309020205020404" pitchFamily="49" charset="0"/>
              <a:buChar char="o"/>
              <a:defRPr sz="2400">
                <a:solidFill>
                  <a:schemeClr val="tx2"/>
                </a:solidFill>
              </a:defRPr>
            </a:lvl2pPr>
            <a:lvl3pPr marL="1257300" indent="-342900">
              <a:buFontTx/>
              <a:buChar char="-"/>
              <a:defRPr sz="2000" baseline="0">
                <a:solidFill>
                  <a:srgbClr val="259CD3"/>
                </a:solidFill>
              </a:defRPr>
            </a:lvl3pPr>
            <a:lvl4pPr>
              <a:defRPr sz="1800"/>
            </a:lvl4pPr>
            <a:lvl5pPr>
              <a:defRPr sz="1800"/>
            </a:lvl5pPr>
            <a:lvl6pPr>
              <a:defRPr sz="1800"/>
            </a:lvl6pPr>
            <a:lvl7pPr>
              <a:defRPr sz="1800"/>
            </a:lvl7pPr>
            <a:lvl8pPr>
              <a:defRPr sz="1800"/>
            </a:lvl8pPr>
            <a:lvl9pPr>
              <a:defRPr sz="1800"/>
            </a:lvl9pPr>
          </a:lstStyle>
          <a:p>
            <a:pPr lvl="0"/>
            <a:r>
              <a:rPr lang="fr-FR" dirty="0" smtClean="0"/>
              <a:t>Item 1</a:t>
            </a:r>
          </a:p>
          <a:p>
            <a:pPr lvl="0"/>
            <a:r>
              <a:rPr lang="fr-FR" dirty="0" err="1" smtClean="0"/>
              <a:t>Etc</a:t>
            </a:r>
            <a:endParaRPr lang="fr-FR" dirty="0" smtClean="0"/>
          </a:p>
          <a:p>
            <a:pPr lvl="1"/>
            <a:r>
              <a:rPr lang="fr-FR" dirty="0" smtClean="0"/>
              <a:t>Item 2</a:t>
            </a:r>
          </a:p>
          <a:p>
            <a:pPr lvl="1"/>
            <a:r>
              <a:rPr lang="fr-FR" dirty="0" err="1" smtClean="0"/>
              <a:t>Etc</a:t>
            </a:r>
            <a:endParaRPr lang="fr-FR" dirty="0" smtClean="0"/>
          </a:p>
          <a:p>
            <a:pPr lvl="2"/>
            <a:r>
              <a:rPr lang="fr-FR" dirty="0" smtClean="0"/>
              <a:t>Item 3</a:t>
            </a:r>
          </a:p>
          <a:p>
            <a:pPr lvl="2"/>
            <a:r>
              <a:rPr lang="fr-FR" dirty="0" err="1" smtClean="0"/>
              <a:t>Etc</a:t>
            </a:r>
            <a:endParaRPr lang="fr-FR" dirty="0" smtClean="0"/>
          </a:p>
        </p:txBody>
      </p:sp>
      <p:sp>
        <p:nvSpPr>
          <p:cNvPr id="14" name="Espace réservé du contenu 3"/>
          <p:cNvSpPr>
            <a:spLocks noGrp="1"/>
          </p:cNvSpPr>
          <p:nvPr>
            <p:ph sz="half" idx="2" hasCustomPrompt="1"/>
          </p:nvPr>
        </p:nvSpPr>
        <p:spPr>
          <a:xfrm>
            <a:off x="4648200" y="1600200"/>
            <a:ext cx="4038600" cy="4525963"/>
          </a:xfrm>
          <a:prstGeom prst="rect">
            <a:avLst/>
          </a:prstGeom>
        </p:spPr>
        <p:txBody>
          <a:bodyPr/>
          <a:lstStyle>
            <a:lvl1pPr>
              <a:defRPr sz="2800">
                <a:solidFill>
                  <a:schemeClr val="tx2">
                    <a:lumMod val="75000"/>
                  </a:schemeClr>
                </a:solidFill>
              </a:defRPr>
            </a:lvl1pPr>
            <a:lvl2pPr marL="742950" indent="-285750">
              <a:buFont typeface="Courier New" panose="02070309020205020404" pitchFamily="49" charset="0"/>
              <a:buChar char="o"/>
              <a:defRPr sz="2400">
                <a:solidFill>
                  <a:schemeClr val="tx2">
                    <a:lumMod val="75000"/>
                  </a:schemeClr>
                </a:solidFill>
              </a:defRPr>
            </a:lvl2pPr>
            <a:lvl3pPr>
              <a:buFontTx/>
              <a:buChar char="-"/>
              <a:defRPr sz="2000">
                <a:solidFill>
                  <a:srgbClr val="259CD3"/>
                </a:solidFill>
              </a:defRPr>
            </a:lvl3pPr>
            <a:lvl4pPr>
              <a:defRPr sz="1800"/>
            </a:lvl4pPr>
            <a:lvl5pPr>
              <a:defRPr sz="1800"/>
            </a:lvl5pPr>
            <a:lvl6pPr>
              <a:defRPr sz="1800"/>
            </a:lvl6pPr>
            <a:lvl7pPr>
              <a:defRPr sz="1800"/>
            </a:lvl7pPr>
            <a:lvl8pPr>
              <a:defRPr sz="1800"/>
            </a:lvl8pPr>
            <a:lvl9pPr>
              <a:defRPr sz="1800"/>
            </a:lvl9pPr>
          </a:lstStyle>
          <a:p>
            <a:pPr lvl="0"/>
            <a:r>
              <a:rPr lang="fr-FR" dirty="0" smtClean="0"/>
              <a:t>Item 1</a:t>
            </a:r>
          </a:p>
          <a:p>
            <a:pPr lvl="0"/>
            <a:r>
              <a:rPr lang="fr-FR" dirty="0" err="1" smtClean="0"/>
              <a:t>Etc</a:t>
            </a:r>
            <a:endParaRPr lang="fr-FR" dirty="0" smtClean="0"/>
          </a:p>
          <a:p>
            <a:pPr lvl="1"/>
            <a:r>
              <a:rPr lang="fr-FR" dirty="0" smtClean="0"/>
              <a:t>Item 2</a:t>
            </a:r>
          </a:p>
          <a:p>
            <a:pPr lvl="1"/>
            <a:r>
              <a:rPr lang="fr-FR" dirty="0" err="1" smtClean="0"/>
              <a:t>Etc</a:t>
            </a:r>
            <a:endParaRPr lang="fr-FR" dirty="0" smtClean="0"/>
          </a:p>
          <a:p>
            <a:pPr lvl="2"/>
            <a:r>
              <a:rPr lang="fr-FR" dirty="0" smtClean="0"/>
              <a:t>Item 3</a:t>
            </a:r>
          </a:p>
          <a:p>
            <a:pPr lvl="2"/>
            <a:r>
              <a:rPr lang="fr-FR" dirty="0" err="1" smtClean="0"/>
              <a:t>Etc</a:t>
            </a:r>
            <a:endParaRPr lang="fr-FR" dirty="0" smtClean="0"/>
          </a:p>
        </p:txBody>
      </p:sp>
      <p:sp>
        <p:nvSpPr>
          <p:cNvPr id="15" name="Titre 1"/>
          <p:cNvSpPr>
            <a:spLocks noGrp="1"/>
          </p:cNvSpPr>
          <p:nvPr>
            <p:ph type="ctrTitle" hasCustomPrompt="1"/>
          </p:nvPr>
        </p:nvSpPr>
        <p:spPr>
          <a:xfrm>
            <a:off x="179512" y="116632"/>
            <a:ext cx="7772400" cy="1470025"/>
          </a:xfrm>
          <a:prstGeom prst="rect">
            <a:avLst/>
          </a:prstGeom>
        </p:spPr>
        <p:txBody>
          <a:bodyPr/>
          <a:lstStyle>
            <a:lvl1pPr algn="l">
              <a:defRPr b="1">
                <a:solidFill>
                  <a:schemeClr val="tx1">
                    <a:lumMod val="65000"/>
                    <a:lumOff val="35000"/>
                  </a:schemeClr>
                </a:solidFill>
              </a:defRPr>
            </a:lvl1pPr>
          </a:lstStyle>
          <a:p>
            <a:r>
              <a:rPr lang="fr-FR" dirty="0" err="1" smtClean="0"/>
              <a:t>Title</a:t>
            </a:r>
            <a:r>
              <a:rPr lang="fr-FR" dirty="0" smtClean="0"/>
              <a:t> of the slide</a:t>
            </a:r>
            <a:endParaRPr lang="fr-FR" dirty="0"/>
          </a:p>
        </p:txBody>
      </p:sp>
    </p:spTree>
    <p:extLst>
      <p:ext uri="{BB962C8B-B14F-4D97-AF65-F5344CB8AC3E}">
        <p14:creationId xmlns:p14="http://schemas.microsoft.com/office/powerpoint/2010/main" val="2324059637"/>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a:prstGeom prst="rect">
            <a:avLst/>
          </a:prstGeom>
        </p:spPr>
        <p:txBody>
          <a:bodyPr/>
          <a:lstStyle/>
          <a:p>
            <a:r>
              <a:rPr lang="de-DE" smtClean="0"/>
              <a:t>Click to edit Master title style</a:t>
            </a:r>
            <a:endParaRPr lang="en-US"/>
          </a:p>
        </p:txBody>
      </p:sp>
      <p:sp>
        <p:nvSpPr>
          <p:cNvPr id="3" name="Content Placeholder 2"/>
          <p:cNvSpPr>
            <a:spLocks noGrp="1"/>
          </p:cNvSpPr>
          <p:nvPr>
            <p:ph idx="1"/>
          </p:nvPr>
        </p:nvSpPr>
        <p:spPr>
          <a:xfrm>
            <a:off x="457200" y="2492375"/>
            <a:ext cx="8229600" cy="3529013"/>
          </a:xfrm>
          <a:prstGeom prst="rect">
            <a:avLst/>
          </a:prstGeo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F65847-49AD-4691-BCD1-0EAB6F2F87C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22488646"/>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B3626-06B2-475B-A733-F78C4F2E0461}" type="datetime1">
              <a:rPr lang="en-GB" smtClean="0"/>
              <a:pPr/>
              <a:t>02/09/2015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3GPP RAN 5G Workshop, 17.-18.9.2015</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B49DDD-EB7E-43BB-87EF-AF97D554772E}" type="slidenum">
              <a:rPr lang="fr-FR" smtClean="0"/>
              <a:pPr/>
              <a:t>‹#›</a:t>
            </a:fld>
            <a:endParaRPr lang="fr-FR"/>
          </a:p>
        </p:txBody>
      </p:sp>
      <p:pic>
        <p:nvPicPr>
          <p:cNvPr id="2050" name="Picture 2"/>
          <p:cNvPicPr>
            <a:picLocks noChangeAspect="1" noChangeArrowheads="1"/>
          </p:cNvPicPr>
          <p:nvPr userDrawn="1"/>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1196752"/>
            <a:ext cx="9143999"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44462" y="104216"/>
            <a:ext cx="2054225"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894720"/>
      </p:ext>
    </p:extLst>
  </p:cSld>
  <p:clrMap bg1="lt1" tx1="dk1" bg2="lt2" tx2="dk2" accent1="accent1" accent2="accent2" accent3="accent3" accent4="accent4" accent5="accent5" accent6="accent6" hlink="hlink" folHlink="folHlink"/>
  <p:sldLayoutIdLst>
    <p:sldLayoutId id="2147483673" r:id="rId1"/>
    <p:sldLayoutId id="2147483674" r:id="rId2"/>
  </p:sldLayoutIdLst>
  <p:transition/>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rot="5400000">
            <a:off x="5623010" y="3337013"/>
            <a:ext cx="6858004" cy="1839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3GPP RAN 5G Workshop, 17.-18.9.2015</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403425-B7E0-46C9-8668-1D222311AF4A}" type="slidenum">
              <a:rPr lang="fr-FR" smtClean="0"/>
              <a:pPr/>
              <a:t>‹#›</a:t>
            </a:fld>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8F7848-6B75-4A09-AD6D-AB2242FF8CC8}" type="datetime1">
              <a:rPr lang="en-GB" smtClean="0"/>
              <a:pPr/>
              <a:t>02/09/2015</a:t>
            </a:fld>
            <a:endParaRPr lang="fr-FR"/>
          </a:p>
        </p:txBody>
      </p:sp>
      <p:sp>
        <p:nvSpPr>
          <p:cNvPr id="10" name="Titre 1"/>
          <p:cNvSpPr txBox="1">
            <a:spLocks/>
          </p:cNvSpPr>
          <p:nvPr userDrawn="1"/>
        </p:nvSpPr>
        <p:spPr>
          <a:xfrm>
            <a:off x="1187625" y="19237"/>
            <a:ext cx="7772400" cy="103349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fr-FR" dirty="0">
              <a:solidFill>
                <a:srgbClr val="002060"/>
              </a:solidFill>
              <a:latin typeface="+mn-lt"/>
            </a:endParaRPr>
          </a:p>
        </p:txBody>
      </p:sp>
      <p:sp>
        <p:nvSpPr>
          <p:cNvPr id="11" name="Rectangle 10"/>
          <p:cNvSpPr/>
          <p:nvPr userDrawn="1"/>
        </p:nvSpPr>
        <p:spPr>
          <a:xfrm>
            <a:off x="1178461" y="-2"/>
            <a:ext cx="7781563" cy="2606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Picture 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276902" y="260648"/>
            <a:ext cx="683122" cy="53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6200000">
            <a:off x="-2855847" y="2823690"/>
            <a:ext cx="6861904" cy="1206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4660104"/>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4" r:id="rId3"/>
    <p:sldLayoutId id="2147483675" r:id="rId4"/>
    <p:sldLayoutId id="2147483679" r:id="rId5"/>
    <p:sldLayoutId id="2147483680" r:id="rId6"/>
  </p:sldLayoutIdLst>
  <p:transition/>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5g-ppp.e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5g-ppp.eu/wp-content/uploads/2015/02/5G-Vision-Brochure-v1.pdf" TargetMode="External"/><Relationship Id="rId2" Type="http://schemas.openxmlformats.org/officeDocument/2006/relationships/hyperlink" Target="http://5g-ppp.eu/"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5g-ppp.eu/wp-content/uploads/2015/02/5G-Vision-Brochure-v1.pdf"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www.5gnow.eu/download/images/5Gnow-Logo.png" TargetMode="External"/><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3.xml"/><Relationship Id="rId6" Type="http://schemas.openxmlformats.org/officeDocument/2006/relationships/hyperlink" Target="http://www.miwaves.eu/index.html" TargetMode="External"/><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0.jpeg"/><Relationship Id="rId4" Type="http://schemas.openxmlformats.org/officeDocument/2006/relationships/image" Target="../media/image6.png"/><Relationship Id="rId9" Type="http://schemas.openxmlformats.org/officeDocument/2006/relationships/hyperlink" Target="http://www.fp7-moto.eu/"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4294967295"/>
          </p:nvPr>
        </p:nvSpPr>
        <p:spPr>
          <a:xfrm>
            <a:off x="457200" y="6356350"/>
            <a:ext cx="2133600" cy="365125"/>
          </a:xfrm>
        </p:spPr>
        <p:txBody>
          <a:bodyPr/>
          <a:lstStyle/>
          <a:p>
            <a:fld id="{A368753E-FC8F-461F-B223-2553A3BF98AA}" type="datetime1">
              <a:rPr lang="en-GB" smtClean="0"/>
              <a:pPr/>
              <a:t>02/09/2015</a:t>
            </a:fld>
            <a:endParaRPr lang="en-GB"/>
          </a:p>
        </p:txBody>
      </p:sp>
      <p:sp>
        <p:nvSpPr>
          <p:cNvPr id="3" name="Espace réservé du pied de page 2"/>
          <p:cNvSpPr>
            <a:spLocks noGrp="1"/>
          </p:cNvSpPr>
          <p:nvPr>
            <p:ph type="ftr" sz="quarter" idx="4294967295"/>
          </p:nvPr>
        </p:nvSpPr>
        <p:spPr>
          <a:xfrm>
            <a:off x="3124200" y="6356350"/>
            <a:ext cx="2895600" cy="365125"/>
          </a:xfrm>
        </p:spPr>
        <p:txBody>
          <a:bodyPr/>
          <a:lstStyle/>
          <a:p>
            <a:r>
              <a:rPr lang="en-US" smtClean="0"/>
              <a:t>3GPP RAN 5G Workshop, 17.-18.9.2015</a:t>
            </a:r>
            <a:endParaRPr lang="en-GB" dirty="0"/>
          </a:p>
        </p:txBody>
      </p:sp>
      <p:sp>
        <p:nvSpPr>
          <p:cNvPr id="4" name="Espace réservé du numéro de diapositive 3"/>
          <p:cNvSpPr>
            <a:spLocks noGrp="1"/>
          </p:cNvSpPr>
          <p:nvPr>
            <p:ph type="sldNum" sz="quarter" idx="4294967295"/>
          </p:nvPr>
        </p:nvSpPr>
        <p:spPr>
          <a:xfrm>
            <a:off x="6553200" y="6356350"/>
            <a:ext cx="2133600" cy="365125"/>
          </a:xfrm>
        </p:spPr>
        <p:txBody>
          <a:bodyPr/>
          <a:lstStyle/>
          <a:p>
            <a:fld id="{C6B49DDD-EB7E-43BB-87EF-AF97D554772E}" type="slidenum">
              <a:rPr lang="en-GB" smtClean="0"/>
              <a:pPr/>
              <a:t>1</a:t>
            </a:fld>
            <a:endParaRPr lang="en-GB"/>
          </a:p>
        </p:txBody>
      </p:sp>
      <p:sp>
        <p:nvSpPr>
          <p:cNvPr id="6" name="Sous-titre 2"/>
          <p:cNvSpPr txBox="1">
            <a:spLocks/>
          </p:cNvSpPr>
          <p:nvPr/>
        </p:nvSpPr>
        <p:spPr>
          <a:xfrm>
            <a:off x="179512" y="3356992"/>
            <a:ext cx="8784976" cy="1944216"/>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ctr">
              <a:spcBef>
                <a:spcPts val="0"/>
              </a:spcBef>
            </a:pPr>
            <a:r>
              <a:rPr lang="en-GB" sz="5400" b="1" dirty="0" smtClean="0">
                <a:solidFill>
                  <a:srgbClr val="002060"/>
                </a:solidFill>
              </a:rPr>
              <a:t>5G Vision and Priorities</a:t>
            </a:r>
          </a:p>
          <a:p>
            <a:pPr algn="ctr">
              <a:spcBef>
                <a:spcPts val="0"/>
              </a:spcBef>
            </a:pPr>
            <a:endParaRPr lang="en-GB" sz="3200" b="1" dirty="0" smtClean="0">
              <a:solidFill>
                <a:srgbClr val="002060"/>
              </a:solidFill>
            </a:endParaRPr>
          </a:p>
          <a:p>
            <a:pPr algn="ctr">
              <a:spcBef>
                <a:spcPts val="0"/>
              </a:spcBef>
            </a:pPr>
            <a:r>
              <a:rPr lang="en-GB" sz="3200" b="1" dirty="0" smtClean="0">
                <a:solidFill>
                  <a:srgbClr val="002060"/>
                </a:solidFill>
              </a:rPr>
              <a:t>3GPP RAN Workshop on 5G</a:t>
            </a:r>
          </a:p>
          <a:p>
            <a:pPr algn="ctr">
              <a:spcBef>
                <a:spcPts val="0"/>
              </a:spcBef>
            </a:pPr>
            <a:r>
              <a:rPr lang="en-GB" sz="3200" b="1" dirty="0" smtClean="0">
                <a:solidFill>
                  <a:srgbClr val="002060"/>
                </a:solidFill>
              </a:rPr>
              <a:t>17.-18. September 2015, Phoenix, AZ, USA</a:t>
            </a:r>
          </a:p>
          <a:p>
            <a:pPr>
              <a:spcBef>
                <a:spcPts val="0"/>
              </a:spcBef>
            </a:pPr>
            <a:endParaRPr lang="en-GB" sz="1400" dirty="0" smtClean="0"/>
          </a:p>
        </p:txBody>
      </p:sp>
      <p:sp>
        <p:nvSpPr>
          <p:cNvPr id="7" name="Rectangle 6"/>
          <p:cNvSpPr/>
          <p:nvPr/>
        </p:nvSpPr>
        <p:spPr>
          <a:xfrm>
            <a:off x="3317935" y="5769639"/>
            <a:ext cx="2485745" cy="461665"/>
          </a:xfrm>
          <a:prstGeom prst="rect">
            <a:avLst/>
          </a:prstGeom>
        </p:spPr>
        <p:txBody>
          <a:bodyPr wrap="none">
            <a:spAutoFit/>
          </a:bodyPr>
          <a:lstStyle/>
          <a:p>
            <a:pPr algn="ctr"/>
            <a:r>
              <a:rPr lang="en-GB" sz="2400" u="sng" dirty="0" smtClean="0">
                <a:solidFill>
                  <a:srgbClr val="002060"/>
                </a:solidFill>
                <a:hlinkClick r:id="rId2"/>
              </a:rPr>
              <a:t>http://5g-ppp.eu/</a:t>
            </a:r>
            <a:endParaRPr lang="en-GB" sz="2400" u="sng" dirty="0" smtClean="0">
              <a:solidFill>
                <a:srgbClr val="002060"/>
              </a:solidFill>
            </a:endParaRPr>
          </a:p>
        </p:txBody>
      </p:sp>
      <p:sp>
        <p:nvSpPr>
          <p:cNvPr id="8" name="TextBox 7"/>
          <p:cNvSpPr txBox="1"/>
          <p:nvPr/>
        </p:nvSpPr>
        <p:spPr>
          <a:xfrm>
            <a:off x="7746764" y="0"/>
            <a:ext cx="1390124" cy="369332"/>
          </a:xfrm>
          <a:prstGeom prst="rect">
            <a:avLst/>
          </a:prstGeom>
          <a:noFill/>
        </p:spPr>
        <p:txBody>
          <a:bodyPr wrap="none" rtlCol="0">
            <a:spAutoFit/>
          </a:bodyPr>
          <a:lstStyle/>
          <a:p>
            <a:pPr algn="r"/>
            <a:r>
              <a:rPr lang="en-US" dirty="0" smtClean="0"/>
              <a:t>RWS-150007</a:t>
            </a:r>
            <a:endParaRPr lang="en-US" dirty="0"/>
          </a:p>
        </p:txBody>
      </p:sp>
    </p:spTree>
    <p:extLst>
      <p:ext uri="{BB962C8B-B14F-4D97-AF65-F5344CB8AC3E}">
        <p14:creationId xmlns:p14="http://schemas.microsoft.com/office/powerpoint/2010/main" val="229830765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1711440"/>
            <a:ext cx="6120680" cy="460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Table 1"/>
          <p:cNvGraphicFramePr>
            <a:graphicFrameLocks noGrp="1"/>
          </p:cNvGraphicFramePr>
          <p:nvPr/>
        </p:nvGraphicFramePr>
        <p:xfrm>
          <a:off x="1331640" y="1088441"/>
          <a:ext cx="7416820" cy="5227920"/>
        </p:xfrm>
        <a:graphic>
          <a:graphicData uri="http://schemas.openxmlformats.org/drawingml/2006/table">
            <a:tbl>
              <a:tblPr firstRow="1" bandRow="1">
                <a:tableStyleId>{5C22544A-7EE6-4342-B048-85BDC9FD1C3A}</a:tableStyleId>
              </a:tblPr>
              <a:tblGrid>
                <a:gridCol w="1280348"/>
                <a:gridCol w="767059"/>
                <a:gridCol w="767059"/>
                <a:gridCol w="767059"/>
                <a:gridCol w="767059"/>
                <a:gridCol w="767059"/>
                <a:gridCol w="767059"/>
                <a:gridCol w="767059"/>
                <a:gridCol w="767059"/>
              </a:tblGrid>
              <a:tr h="234815">
                <a:tc>
                  <a:txBody>
                    <a:bodyPr/>
                    <a:lstStyle/>
                    <a:p>
                      <a:pPr algn="r"/>
                      <a:r>
                        <a:rPr lang="en-US" sz="1200" dirty="0" smtClean="0"/>
                        <a:t>Requirement</a:t>
                      </a:r>
                    </a:p>
                    <a:p>
                      <a:pPr algn="r"/>
                      <a:endParaRPr lang="en-US" sz="1200" dirty="0" smtClean="0"/>
                    </a:p>
                    <a:p>
                      <a:pPr algn="l"/>
                      <a:r>
                        <a:rPr lang="en-US" sz="1200" b="1" dirty="0" smtClean="0">
                          <a:solidFill>
                            <a:schemeClr val="tx1"/>
                          </a:solidFill>
                        </a:rPr>
                        <a:t>Project</a:t>
                      </a:r>
                      <a:endParaRPr lang="en-US" sz="1200" dirty="0">
                        <a:solidFill>
                          <a:schemeClr val="tx1"/>
                        </a:solidFill>
                      </a:endParaRPr>
                    </a:p>
                  </a:txBody>
                  <a:tcPr marR="36000" marT="36000">
                    <a:solidFill>
                      <a:schemeClr val="accent1"/>
                    </a:solidFill>
                  </a:tcPr>
                </a:tc>
                <a:tc>
                  <a:txBody>
                    <a:bodyPr/>
                    <a:lstStyle/>
                    <a:p>
                      <a:pPr algn="ctr"/>
                      <a:r>
                        <a:rPr lang="en-US" sz="1200" dirty="0" smtClean="0"/>
                        <a:t>Peak</a:t>
                      </a:r>
                      <a:r>
                        <a:rPr lang="en-US" sz="1200" baseline="0" dirty="0" smtClean="0"/>
                        <a:t> data rate</a:t>
                      </a:r>
                      <a:endParaRPr lang="en-US" sz="1200" dirty="0"/>
                    </a:p>
                  </a:txBody>
                  <a:tcPr marL="36000" marR="36000"/>
                </a:tc>
                <a:tc>
                  <a:txBody>
                    <a:bodyPr/>
                    <a:lstStyle/>
                    <a:p>
                      <a:pPr algn="ctr"/>
                      <a:r>
                        <a:rPr lang="en-US" sz="1200" dirty="0" smtClean="0"/>
                        <a:t>Mobile data volume</a:t>
                      </a:r>
                      <a:endParaRPr lang="en-US" sz="1200" dirty="0"/>
                    </a:p>
                  </a:txBody>
                  <a:tcPr marL="36000" marR="36000"/>
                </a:tc>
                <a:tc>
                  <a:txBody>
                    <a:bodyPr/>
                    <a:lstStyle/>
                    <a:p>
                      <a:pPr algn="ctr"/>
                      <a:r>
                        <a:rPr lang="en-US" sz="1200" dirty="0" smtClean="0"/>
                        <a:t>E2E Latency</a:t>
                      </a:r>
                      <a:endParaRPr lang="en-US" sz="1200" dirty="0"/>
                    </a:p>
                  </a:txBody>
                  <a:tcPr marL="36000" marR="36000"/>
                </a:tc>
                <a:tc>
                  <a:txBody>
                    <a:bodyPr/>
                    <a:lstStyle/>
                    <a:p>
                      <a:pPr algn="ctr"/>
                      <a:r>
                        <a:rPr lang="en-US" sz="1200" dirty="0" smtClean="0"/>
                        <a:t>Reliability</a:t>
                      </a:r>
                      <a:endParaRPr lang="en-US" sz="1200" dirty="0"/>
                    </a:p>
                  </a:txBody>
                  <a:tcPr marL="36000" marR="36000"/>
                </a:tc>
                <a:tc>
                  <a:txBody>
                    <a:bodyPr/>
                    <a:lstStyle/>
                    <a:p>
                      <a:pPr algn="ctr"/>
                      <a:r>
                        <a:rPr lang="en-US" sz="1200" dirty="0" smtClean="0"/>
                        <a:t>Service deployment time</a:t>
                      </a:r>
                      <a:endParaRPr lang="en-US" sz="1200" dirty="0"/>
                    </a:p>
                  </a:txBody>
                  <a:tcPr marL="0" marR="0"/>
                </a:tc>
                <a:tc>
                  <a:txBody>
                    <a:bodyPr/>
                    <a:lstStyle/>
                    <a:p>
                      <a:pPr algn="ctr"/>
                      <a:r>
                        <a:rPr lang="en-US" sz="1200" dirty="0" smtClean="0"/>
                        <a:t>Energy efficiency</a:t>
                      </a:r>
                      <a:endParaRPr lang="en-US" sz="1200" dirty="0"/>
                    </a:p>
                  </a:txBody>
                  <a:tcPr marL="36000" marR="36000"/>
                </a:tc>
                <a:tc>
                  <a:txBody>
                    <a:bodyPr/>
                    <a:lstStyle/>
                    <a:p>
                      <a:pPr algn="ctr"/>
                      <a:r>
                        <a:rPr lang="en-US" sz="1200" dirty="0" smtClean="0"/>
                        <a:t># of devices</a:t>
                      </a:r>
                      <a:endParaRPr lang="en-US" sz="1200" dirty="0"/>
                    </a:p>
                  </a:txBody>
                  <a:tcPr marL="36000" marR="36000"/>
                </a:tc>
                <a:tc>
                  <a:txBody>
                    <a:bodyPr/>
                    <a:lstStyle/>
                    <a:p>
                      <a:pPr algn="ctr"/>
                      <a:r>
                        <a:rPr lang="en-US" sz="1200" dirty="0" smtClean="0"/>
                        <a:t>Mobility</a:t>
                      </a:r>
                      <a:endParaRPr lang="en-US" sz="1200" dirty="0"/>
                    </a:p>
                  </a:txBody>
                  <a:tcPr marL="36000" marR="36000"/>
                </a:tc>
              </a:tr>
              <a:tr h="234815">
                <a:tc>
                  <a:txBody>
                    <a:bodyPr/>
                    <a:lstStyle/>
                    <a:p>
                      <a:r>
                        <a:rPr lang="en-US" sz="1200" b="1" dirty="0" smtClean="0"/>
                        <a:t>CHARISMA</a:t>
                      </a:r>
                      <a:endParaRPr lang="en-US" sz="1200" b="1" dirty="0"/>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SESAME</a:t>
                      </a:r>
                      <a:endParaRPr lang="en-US" sz="1200" b="1" dirty="0"/>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SPEED-5G</a:t>
                      </a:r>
                      <a:endParaRPr lang="en-US" sz="1200" b="1" dirty="0"/>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p>
                  </a:txBody>
                  <a:tcPr marT="36000" marB="36000">
                    <a:solidFill>
                      <a:schemeClr val="accent1">
                        <a:tint val="40000"/>
                        <a:alpha val="67000"/>
                      </a:schemeClr>
                    </a:solidFill>
                  </a:tcPr>
                </a:tc>
              </a:tr>
              <a:tr h="234815">
                <a:tc>
                  <a:txBody>
                    <a:bodyPr/>
                    <a:lstStyle/>
                    <a:p>
                      <a:r>
                        <a:rPr lang="en-US" sz="1200" b="1" dirty="0" err="1" smtClean="0"/>
                        <a:t>CogNet</a:t>
                      </a:r>
                      <a:endParaRPr lang="en-US" sz="1200" b="1" dirty="0"/>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SELFNET</a:t>
                      </a:r>
                      <a:endParaRPr lang="en-US" sz="1200" b="1" dirty="0"/>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SUPERFLUIDITY</a:t>
                      </a:r>
                      <a:endParaRPr lang="en-US" sz="1200" b="1" dirty="0"/>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METIS-II</a:t>
                      </a:r>
                      <a:endParaRPr lang="en-US" sz="1200" b="1" dirty="0"/>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5G-NORMA</a:t>
                      </a:r>
                      <a:endParaRPr lang="en-US" sz="1200" b="1" dirty="0"/>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FANTASTIC-5G</a:t>
                      </a:r>
                      <a:endParaRPr lang="en-US" sz="1200" b="1" dirty="0"/>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5G-Xhaul</a:t>
                      </a: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COHERENT</a:t>
                      </a:r>
                      <a:endParaRPr lang="en-US" sz="1200" b="1" dirty="0"/>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Flex5Gware</a:t>
                      </a:r>
                      <a:endParaRPr lang="en-US" sz="1200" b="1" dirty="0"/>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err="1" smtClean="0"/>
                        <a:t>mmMAGIC</a:t>
                      </a:r>
                      <a:endParaRPr lang="en-US" sz="1200" b="1" dirty="0"/>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r>
              <a:tr h="234815">
                <a:tc>
                  <a:txBody>
                    <a:bodyPr/>
                    <a:lstStyle/>
                    <a:p>
                      <a:r>
                        <a:rPr lang="en-US" sz="1200" b="1" dirty="0" err="1" smtClean="0"/>
                        <a:t>Xhaul</a:t>
                      </a:r>
                      <a:endParaRPr lang="en-US" sz="1200" b="1" dirty="0"/>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r>
              <a:tr h="234815">
                <a:tc>
                  <a:txBody>
                    <a:bodyPr/>
                    <a:lstStyle/>
                    <a:p>
                      <a:r>
                        <a:rPr lang="en-US" sz="1200" b="1" dirty="0" err="1" smtClean="0"/>
                        <a:t>VirtuWind</a:t>
                      </a:r>
                      <a:endParaRPr lang="en-US" sz="1200" b="1" dirty="0"/>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SONATA</a:t>
                      </a:r>
                      <a:endParaRPr lang="en-US" sz="1200" b="1" dirty="0"/>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2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c>
                  <a:txBody>
                    <a:bodyPr/>
                    <a:lstStyle/>
                    <a:p>
                      <a:pPr algn="ctr"/>
                      <a:endParaRPr lang="en-US" sz="1200" b="1" dirty="0">
                        <a:solidFill>
                          <a:srgbClr val="00B050"/>
                        </a:solidFill>
                      </a:endParaRPr>
                    </a:p>
                  </a:txBody>
                  <a:tcPr marT="36000" marB="36000">
                    <a:solidFill>
                      <a:schemeClr val="accent1">
                        <a:tint val="20000"/>
                        <a:alpha val="67000"/>
                      </a:schemeClr>
                    </a:solidFill>
                  </a:tcPr>
                </a:tc>
              </a:tr>
              <a:tr h="234815">
                <a:tc>
                  <a:txBody>
                    <a:bodyPr/>
                    <a:lstStyle/>
                    <a:p>
                      <a:r>
                        <a:rPr lang="en-US" sz="1200" b="1" dirty="0" smtClean="0"/>
                        <a:t>5GEx</a:t>
                      </a:r>
                      <a:endParaRPr lang="en-US" sz="1200" b="1" dirty="0"/>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r>
                        <a:rPr lang="en-US" sz="1200" b="1" dirty="0" smtClean="0">
                          <a:solidFill>
                            <a:srgbClr val="00B050"/>
                          </a:solidFill>
                        </a:rPr>
                        <a:t>√</a:t>
                      </a: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r>
              <a:tr h="234815">
                <a:tc>
                  <a:txBody>
                    <a:bodyPr/>
                    <a:lstStyle/>
                    <a:p>
                      <a:r>
                        <a:rPr lang="en-US" sz="1200" b="1" dirty="0" smtClean="0"/>
                        <a:t>5G-Ensure</a:t>
                      </a:r>
                      <a:endParaRPr lang="en-US" sz="1200" b="1" dirty="0"/>
                    </a:p>
                  </a:txBody>
                  <a:tcPr marT="36000" marB="36000">
                    <a:solidFill>
                      <a:schemeClr val="accent1">
                        <a:tint val="40000"/>
                        <a:alpha val="67000"/>
                      </a:schemeClr>
                    </a:solidFill>
                  </a:tcPr>
                </a:tc>
                <a:tc>
                  <a:txBody>
                    <a:bodyPr/>
                    <a:lstStyle/>
                    <a:p>
                      <a:pPr algn="ctr"/>
                      <a:endParaRPr lang="en-US" sz="1200" b="1" dirty="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endParaRPr lang="en-US" sz="1200" b="1" dirty="0" smtClean="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endParaRPr lang="en-US" sz="1200" b="1" dirty="0" smtClean="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endParaRPr lang="en-US" sz="1200" b="1" dirty="0" smtClean="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endParaRPr lang="en-US" sz="1200" b="1" dirty="0" smtClean="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smtClean="0">
                          <a:solidFill>
                            <a:srgbClr val="00B050"/>
                          </a:solidFill>
                        </a:rPr>
                        <a:t>√</a:t>
                      </a:r>
                      <a:endParaRPr lang="en-US" sz="1200" b="1" dirty="0" smtClean="0">
                        <a:solidFill>
                          <a:srgbClr val="00B050"/>
                        </a:solidFill>
                      </a:endParaRPr>
                    </a:p>
                  </a:txBody>
                  <a:tcPr marT="36000" marB="36000">
                    <a:solidFill>
                      <a:schemeClr val="accent1">
                        <a:tint val="40000"/>
                        <a:alpha val="67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00B050"/>
                          </a:solidFill>
                        </a:rPr>
                        <a:t>√</a:t>
                      </a:r>
                    </a:p>
                  </a:txBody>
                  <a:tcPr marT="36000" marB="36000">
                    <a:solidFill>
                      <a:schemeClr val="accent1">
                        <a:tint val="40000"/>
                        <a:alpha val="67000"/>
                      </a:schemeClr>
                    </a:solidFill>
                  </a:tcPr>
                </a:tc>
              </a:tr>
            </a:tbl>
          </a:graphicData>
        </a:graphic>
      </p:graphicFrame>
      <p:sp>
        <p:nvSpPr>
          <p:cNvPr id="19" name="Espace réservé de la date 3"/>
          <p:cNvSpPr txBox="1">
            <a:spLocks/>
          </p:cNvSpPr>
          <p:nvPr/>
        </p:nvSpPr>
        <p:spPr>
          <a:xfrm>
            <a:off x="1187624" y="6478314"/>
            <a:ext cx="21336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F790AD6-E305-4AC2-B1CD-331DBE98E52C}" type="datetime1">
              <a:rPr lang="en-GB" sz="1200" smtClean="0">
                <a:solidFill>
                  <a:schemeClr val="tx1">
                    <a:tint val="75000"/>
                  </a:schemeClr>
                </a:solidFill>
              </a:rPr>
              <a:pPr marL="0" marR="0" lvl="0" indent="0" algn="l" defTabSz="914400" rtl="0" eaLnBrk="1" fontAlgn="auto" latinLnBrk="0" hangingPunct="1">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20" name="Espace réservé du pied de page 4"/>
          <p:cNvSpPr txBox="1">
            <a:spLocks/>
          </p:cNvSpPr>
          <p:nvPr/>
        </p:nvSpPr>
        <p:spPr>
          <a:xfrm>
            <a:off x="3124200" y="6453336"/>
            <a:ext cx="28956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tint val="75000"/>
                  </a:schemeClr>
                </a:solidFill>
              </a:rPr>
              <a:t>3GPP RAN 5G Workshop, 17.-18.9.2015</a:t>
            </a:r>
            <a:endParaRPr lang="en-GB" sz="1200" dirty="0">
              <a:solidFill>
                <a:schemeClr val="tx1">
                  <a:tint val="75000"/>
                </a:schemeClr>
              </a:solidFill>
            </a:endParaRPr>
          </a:p>
        </p:txBody>
      </p:sp>
      <p:sp>
        <p:nvSpPr>
          <p:cNvPr id="21" name="Espace réservé du numéro de diapositive 5"/>
          <p:cNvSpPr txBox="1">
            <a:spLocks/>
          </p:cNvSpPr>
          <p:nvPr/>
        </p:nvSpPr>
        <p:spPr>
          <a:xfrm>
            <a:off x="6553200" y="6453336"/>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03425-B7E0-46C9-8668-1D222311AF4A}" type="slidenum">
              <a:rPr lang="en-GB" sz="1200" smtClean="0">
                <a:solidFill>
                  <a:schemeClr val="tx1">
                    <a:tint val="75000"/>
                  </a:schemeClr>
                </a:solidFil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lang="en-GB" sz="1200" dirty="0">
              <a:solidFill>
                <a:schemeClr val="tx1">
                  <a:tint val="75000"/>
                </a:schemeClr>
              </a:solidFill>
            </a:endParaRPr>
          </a:p>
        </p:txBody>
      </p:sp>
      <p:sp>
        <p:nvSpPr>
          <p:cNvPr id="22" name="Titre 6"/>
          <p:cNvSpPr txBox="1">
            <a:spLocks/>
          </p:cNvSpPr>
          <p:nvPr/>
        </p:nvSpPr>
        <p:spPr>
          <a:xfrm>
            <a:off x="1187624" y="260648"/>
            <a:ext cx="7056000" cy="792088"/>
          </a:xfrm>
          <a:prstGeom prst="rect">
            <a:avLst/>
          </a:prstGeom>
          <a:ln>
            <a:solidFill>
              <a:srgbClr val="002060"/>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600" b="1" i="0" u="none" strike="noStrike" kern="1200" cap="none" spc="-50" normalizeH="0" dirty="0" smtClean="0">
                <a:ln>
                  <a:noFill/>
                </a:ln>
                <a:solidFill>
                  <a:srgbClr val="002060"/>
                </a:solidFill>
                <a:effectLst/>
                <a:uLnTx/>
                <a:uFillTx/>
                <a:latin typeface="+mj-lt"/>
                <a:ea typeface="+mj-ea"/>
                <a:cs typeface="+mj-cs"/>
              </a:rPr>
              <a:t>5G-PPP project-to-requirement mapping matrix</a:t>
            </a:r>
          </a:p>
        </p:txBody>
      </p:sp>
      <p:cxnSp>
        <p:nvCxnSpPr>
          <p:cNvPr id="9" name="Straight Connector 8"/>
          <p:cNvCxnSpPr/>
          <p:nvPr/>
        </p:nvCxnSpPr>
        <p:spPr>
          <a:xfrm>
            <a:off x="1315218" y="1082823"/>
            <a:ext cx="1294512" cy="612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55970" y="1818168"/>
            <a:ext cx="1296144" cy="407888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re 6"/>
          <p:cNvSpPr txBox="1">
            <a:spLocks/>
          </p:cNvSpPr>
          <p:nvPr/>
        </p:nvSpPr>
        <p:spPr>
          <a:xfrm>
            <a:off x="1187624" y="260648"/>
            <a:ext cx="7056784" cy="792088"/>
          </a:xfrm>
          <a:prstGeom prst="rect">
            <a:avLst/>
          </a:prstGeom>
          <a:ln>
            <a:solidFill>
              <a:srgbClr val="002060"/>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FI" sz="2600" b="1" i="0" u="none" strike="noStrike" kern="1200" cap="none" spc="0" normalizeH="0" baseline="0" noProof="1" smtClean="0">
                <a:ln>
                  <a:noFill/>
                </a:ln>
                <a:solidFill>
                  <a:srgbClr val="002060"/>
                </a:solidFill>
                <a:effectLst/>
                <a:uLnTx/>
                <a:uFillTx/>
                <a:latin typeface="+mj-lt"/>
                <a:ea typeface="+mj-ea"/>
                <a:cs typeface="+mj-cs"/>
              </a:rPr>
              <a:t>5G Time Frame</a:t>
            </a:r>
            <a:endParaRPr kumimoji="0" lang="fi-FI" sz="2600" b="1" i="0" u="none" strike="sngStrike" kern="1200" cap="none" spc="0" normalizeH="0" noProof="1" smtClean="0">
              <a:ln>
                <a:noFill/>
              </a:ln>
              <a:solidFill>
                <a:srgbClr val="FFC000"/>
              </a:solidFill>
              <a:effectLst/>
              <a:uLnTx/>
              <a:uFillTx/>
              <a:latin typeface="+mj-lt"/>
              <a:ea typeface="+mj-ea"/>
              <a:cs typeface="+mj-cs"/>
            </a:endParaRPr>
          </a:p>
          <a:p>
            <a:pPr algn="ctr">
              <a:spcBef>
                <a:spcPct val="0"/>
              </a:spcBef>
              <a:defRPr/>
            </a:pPr>
            <a:r>
              <a:rPr lang="fi-FI" sz="2600" b="1" noProof="1" smtClean="0">
                <a:solidFill>
                  <a:srgbClr val="002060"/>
                </a:solidFill>
              </a:rPr>
              <a:t>Mapping to 3GPP projected schedule</a:t>
            </a:r>
            <a:endParaRPr lang="en-GB" sz="2600" b="1" noProof="1" smtClean="0">
              <a:solidFill>
                <a:srgbClr val="002060"/>
              </a:solidFill>
            </a:endParaRPr>
          </a:p>
        </p:txBody>
      </p:sp>
      <p:sp>
        <p:nvSpPr>
          <p:cNvPr id="11" name="Espace réservé du pied de page 4"/>
          <p:cNvSpPr>
            <a:spLocks noGrp="1"/>
          </p:cNvSpPr>
          <p:nvPr>
            <p:ph type="ftr" sz="quarter" idx="11"/>
          </p:nvPr>
        </p:nvSpPr>
        <p:spPr>
          <a:xfrm>
            <a:off x="3116560" y="6356350"/>
            <a:ext cx="2895600" cy="365125"/>
          </a:xfrm>
        </p:spPr>
        <p:txBody>
          <a:bodyPr anchor="b" anchorCtr="0"/>
          <a:lstStyle/>
          <a:p>
            <a:pPr algn="l"/>
            <a:r>
              <a:rPr lang="en-US" dirty="0" smtClean="0"/>
              <a:t>3GPP RAN 5G Workshop, 17.-18.9.2015</a:t>
            </a:r>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432753" y="1573619"/>
            <a:ext cx="8306581" cy="4529246"/>
          </a:xfrm>
          <a:prstGeom prst="rect">
            <a:avLst/>
          </a:prstGeom>
          <a:noFill/>
          <a:ln w="9525">
            <a:noFill/>
            <a:miter lim="800000"/>
            <a:headEnd/>
            <a:tailEnd/>
          </a:ln>
          <a:effectLst/>
        </p:spPr>
      </p:pic>
    </p:spTree>
    <p:extLst>
      <p:ext uri="{BB962C8B-B14F-4D97-AF65-F5344CB8AC3E}">
        <p14:creationId xmlns:p14="http://schemas.microsoft.com/office/powerpoint/2010/main" val="122464095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Straight Connector 73"/>
          <p:cNvCxnSpPr/>
          <p:nvPr/>
        </p:nvCxnSpPr>
        <p:spPr>
          <a:xfrm>
            <a:off x="8964488" y="548680"/>
            <a:ext cx="0" cy="5976664"/>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05"/>
          <p:cNvGrpSpPr/>
          <p:nvPr/>
        </p:nvGrpSpPr>
        <p:grpSpPr>
          <a:xfrm>
            <a:off x="5868144" y="2401143"/>
            <a:ext cx="3312000" cy="3116089"/>
            <a:chOff x="5868144" y="2060848"/>
            <a:chExt cx="3312000" cy="3116089"/>
          </a:xfrm>
        </p:grpSpPr>
        <p:sp>
          <p:nvSpPr>
            <p:cNvPr id="8217" name="Line 90"/>
            <p:cNvSpPr>
              <a:spLocks noChangeShapeType="1"/>
            </p:cNvSpPr>
            <p:nvPr/>
          </p:nvSpPr>
          <p:spPr bwMode="auto">
            <a:xfrm>
              <a:off x="7092280" y="2060848"/>
              <a:ext cx="504056" cy="2808312"/>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8212" name="Line 109"/>
            <p:cNvSpPr>
              <a:spLocks noChangeShapeType="1"/>
            </p:cNvSpPr>
            <p:nvPr/>
          </p:nvSpPr>
          <p:spPr bwMode="auto">
            <a:xfrm>
              <a:off x="7164288" y="3861049"/>
              <a:ext cx="144016" cy="1008112"/>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8213" name="Line 108"/>
            <p:cNvSpPr>
              <a:spLocks noChangeShapeType="1"/>
            </p:cNvSpPr>
            <p:nvPr/>
          </p:nvSpPr>
          <p:spPr bwMode="auto">
            <a:xfrm>
              <a:off x="6228184" y="2996952"/>
              <a:ext cx="288032" cy="1872208"/>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91" name="AutoShape 75"/>
            <p:cNvSpPr>
              <a:spLocks noChangeArrowheads="1"/>
            </p:cNvSpPr>
            <p:nvPr/>
          </p:nvSpPr>
          <p:spPr bwMode="auto">
            <a:xfrm>
              <a:off x="5868144" y="4869160"/>
              <a:ext cx="3312000" cy="287338"/>
            </a:xfrm>
            <a:prstGeom prst="homePlate">
              <a:avLst>
                <a:gd name="adj" fmla="val 200414"/>
              </a:avLst>
            </a:prstGeom>
            <a:solidFill>
              <a:srgbClr val="66CCFF"/>
            </a:solidFill>
            <a:ln w="9525">
              <a:solidFill>
                <a:schemeClr val="tx1"/>
              </a:solidFill>
              <a:miter lim="800000"/>
              <a:headEnd/>
              <a:tailEnd/>
            </a:ln>
          </p:spPr>
          <p:txBody>
            <a:bodyPr wrap="none" anchor="ctr"/>
            <a:lstStyle/>
            <a:p>
              <a:pPr eaLnBrk="0" hangingPunct="0"/>
              <a:endParaRPr lang="en-GB" sz="1400">
                <a:solidFill>
                  <a:schemeClr val="tx1"/>
                </a:solidFill>
              </a:endParaRPr>
            </a:p>
          </p:txBody>
        </p:sp>
        <p:sp>
          <p:nvSpPr>
            <p:cNvPr id="8218" name="Text Box 91"/>
            <p:cNvSpPr txBox="1">
              <a:spLocks noChangeArrowheads="1"/>
            </p:cNvSpPr>
            <p:nvPr/>
          </p:nvSpPr>
          <p:spPr bwMode="auto">
            <a:xfrm>
              <a:off x="5868144" y="4869160"/>
              <a:ext cx="2853089" cy="307777"/>
            </a:xfrm>
            <a:prstGeom prst="rect">
              <a:avLst/>
            </a:prstGeom>
            <a:noFill/>
            <a:ln w="9525">
              <a:noFill/>
              <a:miter lim="800000"/>
              <a:headEnd/>
              <a:tailEnd/>
            </a:ln>
          </p:spPr>
          <p:txBody>
            <a:bodyPr wrap="none">
              <a:spAutoFit/>
            </a:bodyPr>
            <a:lstStyle/>
            <a:p>
              <a:pPr eaLnBrk="0" hangingPunct="0"/>
              <a:r>
                <a:rPr lang="en-GB" sz="1400" dirty="0" smtClean="0">
                  <a:solidFill>
                    <a:schemeClr val="tx1"/>
                  </a:solidFill>
                </a:rPr>
                <a:t>Prototype and product development</a:t>
              </a:r>
              <a:endParaRPr lang="en-GB" sz="1400" dirty="0">
                <a:solidFill>
                  <a:schemeClr val="tx1"/>
                </a:solidFill>
              </a:endParaRPr>
            </a:p>
          </p:txBody>
        </p:sp>
      </p:grpSp>
      <p:grpSp>
        <p:nvGrpSpPr>
          <p:cNvPr id="110" name="Group 109"/>
          <p:cNvGrpSpPr/>
          <p:nvPr/>
        </p:nvGrpSpPr>
        <p:grpSpPr>
          <a:xfrm>
            <a:off x="5364087" y="1825079"/>
            <a:ext cx="3312000" cy="3108219"/>
            <a:chOff x="5364087" y="1825079"/>
            <a:chExt cx="3312000" cy="3108219"/>
          </a:xfrm>
        </p:grpSpPr>
        <p:sp>
          <p:nvSpPr>
            <p:cNvPr id="100" name="Line 84"/>
            <p:cNvSpPr>
              <a:spLocks noChangeShapeType="1"/>
            </p:cNvSpPr>
            <p:nvPr/>
          </p:nvSpPr>
          <p:spPr bwMode="auto">
            <a:xfrm flipV="1">
              <a:off x="7019925" y="1847849"/>
              <a:ext cx="28574" cy="2771775"/>
            </a:xfrm>
            <a:prstGeom prst="line">
              <a:avLst/>
            </a:prstGeom>
            <a:noFill/>
            <a:ln w="9525">
              <a:solidFill>
                <a:schemeClr val="tx1"/>
              </a:solidFill>
              <a:prstDash val="lgDash"/>
              <a:miter lim="800000"/>
              <a:headEnd/>
              <a:tailEnd type="triangle" w="med" len="med"/>
            </a:ln>
          </p:spPr>
          <p:txBody>
            <a:bodyPr wrap="none"/>
            <a:lstStyle/>
            <a:p>
              <a:endParaRPr lang="en-GB"/>
            </a:p>
          </p:txBody>
        </p:sp>
        <p:grpSp>
          <p:nvGrpSpPr>
            <p:cNvPr id="3" name="Group 107"/>
            <p:cNvGrpSpPr/>
            <p:nvPr/>
          </p:nvGrpSpPr>
          <p:grpSpPr>
            <a:xfrm>
              <a:off x="5364087" y="1825079"/>
              <a:ext cx="3312000" cy="3108219"/>
              <a:chOff x="5364087" y="1484784"/>
              <a:chExt cx="3312000" cy="3108219"/>
            </a:xfrm>
          </p:grpSpPr>
          <p:sp>
            <p:nvSpPr>
              <p:cNvPr id="8216" name="Line 89"/>
              <p:cNvSpPr>
                <a:spLocks noChangeShapeType="1"/>
              </p:cNvSpPr>
              <p:nvPr/>
            </p:nvSpPr>
            <p:spPr bwMode="auto">
              <a:xfrm>
                <a:off x="5364088" y="1484784"/>
                <a:ext cx="504502" cy="2808387"/>
              </a:xfrm>
              <a:prstGeom prst="line">
                <a:avLst/>
              </a:prstGeom>
              <a:noFill/>
              <a:ln w="9525">
                <a:solidFill>
                  <a:schemeClr val="tx1"/>
                </a:solidFill>
                <a:miter lim="800000"/>
                <a:headEnd/>
                <a:tailEnd type="triangle" w="med" len="med"/>
              </a:ln>
            </p:spPr>
            <p:txBody>
              <a:bodyPr wrap="none"/>
              <a:lstStyle/>
              <a:p>
                <a:endParaRPr lang="en-GB"/>
              </a:p>
            </p:txBody>
          </p:sp>
          <p:sp>
            <p:nvSpPr>
              <p:cNvPr id="101" name="Line 89"/>
              <p:cNvSpPr>
                <a:spLocks noChangeShapeType="1"/>
              </p:cNvSpPr>
              <p:nvPr/>
            </p:nvSpPr>
            <p:spPr bwMode="auto">
              <a:xfrm>
                <a:off x="6155730" y="1484784"/>
                <a:ext cx="504502" cy="2808387"/>
              </a:xfrm>
              <a:prstGeom prst="line">
                <a:avLst/>
              </a:prstGeom>
              <a:noFill/>
              <a:ln w="9525">
                <a:solidFill>
                  <a:schemeClr val="tx1"/>
                </a:solidFill>
                <a:miter lim="800000"/>
                <a:headEnd/>
                <a:tailEnd type="triangle" w="med" len="med"/>
              </a:ln>
            </p:spPr>
            <p:txBody>
              <a:bodyPr wrap="none"/>
              <a:lstStyle/>
              <a:p>
                <a:endParaRPr lang="en-GB"/>
              </a:p>
            </p:txBody>
          </p:sp>
          <p:sp>
            <p:nvSpPr>
              <p:cNvPr id="102" name="Line 89"/>
              <p:cNvSpPr>
                <a:spLocks noChangeShapeType="1"/>
              </p:cNvSpPr>
              <p:nvPr/>
            </p:nvSpPr>
            <p:spPr bwMode="auto">
              <a:xfrm>
                <a:off x="7523882" y="1484784"/>
                <a:ext cx="504502" cy="2808387"/>
              </a:xfrm>
              <a:prstGeom prst="line">
                <a:avLst/>
              </a:prstGeom>
              <a:noFill/>
              <a:ln w="9525">
                <a:solidFill>
                  <a:schemeClr val="tx1"/>
                </a:solidFill>
                <a:miter lim="800000"/>
                <a:headEnd/>
                <a:tailEnd type="triangle" w="med" len="med"/>
              </a:ln>
            </p:spPr>
            <p:txBody>
              <a:bodyPr wrap="none"/>
              <a:lstStyle/>
              <a:p>
                <a:endParaRPr lang="en-GB"/>
              </a:p>
            </p:txBody>
          </p:sp>
          <p:grpSp>
            <p:nvGrpSpPr>
              <p:cNvPr id="4" name="Group 106"/>
              <p:cNvGrpSpPr/>
              <p:nvPr/>
            </p:nvGrpSpPr>
            <p:grpSpPr>
              <a:xfrm>
                <a:off x="5364087" y="4285226"/>
                <a:ext cx="3312000" cy="307777"/>
                <a:chOff x="5364087" y="4285226"/>
                <a:chExt cx="3312000" cy="307777"/>
              </a:xfrm>
            </p:grpSpPr>
            <p:sp>
              <p:nvSpPr>
                <p:cNvPr id="8219" name="AutoShape 75"/>
                <p:cNvSpPr>
                  <a:spLocks noChangeArrowheads="1"/>
                </p:cNvSpPr>
                <p:nvPr/>
              </p:nvSpPr>
              <p:spPr bwMode="auto">
                <a:xfrm>
                  <a:off x="5364087" y="4293096"/>
                  <a:ext cx="3312000" cy="287338"/>
                </a:xfrm>
                <a:prstGeom prst="homePlate">
                  <a:avLst>
                    <a:gd name="adj" fmla="val 200414"/>
                  </a:avLst>
                </a:prstGeom>
                <a:solidFill>
                  <a:srgbClr val="66CCFF"/>
                </a:solidFill>
                <a:ln w="9525">
                  <a:solidFill>
                    <a:schemeClr val="tx1"/>
                  </a:solidFill>
                  <a:miter lim="800000"/>
                  <a:headEnd/>
                  <a:tailEnd/>
                </a:ln>
              </p:spPr>
              <p:txBody>
                <a:bodyPr wrap="none" anchor="ctr"/>
                <a:lstStyle/>
                <a:p>
                  <a:pPr eaLnBrk="0" hangingPunct="0"/>
                  <a:endParaRPr lang="en-GB" sz="1400">
                    <a:solidFill>
                      <a:schemeClr val="tx1"/>
                    </a:solidFill>
                  </a:endParaRPr>
                </a:p>
              </p:txBody>
            </p:sp>
            <p:sp>
              <p:nvSpPr>
                <p:cNvPr id="8245" name="Text Box 57"/>
                <p:cNvSpPr txBox="1">
                  <a:spLocks noChangeArrowheads="1"/>
                </p:cNvSpPr>
                <p:nvPr/>
              </p:nvSpPr>
              <p:spPr bwMode="auto">
                <a:xfrm>
                  <a:off x="5580112" y="4285226"/>
                  <a:ext cx="564642" cy="307777"/>
                </a:xfrm>
                <a:prstGeom prst="rect">
                  <a:avLst/>
                </a:prstGeom>
                <a:noFill/>
                <a:ln w="9525">
                  <a:noFill/>
                  <a:miter lim="800000"/>
                  <a:headEnd/>
                  <a:tailEnd/>
                </a:ln>
              </p:spPr>
              <p:txBody>
                <a:bodyPr wrap="none">
                  <a:spAutoFit/>
                </a:bodyPr>
                <a:lstStyle/>
                <a:p>
                  <a:pPr eaLnBrk="0" hangingPunct="0"/>
                  <a:r>
                    <a:rPr lang="en-GB" sz="1400" dirty="0" smtClean="0">
                      <a:solidFill>
                        <a:schemeClr val="tx1"/>
                      </a:solidFill>
                    </a:rPr>
                    <a:t>Trials</a:t>
                  </a:r>
                  <a:endParaRPr lang="en-GB" sz="1400" dirty="0">
                    <a:solidFill>
                      <a:schemeClr val="tx1"/>
                    </a:solidFill>
                  </a:endParaRPr>
                </a:p>
              </p:txBody>
            </p:sp>
          </p:grpSp>
        </p:grpSp>
      </p:grpSp>
      <p:grpSp>
        <p:nvGrpSpPr>
          <p:cNvPr id="112" name="Group 111"/>
          <p:cNvGrpSpPr/>
          <p:nvPr/>
        </p:nvGrpSpPr>
        <p:grpSpPr>
          <a:xfrm>
            <a:off x="4319593" y="1717744"/>
            <a:ext cx="3203977" cy="2515483"/>
            <a:chOff x="4319593" y="1717744"/>
            <a:chExt cx="3203977" cy="2515483"/>
          </a:xfrm>
        </p:grpSpPr>
        <p:pic>
          <p:nvPicPr>
            <p:cNvPr id="80" name="Picture 2"/>
            <p:cNvPicPr>
              <a:picLocks noChangeAspect="1" noChangeArrowheads="1"/>
            </p:cNvPicPr>
            <p:nvPr/>
          </p:nvPicPr>
          <p:blipFill>
            <a:blip r:embed="rId2" cstate="print"/>
            <a:srcRect/>
            <a:stretch>
              <a:fillRect/>
            </a:stretch>
          </p:blipFill>
          <p:spPr bwMode="auto">
            <a:xfrm>
              <a:off x="4319593" y="3917036"/>
              <a:ext cx="316190" cy="316191"/>
            </a:xfrm>
            <a:prstGeom prst="rect">
              <a:avLst/>
            </a:prstGeom>
            <a:solidFill>
              <a:schemeClr val="tx2"/>
            </a:solidFill>
            <a:ln w="9525">
              <a:noFill/>
              <a:miter lim="800000"/>
              <a:headEnd/>
              <a:tailEnd/>
            </a:ln>
          </p:spPr>
        </p:pic>
        <p:pic>
          <p:nvPicPr>
            <p:cNvPr id="79" name="Picture 2"/>
            <p:cNvPicPr>
              <a:picLocks noChangeAspect="1" noChangeArrowheads="1"/>
            </p:cNvPicPr>
            <p:nvPr/>
          </p:nvPicPr>
          <p:blipFill>
            <a:blip r:embed="rId2" cstate="print"/>
            <a:srcRect/>
            <a:stretch>
              <a:fillRect/>
            </a:stretch>
          </p:blipFill>
          <p:spPr bwMode="auto">
            <a:xfrm>
              <a:off x="7020272" y="3917036"/>
              <a:ext cx="316190" cy="316191"/>
            </a:xfrm>
            <a:prstGeom prst="rect">
              <a:avLst/>
            </a:prstGeom>
            <a:solidFill>
              <a:schemeClr val="tx2"/>
            </a:solidFill>
            <a:ln w="9525">
              <a:noFill/>
              <a:miter lim="800000"/>
              <a:headEnd/>
              <a:tailEnd/>
            </a:ln>
          </p:spPr>
        </p:pic>
        <p:sp>
          <p:nvSpPr>
            <p:cNvPr id="88" name="Line 85"/>
            <p:cNvSpPr>
              <a:spLocks noChangeShapeType="1"/>
            </p:cNvSpPr>
            <p:nvPr/>
          </p:nvSpPr>
          <p:spPr bwMode="auto">
            <a:xfrm>
              <a:off x="5148064" y="1717744"/>
              <a:ext cx="72901" cy="2195567"/>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84" name="Line 85"/>
            <p:cNvSpPr>
              <a:spLocks noChangeShapeType="1"/>
            </p:cNvSpPr>
            <p:nvPr/>
          </p:nvSpPr>
          <p:spPr bwMode="auto">
            <a:xfrm>
              <a:off x="6011267" y="1717744"/>
              <a:ext cx="72901" cy="2195567"/>
            </a:xfrm>
            <a:prstGeom prst="line">
              <a:avLst/>
            </a:prstGeom>
            <a:noFill/>
            <a:ln w="9525">
              <a:solidFill>
                <a:schemeClr val="tx1"/>
              </a:solidFill>
              <a:prstDash val="lgDash"/>
              <a:miter lim="800000"/>
              <a:headEnd/>
              <a:tailEnd type="triangle" w="med" len="med"/>
            </a:ln>
          </p:spPr>
          <p:txBody>
            <a:bodyPr wrap="none"/>
            <a:lstStyle/>
            <a:p>
              <a:endParaRPr lang="en-GB"/>
            </a:p>
          </p:txBody>
        </p:sp>
        <p:grpSp>
          <p:nvGrpSpPr>
            <p:cNvPr id="6" name="Group 108"/>
            <p:cNvGrpSpPr/>
            <p:nvPr/>
          </p:nvGrpSpPr>
          <p:grpSpPr>
            <a:xfrm>
              <a:off x="4618936" y="3896170"/>
              <a:ext cx="2904634" cy="307777"/>
              <a:chOff x="4618936" y="3555875"/>
              <a:chExt cx="2904634" cy="307777"/>
            </a:xfrm>
          </p:grpSpPr>
          <p:sp>
            <p:nvSpPr>
              <p:cNvPr id="8237" name="AutoShape 47"/>
              <p:cNvSpPr>
                <a:spLocks noChangeArrowheads="1"/>
              </p:cNvSpPr>
              <p:nvPr/>
            </p:nvSpPr>
            <p:spPr bwMode="auto">
              <a:xfrm>
                <a:off x="4618936" y="3573338"/>
                <a:ext cx="2412000" cy="287338"/>
              </a:xfrm>
              <a:prstGeom prst="homePlate">
                <a:avLst>
                  <a:gd name="adj" fmla="val 269337"/>
                </a:avLst>
              </a:prstGeom>
              <a:solidFill>
                <a:schemeClr val="accent1">
                  <a:lumMod val="20000"/>
                  <a:lumOff val="80000"/>
                </a:schemeClr>
              </a:solidFill>
              <a:ln w="9525">
                <a:solidFill>
                  <a:schemeClr val="tx1"/>
                </a:solidFill>
                <a:miter lim="800000"/>
                <a:headEnd/>
                <a:tailEnd/>
              </a:ln>
            </p:spPr>
            <p:txBody>
              <a:bodyPr wrap="none" anchor="ctr"/>
              <a:lstStyle/>
              <a:p>
                <a:pPr eaLnBrk="0" hangingPunct="0"/>
                <a:endParaRPr lang="en-GB" sz="1400">
                  <a:solidFill>
                    <a:schemeClr val="tx1"/>
                  </a:solidFill>
                </a:endParaRPr>
              </a:p>
            </p:txBody>
          </p:sp>
          <p:sp>
            <p:nvSpPr>
              <p:cNvPr id="8238" name="Text Box 69"/>
              <p:cNvSpPr txBox="1">
                <a:spLocks noChangeArrowheads="1"/>
              </p:cNvSpPr>
              <p:nvPr/>
            </p:nvSpPr>
            <p:spPr bwMode="auto">
              <a:xfrm>
                <a:off x="4643250" y="3555875"/>
                <a:ext cx="2880320" cy="307777"/>
              </a:xfrm>
              <a:prstGeom prst="rect">
                <a:avLst/>
              </a:prstGeom>
              <a:noFill/>
              <a:ln w="9525">
                <a:noFill/>
                <a:miter lim="800000"/>
                <a:headEnd/>
                <a:tailEnd/>
              </a:ln>
            </p:spPr>
            <p:txBody>
              <a:bodyPr wrap="square">
                <a:spAutoFit/>
              </a:bodyPr>
              <a:lstStyle/>
              <a:p>
                <a:pPr eaLnBrk="0" hangingPunct="0"/>
                <a:r>
                  <a:rPr lang="en-GB" sz="1400" dirty="0" smtClean="0"/>
                  <a:t>WRC</a:t>
                </a:r>
                <a:r>
                  <a:rPr lang="en-GB" sz="1400" dirty="0" smtClean="0">
                    <a:solidFill>
                      <a:schemeClr val="tx1"/>
                    </a:solidFill>
                  </a:rPr>
                  <a:t> preparatory process</a:t>
                </a:r>
                <a:endParaRPr lang="en-GB" sz="1400" dirty="0">
                  <a:solidFill>
                    <a:schemeClr val="tx1"/>
                  </a:solidFill>
                </a:endParaRPr>
              </a:p>
            </p:txBody>
          </p:sp>
        </p:grpSp>
      </p:grpSp>
      <p:grpSp>
        <p:nvGrpSpPr>
          <p:cNvPr id="109" name="Group 108"/>
          <p:cNvGrpSpPr/>
          <p:nvPr/>
        </p:nvGrpSpPr>
        <p:grpSpPr>
          <a:xfrm>
            <a:off x="1175749" y="1465039"/>
            <a:ext cx="5444126" cy="2375570"/>
            <a:chOff x="1175749" y="1465039"/>
            <a:chExt cx="5444126" cy="2375570"/>
          </a:xfrm>
        </p:grpSpPr>
        <p:sp>
          <p:nvSpPr>
            <p:cNvPr id="98" name="Line 84"/>
            <p:cNvSpPr>
              <a:spLocks noChangeShapeType="1"/>
            </p:cNvSpPr>
            <p:nvPr/>
          </p:nvSpPr>
          <p:spPr bwMode="auto">
            <a:xfrm flipV="1">
              <a:off x="6134101" y="1866899"/>
              <a:ext cx="485774" cy="742949"/>
            </a:xfrm>
            <a:prstGeom prst="line">
              <a:avLst/>
            </a:prstGeom>
            <a:noFill/>
            <a:ln w="9525">
              <a:solidFill>
                <a:schemeClr val="tx1"/>
              </a:solidFill>
              <a:miter lim="800000"/>
              <a:headEnd/>
              <a:tailEnd type="triangle" w="med" len="med"/>
            </a:ln>
          </p:spPr>
          <p:txBody>
            <a:bodyPr wrap="none"/>
            <a:lstStyle/>
            <a:p>
              <a:endParaRPr lang="en-GB"/>
            </a:p>
          </p:txBody>
        </p:sp>
        <p:grpSp>
          <p:nvGrpSpPr>
            <p:cNvPr id="107" name="Group 106"/>
            <p:cNvGrpSpPr/>
            <p:nvPr/>
          </p:nvGrpSpPr>
          <p:grpSpPr>
            <a:xfrm>
              <a:off x="1175749" y="1465039"/>
              <a:ext cx="5040560" cy="2375570"/>
              <a:chOff x="1175749" y="1465039"/>
              <a:chExt cx="5040560" cy="2375570"/>
            </a:xfrm>
          </p:grpSpPr>
          <p:grpSp>
            <p:nvGrpSpPr>
              <p:cNvPr id="105" name="Group 104"/>
              <p:cNvGrpSpPr/>
              <p:nvPr/>
            </p:nvGrpSpPr>
            <p:grpSpPr>
              <a:xfrm>
                <a:off x="1175749" y="1465039"/>
                <a:ext cx="5040560" cy="2375570"/>
                <a:chOff x="1175749" y="1465039"/>
                <a:chExt cx="5040560" cy="2375570"/>
              </a:xfrm>
            </p:grpSpPr>
            <p:sp>
              <p:nvSpPr>
                <p:cNvPr id="99" name="Line 84"/>
                <p:cNvSpPr>
                  <a:spLocks noChangeShapeType="1"/>
                </p:cNvSpPr>
                <p:nvPr/>
              </p:nvSpPr>
              <p:spPr bwMode="auto">
                <a:xfrm flipV="1">
                  <a:off x="4048124" y="1857375"/>
                  <a:ext cx="142875" cy="1685925"/>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115" name="Line 85"/>
                <p:cNvSpPr>
                  <a:spLocks noChangeShapeType="1"/>
                </p:cNvSpPr>
                <p:nvPr/>
              </p:nvSpPr>
              <p:spPr bwMode="auto">
                <a:xfrm>
                  <a:off x="4211960" y="1465039"/>
                  <a:ext cx="72901" cy="2099051"/>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116" name="Text Box 86"/>
                <p:cNvSpPr txBox="1">
                  <a:spLocks noChangeArrowheads="1"/>
                </p:cNvSpPr>
                <p:nvPr/>
              </p:nvSpPr>
              <p:spPr bwMode="auto">
                <a:xfrm>
                  <a:off x="1175749" y="2008758"/>
                  <a:ext cx="1500860" cy="830997"/>
                </a:xfrm>
                <a:prstGeom prst="rect">
                  <a:avLst/>
                </a:prstGeom>
                <a:solidFill>
                  <a:schemeClr val="bg1"/>
                </a:solidFill>
                <a:ln w="9525">
                  <a:noFill/>
                  <a:miter lim="800000"/>
                  <a:headEnd/>
                  <a:tailEnd/>
                </a:ln>
              </p:spPr>
              <p:txBody>
                <a:bodyPr wrap="none">
                  <a:spAutoFit/>
                </a:bodyPr>
                <a:lstStyle/>
                <a:p>
                  <a:pPr eaLnBrk="0" hangingPunct="0"/>
                  <a:r>
                    <a:rPr lang="en-GB" sz="1200" dirty="0" smtClean="0">
                      <a:solidFill>
                        <a:schemeClr val="tx1"/>
                      </a:solidFill>
                    </a:rPr>
                    <a:t>Results from FP7</a:t>
                  </a:r>
                </a:p>
                <a:p>
                  <a:pPr eaLnBrk="0" hangingPunct="0"/>
                  <a:r>
                    <a:rPr lang="en-GB" sz="1200" dirty="0" smtClean="0">
                      <a:solidFill>
                        <a:schemeClr val="tx1"/>
                      </a:solidFill>
                    </a:rPr>
                    <a:t>Projects c</a:t>
                  </a:r>
                  <a:r>
                    <a:rPr lang="en-GB" sz="1200" dirty="0" smtClean="0"/>
                    <a:t>ontributed</a:t>
                  </a:r>
                </a:p>
                <a:p>
                  <a:pPr eaLnBrk="0" hangingPunct="0"/>
                  <a:r>
                    <a:rPr lang="en-GB" sz="1200" dirty="0" smtClean="0"/>
                    <a:t>to ITU-R o</a:t>
                  </a:r>
                  <a:r>
                    <a:rPr lang="en-GB" sz="1200" dirty="0" smtClean="0">
                      <a:solidFill>
                        <a:schemeClr val="tx1"/>
                      </a:solidFill>
                    </a:rPr>
                    <a:t>n 5G vision</a:t>
                  </a:r>
                </a:p>
                <a:p>
                  <a:pPr eaLnBrk="0" hangingPunct="0"/>
                  <a:r>
                    <a:rPr lang="en-GB" sz="1200" dirty="0" smtClean="0"/>
                    <a:t>a</a:t>
                  </a:r>
                  <a:r>
                    <a:rPr lang="en-GB" sz="1200" dirty="0" smtClean="0">
                      <a:solidFill>
                        <a:schemeClr val="tx1"/>
                      </a:solidFill>
                    </a:rPr>
                    <a:t>nd</a:t>
                  </a:r>
                  <a:r>
                    <a:rPr lang="en-GB" sz="1200" dirty="0" smtClean="0"/>
                    <a:t> </a:t>
                  </a:r>
                  <a:r>
                    <a:rPr lang="en-GB" sz="1200" dirty="0" smtClean="0">
                      <a:solidFill>
                        <a:schemeClr val="tx1"/>
                      </a:solidFill>
                    </a:rPr>
                    <a:t>requirements</a:t>
                  </a:r>
                </a:p>
              </p:txBody>
            </p:sp>
            <p:sp>
              <p:nvSpPr>
                <p:cNvPr id="117" name="Line 85"/>
                <p:cNvSpPr>
                  <a:spLocks noChangeShapeType="1"/>
                </p:cNvSpPr>
                <p:nvPr/>
              </p:nvSpPr>
              <p:spPr bwMode="auto">
                <a:xfrm>
                  <a:off x="2627784" y="1465039"/>
                  <a:ext cx="72901" cy="2099051"/>
                </a:xfrm>
                <a:prstGeom prst="line">
                  <a:avLst/>
                </a:prstGeom>
                <a:noFill/>
                <a:ln w="9525">
                  <a:solidFill>
                    <a:schemeClr val="tx1"/>
                  </a:solidFill>
                  <a:prstDash val="lgDash"/>
                  <a:miter lim="800000"/>
                  <a:headEnd/>
                  <a:tailEnd type="triangle" w="med" len="med"/>
                </a:ln>
              </p:spPr>
              <p:txBody>
                <a:bodyPr wrap="none"/>
                <a:lstStyle/>
                <a:p>
                  <a:endParaRPr lang="en-GB"/>
                </a:p>
              </p:txBody>
            </p:sp>
            <p:sp>
              <p:nvSpPr>
                <p:cNvPr id="118" name="AutoShape 50"/>
                <p:cNvSpPr>
                  <a:spLocks noChangeArrowheads="1"/>
                </p:cNvSpPr>
                <p:nvPr/>
              </p:nvSpPr>
              <p:spPr bwMode="auto">
                <a:xfrm>
                  <a:off x="2267744" y="3553271"/>
                  <a:ext cx="2700000" cy="287338"/>
                </a:xfrm>
                <a:prstGeom prst="homePlate">
                  <a:avLst>
                    <a:gd name="adj" fmla="val 156630"/>
                  </a:avLst>
                </a:prstGeom>
                <a:solidFill>
                  <a:schemeClr val="tx2">
                    <a:lumMod val="40000"/>
                    <a:lumOff val="60000"/>
                  </a:schemeClr>
                </a:solidFill>
                <a:ln w="9525">
                  <a:solidFill>
                    <a:schemeClr val="tx1"/>
                  </a:solidFill>
                  <a:miter lim="800000"/>
                  <a:headEnd/>
                  <a:tailEnd/>
                </a:ln>
              </p:spPr>
              <p:txBody>
                <a:bodyPr wrap="none" anchor="ctr"/>
                <a:lstStyle/>
                <a:p>
                  <a:pPr eaLnBrk="0" hangingPunct="0"/>
                  <a:endParaRPr lang="en-GB" sz="1400">
                    <a:solidFill>
                      <a:schemeClr val="tx1"/>
                    </a:solidFill>
                  </a:endParaRPr>
                </a:p>
              </p:txBody>
            </p:sp>
            <p:sp>
              <p:nvSpPr>
                <p:cNvPr id="8224" name="Line 84"/>
                <p:cNvSpPr>
                  <a:spLocks noChangeShapeType="1"/>
                </p:cNvSpPr>
                <p:nvPr/>
              </p:nvSpPr>
              <p:spPr bwMode="auto">
                <a:xfrm>
                  <a:off x="4269605" y="1784920"/>
                  <a:ext cx="374403" cy="760239"/>
                </a:xfrm>
                <a:prstGeom prst="line">
                  <a:avLst/>
                </a:prstGeom>
                <a:noFill/>
                <a:ln w="9525">
                  <a:solidFill>
                    <a:schemeClr val="tx1"/>
                  </a:solidFill>
                  <a:miter lim="800000"/>
                  <a:headEnd/>
                  <a:tailEnd type="triangle" w="med" len="med"/>
                </a:ln>
              </p:spPr>
              <p:txBody>
                <a:bodyPr wrap="none"/>
                <a:lstStyle/>
                <a:p>
                  <a:endParaRPr lang="en-GB"/>
                </a:p>
              </p:txBody>
            </p:sp>
            <p:sp>
              <p:nvSpPr>
                <p:cNvPr id="81" name="AutoShape 50"/>
                <p:cNvSpPr>
                  <a:spLocks noChangeArrowheads="1"/>
                </p:cNvSpPr>
                <p:nvPr/>
              </p:nvSpPr>
              <p:spPr bwMode="auto">
                <a:xfrm>
                  <a:off x="4028536" y="2533220"/>
                  <a:ext cx="2187773" cy="287338"/>
                </a:xfrm>
                <a:prstGeom prst="homePlate">
                  <a:avLst>
                    <a:gd name="adj" fmla="val 156630"/>
                  </a:avLst>
                </a:prstGeom>
                <a:solidFill>
                  <a:schemeClr val="tx2">
                    <a:lumMod val="60000"/>
                    <a:lumOff val="40000"/>
                  </a:schemeClr>
                </a:solidFill>
                <a:ln w="9525">
                  <a:solidFill>
                    <a:schemeClr val="tx1"/>
                  </a:solidFill>
                  <a:miter lim="800000"/>
                  <a:headEnd/>
                  <a:tailEnd/>
                </a:ln>
              </p:spPr>
              <p:txBody>
                <a:bodyPr wrap="none" anchor="ctr"/>
                <a:lstStyle/>
                <a:p>
                  <a:pPr eaLnBrk="0" hangingPunct="0"/>
                  <a:r>
                    <a:rPr lang="en-GB" sz="1400" dirty="0" smtClean="0">
                      <a:solidFill>
                        <a:schemeClr val="bg1"/>
                      </a:solidFill>
                    </a:rPr>
                    <a:t>3GPP Study Items</a:t>
                  </a:r>
                  <a:endParaRPr lang="en-GB" sz="1400" dirty="0">
                    <a:solidFill>
                      <a:schemeClr val="bg1"/>
                    </a:solidFill>
                  </a:endParaRPr>
                </a:p>
              </p:txBody>
            </p:sp>
            <p:sp>
              <p:nvSpPr>
                <p:cNvPr id="95" name="Line 84"/>
                <p:cNvSpPr>
                  <a:spLocks noChangeShapeType="1"/>
                </p:cNvSpPr>
                <p:nvPr/>
              </p:nvSpPr>
              <p:spPr bwMode="auto">
                <a:xfrm flipV="1">
                  <a:off x="5343525" y="1838324"/>
                  <a:ext cx="180975" cy="676276"/>
                </a:xfrm>
                <a:prstGeom prst="line">
                  <a:avLst/>
                </a:prstGeom>
                <a:noFill/>
                <a:ln w="9525">
                  <a:solidFill>
                    <a:schemeClr val="tx1"/>
                  </a:solidFill>
                  <a:miter lim="800000"/>
                  <a:headEnd/>
                  <a:tailEnd type="triangle" w="med" len="med"/>
                </a:ln>
              </p:spPr>
              <p:txBody>
                <a:bodyPr wrap="none"/>
                <a:lstStyle/>
                <a:p>
                  <a:endParaRPr lang="en-GB"/>
                </a:p>
              </p:txBody>
            </p:sp>
          </p:grpSp>
          <p:sp>
            <p:nvSpPr>
              <p:cNvPr id="119" name="Text Box 51"/>
              <p:cNvSpPr txBox="1">
                <a:spLocks noChangeArrowheads="1"/>
              </p:cNvSpPr>
              <p:nvPr/>
            </p:nvSpPr>
            <p:spPr bwMode="auto">
              <a:xfrm>
                <a:off x="2195736" y="3597384"/>
                <a:ext cx="2720745" cy="233397"/>
              </a:xfrm>
              <a:prstGeom prst="rect">
                <a:avLst/>
              </a:prstGeom>
              <a:noFill/>
              <a:ln w="9525">
                <a:noFill/>
                <a:miter lim="800000"/>
                <a:headEnd/>
                <a:tailEnd/>
              </a:ln>
            </p:spPr>
            <p:txBody>
              <a:bodyPr wrap="none">
                <a:spAutoFit/>
              </a:bodyPr>
              <a:lstStyle/>
              <a:p>
                <a:pPr eaLnBrk="0" hangingPunct="0">
                  <a:lnSpc>
                    <a:spcPts val="1100"/>
                  </a:lnSpc>
                </a:pPr>
                <a:r>
                  <a:rPr lang="en-GB" sz="1400" dirty="0">
                    <a:solidFill>
                      <a:schemeClr val="tx1"/>
                    </a:solidFill>
                  </a:rPr>
                  <a:t>ITU-R </a:t>
                </a:r>
                <a:r>
                  <a:rPr lang="en-GB" sz="1400" dirty="0" smtClean="0">
                    <a:solidFill>
                      <a:schemeClr val="tx1"/>
                    </a:solidFill>
                  </a:rPr>
                  <a:t>Vision and Recommendation</a:t>
                </a:r>
                <a:endParaRPr lang="en-GB" sz="1400" dirty="0">
                  <a:solidFill>
                    <a:schemeClr val="tx1"/>
                  </a:solidFill>
                </a:endParaRPr>
              </a:p>
            </p:txBody>
          </p:sp>
        </p:grpSp>
      </p:grpSp>
      <p:grpSp>
        <p:nvGrpSpPr>
          <p:cNvPr id="8" name="Group 110"/>
          <p:cNvGrpSpPr/>
          <p:nvPr/>
        </p:nvGrpSpPr>
        <p:grpSpPr>
          <a:xfrm>
            <a:off x="2915816" y="1681063"/>
            <a:ext cx="5915624" cy="1656184"/>
            <a:chOff x="2915816" y="1340768"/>
            <a:chExt cx="5915624" cy="1656184"/>
          </a:xfrm>
        </p:grpSpPr>
        <p:sp>
          <p:nvSpPr>
            <p:cNvPr id="8225" name="Line 85"/>
            <p:cNvSpPr>
              <a:spLocks noChangeShapeType="1"/>
            </p:cNvSpPr>
            <p:nvPr/>
          </p:nvSpPr>
          <p:spPr bwMode="auto">
            <a:xfrm>
              <a:off x="4644009" y="1364519"/>
              <a:ext cx="432048" cy="1344402"/>
            </a:xfrm>
            <a:prstGeom prst="line">
              <a:avLst/>
            </a:prstGeom>
            <a:noFill/>
            <a:ln w="9525">
              <a:solidFill>
                <a:schemeClr val="tx1"/>
              </a:solidFill>
              <a:prstDash val="dash"/>
              <a:miter lim="800000"/>
              <a:headEnd/>
              <a:tailEnd type="triangle" w="med" len="med"/>
            </a:ln>
          </p:spPr>
          <p:txBody>
            <a:bodyPr wrap="none"/>
            <a:lstStyle/>
            <a:p>
              <a:endParaRPr lang="en-GB"/>
            </a:p>
          </p:txBody>
        </p:sp>
        <p:sp>
          <p:nvSpPr>
            <p:cNvPr id="86" name="Line 85"/>
            <p:cNvSpPr>
              <a:spLocks noChangeShapeType="1"/>
            </p:cNvSpPr>
            <p:nvPr/>
          </p:nvSpPr>
          <p:spPr bwMode="auto">
            <a:xfrm>
              <a:off x="6372200" y="1340768"/>
              <a:ext cx="432048" cy="1344402"/>
            </a:xfrm>
            <a:prstGeom prst="line">
              <a:avLst/>
            </a:prstGeom>
            <a:noFill/>
            <a:ln w="9525">
              <a:solidFill>
                <a:schemeClr val="tx1"/>
              </a:solidFill>
              <a:prstDash val="dash"/>
              <a:miter lim="800000"/>
              <a:headEnd/>
              <a:tailEnd type="triangle" w="med" len="med"/>
            </a:ln>
          </p:spPr>
          <p:txBody>
            <a:bodyPr wrap="none"/>
            <a:lstStyle/>
            <a:p>
              <a:endParaRPr lang="en-GB"/>
            </a:p>
          </p:txBody>
        </p:sp>
        <p:sp>
          <p:nvSpPr>
            <p:cNvPr id="87" name="Line 85"/>
            <p:cNvSpPr>
              <a:spLocks noChangeShapeType="1"/>
            </p:cNvSpPr>
            <p:nvPr/>
          </p:nvSpPr>
          <p:spPr bwMode="auto">
            <a:xfrm>
              <a:off x="7309062" y="1340768"/>
              <a:ext cx="288032" cy="1344402"/>
            </a:xfrm>
            <a:prstGeom prst="line">
              <a:avLst/>
            </a:prstGeom>
            <a:noFill/>
            <a:ln w="9525">
              <a:solidFill>
                <a:schemeClr val="tx1"/>
              </a:solidFill>
              <a:prstDash val="dash"/>
              <a:miter lim="800000"/>
              <a:headEnd/>
              <a:tailEnd type="triangle" w="med" len="med"/>
            </a:ln>
          </p:spPr>
          <p:txBody>
            <a:bodyPr wrap="none"/>
            <a:lstStyle/>
            <a:p>
              <a:endParaRPr lang="en-GB"/>
            </a:p>
          </p:txBody>
        </p:sp>
        <p:grpSp>
          <p:nvGrpSpPr>
            <p:cNvPr id="9" name="Group 103"/>
            <p:cNvGrpSpPr/>
            <p:nvPr/>
          </p:nvGrpSpPr>
          <p:grpSpPr>
            <a:xfrm>
              <a:off x="2915816" y="2689175"/>
              <a:ext cx="5915624" cy="307777"/>
              <a:chOff x="2915816" y="2689175"/>
              <a:chExt cx="5915624" cy="307777"/>
            </a:xfrm>
          </p:grpSpPr>
          <p:sp>
            <p:nvSpPr>
              <p:cNvPr id="8231" name="AutoShape 71"/>
              <p:cNvSpPr>
                <a:spLocks noChangeArrowheads="1"/>
              </p:cNvSpPr>
              <p:nvPr/>
            </p:nvSpPr>
            <p:spPr bwMode="auto">
              <a:xfrm>
                <a:off x="2963440" y="2708920"/>
                <a:ext cx="5868000" cy="287338"/>
              </a:xfrm>
              <a:prstGeom prst="homePlate">
                <a:avLst>
                  <a:gd name="adj" fmla="val 367127"/>
                </a:avLst>
              </a:prstGeom>
              <a:solidFill>
                <a:schemeClr val="accent1">
                  <a:lumMod val="40000"/>
                  <a:lumOff val="60000"/>
                </a:schemeClr>
              </a:solidFill>
              <a:ln w="9525">
                <a:solidFill>
                  <a:schemeClr val="tx1"/>
                </a:solidFill>
                <a:miter lim="800000"/>
                <a:headEnd/>
                <a:tailEnd/>
              </a:ln>
            </p:spPr>
            <p:txBody>
              <a:bodyPr wrap="none" anchor="ctr"/>
              <a:lstStyle/>
              <a:p>
                <a:pPr eaLnBrk="0" hangingPunct="0"/>
                <a:endParaRPr lang="en-GB" sz="1400">
                  <a:solidFill>
                    <a:schemeClr val="tx1"/>
                  </a:solidFill>
                </a:endParaRPr>
              </a:p>
            </p:txBody>
          </p:sp>
          <p:sp>
            <p:nvSpPr>
              <p:cNvPr id="8232" name="Text Box 73"/>
              <p:cNvSpPr txBox="1">
                <a:spLocks noChangeArrowheads="1"/>
              </p:cNvSpPr>
              <p:nvPr/>
            </p:nvSpPr>
            <p:spPr bwMode="auto">
              <a:xfrm>
                <a:off x="2915816" y="2689175"/>
                <a:ext cx="3413563" cy="307777"/>
              </a:xfrm>
              <a:prstGeom prst="rect">
                <a:avLst/>
              </a:prstGeom>
              <a:noFill/>
              <a:ln w="9525">
                <a:noFill/>
                <a:miter lim="800000"/>
                <a:headEnd/>
                <a:tailEnd/>
              </a:ln>
            </p:spPr>
            <p:txBody>
              <a:bodyPr wrap="none">
                <a:spAutoFit/>
              </a:bodyPr>
              <a:lstStyle/>
              <a:p>
                <a:pPr eaLnBrk="0" hangingPunct="0"/>
                <a:r>
                  <a:rPr lang="en-GB" sz="1400" dirty="0" smtClean="0"/>
                  <a:t>ONF, Open Daylight, OPNFV, Open Stack, …</a:t>
                </a:r>
                <a:endParaRPr lang="en-GB" sz="1400" dirty="0">
                  <a:solidFill>
                    <a:schemeClr val="tx1"/>
                  </a:solidFill>
                </a:endParaRPr>
              </a:p>
            </p:txBody>
          </p:sp>
        </p:grpSp>
      </p:grpSp>
      <p:sp>
        <p:nvSpPr>
          <p:cNvPr id="121" name="TextBox 19"/>
          <p:cNvSpPr txBox="1">
            <a:spLocks noChangeArrowheads="1"/>
          </p:cNvSpPr>
          <p:nvPr/>
        </p:nvSpPr>
        <p:spPr bwMode="auto">
          <a:xfrm>
            <a:off x="1458965" y="6580837"/>
            <a:ext cx="212739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endParaRPr lang="en-GB" sz="1000" dirty="0">
              <a:solidFill>
                <a:srgbClr val="002060"/>
              </a:solidFill>
              <a:latin typeface="+mj-lt"/>
            </a:endParaRPr>
          </a:p>
        </p:txBody>
      </p:sp>
      <p:sp>
        <p:nvSpPr>
          <p:cNvPr id="122" name="Espace réservé de la date 3"/>
          <p:cNvSpPr txBox="1">
            <a:spLocks/>
          </p:cNvSpPr>
          <p:nvPr/>
        </p:nvSpPr>
        <p:spPr>
          <a:xfrm>
            <a:off x="1187624" y="6381328"/>
            <a:ext cx="2133600" cy="365125"/>
          </a:xfrm>
          <a:prstGeom prst="rect">
            <a:avLst/>
          </a:prstGeom>
        </p:spPr>
        <p:txBody>
          <a:bodyPr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123" name="Espace réservé du numéro de diapositive 4"/>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C43BAD7C-254B-4E94-9BA8-FDC282365B5B}" type="slidenum">
              <a:rPr kumimoji="0" lang="en-GB"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89" name="TextBox 88"/>
          <p:cNvSpPr txBox="1"/>
          <p:nvPr/>
        </p:nvSpPr>
        <p:spPr>
          <a:xfrm>
            <a:off x="1115616" y="4922004"/>
            <a:ext cx="4320480" cy="523220"/>
          </a:xfrm>
          <a:prstGeom prst="rect">
            <a:avLst/>
          </a:prstGeom>
          <a:noFill/>
        </p:spPr>
        <p:txBody>
          <a:bodyPr wrap="square" rtlCol="0">
            <a:spAutoFit/>
          </a:bodyPr>
          <a:lstStyle/>
          <a:p>
            <a:r>
              <a:rPr lang="en-GB" sz="1400" b="1" dirty="0" smtClean="0"/>
              <a:t>Contributions to standardisation and regulatory process via member organisations in respective bodies</a:t>
            </a:r>
            <a:endParaRPr lang="en-GB" sz="1400" b="1" dirty="0"/>
          </a:p>
        </p:txBody>
      </p:sp>
      <p:grpSp>
        <p:nvGrpSpPr>
          <p:cNvPr id="106" name="Group 105"/>
          <p:cNvGrpSpPr/>
          <p:nvPr/>
        </p:nvGrpSpPr>
        <p:grpSpPr>
          <a:xfrm>
            <a:off x="5076031" y="1753071"/>
            <a:ext cx="3384401" cy="648072"/>
            <a:chOff x="5076031" y="1753071"/>
            <a:chExt cx="3384401" cy="648072"/>
          </a:xfrm>
        </p:grpSpPr>
        <p:sp>
          <p:nvSpPr>
            <p:cNvPr id="97" name="Line 84"/>
            <p:cNvSpPr>
              <a:spLocks noChangeShapeType="1"/>
            </p:cNvSpPr>
            <p:nvPr/>
          </p:nvSpPr>
          <p:spPr bwMode="auto">
            <a:xfrm flipV="1">
              <a:off x="7038975" y="1828799"/>
              <a:ext cx="95250" cy="295276"/>
            </a:xfrm>
            <a:prstGeom prst="line">
              <a:avLst/>
            </a:prstGeom>
            <a:noFill/>
            <a:ln w="9525">
              <a:solidFill>
                <a:schemeClr val="tx1"/>
              </a:solidFill>
              <a:miter lim="800000"/>
              <a:headEnd/>
              <a:tailEnd type="triangle" w="med" len="med"/>
            </a:ln>
          </p:spPr>
          <p:txBody>
            <a:bodyPr wrap="none"/>
            <a:lstStyle/>
            <a:p>
              <a:endParaRPr lang="en-GB"/>
            </a:p>
          </p:txBody>
        </p:sp>
        <p:sp>
          <p:nvSpPr>
            <p:cNvPr id="8223" name="Line 83"/>
            <p:cNvSpPr>
              <a:spLocks noChangeShapeType="1"/>
            </p:cNvSpPr>
            <p:nvPr/>
          </p:nvSpPr>
          <p:spPr bwMode="auto">
            <a:xfrm>
              <a:off x="5172572" y="1753071"/>
              <a:ext cx="144016" cy="360040"/>
            </a:xfrm>
            <a:prstGeom prst="line">
              <a:avLst/>
            </a:prstGeom>
            <a:noFill/>
            <a:ln w="9525">
              <a:solidFill>
                <a:schemeClr val="tx1"/>
              </a:solidFill>
              <a:miter lim="800000"/>
              <a:headEnd/>
              <a:tailEnd type="triangle" w="med" len="med"/>
            </a:ln>
          </p:spPr>
          <p:txBody>
            <a:bodyPr wrap="none"/>
            <a:lstStyle/>
            <a:p>
              <a:endParaRPr lang="en-GB"/>
            </a:p>
          </p:txBody>
        </p:sp>
        <p:sp>
          <p:nvSpPr>
            <p:cNvPr id="85" name="Line 83"/>
            <p:cNvSpPr>
              <a:spLocks noChangeShapeType="1"/>
            </p:cNvSpPr>
            <p:nvPr/>
          </p:nvSpPr>
          <p:spPr bwMode="auto">
            <a:xfrm>
              <a:off x="7740352" y="1753071"/>
              <a:ext cx="72008" cy="360040"/>
            </a:xfrm>
            <a:prstGeom prst="line">
              <a:avLst/>
            </a:prstGeom>
            <a:noFill/>
            <a:ln w="9525">
              <a:solidFill>
                <a:schemeClr val="tx1"/>
              </a:solidFill>
              <a:miter lim="800000"/>
              <a:headEnd/>
              <a:tailEnd type="triangle" w="med" len="med"/>
            </a:ln>
          </p:spPr>
          <p:txBody>
            <a:bodyPr wrap="none"/>
            <a:lstStyle/>
            <a:p>
              <a:endParaRPr lang="en-GB"/>
            </a:p>
          </p:txBody>
        </p:sp>
        <p:sp>
          <p:nvSpPr>
            <p:cNvPr id="83" name="Line 83"/>
            <p:cNvSpPr>
              <a:spLocks noChangeShapeType="1"/>
            </p:cNvSpPr>
            <p:nvPr/>
          </p:nvSpPr>
          <p:spPr bwMode="auto">
            <a:xfrm>
              <a:off x="6228184" y="1753071"/>
              <a:ext cx="72008" cy="360040"/>
            </a:xfrm>
            <a:prstGeom prst="line">
              <a:avLst/>
            </a:prstGeom>
            <a:noFill/>
            <a:ln w="9525">
              <a:solidFill>
                <a:schemeClr val="tx1"/>
              </a:solidFill>
              <a:miter lim="800000"/>
              <a:headEnd/>
              <a:tailEnd type="triangle" w="med" len="med"/>
            </a:ln>
          </p:spPr>
          <p:txBody>
            <a:bodyPr wrap="none"/>
            <a:lstStyle/>
            <a:p>
              <a:endParaRPr lang="en-GB"/>
            </a:p>
          </p:txBody>
        </p:sp>
        <p:sp>
          <p:nvSpPr>
            <p:cNvPr id="82" name="AutoShape 50"/>
            <p:cNvSpPr>
              <a:spLocks noChangeArrowheads="1"/>
            </p:cNvSpPr>
            <p:nvPr/>
          </p:nvSpPr>
          <p:spPr bwMode="auto">
            <a:xfrm>
              <a:off x="5076031" y="2113111"/>
              <a:ext cx="3384401" cy="288032"/>
            </a:xfrm>
            <a:prstGeom prst="homePlate">
              <a:avLst>
                <a:gd name="adj" fmla="val 156630"/>
              </a:avLst>
            </a:prstGeom>
            <a:solidFill>
              <a:schemeClr val="tx2">
                <a:lumMod val="60000"/>
                <a:lumOff val="40000"/>
              </a:schemeClr>
            </a:solidFill>
            <a:ln w="9525">
              <a:solidFill>
                <a:schemeClr val="tx1"/>
              </a:solidFill>
              <a:miter lim="800000"/>
              <a:headEnd/>
              <a:tailEnd/>
            </a:ln>
          </p:spPr>
          <p:txBody>
            <a:bodyPr wrap="none" anchor="ctr"/>
            <a:lstStyle/>
            <a:p>
              <a:pPr eaLnBrk="0" hangingPunct="0"/>
              <a:r>
                <a:rPr lang="en-GB" sz="1400" dirty="0" smtClean="0">
                  <a:solidFill>
                    <a:schemeClr val="bg1"/>
                  </a:solidFill>
                </a:rPr>
                <a:t>3GPP Work Items and 3GPP Releases</a:t>
              </a:r>
              <a:endParaRPr lang="en-GB" sz="1400" dirty="0">
                <a:solidFill>
                  <a:schemeClr val="bg1"/>
                </a:solidFill>
              </a:endParaRPr>
            </a:p>
          </p:txBody>
        </p:sp>
      </p:grpSp>
      <p:grpSp>
        <p:nvGrpSpPr>
          <p:cNvPr id="104" name="Group 103"/>
          <p:cNvGrpSpPr/>
          <p:nvPr/>
        </p:nvGrpSpPr>
        <p:grpSpPr>
          <a:xfrm>
            <a:off x="1187624" y="1340768"/>
            <a:ext cx="7921638" cy="484311"/>
            <a:chOff x="1187624" y="1340768"/>
            <a:chExt cx="7921638" cy="484311"/>
          </a:xfrm>
        </p:grpSpPr>
        <p:sp>
          <p:nvSpPr>
            <p:cNvPr id="8235" name="AutoShape 74"/>
            <p:cNvSpPr>
              <a:spLocks noChangeArrowheads="1"/>
            </p:cNvSpPr>
            <p:nvPr/>
          </p:nvSpPr>
          <p:spPr bwMode="auto">
            <a:xfrm>
              <a:off x="1187624" y="1353119"/>
              <a:ext cx="2928578" cy="471959"/>
            </a:xfrm>
            <a:prstGeom prst="homePlate">
              <a:avLst>
                <a:gd name="adj" fmla="val 115993"/>
              </a:avLst>
            </a:prstGeom>
            <a:solidFill>
              <a:schemeClr val="tx2">
                <a:lumMod val="60000"/>
                <a:lumOff val="40000"/>
              </a:schemeClr>
            </a:solidFill>
            <a:ln w="9525">
              <a:solidFill>
                <a:schemeClr val="tx1"/>
              </a:solidFill>
              <a:miter lim="800000"/>
              <a:headEnd/>
              <a:tailEnd/>
            </a:ln>
          </p:spPr>
          <p:txBody>
            <a:bodyPr wrap="none" anchor="ctr"/>
            <a:lstStyle/>
            <a:p>
              <a:pPr eaLnBrk="0" hangingPunct="0"/>
              <a:r>
                <a:rPr lang="en-GB" sz="1400" dirty="0" smtClean="0">
                  <a:solidFill>
                    <a:schemeClr val="bg1"/>
                  </a:solidFill>
                </a:rPr>
                <a:t>5G research in FP7 and</a:t>
              </a:r>
            </a:p>
            <a:p>
              <a:pPr eaLnBrk="0" hangingPunct="0"/>
              <a:r>
                <a:rPr lang="en-GB" sz="1400" dirty="0" smtClean="0">
                  <a:solidFill>
                    <a:schemeClr val="bg1"/>
                  </a:solidFill>
                </a:rPr>
                <a:t>in the private sector</a:t>
              </a:r>
              <a:endParaRPr lang="en-GB" sz="1400" dirty="0">
                <a:solidFill>
                  <a:schemeClr val="bg1"/>
                </a:solidFill>
              </a:endParaRPr>
            </a:p>
          </p:txBody>
        </p:sp>
        <p:sp>
          <p:nvSpPr>
            <p:cNvPr id="72" name="AutoShape 61"/>
            <p:cNvSpPr>
              <a:spLocks noChangeArrowheads="1"/>
            </p:cNvSpPr>
            <p:nvPr/>
          </p:nvSpPr>
          <p:spPr bwMode="auto">
            <a:xfrm>
              <a:off x="7068530" y="1340768"/>
              <a:ext cx="2040732" cy="484311"/>
            </a:xfrm>
            <a:prstGeom prst="chevron">
              <a:avLst>
                <a:gd name="adj" fmla="val 79136"/>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GB" sz="1400" dirty="0" smtClean="0">
                  <a:solidFill>
                    <a:schemeClr val="tx1"/>
                  </a:solidFill>
                </a:rPr>
                <a:t>5G PPP Phase III</a:t>
              </a:r>
              <a:endParaRPr lang="en-GB" sz="1400" dirty="0">
                <a:solidFill>
                  <a:schemeClr val="tx1"/>
                </a:solidFill>
              </a:endParaRPr>
            </a:p>
          </p:txBody>
        </p:sp>
        <p:sp>
          <p:nvSpPr>
            <p:cNvPr id="8239" name="AutoShape 60"/>
            <p:cNvSpPr>
              <a:spLocks noChangeArrowheads="1"/>
            </p:cNvSpPr>
            <p:nvPr/>
          </p:nvSpPr>
          <p:spPr bwMode="auto">
            <a:xfrm>
              <a:off x="4115444" y="1340769"/>
              <a:ext cx="1680692" cy="484310"/>
            </a:xfrm>
            <a:prstGeom prst="homePlate">
              <a:avLst>
                <a:gd name="adj" fmla="val 65074"/>
              </a:avLst>
            </a:prstGeom>
            <a:solidFill>
              <a:schemeClr val="tx2">
                <a:lumMod val="40000"/>
                <a:lumOff val="60000"/>
              </a:schemeClr>
            </a:solidFill>
            <a:ln w="9525">
              <a:solidFill>
                <a:schemeClr val="tx1"/>
              </a:solidFill>
              <a:miter lim="800000"/>
              <a:headEnd/>
              <a:tailEnd/>
            </a:ln>
          </p:spPr>
          <p:txBody>
            <a:bodyPr wrap="none" anchor="ctr"/>
            <a:lstStyle/>
            <a:p>
              <a:pPr eaLnBrk="0" hangingPunct="0"/>
              <a:r>
                <a:rPr lang="en-GB" sz="1400" dirty="0" smtClean="0">
                  <a:solidFill>
                    <a:schemeClr val="tx1"/>
                  </a:solidFill>
                </a:rPr>
                <a:t>5G PPP Phase I </a:t>
              </a:r>
              <a:endParaRPr lang="en-GB" sz="1400" dirty="0">
                <a:solidFill>
                  <a:schemeClr val="tx1"/>
                </a:solidFill>
              </a:endParaRPr>
            </a:p>
          </p:txBody>
        </p:sp>
        <p:sp>
          <p:nvSpPr>
            <p:cNvPr id="8240" name="AutoShape 61"/>
            <p:cNvSpPr>
              <a:spLocks noChangeArrowheads="1"/>
            </p:cNvSpPr>
            <p:nvPr/>
          </p:nvSpPr>
          <p:spPr bwMode="auto">
            <a:xfrm>
              <a:off x="5400470" y="1340769"/>
              <a:ext cx="2051849" cy="484310"/>
            </a:xfrm>
            <a:prstGeom prst="chevron">
              <a:avLst>
                <a:gd name="adj" fmla="val 79136"/>
              </a:avLst>
            </a:prstGeom>
            <a:solidFill>
              <a:schemeClr val="tx2">
                <a:lumMod val="20000"/>
                <a:lumOff val="80000"/>
              </a:schemeClr>
            </a:solidFill>
            <a:ln w="9525">
              <a:solidFill>
                <a:schemeClr val="tx1"/>
              </a:solidFill>
              <a:miter lim="800000"/>
              <a:headEnd/>
              <a:tailEnd/>
            </a:ln>
          </p:spPr>
          <p:txBody>
            <a:bodyPr wrap="none" anchor="ctr"/>
            <a:lstStyle/>
            <a:p>
              <a:pPr eaLnBrk="0" hangingPunct="0"/>
              <a:r>
                <a:rPr lang="en-GB" sz="1400" dirty="0" smtClean="0">
                  <a:solidFill>
                    <a:schemeClr val="tx1"/>
                  </a:solidFill>
                </a:rPr>
                <a:t>5G PPP Phase II</a:t>
              </a:r>
              <a:endParaRPr lang="en-GB" sz="1400" dirty="0">
                <a:solidFill>
                  <a:schemeClr val="tx1"/>
                </a:solidFill>
              </a:endParaRPr>
            </a:p>
          </p:txBody>
        </p:sp>
      </p:grpSp>
      <p:sp>
        <p:nvSpPr>
          <p:cNvPr id="92" name="Titre 6"/>
          <p:cNvSpPr txBox="1">
            <a:spLocks/>
          </p:cNvSpPr>
          <p:nvPr/>
        </p:nvSpPr>
        <p:spPr>
          <a:xfrm>
            <a:off x="1187624" y="260648"/>
            <a:ext cx="7056784" cy="792088"/>
          </a:xfrm>
          <a:prstGeom prst="rect">
            <a:avLst/>
          </a:prstGeom>
          <a:ln>
            <a:solidFill>
              <a:srgbClr val="002060"/>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i-FI" sz="2600" b="1" i="0" u="none" strike="noStrike" kern="1200" cap="none" spc="0" normalizeH="0" baseline="0" noProof="1" smtClean="0">
                <a:ln>
                  <a:noFill/>
                </a:ln>
                <a:solidFill>
                  <a:srgbClr val="002060"/>
                </a:solidFill>
                <a:effectLst/>
                <a:uLnTx/>
                <a:uFillTx/>
                <a:latin typeface="+mj-lt"/>
                <a:ea typeface="+mj-ea"/>
                <a:cs typeface="+mj-cs"/>
              </a:rPr>
              <a:t>5G-PPP interactions</a:t>
            </a:r>
            <a:endParaRPr kumimoji="0" lang="en-GB" sz="2600" b="1" i="0" u="none" strike="noStrike" kern="1200" cap="none" spc="0" normalizeH="0" baseline="0" noProof="1">
              <a:ln>
                <a:noFill/>
              </a:ln>
              <a:solidFill>
                <a:srgbClr val="002060"/>
              </a:solidFill>
              <a:effectLst/>
              <a:uLnTx/>
              <a:uFillTx/>
              <a:latin typeface="+mj-lt"/>
              <a:ea typeface="+mj-ea"/>
              <a:cs typeface="+mj-cs"/>
            </a:endParaRPr>
          </a:p>
        </p:txBody>
      </p:sp>
      <p:cxnSp>
        <p:nvCxnSpPr>
          <p:cNvPr id="96" name="Straight Arrow Connector 95"/>
          <p:cNvCxnSpPr/>
          <p:nvPr/>
        </p:nvCxnSpPr>
        <p:spPr>
          <a:xfrm>
            <a:off x="1359673" y="5907819"/>
            <a:ext cx="7005099" cy="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8317051" y="5701084"/>
            <a:ext cx="663964" cy="369332"/>
          </a:xfrm>
          <a:prstGeom prst="rect">
            <a:avLst/>
          </a:prstGeom>
          <a:noFill/>
        </p:spPr>
        <p:txBody>
          <a:bodyPr wrap="none" rtlCol="0">
            <a:spAutoFit/>
          </a:bodyPr>
          <a:lstStyle/>
          <a:p>
            <a:r>
              <a:rPr lang="en-US" dirty="0" smtClean="0"/>
              <a:t>TIME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linds(horizontal)">
                                      <p:cBhvr>
                                        <p:cTn id="7" dur="5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blinds(horizontal)">
                                      <p:cBhvr>
                                        <p:cTn id="17" dur="500"/>
                                        <p:tgtEl>
                                          <p:spTgt spid="1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blinds(horizontal)">
                                      <p:cBhvr>
                                        <p:cTn id="22" dur="500"/>
                                        <p:tgtEl>
                                          <p:spTgt spid="10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blinds(horizontal)">
                                      <p:cBhvr>
                                        <p:cTn id="27" dur="500"/>
                                        <p:tgtEl>
                                          <p:spTgt spid="1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txBox="1">
            <a:spLocks/>
          </p:cNvSpPr>
          <p:nvPr/>
        </p:nvSpPr>
        <p:spPr>
          <a:xfrm>
            <a:off x="1181896" y="1196752"/>
            <a:ext cx="7641470" cy="4608512"/>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0"/>
              </a:spcBef>
              <a:spcAft>
                <a:spcPts val="600"/>
              </a:spcAft>
            </a:pPr>
            <a:r>
              <a:rPr lang="en-GB" sz="1600" dirty="0" smtClean="0">
                <a:solidFill>
                  <a:srgbClr val="002060"/>
                </a:solidFill>
              </a:rPr>
              <a:t>5G research is getting momentum globally</a:t>
            </a:r>
          </a:p>
          <a:p>
            <a:pPr marL="717550" lvl="1" indent="-355600" algn="l">
              <a:spcBef>
                <a:spcPts val="0"/>
              </a:spcBef>
              <a:spcAft>
                <a:spcPts val="600"/>
              </a:spcAft>
              <a:buFont typeface="Arial" pitchFamily="34" charset="0"/>
              <a:buChar char="•"/>
            </a:pPr>
            <a:r>
              <a:rPr lang="en-GB" sz="1400" dirty="0" smtClean="0">
                <a:solidFill>
                  <a:srgbClr val="002060"/>
                </a:solidFill>
              </a:rPr>
              <a:t>European 5G research started in EU Framework Program 7</a:t>
            </a:r>
          </a:p>
          <a:p>
            <a:pPr marL="717550" lvl="1" indent="-355600" algn="l">
              <a:spcBef>
                <a:spcPts val="0"/>
              </a:spcBef>
              <a:spcAft>
                <a:spcPts val="600"/>
              </a:spcAft>
              <a:buFont typeface="Arial" pitchFamily="34" charset="0"/>
              <a:buChar char="•"/>
            </a:pPr>
            <a:r>
              <a:rPr lang="en-GB" sz="1400" dirty="0" smtClean="0">
                <a:solidFill>
                  <a:srgbClr val="002060"/>
                </a:solidFill>
              </a:rPr>
              <a:t>5G-PPP launched in December 2013 as part of new European research program Horizon 2020</a:t>
            </a:r>
          </a:p>
          <a:p>
            <a:pPr marL="355600" indent="-355600">
              <a:spcBef>
                <a:spcPts val="0"/>
              </a:spcBef>
              <a:spcAft>
                <a:spcPts val="600"/>
              </a:spcAft>
            </a:pPr>
            <a:r>
              <a:rPr lang="en-GB" sz="1600" dirty="0" smtClean="0">
                <a:solidFill>
                  <a:srgbClr val="002060"/>
                </a:solidFill>
              </a:rPr>
              <a:t>5G-PPP is addressing the future communication network including support of vertical sectors</a:t>
            </a:r>
          </a:p>
          <a:p>
            <a:pPr marL="355600" lvl="1" indent="-355600" algn="l">
              <a:spcBef>
                <a:spcPts val="0"/>
              </a:spcBef>
              <a:spcAft>
                <a:spcPts val="600"/>
              </a:spcAft>
              <a:buFont typeface="Arial" panose="020B0604020202020204" pitchFamily="34" charset="0"/>
              <a:buChar char="•"/>
            </a:pPr>
            <a:r>
              <a:rPr lang="en-US" sz="1600" dirty="0" smtClean="0">
                <a:solidFill>
                  <a:srgbClr val="002060"/>
                </a:solidFill>
              </a:rPr>
              <a:t>3GPP work would need to clarify the right timing and service introduction perspective, which may vary from different regional perspectives </a:t>
            </a:r>
          </a:p>
          <a:p>
            <a:pPr marL="355600" lvl="1" indent="-355600" algn="l">
              <a:spcBef>
                <a:spcPts val="0"/>
              </a:spcBef>
              <a:spcAft>
                <a:spcPts val="600"/>
              </a:spcAft>
              <a:buFont typeface="Arial" panose="020B0604020202020204" pitchFamily="34" charset="0"/>
              <a:buChar char="•"/>
            </a:pPr>
            <a:r>
              <a:rPr lang="en-US" sz="1600" dirty="0" smtClean="0">
                <a:solidFill>
                  <a:srgbClr val="002060"/>
                </a:solidFill>
              </a:rPr>
              <a:t>3GPP would need to ensure that vertical industry requirements are properly captured</a:t>
            </a:r>
          </a:p>
          <a:p>
            <a:pPr marL="355600" lvl="1" indent="-355600" algn="l">
              <a:spcBef>
                <a:spcPts val="0"/>
              </a:spcBef>
              <a:spcAft>
                <a:spcPts val="600"/>
              </a:spcAft>
              <a:buFont typeface="Arial" panose="020B0604020202020204" pitchFamily="34" charset="0"/>
              <a:buChar char="•"/>
            </a:pPr>
            <a:r>
              <a:rPr lang="en-GB" sz="1600" dirty="0" smtClean="0">
                <a:solidFill>
                  <a:srgbClr val="002060"/>
                </a:solidFill>
                <a:cs typeface="Arial" pitchFamily="34" charset="0"/>
              </a:rPr>
              <a:t>5G-PPP expects 5G wireless system will be integrated and co-developed with existing and evolving 4G systems</a:t>
            </a:r>
          </a:p>
          <a:p>
            <a:pPr marL="355600" lvl="1" indent="-355600" algn="l">
              <a:spcBef>
                <a:spcPts val="0"/>
              </a:spcBef>
              <a:spcAft>
                <a:spcPts val="600"/>
              </a:spcAft>
              <a:buFont typeface="Arial" panose="020B0604020202020204" pitchFamily="34" charset="0"/>
              <a:buChar char="•"/>
            </a:pPr>
            <a:r>
              <a:rPr lang="en-US" sz="1600" dirty="0" smtClean="0">
                <a:solidFill>
                  <a:srgbClr val="002060"/>
                </a:solidFill>
              </a:rPr>
              <a:t>3GPP would need to consider spectrum sharing and regulatory aspects related to expected licensing schemes</a:t>
            </a:r>
            <a:endParaRPr lang="en-GB" sz="1600" dirty="0" smtClean="0">
              <a:solidFill>
                <a:srgbClr val="002060"/>
              </a:solidFill>
            </a:endParaRPr>
          </a:p>
          <a:p>
            <a:pPr marL="355600" lvl="1" indent="-355600" algn="l">
              <a:spcBef>
                <a:spcPts val="0"/>
              </a:spcBef>
              <a:spcAft>
                <a:spcPts val="600"/>
              </a:spcAft>
              <a:buFont typeface="Arial" panose="020B0604020202020204" pitchFamily="34" charset="0"/>
              <a:buChar char="•"/>
            </a:pPr>
            <a:r>
              <a:rPr lang="en-GB" sz="1600" dirty="0" smtClean="0">
                <a:solidFill>
                  <a:srgbClr val="002060"/>
                </a:solidFill>
              </a:rPr>
              <a:t>5G-PPP has published a Vision and Requirements White Paper (presented at MWC 2015</a:t>
            </a:r>
            <a:r>
              <a:rPr lang="en-GB" sz="1400" dirty="0" smtClean="0">
                <a:solidFill>
                  <a:srgbClr val="002060"/>
                </a:solidFill>
              </a:rPr>
              <a:t>)</a:t>
            </a:r>
          </a:p>
          <a:p>
            <a:pPr marL="717550" lvl="1" indent="-355600" algn="l">
              <a:spcBef>
                <a:spcPts val="0"/>
              </a:spcBef>
              <a:spcAft>
                <a:spcPts val="600"/>
              </a:spcAft>
              <a:buFont typeface="Arial" pitchFamily="34" charset="0"/>
              <a:buChar char="•"/>
            </a:pPr>
            <a:r>
              <a:rPr lang="en-GB" sz="1400" dirty="0" smtClean="0">
                <a:solidFill>
                  <a:srgbClr val="002060"/>
                </a:solidFill>
              </a:rPr>
              <a:t>19 5G-PPP projects started on July 1, 2015, </a:t>
            </a:r>
            <a:r>
              <a:rPr lang="en-US" sz="1400" dirty="0" smtClean="0">
                <a:solidFill>
                  <a:srgbClr val="002060"/>
                </a:solidFill>
              </a:rPr>
              <a:t>with expected spin off inputs to standardization by European actors</a:t>
            </a:r>
            <a:endParaRPr lang="en-GB" sz="1400" dirty="0" smtClean="0">
              <a:solidFill>
                <a:srgbClr val="002060"/>
              </a:solidFill>
            </a:endParaRPr>
          </a:p>
        </p:txBody>
      </p:sp>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13</a:t>
            </a:fld>
            <a:endParaRPr lang="en-GB"/>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a:p>
        </p:txBody>
      </p:sp>
      <p:sp>
        <p:nvSpPr>
          <p:cNvPr id="9"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Conclusions</a:t>
            </a:r>
            <a:endParaRPr lang="en-GB" sz="2600" dirty="0">
              <a:solidFill>
                <a:srgbClr val="002060"/>
              </a:solidFill>
            </a:endParaRPr>
          </a:p>
        </p:txBody>
      </p:sp>
      <p:sp>
        <p:nvSpPr>
          <p:cNvPr id="10" name="TextBox 19"/>
          <p:cNvSpPr txBox="1">
            <a:spLocks noChangeArrowheads="1"/>
          </p:cNvSpPr>
          <p:nvPr/>
        </p:nvSpPr>
        <p:spPr bwMode="auto">
          <a:xfrm>
            <a:off x="1458965" y="6580837"/>
            <a:ext cx="212739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endParaRPr lang="en-GB" sz="1000" dirty="0">
              <a:solidFill>
                <a:srgbClr val="002060"/>
              </a:solidFill>
              <a:latin typeface="+mj-lt"/>
            </a:endParaRPr>
          </a:p>
        </p:txBody>
      </p:sp>
      <p:sp>
        <p:nvSpPr>
          <p:cNvPr id="11"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12" name="Rectangle 11"/>
          <p:cNvSpPr/>
          <p:nvPr/>
        </p:nvSpPr>
        <p:spPr>
          <a:xfrm>
            <a:off x="1330258" y="5695211"/>
            <a:ext cx="7332969" cy="646331"/>
          </a:xfrm>
          <a:prstGeom prst="rect">
            <a:avLst/>
          </a:prstGeom>
        </p:spPr>
        <p:txBody>
          <a:bodyPr wrap="none">
            <a:spAutoFit/>
          </a:bodyPr>
          <a:lstStyle/>
          <a:p>
            <a:pPr algn="ctr"/>
            <a:r>
              <a:rPr lang="en-GB" u="sng" dirty="0" smtClean="0">
                <a:solidFill>
                  <a:srgbClr val="002060"/>
                </a:solidFill>
                <a:hlinkClick r:id="rId2"/>
              </a:rPr>
              <a:t>http://5g-ppp.eu/</a:t>
            </a:r>
            <a:endParaRPr lang="en-GB" u="sng" dirty="0" smtClean="0">
              <a:solidFill>
                <a:srgbClr val="002060"/>
              </a:solidFill>
            </a:endParaRPr>
          </a:p>
          <a:p>
            <a:pPr algn="ctr"/>
            <a:r>
              <a:rPr lang="en-GB" u="sng" dirty="0" smtClean="0">
                <a:solidFill>
                  <a:srgbClr val="002060"/>
                </a:solidFill>
                <a:hlinkClick r:id="rId3"/>
              </a:rPr>
              <a:t>https://5g-ppp.eu/wp-content/uploads/2015/02/5G-Vision-Brochure-v1.pdf</a:t>
            </a:r>
            <a:endParaRPr lang="en-GB" u="sng" dirty="0" smtClean="0">
              <a:solidFill>
                <a:srgbClr val="002060"/>
              </a:solidFill>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a:p>
        </p:txBody>
      </p:sp>
      <p:sp>
        <p:nvSpPr>
          <p:cNvPr id="13" name="Content Placeholder 2"/>
          <p:cNvSpPr>
            <a:spLocks noGrp="1"/>
          </p:cNvSpPr>
          <p:nvPr>
            <p:ph idx="1"/>
          </p:nvPr>
        </p:nvSpPr>
        <p:spPr>
          <a:xfrm>
            <a:off x="1183076" y="1206799"/>
            <a:ext cx="4733926" cy="5212577"/>
          </a:xfrm>
          <a:noFill/>
          <a:ln>
            <a:noFill/>
          </a:ln>
        </p:spPr>
        <p:txBody>
          <a:bodyPr wrap="square" lIns="81615" tIns="40808" rIns="81615" bIns="40808" anchor="t">
            <a:noAutofit/>
          </a:bodyPr>
          <a:lstStyle/>
          <a:p>
            <a:pPr>
              <a:spcBef>
                <a:spcPts val="0"/>
              </a:spcBef>
              <a:spcAft>
                <a:spcPts val="0"/>
              </a:spcAft>
              <a:buNone/>
            </a:pPr>
            <a:r>
              <a:rPr lang="en-GB" sz="1600" b="1" noProof="1" smtClean="0">
                <a:latin typeface="+mj-lt"/>
                <a:ea typeface="ＭＳ Ｐゴシック" pitchFamily="34" charset="-128"/>
                <a:cs typeface="ヒラギノ角ゴ Pro W3"/>
              </a:rPr>
              <a:t>Industry</a:t>
            </a:r>
          </a:p>
          <a:p>
            <a:pPr marL="180975" indent="-180975">
              <a:spcBef>
                <a:spcPts val="0"/>
              </a:spcBef>
              <a:spcAft>
                <a:spcPts val="0"/>
              </a:spcAft>
            </a:pPr>
            <a:r>
              <a:rPr lang="en-GB" sz="1400" dirty="0" smtClean="0">
                <a:latin typeface="+mj-lt"/>
                <a:ea typeface="ＭＳ Ｐゴシック" pitchFamily="34" charset="-128"/>
                <a:cs typeface="ヒラギノ角ゴ Pro W3"/>
              </a:rPr>
              <a:t>ADVA Optical Networking SE</a:t>
            </a:r>
          </a:p>
          <a:p>
            <a:pPr marL="180975" indent="-180975">
              <a:spcBef>
                <a:spcPts val="0"/>
              </a:spcBef>
              <a:spcAft>
                <a:spcPts val="0"/>
              </a:spcAft>
            </a:pPr>
            <a:r>
              <a:rPr lang="en-GB" sz="1400" noProof="1" smtClean="0">
                <a:latin typeface="+mj-lt"/>
                <a:ea typeface="ＭＳ Ｐゴシック" pitchFamily="34" charset="-128"/>
                <a:cs typeface="ヒラギノ角ゴ Pro W3"/>
              </a:rPr>
              <a:t>Alcatel-Lucent</a:t>
            </a:r>
          </a:p>
          <a:p>
            <a:pPr marL="180975" indent="-180975">
              <a:spcBef>
                <a:spcPts val="0"/>
              </a:spcBef>
              <a:spcAft>
                <a:spcPts val="0"/>
              </a:spcAft>
            </a:pPr>
            <a:r>
              <a:rPr lang="en-GB" sz="1400" noProof="1" smtClean="0">
                <a:latin typeface="+mj-lt"/>
                <a:ea typeface="ＭＳ Ｐゴシック" pitchFamily="34" charset="-128"/>
                <a:cs typeface="ヒラギノ角ゴ Pro W3"/>
              </a:rPr>
              <a:t>Airbus</a:t>
            </a:r>
          </a:p>
          <a:p>
            <a:pPr marL="180975" indent="-180975">
              <a:spcBef>
                <a:spcPts val="0"/>
              </a:spcBef>
              <a:spcAft>
                <a:spcPts val="0"/>
              </a:spcAft>
            </a:pPr>
            <a:r>
              <a:rPr lang="en-GB" sz="1400" noProof="1" smtClean="0">
                <a:latin typeface="+mj-lt"/>
                <a:ea typeface="ＭＳ Ｐゴシック" pitchFamily="34" charset="-128"/>
                <a:cs typeface="ヒラギノ角ゴ Pro W3"/>
              </a:rPr>
              <a:t>Atos</a:t>
            </a:r>
          </a:p>
          <a:p>
            <a:pPr marL="180975" indent="-180975">
              <a:spcBef>
                <a:spcPts val="0"/>
              </a:spcBef>
              <a:spcAft>
                <a:spcPts val="0"/>
              </a:spcAft>
            </a:pPr>
            <a:r>
              <a:rPr lang="en-GB" sz="1400" noProof="1" smtClean="0">
                <a:latin typeface="+mj-lt"/>
                <a:ea typeface="ＭＳ Ｐゴシック" pitchFamily="34" charset="-128"/>
                <a:cs typeface="ヒラギノ角ゴ Pro W3"/>
              </a:rPr>
              <a:t>Deutsche Telekom</a:t>
            </a:r>
          </a:p>
          <a:p>
            <a:pPr marL="180975" indent="-180975">
              <a:spcBef>
                <a:spcPts val="0"/>
              </a:spcBef>
              <a:spcAft>
                <a:spcPts val="0"/>
              </a:spcAft>
            </a:pPr>
            <a:r>
              <a:rPr lang="en-GB" sz="1400" noProof="1" smtClean="0">
                <a:latin typeface="+mj-lt"/>
                <a:ea typeface="ＭＳ Ｐゴシック" pitchFamily="34" charset="-128"/>
                <a:cs typeface="ヒラギノ角ゴ Pro W3"/>
              </a:rPr>
              <a:t>DOCOMO Communications Laboratories Europe GmbH</a:t>
            </a:r>
          </a:p>
          <a:p>
            <a:pPr marL="180975" indent="-180975">
              <a:spcBef>
                <a:spcPts val="0"/>
              </a:spcBef>
              <a:spcAft>
                <a:spcPts val="0"/>
              </a:spcAft>
            </a:pPr>
            <a:r>
              <a:rPr lang="en-GB" sz="1400" noProof="1" smtClean="0">
                <a:latin typeface="+mj-lt"/>
                <a:ea typeface="ＭＳ Ｐゴシック" pitchFamily="34" charset="-128"/>
                <a:cs typeface="ヒラギノ角ゴ Pro W3"/>
              </a:rPr>
              <a:t>Ericsson</a:t>
            </a:r>
          </a:p>
          <a:p>
            <a:pPr marL="180975" indent="-180975">
              <a:spcBef>
                <a:spcPts val="0"/>
              </a:spcBef>
              <a:spcAft>
                <a:spcPts val="0"/>
              </a:spcAft>
            </a:pPr>
            <a:r>
              <a:rPr lang="en-GB" sz="1400" noProof="1" smtClean="0">
                <a:latin typeface="+mj-lt"/>
                <a:ea typeface="ＭＳ Ｐゴシック" pitchFamily="34" charset="-128"/>
                <a:cs typeface="ヒラギノ角ゴ Pro W3"/>
              </a:rPr>
              <a:t>Huawei Technologies Düsseldorf GmbH</a:t>
            </a:r>
          </a:p>
          <a:p>
            <a:pPr marL="180975" indent="-180975">
              <a:spcBef>
                <a:spcPts val="0"/>
              </a:spcBef>
              <a:spcAft>
                <a:spcPts val="0"/>
              </a:spcAft>
            </a:pPr>
            <a:r>
              <a:rPr lang="en-GB" sz="1400" dirty="0" smtClean="0">
                <a:latin typeface="+mj-lt"/>
                <a:ea typeface="ＭＳ Ｐゴシック" pitchFamily="34" charset="-128"/>
                <a:cs typeface="ヒラギノ角ゴ Pro W3"/>
              </a:rPr>
              <a:t>IBM Research</a:t>
            </a:r>
          </a:p>
          <a:p>
            <a:pPr marL="180975" indent="-180975">
              <a:spcBef>
                <a:spcPts val="0"/>
              </a:spcBef>
              <a:spcAft>
                <a:spcPts val="0"/>
              </a:spcAft>
            </a:pPr>
            <a:r>
              <a:rPr lang="en-US" sz="1400" dirty="0" smtClean="0"/>
              <a:t>Intel Deutschland GmbH </a:t>
            </a:r>
          </a:p>
          <a:p>
            <a:pPr marL="180975" indent="-180975">
              <a:spcBef>
                <a:spcPts val="0"/>
              </a:spcBef>
              <a:spcAft>
                <a:spcPts val="0"/>
              </a:spcAft>
            </a:pPr>
            <a:r>
              <a:rPr lang="en-GB" sz="1400" noProof="1" smtClean="0">
                <a:latin typeface="+mj-lt"/>
                <a:ea typeface="ＭＳ Ｐゴシック" pitchFamily="34" charset="-128"/>
                <a:cs typeface="ヒラギノ角ゴ Pro W3"/>
              </a:rPr>
              <a:t>NEC Europe Ltd.</a:t>
            </a:r>
          </a:p>
          <a:p>
            <a:pPr marL="180975" indent="-180975">
              <a:spcBef>
                <a:spcPts val="0"/>
              </a:spcBef>
              <a:spcAft>
                <a:spcPts val="0"/>
              </a:spcAft>
            </a:pPr>
            <a:r>
              <a:rPr lang="en-GB" sz="1400" noProof="1" smtClean="0">
                <a:latin typeface="+mj-lt"/>
                <a:ea typeface="ＭＳ Ｐゴシック" pitchFamily="34" charset="-128"/>
                <a:cs typeface="ヒラギノ角ゴ Pro W3"/>
              </a:rPr>
              <a:t>Nokia</a:t>
            </a:r>
          </a:p>
          <a:p>
            <a:pPr marL="180975" indent="-180975">
              <a:spcBef>
                <a:spcPts val="0"/>
              </a:spcBef>
              <a:spcAft>
                <a:spcPts val="0"/>
              </a:spcAft>
            </a:pPr>
            <a:r>
              <a:rPr lang="en-GB" sz="1400" noProof="1" smtClean="0">
                <a:latin typeface="+mj-lt"/>
                <a:ea typeface="ＭＳ Ｐゴシック" pitchFamily="34" charset="-128"/>
                <a:cs typeface="ヒラギノ角ゴ Pro W3"/>
              </a:rPr>
              <a:t>Orange</a:t>
            </a:r>
          </a:p>
          <a:p>
            <a:pPr marL="180975" indent="-180975">
              <a:spcBef>
                <a:spcPts val="0"/>
              </a:spcBef>
              <a:spcAft>
                <a:spcPts val="0"/>
              </a:spcAft>
            </a:pPr>
            <a:r>
              <a:rPr lang="en-GB" sz="1400" dirty="0" smtClean="0">
                <a:latin typeface="+mj-lt"/>
                <a:ea typeface="ＭＳ Ｐゴシック" pitchFamily="34" charset="-128"/>
                <a:cs typeface="ヒラギノ角ゴ Pro W3"/>
              </a:rPr>
              <a:t>Samsung Electronics Research Institute Ltd.</a:t>
            </a:r>
          </a:p>
          <a:p>
            <a:pPr marL="180975" indent="-180975">
              <a:spcBef>
                <a:spcPts val="0"/>
              </a:spcBef>
              <a:spcAft>
                <a:spcPts val="0"/>
              </a:spcAft>
            </a:pPr>
            <a:r>
              <a:rPr lang="en-GB" sz="1400" noProof="1" smtClean="0">
                <a:latin typeface="+mj-lt"/>
                <a:ea typeface="ＭＳ Ｐゴシック" pitchFamily="34" charset="-128"/>
                <a:cs typeface="ヒラギノ角ゴ Pro W3"/>
              </a:rPr>
              <a:t>SES</a:t>
            </a:r>
          </a:p>
          <a:p>
            <a:pPr marL="180975" indent="-180975">
              <a:spcBef>
                <a:spcPts val="0"/>
              </a:spcBef>
              <a:spcAft>
                <a:spcPts val="0"/>
              </a:spcAft>
            </a:pPr>
            <a:r>
              <a:rPr lang="en-GB" sz="1400" noProof="1" smtClean="0">
                <a:latin typeface="+mj-lt"/>
                <a:ea typeface="ＭＳ Ｐゴシック" pitchFamily="34" charset="-128"/>
                <a:cs typeface="ヒラギノ角ゴ Pro W3"/>
              </a:rPr>
              <a:t>Telecom Italia</a:t>
            </a:r>
          </a:p>
          <a:p>
            <a:pPr marL="180975" indent="-180975">
              <a:spcBef>
                <a:spcPts val="0"/>
              </a:spcBef>
              <a:spcAft>
                <a:spcPts val="0"/>
              </a:spcAft>
            </a:pPr>
            <a:r>
              <a:rPr lang="en-GB" sz="1400" noProof="1" smtClean="0">
                <a:latin typeface="+mj-lt"/>
                <a:ea typeface="ＭＳ Ｐゴシック" pitchFamily="34" charset="-128"/>
                <a:cs typeface="ヒラギノ角ゴ Pro W3"/>
              </a:rPr>
              <a:t>Telefónica I+D</a:t>
            </a:r>
          </a:p>
          <a:p>
            <a:pPr marL="180975" indent="-180975">
              <a:spcBef>
                <a:spcPts val="0"/>
              </a:spcBef>
              <a:spcAft>
                <a:spcPts val="0"/>
              </a:spcAft>
            </a:pPr>
            <a:r>
              <a:rPr lang="en-GB" sz="1400" noProof="1" smtClean="0">
                <a:latin typeface="+mj-lt"/>
                <a:ea typeface="ＭＳ Ｐゴシック" pitchFamily="34" charset="-128"/>
                <a:cs typeface="ヒラギノ角ゴ Pro W3"/>
              </a:rPr>
              <a:t>Telenor ASA</a:t>
            </a:r>
          </a:p>
          <a:p>
            <a:pPr marL="180975" indent="-180975">
              <a:spcBef>
                <a:spcPts val="0"/>
              </a:spcBef>
              <a:spcAft>
                <a:spcPts val="0"/>
              </a:spcAft>
            </a:pPr>
            <a:r>
              <a:rPr lang="en-GB" sz="1400" noProof="1" smtClean="0">
                <a:latin typeface="+mj-lt"/>
                <a:ea typeface="ＭＳ Ｐゴシック" pitchFamily="34" charset="-128"/>
                <a:cs typeface="ヒラギノ角ゴ Pro W3"/>
              </a:rPr>
              <a:t>Telespazio</a:t>
            </a:r>
          </a:p>
          <a:p>
            <a:pPr marL="180975" indent="-180975">
              <a:spcBef>
                <a:spcPts val="0"/>
              </a:spcBef>
              <a:spcAft>
                <a:spcPts val="0"/>
              </a:spcAft>
            </a:pPr>
            <a:r>
              <a:rPr lang="en-GB" sz="1400" noProof="1" smtClean="0">
                <a:latin typeface="+mj-lt"/>
                <a:ea typeface="ＭＳ Ｐゴシック" pitchFamily="34" charset="-128"/>
                <a:cs typeface="ヒラギノ角ゴ Pro W3"/>
              </a:rPr>
              <a:t>Thales Alenia Space</a:t>
            </a:r>
          </a:p>
          <a:p>
            <a:pPr marL="180975" indent="-180975">
              <a:spcBef>
                <a:spcPts val="0"/>
              </a:spcBef>
              <a:spcAft>
                <a:spcPts val="0"/>
              </a:spcAft>
            </a:pPr>
            <a:r>
              <a:rPr lang="en-GB" sz="1400" noProof="1" smtClean="0">
                <a:latin typeface="+mj-lt"/>
                <a:ea typeface="ＭＳ Ｐゴシック" pitchFamily="34" charset="-128"/>
                <a:cs typeface="ヒラギノ角ゴ Pro W3"/>
              </a:rPr>
              <a:t>Turk Telekomünikasyon A.Ş.</a:t>
            </a:r>
          </a:p>
        </p:txBody>
      </p:sp>
      <p:sp>
        <p:nvSpPr>
          <p:cNvPr id="14" name="Rectangle 3"/>
          <p:cNvSpPr txBox="1">
            <a:spLocks/>
          </p:cNvSpPr>
          <p:nvPr/>
        </p:nvSpPr>
        <p:spPr bwMode="auto">
          <a:xfrm>
            <a:off x="5443217" y="1196752"/>
            <a:ext cx="3700784" cy="31000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SzPct val="90000"/>
              <a:buFont typeface="Wingdings" pitchFamily="2" charset="2"/>
              <a:buChar char="§"/>
              <a:defRPr sz="2400">
                <a:solidFill>
                  <a:schemeClr val="bg2"/>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000">
                <a:solidFill>
                  <a:schemeClr val="bg2"/>
                </a:solidFill>
                <a:latin typeface="+mn-lt"/>
              </a:defRPr>
            </a:lvl2pPr>
            <a:lvl3pPr marL="1143000" indent="-228600" algn="l" defTabSz="457200" rtl="0" eaLnBrk="0" fontAlgn="base" hangingPunct="0">
              <a:spcBef>
                <a:spcPct val="20000"/>
              </a:spcBef>
              <a:spcAft>
                <a:spcPct val="0"/>
              </a:spcAft>
              <a:buSzPct val="80000"/>
              <a:buFont typeface="Arial" charset="0"/>
              <a:buChar char="•"/>
              <a:defRPr sz="1600">
                <a:solidFill>
                  <a:schemeClr val="bg2"/>
                </a:solidFill>
                <a:latin typeface="+mn-lt"/>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defTabSz="457200" rtl="0" fontAlgn="base">
              <a:spcBef>
                <a:spcPct val="20000"/>
              </a:spcBef>
              <a:spcAft>
                <a:spcPct val="0"/>
              </a:spcAft>
              <a:buFont typeface="Arial" charset="0"/>
              <a:buChar char="»"/>
              <a:defRPr sz="2000">
                <a:solidFill>
                  <a:schemeClr val="tx1"/>
                </a:solidFill>
                <a:latin typeface="+mn-lt"/>
              </a:defRPr>
            </a:lvl6pPr>
            <a:lvl7pPr marL="2971800" indent="-228600" algn="l" defTabSz="457200" rtl="0" fontAlgn="base">
              <a:spcBef>
                <a:spcPct val="20000"/>
              </a:spcBef>
              <a:spcAft>
                <a:spcPct val="0"/>
              </a:spcAft>
              <a:buFont typeface="Arial" charset="0"/>
              <a:buChar char="»"/>
              <a:defRPr sz="2000">
                <a:solidFill>
                  <a:schemeClr val="tx1"/>
                </a:solidFill>
                <a:latin typeface="+mn-lt"/>
              </a:defRPr>
            </a:lvl7pPr>
            <a:lvl8pPr marL="3429000" indent="-228600" algn="l" defTabSz="457200" rtl="0" fontAlgn="base">
              <a:spcBef>
                <a:spcPct val="20000"/>
              </a:spcBef>
              <a:spcAft>
                <a:spcPct val="0"/>
              </a:spcAft>
              <a:buFont typeface="Arial" charset="0"/>
              <a:buChar char="»"/>
              <a:defRPr sz="2000">
                <a:solidFill>
                  <a:schemeClr val="tx1"/>
                </a:solidFill>
                <a:latin typeface="+mn-lt"/>
              </a:defRPr>
            </a:lvl8pPr>
            <a:lvl9pPr marL="3886200" indent="-228600" algn="l" defTabSz="457200" rtl="0" fontAlgn="base">
              <a:spcBef>
                <a:spcPct val="20000"/>
              </a:spcBef>
              <a:spcAft>
                <a:spcPct val="0"/>
              </a:spcAft>
              <a:buFont typeface="Arial" charset="0"/>
              <a:buChar char="»"/>
              <a:defRPr sz="2000">
                <a:solidFill>
                  <a:schemeClr val="tx1"/>
                </a:solidFill>
                <a:latin typeface="+mn-lt"/>
              </a:defRPr>
            </a:lvl9pPr>
          </a:lstStyle>
          <a:p>
            <a:pPr>
              <a:spcBef>
                <a:spcPts val="0"/>
              </a:spcBef>
              <a:buNone/>
            </a:pPr>
            <a:r>
              <a:rPr lang="en-GB" sz="1600" b="1" kern="0" noProof="1" smtClean="0">
                <a:solidFill>
                  <a:schemeClr val="tx2"/>
                </a:solidFill>
                <a:latin typeface="+mj-lt"/>
                <a:cs typeface="Arial" pitchFamily="34" charset="0"/>
              </a:rPr>
              <a:t>Research</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CEA-LETI</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Centre Tecnologic de Telecomunicacions de Catalunya (CTTC)</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Consorzio Nazionale Interuniversitario per le Telecomunicazioni (CNIT)</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Fundacion IMDEA Networks</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Instituto de Telecomunicacoes</a:t>
            </a:r>
          </a:p>
          <a:p>
            <a:pPr marL="180975" indent="-180975">
              <a:spcBef>
                <a:spcPts val="0"/>
              </a:spcBef>
              <a:buFont typeface="Arial" pitchFamily="34" charset="0"/>
              <a:buChar char="•"/>
            </a:pPr>
            <a:r>
              <a:rPr lang="en-GB" sz="1400" dirty="0" smtClean="0">
                <a:solidFill>
                  <a:schemeClr val="tx2"/>
                </a:solidFill>
                <a:latin typeface="+mj-lt"/>
                <a:cs typeface="Arial" pitchFamily="34" charset="0"/>
              </a:rPr>
              <a:t>IST – University of Lisbon</a:t>
            </a:r>
          </a:p>
          <a:p>
            <a:pPr marL="180975" indent="-180975">
              <a:spcBef>
                <a:spcPts val="0"/>
              </a:spcBef>
              <a:buFont typeface="Arial" pitchFamily="34" charset="0"/>
              <a:buChar char="•"/>
            </a:pPr>
            <a:r>
              <a:rPr lang="en-GB" sz="1400" dirty="0" smtClean="0">
                <a:solidFill>
                  <a:schemeClr val="tx2"/>
                </a:solidFill>
                <a:latin typeface="+mj-lt"/>
                <a:cs typeface="Arial" pitchFamily="34" charset="0"/>
              </a:rPr>
              <a:t>TNO</a:t>
            </a:r>
          </a:p>
          <a:p>
            <a:pPr marL="180975" indent="-180975">
              <a:spcBef>
                <a:spcPts val="0"/>
              </a:spcBef>
              <a:buFont typeface="Arial" pitchFamily="34" charset="0"/>
              <a:buChar char="•"/>
            </a:pPr>
            <a:r>
              <a:rPr lang="en-GB" sz="1400" kern="0" noProof="1" smtClean="0">
                <a:solidFill>
                  <a:schemeClr val="tx2"/>
                </a:solidFill>
                <a:latin typeface="+mj-lt"/>
                <a:cs typeface="Arial" pitchFamily="34" charset="0"/>
              </a:rPr>
              <a:t>University of Bologna – DEI</a:t>
            </a:r>
          </a:p>
        </p:txBody>
      </p:sp>
      <p:sp>
        <p:nvSpPr>
          <p:cNvPr id="15" name="Content Placeholder 1"/>
          <p:cNvSpPr txBox="1">
            <a:spLocks/>
          </p:cNvSpPr>
          <p:nvPr/>
        </p:nvSpPr>
        <p:spPr>
          <a:xfrm>
            <a:off x="5424169" y="3962230"/>
            <a:ext cx="3719831" cy="1800200"/>
          </a:xfrm>
          <a:prstGeom prst="rect">
            <a:avLst/>
          </a:prstGeom>
        </p:spPr>
        <p:txBody>
          <a:bodyPr vert="horz" lIns="91440" tIns="45720" rIns="91440" bIns="45720" rtlCol="0">
            <a:normAutofit/>
          </a:bodyPr>
          <a:lstStyle/>
          <a:p>
            <a:pPr marL="342900" lvl="0" indent="-342900">
              <a:lnSpc>
                <a:spcPct val="110000"/>
              </a:lnSpc>
              <a:spcAft>
                <a:spcPts val="0"/>
              </a:spcAft>
              <a:defRPr/>
            </a:pPr>
            <a:r>
              <a:rPr kumimoji="0" lang="en-GB" sz="1600" b="1" i="0" u="none" strike="noStrike" kern="1200" cap="none" spc="0" normalizeH="0" baseline="0" noProof="0" dirty="0" smtClean="0">
                <a:ln>
                  <a:noFill/>
                </a:ln>
                <a:solidFill>
                  <a:schemeClr val="tx2"/>
                </a:solidFill>
                <a:effectLst/>
                <a:uLnTx/>
                <a:uFillTx/>
                <a:latin typeface="+mj-lt"/>
                <a:cs typeface="Arial" pitchFamily="34" charset="0"/>
              </a:rPr>
              <a:t>SMEs</a:t>
            </a: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err="1" smtClean="0">
                <a:ln>
                  <a:noFill/>
                </a:ln>
                <a:solidFill>
                  <a:schemeClr val="tx2"/>
                </a:solidFill>
                <a:effectLst/>
                <a:uLnTx/>
                <a:uFillTx/>
                <a:latin typeface="+mj-lt"/>
                <a:cs typeface="Arial" pitchFamily="34" charset="0"/>
              </a:rPr>
              <a:t>Integrasys</a:t>
            </a: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 SA</a:t>
            </a: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INTERINNOV</a:t>
            </a: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M.B.I. S.R.L.</a:t>
            </a: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err="1" smtClean="0">
                <a:ln>
                  <a:noFill/>
                </a:ln>
                <a:solidFill>
                  <a:schemeClr val="tx2"/>
                </a:solidFill>
                <a:effectLst/>
                <a:uLnTx/>
                <a:uFillTx/>
                <a:latin typeface="+mj-lt"/>
                <a:cs typeface="Arial" pitchFamily="34" charset="0"/>
              </a:rPr>
              <a:t>Nextworks</a:t>
            </a: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 </a:t>
            </a:r>
            <a:r>
              <a:rPr kumimoji="0" lang="en-GB" sz="1400" b="0" i="0" u="none" strike="noStrike" kern="1200" cap="none" spc="0" normalizeH="0" baseline="0" noProof="0" dirty="0" err="1" smtClean="0">
                <a:ln>
                  <a:noFill/>
                </a:ln>
                <a:solidFill>
                  <a:schemeClr val="tx2"/>
                </a:solidFill>
                <a:effectLst/>
                <a:uLnTx/>
                <a:uFillTx/>
                <a:latin typeface="+mj-lt"/>
                <a:cs typeface="Arial" pitchFamily="34" charset="0"/>
              </a:rPr>
              <a:t>s.r.l</a:t>
            </a: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a:t>
            </a: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err="1" smtClean="0">
                <a:ln>
                  <a:noFill/>
                </a:ln>
                <a:solidFill>
                  <a:schemeClr val="tx2"/>
                </a:solidFill>
                <a:effectLst/>
                <a:uLnTx/>
                <a:uFillTx/>
                <a:latin typeface="+mj-lt"/>
                <a:cs typeface="Arial" pitchFamily="34" charset="0"/>
              </a:rPr>
              <a:t>Quobis</a:t>
            </a:r>
            <a:endParaRPr kumimoji="0" lang="en-GB" sz="1400" b="0" i="0" u="none" strike="noStrike" kern="1200" cap="none" spc="0" normalizeH="0" baseline="0" noProof="0" dirty="0" smtClean="0">
              <a:ln>
                <a:noFill/>
              </a:ln>
              <a:solidFill>
                <a:schemeClr val="tx2"/>
              </a:solidFill>
              <a:effectLst/>
              <a:uLnTx/>
              <a:uFillTx/>
              <a:latin typeface="+mj-lt"/>
              <a:cs typeface="Arial" pitchFamily="34" charset="0"/>
            </a:endParaRPr>
          </a:p>
          <a:p>
            <a:pPr marL="180975" marR="0" lvl="0" indent="-180975" algn="l" defTabSz="914400" rtl="0" eaLnBrk="1" fontAlgn="auto" latinLnBrk="0" hangingPunct="1">
              <a:lnSpc>
                <a:spcPct val="110000"/>
              </a:lnSpc>
              <a:spcAft>
                <a:spcPts val="0"/>
              </a:spcAft>
              <a:buClrTx/>
              <a:buSzTx/>
              <a:buFont typeface="Arial" pitchFamily="34" charset="0"/>
              <a:buChar char="•"/>
              <a:tabLst/>
              <a:defRPr/>
            </a:pPr>
            <a:r>
              <a:rPr kumimoji="0" lang="en-GB" sz="1400" b="0" i="0" u="none" strike="noStrike" kern="1200" cap="none" spc="0" normalizeH="0" baseline="0" noProof="0" dirty="0" err="1" smtClean="0">
                <a:ln>
                  <a:noFill/>
                </a:ln>
                <a:solidFill>
                  <a:schemeClr val="tx2"/>
                </a:solidFill>
                <a:effectLst/>
                <a:uLnTx/>
                <a:uFillTx/>
                <a:latin typeface="+mj-lt"/>
                <a:cs typeface="Arial" pitchFamily="34" charset="0"/>
              </a:rPr>
              <a:t>Sequans</a:t>
            </a:r>
            <a:r>
              <a:rPr kumimoji="0" lang="en-GB" sz="1400" b="0" i="0" u="none" strike="noStrike" kern="1200" cap="none" spc="0" normalizeH="0" baseline="0" noProof="0" dirty="0" smtClean="0">
                <a:ln>
                  <a:noFill/>
                </a:ln>
                <a:solidFill>
                  <a:schemeClr val="tx2"/>
                </a:solidFill>
                <a:effectLst/>
                <a:uLnTx/>
                <a:uFillTx/>
                <a:latin typeface="+mj-lt"/>
                <a:cs typeface="Arial" pitchFamily="34" charset="0"/>
              </a:rPr>
              <a:t> Communications</a:t>
            </a:r>
            <a:endParaRPr kumimoji="0" lang="en-GB" sz="1400" b="0" i="0" u="none" strike="noStrike" kern="1200" cap="none" spc="0" normalizeH="0" baseline="0" noProof="0" dirty="0">
              <a:ln>
                <a:noFill/>
              </a:ln>
              <a:solidFill>
                <a:schemeClr val="tx2"/>
              </a:solidFill>
              <a:effectLst/>
              <a:uLnTx/>
              <a:uFillTx/>
              <a:latin typeface="+mj-lt"/>
              <a:cs typeface="Arial" pitchFamily="34" charset="0"/>
            </a:endParaRPr>
          </a:p>
        </p:txBody>
      </p:sp>
      <p:sp>
        <p:nvSpPr>
          <p:cNvPr id="10"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Members of 5G Infrastructure Association</a:t>
            </a:r>
            <a:br>
              <a:rPr lang="en-GB" sz="2600" noProof="1" smtClean="0">
                <a:solidFill>
                  <a:srgbClr val="002060"/>
                </a:solidFill>
              </a:rPr>
            </a:br>
            <a:r>
              <a:rPr lang="en-GB" sz="2600" noProof="1" smtClean="0">
                <a:solidFill>
                  <a:srgbClr val="002060"/>
                </a:solidFill>
              </a:rPr>
              <a:t> </a:t>
            </a:r>
            <a:endParaRPr lang="en-GB" sz="2600" dirty="0" smtClean="0">
              <a:solidFill>
                <a:srgbClr val="002060"/>
              </a:solidFill>
            </a:endParaRPr>
          </a:p>
        </p:txBody>
      </p:sp>
      <p:sp>
        <p:nvSpPr>
          <p:cNvPr id="11" name="Espace réservé du numéro de diapositive 4"/>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C43BAD7C-254B-4E94-9BA8-FDC282365B5B}" type="slidenum">
              <a:rPr kumimoji="0" lang="en-GB"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2" name="Espace réservé de la date 3"/>
          <p:cNvSpPr txBox="1">
            <a:spLocks/>
          </p:cNvSpPr>
          <p:nvPr/>
        </p:nvSpPr>
        <p:spPr>
          <a:xfrm>
            <a:off x="1187624" y="6381328"/>
            <a:ext cx="2133600" cy="365125"/>
          </a:xfrm>
          <a:prstGeom prst="rect">
            <a:avLst/>
          </a:prstGeom>
        </p:spPr>
        <p:txBody>
          <a:bodyPr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17" name="TextBox 19"/>
          <p:cNvSpPr txBox="1">
            <a:spLocks noChangeArrowheads="1"/>
          </p:cNvSpPr>
          <p:nvPr/>
        </p:nvSpPr>
        <p:spPr bwMode="auto">
          <a:xfrm>
            <a:off x="1458965" y="6580837"/>
            <a:ext cx="212739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endParaRPr lang="en-GB" sz="1000" dirty="0">
              <a:solidFill>
                <a:srgbClr val="002060"/>
              </a:solidFill>
              <a:latin typeface="+mj-lt"/>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698088A-3A1A-4BCC-9982-7F3086C1877C}" type="datetime1">
              <a:rPr lang="en-GB" smtClean="0"/>
              <a:pPr/>
              <a:t>02/09/2015</a:t>
            </a:fld>
            <a:endParaRPr lang="fr-FR" dirty="0"/>
          </a:p>
        </p:txBody>
      </p:sp>
      <p:sp>
        <p:nvSpPr>
          <p:cNvPr id="3" name="Espace réservé du pied de page 2"/>
          <p:cNvSpPr>
            <a:spLocks noGrp="1"/>
          </p:cNvSpPr>
          <p:nvPr>
            <p:ph type="ftr" sz="quarter" idx="11"/>
          </p:nvPr>
        </p:nvSpPr>
        <p:spPr/>
        <p:txBody>
          <a:bodyPr/>
          <a:lstStyle/>
          <a:p>
            <a:r>
              <a:rPr lang="en-US" smtClean="0"/>
              <a:t>3GPP RAN 5G Workshop, 17.-18.9.2015</a:t>
            </a:r>
            <a:endParaRPr lang="fr-FR" dirty="0"/>
          </a:p>
        </p:txBody>
      </p:sp>
      <p:sp>
        <p:nvSpPr>
          <p:cNvPr id="4" name="Espace réservé du numéro de diapositive 3"/>
          <p:cNvSpPr>
            <a:spLocks noGrp="1"/>
          </p:cNvSpPr>
          <p:nvPr>
            <p:ph type="sldNum" sz="quarter" idx="12"/>
          </p:nvPr>
        </p:nvSpPr>
        <p:spPr/>
        <p:txBody>
          <a:bodyPr/>
          <a:lstStyle/>
          <a:p>
            <a:fld id="{C6B49DDD-EB7E-43BB-87EF-AF97D554772E}" type="slidenum">
              <a:rPr lang="fr-FR" smtClean="0"/>
              <a:pPr/>
              <a:t>15</a:t>
            </a:fld>
            <a:endParaRPr lang="fr-FR"/>
          </a:p>
        </p:txBody>
      </p:sp>
      <p:sp>
        <p:nvSpPr>
          <p:cNvPr id="5" name="ZoneTexte 4"/>
          <p:cNvSpPr txBox="1"/>
          <p:nvPr/>
        </p:nvSpPr>
        <p:spPr>
          <a:xfrm>
            <a:off x="1372397" y="2060848"/>
            <a:ext cx="6264696" cy="1631216"/>
          </a:xfrm>
          <a:prstGeom prst="rect">
            <a:avLst/>
          </a:prstGeom>
          <a:noFill/>
        </p:spPr>
        <p:txBody>
          <a:bodyPr wrap="square" rtlCol="0">
            <a:spAutoFit/>
          </a:bodyPr>
          <a:lstStyle/>
          <a:p>
            <a:pPr algn="ctr"/>
            <a:r>
              <a:rPr lang="en-GB" sz="4000" b="1" dirty="0" smtClean="0">
                <a:solidFill>
                  <a:srgbClr val="002060"/>
                </a:solidFill>
              </a:rPr>
              <a:t>Thank you for your attention!</a:t>
            </a:r>
          </a:p>
          <a:p>
            <a:pPr algn="ctr"/>
            <a:endParaRPr lang="fr-FR" sz="2000" b="1" dirty="0">
              <a:solidFill>
                <a:srgbClr val="002060"/>
              </a:solidFill>
            </a:endParaRPr>
          </a:p>
        </p:txBody>
      </p:sp>
      <p:sp>
        <p:nvSpPr>
          <p:cNvPr id="6" name="Rectangle 5"/>
          <p:cNvSpPr/>
          <p:nvPr/>
        </p:nvSpPr>
        <p:spPr>
          <a:xfrm>
            <a:off x="3707904" y="188640"/>
            <a:ext cx="3461140" cy="646331"/>
          </a:xfrm>
          <a:prstGeom prst="rect">
            <a:avLst/>
          </a:prstGeom>
        </p:spPr>
        <p:txBody>
          <a:bodyPr wrap="none">
            <a:spAutoFit/>
          </a:bodyPr>
          <a:lstStyle/>
          <a:p>
            <a:pPr algn="ctr"/>
            <a:r>
              <a:rPr lang="fr-FR" sz="3600" b="1" dirty="0" smtClean="0">
                <a:solidFill>
                  <a:srgbClr val="00B0F0"/>
                </a:solidFill>
              </a:rPr>
              <a:t>http://5g-ppp.eu</a:t>
            </a:r>
          </a:p>
        </p:txBody>
      </p:sp>
    </p:spTree>
    <p:extLst>
      <p:ext uri="{BB962C8B-B14F-4D97-AF65-F5344CB8AC3E}">
        <p14:creationId xmlns:p14="http://schemas.microsoft.com/office/powerpoint/2010/main" val="195939454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698088A-3A1A-4BCC-9982-7F3086C1877C}" type="datetime1">
              <a:rPr lang="en-GB" smtClean="0"/>
              <a:pPr/>
              <a:t>02/09/2015</a:t>
            </a:fld>
            <a:endParaRPr lang="fr-FR" dirty="0"/>
          </a:p>
        </p:txBody>
      </p:sp>
      <p:sp>
        <p:nvSpPr>
          <p:cNvPr id="3" name="Espace réservé du pied de page 2"/>
          <p:cNvSpPr>
            <a:spLocks noGrp="1"/>
          </p:cNvSpPr>
          <p:nvPr>
            <p:ph type="ftr" sz="quarter" idx="11"/>
          </p:nvPr>
        </p:nvSpPr>
        <p:spPr/>
        <p:txBody>
          <a:bodyPr/>
          <a:lstStyle/>
          <a:p>
            <a:r>
              <a:rPr lang="en-US" smtClean="0"/>
              <a:t>3GPP RAN 5G Workshop, 17.-18.9.2015</a:t>
            </a:r>
            <a:endParaRPr lang="fr-FR" dirty="0"/>
          </a:p>
        </p:txBody>
      </p:sp>
      <p:sp>
        <p:nvSpPr>
          <p:cNvPr id="4" name="Espace réservé du numéro de diapositive 3"/>
          <p:cNvSpPr>
            <a:spLocks noGrp="1"/>
          </p:cNvSpPr>
          <p:nvPr>
            <p:ph type="sldNum" sz="quarter" idx="12"/>
          </p:nvPr>
        </p:nvSpPr>
        <p:spPr/>
        <p:txBody>
          <a:bodyPr/>
          <a:lstStyle/>
          <a:p>
            <a:fld id="{C6B49DDD-EB7E-43BB-87EF-AF97D554772E}" type="slidenum">
              <a:rPr lang="fr-FR" smtClean="0"/>
              <a:pPr/>
              <a:t>16</a:t>
            </a:fld>
            <a:endParaRPr lang="fr-FR"/>
          </a:p>
        </p:txBody>
      </p:sp>
      <p:sp>
        <p:nvSpPr>
          <p:cNvPr id="5" name="ZoneTexte 4"/>
          <p:cNvSpPr txBox="1"/>
          <p:nvPr/>
        </p:nvSpPr>
        <p:spPr>
          <a:xfrm>
            <a:off x="1372397" y="2060848"/>
            <a:ext cx="6264696" cy="1015663"/>
          </a:xfrm>
          <a:prstGeom prst="rect">
            <a:avLst/>
          </a:prstGeom>
          <a:noFill/>
        </p:spPr>
        <p:txBody>
          <a:bodyPr wrap="square" rtlCol="0">
            <a:spAutoFit/>
          </a:bodyPr>
          <a:lstStyle/>
          <a:p>
            <a:pPr algn="ctr"/>
            <a:r>
              <a:rPr lang="en-GB" sz="4000" b="1" dirty="0" smtClean="0">
                <a:solidFill>
                  <a:srgbClr val="002060"/>
                </a:solidFill>
              </a:rPr>
              <a:t>Annex</a:t>
            </a:r>
          </a:p>
          <a:p>
            <a:pPr algn="ctr"/>
            <a:endParaRPr lang="fr-FR" sz="2000" b="1" dirty="0">
              <a:solidFill>
                <a:srgbClr val="002060"/>
              </a:solidFill>
            </a:endParaRPr>
          </a:p>
        </p:txBody>
      </p:sp>
      <p:sp>
        <p:nvSpPr>
          <p:cNvPr id="6" name="Rectangle 5"/>
          <p:cNvSpPr/>
          <p:nvPr/>
        </p:nvSpPr>
        <p:spPr>
          <a:xfrm>
            <a:off x="3707904" y="188640"/>
            <a:ext cx="3461140" cy="646331"/>
          </a:xfrm>
          <a:prstGeom prst="rect">
            <a:avLst/>
          </a:prstGeom>
        </p:spPr>
        <p:txBody>
          <a:bodyPr wrap="none">
            <a:spAutoFit/>
          </a:bodyPr>
          <a:lstStyle/>
          <a:p>
            <a:pPr algn="ctr"/>
            <a:r>
              <a:rPr lang="fr-FR" sz="3600" b="1" dirty="0" smtClean="0">
                <a:solidFill>
                  <a:srgbClr val="00B0F0"/>
                </a:solidFill>
              </a:rPr>
              <a:t>http://5g-ppp.eu</a:t>
            </a:r>
          </a:p>
        </p:txBody>
      </p:sp>
      <p:sp>
        <p:nvSpPr>
          <p:cNvPr id="7" name="Sous-titre 2"/>
          <p:cNvSpPr txBox="1">
            <a:spLocks/>
          </p:cNvSpPr>
          <p:nvPr/>
        </p:nvSpPr>
        <p:spPr>
          <a:xfrm>
            <a:off x="223557" y="5661061"/>
            <a:ext cx="8784976" cy="972108"/>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ctr">
              <a:spcBef>
                <a:spcPts val="0"/>
              </a:spcBef>
            </a:pPr>
            <a:r>
              <a:rPr lang="en-GB" sz="1500" b="1" u="sng" smtClean="0">
                <a:solidFill>
                  <a:srgbClr val="FF0000"/>
                </a:solidFill>
              </a:rPr>
              <a:t>Disclaimer</a:t>
            </a:r>
            <a:r>
              <a:rPr lang="en-GB" sz="1500" b="1" smtClean="0">
                <a:solidFill>
                  <a:srgbClr val="FF0000"/>
                </a:solidFill>
              </a:rPr>
              <a:t>: </a:t>
            </a:r>
            <a:br>
              <a:rPr lang="en-GB" sz="1500" b="1" smtClean="0">
                <a:solidFill>
                  <a:srgbClr val="FF0000"/>
                </a:solidFill>
              </a:rPr>
            </a:br>
            <a:r>
              <a:rPr lang="en-US" sz="1500" b="1">
                <a:solidFill>
                  <a:srgbClr val="FF0000"/>
                </a:solidFill>
              </a:rPr>
              <a:t>Following slides are provided  as additional background information outlining </a:t>
            </a:r>
            <a:r>
              <a:rPr lang="en-US" sz="1500" b="1">
                <a:solidFill>
                  <a:srgbClr val="FF0000"/>
                </a:solidFill>
              </a:rPr>
              <a:t>the </a:t>
            </a:r>
            <a:r>
              <a:rPr lang="en-US" sz="1500" b="1" smtClean="0">
                <a:solidFill>
                  <a:srgbClr val="FF0000"/>
                </a:solidFill>
              </a:rPr>
              <a:t>intended </a:t>
            </a:r>
            <a:r>
              <a:rPr lang="en-US" sz="1500" b="1">
                <a:solidFill>
                  <a:srgbClr val="FF0000"/>
                </a:solidFill>
              </a:rPr>
              <a:t>objectives of 5G-PPP projects. Further information may be </a:t>
            </a:r>
            <a:r>
              <a:rPr lang="en-US" sz="1500" b="1">
                <a:solidFill>
                  <a:srgbClr val="FF0000"/>
                </a:solidFill>
              </a:rPr>
              <a:t>obtained </a:t>
            </a:r>
            <a:r>
              <a:rPr lang="en-US" sz="1500" b="1" smtClean="0">
                <a:solidFill>
                  <a:srgbClr val="FF0000"/>
                </a:solidFill>
              </a:rPr>
              <a:t>from </a:t>
            </a:r>
            <a:r>
              <a:rPr lang="en-US" sz="1500" b="1">
                <a:solidFill>
                  <a:srgbClr val="FF0000"/>
                </a:solidFill>
              </a:rPr>
              <a:t>project </a:t>
            </a:r>
            <a:r>
              <a:rPr lang="en-US" sz="1500" b="1" smtClean="0">
                <a:solidFill>
                  <a:srgbClr val="FF0000"/>
                </a:solidFill>
              </a:rPr>
              <a:t>coordinators </a:t>
            </a:r>
            <a:r>
              <a:rPr lang="en-US" sz="1500" b="1">
                <a:solidFill>
                  <a:srgbClr val="FF0000"/>
                </a:solidFill>
              </a:rPr>
              <a:t>(http://5g-ppp.eu/) </a:t>
            </a:r>
          </a:p>
          <a:p>
            <a:pPr>
              <a:spcBef>
                <a:spcPts val="0"/>
              </a:spcBef>
            </a:pPr>
            <a:endParaRPr lang="en-GB" sz="1400" dirty="0" smtClean="0"/>
          </a:p>
        </p:txBody>
      </p:sp>
    </p:spTree>
    <p:extLst>
      <p:ext uri="{BB962C8B-B14F-4D97-AF65-F5344CB8AC3E}">
        <p14:creationId xmlns:p14="http://schemas.microsoft.com/office/powerpoint/2010/main" val="195939454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17</a:t>
            </a:fld>
            <a:endParaRPr lang="en-GB"/>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dirty="0"/>
          </a:p>
        </p:txBody>
      </p:sp>
      <p:sp>
        <p:nvSpPr>
          <p:cNvPr id="14" name="TextBox 19"/>
          <p:cNvSpPr txBox="1">
            <a:spLocks noChangeArrowheads="1"/>
          </p:cNvSpPr>
          <p:nvPr/>
        </p:nvSpPr>
        <p:spPr bwMode="auto">
          <a:xfrm>
            <a:off x="1458965" y="6580837"/>
            <a:ext cx="212739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endParaRPr lang="en-GB" sz="1000" dirty="0">
              <a:solidFill>
                <a:srgbClr val="002060"/>
              </a:solidFill>
              <a:latin typeface="+mj-lt"/>
            </a:endParaRPr>
          </a:p>
        </p:txBody>
      </p:sp>
      <p:sp>
        <p:nvSpPr>
          <p:cNvPr id="9" name="Espace réservé de la date 3"/>
          <p:cNvSpPr txBox="1">
            <a:spLocks/>
          </p:cNvSpPr>
          <p:nvPr/>
        </p:nvSpPr>
        <p:spPr>
          <a:xfrm>
            <a:off x="1187624" y="6381328"/>
            <a:ext cx="2133600" cy="365125"/>
          </a:xfrm>
          <a:prstGeom prst="rect">
            <a:avLst/>
          </a:prstGeom>
        </p:spPr>
        <p:txBody>
          <a:bodyPr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16" name="Titre 6"/>
          <p:cNvSpPr>
            <a:spLocks noGrp="1"/>
          </p:cNvSpPr>
          <p:nvPr>
            <p:ph type="ctrTitle"/>
          </p:nvPr>
        </p:nvSpPr>
        <p:spPr>
          <a:xfrm>
            <a:off x="1187624" y="260648"/>
            <a:ext cx="7056000" cy="792088"/>
          </a:xfrm>
          <a:ln>
            <a:solidFill>
              <a:srgbClr val="002060"/>
            </a:solidFill>
          </a:ln>
        </p:spPr>
        <p:txBody>
          <a:bodyPr/>
          <a:lstStyle/>
          <a:p>
            <a:pPr algn="ctr"/>
            <a:r>
              <a:rPr lang="en-GB" sz="2600" dirty="0" smtClean="0">
                <a:solidFill>
                  <a:srgbClr val="002060"/>
                </a:solidFill>
              </a:rPr>
              <a:t>5G-PPP in Horizon 2020 of the EU</a:t>
            </a:r>
            <a:endParaRPr lang="en-GB" sz="2600" dirty="0">
              <a:solidFill>
                <a:srgbClr val="002060"/>
              </a:solidFill>
            </a:endParaRPr>
          </a:p>
        </p:txBody>
      </p:sp>
      <p:sp>
        <p:nvSpPr>
          <p:cNvPr id="10" name="Sous-titre 2"/>
          <p:cNvSpPr txBox="1">
            <a:spLocks/>
          </p:cNvSpPr>
          <p:nvPr/>
        </p:nvSpPr>
        <p:spPr>
          <a:xfrm>
            <a:off x="1127193" y="1124744"/>
            <a:ext cx="7477255" cy="648072"/>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66700" indent="-266700">
              <a:spcBef>
                <a:spcPts val="600"/>
              </a:spcBef>
              <a:spcAft>
                <a:spcPts val="0"/>
              </a:spcAft>
            </a:pPr>
            <a:r>
              <a:rPr lang="en-GB" sz="1800" dirty="0" smtClean="0">
                <a:solidFill>
                  <a:srgbClr val="002060"/>
                </a:solidFill>
                <a:latin typeface="Arial" pitchFamily="34" charset="0"/>
                <a:cs typeface="Arial" pitchFamily="34" charset="0"/>
              </a:rPr>
              <a:t>5G-PPP is a research program in Horizon 2020 of the EU dedicated to 5G system research</a:t>
            </a:r>
          </a:p>
        </p:txBody>
      </p:sp>
      <p:sp>
        <p:nvSpPr>
          <p:cNvPr id="22" name="Sous-titre 2"/>
          <p:cNvSpPr txBox="1">
            <a:spLocks/>
          </p:cNvSpPr>
          <p:nvPr/>
        </p:nvSpPr>
        <p:spPr>
          <a:xfrm>
            <a:off x="1126435" y="2024465"/>
            <a:ext cx="7550021" cy="1116503"/>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66700" lvl="0" indent="-266700">
              <a:spcBef>
                <a:spcPts val="600"/>
              </a:spcBef>
              <a:spcAft>
                <a:spcPts val="0"/>
              </a:spcAft>
            </a:pPr>
            <a:r>
              <a:rPr lang="en-GB" sz="1800" dirty="0" smtClean="0">
                <a:solidFill>
                  <a:srgbClr val="002060"/>
                </a:solidFill>
                <a:latin typeface="Arial" pitchFamily="34" charset="0"/>
                <a:cs typeface="Arial" pitchFamily="34" charset="0"/>
              </a:rPr>
              <a:t>Budget for 2014 – 2020 time frame</a:t>
            </a:r>
          </a:p>
          <a:p>
            <a:pPr marL="630238" lvl="1" indent="-268288" algn="l">
              <a:spcBef>
                <a:spcPts val="0"/>
              </a:spcBef>
              <a:buFont typeface="Arial" panose="020B0604020202020204" pitchFamily="34" charset="0"/>
              <a:buChar char="–"/>
              <a:tabLst>
                <a:tab pos="630238" algn="l"/>
              </a:tabLst>
            </a:pPr>
            <a:r>
              <a:rPr lang="en-GB" sz="1600" dirty="0" smtClean="0">
                <a:solidFill>
                  <a:srgbClr val="002060"/>
                </a:solidFill>
                <a:latin typeface="Arial" pitchFamily="34" charset="0"/>
                <a:cs typeface="Arial" pitchFamily="34" charset="0"/>
              </a:rPr>
              <a:t>Up to 700 million € public funding</a:t>
            </a:r>
          </a:p>
          <a:p>
            <a:pPr marL="630238" lvl="1" indent="-268288" algn="l">
              <a:spcBef>
                <a:spcPts val="0"/>
              </a:spcBef>
              <a:buFont typeface="Arial" panose="020B0604020202020204" pitchFamily="34" charset="0"/>
              <a:buChar char="–"/>
              <a:tabLst>
                <a:tab pos="630238" algn="l"/>
              </a:tabLst>
            </a:pPr>
            <a:r>
              <a:rPr lang="en-GB" sz="1600" dirty="0" smtClean="0">
                <a:solidFill>
                  <a:srgbClr val="002060"/>
                </a:solidFill>
                <a:latin typeface="Arial" pitchFamily="34" charset="0"/>
                <a:cs typeface="Arial" pitchFamily="34" charset="0"/>
              </a:rPr>
              <a:t>Matched by private side including leveraging factor 5 of additional private investment results in private value of about 3.5 billion €</a:t>
            </a:r>
          </a:p>
        </p:txBody>
      </p:sp>
      <p:sp>
        <p:nvSpPr>
          <p:cNvPr id="24" name="Sous-titre 2"/>
          <p:cNvSpPr txBox="1">
            <a:spLocks/>
          </p:cNvSpPr>
          <p:nvPr/>
        </p:nvSpPr>
        <p:spPr>
          <a:xfrm>
            <a:off x="1128249" y="3356992"/>
            <a:ext cx="7548207" cy="1008112"/>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66700" indent="-266700">
              <a:spcBef>
                <a:spcPts val="600"/>
              </a:spcBef>
              <a:spcAft>
                <a:spcPts val="0"/>
              </a:spcAft>
            </a:pPr>
            <a:r>
              <a:rPr lang="en-GB" sz="1800" dirty="0" smtClean="0">
                <a:solidFill>
                  <a:srgbClr val="002060"/>
                </a:solidFill>
                <a:latin typeface="Arial" pitchFamily="34" charset="0"/>
                <a:cs typeface="Arial" pitchFamily="34" charset="0"/>
              </a:rPr>
              <a:t>Research program is addressing all building blocks of a future communication network and a huge number of use cases from vertical sectors</a:t>
            </a:r>
          </a:p>
        </p:txBody>
      </p:sp>
      <p:grpSp>
        <p:nvGrpSpPr>
          <p:cNvPr id="2" name="Group 29"/>
          <p:cNvGrpSpPr/>
          <p:nvPr/>
        </p:nvGrpSpPr>
        <p:grpSpPr>
          <a:xfrm>
            <a:off x="1127193" y="4437248"/>
            <a:ext cx="7261231" cy="1224000"/>
            <a:chOff x="1127193" y="5013312"/>
            <a:chExt cx="7261231" cy="1224000"/>
          </a:xfrm>
        </p:grpSpPr>
        <p:grpSp>
          <p:nvGrpSpPr>
            <p:cNvPr id="3" name="Group 27"/>
            <p:cNvGrpSpPr/>
            <p:nvPr/>
          </p:nvGrpSpPr>
          <p:grpSpPr>
            <a:xfrm>
              <a:off x="1127193" y="5015644"/>
              <a:ext cx="7261231" cy="1209104"/>
              <a:chOff x="1127193" y="5015644"/>
              <a:chExt cx="7261231" cy="1209104"/>
            </a:xfrm>
          </p:grpSpPr>
          <p:sp>
            <p:nvSpPr>
              <p:cNvPr id="27" name="Sous-titre 2"/>
              <p:cNvSpPr txBox="1">
                <a:spLocks/>
              </p:cNvSpPr>
              <p:nvPr/>
            </p:nvSpPr>
            <p:spPr>
              <a:xfrm>
                <a:off x="1127193" y="5085320"/>
                <a:ext cx="5965087" cy="996237"/>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73050" indent="-273050"/>
                <a:r>
                  <a:rPr lang="en-GB" sz="1800" dirty="0" smtClean="0">
                    <a:solidFill>
                      <a:srgbClr val="002060"/>
                    </a:solidFill>
                    <a:latin typeface="Arial" pitchFamily="34" charset="0"/>
                    <a:cs typeface="Arial" pitchFamily="34" charset="0"/>
                  </a:rPr>
                  <a:t>5G Infrastructure Association vision paper published at Mobile World Congress 2015 in Barcelona</a:t>
                </a:r>
              </a:p>
              <a:p>
                <a:pPr marL="273050" indent="-273050">
                  <a:spcBef>
                    <a:spcPts val="0"/>
                  </a:spcBef>
                  <a:buNone/>
                </a:pPr>
                <a:r>
                  <a:rPr lang="en-GB" sz="1600" dirty="0" smtClean="0">
                    <a:solidFill>
                      <a:srgbClr val="002060"/>
                    </a:solidFill>
                    <a:latin typeface="Arial" pitchFamily="34" charset="0"/>
                    <a:cs typeface="Arial" pitchFamily="34" charset="0"/>
                  </a:rPr>
                  <a:t>	</a:t>
                </a:r>
                <a:r>
                  <a:rPr lang="en-US" sz="1200" dirty="0" smtClean="0">
                    <a:hlinkClick r:id="rId2"/>
                  </a:rPr>
                  <a:t>http://5g-ppp.eu/wp-content/uploads/2015/02/5G-Vision-Brochure-v1.pdf</a:t>
                </a:r>
                <a:endParaRPr lang="en-US" sz="1200" dirty="0" smtClean="0"/>
              </a:p>
              <a:p>
                <a:pPr marL="266700" indent="-266700">
                  <a:spcBef>
                    <a:spcPts val="600"/>
                  </a:spcBef>
                  <a:spcAft>
                    <a:spcPts val="0"/>
                  </a:spcAft>
                </a:pPr>
                <a:endParaRPr lang="en-GB" sz="1600" dirty="0" smtClean="0">
                  <a:solidFill>
                    <a:srgbClr val="002060"/>
                  </a:solidFill>
                  <a:latin typeface="Arial" pitchFamily="34" charset="0"/>
                  <a:cs typeface="Arial" pitchFamily="34" charset="0"/>
                </a:endParaRPr>
              </a:p>
            </p:txBody>
          </p:sp>
          <p:pic>
            <p:nvPicPr>
              <p:cNvPr id="20" name="Picture 3"/>
              <p:cNvPicPr>
                <a:picLocks noChangeAspect="1" noChangeArrowheads="1"/>
              </p:cNvPicPr>
              <p:nvPr/>
            </p:nvPicPr>
            <p:blipFill>
              <a:blip r:embed="rId3" cstate="print"/>
              <a:srcRect/>
              <a:stretch>
                <a:fillRect/>
              </a:stretch>
            </p:blipFill>
            <p:spPr bwMode="auto">
              <a:xfrm>
                <a:off x="7525078" y="5015644"/>
                <a:ext cx="863346" cy="1209104"/>
              </a:xfrm>
              <a:prstGeom prst="rect">
                <a:avLst/>
              </a:prstGeom>
              <a:noFill/>
              <a:ln w="9525">
                <a:noFill/>
                <a:miter lim="800000"/>
                <a:headEnd/>
                <a:tailEnd/>
              </a:ln>
            </p:spPr>
          </p:pic>
        </p:grpSp>
        <p:sp>
          <p:nvSpPr>
            <p:cNvPr id="29" name="Rectangle 28"/>
            <p:cNvSpPr/>
            <p:nvPr/>
          </p:nvSpPr>
          <p:spPr>
            <a:xfrm>
              <a:off x="7523570" y="5013312"/>
              <a:ext cx="864096" cy="1224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Sous-titre 2"/>
          <p:cNvSpPr txBox="1">
            <a:spLocks/>
          </p:cNvSpPr>
          <p:nvPr/>
        </p:nvSpPr>
        <p:spPr>
          <a:xfrm>
            <a:off x="1127491" y="5589240"/>
            <a:ext cx="7548207" cy="504056"/>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66700" indent="-266700">
              <a:spcBef>
                <a:spcPts val="600"/>
              </a:spcBef>
              <a:spcAft>
                <a:spcPts val="0"/>
              </a:spcAft>
            </a:pPr>
            <a:r>
              <a:rPr lang="en-GB" sz="1800" dirty="0" smtClean="0">
                <a:solidFill>
                  <a:srgbClr val="002060"/>
                </a:solidFill>
                <a:latin typeface="Arial" pitchFamily="34" charset="0"/>
                <a:cs typeface="Arial" pitchFamily="34" charset="0"/>
              </a:rPr>
              <a:t>First set of projects started on July 1, 2015</a:t>
            </a: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4"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18</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smtClean="0">
                <a:solidFill>
                  <a:srgbClr val="002060"/>
                </a:solidFill>
              </a:rPr>
              <a:t>Horizon 2020 5G-PPP</a:t>
            </a:r>
          </a:p>
          <a:p>
            <a:pPr algn="ctr">
              <a:spcBef>
                <a:spcPct val="0"/>
              </a:spcBef>
              <a:defRPr/>
            </a:pPr>
            <a:r>
              <a:rPr lang="en-GB" sz="2600" b="1" dirty="0" smtClean="0">
                <a:solidFill>
                  <a:srgbClr val="002060"/>
                </a:solidFill>
              </a:rPr>
              <a:t>Call 1 selected projects</a:t>
            </a:r>
            <a:endParaRPr lang="en-GB" sz="3200" b="1" dirty="0">
              <a:solidFill>
                <a:srgbClr val="002060"/>
              </a:solidFill>
              <a:latin typeface="+mj-lt"/>
              <a:ea typeface="+mj-ea"/>
              <a:cs typeface="+mj-cs"/>
            </a:endParaRPr>
          </a:p>
        </p:txBody>
      </p:sp>
      <p:sp>
        <p:nvSpPr>
          <p:cNvPr id="19" name="TextBox 19"/>
          <p:cNvSpPr txBox="1">
            <a:spLocks noChangeArrowheads="1"/>
          </p:cNvSpPr>
          <p:nvPr/>
        </p:nvSpPr>
        <p:spPr bwMode="auto">
          <a:xfrm>
            <a:off x="1458965" y="6580837"/>
            <a:ext cx="1091853"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EURO-5G.</a:t>
            </a:r>
            <a:endParaRPr lang="en-GB" sz="1000" dirty="0">
              <a:solidFill>
                <a:srgbClr val="002060"/>
              </a:solidFill>
              <a:latin typeface="+mj-lt"/>
            </a:endParaRPr>
          </a:p>
        </p:txBody>
      </p:sp>
      <p:sp>
        <p:nvSpPr>
          <p:cNvPr id="42" name="Rounded Rectangle 41"/>
          <p:cNvSpPr/>
          <p:nvPr/>
        </p:nvSpPr>
        <p:spPr>
          <a:xfrm>
            <a:off x="6199648" y="3603433"/>
            <a:ext cx="2242603"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43" name="Rounded Rectangle 42"/>
          <p:cNvSpPr/>
          <p:nvPr/>
        </p:nvSpPr>
        <p:spPr>
          <a:xfrm>
            <a:off x="6516216" y="6037805"/>
            <a:ext cx="1476672" cy="576064"/>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Euro-5G</a:t>
            </a:r>
          </a:p>
          <a:p>
            <a:pPr algn="ctr"/>
            <a:r>
              <a:rPr lang="en-GB" sz="1000" dirty="0" smtClean="0">
                <a:solidFill>
                  <a:schemeClr val="tx1"/>
                </a:solidFill>
              </a:rPr>
              <a:t>5G PPP Coordination and Support Action</a:t>
            </a:r>
            <a:endParaRPr lang="en-GB" sz="1000" dirty="0">
              <a:solidFill>
                <a:schemeClr val="tx1"/>
              </a:solidFill>
            </a:endParaRPr>
          </a:p>
        </p:txBody>
      </p:sp>
      <p:sp>
        <p:nvSpPr>
          <p:cNvPr id="44" name="Rounded Rectangle 43"/>
          <p:cNvSpPr/>
          <p:nvPr/>
        </p:nvSpPr>
        <p:spPr>
          <a:xfrm>
            <a:off x="4427984" y="2673416"/>
            <a:ext cx="2088232" cy="636198"/>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45" name="Rounded Rectangle 44"/>
          <p:cNvSpPr/>
          <p:nvPr/>
        </p:nvSpPr>
        <p:spPr>
          <a:xfrm>
            <a:off x="6409341" y="2701651"/>
            <a:ext cx="1763817" cy="817354"/>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46" name="Rounded Rectangle 45"/>
          <p:cNvSpPr/>
          <p:nvPr/>
        </p:nvSpPr>
        <p:spPr>
          <a:xfrm>
            <a:off x="3275856" y="2661542"/>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5GEx</a:t>
            </a:r>
          </a:p>
          <a:p>
            <a:pPr algn="ctr"/>
            <a:r>
              <a:rPr lang="en-GB" sz="1000" smtClean="0">
                <a:solidFill>
                  <a:schemeClr val="tx1"/>
                </a:solidFill>
              </a:rPr>
              <a:t>5G Exchange</a:t>
            </a:r>
            <a:endParaRPr lang="en-GB" sz="1000">
              <a:solidFill>
                <a:schemeClr val="tx1"/>
              </a:solidFill>
            </a:endParaRPr>
          </a:p>
        </p:txBody>
      </p:sp>
      <p:sp>
        <p:nvSpPr>
          <p:cNvPr id="47" name="Rounded Rectangle 46"/>
          <p:cNvSpPr/>
          <p:nvPr/>
        </p:nvSpPr>
        <p:spPr>
          <a:xfrm>
            <a:off x="2041087" y="2577791"/>
            <a:ext cx="1296144" cy="936104"/>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SUPERFLUIDITY</a:t>
            </a:r>
          </a:p>
          <a:p>
            <a:pPr algn="ctr"/>
            <a:r>
              <a:rPr lang="en-GB" sz="1000" smtClean="0">
                <a:solidFill>
                  <a:schemeClr val="tx1"/>
                </a:solidFill>
              </a:rPr>
              <a:t>Superfluidity: a super-fluid, cloud-native, converged edge system</a:t>
            </a:r>
            <a:endParaRPr lang="en-GB" sz="1000">
              <a:solidFill>
                <a:schemeClr val="tx1"/>
              </a:solidFill>
            </a:endParaRPr>
          </a:p>
        </p:txBody>
      </p:sp>
      <p:sp>
        <p:nvSpPr>
          <p:cNvPr id="48" name="Rounded Rectangle 47"/>
          <p:cNvSpPr/>
          <p:nvPr/>
        </p:nvSpPr>
        <p:spPr>
          <a:xfrm>
            <a:off x="1492259" y="3749872"/>
            <a:ext cx="2232248"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49" name="Rounded Rectangle 48"/>
          <p:cNvSpPr/>
          <p:nvPr/>
        </p:nvSpPr>
        <p:spPr>
          <a:xfrm>
            <a:off x="3739562" y="3442997"/>
            <a:ext cx="2364389"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50" name="Rounded Rectangle 49"/>
          <p:cNvSpPr/>
          <p:nvPr/>
        </p:nvSpPr>
        <p:spPr>
          <a:xfrm>
            <a:off x="1331640" y="1745763"/>
            <a:ext cx="2232248" cy="720079"/>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CogNet</a:t>
            </a:r>
          </a:p>
          <a:p>
            <a:pPr algn="ctr"/>
            <a:r>
              <a:rPr lang="en-GB" sz="1000" smtClean="0">
                <a:solidFill>
                  <a:schemeClr val="tx1"/>
                </a:solidFill>
              </a:rPr>
              <a:t>Building an Intelligent System of Insights and Action for 5G Network Management</a:t>
            </a:r>
            <a:endParaRPr lang="en-GB" sz="1000">
              <a:solidFill>
                <a:schemeClr val="tx1"/>
              </a:solidFill>
            </a:endParaRPr>
          </a:p>
        </p:txBody>
      </p:sp>
      <p:sp>
        <p:nvSpPr>
          <p:cNvPr id="51" name="Rounded Rectangle 50"/>
          <p:cNvSpPr/>
          <p:nvPr/>
        </p:nvSpPr>
        <p:spPr>
          <a:xfrm>
            <a:off x="5796136" y="1745763"/>
            <a:ext cx="2232248"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CHARISMA</a:t>
            </a:r>
          </a:p>
          <a:p>
            <a:pPr algn="ctr"/>
            <a:r>
              <a:rPr lang="en-GB" sz="1000" dirty="0" smtClean="0">
                <a:solidFill>
                  <a:schemeClr val="tx1"/>
                </a:solidFill>
              </a:rPr>
              <a:t>Converged Heterogeneous Advanced 5G Cloud-RAN Architecture for Intelligent and Secure Media Access</a:t>
            </a:r>
            <a:endParaRPr lang="en-GB" sz="1000" dirty="0">
              <a:solidFill>
                <a:schemeClr val="tx1"/>
              </a:solidFill>
            </a:endParaRPr>
          </a:p>
        </p:txBody>
      </p:sp>
      <p:sp>
        <p:nvSpPr>
          <p:cNvPr id="52" name="Rounded Rectangle 51"/>
          <p:cNvSpPr/>
          <p:nvPr/>
        </p:nvSpPr>
        <p:spPr>
          <a:xfrm>
            <a:off x="6119370" y="4766011"/>
            <a:ext cx="2736304"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smtClean="0">
                <a:solidFill>
                  <a:schemeClr val="tx1"/>
                </a:solidFill>
              </a:rPr>
              <a:t>Fronthaul</a:t>
            </a:r>
            <a:r>
              <a:rPr lang="en-GB" sz="1000" dirty="0" smtClean="0">
                <a:solidFill>
                  <a:schemeClr val="tx1"/>
                </a:solidFill>
              </a:rPr>
              <a:t> with Cognitive Control Plane for Small Cells and Cloud-RANs</a:t>
            </a:r>
            <a:endParaRPr lang="en-GB" sz="1000" dirty="0">
              <a:solidFill>
                <a:schemeClr val="tx1"/>
              </a:solidFill>
            </a:endParaRPr>
          </a:p>
        </p:txBody>
      </p:sp>
      <p:sp>
        <p:nvSpPr>
          <p:cNvPr id="53" name="Rounded Rectangle 52"/>
          <p:cNvSpPr/>
          <p:nvPr/>
        </p:nvSpPr>
        <p:spPr>
          <a:xfrm>
            <a:off x="3491880" y="1745763"/>
            <a:ext cx="2304256"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SELFNET</a:t>
            </a:r>
          </a:p>
          <a:p>
            <a:pPr algn="ctr"/>
            <a:r>
              <a:rPr lang="en-GB" sz="1000" smtClean="0">
                <a:solidFill>
                  <a:schemeClr val="tx1"/>
                </a:solidFill>
              </a:rPr>
              <a:t>Framework for SELF-organized network management in virtualized and software defined NETworks</a:t>
            </a:r>
            <a:endParaRPr lang="en-GB" sz="1000">
              <a:solidFill>
                <a:schemeClr val="tx1"/>
              </a:solidFill>
            </a:endParaRPr>
          </a:p>
        </p:txBody>
      </p:sp>
      <p:sp>
        <p:nvSpPr>
          <p:cNvPr id="54" name="Rounded Rectangle 53"/>
          <p:cNvSpPr/>
          <p:nvPr/>
        </p:nvSpPr>
        <p:spPr>
          <a:xfrm>
            <a:off x="3727689" y="4091069"/>
            <a:ext cx="2376263" cy="576064"/>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SPEED-5G</a:t>
            </a:r>
          </a:p>
          <a:p>
            <a:pPr algn="ctr"/>
            <a:r>
              <a:rPr lang="en-GB" sz="1000" smtClean="0">
                <a:solidFill>
                  <a:schemeClr val="tx1"/>
                </a:solidFill>
              </a:rPr>
              <a:t>quality of Service Provision and capacity Expansion through Extended-DSA for 5G</a:t>
            </a:r>
            <a:endParaRPr lang="en-GB" sz="1000">
              <a:solidFill>
                <a:schemeClr val="tx1"/>
              </a:solidFill>
            </a:endParaRPr>
          </a:p>
        </p:txBody>
      </p:sp>
      <p:sp>
        <p:nvSpPr>
          <p:cNvPr id="55" name="Rounded Rectangle 54"/>
          <p:cNvSpPr/>
          <p:nvPr/>
        </p:nvSpPr>
        <p:spPr>
          <a:xfrm>
            <a:off x="1811733" y="5552495"/>
            <a:ext cx="3096344"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mmMAGIC</a:t>
            </a:r>
          </a:p>
          <a:p>
            <a:pPr algn="ctr"/>
            <a:r>
              <a:rPr lang="en-GB" sz="1000" smtClean="0">
                <a:solidFill>
                  <a:schemeClr val="tx1"/>
                </a:solidFill>
              </a:rPr>
              <a:t>Millimetre-Wave Based Mobile Radio Access Network for Fifth Generation Integrated Communications</a:t>
            </a:r>
            <a:endParaRPr lang="en-GB" sz="1000">
              <a:solidFill>
                <a:schemeClr val="tx1"/>
              </a:solidFill>
            </a:endParaRPr>
          </a:p>
        </p:txBody>
      </p:sp>
      <p:sp>
        <p:nvSpPr>
          <p:cNvPr id="56" name="Rounded Rectangle 55"/>
          <p:cNvSpPr/>
          <p:nvPr/>
        </p:nvSpPr>
        <p:spPr>
          <a:xfrm>
            <a:off x="6118886" y="5413325"/>
            <a:ext cx="2736304"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solidFill>
                  <a:schemeClr val="tx1"/>
                </a:solidFill>
              </a:rPr>
              <a:t>Xhaul</a:t>
            </a:r>
          </a:p>
          <a:p>
            <a:pPr algn="ctr"/>
            <a:r>
              <a:rPr lang="en-GB" sz="1000" smtClean="0">
                <a:solidFill>
                  <a:schemeClr val="tx1"/>
                </a:solidFill>
              </a:rPr>
              <a:t>The 5G Integrated fronthaul/backhaul</a:t>
            </a:r>
            <a:endParaRPr lang="en-GB" sz="1000">
              <a:solidFill>
                <a:schemeClr val="tx1"/>
              </a:solidFill>
            </a:endParaRPr>
          </a:p>
        </p:txBody>
      </p:sp>
      <p:sp>
        <p:nvSpPr>
          <p:cNvPr id="57" name="Rounded Rectangle 56"/>
          <p:cNvSpPr/>
          <p:nvPr/>
        </p:nvSpPr>
        <p:spPr>
          <a:xfrm>
            <a:off x="1811732" y="4730931"/>
            <a:ext cx="3085985"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58" name="Rounded Rectangle 57"/>
          <p:cNvSpPr/>
          <p:nvPr/>
        </p:nvSpPr>
        <p:spPr>
          <a:xfrm>
            <a:off x="4813835" y="4892548"/>
            <a:ext cx="1283512" cy="1152128"/>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59" name="Rounded Rectangle 58"/>
          <p:cNvSpPr/>
          <p:nvPr/>
        </p:nvSpPr>
        <p:spPr>
          <a:xfrm>
            <a:off x="3684154" y="1229832"/>
            <a:ext cx="1944216" cy="504056"/>
          </a:xfrm>
          <a:prstGeom prst="roundRect">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 Ensure</a:t>
            </a:r>
          </a:p>
          <a:p>
            <a:pPr algn="ctr"/>
            <a:r>
              <a:rPr lang="en-GB" sz="1000" dirty="0" smtClean="0">
                <a:solidFill>
                  <a:schemeClr val="tx1"/>
                </a:solidFill>
              </a:rPr>
              <a:t>Security</a:t>
            </a:r>
            <a:endParaRPr lang="en-GB" sz="1000" dirty="0">
              <a:solidFill>
                <a:schemeClr val="tx1"/>
              </a:solidFill>
            </a:endParaRPr>
          </a:p>
        </p:txBody>
      </p:sp>
      <p:sp>
        <p:nvSpPr>
          <p:cNvPr id="60" name="Rounded Rectangle 25"/>
          <p:cNvSpPr/>
          <p:nvPr/>
        </p:nvSpPr>
        <p:spPr>
          <a:xfrm>
            <a:off x="6136364" y="4257785"/>
            <a:ext cx="1944216"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grpSp>
        <p:nvGrpSpPr>
          <p:cNvPr id="61" name="Group 60"/>
          <p:cNvGrpSpPr/>
          <p:nvPr/>
        </p:nvGrpSpPr>
        <p:grpSpPr>
          <a:xfrm>
            <a:off x="7254868" y="1190040"/>
            <a:ext cx="1679310" cy="500649"/>
            <a:chOff x="9731143" y="4150596"/>
            <a:chExt cx="1679310" cy="500649"/>
          </a:xfrm>
        </p:grpSpPr>
        <p:sp>
          <p:nvSpPr>
            <p:cNvPr id="62"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3"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4"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65"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Tree>
    <p:extLst>
      <p:ext uri="{BB962C8B-B14F-4D97-AF65-F5344CB8AC3E}">
        <p14:creationId xmlns:p14="http://schemas.microsoft.com/office/powerpoint/2010/main" val="2266424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strVal val="#ppt_w*0.70"/>
                                          </p:val>
                                        </p:tav>
                                        <p:tav tm="100000">
                                          <p:val>
                                            <p:strVal val="#ppt_w"/>
                                          </p:val>
                                        </p:tav>
                                      </p:tavLst>
                                    </p:anim>
                                    <p:anim calcmode="lin" valueType="num">
                                      <p:cBhvr>
                                        <p:cTn id="8" dur="1000" fill="hold"/>
                                        <p:tgtEl>
                                          <p:spTgt spid="43"/>
                                        </p:tgtEl>
                                        <p:attrNameLst>
                                          <p:attrName>ppt_h</p:attrName>
                                        </p:attrNameLst>
                                      </p:cBhvr>
                                      <p:tavLst>
                                        <p:tav tm="0">
                                          <p:val>
                                            <p:strVal val="#ppt_h"/>
                                          </p:val>
                                        </p:tav>
                                        <p:tav tm="100000">
                                          <p:val>
                                            <p:strVal val="#ppt_h"/>
                                          </p:val>
                                        </p:tav>
                                      </p:tavLst>
                                    </p:anim>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19</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smtClean="0">
                <a:solidFill>
                  <a:srgbClr val="002060"/>
                </a:solidFill>
              </a:rPr>
              <a:t>METIS-II</a:t>
            </a:r>
          </a:p>
          <a:p>
            <a:pPr algn="ctr">
              <a:spcBef>
                <a:spcPct val="0"/>
              </a:spcBef>
              <a:defRPr/>
            </a:pPr>
            <a:r>
              <a:rPr lang="en-GB" sz="2600" b="1" dirty="0" smtClean="0">
                <a:solidFill>
                  <a:srgbClr val="002060"/>
                </a:solidFill>
              </a:rPr>
              <a:t>Overall RAN design</a:t>
            </a:r>
            <a:endParaRPr lang="en-GB" sz="2600" b="1" dirty="0">
              <a:solidFill>
                <a:srgbClr val="002060"/>
              </a:solidFill>
              <a:latin typeface="+mj-lt"/>
              <a:ea typeface="+mj-ea"/>
              <a:cs typeface="+mj-cs"/>
            </a:endParaRPr>
          </a:p>
        </p:txBody>
      </p:sp>
      <p:sp>
        <p:nvSpPr>
          <p:cNvPr id="19" name="TextBox 19"/>
          <p:cNvSpPr txBox="1">
            <a:spLocks noChangeArrowheads="1"/>
          </p:cNvSpPr>
          <p:nvPr/>
        </p:nvSpPr>
        <p:spPr bwMode="auto">
          <a:xfrm>
            <a:off x="1458965" y="6580837"/>
            <a:ext cx="1037350"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METIS-II</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tIns="0" rtlCol="0" anchor="ctr" anchorCtr="0"/>
          <a:lstStyle/>
          <a:p>
            <a:r>
              <a:rPr lang="en-GB" sz="2200" dirty="0" smtClean="0">
                <a:solidFill>
                  <a:schemeClr val="tx2"/>
                </a:solidFill>
              </a:rPr>
              <a:t>     Objectives</a:t>
            </a:r>
          </a:p>
          <a:p>
            <a:pPr marL="358775" indent="-358775">
              <a:buFont typeface="Arial" pitchFamily="34" charset="0"/>
              <a:buChar char="•"/>
            </a:pPr>
            <a:r>
              <a:rPr lang="en-GB" sz="1600" b="1" dirty="0" smtClean="0">
                <a:solidFill>
                  <a:schemeClr val="tx2"/>
                </a:solidFill>
              </a:rPr>
              <a:t>Develop overall 5G RAN design</a:t>
            </a:r>
            <a:r>
              <a:rPr lang="en-GB" sz="1600" dirty="0" smtClean="0">
                <a:solidFill>
                  <a:schemeClr val="tx2"/>
                </a:solidFill>
              </a:rPr>
              <a:t>, focusing particularly on designing technology for an efficient integration of legacy and novel radio access network concepts into one holistic 5G system</a:t>
            </a:r>
          </a:p>
          <a:p>
            <a:pPr marL="815975" lvl="1" indent="-358775">
              <a:buFont typeface="Arial" pitchFamily="34" charset="0"/>
              <a:buChar char="•"/>
            </a:pPr>
            <a:r>
              <a:rPr lang="en-GB" sz="1500" b="1" dirty="0" smtClean="0">
                <a:solidFill>
                  <a:schemeClr val="tx2"/>
                </a:solidFill>
              </a:rPr>
              <a:t>Clarification of various key design aspects </a:t>
            </a:r>
            <a:r>
              <a:rPr lang="en-GB" sz="1500" dirty="0" smtClean="0">
                <a:solidFill>
                  <a:schemeClr val="tx2"/>
                </a:solidFill>
              </a:rPr>
              <a:t>of the 5G RAN (e.g. level of integration between legacy and novel radio technologies) </a:t>
            </a:r>
          </a:p>
          <a:p>
            <a:pPr marL="815975" lvl="1" indent="-358775">
              <a:buFont typeface="Arial" pitchFamily="34" charset="0"/>
              <a:buChar char="•"/>
            </a:pPr>
            <a:r>
              <a:rPr lang="en-GB" sz="1500" b="1" dirty="0" smtClean="0">
                <a:solidFill>
                  <a:schemeClr val="tx2"/>
                </a:solidFill>
              </a:rPr>
              <a:t>Comprehensive control and user plane design</a:t>
            </a:r>
            <a:r>
              <a:rPr lang="en-GB" sz="1500" dirty="0" smtClean="0">
                <a:solidFill>
                  <a:schemeClr val="tx2"/>
                </a:solidFill>
              </a:rPr>
              <a:t> Description of network elements, functionalities on the different protocol layers, signalling on the radio interface and between network entities</a:t>
            </a:r>
          </a:p>
          <a:p>
            <a:pPr marL="815975" lvl="1" indent="-358775">
              <a:buFont typeface="Arial" pitchFamily="34" charset="0"/>
              <a:buChar char="•"/>
            </a:pPr>
            <a:r>
              <a:rPr lang="en-GB" sz="1500" b="1" dirty="0" smtClean="0">
                <a:solidFill>
                  <a:schemeClr val="tx2"/>
                </a:solidFill>
              </a:rPr>
              <a:t>Protocol layers in focus</a:t>
            </a:r>
            <a:r>
              <a:rPr lang="en-GB" sz="1500" dirty="0" smtClean="0">
                <a:solidFill>
                  <a:schemeClr val="tx2"/>
                </a:solidFill>
              </a:rPr>
              <a:t>:</a:t>
            </a:r>
          </a:p>
          <a:p>
            <a:pPr marL="1273175" lvl="2" indent="-358775">
              <a:buFont typeface="Arial" pitchFamily="34" charset="0"/>
              <a:buChar char="•"/>
            </a:pPr>
            <a:r>
              <a:rPr lang="en-GB" sz="1500" b="1" dirty="0" smtClean="0">
                <a:solidFill>
                  <a:schemeClr val="tx2"/>
                </a:solidFill>
              </a:rPr>
              <a:t>PHY</a:t>
            </a:r>
            <a:r>
              <a:rPr lang="en-GB" sz="1500" dirty="0" smtClean="0">
                <a:solidFill>
                  <a:schemeClr val="tx2"/>
                </a:solidFill>
              </a:rPr>
              <a:t> will be investigated from harmonization / integration perspective (building upon input from previous projects and other projects in the 5G-PPP wireless strand)</a:t>
            </a:r>
          </a:p>
          <a:p>
            <a:pPr marL="1273175" lvl="2" indent="-358775">
              <a:buFont typeface="Arial" pitchFamily="34" charset="0"/>
              <a:buChar char="•"/>
            </a:pPr>
            <a:r>
              <a:rPr lang="en-GB" sz="1500" b="1" dirty="0" smtClean="0">
                <a:solidFill>
                  <a:schemeClr val="tx2"/>
                </a:solidFill>
              </a:rPr>
              <a:t>MAC, RLC, PDCP, RRC </a:t>
            </a:r>
            <a:r>
              <a:rPr lang="en-GB" sz="1500" dirty="0" smtClean="0">
                <a:solidFill>
                  <a:schemeClr val="tx2"/>
                </a:solidFill>
              </a:rPr>
              <a:t>functionality will be designed in detail in METIS-II</a:t>
            </a:r>
            <a:endParaRPr lang="en-GB" dirty="0" smtClean="0">
              <a:solidFill>
                <a:schemeClr val="tx2"/>
              </a:solidFill>
            </a:endParaRPr>
          </a:p>
          <a:p>
            <a:pPr marL="358775" indent="-358775">
              <a:buFont typeface="Arial" pitchFamily="34" charset="0"/>
              <a:buChar char="•"/>
            </a:pPr>
            <a:r>
              <a:rPr lang="en-GB" sz="1600" b="1" dirty="0" smtClean="0">
                <a:solidFill>
                  <a:schemeClr val="tx2"/>
                </a:solidFill>
              </a:rPr>
              <a:t>Provide the 5G collaboration framework </a:t>
            </a:r>
            <a:r>
              <a:rPr lang="en-GB" sz="1600" dirty="0" smtClean="0">
                <a:solidFill>
                  <a:schemeClr val="tx2"/>
                </a:solidFill>
              </a:rPr>
              <a:t>within 5G-PPP for a common evaluation of 5G radio access network concepts and an overall RAN design/architecture</a:t>
            </a:r>
          </a:p>
          <a:p>
            <a:pPr marL="815975" lvl="1" indent="-358775">
              <a:buFont typeface="Arial" pitchFamily="34" charset="0"/>
              <a:buChar char="•"/>
            </a:pPr>
            <a:r>
              <a:rPr lang="en-GB" sz="1500" dirty="0" smtClean="0">
                <a:solidFill>
                  <a:schemeClr val="tx2"/>
                </a:solidFill>
              </a:rPr>
              <a:t>Facilitate and consolidate the RAN architecture/design discussions in 5G-PPP</a:t>
            </a:r>
          </a:p>
          <a:p>
            <a:pPr marL="815975" lvl="1" indent="-358775">
              <a:buFont typeface="Arial" pitchFamily="34" charset="0"/>
              <a:buChar char="•"/>
            </a:pPr>
            <a:r>
              <a:rPr lang="en-GB" sz="1500" dirty="0" smtClean="0">
                <a:solidFill>
                  <a:schemeClr val="tx2"/>
                </a:solidFill>
              </a:rPr>
              <a:t>Continue work from METIS on </a:t>
            </a:r>
            <a:r>
              <a:rPr lang="en-GB" sz="1500" b="1" dirty="0" smtClean="0">
                <a:solidFill>
                  <a:schemeClr val="tx2"/>
                </a:solidFill>
              </a:rPr>
              <a:t>5G scenarios and requirements, KPI definition</a:t>
            </a:r>
          </a:p>
          <a:p>
            <a:pPr marL="815975" lvl="1" indent="-358775">
              <a:buFont typeface="Arial" pitchFamily="34" charset="0"/>
              <a:buChar char="•"/>
            </a:pPr>
            <a:r>
              <a:rPr lang="en-GB" sz="1500" dirty="0" smtClean="0">
                <a:solidFill>
                  <a:schemeClr val="tx2"/>
                </a:solidFill>
              </a:rPr>
              <a:t>Facilitate and consolidate the </a:t>
            </a:r>
            <a:r>
              <a:rPr lang="en-GB" sz="1500" b="1" dirty="0" smtClean="0">
                <a:solidFill>
                  <a:schemeClr val="tx2"/>
                </a:solidFill>
              </a:rPr>
              <a:t>spectrum discussion in 5G-PPP</a:t>
            </a:r>
          </a:p>
          <a:p>
            <a:pPr marL="815975" lvl="1" indent="-358775">
              <a:buFont typeface="Arial" pitchFamily="34" charset="0"/>
              <a:buChar char="•"/>
            </a:pPr>
            <a:r>
              <a:rPr lang="en-GB" sz="1500" dirty="0" smtClean="0">
                <a:solidFill>
                  <a:schemeClr val="tx2"/>
                </a:solidFill>
              </a:rPr>
              <a:t>Provide a </a:t>
            </a:r>
            <a:r>
              <a:rPr lang="en-GB" sz="1500" b="1" dirty="0" smtClean="0">
                <a:solidFill>
                  <a:schemeClr val="tx2"/>
                </a:solidFill>
              </a:rPr>
              <a:t>performance evaluation framework</a:t>
            </a:r>
            <a:r>
              <a:rPr lang="en-GB" sz="1500" dirty="0" smtClean="0">
                <a:solidFill>
                  <a:schemeClr val="tx2"/>
                </a:solidFill>
              </a:rPr>
              <a:t> for 5G RAN</a:t>
            </a:r>
          </a:p>
          <a:p>
            <a:pPr marL="815975" lvl="1" indent="-358775">
              <a:buFont typeface="Arial" pitchFamily="34" charset="0"/>
              <a:buChar char="•"/>
            </a:pPr>
            <a:r>
              <a:rPr lang="en-GB" sz="1500" dirty="0" smtClean="0">
                <a:solidFill>
                  <a:schemeClr val="tx2"/>
                </a:solidFill>
              </a:rPr>
              <a:t>Provide an </a:t>
            </a:r>
            <a:r>
              <a:rPr lang="en-GB" sz="1500" b="1" dirty="0" smtClean="0">
                <a:solidFill>
                  <a:schemeClr val="tx2"/>
                </a:solidFill>
              </a:rPr>
              <a:t>open access visualization platform </a:t>
            </a:r>
            <a:r>
              <a:rPr lang="en-GB" sz="1500" dirty="0" smtClean="0">
                <a:solidFill>
                  <a:schemeClr val="tx2"/>
                </a:solidFill>
              </a:rPr>
              <a:t>for 5G RAN concepts</a:t>
            </a:r>
          </a:p>
          <a:p>
            <a:pPr marL="358775" indent="-358775">
              <a:buFont typeface="Arial" pitchFamily="34" charset="0"/>
              <a:buChar char="•"/>
            </a:pPr>
            <a:r>
              <a:rPr lang="en-GB" sz="1600" b="1" dirty="0" smtClean="0">
                <a:solidFill>
                  <a:schemeClr val="tx2"/>
                </a:solidFill>
              </a:rPr>
              <a:t>Prepare concerted action towards regulatory and standardization bodies</a:t>
            </a:r>
          </a:p>
        </p:txBody>
      </p:sp>
    </p:spTree>
    <p:extLst>
      <p:ext uri="{BB962C8B-B14F-4D97-AF65-F5344CB8AC3E}">
        <p14:creationId xmlns:p14="http://schemas.microsoft.com/office/powerpoint/2010/main" val="9427353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0.70"/>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bwMode="auto">
          <a:xfrm>
            <a:off x="1187624" y="260648"/>
            <a:ext cx="7056000" cy="792000"/>
          </a:xfrm>
          <a:prstGeom prst="rect">
            <a:avLst/>
          </a:prstGeom>
          <a:noFill/>
          <a:ln w="9525">
            <a:solidFill>
              <a:srgbClr val="002060"/>
            </a:solidFill>
            <a:miter lim="800000"/>
            <a:headEnd/>
            <a:tailEnd/>
          </a:ln>
        </p:spPr>
        <p:txBody>
          <a:bodyPr vert="horz" wrap="square" lIns="0" tIns="0" rIns="0" bIns="0" numCol="1" anchor="t" anchorCtr="0" compatLnSpc="1">
            <a:prstTxWarp prst="textNoShape">
              <a:avLst/>
            </a:prstTxWarp>
          </a:bodyPr>
          <a:lstStyle/>
          <a:p>
            <a:pPr algn="ctr" eaLnBrk="0" hangingPunct="0"/>
            <a:r>
              <a:rPr lang="en-GB" sz="2600" b="1" noProof="1" smtClean="0">
                <a:solidFill>
                  <a:srgbClr val="002060"/>
                </a:solidFill>
                <a:latin typeface="Calibri" pitchFamily="34" charset="0"/>
                <a:ea typeface="ヒラギノ角ゴ Pro W3" charset="0"/>
                <a:cs typeface="Arial" pitchFamily="34" charset="0"/>
              </a:rPr>
              <a:t>Key ambitions</a:t>
            </a:r>
          </a:p>
        </p:txBody>
      </p:sp>
      <p:sp>
        <p:nvSpPr>
          <p:cNvPr id="7" name="Espace réservé du numéro de diapositive 4"/>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C43BAD7C-254B-4E94-9BA8-FDC282365B5B}" type="slidenum">
              <a:rPr kumimoji="0" lang="en-GB"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8" name="Espace réservé de la date 3"/>
          <p:cNvSpPr txBox="1">
            <a:spLocks/>
          </p:cNvSpPr>
          <p:nvPr/>
        </p:nvSpPr>
        <p:spPr>
          <a:xfrm>
            <a:off x="1187624" y="6381328"/>
            <a:ext cx="2133600" cy="365125"/>
          </a:xfrm>
          <a:prstGeom prst="rect">
            <a:avLst/>
          </a:prstGeom>
        </p:spPr>
        <p:txBody>
          <a:bodyPr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
        <p:nvSpPr>
          <p:cNvPr id="9" name="Sous-titre 2"/>
          <p:cNvSpPr txBox="1">
            <a:spLocks/>
          </p:cNvSpPr>
          <p:nvPr/>
        </p:nvSpPr>
        <p:spPr>
          <a:xfrm>
            <a:off x="1115616" y="1185651"/>
            <a:ext cx="7285434" cy="4910677"/>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66700" indent="-266700">
              <a:spcBef>
                <a:spcPts val="600"/>
              </a:spcBef>
            </a:pPr>
            <a:r>
              <a:rPr lang="en-GB" sz="2000" dirty="0" smtClean="0">
                <a:solidFill>
                  <a:srgbClr val="002060"/>
                </a:solidFill>
                <a:latin typeface="Arial" pitchFamily="34" charset="0"/>
                <a:cs typeface="Arial" pitchFamily="34" charset="0"/>
              </a:rPr>
              <a:t>5G-PPP Program aims at delivering technologies, architectures and solutions to future 5G communication infrastructures</a:t>
            </a:r>
            <a:endParaRPr lang="en-GB" sz="2000" strike="sngStrike" dirty="0" smtClean="0">
              <a:solidFill>
                <a:srgbClr val="002060"/>
              </a:solidFill>
              <a:latin typeface="Arial" pitchFamily="34" charset="0"/>
              <a:cs typeface="Arial" pitchFamily="34" charset="0"/>
            </a:endParaRPr>
          </a:p>
          <a:p>
            <a:pPr marL="266700" indent="-266700">
              <a:spcBef>
                <a:spcPts val="600"/>
              </a:spcBef>
            </a:pPr>
            <a:r>
              <a:rPr lang="en-GB" sz="2000" dirty="0" smtClean="0">
                <a:solidFill>
                  <a:srgbClr val="002060"/>
                </a:solidFill>
                <a:latin typeface="Arial" pitchFamily="34" charset="0"/>
                <a:cs typeface="Arial" pitchFamily="34" charset="0"/>
              </a:rPr>
              <a:t>Support of 5G-PPP targeted outcomes in global standards such as in 3GPP is a priority.</a:t>
            </a:r>
          </a:p>
          <a:p>
            <a:pPr marL="266700" indent="-266700">
              <a:spcBef>
                <a:spcPts val="600"/>
              </a:spcBef>
            </a:pPr>
            <a:r>
              <a:rPr lang="en-GB" sz="2000" dirty="0" smtClean="0">
                <a:solidFill>
                  <a:srgbClr val="002060"/>
                </a:solidFill>
                <a:latin typeface="Arial" pitchFamily="34" charset="0"/>
                <a:cs typeface="Arial" pitchFamily="34" charset="0"/>
              </a:rPr>
              <a:t>Program Ambitions: Key Challenges / High level KPIs </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Providing 1000 times higher wireless area capacity and more varied service capabilities compared to 2010</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Saving up to 90% of energy per service provided. The main focus will be in mobile communication networks where the dominating energy consumption comes from the radio access network</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Reducing the average service creation time cycle from 90 hours to 90 minutes</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Creating a secure, reliable and dependable Internet with a “zero perceived” downtime for services provision</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Facilitating very dense deployments of wireless communication links to connect over 7 trillion wireless devices serving over 7 billion people</a:t>
            </a:r>
          </a:p>
          <a:p>
            <a:pPr marL="723900" lvl="2" indent="-266700" algn="l">
              <a:spcBef>
                <a:spcPts val="300"/>
              </a:spcBef>
              <a:buFont typeface="Arial" panose="020B0604020202020204" pitchFamily="34" charset="0"/>
              <a:buChar char="•"/>
            </a:pPr>
            <a:r>
              <a:rPr lang="en-GB" sz="1600" dirty="0" smtClean="0">
                <a:solidFill>
                  <a:srgbClr val="002060"/>
                </a:solidFill>
                <a:latin typeface="Arial" pitchFamily="34" charset="0"/>
                <a:cs typeface="Arial" pitchFamily="34" charset="0"/>
              </a:rPr>
              <a:t>Enabling advanced User controlled privacy</a:t>
            </a:r>
          </a:p>
          <a:p>
            <a:pPr marL="266700" lvl="1" indent="-266700">
              <a:spcBef>
                <a:spcPts val="300"/>
              </a:spcBef>
            </a:pPr>
            <a:endParaRPr lang="en-GB" sz="1900" dirty="0" smtClean="0">
              <a:solidFill>
                <a:srgbClr val="002060"/>
              </a:solidFill>
              <a:latin typeface="Arial" pitchFamily="34" charset="0"/>
              <a:cs typeface="Arial" pitchFamily="34" charset="0"/>
            </a:endParaRPr>
          </a:p>
        </p:txBody>
      </p:sp>
      <p:sp>
        <p:nvSpPr>
          <p:cNvPr id="10" name="TextBox 19"/>
          <p:cNvSpPr txBox="1">
            <a:spLocks noChangeArrowheads="1"/>
          </p:cNvSpPr>
          <p:nvPr/>
        </p:nvSpPr>
        <p:spPr bwMode="auto">
          <a:xfrm>
            <a:off x="1458965" y="6580837"/>
            <a:ext cx="212739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endParaRPr lang="en-GB" sz="1000" dirty="0">
              <a:solidFill>
                <a:srgbClr val="002060"/>
              </a:solidFill>
              <a:latin typeface="+mj-lt"/>
            </a:endParaRPr>
          </a:p>
        </p:txBody>
      </p:sp>
      <p:sp>
        <p:nvSpPr>
          <p:cNvPr id="11" name="Espace réservé du pied de page 4"/>
          <p:cNvSpPr txBox="1">
            <a:spLocks/>
          </p:cNvSpPr>
          <p:nvPr/>
        </p:nvSpPr>
        <p:spPr>
          <a:xfrm>
            <a:off x="3124200" y="6356350"/>
            <a:ext cx="2895600" cy="365125"/>
          </a:xfrm>
          <a:prstGeom prst="rect">
            <a:avLst/>
          </a:prstGeom>
        </p:spPr>
        <p:txBody>
          <a:bodyPr anchor="ctr" anchorCtr="0"/>
          <a:lstStyle/>
          <a:p>
            <a:pPr marR="0" lvl="0" indent="0" algn="ctr" fontAlgn="auto">
              <a:lnSpc>
                <a:spcPct val="100000"/>
              </a:lnSpc>
              <a:spcBef>
                <a:spcPts val="0"/>
              </a:spcBef>
              <a:spcAft>
                <a:spcPts val="0"/>
              </a:spcAft>
              <a:buClrTx/>
              <a:buSzTx/>
              <a:buFontTx/>
              <a:buNone/>
              <a:tabLst/>
              <a:defRPr/>
            </a:pPr>
            <a:r>
              <a:rPr lang="en-US" sz="1200" dirty="0" smtClean="0">
                <a:solidFill>
                  <a:schemeClr val="tx1">
                    <a:tint val="75000"/>
                  </a:schemeClr>
                </a:solidFill>
              </a:rPr>
              <a:t>3GPP RAN 5G Workshop, 17.-18.9.2015</a:t>
            </a:r>
            <a:endParaRPr lang="en-GB" sz="1200" dirty="0">
              <a:solidFill>
                <a:schemeClr val="tx1">
                  <a:tint val="75000"/>
                </a:schemeClr>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20</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smtClean="0">
                <a:solidFill>
                  <a:srgbClr val="002060"/>
                </a:solidFill>
              </a:rPr>
              <a:t>FANTASTIC-5G</a:t>
            </a:r>
            <a:endParaRPr lang="en-GB" sz="2600" b="1" dirty="0">
              <a:solidFill>
                <a:srgbClr val="002060"/>
              </a:solidFill>
            </a:endParaRPr>
          </a:p>
          <a:p>
            <a:pPr algn="ctr">
              <a:spcBef>
                <a:spcPct val="0"/>
              </a:spcBef>
              <a:defRPr/>
            </a:pPr>
            <a:r>
              <a:rPr lang="en-GB" sz="2600" b="1" dirty="0">
                <a:solidFill>
                  <a:srgbClr val="002060"/>
                </a:solidFill>
              </a:rPr>
              <a:t>Radio interface below 6 GHz</a:t>
            </a:r>
          </a:p>
          <a:p>
            <a:pPr algn="ctr">
              <a:spcBef>
                <a:spcPct val="0"/>
              </a:spcBef>
              <a:defRPr/>
            </a:pPr>
            <a:endParaRPr lang="en-GB" sz="2600" b="1" dirty="0">
              <a:solidFill>
                <a:srgbClr val="002060"/>
              </a:solidFill>
              <a:latin typeface="+mj-lt"/>
              <a:ea typeface="+mj-ea"/>
              <a:cs typeface="+mj-cs"/>
            </a:endParaRPr>
          </a:p>
        </p:txBody>
      </p:sp>
      <p:sp>
        <p:nvSpPr>
          <p:cNvPr id="19" name="TextBox 19"/>
          <p:cNvSpPr txBox="1">
            <a:spLocks noChangeArrowheads="1"/>
          </p:cNvSpPr>
          <p:nvPr/>
        </p:nvSpPr>
        <p:spPr bwMode="auto">
          <a:xfrm>
            <a:off x="1458965" y="6580837"/>
            <a:ext cx="136917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FANTASTIC-5G.</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5600" indent="-355600">
              <a:buFont typeface="Arial" pitchFamily="34" charset="0"/>
              <a:buChar char="•"/>
            </a:pPr>
            <a:r>
              <a:rPr lang="en-GB" sz="2400" dirty="0" smtClean="0">
                <a:solidFill>
                  <a:schemeClr val="tx2"/>
                </a:solidFill>
              </a:rPr>
              <a:t>Objectives:</a:t>
            </a:r>
          </a:p>
          <a:p>
            <a:pPr marL="739775" lvl="2" indent="-342900">
              <a:buFont typeface="+mj-lt"/>
              <a:buAutoNum type="arabicPeriod"/>
            </a:pPr>
            <a:r>
              <a:rPr lang="en-GB" dirty="0" smtClean="0">
                <a:solidFill>
                  <a:schemeClr val="tx2"/>
                </a:solidFill>
              </a:rPr>
              <a:t>To develop a </a:t>
            </a:r>
            <a:r>
              <a:rPr lang="en-GB" b="1" dirty="0" smtClean="0">
                <a:solidFill>
                  <a:schemeClr val="tx2"/>
                </a:solidFill>
              </a:rPr>
              <a:t>flexible and scalable multi-service air interface </a:t>
            </a:r>
          </a:p>
          <a:p>
            <a:pPr marL="739775" lvl="2" indent="-342900">
              <a:buFont typeface="+mj-lt"/>
              <a:buAutoNum type="arabicPeriod"/>
            </a:pPr>
            <a:r>
              <a:rPr lang="en-GB" dirty="0" smtClean="0">
                <a:solidFill>
                  <a:schemeClr val="tx2"/>
                </a:solidFill>
              </a:rPr>
              <a:t>with ubiquitous coverage and high capacity where and when needed</a:t>
            </a:r>
          </a:p>
          <a:p>
            <a:pPr marL="739775" lvl="2" indent="-342900">
              <a:buFont typeface="+mj-lt"/>
              <a:buAutoNum type="arabicPeriod"/>
            </a:pPr>
            <a:r>
              <a:rPr lang="en-GB" dirty="0" smtClean="0">
                <a:solidFill>
                  <a:schemeClr val="tx2"/>
                </a:solidFill>
              </a:rPr>
              <a:t>being highly efficient in terms of energy and resource consumption</a:t>
            </a:r>
          </a:p>
          <a:p>
            <a:pPr marL="739775" lvl="2" indent="-342900">
              <a:buFont typeface="+mj-lt"/>
              <a:buAutoNum type="arabicPeriod"/>
            </a:pPr>
            <a:r>
              <a:rPr lang="en-GB" dirty="0" smtClean="0">
                <a:solidFill>
                  <a:schemeClr val="tx2"/>
                </a:solidFill>
              </a:rPr>
              <a:t>being future proof and allowing for sustainable delivery of wireless services far beyond 2020.</a:t>
            </a:r>
          </a:p>
          <a:p>
            <a:pPr marL="739775" lvl="2" indent="-342900">
              <a:buFont typeface="+mj-lt"/>
              <a:buAutoNum type="arabicPeriod"/>
            </a:pPr>
            <a:r>
              <a:rPr lang="en-GB" dirty="0" smtClean="0">
                <a:solidFill>
                  <a:schemeClr val="tx2"/>
                </a:solidFill>
              </a:rPr>
              <a:t>To evaluate and validate the developed concepts </a:t>
            </a:r>
          </a:p>
          <a:p>
            <a:pPr marL="739775" lvl="2" indent="-342900">
              <a:buFont typeface="+mj-lt"/>
              <a:buAutoNum type="arabicPeriod"/>
            </a:pPr>
            <a:r>
              <a:rPr lang="en-GB" dirty="0" smtClean="0">
                <a:solidFill>
                  <a:schemeClr val="tx2"/>
                </a:solidFill>
              </a:rPr>
              <a:t>and build up consensus on reasonable options for the standardization of 5G.</a:t>
            </a:r>
          </a:p>
          <a:p>
            <a:pPr marL="358775" indent="-358775">
              <a:buFont typeface="Arial" pitchFamily="34" charset="0"/>
              <a:buChar char="•"/>
            </a:pPr>
            <a:r>
              <a:rPr lang="en-GB" sz="2400" dirty="0" smtClean="0">
                <a:solidFill>
                  <a:schemeClr val="tx2"/>
                </a:solidFill>
              </a:rPr>
              <a:t>Areas to be addressed:</a:t>
            </a:r>
          </a:p>
          <a:p>
            <a:pPr marL="815975" lvl="1" indent="-358775">
              <a:buFont typeface="Arial" pitchFamily="34" charset="0"/>
              <a:buChar char="•"/>
            </a:pPr>
            <a:r>
              <a:rPr lang="en-GB" dirty="0" smtClean="0">
                <a:solidFill>
                  <a:schemeClr val="tx2"/>
                </a:solidFill>
              </a:rPr>
              <a:t>PHY/MAC related air interface technologies (&lt; 6GHz, focus on components being relevant for standardization)</a:t>
            </a:r>
          </a:p>
          <a:p>
            <a:pPr marL="1273175" lvl="2" indent="-358775">
              <a:buFont typeface="Arial" pitchFamily="34" charset="0"/>
              <a:buChar char="•"/>
            </a:pPr>
            <a:r>
              <a:rPr lang="en-GB" sz="1600" dirty="0" smtClean="0">
                <a:solidFill>
                  <a:schemeClr val="tx2"/>
                </a:solidFill>
              </a:rPr>
              <a:t>e.g. waveform/frame design, control channel design, access procedures, multiple antenna mechanisms ...</a:t>
            </a:r>
          </a:p>
          <a:p>
            <a:endParaRPr lang="en-GB"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strVal val="#ppt_w*0.70"/>
                                          </p:val>
                                        </p:tav>
                                        <p:tav tm="100000">
                                          <p:val>
                                            <p:strVal val="#ppt_w"/>
                                          </p:val>
                                        </p:tav>
                                      </p:tavLst>
                                    </p:anim>
                                    <p:anim calcmode="lin" valueType="num">
                                      <p:cBhvr>
                                        <p:cTn id="8" dur="1000" fill="hold"/>
                                        <p:tgtEl>
                                          <p:spTgt spid="31"/>
                                        </p:tgtEl>
                                        <p:attrNameLst>
                                          <p:attrName>ppt_h</p:attrName>
                                        </p:attrNameLst>
                                      </p:cBhvr>
                                      <p:tavLst>
                                        <p:tav tm="0">
                                          <p:val>
                                            <p:strVal val="#ppt_h"/>
                                          </p:val>
                                        </p:tav>
                                        <p:tav tm="100000">
                                          <p:val>
                                            <p:strVal val="#ppt_h"/>
                                          </p:val>
                                        </p:tav>
                                      </p:tavLst>
                                    </p:anim>
                                    <p:animEffect transition="in" filter="fade">
                                      <p:cBhvr>
                                        <p:cTn id="9" dur="10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21</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err="1">
                <a:solidFill>
                  <a:srgbClr val="002060"/>
                </a:solidFill>
              </a:rPr>
              <a:t>mmMAGIC</a:t>
            </a:r>
            <a:endParaRPr lang="en-GB" sz="2600" b="1" dirty="0">
              <a:solidFill>
                <a:srgbClr val="002060"/>
              </a:solidFill>
            </a:endParaRPr>
          </a:p>
          <a:p>
            <a:pPr algn="ctr">
              <a:spcBef>
                <a:spcPct val="0"/>
              </a:spcBef>
              <a:defRPr/>
            </a:pPr>
            <a:r>
              <a:rPr lang="en-GB" sz="2600" b="1" dirty="0">
                <a:solidFill>
                  <a:srgbClr val="002060"/>
                </a:solidFill>
              </a:rPr>
              <a:t>Radio interface above 6 GHz</a:t>
            </a:r>
            <a:endParaRPr lang="en-GB" sz="3200" b="1" dirty="0">
              <a:solidFill>
                <a:srgbClr val="002060"/>
              </a:solidFill>
            </a:endParaRPr>
          </a:p>
        </p:txBody>
      </p:sp>
      <p:sp>
        <p:nvSpPr>
          <p:cNvPr id="19" name="TextBox 19"/>
          <p:cNvSpPr txBox="1">
            <a:spLocks noChangeArrowheads="1"/>
          </p:cNvSpPr>
          <p:nvPr/>
        </p:nvSpPr>
        <p:spPr bwMode="auto">
          <a:xfrm>
            <a:off x="1458965" y="6580837"/>
            <a:ext cx="1178415"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err="1" smtClean="0">
                <a:solidFill>
                  <a:srgbClr val="002060"/>
                </a:solidFill>
                <a:latin typeface="+mj-lt"/>
              </a:rPr>
              <a:t>mmMAGIC</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200" dirty="0" smtClean="0">
                <a:solidFill>
                  <a:schemeClr val="tx2"/>
                </a:solidFill>
              </a:rPr>
              <a:t>Overall objective to develop a </a:t>
            </a:r>
            <a:r>
              <a:rPr lang="en-GB" sz="2200" b="1" dirty="0" smtClean="0">
                <a:solidFill>
                  <a:schemeClr val="tx2"/>
                </a:solidFill>
              </a:rPr>
              <a:t>standard-ready  mobile radio access technology (RAT) </a:t>
            </a:r>
            <a:r>
              <a:rPr lang="en-GB" sz="2200" dirty="0" smtClean="0">
                <a:solidFill>
                  <a:schemeClr val="tx2"/>
                </a:solidFill>
              </a:rPr>
              <a:t>operating in wide contiguous bandwidth above 6 GHz  (including  mm-wave  frequencies) </a:t>
            </a:r>
          </a:p>
          <a:p>
            <a:pPr marL="355600" indent="-355600">
              <a:buFont typeface="Arial" panose="020B0604020202020204" pitchFamily="34" charset="0"/>
              <a:buChar char="•"/>
            </a:pPr>
            <a:r>
              <a:rPr lang="en-GB" sz="1700" dirty="0" smtClean="0">
                <a:solidFill>
                  <a:schemeClr val="tx2"/>
                </a:solidFill>
              </a:rPr>
              <a:t>Enabling extreme mobile broadband services (e.g. UHD/3D TV , immersion and interactive remote  presence and control)  for service providers and end users.</a:t>
            </a:r>
          </a:p>
          <a:p>
            <a:pPr marL="355600" indent="-355600">
              <a:buFont typeface="Arial" panose="020B0604020202020204" pitchFamily="34" charset="0"/>
              <a:buChar char="•"/>
            </a:pPr>
            <a:r>
              <a:rPr lang="en-GB" sz="1700" dirty="0" smtClean="0">
                <a:solidFill>
                  <a:schemeClr val="tx2"/>
                </a:solidFill>
              </a:rPr>
              <a:t>An  integral component  of an overall  5G multi-RAT architecture</a:t>
            </a:r>
          </a:p>
          <a:p>
            <a:pPr marL="355600" indent="-355600">
              <a:buFont typeface="Arial" panose="020B0604020202020204" pitchFamily="34" charset="0"/>
              <a:buChar char="•"/>
            </a:pPr>
            <a:r>
              <a:rPr lang="en-GB" sz="1700" dirty="0" smtClean="0">
                <a:solidFill>
                  <a:schemeClr val="tx2"/>
                </a:solidFill>
              </a:rPr>
              <a:t>Paving the way for European head-start  in 5G standards , strengthening European competitiveness</a:t>
            </a:r>
          </a:p>
          <a:p>
            <a:pPr marL="815975" lvl="1" indent="-358775">
              <a:buFont typeface="Arial" pitchFamily="34" charset="0"/>
              <a:buChar char="•"/>
            </a:pPr>
            <a:r>
              <a:rPr lang="en-US" sz="1500" b="1" dirty="0" smtClean="0">
                <a:solidFill>
                  <a:schemeClr val="tx2"/>
                </a:solidFill>
              </a:rPr>
              <a:t>Investigate </a:t>
            </a:r>
            <a:r>
              <a:rPr lang="en-US" sz="1500" dirty="0" smtClean="0">
                <a:solidFill>
                  <a:schemeClr val="tx2"/>
                </a:solidFill>
              </a:rPr>
              <a:t>suitable  frequency ranges for extremely high capacity mobile  broadband operating in 6-100 GHz (“mm-wave bands)</a:t>
            </a:r>
            <a:endParaRPr lang="en-US" sz="1500" dirty="0" smtClean="0">
              <a:solidFill>
                <a:schemeClr val="tx2"/>
              </a:solidFill>
              <a:ea typeface="Calibri"/>
            </a:endParaRPr>
          </a:p>
          <a:p>
            <a:pPr marL="815975" lvl="1" indent="-358775">
              <a:buFont typeface="Arial" pitchFamily="34" charset="0"/>
              <a:buChar char="•"/>
            </a:pPr>
            <a:r>
              <a:rPr lang="en-US" sz="1500" b="1" dirty="0" smtClean="0">
                <a:solidFill>
                  <a:srgbClr val="1F497D"/>
                </a:solidFill>
                <a:ea typeface="Calibri"/>
              </a:rPr>
              <a:t>Conduct</a:t>
            </a:r>
            <a:r>
              <a:rPr lang="en-US" sz="1500" dirty="0" smtClean="0">
                <a:solidFill>
                  <a:srgbClr val="1F497D"/>
                </a:solidFill>
                <a:ea typeface="Calibri"/>
              </a:rPr>
              <a:t> measurements and develop  validated channel models for identified frequency ranges well-suited for 3G PP, ITU-R</a:t>
            </a:r>
            <a:endParaRPr lang="en-US" sz="1500" b="1" dirty="0" smtClean="0">
              <a:solidFill>
                <a:srgbClr val="1F497D"/>
              </a:solidFill>
              <a:ea typeface="Calibri"/>
            </a:endParaRPr>
          </a:p>
          <a:p>
            <a:pPr marL="815975" lvl="1" indent="-358775">
              <a:buFont typeface="Arial" pitchFamily="34" charset="0"/>
              <a:buChar char="•"/>
            </a:pPr>
            <a:r>
              <a:rPr lang="en-US" sz="1500" b="1" dirty="0" smtClean="0">
                <a:solidFill>
                  <a:srgbClr val="1F497D"/>
                </a:solidFill>
                <a:ea typeface="Calibri"/>
              </a:rPr>
              <a:t>Develop </a:t>
            </a:r>
            <a:r>
              <a:rPr lang="en-US" sz="1500" dirty="0" smtClean="0">
                <a:solidFill>
                  <a:srgbClr val="1F497D"/>
                </a:solidFill>
                <a:ea typeface="Calibri"/>
              </a:rPr>
              <a:t>a novel radio interface concept (including multi-antenna technologies) for mobile access in frequency bands above 6 GHz that fulfils the general 5G-PPP requirements as well as project specific KPIs;  integrated across multiple RATs and network layer</a:t>
            </a:r>
            <a:endParaRPr lang="en-US" sz="1500" b="1" dirty="0" smtClean="0">
              <a:solidFill>
                <a:schemeClr val="tx2"/>
              </a:solidFill>
            </a:endParaRPr>
          </a:p>
          <a:p>
            <a:pPr marL="815975" lvl="1" indent="-358775">
              <a:buFont typeface="Arial" pitchFamily="34" charset="0"/>
              <a:buChar char="•"/>
            </a:pPr>
            <a:r>
              <a:rPr lang="en-US" sz="1500" b="1" dirty="0" smtClean="0">
                <a:solidFill>
                  <a:schemeClr val="tx2"/>
                </a:solidFill>
              </a:rPr>
              <a:t>Demonstrate feasibility  </a:t>
            </a:r>
            <a:r>
              <a:rPr lang="en-US" sz="1500" dirty="0" smtClean="0">
                <a:solidFill>
                  <a:schemeClr val="tx2"/>
                </a:solidFill>
              </a:rPr>
              <a:t>and </a:t>
            </a:r>
            <a:r>
              <a:rPr lang="en-US" sz="1500" b="1" dirty="0" smtClean="0">
                <a:solidFill>
                  <a:schemeClr val="tx2"/>
                </a:solidFill>
              </a:rPr>
              <a:t>assess viability </a:t>
            </a:r>
            <a:r>
              <a:rPr lang="en-US" sz="1500" dirty="0" smtClean="0">
                <a:solidFill>
                  <a:schemeClr val="tx2"/>
                </a:solidFill>
              </a:rPr>
              <a:t>of </a:t>
            </a:r>
            <a:r>
              <a:rPr lang="en-US" sz="1500" dirty="0" err="1" smtClean="0">
                <a:solidFill>
                  <a:schemeClr val="tx2"/>
                </a:solidFill>
              </a:rPr>
              <a:t>mmMAGIC</a:t>
            </a:r>
            <a:r>
              <a:rPr lang="en-US" sz="1500" dirty="0" smtClean="0">
                <a:solidFill>
                  <a:schemeClr val="tx2"/>
                </a:solidFill>
              </a:rPr>
              <a:t> technologies through high fidelity software demonstrator, hardware-in-the-loop experimentation, and techno-economical analysis</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ppt_w*0.70"/>
                                          </p:val>
                                        </p:tav>
                                        <p:tav tm="100000">
                                          <p:val>
                                            <p:strVal val="#ppt_w"/>
                                          </p:val>
                                        </p:tav>
                                      </p:tavLst>
                                    </p:anim>
                                    <p:anim calcmode="lin" valueType="num">
                                      <p:cBhvr>
                                        <p:cTn id="8" dur="1000" fill="hold"/>
                                        <p:tgtEl>
                                          <p:spTgt spid="28"/>
                                        </p:tgtEl>
                                        <p:attrNameLst>
                                          <p:attrName>ppt_h</p:attrName>
                                        </p:attrNameLst>
                                      </p:cBhvr>
                                      <p:tavLst>
                                        <p:tav tm="0">
                                          <p:val>
                                            <p:strVal val="#ppt_h"/>
                                          </p:val>
                                        </p:tav>
                                        <p:tav tm="100000">
                                          <p:val>
                                            <p:strVal val="#ppt_h"/>
                                          </p:val>
                                        </p:tav>
                                      </p:tavLst>
                                    </p:anim>
                                    <p:animEffect transition="in" filter="fade">
                                      <p:cBhvr>
                                        <p:cTn id="9" dur="10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22</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COHERENT</a:t>
            </a:r>
          </a:p>
          <a:p>
            <a:pPr algn="ctr">
              <a:spcBef>
                <a:spcPct val="0"/>
              </a:spcBef>
              <a:defRPr/>
            </a:pPr>
            <a:r>
              <a:rPr lang="en-GB" sz="2600" b="1" dirty="0">
                <a:solidFill>
                  <a:srgbClr val="002060"/>
                </a:solidFill>
              </a:rPr>
              <a:t>Heterogeneous radio access networks</a:t>
            </a:r>
          </a:p>
        </p:txBody>
      </p:sp>
      <p:sp>
        <p:nvSpPr>
          <p:cNvPr id="19" name="TextBox 19"/>
          <p:cNvSpPr txBox="1">
            <a:spLocks noChangeArrowheads="1"/>
          </p:cNvSpPr>
          <p:nvPr/>
        </p:nvSpPr>
        <p:spPr bwMode="auto">
          <a:xfrm>
            <a:off x="1458965" y="6580837"/>
            <a:ext cx="1183223"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COHERENT.</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8775" indent="-358775">
              <a:buFont typeface="Arial" pitchFamily="34" charset="0"/>
              <a:buChar char="•"/>
            </a:pPr>
            <a:r>
              <a:rPr lang="en-GB" sz="2200" dirty="0" smtClean="0">
                <a:solidFill>
                  <a:schemeClr val="tx2"/>
                </a:solidFill>
              </a:rPr>
              <a:t>Project objectives</a:t>
            </a:r>
          </a:p>
          <a:p>
            <a:pPr marL="815975" lvl="1" indent="-358775">
              <a:buFont typeface="Arial" pitchFamily="34" charset="0"/>
              <a:buChar char="•"/>
            </a:pPr>
            <a:r>
              <a:rPr lang="en-GB" dirty="0" smtClean="0">
                <a:solidFill>
                  <a:schemeClr val="tx2"/>
                </a:solidFill>
              </a:rPr>
              <a:t>Research and develop a unified control and coordination framework for </a:t>
            </a:r>
            <a:r>
              <a:rPr lang="en-GB" b="1" dirty="0" smtClean="0">
                <a:solidFill>
                  <a:schemeClr val="tx2"/>
                </a:solidFill>
              </a:rPr>
              <a:t>heterogeneous radio access networks (RAN) </a:t>
            </a:r>
            <a:r>
              <a:rPr lang="en-GB" dirty="0" smtClean="0">
                <a:solidFill>
                  <a:schemeClr val="tx2"/>
                </a:solidFill>
              </a:rPr>
              <a:t>by combining mobile network low layer abstraction, software defined networking, and flexible spectrum management</a:t>
            </a:r>
          </a:p>
          <a:p>
            <a:pPr marL="358775" indent="-358775">
              <a:spcBef>
                <a:spcPts val="600"/>
              </a:spcBef>
              <a:buFont typeface="Arial" pitchFamily="34" charset="0"/>
              <a:buChar char="•"/>
            </a:pPr>
            <a:r>
              <a:rPr lang="en-GB" sz="2200" dirty="0" smtClean="0">
                <a:solidFill>
                  <a:schemeClr val="tx2"/>
                </a:solidFill>
              </a:rPr>
              <a:t>Areas to be addressed</a:t>
            </a:r>
          </a:p>
          <a:p>
            <a:pPr marL="815975" lvl="1" indent="-358775">
              <a:buFont typeface="Arial" pitchFamily="34" charset="0"/>
              <a:buChar char="•"/>
            </a:pPr>
            <a:r>
              <a:rPr lang="en-GB" sz="1900" dirty="0" smtClean="0">
                <a:solidFill>
                  <a:schemeClr val="tx2"/>
                </a:solidFill>
              </a:rPr>
              <a:t>Software defined networking for RANs</a:t>
            </a:r>
          </a:p>
          <a:p>
            <a:pPr marL="815975" lvl="1" indent="-358775">
              <a:buFont typeface="Arial" pitchFamily="34" charset="0"/>
              <a:buChar char="•"/>
            </a:pPr>
            <a:r>
              <a:rPr lang="en-GB" sz="1900" dirty="0" smtClean="0">
                <a:solidFill>
                  <a:schemeClr val="tx2"/>
                </a:solidFill>
              </a:rPr>
              <a:t>Efficient radio resource modelling and management in programmable RANs</a:t>
            </a:r>
          </a:p>
          <a:p>
            <a:pPr marL="815975" lvl="1" indent="-358775">
              <a:buFont typeface="Arial" pitchFamily="34" charset="0"/>
              <a:buChar char="•"/>
            </a:pPr>
            <a:r>
              <a:rPr lang="en-GB" sz="1900" dirty="0" smtClean="0">
                <a:solidFill>
                  <a:schemeClr val="tx2"/>
                </a:solidFill>
              </a:rPr>
              <a:t>Flexible spectrum management</a:t>
            </a:r>
          </a:p>
          <a:p>
            <a:endParaRPr lang="en-US"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0.70"/>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23</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SPEED-5G</a:t>
            </a:r>
          </a:p>
          <a:p>
            <a:pPr algn="ctr">
              <a:spcBef>
                <a:spcPct val="0"/>
              </a:spcBef>
              <a:defRPr/>
            </a:pPr>
            <a:r>
              <a:rPr lang="en-GB" sz="2600" b="1" dirty="0">
                <a:solidFill>
                  <a:srgbClr val="002060"/>
                </a:solidFill>
              </a:rPr>
              <a:t>Spectrum access</a:t>
            </a:r>
            <a:endParaRPr lang="en-GB" sz="3200" b="1" dirty="0">
              <a:solidFill>
                <a:srgbClr val="002060"/>
              </a:solidFill>
            </a:endParaRPr>
          </a:p>
        </p:txBody>
      </p:sp>
      <p:sp>
        <p:nvSpPr>
          <p:cNvPr id="19" name="TextBox 19"/>
          <p:cNvSpPr txBox="1">
            <a:spLocks noChangeArrowheads="1"/>
          </p:cNvSpPr>
          <p:nvPr/>
        </p:nvSpPr>
        <p:spPr bwMode="auto">
          <a:xfrm>
            <a:off x="1458965" y="6580837"/>
            <a:ext cx="1122309"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SPEED-5G</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8775" indent="-358775">
              <a:spcAft>
                <a:spcPts val="600"/>
              </a:spcAft>
            </a:pPr>
            <a:r>
              <a:rPr lang="en-GB" dirty="0" smtClean="0">
                <a:solidFill>
                  <a:schemeClr val="tx2"/>
                </a:solidFill>
              </a:rPr>
              <a:t>Objectives and impact</a:t>
            </a:r>
          </a:p>
          <a:p>
            <a:pPr marL="358775" indent="-358775">
              <a:spcAft>
                <a:spcPts val="600"/>
              </a:spcAft>
              <a:buFont typeface="Arial" pitchFamily="34" charset="0"/>
              <a:buChar char="•"/>
            </a:pPr>
            <a:r>
              <a:rPr lang="en-GB" sz="1600" dirty="0" smtClean="0">
                <a:solidFill>
                  <a:schemeClr val="tx2"/>
                </a:solidFill>
              </a:rPr>
              <a:t>SPEED-5G will address the well-known challenges of predicted growth in mobile connections and traffic volume.  </a:t>
            </a:r>
          </a:p>
          <a:p>
            <a:pPr marL="358775" indent="-358775">
              <a:spcAft>
                <a:spcPts val="600"/>
              </a:spcAft>
              <a:buFont typeface="Arial" pitchFamily="34" charset="0"/>
              <a:buChar char="•"/>
            </a:pPr>
            <a:r>
              <a:rPr lang="en-GB" sz="1600" dirty="0" smtClean="0">
                <a:solidFill>
                  <a:schemeClr val="tx2"/>
                </a:solidFill>
              </a:rPr>
              <a:t>Today, lack of dynamic control across wireless network resources is leading to unbalanced spectrum loads and a perceived capacity bottleneck. </a:t>
            </a:r>
          </a:p>
          <a:p>
            <a:pPr marL="358775" indent="-358775">
              <a:spcAft>
                <a:spcPts val="600"/>
              </a:spcAft>
              <a:buFont typeface="Arial" pitchFamily="34" charset="0"/>
              <a:buChar char="•"/>
            </a:pPr>
            <a:r>
              <a:rPr lang="en-GB" sz="1600" dirty="0" smtClean="0">
                <a:solidFill>
                  <a:schemeClr val="tx2"/>
                </a:solidFill>
              </a:rPr>
              <a:t>SPEED-5G will provide solutions through </a:t>
            </a:r>
            <a:r>
              <a:rPr lang="en-GB" sz="1600" dirty="0" err="1" smtClean="0">
                <a:solidFill>
                  <a:schemeClr val="tx2"/>
                </a:solidFill>
              </a:rPr>
              <a:t>eDSA</a:t>
            </a:r>
            <a:r>
              <a:rPr lang="en-GB" sz="1600" dirty="0" smtClean="0">
                <a:solidFill>
                  <a:schemeClr val="tx2"/>
                </a:solidFill>
              </a:rPr>
              <a:t> (extended Dynamic Spectrum Access), which is resource management with three degrees of freedom: densification, rationalized traffic allocation over heterogeneous wireless technologies, and better load balancing across available spectrum.</a:t>
            </a:r>
          </a:p>
          <a:p>
            <a:pPr marL="358775" indent="-358775">
              <a:spcAft>
                <a:spcPts val="600"/>
              </a:spcAft>
              <a:buFont typeface="Arial" pitchFamily="34" charset="0"/>
              <a:buChar char="•"/>
            </a:pPr>
            <a:r>
              <a:rPr lang="en-GB" sz="1600" dirty="0" smtClean="0">
                <a:solidFill>
                  <a:schemeClr val="tx2"/>
                </a:solidFill>
              </a:rPr>
              <a:t>A major challenge is the cost of achieving this</a:t>
            </a:r>
          </a:p>
          <a:p>
            <a:pPr marL="358775" indent="-358775">
              <a:spcAft>
                <a:spcPts val="600"/>
              </a:spcAft>
              <a:buFont typeface="Arial" pitchFamily="34" charset="0"/>
              <a:buChar char="•"/>
            </a:pPr>
            <a:r>
              <a:rPr lang="en-GB" sz="1600" dirty="0" smtClean="0">
                <a:solidFill>
                  <a:schemeClr val="tx2"/>
                </a:solidFill>
              </a:rPr>
              <a:t>Indoor/outdoor scenarios will be considered</a:t>
            </a:r>
          </a:p>
          <a:p>
            <a:pPr marL="358775" indent="-358775">
              <a:spcAft>
                <a:spcPts val="600"/>
              </a:spcAft>
              <a:buFont typeface="Arial" pitchFamily="34" charset="0"/>
              <a:buChar char="•"/>
            </a:pPr>
            <a:r>
              <a:rPr lang="en-GB" sz="1600" dirty="0" smtClean="0">
                <a:solidFill>
                  <a:schemeClr val="tx2"/>
                </a:solidFill>
              </a:rPr>
              <a:t>Two focal points of the work: Resource management techniques across technology ‘silos’, and medium access technologies to address densification in mostly unplanned environments</a:t>
            </a:r>
          </a:p>
          <a:p>
            <a:pPr marL="358775" indent="-358775">
              <a:spcAft>
                <a:spcPts val="600"/>
              </a:spcAft>
              <a:buFont typeface="Arial" pitchFamily="34" charset="0"/>
              <a:buChar char="•"/>
            </a:pPr>
            <a:r>
              <a:rPr lang="en-GB" sz="1600" dirty="0" smtClean="0">
                <a:solidFill>
                  <a:schemeClr val="tx2"/>
                </a:solidFill>
              </a:rPr>
              <a:t>SPEED-5G will contribute to master the challenge of achieving the anticipated 1000 fold mobile traffic increase over a decade and to efficiently support very different classes of traffic/services</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24</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SESAME</a:t>
            </a:r>
          </a:p>
          <a:p>
            <a:pPr algn="ctr">
              <a:spcBef>
                <a:spcPct val="0"/>
              </a:spcBef>
              <a:defRPr/>
            </a:pPr>
            <a:r>
              <a:rPr lang="en-GB" sz="2600" b="1" dirty="0">
                <a:solidFill>
                  <a:srgbClr val="002060"/>
                </a:solidFill>
              </a:rPr>
              <a:t>NFV and Edge Cloud Computing</a:t>
            </a:r>
            <a:endParaRPr lang="en-GB" sz="3200" b="1" dirty="0">
              <a:solidFill>
                <a:srgbClr val="002060"/>
              </a:solidFill>
            </a:endParaRPr>
          </a:p>
        </p:txBody>
      </p:sp>
      <p:sp>
        <p:nvSpPr>
          <p:cNvPr id="19" name="TextBox 19"/>
          <p:cNvSpPr txBox="1">
            <a:spLocks noChangeArrowheads="1"/>
          </p:cNvSpPr>
          <p:nvPr/>
        </p:nvSpPr>
        <p:spPr bwMode="auto">
          <a:xfrm>
            <a:off x="1458965" y="6580837"/>
            <a:ext cx="1003687"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SESAME</a:t>
            </a:r>
            <a:endParaRPr lang="en-GB" sz="1000" dirty="0">
              <a:solidFill>
                <a:srgbClr val="002060"/>
              </a:solidFill>
              <a:latin typeface="+mj-lt"/>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dirty="0" smtClean="0">
                <a:solidFill>
                  <a:schemeClr val="tx2"/>
                </a:solidFill>
              </a:rPr>
              <a:t>Objectives </a:t>
            </a:r>
          </a:p>
          <a:p>
            <a:pPr marL="358775" indent="-358775">
              <a:buFont typeface="Arial" pitchFamily="34" charset="0"/>
              <a:buChar char="•"/>
            </a:pPr>
            <a:r>
              <a:rPr lang="en-GB" sz="1600" dirty="0" smtClean="0">
                <a:solidFill>
                  <a:schemeClr val="tx2"/>
                </a:solidFill>
              </a:rPr>
              <a:t>Placement of network intelligence and applications in the network edge through </a:t>
            </a:r>
            <a:r>
              <a:rPr lang="en-GB" sz="1600" b="1" dirty="0" smtClean="0">
                <a:solidFill>
                  <a:schemeClr val="tx2"/>
                </a:solidFill>
              </a:rPr>
              <a:t>Network Functions Virtualisation (NFV) </a:t>
            </a:r>
            <a:r>
              <a:rPr lang="en-GB" sz="1600" dirty="0" smtClean="0">
                <a:solidFill>
                  <a:schemeClr val="tx2"/>
                </a:solidFill>
              </a:rPr>
              <a:t>and </a:t>
            </a:r>
            <a:r>
              <a:rPr lang="en-GB" sz="1600" b="1" dirty="0" smtClean="0">
                <a:solidFill>
                  <a:schemeClr val="tx2"/>
                </a:solidFill>
              </a:rPr>
              <a:t>Edge Cloud Computing</a:t>
            </a:r>
            <a:r>
              <a:rPr lang="en-GB" sz="1600" dirty="0" smtClean="0">
                <a:solidFill>
                  <a:schemeClr val="tx2"/>
                </a:solidFill>
              </a:rPr>
              <a:t>; </a:t>
            </a:r>
          </a:p>
          <a:p>
            <a:pPr marL="358775" indent="-358775">
              <a:buFont typeface="Arial" pitchFamily="34" charset="0"/>
              <a:buChar char="•"/>
            </a:pPr>
            <a:r>
              <a:rPr lang="en-GB" sz="1600" dirty="0" smtClean="0">
                <a:solidFill>
                  <a:schemeClr val="tx2"/>
                </a:solidFill>
              </a:rPr>
              <a:t>Substantial evolution of the Small Cell concept, already mainstream in 4G but expected to deliver its full potential in the challenging high dense 5G scenarios; </a:t>
            </a:r>
          </a:p>
          <a:p>
            <a:pPr marL="358775" indent="-358775">
              <a:buFont typeface="Arial" pitchFamily="34" charset="0"/>
              <a:buChar char="•"/>
            </a:pPr>
            <a:r>
              <a:rPr lang="en-GB" sz="1600" dirty="0" smtClean="0">
                <a:solidFill>
                  <a:schemeClr val="tx2"/>
                </a:solidFill>
              </a:rPr>
              <a:t>Consolidation of </a:t>
            </a:r>
            <a:r>
              <a:rPr lang="en-GB" sz="1600" b="1" dirty="0" smtClean="0">
                <a:solidFill>
                  <a:schemeClr val="tx2"/>
                </a:solidFill>
              </a:rPr>
              <a:t>multi-tenancy </a:t>
            </a:r>
            <a:r>
              <a:rPr lang="en-GB" sz="1600" dirty="0" smtClean="0">
                <a:solidFill>
                  <a:schemeClr val="tx2"/>
                </a:solidFill>
              </a:rPr>
              <a:t>in communications infrastructures, allowing several operators/service providers to engage in new sharing models of both access capacity and edge computing capabilities. </a:t>
            </a:r>
          </a:p>
          <a:p>
            <a:pPr indent="-358775">
              <a:spcBef>
                <a:spcPts val="600"/>
              </a:spcBef>
            </a:pPr>
            <a:r>
              <a:rPr lang="en-GB" sz="2000" dirty="0" smtClean="0">
                <a:solidFill>
                  <a:schemeClr val="tx2"/>
                </a:solidFill>
              </a:rPr>
              <a:t>Areas to be addressed</a:t>
            </a:r>
          </a:p>
          <a:p>
            <a:pPr marL="358775" indent="-358775">
              <a:buFont typeface="Arial" pitchFamily="34" charset="0"/>
              <a:buChar char="•"/>
            </a:pPr>
            <a:r>
              <a:rPr lang="en-GB" sz="1600" dirty="0" smtClean="0">
                <a:solidFill>
                  <a:schemeClr val="tx2"/>
                </a:solidFill>
              </a:rPr>
              <a:t>Small Cells Context: Proposition of the </a:t>
            </a:r>
            <a:r>
              <a:rPr lang="en-GB" sz="1600" i="1" dirty="0" smtClean="0">
                <a:solidFill>
                  <a:schemeClr val="tx2"/>
                </a:solidFill>
              </a:rPr>
              <a:t>Cloud-Enabled Small Cell (CESC) </a:t>
            </a:r>
            <a:r>
              <a:rPr lang="en-GB" sz="1600" dirty="0" smtClean="0">
                <a:solidFill>
                  <a:schemeClr val="tx2"/>
                </a:solidFill>
              </a:rPr>
              <a:t>concept for deploying Virtual Network Functions (VNFs) supporting of powerful self-x management &amp; executing novel applications and services inside the access network infrastructure. </a:t>
            </a:r>
          </a:p>
          <a:p>
            <a:pPr marL="358775" indent="-358775">
              <a:buFont typeface="Arial" pitchFamily="34" charset="0"/>
              <a:buChar char="•"/>
            </a:pPr>
            <a:r>
              <a:rPr lang="en-GB" sz="1600" dirty="0" smtClean="0">
                <a:solidFill>
                  <a:schemeClr val="tx2"/>
                </a:solidFill>
              </a:rPr>
              <a:t>New network orchestration perspectives in the 5G framework.</a:t>
            </a:r>
          </a:p>
          <a:p>
            <a:pPr marL="358775" indent="-358775">
              <a:buFont typeface="Arial" pitchFamily="34" charset="0"/>
              <a:buChar char="•"/>
            </a:pPr>
            <a:r>
              <a:rPr lang="en-GB" sz="1600" dirty="0" smtClean="0">
                <a:solidFill>
                  <a:schemeClr val="tx2"/>
                </a:solidFill>
              </a:rPr>
              <a:t>Network Functions Virtualisation for Multi-tenancy  &amp; NFV Management.</a:t>
            </a:r>
          </a:p>
          <a:p>
            <a:pPr marL="358775" indent="-358775">
              <a:buFont typeface="Arial" pitchFamily="34" charset="0"/>
              <a:buChar char="•"/>
            </a:pPr>
            <a:r>
              <a:rPr lang="en-GB" sz="1600" dirty="0" smtClean="0">
                <a:solidFill>
                  <a:schemeClr val="tx2"/>
                </a:solidFill>
              </a:rPr>
              <a:t>Self-x Features &amp; Software-defined Networking.</a:t>
            </a:r>
          </a:p>
          <a:p>
            <a:pPr marL="358775" indent="-358775">
              <a:buFont typeface="Arial" pitchFamily="34" charset="0"/>
              <a:buChar char="•"/>
            </a:pPr>
            <a:r>
              <a:rPr lang="en-GB" sz="1600" dirty="0" smtClean="0">
                <a:solidFill>
                  <a:schemeClr val="tx2"/>
                </a:solidFill>
              </a:rPr>
              <a:t>Cloud technologies &amp; Hardware acceleration through non X86 processors. </a:t>
            </a:r>
          </a:p>
          <a:p>
            <a:pPr marL="358775" indent="-358775">
              <a:buFont typeface="Arial" pitchFamily="34" charset="0"/>
              <a:buChar char="•"/>
            </a:pPr>
            <a:r>
              <a:rPr lang="en-GB" sz="1600" dirty="0" smtClean="0">
                <a:solidFill>
                  <a:schemeClr val="tx2"/>
                </a:solidFill>
              </a:rPr>
              <a:t>Artificial Intelligence-based radio access management.   </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25</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Flex5Gware</a:t>
            </a:r>
          </a:p>
          <a:p>
            <a:pPr algn="ctr">
              <a:spcBef>
                <a:spcPct val="0"/>
              </a:spcBef>
              <a:defRPr/>
            </a:pPr>
            <a:r>
              <a:rPr lang="en-GB" sz="2600" b="1" dirty="0">
                <a:solidFill>
                  <a:srgbClr val="002060"/>
                </a:solidFill>
              </a:rPr>
              <a:t>Hardware implementation</a:t>
            </a:r>
            <a:endParaRPr lang="en-GB" sz="3200" b="1" dirty="0">
              <a:solidFill>
                <a:srgbClr val="002060"/>
              </a:solidFill>
            </a:endParaRPr>
          </a:p>
        </p:txBody>
      </p:sp>
      <p:sp>
        <p:nvSpPr>
          <p:cNvPr id="19" name="TextBox 19"/>
          <p:cNvSpPr txBox="1">
            <a:spLocks noChangeArrowheads="1"/>
          </p:cNvSpPr>
          <p:nvPr/>
        </p:nvSpPr>
        <p:spPr bwMode="auto">
          <a:xfrm>
            <a:off x="1458965" y="6580837"/>
            <a:ext cx="1224901"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smtClean="0">
                <a:solidFill>
                  <a:srgbClr val="002060"/>
                </a:solidFill>
              </a:rPr>
              <a:t>Flex5Gware</a:t>
            </a:r>
            <a:endParaRPr lang="en-GB" sz="1000" dirty="0">
              <a:solidFill>
                <a:srgbClr val="002060"/>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8775" indent="-358775">
              <a:spcBef>
                <a:spcPts val="600"/>
              </a:spcBef>
            </a:pPr>
            <a:r>
              <a:rPr lang="en-GB" sz="2200" smtClean="0">
                <a:solidFill>
                  <a:schemeClr val="tx2"/>
                </a:solidFill>
              </a:rPr>
              <a:t>Project objectives</a:t>
            </a:r>
          </a:p>
          <a:p>
            <a:pPr marL="358775" indent="-358775">
              <a:buFont typeface="Arial" pitchFamily="34" charset="0"/>
              <a:buChar char="•"/>
            </a:pPr>
            <a:r>
              <a:rPr lang="en-GB" altLang="es-ES" smtClean="0">
                <a:solidFill>
                  <a:schemeClr val="tx2"/>
                </a:solidFill>
              </a:rPr>
              <a:t>Increasing the HW versatility and reconfigurability</a:t>
            </a:r>
          </a:p>
          <a:p>
            <a:pPr marL="358775" indent="-358775">
              <a:buFont typeface="Arial" pitchFamily="34" charset="0"/>
              <a:buChar char="•"/>
            </a:pPr>
            <a:r>
              <a:rPr lang="en-GB" altLang="es-ES" smtClean="0">
                <a:solidFill>
                  <a:schemeClr val="tx2"/>
                </a:solidFill>
              </a:rPr>
              <a:t>Providing HW-agnostic, flexible and cost-effective SW platforms</a:t>
            </a:r>
          </a:p>
          <a:p>
            <a:pPr marL="358775" indent="-358775">
              <a:buFont typeface="Arial" pitchFamily="34" charset="0"/>
              <a:buChar char="•"/>
            </a:pPr>
            <a:r>
              <a:rPr lang="en-GB" altLang="es-ES" smtClean="0">
                <a:solidFill>
                  <a:schemeClr val="tx2"/>
                </a:solidFill>
              </a:rPr>
              <a:t>Increasing the overall capacity of 5G communication platforms</a:t>
            </a:r>
          </a:p>
          <a:p>
            <a:pPr marL="358775" indent="-358775">
              <a:buFont typeface="Arial" pitchFamily="34" charset="0"/>
              <a:buChar char="•"/>
            </a:pPr>
            <a:r>
              <a:rPr lang="en-GB" altLang="es-ES" smtClean="0">
                <a:solidFill>
                  <a:schemeClr val="tx2"/>
                </a:solidFill>
              </a:rPr>
              <a:t>Decreasing the energy consumed by 5G communication platforms</a:t>
            </a:r>
          </a:p>
          <a:p>
            <a:pPr marL="358775" indent="-358775">
              <a:buFont typeface="Arial" pitchFamily="34" charset="0"/>
              <a:buChar char="•"/>
            </a:pPr>
            <a:r>
              <a:rPr lang="en-GB" altLang="es-ES" smtClean="0">
                <a:solidFill>
                  <a:schemeClr val="tx2"/>
                </a:solidFill>
              </a:rPr>
              <a:t>Identifying and prototyping key building blocks</a:t>
            </a:r>
          </a:p>
          <a:p>
            <a:pPr marL="358775" indent="-358775">
              <a:spcBef>
                <a:spcPts val="600"/>
              </a:spcBef>
            </a:pPr>
            <a:r>
              <a:rPr lang="en-GB" altLang="es-ES" sz="2200" smtClean="0">
                <a:solidFill>
                  <a:schemeClr val="tx2"/>
                </a:solidFill>
              </a:rPr>
              <a:t>Areas to be addressed</a:t>
            </a:r>
          </a:p>
          <a:p>
            <a:pPr marL="358775" indent="-358775">
              <a:buFont typeface="Arial" pitchFamily="34" charset="0"/>
              <a:buChar char="•"/>
            </a:pPr>
            <a:r>
              <a:rPr lang="en-GB" smtClean="0">
                <a:solidFill>
                  <a:schemeClr val="tx2"/>
                </a:solidFill>
              </a:rPr>
              <a:t>RF front-ends and antennas (versatility,  TRX &gt; 6 GHz, antennas, …)</a:t>
            </a:r>
          </a:p>
          <a:p>
            <a:pPr marL="358775" indent="-358775">
              <a:buFont typeface="Arial" pitchFamily="34" charset="0"/>
              <a:buChar char="•"/>
            </a:pPr>
            <a:r>
              <a:rPr lang="en-GB" smtClean="0">
                <a:solidFill>
                  <a:schemeClr val="tx2"/>
                </a:solidFill>
              </a:rPr>
              <a:t>Mixed-signal technology (broadband DAC/ADC, full duplex, …)</a:t>
            </a:r>
          </a:p>
          <a:p>
            <a:pPr marL="358775" indent="-358775">
              <a:buFont typeface="Arial" pitchFamily="34" charset="0"/>
              <a:buChar char="•"/>
            </a:pPr>
            <a:r>
              <a:rPr lang="en-GB" smtClean="0">
                <a:solidFill>
                  <a:schemeClr val="tx2"/>
                </a:solidFill>
              </a:rPr>
              <a:t>Digital front-end + HW/SW split (HW for new waveforms, MIMO …)</a:t>
            </a:r>
          </a:p>
          <a:p>
            <a:pPr marL="358775" indent="-358775">
              <a:buFont typeface="Arial" pitchFamily="34" charset="0"/>
              <a:buChar char="•"/>
            </a:pPr>
            <a:r>
              <a:rPr lang="en-GB" smtClean="0">
                <a:solidFill>
                  <a:schemeClr val="tx2"/>
                </a:solidFill>
              </a:rPr>
              <a:t>SW modules and functions (SW re-configurability, energy savings)</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26</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smtClean="0">
                <a:solidFill>
                  <a:srgbClr val="002060"/>
                </a:solidFill>
              </a:rPr>
              <a:t>5G-NORMA</a:t>
            </a:r>
            <a:endParaRPr lang="en-GB" sz="2600" b="1" dirty="0">
              <a:solidFill>
                <a:srgbClr val="002060"/>
              </a:solidFill>
            </a:endParaRPr>
          </a:p>
          <a:p>
            <a:pPr algn="ctr">
              <a:spcBef>
                <a:spcPct val="0"/>
              </a:spcBef>
              <a:defRPr/>
            </a:pPr>
            <a:r>
              <a:rPr lang="en-GB" sz="2600" b="1" dirty="0">
                <a:solidFill>
                  <a:srgbClr val="002060"/>
                </a:solidFill>
              </a:rPr>
              <a:t>Novel adaptive 5G mobile network architecture</a:t>
            </a:r>
            <a:endParaRPr lang="en-GB" sz="3200" b="1" dirty="0">
              <a:solidFill>
                <a:srgbClr val="002060"/>
              </a:solidFill>
            </a:endParaRPr>
          </a:p>
        </p:txBody>
      </p:sp>
      <p:sp>
        <p:nvSpPr>
          <p:cNvPr id="19" name="TextBox 19"/>
          <p:cNvSpPr txBox="1">
            <a:spLocks noChangeArrowheads="1"/>
          </p:cNvSpPr>
          <p:nvPr/>
        </p:nvSpPr>
        <p:spPr bwMode="auto">
          <a:xfrm>
            <a:off x="1458965" y="6580837"/>
            <a:ext cx="1213681"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5G-NORMA</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8775" indent="-358775"/>
            <a:r>
              <a:rPr lang="en-US" sz="2000" dirty="0" smtClean="0">
                <a:solidFill>
                  <a:schemeClr val="tx2"/>
                </a:solidFill>
              </a:rPr>
              <a:t>Objectives</a:t>
            </a:r>
          </a:p>
          <a:p>
            <a:pPr marL="358775" indent="-358775">
              <a:buFont typeface="Arial" pitchFamily="34" charset="0"/>
              <a:buChar char="•"/>
            </a:pPr>
            <a:r>
              <a:rPr lang="en-US" sz="1600" dirty="0" smtClean="0">
                <a:solidFill>
                  <a:schemeClr val="tx2"/>
                </a:solidFill>
              </a:rPr>
              <a:t>5G NORMA develops a conceptually novel, adaptive and future-proof 5G mobile network architecture. </a:t>
            </a:r>
          </a:p>
          <a:p>
            <a:pPr marL="358775" indent="-358775">
              <a:spcBef>
                <a:spcPts val="600"/>
              </a:spcBef>
              <a:buFont typeface="Arial" pitchFamily="34" charset="0"/>
              <a:buChar char="•"/>
            </a:pPr>
            <a:r>
              <a:rPr lang="en-US" sz="1600" dirty="0" smtClean="0">
                <a:solidFill>
                  <a:schemeClr val="tx2"/>
                </a:solidFill>
              </a:rPr>
              <a:t>Innovative functionalities: </a:t>
            </a:r>
          </a:p>
          <a:p>
            <a:pPr marL="815975" lvl="1" indent="-358775">
              <a:buFont typeface="Arial" pitchFamily="34" charset="0"/>
              <a:buChar char="•"/>
            </a:pPr>
            <a:r>
              <a:rPr lang="en-US" sz="1400" dirty="0" smtClean="0">
                <a:solidFill>
                  <a:schemeClr val="tx2"/>
                </a:solidFill>
              </a:rPr>
              <a:t>adaptive architecture to support native multi-services</a:t>
            </a:r>
          </a:p>
          <a:p>
            <a:pPr marL="815975" lvl="1" indent="-358775">
              <a:buFont typeface="Arial" pitchFamily="34" charset="0"/>
              <a:buChar char="•"/>
            </a:pPr>
            <a:r>
              <a:rPr lang="en-US" sz="1400" dirty="0" smtClean="0">
                <a:solidFill>
                  <a:schemeClr val="tx2"/>
                </a:solidFill>
              </a:rPr>
              <a:t>on-demand allocation of RAN resources in a fully multi-tenant environment</a:t>
            </a:r>
          </a:p>
          <a:p>
            <a:pPr marL="358775" indent="-358775">
              <a:spcBef>
                <a:spcPts val="600"/>
              </a:spcBef>
              <a:buFont typeface="Arial" pitchFamily="34" charset="0"/>
              <a:buChar char="•"/>
            </a:pPr>
            <a:r>
              <a:rPr lang="en-US" sz="1600" dirty="0" smtClean="0">
                <a:solidFill>
                  <a:schemeClr val="tx2"/>
                </a:solidFill>
              </a:rPr>
              <a:t>Innovative enablers</a:t>
            </a:r>
          </a:p>
          <a:p>
            <a:pPr marL="815975" lvl="1" indent="-358775">
              <a:buFont typeface="Arial" pitchFamily="34" charset="0"/>
              <a:buChar char="•"/>
            </a:pPr>
            <a:r>
              <a:rPr lang="en-US" sz="1400" dirty="0" smtClean="0">
                <a:solidFill>
                  <a:schemeClr val="tx2"/>
                </a:solidFill>
              </a:rPr>
              <a:t>software-defined design to apply SDN principles to wireless functions</a:t>
            </a:r>
          </a:p>
          <a:p>
            <a:pPr marL="815975" lvl="1" indent="-358775">
              <a:buFont typeface="Arial" pitchFamily="34" charset="0"/>
              <a:buChar char="•"/>
            </a:pPr>
            <a:r>
              <a:rPr lang="en-US" sz="1400" dirty="0" smtClean="0">
                <a:solidFill>
                  <a:schemeClr val="tx2"/>
                </a:solidFill>
              </a:rPr>
              <a:t>adaptive allocation of functionalities depending on service and deployment needs</a:t>
            </a:r>
          </a:p>
          <a:p>
            <a:pPr marL="815975" lvl="1" indent="-358775">
              <a:buFont typeface="Arial" pitchFamily="34" charset="0"/>
              <a:buChar char="•"/>
            </a:pPr>
            <a:r>
              <a:rPr lang="en-US" sz="1400" dirty="0" smtClean="0">
                <a:solidFill>
                  <a:schemeClr val="tx2"/>
                </a:solidFill>
              </a:rPr>
              <a:t>joint optimization of core and access functionalities localized together in the central server/cloud </a:t>
            </a:r>
          </a:p>
          <a:p>
            <a:pPr marL="358775" indent="-358775">
              <a:spcBef>
                <a:spcPts val="600"/>
              </a:spcBef>
              <a:buFont typeface="Arial" pitchFamily="34" charset="0"/>
              <a:buChar char="•"/>
            </a:pPr>
            <a:r>
              <a:rPr lang="en-US" sz="1600" dirty="0" smtClean="0">
                <a:solidFill>
                  <a:schemeClr val="tx2"/>
                </a:solidFill>
              </a:rPr>
              <a:t>Impact on manufacturers: novel products</a:t>
            </a:r>
          </a:p>
          <a:p>
            <a:pPr marL="815975" lvl="1" indent="-358775">
              <a:buFont typeface="Arial" pitchFamily="34" charset="0"/>
              <a:buChar char="•"/>
            </a:pPr>
            <a:r>
              <a:rPr lang="en-US" sz="1400" dirty="0" smtClean="0">
                <a:solidFill>
                  <a:schemeClr val="tx2"/>
                </a:solidFill>
              </a:rPr>
              <a:t>Enhanced and flexible 5G base stations: light, flexible and efficient</a:t>
            </a:r>
          </a:p>
          <a:p>
            <a:pPr marL="815975" lvl="1" indent="-358775">
              <a:buFont typeface="Arial" pitchFamily="34" charset="0"/>
              <a:buChar char="•"/>
            </a:pPr>
            <a:r>
              <a:rPr lang="en-US" sz="1400" dirty="0" smtClean="0">
                <a:solidFill>
                  <a:schemeClr val="tx2"/>
                </a:solidFill>
              </a:rPr>
              <a:t>Software-based centralized controllers: based on software and hence easy to modify and to adapt to different scenarios and services</a:t>
            </a:r>
          </a:p>
          <a:p>
            <a:pPr marL="358775" indent="-358775">
              <a:spcBef>
                <a:spcPts val="600"/>
              </a:spcBef>
              <a:buFont typeface="Arial" pitchFamily="34" charset="0"/>
              <a:buChar char="•"/>
            </a:pPr>
            <a:r>
              <a:rPr lang="en-US" sz="1600" dirty="0" smtClean="0">
                <a:solidFill>
                  <a:schemeClr val="tx2"/>
                </a:solidFill>
              </a:rPr>
              <a:t>Impact on operators: novel and flexible services</a:t>
            </a:r>
          </a:p>
          <a:p>
            <a:pPr marL="815975" lvl="1" indent="-358775">
              <a:buFont typeface="Arial" pitchFamily="34" charset="0"/>
              <a:buChar char="•"/>
            </a:pPr>
            <a:r>
              <a:rPr lang="en-US" sz="1400" dirty="0" smtClean="0">
                <a:solidFill>
                  <a:schemeClr val="tx2"/>
                </a:solidFill>
              </a:rPr>
              <a:t>Flexibility to adapt network operation as desired</a:t>
            </a:r>
          </a:p>
          <a:p>
            <a:pPr marL="815975" lvl="1" indent="-358775">
              <a:buFont typeface="Arial" pitchFamily="34" charset="0"/>
              <a:buChar char="•"/>
            </a:pPr>
            <a:r>
              <a:rPr lang="en-US" sz="1400" dirty="0" smtClean="0">
                <a:solidFill>
                  <a:schemeClr val="tx2"/>
                </a:solidFill>
              </a:rPr>
              <a:t>Reduction of the cost of operating the network</a:t>
            </a:r>
          </a:p>
          <a:p>
            <a:pPr marL="358775" indent="-358775">
              <a:spcBef>
                <a:spcPts val="600"/>
              </a:spcBef>
              <a:buFont typeface="Arial" pitchFamily="34" charset="0"/>
              <a:buChar char="•"/>
            </a:pPr>
            <a:r>
              <a:rPr lang="en-US" sz="1600" dirty="0" smtClean="0">
                <a:solidFill>
                  <a:schemeClr val="tx2"/>
                </a:solidFill>
              </a:rPr>
              <a:t>Support for new and diverse services, thereby increasing revenue</a:t>
            </a:r>
          </a:p>
          <a:p>
            <a:pPr marL="815975" lvl="1" indent="-358775">
              <a:buFont typeface="Arial" pitchFamily="34" charset="0"/>
              <a:buChar char="•"/>
            </a:pPr>
            <a:r>
              <a:rPr lang="en-US" sz="1400" dirty="0" smtClean="0">
                <a:solidFill>
                  <a:schemeClr val="tx2"/>
                </a:solidFill>
              </a:rPr>
              <a:t>Impact on end-users and society</a:t>
            </a:r>
          </a:p>
          <a:p>
            <a:pPr marL="815975" lvl="1" indent="-358775">
              <a:buFont typeface="Arial" pitchFamily="34" charset="0"/>
              <a:buChar char="•"/>
            </a:pPr>
            <a:r>
              <a:rPr lang="en-US" sz="1400" dirty="0" smtClean="0">
                <a:solidFill>
                  <a:schemeClr val="tx2"/>
                </a:solidFill>
              </a:rPr>
              <a:t>Support for more and better services</a:t>
            </a:r>
          </a:p>
          <a:p>
            <a:endParaRPr lang="en-US"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27</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5G-xHaul</a:t>
            </a:r>
          </a:p>
          <a:p>
            <a:pPr algn="ctr">
              <a:spcBef>
                <a:spcPct val="0"/>
              </a:spcBef>
              <a:defRPr/>
            </a:pPr>
            <a:r>
              <a:rPr lang="en-GB" sz="2600" b="1" dirty="0" err="1">
                <a:solidFill>
                  <a:srgbClr val="002060"/>
                </a:solidFill>
              </a:rPr>
              <a:t>Fronthaul</a:t>
            </a:r>
            <a:r>
              <a:rPr lang="en-GB" sz="2600" b="1" dirty="0">
                <a:solidFill>
                  <a:srgbClr val="002060"/>
                </a:solidFill>
              </a:rPr>
              <a:t>/backhaul</a:t>
            </a:r>
            <a:endParaRPr lang="en-GB" sz="3200" b="1" dirty="0">
              <a:solidFill>
                <a:srgbClr val="002060"/>
              </a:solidFill>
            </a:endParaRPr>
          </a:p>
        </p:txBody>
      </p:sp>
      <p:sp>
        <p:nvSpPr>
          <p:cNvPr id="19" name="TextBox 19"/>
          <p:cNvSpPr txBox="1">
            <a:spLocks noChangeArrowheads="1"/>
          </p:cNvSpPr>
          <p:nvPr/>
        </p:nvSpPr>
        <p:spPr bwMode="auto">
          <a:xfrm>
            <a:off x="1458965" y="6580837"/>
            <a:ext cx="1087043"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5G-xHaul</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58775" indent="-358775"/>
            <a:r>
              <a:rPr lang="en-GB" sz="2200" dirty="0" smtClean="0">
                <a:solidFill>
                  <a:schemeClr val="tx2"/>
                </a:solidFill>
              </a:rPr>
              <a:t>General project objectives</a:t>
            </a:r>
          </a:p>
          <a:p>
            <a:pPr marL="358775" indent="-358775">
              <a:buFont typeface="Arial" pitchFamily="34" charset="0"/>
              <a:buChar char="•"/>
            </a:pPr>
            <a:r>
              <a:rPr lang="en-GB" sz="1600" dirty="0" smtClean="0">
                <a:solidFill>
                  <a:schemeClr val="tx2"/>
                </a:solidFill>
              </a:rPr>
              <a:t>Design a </a:t>
            </a:r>
            <a:r>
              <a:rPr lang="en-GB" sz="1600" b="1" dirty="0" smtClean="0">
                <a:solidFill>
                  <a:schemeClr val="tx2"/>
                </a:solidFill>
              </a:rPr>
              <a:t>flexible backhaul/</a:t>
            </a:r>
            <a:r>
              <a:rPr lang="en-GB" sz="1600" b="1" dirty="0" err="1" smtClean="0">
                <a:solidFill>
                  <a:schemeClr val="tx2"/>
                </a:solidFill>
              </a:rPr>
              <a:t>fronthaul</a:t>
            </a:r>
            <a:r>
              <a:rPr lang="en-GB" sz="1600" b="1" dirty="0" smtClean="0">
                <a:solidFill>
                  <a:schemeClr val="tx2"/>
                </a:solidFill>
              </a:rPr>
              <a:t> network </a:t>
            </a:r>
            <a:r>
              <a:rPr lang="en-GB" sz="1600" dirty="0" smtClean="0">
                <a:solidFill>
                  <a:schemeClr val="tx2"/>
                </a:solidFill>
              </a:rPr>
              <a:t>for serving current and future RAN deployments in a dynamic, service oriented, and cost-effective way</a:t>
            </a:r>
          </a:p>
          <a:p>
            <a:pPr marL="358775" indent="-358775">
              <a:buFont typeface="Arial" pitchFamily="34" charset="0"/>
              <a:buChar char="•"/>
            </a:pPr>
            <a:r>
              <a:rPr lang="en-GB" sz="1600" dirty="0" smtClean="0">
                <a:solidFill>
                  <a:schemeClr val="tx2"/>
                </a:solidFill>
              </a:rPr>
              <a:t>Enable </a:t>
            </a:r>
            <a:r>
              <a:rPr lang="en-GB" sz="1600" b="1" dirty="0" smtClean="0">
                <a:solidFill>
                  <a:schemeClr val="tx2"/>
                </a:solidFill>
              </a:rPr>
              <a:t>seamless integration of future-proof technologies </a:t>
            </a:r>
            <a:r>
              <a:rPr lang="en-GB" sz="1600" dirty="0" smtClean="0">
                <a:solidFill>
                  <a:schemeClr val="tx2"/>
                </a:solidFill>
              </a:rPr>
              <a:t>in the optical and wireless (Sub-6 GHz, mm-Wave) metro/access domains, through a converged software-based control plane</a:t>
            </a:r>
          </a:p>
          <a:p>
            <a:pPr marL="358775" indent="-358775">
              <a:buFont typeface="Arial" pitchFamily="34" charset="0"/>
              <a:buChar char="•"/>
            </a:pPr>
            <a:r>
              <a:rPr lang="en-GB" sz="1600" dirty="0" smtClean="0">
                <a:solidFill>
                  <a:schemeClr val="tx2"/>
                </a:solidFill>
              </a:rPr>
              <a:t>Provide a </a:t>
            </a:r>
            <a:r>
              <a:rPr lang="en-GB" sz="1600" b="1" dirty="0" smtClean="0">
                <a:solidFill>
                  <a:schemeClr val="tx2"/>
                </a:solidFill>
              </a:rPr>
              <a:t>self-consistent transport network design able to operate in a RAN agnostic way</a:t>
            </a:r>
            <a:r>
              <a:rPr lang="en-GB" sz="1600" dirty="0" smtClean="0">
                <a:solidFill>
                  <a:schemeClr val="tx2"/>
                </a:solidFill>
              </a:rPr>
              <a:t>. Additionally, 5G-XHaul will make interfaces available to future RAN technologies</a:t>
            </a:r>
          </a:p>
          <a:p>
            <a:pPr marL="358775" indent="-358775">
              <a:buFont typeface="Arial" pitchFamily="34" charset="0"/>
              <a:buChar char="•"/>
            </a:pPr>
            <a:r>
              <a:rPr lang="en-GB" sz="1600" b="1" dirty="0" smtClean="0">
                <a:solidFill>
                  <a:schemeClr val="tx2"/>
                </a:solidFill>
              </a:rPr>
              <a:t>Integrated demonstrator </a:t>
            </a:r>
            <a:r>
              <a:rPr lang="en-GB" sz="1600" dirty="0" smtClean="0">
                <a:solidFill>
                  <a:schemeClr val="tx2"/>
                </a:solidFill>
              </a:rPr>
              <a:t>of 5G-XHaul architecture in a wireless optical </a:t>
            </a:r>
            <a:r>
              <a:rPr lang="en-GB" sz="1600" dirty="0" err="1" smtClean="0">
                <a:solidFill>
                  <a:schemeClr val="tx2"/>
                </a:solidFill>
              </a:rPr>
              <a:t>testbed</a:t>
            </a:r>
            <a:r>
              <a:rPr lang="en-GB" sz="1600" dirty="0" smtClean="0">
                <a:solidFill>
                  <a:schemeClr val="tx2"/>
                </a:solidFill>
              </a:rPr>
              <a:t>, TSON, in the city of Bristol</a:t>
            </a:r>
          </a:p>
          <a:p>
            <a:pPr marL="358775" indent="-358775">
              <a:spcBef>
                <a:spcPts val="600"/>
              </a:spcBef>
            </a:pPr>
            <a:r>
              <a:rPr lang="en-GB" sz="2200" dirty="0" smtClean="0">
                <a:solidFill>
                  <a:schemeClr val="tx2"/>
                </a:solidFill>
              </a:rPr>
              <a:t>Areas to be addressed</a:t>
            </a:r>
          </a:p>
          <a:p>
            <a:pPr marL="358775" indent="-358775">
              <a:buFont typeface="Arial" pitchFamily="34" charset="0"/>
              <a:buChar char="•"/>
            </a:pPr>
            <a:r>
              <a:rPr lang="en-GB" sz="1600" b="1" dirty="0" smtClean="0">
                <a:solidFill>
                  <a:schemeClr val="tx2"/>
                </a:solidFill>
              </a:rPr>
              <a:t>Optical Communications</a:t>
            </a:r>
            <a:r>
              <a:rPr lang="en-GB" sz="1600" dirty="0" smtClean="0">
                <a:solidFill>
                  <a:schemeClr val="tx2"/>
                </a:solidFill>
              </a:rPr>
              <a:t>: optical backhauling supporting wireless integration (e.g. mm-Wave), optical </a:t>
            </a:r>
            <a:r>
              <a:rPr lang="en-GB" sz="1600" dirty="0" err="1" smtClean="0">
                <a:solidFill>
                  <a:schemeClr val="tx2"/>
                </a:solidFill>
              </a:rPr>
              <a:t>fronthaul</a:t>
            </a:r>
            <a:r>
              <a:rPr lang="en-GB" sz="1600" dirty="0" smtClean="0">
                <a:solidFill>
                  <a:schemeClr val="tx2"/>
                </a:solidFill>
              </a:rPr>
              <a:t> (WDM-PONs). Flexible bandwidth allocation with TSON</a:t>
            </a:r>
          </a:p>
          <a:p>
            <a:pPr marL="358775" indent="-358775">
              <a:buFont typeface="Arial" pitchFamily="34" charset="0"/>
              <a:buChar char="•"/>
            </a:pPr>
            <a:r>
              <a:rPr lang="en-GB" sz="1600" b="1" dirty="0" smtClean="0">
                <a:solidFill>
                  <a:schemeClr val="tx2"/>
                </a:solidFill>
              </a:rPr>
              <a:t>Wireless Communications</a:t>
            </a:r>
            <a:r>
              <a:rPr lang="en-GB" sz="1600" dirty="0" smtClean="0">
                <a:solidFill>
                  <a:schemeClr val="tx2"/>
                </a:solidFill>
              </a:rPr>
              <a:t>: Sub-6 GHz, mm-Wave and integration among them. Back/</a:t>
            </a:r>
            <a:r>
              <a:rPr lang="en-GB" sz="1600" dirty="0" err="1" smtClean="0">
                <a:solidFill>
                  <a:schemeClr val="tx2"/>
                </a:solidFill>
              </a:rPr>
              <a:t>Fronthauling</a:t>
            </a:r>
            <a:r>
              <a:rPr lang="en-GB" sz="1600" dirty="0" smtClean="0">
                <a:solidFill>
                  <a:schemeClr val="tx2"/>
                </a:solidFill>
              </a:rPr>
              <a:t> for very dense Small Cell deployments. Wireless </a:t>
            </a:r>
            <a:r>
              <a:rPr lang="en-GB" sz="1600" dirty="0" err="1" smtClean="0">
                <a:solidFill>
                  <a:schemeClr val="tx2"/>
                </a:solidFill>
              </a:rPr>
              <a:t>fronthauling</a:t>
            </a:r>
            <a:endParaRPr lang="en-GB" sz="1600" dirty="0" smtClean="0">
              <a:solidFill>
                <a:schemeClr val="tx2"/>
              </a:solidFill>
            </a:endParaRPr>
          </a:p>
          <a:p>
            <a:pPr marL="358775" indent="-358775">
              <a:buFont typeface="Arial" pitchFamily="34" charset="0"/>
              <a:buChar char="•"/>
            </a:pPr>
            <a:r>
              <a:rPr lang="en-GB" sz="1600" b="1" dirty="0" smtClean="0">
                <a:solidFill>
                  <a:schemeClr val="tx2"/>
                </a:solidFill>
              </a:rPr>
              <a:t>Network management</a:t>
            </a:r>
            <a:r>
              <a:rPr lang="en-GB" sz="1600" dirty="0" smtClean="0">
                <a:solidFill>
                  <a:schemeClr val="tx2"/>
                </a:solidFill>
              </a:rPr>
              <a:t>: spatial SDN, NFV, cooperative and cognitive networks</a:t>
            </a:r>
            <a:endParaRPr lang="en-US" sz="1600"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0.70"/>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28</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err="1">
                <a:solidFill>
                  <a:srgbClr val="002060"/>
                </a:solidFill>
              </a:rPr>
              <a:t>xHaul</a:t>
            </a:r>
            <a:endParaRPr lang="en-GB" sz="2600" b="1" dirty="0">
              <a:solidFill>
                <a:srgbClr val="002060"/>
              </a:solidFill>
            </a:endParaRPr>
          </a:p>
          <a:p>
            <a:pPr algn="ctr">
              <a:spcBef>
                <a:spcPct val="0"/>
              </a:spcBef>
              <a:defRPr/>
            </a:pPr>
            <a:r>
              <a:rPr lang="en-GB" sz="2600" b="1" dirty="0" err="1">
                <a:solidFill>
                  <a:srgbClr val="002060"/>
                </a:solidFill>
              </a:rPr>
              <a:t>Fronthaul</a:t>
            </a:r>
            <a:r>
              <a:rPr lang="en-GB" sz="2600" b="1" dirty="0">
                <a:solidFill>
                  <a:srgbClr val="002060"/>
                </a:solidFill>
              </a:rPr>
              <a:t>/backhaul</a:t>
            </a:r>
            <a:endParaRPr lang="en-GB" sz="3200" b="1" dirty="0">
              <a:solidFill>
                <a:srgbClr val="002060"/>
              </a:solidFill>
            </a:endParaRPr>
          </a:p>
        </p:txBody>
      </p:sp>
      <p:sp>
        <p:nvSpPr>
          <p:cNvPr id="19" name="TextBox 19"/>
          <p:cNvSpPr txBox="1">
            <a:spLocks noChangeArrowheads="1"/>
          </p:cNvSpPr>
          <p:nvPr/>
        </p:nvSpPr>
        <p:spPr bwMode="auto">
          <a:xfrm>
            <a:off x="1458965" y="6580837"/>
            <a:ext cx="869035"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err="1" smtClean="0">
                <a:solidFill>
                  <a:srgbClr val="002060"/>
                </a:solidFill>
                <a:latin typeface="+mj-lt"/>
              </a:rPr>
              <a:t>Xhaul</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smtClean="0">
                <a:solidFill>
                  <a:schemeClr val="tx2"/>
                </a:solidFill>
              </a:rPr>
              <a:t>Objectives</a:t>
            </a:r>
          </a:p>
          <a:p>
            <a:pPr marL="273050" indent="-273050">
              <a:buFont typeface="Arial" pitchFamily="34" charset="0"/>
              <a:buChar char="•"/>
            </a:pPr>
            <a:r>
              <a:rPr lang="en-GB" dirty="0" smtClean="0">
                <a:solidFill>
                  <a:schemeClr val="tx2"/>
                </a:solidFill>
              </a:rPr>
              <a:t>To develop </a:t>
            </a:r>
            <a:r>
              <a:rPr lang="en-GB" b="1" dirty="0" smtClean="0">
                <a:solidFill>
                  <a:schemeClr val="tx2"/>
                </a:solidFill>
              </a:rPr>
              <a:t>5G integrated backhaul and </a:t>
            </a:r>
            <a:r>
              <a:rPr lang="en-GB" b="1" dirty="0" err="1" smtClean="0">
                <a:solidFill>
                  <a:schemeClr val="tx2"/>
                </a:solidFill>
              </a:rPr>
              <a:t>fronthaul</a:t>
            </a:r>
            <a:r>
              <a:rPr lang="en-GB" b="1" dirty="0" smtClean="0">
                <a:solidFill>
                  <a:schemeClr val="tx2"/>
                </a:solidFill>
              </a:rPr>
              <a:t> transport network </a:t>
            </a:r>
            <a:r>
              <a:rPr lang="en-GB" dirty="0" smtClean="0">
                <a:solidFill>
                  <a:schemeClr val="tx2"/>
                </a:solidFill>
              </a:rPr>
              <a:t>enabling a flexible and software-defined reconfiguration of all networking elements in a multi-tenant and service-oriented unified management environment</a:t>
            </a:r>
          </a:p>
          <a:p>
            <a:pPr marL="273050" indent="-273050">
              <a:buFont typeface="Arial" pitchFamily="34" charset="0"/>
              <a:buChar char="•"/>
            </a:pPr>
            <a:r>
              <a:rPr lang="en-GB" dirty="0" err="1" smtClean="0">
                <a:solidFill>
                  <a:schemeClr val="tx2"/>
                </a:solidFill>
              </a:rPr>
              <a:t>Fronthaul</a:t>
            </a:r>
            <a:r>
              <a:rPr lang="en-GB" dirty="0" smtClean="0">
                <a:solidFill>
                  <a:schemeClr val="tx2"/>
                </a:solidFill>
              </a:rPr>
              <a:t> and backhaul solutions between RAN and packet core capable of dealing with increased traffic load while fulfilling new stringent 5G service requirements in a cost-efficient manner</a:t>
            </a:r>
          </a:p>
          <a:p>
            <a:pPr marL="273050" indent="-273050">
              <a:buFont typeface="Arial" pitchFamily="34" charset="0"/>
              <a:buChar char="•"/>
            </a:pPr>
            <a:r>
              <a:rPr lang="en-GB" dirty="0" smtClean="0">
                <a:solidFill>
                  <a:schemeClr val="tx2"/>
                </a:solidFill>
              </a:rPr>
              <a:t>Demonstration and validation of </a:t>
            </a:r>
            <a:r>
              <a:rPr lang="en-GB" dirty="0" err="1" smtClean="0">
                <a:solidFill>
                  <a:schemeClr val="tx2"/>
                </a:solidFill>
              </a:rPr>
              <a:t>xHaul</a:t>
            </a:r>
            <a:r>
              <a:rPr lang="en-GB" dirty="0" smtClean="0">
                <a:solidFill>
                  <a:schemeClr val="tx2"/>
                </a:solidFill>
              </a:rPr>
              <a:t> technology components will be integrated into a software-defined flexible and reconfigurable 5G Test-bed</a:t>
            </a:r>
          </a:p>
          <a:p>
            <a:pPr marL="273050" indent="-273050">
              <a:buFont typeface="Arial" pitchFamily="34" charset="0"/>
              <a:buChar char="•"/>
            </a:pPr>
            <a:r>
              <a:rPr lang="en-GB" dirty="0" smtClean="0">
                <a:solidFill>
                  <a:schemeClr val="tx2"/>
                </a:solidFill>
              </a:rPr>
              <a:t>Main components of </a:t>
            </a:r>
            <a:r>
              <a:rPr lang="en-GB" dirty="0" err="1" smtClean="0">
                <a:solidFill>
                  <a:schemeClr val="tx2"/>
                </a:solidFill>
              </a:rPr>
              <a:t>xHaul</a:t>
            </a:r>
            <a:r>
              <a:rPr lang="en-GB" dirty="0" smtClean="0">
                <a:solidFill>
                  <a:schemeClr val="tx2"/>
                </a:solidFill>
              </a:rPr>
              <a:t> transport network</a:t>
            </a:r>
          </a:p>
          <a:p>
            <a:pPr marL="730250" lvl="1" indent="-273050">
              <a:buFont typeface="Arial" pitchFamily="34" charset="0"/>
              <a:buChar char="•"/>
            </a:pPr>
            <a:r>
              <a:rPr lang="en-GB" sz="1600" dirty="0" smtClean="0">
                <a:solidFill>
                  <a:schemeClr val="tx2"/>
                </a:solidFill>
              </a:rPr>
              <a:t>high-capacity switches and heterogeneous transmission links (e.g., fibre or wireless optics, high-capacity copper, </a:t>
            </a:r>
            <a:r>
              <a:rPr lang="en-GB" sz="1600" dirty="0" err="1" smtClean="0">
                <a:solidFill>
                  <a:schemeClr val="tx2"/>
                </a:solidFill>
              </a:rPr>
              <a:t>mmWave</a:t>
            </a:r>
            <a:r>
              <a:rPr lang="en-GB" sz="1600" dirty="0" smtClean="0">
                <a:solidFill>
                  <a:schemeClr val="tx2"/>
                </a:solidFill>
              </a:rPr>
              <a:t>)</a:t>
            </a:r>
          </a:p>
          <a:p>
            <a:pPr marL="730250" lvl="1" indent="-273050">
              <a:buFont typeface="Arial" pitchFamily="34" charset="0"/>
              <a:buChar char="•"/>
            </a:pPr>
            <a:r>
              <a:rPr lang="en-GB" sz="1600" dirty="0" smtClean="0">
                <a:solidFill>
                  <a:schemeClr val="tx2"/>
                </a:solidFill>
              </a:rPr>
              <a:t>interconnecting Remote Radio Heads</a:t>
            </a:r>
          </a:p>
          <a:p>
            <a:pPr marL="730250" lvl="1" indent="-273050">
              <a:buFont typeface="Arial" pitchFamily="34" charset="0"/>
              <a:buChar char="•"/>
            </a:pPr>
            <a:r>
              <a:rPr lang="en-GB" sz="1600" dirty="0" smtClean="0">
                <a:solidFill>
                  <a:schemeClr val="tx2"/>
                </a:solidFill>
              </a:rPr>
              <a:t>5GPoAs (e.g., macro and small cells)</a:t>
            </a:r>
          </a:p>
          <a:p>
            <a:pPr marL="730250" lvl="1" indent="-273050">
              <a:buFont typeface="Arial" pitchFamily="34" charset="0"/>
              <a:buChar char="•"/>
            </a:pPr>
            <a:r>
              <a:rPr lang="en-GB" sz="1600" dirty="0" smtClean="0">
                <a:solidFill>
                  <a:schemeClr val="tx2"/>
                </a:solidFill>
              </a:rPr>
              <a:t>cloud-processing units (mini data centres)</a:t>
            </a:r>
          </a:p>
          <a:p>
            <a:pPr marL="730250" lvl="1" indent="-273050">
              <a:buFont typeface="Arial" pitchFamily="34" charset="0"/>
              <a:buChar char="•"/>
            </a:pPr>
            <a:r>
              <a:rPr lang="en-GB" sz="1600" dirty="0" smtClean="0">
                <a:solidFill>
                  <a:schemeClr val="tx2"/>
                </a:solidFill>
              </a:rPr>
              <a:t>points-of-presence of the core networks of one or multiple service providers</a:t>
            </a:r>
          </a:p>
          <a:p>
            <a:pPr marL="273050" indent="-273050">
              <a:buFont typeface="Arial" pitchFamily="34" charset="0"/>
              <a:buChar char="•"/>
            </a:pPr>
            <a:endParaRPr lang="en-GB" dirty="0" smtClean="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0.70"/>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29</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err="1">
                <a:solidFill>
                  <a:srgbClr val="002060"/>
                </a:solidFill>
              </a:rPr>
              <a:t>Superfluidity</a:t>
            </a:r>
            <a:endParaRPr lang="en-GB" sz="2600" b="1" dirty="0">
              <a:solidFill>
                <a:srgbClr val="002060"/>
              </a:solidFill>
            </a:endParaRPr>
          </a:p>
          <a:p>
            <a:pPr algn="ctr">
              <a:spcBef>
                <a:spcPct val="0"/>
              </a:spcBef>
              <a:defRPr/>
            </a:pPr>
            <a:r>
              <a:rPr lang="en-GB" sz="2600" b="1" dirty="0">
                <a:solidFill>
                  <a:srgbClr val="002060"/>
                </a:solidFill>
              </a:rPr>
              <a:t>Cloud-based architecture, virtualisation</a:t>
            </a:r>
            <a:endParaRPr lang="en-GB" sz="3200" b="1" dirty="0">
              <a:solidFill>
                <a:srgbClr val="002060"/>
              </a:solidFill>
            </a:endParaRPr>
          </a:p>
        </p:txBody>
      </p:sp>
      <p:sp>
        <p:nvSpPr>
          <p:cNvPr id="19" name="TextBox 19"/>
          <p:cNvSpPr txBox="1">
            <a:spLocks noChangeArrowheads="1"/>
          </p:cNvSpPr>
          <p:nvPr/>
        </p:nvSpPr>
        <p:spPr bwMode="auto">
          <a:xfrm>
            <a:off x="1458965" y="6580837"/>
            <a:ext cx="1240931"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err="1" smtClean="0">
                <a:solidFill>
                  <a:srgbClr val="002060"/>
                </a:solidFill>
                <a:latin typeface="+mj-lt"/>
              </a:rPr>
              <a:t>Superfluidity</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200" dirty="0" smtClean="0">
                <a:solidFill>
                  <a:schemeClr val="tx2"/>
                </a:solidFill>
              </a:rPr>
              <a:t>Objectives</a:t>
            </a:r>
          </a:p>
          <a:p>
            <a:pPr marL="358775" indent="-358775">
              <a:spcBef>
                <a:spcPts val="600"/>
              </a:spcBef>
              <a:buFont typeface="Arial" pitchFamily="34" charset="0"/>
              <a:buChar char="•"/>
            </a:pPr>
            <a:r>
              <a:rPr lang="en-GB" sz="2000" dirty="0" smtClean="0">
                <a:solidFill>
                  <a:schemeClr val="tx2"/>
                </a:solidFill>
              </a:rPr>
              <a:t>Solution based on</a:t>
            </a:r>
          </a:p>
          <a:p>
            <a:pPr marL="815975" lvl="1" indent="-358775">
              <a:buFont typeface="Arial" pitchFamily="34" charset="0"/>
              <a:buChar char="•"/>
            </a:pPr>
            <a:r>
              <a:rPr lang="en-GB" dirty="0" smtClean="0">
                <a:solidFill>
                  <a:schemeClr val="tx2"/>
                </a:solidFill>
              </a:rPr>
              <a:t>decomposition of network components and services into elementary and reusable primitives</a:t>
            </a:r>
          </a:p>
          <a:p>
            <a:pPr marL="815975" lvl="1" indent="-358775">
              <a:buFont typeface="Arial" pitchFamily="34" charset="0"/>
              <a:buChar char="•"/>
            </a:pPr>
            <a:r>
              <a:rPr lang="en-GB" dirty="0" smtClean="0">
                <a:solidFill>
                  <a:schemeClr val="tx2"/>
                </a:solidFill>
              </a:rPr>
              <a:t>native, converged, cloud-based architecture</a:t>
            </a:r>
          </a:p>
          <a:p>
            <a:pPr marL="815975" lvl="1" indent="-358775">
              <a:buFont typeface="Arial" pitchFamily="34" charset="0"/>
              <a:buChar char="•"/>
            </a:pPr>
            <a:r>
              <a:rPr lang="en-GB" dirty="0" smtClean="0">
                <a:solidFill>
                  <a:schemeClr val="tx2"/>
                </a:solidFill>
              </a:rPr>
              <a:t>virtualization of radio and network processing tasks</a:t>
            </a:r>
          </a:p>
          <a:p>
            <a:pPr marL="815975" lvl="1" indent="-358775">
              <a:buFont typeface="Arial" pitchFamily="34" charset="0"/>
              <a:buChar char="•"/>
            </a:pPr>
            <a:r>
              <a:rPr lang="en-GB" dirty="0" smtClean="0">
                <a:solidFill>
                  <a:schemeClr val="tx2"/>
                </a:solidFill>
              </a:rPr>
              <a:t>platform-independent abstractions, permitting reuse of network functions across heterogeneous hardware platforms while catering to the vendors’ need for closed platforms/implementations</a:t>
            </a:r>
          </a:p>
          <a:p>
            <a:pPr marL="815975" lvl="1" indent="-358775">
              <a:buFont typeface="Arial" pitchFamily="34" charset="0"/>
              <a:buChar char="•"/>
            </a:pPr>
            <a:r>
              <a:rPr lang="en-GB" dirty="0" smtClean="0">
                <a:solidFill>
                  <a:schemeClr val="tx2"/>
                </a:solidFill>
              </a:rPr>
              <a:t>high performance software optimizations along with leveraging of hardware accelerators</a:t>
            </a:r>
          </a:p>
          <a:p>
            <a:pPr marL="358775" indent="-358775">
              <a:spcBef>
                <a:spcPts val="600"/>
              </a:spcBef>
              <a:buFont typeface="Arial" pitchFamily="34" charset="0"/>
              <a:buChar char="•"/>
            </a:pPr>
            <a:r>
              <a:rPr lang="en-GB" sz="2000" dirty="0" smtClean="0">
                <a:solidFill>
                  <a:schemeClr val="tx2"/>
                </a:solidFill>
              </a:rPr>
              <a:t>Main impact: a converged cloud-based 5G concept that will enable innovative use cases in the mobile edge, empower new business models, and reduce investment and operational costs</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D0B0A0FA-10A0-46A9-882B-A97F34385584}"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dirty="0"/>
          </a:p>
        </p:txBody>
      </p:sp>
      <p:sp>
        <p:nvSpPr>
          <p:cNvPr id="7" name="Titre 6"/>
          <p:cNvSpPr txBox="1">
            <a:spLocks/>
          </p:cNvSpPr>
          <p:nvPr/>
        </p:nvSpPr>
        <p:spPr>
          <a:xfrm>
            <a:off x="1187624" y="260648"/>
            <a:ext cx="7056000" cy="792088"/>
          </a:xfrm>
          <a:prstGeom prst="rect">
            <a:avLst/>
          </a:prstGeom>
          <a:ln>
            <a:solidFill>
              <a:srgbClr val="002060"/>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600" b="1" i="0" u="none" strike="noStrike" kern="1200" cap="none" spc="-50" normalizeH="0" dirty="0" smtClean="0">
                <a:ln>
                  <a:noFill/>
                </a:ln>
                <a:solidFill>
                  <a:srgbClr val="002060"/>
                </a:solidFill>
                <a:effectLst/>
                <a:uLnTx/>
                <a:uFillTx/>
                <a:latin typeface="+mj-lt"/>
                <a:ea typeface="+mj-ea"/>
                <a:cs typeface="+mj-cs"/>
              </a:rPr>
              <a:t>5G-PPP leveraging EU Framework Program 7 results</a:t>
            </a:r>
          </a:p>
          <a:p>
            <a:pPr marL="0" marR="0" lvl="0" indent="0" algn="ctr" defTabSz="914400" rtl="0" eaLnBrk="1" fontAlgn="auto" latinLnBrk="0" hangingPunct="1">
              <a:lnSpc>
                <a:spcPct val="100000"/>
              </a:lnSpc>
              <a:spcBef>
                <a:spcPct val="0"/>
              </a:spcBef>
              <a:spcAft>
                <a:spcPts val="0"/>
              </a:spcAft>
              <a:buClrTx/>
              <a:buSzTx/>
              <a:buFontTx/>
              <a:buNone/>
              <a:tabLst/>
              <a:defRPr/>
            </a:pPr>
            <a:r>
              <a:rPr lang="en-GB" sz="2600" b="1" spc="-50" dirty="0" smtClean="0">
                <a:solidFill>
                  <a:srgbClr val="002060"/>
                </a:solidFill>
                <a:latin typeface="+mj-lt"/>
                <a:ea typeface="+mj-ea"/>
                <a:cs typeface="+mj-cs"/>
              </a:rPr>
              <a:t>Individual and independent projects</a:t>
            </a:r>
            <a:endParaRPr kumimoji="0" lang="en-GB" sz="2600" b="1" i="0" u="none" strike="noStrike" kern="1200" cap="none" spc="-50" normalizeH="0" dirty="0" smtClean="0">
              <a:ln>
                <a:noFill/>
              </a:ln>
              <a:solidFill>
                <a:srgbClr val="002060"/>
              </a:solidFill>
              <a:effectLst/>
              <a:uLnTx/>
              <a:uFillTx/>
              <a:latin typeface="+mj-lt"/>
              <a:ea typeface="+mj-ea"/>
              <a:cs typeface="+mj-cs"/>
            </a:endParaRPr>
          </a:p>
        </p:txBody>
      </p:sp>
      <p:grpSp>
        <p:nvGrpSpPr>
          <p:cNvPr id="2" name="Group 30"/>
          <p:cNvGrpSpPr/>
          <p:nvPr/>
        </p:nvGrpSpPr>
        <p:grpSpPr>
          <a:xfrm>
            <a:off x="1259632" y="1340768"/>
            <a:ext cx="2304256" cy="1440160"/>
            <a:chOff x="1331640" y="1340768"/>
            <a:chExt cx="2304256" cy="1440160"/>
          </a:xfrm>
        </p:grpSpPr>
        <p:sp>
          <p:nvSpPr>
            <p:cNvPr id="20" name="Rounded Rectangle 19"/>
            <p:cNvSpPr/>
            <p:nvPr/>
          </p:nvSpPr>
          <p:spPr>
            <a:xfrm>
              <a:off x="1331640" y="1340768"/>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1" descr="METIS_logo_300dpi"/>
            <p:cNvPicPr>
              <a:picLocks noChangeAspect="1" noChangeArrowheads="1"/>
            </p:cNvPicPr>
            <p:nvPr/>
          </p:nvPicPr>
          <p:blipFill>
            <a:blip r:embed="rId2" cstate="print"/>
            <a:srcRect/>
            <a:stretch>
              <a:fillRect/>
            </a:stretch>
          </p:blipFill>
          <p:spPr bwMode="auto">
            <a:xfrm>
              <a:off x="2748808" y="1407436"/>
              <a:ext cx="771005" cy="785553"/>
            </a:xfrm>
            <a:prstGeom prst="rect">
              <a:avLst/>
            </a:prstGeom>
            <a:noFill/>
            <a:ln w="9525">
              <a:noFill/>
              <a:miter lim="800000"/>
              <a:headEnd/>
              <a:tailEnd/>
            </a:ln>
          </p:spPr>
        </p:pic>
      </p:grpSp>
      <p:sp>
        <p:nvSpPr>
          <p:cNvPr id="24" name="Rounded Rectangle 23"/>
          <p:cNvSpPr/>
          <p:nvPr/>
        </p:nvSpPr>
        <p:spPr>
          <a:xfrm>
            <a:off x="6588224" y="1340768"/>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1259632" y="2996952"/>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3935803" y="2996952"/>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6588224" y="2996952"/>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1259632" y="4653136"/>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3935803" y="4653136"/>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6588224" y="4653136"/>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a:xfrm>
            <a:off x="1260690" y="1677058"/>
            <a:ext cx="2243823" cy="1152128"/>
          </a:xfrm>
        </p:spPr>
        <p:txBody>
          <a:bodyPr/>
          <a:lstStyle/>
          <a:p>
            <a:pPr marL="0" lvl="1" indent="0">
              <a:spcBef>
                <a:spcPts val="0"/>
              </a:spcBef>
              <a:buClr>
                <a:schemeClr val="tx1"/>
              </a:buClr>
              <a:buSzPct val="110000"/>
              <a:buNone/>
              <a:tabLst>
                <a:tab pos="1436688" algn="l"/>
              </a:tabLst>
              <a:defRPr/>
            </a:pPr>
            <a:r>
              <a:rPr lang="en-GB" sz="1800" b="1" dirty="0" smtClean="0"/>
              <a:t>METIS</a:t>
            </a:r>
            <a:endParaRPr lang="en-GB" sz="1800" dirty="0" smtClean="0"/>
          </a:p>
          <a:p>
            <a:pPr marL="0" lvl="1" indent="0">
              <a:spcBef>
                <a:spcPts val="0"/>
              </a:spcBef>
              <a:buClr>
                <a:schemeClr val="tx1"/>
              </a:buClr>
              <a:buSzPct val="110000"/>
              <a:buNone/>
              <a:tabLst>
                <a:tab pos="1436688" algn="l"/>
              </a:tabLst>
              <a:defRPr/>
            </a:pPr>
            <a:r>
              <a:rPr lang="en-GB" sz="1200" b="1" dirty="0" smtClean="0"/>
              <a:t>M</a:t>
            </a:r>
            <a:r>
              <a:rPr lang="en-GB" sz="1200" dirty="0" smtClean="0"/>
              <a:t>obile and wireless communications </a:t>
            </a:r>
            <a:r>
              <a:rPr lang="en-GB" sz="1200" b="1" dirty="0" smtClean="0"/>
              <a:t>E</a:t>
            </a:r>
            <a:r>
              <a:rPr lang="en-GB" sz="1200" dirty="0" smtClean="0"/>
              <a:t>nablers for </a:t>
            </a:r>
            <a:r>
              <a:rPr lang="en-GB" sz="1200" b="1" dirty="0" smtClean="0"/>
              <a:t>T</a:t>
            </a:r>
            <a:r>
              <a:rPr lang="en-GB" sz="1200" dirty="0" smtClean="0"/>
              <a:t>wenty-twenty (2020) </a:t>
            </a:r>
            <a:r>
              <a:rPr lang="en-GB" sz="1200" b="1" dirty="0" smtClean="0"/>
              <a:t>I</a:t>
            </a:r>
            <a:r>
              <a:rPr lang="en-GB" sz="1200" dirty="0" smtClean="0"/>
              <a:t>nformation </a:t>
            </a:r>
            <a:r>
              <a:rPr lang="en-GB" sz="1200" b="1" dirty="0" smtClean="0"/>
              <a:t>S</a:t>
            </a:r>
            <a:r>
              <a:rPr lang="en-GB" sz="1200" dirty="0" smtClean="0"/>
              <a:t>ociety</a:t>
            </a:r>
          </a:p>
        </p:txBody>
      </p:sp>
      <p:grpSp>
        <p:nvGrpSpPr>
          <p:cNvPr id="8" name="Group 31"/>
          <p:cNvGrpSpPr/>
          <p:nvPr/>
        </p:nvGrpSpPr>
        <p:grpSpPr>
          <a:xfrm>
            <a:off x="3935803" y="1340768"/>
            <a:ext cx="2304256" cy="1440160"/>
            <a:chOff x="3935803" y="1340768"/>
            <a:chExt cx="2304256" cy="1440160"/>
          </a:xfrm>
        </p:grpSpPr>
        <p:sp>
          <p:nvSpPr>
            <p:cNvPr id="23" name="Rounded Rectangle 22"/>
            <p:cNvSpPr/>
            <p:nvPr/>
          </p:nvSpPr>
          <p:spPr>
            <a:xfrm>
              <a:off x="3935803" y="1340768"/>
              <a:ext cx="2304256" cy="144016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Espace réservé du contenu 2"/>
            <p:cNvSpPr txBox="1">
              <a:spLocks/>
            </p:cNvSpPr>
            <p:nvPr/>
          </p:nvSpPr>
          <p:spPr>
            <a:xfrm>
              <a:off x="3938092" y="1677058"/>
              <a:ext cx="2278217" cy="1103870"/>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defRPr/>
              </a:pPr>
              <a:r>
                <a:rPr kumimoji="0" lang="en-GB" b="1" i="0" u="none" strike="noStrike" kern="1200" cap="none" spc="0" normalizeH="0" baseline="0" noProof="0" dirty="0" smtClean="0">
                  <a:ln>
                    <a:noFill/>
                  </a:ln>
                  <a:solidFill>
                    <a:srgbClr val="002060"/>
                  </a:solidFill>
                  <a:effectLst/>
                  <a:uLnTx/>
                  <a:uFillTx/>
                  <a:latin typeface="+mn-lt"/>
                  <a:ea typeface="+mn-ea"/>
                  <a:cs typeface="+mn-cs"/>
                </a:rPr>
                <a:t>5GNOW</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1" i="0" u="none" strike="noStrike" kern="1200" cap="none" spc="0" normalizeH="0" baseline="0" noProof="0" dirty="0" smtClean="0">
                  <a:ln>
                    <a:noFill/>
                  </a:ln>
                  <a:solidFill>
                    <a:srgbClr val="002060"/>
                  </a:solidFill>
                  <a:effectLst/>
                  <a:uLnTx/>
                  <a:uFillTx/>
                  <a:latin typeface="+mn-lt"/>
                  <a:ea typeface="+mn-ea"/>
                  <a:cs typeface="+mn-cs"/>
                </a:rPr>
                <a:t>5</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th </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G</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eneration </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N</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on-</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O</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rthogonal </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W</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aveforms for Asynchronous Signalling</a:t>
              </a:r>
            </a:p>
          </p:txBody>
        </p:sp>
        <p:pic>
          <p:nvPicPr>
            <p:cNvPr id="19458" name="Picture 2" descr="logo 5gnow">
              <a:hlinkClick r:id="rId3"/>
            </p:cNvPr>
            <p:cNvPicPr>
              <a:picLocks noChangeAspect="1" noChangeArrowheads="1"/>
            </p:cNvPicPr>
            <p:nvPr/>
          </p:nvPicPr>
          <p:blipFill>
            <a:blip r:embed="rId4" cstate="print"/>
            <a:srcRect/>
            <a:stretch>
              <a:fillRect/>
            </a:stretch>
          </p:blipFill>
          <p:spPr bwMode="auto">
            <a:xfrm>
              <a:off x="5136189" y="1484784"/>
              <a:ext cx="952500" cy="228600"/>
            </a:xfrm>
            <a:prstGeom prst="rect">
              <a:avLst/>
            </a:prstGeom>
            <a:noFill/>
          </p:spPr>
        </p:pic>
      </p:grpSp>
      <p:sp>
        <p:nvSpPr>
          <p:cNvPr id="18" name="Espace réservé du contenu 2"/>
          <p:cNvSpPr txBox="1">
            <a:spLocks/>
          </p:cNvSpPr>
          <p:nvPr/>
        </p:nvSpPr>
        <p:spPr>
          <a:xfrm>
            <a:off x="6600857" y="1509292"/>
            <a:ext cx="2304256" cy="1296144"/>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defRPr/>
            </a:pPr>
            <a:r>
              <a:rPr kumimoji="0" lang="en-GB" b="1" i="0" u="none" strike="noStrike" kern="1200" cap="none" spc="0" normalizeH="0" baseline="0" noProof="0" dirty="0" err="1" smtClean="0">
                <a:ln>
                  <a:noFill/>
                </a:ln>
                <a:solidFill>
                  <a:srgbClr val="002060"/>
                </a:solidFill>
                <a:effectLst/>
                <a:uLnTx/>
                <a:uFillTx/>
                <a:latin typeface="+mn-lt"/>
                <a:ea typeface="+mn-ea"/>
                <a:cs typeface="+mn-cs"/>
              </a:rPr>
              <a:t>iJOIN</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1" i="0" u="none" strike="noStrike" kern="1200" cap="none" spc="0" normalizeH="0" baseline="0" noProof="0" dirty="0" smtClean="0">
                <a:ln>
                  <a:noFill/>
                </a:ln>
                <a:solidFill>
                  <a:srgbClr val="002060"/>
                </a:solidFill>
                <a:effectLst/>
                <a:uLnTx/>
                <a:uFillTx/>
                <a:latin typeface="+mn-lt"/>
                <a:ea typeface="+mn-ea"/>
                <a:cs typeface="+mn-cs"/>
              </a:rPr>
              <a:t>I</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nterworking and </a:t>
            </a:r>
            <a:r>
              <a:rPr kumimoji="0" lang="en-GB" sz="1200" b="1" i="0" u="none" strike="noStrike" kern="1200" cap="none" spc="0" normalizeH="0" baseline="0" noProof="0" dirty="0" err="1" smtClean="0">
                <a:ln>
                  <a:noFill/>
                </a:ln>
                <a:solidFill>
                  <a:srgbClr val="002060"/>
                </a:solidFill>
                <a:effectLst/>
                <a:uLnTx/>
                <a:uFillTx/>
                <a:latin typeface="+mn-lt"/>
                <a:ea typeface="+mn-ea"/>
                <a:cs typeface="+mn-cs"/>
              </a:rPr>
              <a:t>JOIN</a:t>
            </a:r>
            <a:r>
              <a:rPr kumimoji="0" lang="en-GB" sz="1200" b="0" i="0" u="none" strike="noStrike" kern="1200" cap="none" spc="0" normalizeH="0" baseline="0" noProof="0" dirty="0" err="1" smtClean="0">
                <a:ln>
                  <a:noFill/>
                </a:ln>
                <a:solidFill>
                  <a:srgbClr val="002060"/>
                </a:solidFill>
                <a:effectLst/>
                <a:uLnTx/>
                <a:uFillTx/>
                <a:latin typeface="+mn-lt"/>
                <a:ea typeface="+mn-ea"/>
                <a:cs typeface="+mn-cs"/>
              </a:rPr>
              <a:t>t</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 Design of an Open Access and Backhaul Network Architecture for Small Cells based on Cloud Networks</a:t>
            </a:r>
          </a:p>
        </p:txBody>
      </p:sp>
      <p:sp>
        <p:nvSpPr>
          <p:cNvPr id="6" name="Espace réservé du numéro de diapositive 5"/>
          <p:cNvSpPr>
            <a:spLocks noGrp="1"/>
          </p:cNvSpPr>
          <p:nvPr>
            <p:ph type="sldNum" sz="quarter" idx="12"/>
          </p:nvPr>
        </p:nvSpPr>
        <p:spPr>
          <a:xfrm>
            <a:off x="6553200" y="2695817"/>
            <a:ext cx="2133600" cy="365125"/>
          </a:xfrm>
        </p:spPr>
        <p:txBody>
          <a:bodyPr/>
          <a:lstStyle/>
          <a:p>
            <a:fld id="{07403425-B7E0-46C9-8668-1D222311AF4A}" type="slidenum">
              <a:rPr lang="en-GB" smtClean="0"/>
              <a:pPr/>
              <a:t>3</a:t>
            </a:fld>
            <a:endParaRPr lang="en-GB"/>
          </a:p>
        </p:txBody>
      </p:sp>
      <p:sp>
        <p:nvSpPr>
          <p:cNvPr id="12" name="Rectangle 11"/>
          <p:cNvSpPr/>
          <p:nvPr/>
        </p:nvSpPr>
        <p:spPr>
          <a:xfrm>
            <a:off x="8134066" y="1412776"/>
            <a:ext cx="686406" cy="369332"/>
          </a:xfrm>
          <a:prstGeom prst="rect">
            <a:avLst/>
          </a:prstGeom>
        </p:spPr>
        <p:txBody>
          <a:bodyPr wrap="square">
            <a:spAutoFit/>
          </a:bodyPr>
          <a:lstStyle/>
          <a:p>
            <a:r>
              <a:rPr lang="en-GB" b="1" dirty="0" err="1" smtClean="0"/>
              <a:t>iJOIN</a:t>
            </a:r>
            <a:endParaRPr lang="en-GB" b="1" dirty="0"/>
          </a:p>
        </p:txBody>
      </p:sp>
      <p:sp>
        <p:nvSpPr>
          <p:cNvPr id="33" name="Espace réservé du contenu 2"/>
          <p:cNvSpPr txBox="1">
            <a:spLocks/>
          </p:cNvSpPr>
          <p:nvPr/>
        </p:nvSpPr>
        <p:spPr>
          <a:xfrm>
            <a:off x="1271507" y="3525516"/>
            <a:ext cx="2292381" cy="911596"/>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tabLst>
                <a:tab pos="1436688" algn="l"/>
              </a:tabLst>
              <a:defRPr/>
            </a:pPr>
            <a:r>
              <a:rPr kumimoji="0" lang="en-GB" sz="1800" b="1" i="0" u="none" strike="noStrike" kern="1200" cap="none" spc="0" normalizeH="0" baseline="0" noProof="0" dirty="0" smtClean="0">
                <a:ln>
                  <a:noFill/>
                </a:ln>
                <a:solidFill>
                  <a:srgbClr val="002060"/>
                </a:solidFill>
                <a:effectLst/>
                <a:uLnTx/>
                <a:uFillTx/>
                <a:latin typeface="+mn-lt"/>
                <a:ea typeface="+mn-ea"/>
                <a:cs typeface="+mn-cs"/>
              </a:rPr>
              <a:t>Tropic</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0" i="0" u="none" strike="noStrike" kern="1200" cap="none" spc="0" normalizeH="0" baseline="0" noProof="0" dirty="0" err="1" smtClean="0">
                <a:ln>
                  <a:noFill/>
                </a:ln>
                <a:solidFill>
                  <a:srgbClr val="002060"/>
                </a:solidFill>
                <a:effectLst/>
                <a:uLnTx/>
                <a:uFillTx/>
                <a:latin typeface="+mn-lt"/>
                <a:ea typeface="+mn-ea"/>
                <a:cs typeface="+mn-cs"/>
              </a:rPr>
              <a:t>Dis</a:t>
            </a:r>
            <a:r>
              <a:rPr kumimoji="0" lang="en-GB" sz="1200" b="1" i="0" u="none" strike="noStrike" kern="1200" cap="none" spc="0" normalizeH="0" baseline="0" noProof="0" dirty="0" err="1" smtClean="0">
                <a:ln>
                  <a:noFill/>
                </a:ln>
                <a:solidFill>
                  <a:srgbClr val="002060"/>
                </a:solidFill>
                <a:effectLst/>
                <a:uLnTx/>
                <a:uFillTx/>
                <a:latin typeface="+mn-lt"/>
                <a:ea typeface="+mn-ea"/>
                <a:cs typeface="+mn-cs"/>
              </a:rPr>
              <a:t>Tr</a:t>
            </a:r>
            <a:r>
              <a:rPr kumimoji="0" lang="en-GB" sz="1200" b="0" i="0" u="none" strike="noStrike" kern="1200" cap="none" spc="0" normalizeH="0" baseline="0" noProof="0" dirty="0" err="1" smtClean="0">
                <a:ln>
                  <a:noFill/>
                </a:ln>
                <a:solidFill>
                  <a:srgbClr val="002060"/>
                </a:solidFill>
                <a:effectLst/>
                <a:uLnTx/>
                <a:uFillTx/>
                <a:latin typeface="+mn-lt"/>
                <a:ea typeface="+mn-ea"/>
                <a:cs typeface="+mn-cs"/>
              </a:rPr>
              <a:t>ibuted</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 computing, storage and radio resource allocation over cooperative </a:t>
            </a:r>
            <a:r>
              <a:rPr kumimoji="0" lang="en-GB" sz="1200" b="0" i="0" u="none" strike="noStrike" kern="1200" cap="none" spc="0" normalizeH="0" baseline="0" noProof="0" dirty="0" err="1" smtClean="0">
                <a:ln>
                  <a:noFill/>
                </a:ln>
                <a:solidFill>
                  <a:srgbClr val="002060"/>
                </a:solidFill>
                <a:effectLst/>
                <a:uLnTx/>
                <a:uFillTx/>
                <a:latin typeface="+mn-lt"/>
                <a:ea typeface="+mn-ea"/>
                <a:cs typeface="+mn-cs"/>
              </a:rPr>
              <a:t>femtocells</a:t>
            </a:r>
            <a:endParaRPr kumimoji="0" lang="en-GB" sz="1200" b="0" i="0" u="none" strike="noStrike" kern="1200" cap="none" spc="0" normalizeH="0" baseline="0" noProof="0" dirty="0" smtClean="0">
              <a:ln>
                <a:noFill/>
              </a:ln>
              <a:solidFill>
                <a:srgbClr val="002060"/>
              </a:solidFill>
              <a:effectLst/>
              <a:uLnTx/>
              <a:uFillTx/>
              <a:latin typeface="+mn-lt"/>
              <a:ea typeface="+mn-ea"/>
              <a:cs typeface="+mn-cs"/>
            </a:endParaRPr>
          </a:p>
        </p:txBody>
      </p:sp>
      <p:pic>
        <p:nvPicPr>
          <p:cNvPr id="36" name="Picture 2"/>
          <p:cNvPicPr>
            <a:picLocks noChangeAspect="1" noChangeArrowheads="1"/>
          </p:cNvPicPr>
          <p:nvPr/>
        </p:nvPicPr>
        <p:blipFill>
          <a:blip r:embed="rId5" cstate="print"/>
          <a:srcRect/>
          <a:stretch>
            <a:fillRect/>
          </a:stretch>
        </p:blipFill>
        <p:spPr bwMode="auto">
          <a:xfrm>
            <a:off x="2203405" y="3086289"/>
            <a:ext cx="1257300" cy="544830"/>
          </a:xfrm>
          <a:prstGeom prst="rect">
            <a:avLst/>
          </a:prstGeom>
          <a:noFill/>
          <a:ln w="9525">
            <a:noFill/>
            <a:miter lim="800000"/>
            <a:headEnd/>
            <a:tailEnd/>
          </a:ln>
        </p:spPr>
      </p:pic>
      <p:pic>
        <p:nvPicPr>
          <p:cNvPr id="39" name="Picture 13" descr="http://www.miwaves.eu/images/MiWaveS_Logo2_lowres.png">
            <a:hlinkClick r:id="rId6"/>
          </p:cNvPr>
          <p:cNvPicPr>
            <a:picLocks noChangeAspect="1" noChangeArrowheads="1"/>
          </p:cNvPicPr>
          <p:nvPr/>
        </p:nvPicPr>
        <p:blipFill>
          <a:blip r:embed="rId7" cstate="print"/>
          <a:srcRect/>
          <a:stretch>
            <a:fillRect/>
          </a:stretch>
        </p:blipFill>
        <p:spPr bwMode="auto">
          <a:xfrm>
            <a:off x="4896415" y="3033335"/>
            <a:ext cx="1259857" cy="428685"/>
          </a:xfrm>
          <a:prstGeom prst="rect">
            <a:avLst/>
          </a:prstGeom>
          <a:noFill/>
        </p:spPr>
      </p:pic>
      <p:sp>
        <p:nvSpPr>
          <p:cNvPr id="40" name="Espace réservé du contenu 2"/>
          <p:cNvSpPr txBox="1">
            <a:spLocks/>
          </p:cNvSpPr>
          <p:nvPr/>
        </p:nvSpPr>
        <p:spPr>
          <a:xfrm>
            <a:off x="3938092" y="3356992"/>
            <a:ext cx="2290092" cy="1080120"/>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defRPr/>
            </a:pPr>
            <a:r>
              <a:rPr kumimoji="0" lang="en-GB" sz="1800" b="1" i="0" u="none" strike="noStrike" kern="1200" cap="none" spc="0" normalizeH="0" baseline="0" dirty="0" err="1" smtClean="0">
                <a:ln>
                  <a:noFill/>
                </a:ln>
                <a:solidFill>
                  <a:srgbClr val="002060"/>
                </a:solidFill>
                <a:effectLst/>
                <a:uLnTx/>
                <a:uFillTx/>
                <a:latin typeface="+mn-lt"/>
                <a:ea typeface="+mn-ea"/>
                <a:cs typeface="+mn-cs"/>
              </a:rPr>
              <a:t>MiWaveS</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0" i="0" u="none" strike="noStrike" kern="1200" cap="none" spc="0" normalizeH="0" baseline="0" dirty="0" smtClean="0">
                <a:ln>
                  <a:noFill/>
                </a:ln>
                <a:solidFill>
                  <a:srgbClr val="002060"/>
                </a:solidFill>
                <a:effectLst/>
                <a:uLnTx/>
                <a:uFillTx/>
                <a:latin typeface="+mn-lt"/>
                <a:ea typeface="+mn-ea"/>
                <a:cs typeface="+mn-cs"/>
              </a:rPr>
              <a:t>Beyond 2020 </a:t>
            </a:r>
            <a:r>
              <a:rPr kumimoji="0" lang="en-GB" sz="1200" b="1" i="0" u="none" strike="noStrike" kern="1200" cap="none" spc="0" normalizeH="0" baseline="0" dirty="0" smtClean="0">
                <a:ln>
                  <a:noFill/>
                </a:ln>
                <a:solidFill>
                  <a:srgbClr val="002060"/>
                </a:solidFill>
                <a:effectLst/>
                <a:uLnTx/>
                <a:uFillTx/>
                <a:latin typeface="+mn-lt"/>
                <a:ea typeface="+mn-ea"/>
                <a:cs typeface="+mn-cs"/>
              </a:rPr>
              <a:t>Heterogeneous Wireless Networks</a:t>
            </a:r>
            <a:r>
              <a:rPr kumimoji="0" lang="en-GB" sz="1200" b="0" i="0" u="none" strike="noStrike" kern="1200" cap="none" spc="0" normalizeH="0" baseline="0" dirty="0" smtClean="0">
                <a:ln>
                  <a:noFill/>
                </a:ln>
                <a:solidFill>
                  <a:srgbClr val="002060"/>
                </a:solidFill>
                <a:effectLst/>
                <a:uLnTx/>
                <a:uFillTx/>
                <a:latin typeface="+mn-lt"/>
                <a:ea typeface="+mn-ea"/>
                <a:cs typeface="+mn-cs"/>
              </a:rPr>
              <a:t> with </a:t>
            </a:r>
            <a:r>
              <a:rPr kumimoji="0" lang="en-GB" sz="1200" b="1" i="0" u="none" strike="noStrike" kern="1200" cap="none" spc="0" normalizeH="0" baseline="0" dirty="0" err="1" smtClean="0">
                <a:ln>
                  <a:noFill/>
                </a:ln>
                <a:solidFill>
                  <a:srgbClr val="002060"/>
                </a:solidFill>
                <a:effectLst/>
                <a:uLnTx/>
                <a:uFillTx/>
                <a:latin typeface="+mn-lt"/>
                <a:ea typeface="+mn-ea"/>
                <a:cs typeface="+mn-cs"/>
              </a:rPr>
              <a:t>Millimeter</a:t>
            </a:r>
            <a:r>
              <a:rPr kumimoji="0" lang="en-GB" sz="1200" b="1" i="0" u="none" strike="noStrike" kern="1200" cap="none" spc="0" normalizeH="0" baseline="0" dirty="0" smtClean="0">
                <a:ln>
                  <a:noFill/>
                </a:ln>
                <a:solidFill>
                  <a:srgbClr val="002060"/>
                </a:solidFill>
                <a:effectLst/>
                <a:uLnTx/>
                <a:uFillTx/>
                <a:latin typeface="+mn-lt"/>
                <a:ea typeface="+mn-ea"/>
                <a:cs typeface="+mn-cs"/>
              </a:rPr>
              <a:t>-Wave Small Cell </a:t>
            </a:r>
            <a:r>
              <a:rPr kumimoji="0" lang="en-GB" sz="1200" b="0" i="0" u="none" strike="noStrike" kern="1200" cap="none" spc="0" normalizeH="0" baseline="0" dirty="0" smtClean="0">
                <a:ln>
                  <a:noFill/>
                </a:ln>
                <a:solidFill>
                  <a:srgbClr val="002060"/>
                </a:solidFill>
                <a:effectLst/>
                <a:uLnTx/>
                <a:uFillTx/>
                <a:latin typeface="+mn-lt"/>
                <a:ea typeface="+mn-ea"/>
                <a:cs typeface="+mn-cs"/>
              </a:rPr>
              <a:t>Access and Backhauling</a:t>
            </a:r>
          </a:p>
          <a:p>
            <a:pPr marR="0" lvl="0" algn="l" defTabSz="914400" rtl="0" eaLnBrk="1" fontAlgn="auto" latinLnBrk="0" hangingPunct="1">
              <a:lnSpc>
                <a:spcPct val="100000"/>
              </a:lnSpc>
              <a:spcAft>
                <a:spcPts val="0"/>
              </a:spcAft>
              <a:buClrTx/>
              <a:buSzTx/>
              <a:defRPr/>
            </a:pPr>
            <a:endParaRPr kumimoji="0" lang="en-GB" sz="1600" b="0" i="0" u="none" strike="noStrike" kern="1200" cap="none" spc="0" normalizeH="0" baseline="0" dirty="0" smtClean="0">
              <a:ln>
                <a:noFill/>
              </a:ln>
              <a:solidFill>
                <a:srgbClr val="002060"/>
              </a:solidFill>
              <a:effectLst/>
              <a:uLnTx/>
              <a:uFillTx/>
              <a:latin typeface="+mn-lt"/>
              <a:ea typeface="+mn-ea"/>
              <a:cs typeface="+mn-cs"/>
            </a:endParaRPr>
          </a:p>
        </p:txBody>
      </p:sp>
      <p:pic>
        <p:nvPicPr>
          <p:cNvPr id="43" name="Picture 11"/>
          <p:cNvPicPr>
            <a:picLocks noChangeAspect="1" noChangeArrowheads="1"/>
          </p:cNvPicPr>
          <p:nvPr/>
        </p:nvPicPr>
        <p:blipFill>
          <a:blip r:embed="rId8" cstate="print"/>
          <a:srcRect/>
          <a:stretch>
            <a:fillRect/>
          </a:stretch>
        </p:blipFill>
        <p:spPr bwMode="auto">
          <a:xfrm>
            <a:off x="6948264" y="3117218"/>
            <a:ext cx="1828800" cy="365760"/>
          </a:xfrm>
          <a:prstGeom prst="rect">
            <a:avLst/>
          </a:prstGeom>
          <a:noFill/>
          <a:ln w="9525">
            <a:noFill/>
            <a:miter lim="800000"/>
            <a:headEnd/>
            <a:tailEnd/>
          </a:ln>
        </p:spPr>
      </p:pic>
      <p:sp>
        <p:nvSpPr>
          <p:cNvPr id="44" name="Espace réservé du contenu 2"/>
          <p:cNvSpPr txBox="1">
            <a:spLocks/>
          </p:cNvSpPr>
          <p:nvPr/>
        </p:nvSpPr>
        <p:spPr>
          <a:xfrm>
            <a:off x="6600099" y="3847839"/>
            <a:ext cx="2292381" cy="637531"/>
          </a:xfrm>
          <a:prstGeom prst="rect">
            <a:avLst/>
          </a:prstGeom>
        </p:spPr>
        <p:txBody>
          <a:bodyPr/>
          <a:lstStyle/>
          <a:p>
            <a:pPr marR="0" lvl="0" algn="l" defTabSz="914400" rtl="0" eaLnBrk="1" fontAlgn="auto" latinLnBrk="0" hangingPunct="1">
              <a:buClrTx/>
              <a:buSzTx/>
              <a:defRPr/>
            </a:pPr>
            <a:r>
              <a:rPr kumimoji="0" lang="en-GB" sz="1800" b="1" i="0" u="none" strike="noStrike" kern="1200" cap="none" spc="0" normalizeH="0" baseline="0" dirty="0" smtClean="0">
                <a:ln>
                  <a:noFill/>
                </a:ln>
                <a:solidFill>
                  <a:srgbClr val="002060"/>
                </a:solidFill>
                <a:effectLst/>
                <a:uLnTx/>
                <a:uFillTx/>
                <a:latin typeface="+mn-lt"/>
                <a:ea typeface="+mn-ea"/>
                <a:cs typeface="+mn-cs"/>
              </a:rPr>
              <a:t>PHYLAWS</a:t>
            </a:r>
            <a:endParaRPr lang="en-GB" dirty="0" smtClean="0">
              <a:solidFill>
                <a:srgbClr val="002060"/>
              </a:solidFill>
            </a:endParaRPr>
          </a:p>
          <a:p>
            <a:pPr marR="0" lvl="0" algn="l" defTabSz="914400" rtl="0" eaLnBrk="1" fontAlgn="auto" latinLnBrk="0" hangingPunct="1">
              <a:buClrTx/>
              <a:buSzTx/>
              <a:defRPr/>
            </a:pPr>
            <a:r>
              <a:rPr kumimoji="0" lang="en-GB" sz="1200" b="1" i="0" u="none" strike="noStrike" kern="1200" cap="none" spc="0" normalizeH="0" baseline="0" dirty="0" err="1" smtClean="0">
                <a:ln>
                  <a:noFill/>
                </a:ln>
                <a:solidFill>
                  <a:srgbClr val="002060"/>
                </a:solidFill>
                <a:effectLst/>
                <a:uLnTx/>
                <a:uFillTx/>
                <a:latin typeface="+mn-lt"/>
                <a:ea typeface="+mn-ea"/>
                <a:cs typeface="+mn-cs"/>
              </a:rPr>
              <a:t>PHY</a:t>
            </a:r>
            <a:r>
              <a:rPr kumimoji="0" lang="en-GB" sz="1200" b="0" i="0" u="none" strike="noStrike" kern="1200" cap="none" spc="0" normalizeH="0" baseline="0" dirty="0" err="1" smtClean="0">
                <a:ln>
                  <a:noFill/>
                </a:ln>
                <a:solidFill>
                  <a:srgbClr val="002060"/>
                </a:solidFill>
                <a:effectLst/>
                <a:uLnTx/>
                <a:uFillTx/>
                <a:latin typeface="+mn-lt"/>
                <a:ea typeface="+mn-ea"/>
                <a:cs typeface="+mn-cs"/>
              </a:rPr>
              <a:t>sical</a:t>
            </a:r>
            <a:r>
              <a:rPr kumimoji="0" lang="en-GB" sz="1200" b="0" i="0" u="none" strike="noStrike" kern="1200" cap="none" spc="0" normalizeH="0" baseline="0" dirty="0" smtClean="0">
                <a:ln>
                  <a:noFill/>
                </a:ln>
                <a:solidFill>
                  <a:srgbClr val="002060"/>
                </a:solidFill>
                <a:effectLst/>
                <a:uLnTx/>
                <a:uFillTx/>
                <a:latin typeface="+mn-lt"/>
                <a:ea typeface="+mn-ea"/>
                <a:cs typeface="+mn-cs"/>
              </a:rPr>
              <a:t> </a:t>
            </a:r>
            <a:r>
              <a:rPr kumimoji="0" lang="en-GB" sz="1200" b="1" i="0" u="none" strike="noStrike" kern="1200" cap="none" spc="0" normalizeH="0" baseline="0" dirty="0" err="1" smtClean="0">
                <a:ln>
                  <a:noFill/>
                </a:ln>
                <a:solidFill>
                  <a:srgbClr val="002060"/>
                </a:solidFill>
                <a:effectLst/>
                <a:uLnTx/>
                <a:uFillTx/>
                <a:latin typeface="+mn-lt"/>
                <a:ea typeface="+mn-ea"/>
                <a:cs typeface="+mn-cs"/>
              </a:rPr>
              <a:t>LA</a:t>
            </a:r>
            <a:r>
              <a:rPr kumimoji="0" lang="en-GB" sz="1200" b="0" i="0" u="none" strike="noStrike" kern="1200" cap="none" spc="0" normalizeH="0" baseline="0" dirty="0" err="1" smtClean="0">
                <a:ln>
                  <a:noFill/>
                </a:ln>
                <a:solidFill>
                  <a:srgbClr val="002060"/>
                </a:solidFill>
                <a:effectLst/>
                <a:uLnTx/>
                <a:uFillTx/>
                <a:latin typeface="+mn-lt"/>
                <a:ea typeface="+mn-ea"/>
                <a:cs typeface="+mn-cs"/>
              </a:rPr>
              <a:t>yer</a:t>
            </a:r>
            <a:r>
              <a:rPr kumimoji="0" lang="en-GB" sz="1200" b="0" i="0" u="none" strike="noStrike" kern="1200" cap="none" spc="0" normalizeH="0" baseline="0" dirty="0" smtClean="0">
                <a:ln>
                  <a:noFill/>
                </a:ln>
                <a:solidFill>
                  <a:srgbClr val="002060"/>
                </a:solidFill>
                <a:effectLst/>
                <a:uLnTx/>
                <a:uFillTx/>
                <a:latin typeface="+mn-lt"/>
                <a:ea typeface="+mn-ea"/>
                <a:cs typeface="+mn-cs"/>
              </a:rPr>
              <a:t> </a:t>
            </a:r>
            <a:r>
              <a:rPr kumimoji="0" lang="en-GB" sz="1200" b="1" i="0" u="none" strike="noStrike" kern="1200" cap="none" spc="0" normalizeH="0" baseline="0" dirty="0" smtClean="0">
                <a:ln>
                  <a:noFill/>
                </a:ln>
                <a:solidFill>
                  <a:srgbClr val="002060"/>
                </a:solidFill>
                <a:effectLst/>
                <a:uLnTx/>
                <a:uFillTx/>
                <a:latin typeface="+mn-lt"/>
                <a:ea typeface="+mn-ea"/>
                <a:cs typeface="+mn-cs"/>
              </a:rPr>
              <a:t>W</a:t>
            </a:r>
            <a:r>
              <a:rPr kumimoji="0" lang="en-GB" sz="1200" b="0" i="0" u="none" strike="noStrike" kern="1200" cap="none" spc="0" normalizeH="0" baseline="0" dirty="0" smtClean="0">
                <a:ln>
                  <a:noFill/>
                </a:ln>
                <a:solidFill>
                  <a:srgbClr val="002060"/>
                </a:solidFill>
                <a:effectLst/>
                <a:uLnTx/>
                <a:uFillTx/>
                <a:latin typeface="+mn-lt"/>
                <a:ea typeface="+mn-ea"/>
                <a:cs typeface="+mn-cs"/>
              </a:rPr>
              <a:t>ireless </a:t>
            </a:r>
            <a:r>
              <a:rPr kumimoji="0" lang="en-GB" sz="1200" b="1" i="0" u="none" strike="noStrike" kern="1200" cap="none" spc="0" normalizeH="0" baseline="0" dirty="0" smtClean="0">
                <a:ln>
                  <a:noFill/>
                </a:ln>
                <a:solidFill>
                  <a:srgbClr val="002060"/>
                </a:solidFill>
                <a:effectLst/>
                <a:uLnTx/>
                <a:uFillTx/>
                <a:latin typeface="+mn-lt"/>
                <a:ea typeface="+mn-ea"/>
                <a:cs typeface="+mn-cs"/>
              </a:rPr>
              <a:t>S</a:t>
            </a:r>
            <a:r>
              <a:rPr kumimoji="0" lang="en-GB" sz="1200" b="0" i="0" u="none" strike="noStrike" kern="1200" cap="none" spc="0" normalizeH="0" baseline="0" dirty="0" smtClean="0">
                <a:ln>
                  <a:noFill/>
                </a:ln>
                <a:solidFill>
                  <a:srgbClr val="002060"/>
                </a:solidFill>
                <a:effectLst/>
                <a:uLnTx/>
                <a:uFillTx/>
                <a:latin typeface="+mn-lt"/>
                <a:ea typeface="+mn-ea"/>
                <a:cs typeface="+mn-cs"/>
              </a:rPr>
              <a:t>ecurity</a:t>
            </a:r>
          </a:p>
        </p:txBody>
      </p:sp>
      <p:sp>
        <p:nvSpPr>
          <p:cNvPr id="45" name="Espace réservé du contenu 2"/>
          <p:cNvSpPr txBox="1">
            <a:spLocks/>
          </p:cNvSpPr>
          <p:nvPr/>
        </p:nvSpPr>
        <p:spPr>
          <a:xfrm>
            <a:off x="3935803" y="5179426"/>
            <a:ext cx="2292381" cy="936104"/>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defRPr/>
            </a:pPr>
            <a:r>
              <a:rPr kumimoji="0" lang="en-GB" sz="1800" b="1" i="0" u="none" strike="noStrike" kern="1200" cap="none" spc="0" normalizeH="0" baseline="0" noProof="0" dirty="0" smtClean="0">
                <a:ln>
                  <a:noFill/>
                </a:ln>
                <a:solidFill>
                  <a:srgbClr val="002060"/>
                </a:solidFill>
                <a:effectLst/>
                <a:uLnTx/>
                <a:uFillTx/>
                <a:latin typeface="+mn-lt"/>
                <a:ea typeface="+mn-ea"/>
                <a:cs typeface="+mn-cs"/>
              </a:rPr>
              <a:t>MOTO</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0" i="0" u="none" strike="noStrike" kern="1200" cap="none" spc="0" normalizeH="0" baseline="0" noProof="0" dirty="0" smtClean="0">
                <a:ln>
                  <a:noFill/>
                </a:ln>
                <a:solidFill>
                  <a:srgbClr val="002060"/>
                </a:solidFill>
                <a:effectLst/>
                <a:uLnTx/>
                <a:uFillTx/>
                <a:latin typeface="+mn-lt"/>
                <a:ea typeface="+mn-ea"/>
                <a:cs typeface="+mn-cs"/>
              </a:rPr>
              <a:t>Evolving </a:t>
            </a:r>
            <a:r>
              <a:rPr kumimoji="0" lang="en-GB" sz="1200" b="1" i="0" u="none" strike="noStrike" kern="1200" cap="none" spc="0" normalizeH="0" baseline="0" noProof="0" dirty="0" err="1" smtClean="0">
                <a:ln>
                  <a:noFill/>
                </a:ln>
                <a:solidFill>
                  <a:srgbClr val="002060"/>
                </a:solidFill>
                <a:effectLst/>
                <a:uLnTx/>
                <a:uFillTx/>
                <a:latin typeface="+mn-lt"/>
                <a:ea typeface="+mn-ea"/>
                <a:cs typeface="+mn-cs"/>
              </a:rPr>
              <a:t>MO</a:t>
            </a:r>
            <a:r>
              <a:rPr kumimoji="0" lang="en-GB" sz="1200" b="0" i="0" u="none" strike="noStrike" kern="1200" cap="none" spc="0" normalizeH="0" baseline="0" noProof="0" dirty="0" err="1" smtClean="0">
                <a:ln>
                  <a:noFill/>
                </a:ln>
                <a:solidFill>
                  <a:srgbClr val="002060"/>
                </a:solidFill>
                <a:effectLst/>
                <a:uLnTx/>
                <a:uFillTx/>
                <a:latin typeface="+mn-lt"/>
                <a:ea typeface="+mn-ea"/>
                <a:cs typeface="+mn-cs"/>
              </a:rPr>
              <a:t>bile</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 internet with innovative terminal-</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T</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o-terminal </a:t>
            </a:r>
            <a:r>
              <a:rPr kumimoji="0" lang="en-GB" sz="1200" b="1" i="0" u="none" strike="noStrike" kern="1200" cap="none" spc="0" normalizeH="0" baseline="0" noProof="0" dirty="0" smtClean="0">
                <a:ln>
                  <a:noFill/>
                </a:ln>
                <a:solidFill>
                  <a:srgbClr val="002060"/>
                </a:solidFill>
                <a:effectLst/>
                <a:uLnTx/>
                <a:uFillTx/>
                <a:latin typeface="+mn-lt"/>
                <a:ea typeface="+mn-ea"/>
                <a:cs typeface="+mn-cs"/>
              </a:rPr>
              <a:t>O</a:t>
            </a:r>
            <a:r>
              <a:rPr kumimoji="0" lang="en-GB" sz="1200" b="0" i="0" u="none" strike="noStrike" kern="1200" cap="none" spc="0" normalizeH="0" baseline="0" noProof="0" dirty="0" smtClean="0">
                <a:ln>
                  <a:noFill/>
                </a:ln>
                <a:solidFill>
                  <a:srgbClr val="002060"/>
                </a:solidFill>
                <a:effectLst/>
                <a:uLnTx/>
                <a:uFillTx/>
                <a:latin typeface="+mn-lt"/>
                <a:ea typeface="+mn-ea"/>
                <a:cs typeface="+mn-cs"/>
              </a:rPr>
              <a:t>ffloading technologies</a:t>
            </a:r>
          </a:p>
        </p:txBody>
      </p:sp>
      <p:pic>
        <p:nvPicPr>
          <p:cNvPr id="47" name="Picture 2" descr="fp7-moto">
            <a:hlinkClick r:id="rId9" tooltip="fp7-moto"/>
          </p:cNvPr>
          <p:cNvPicPr>
            <a:picLocks noChangeAspect="1" noChangeArrowheads="1"/>
          </p:cNvPicPr>
          <p:nvPr/>
        </p:nvPicPr>
        <p:blipFill>
          <a:blip r:embed="rId10" cstate="print"/>
          <a:srcRect/>
          <a:stretch>
            <a:fillRect/>
          </a:stretch>
        </p:blipFill>
        <p:spPr bwMode="auto">
          <a:xfrm>
            <a:off x="5170298" y="4735503"/>
            <a:ext cx="960120" cy="762000"/>
          </a:xfrm>
          <a:prstGeom prst="rect">
            <a:avLst/>
          </a:prstGeom>
          <a:noFill/>
        </p:spPr>
      </p:pic>
      <p:pic>
        <p:nvPicPr>
          <p:cNvPr id="50" name="Picture 3"/>
          <p:cNvPicPr>
            <a:picLocks noChangeAspect="1" noChangeArrowheads="1"/>
          </p:cNvPicPr>
          <p:nvPr/>
        </p:nvPicPr>
        <p:blipFill>
          <a:blip r:embed="rId11" cstate="print"/>
          <a:srcRect/>
          <a:stretch>
            <a:fillRect/>
          </a:stretch>
        </p:blipFill>
        <p:spPr bwMode="auto">
          <a:xfrm>
            <a:off x="7308304" y="4784519"/>
            <a:ext cx="1445895" cy="680085"/>
          </a:xfrm>
          <a:prstGeom prst="rect">
            <a:avLst/>
          </a:prstGeom>
          <a:noFill/>
          <a:ln w="9525">
            <a:noFill/>
            <a:miter lim="800000"/>
            <a:headEnd/>
            <a:tailEnd/>
          </a:ln>
        </p:spPr>
      </p:pic>
      <p:pic>
        <p:nvPicPr>
          <p:cNvPr id="54" name="Picture 6"/>
          <p:cNvPicPr>
            <a:picLocks noChangeAspect="1" noChangeArrowheads="1"/>
          </p:cNvPicPr>
          <p:nvPr/>
        </p:nvPicPr>
        <p:blipFill>
          <a:blip r:embed="rId12" cstate="print"/>
          <a:srcRect/>
          <a:stretch>
            <a:fillRect/>
          </a:stretch>
        </p:blipFill>
        <p:spPr bwMode="auto">
          <a:xfrm>
            <a:off x="1920339" y="4748894"/>
            <a:ext cx="1550670" cy="476250"/>
          </a:xfrm>
          <a:prstGeom prst="rect">
            <a:avLst/>
          </a:prstGeom>
          <a:noFill/>
          <a:ln w="9525">
            <a:noFill/>
            <a:miter lim="800000"/>
            <a:headEnd/>
            <a:tailEnd/>
          </a:ln>
        </p:spPr>
      </p:pic>
      <p:sp>
        <p:nvSpPr>
          <p:cNvPr id="55" name="Espace réservé du contenu 2"/>
          <p:cNvSpPr txBox="1">
            <a:spLocks/>
          </p:cNvSpPr>
          <p:nvPr/>
        </p:nvSpPr>
        <p:spPr>
          <a:xfrm>
            <a:off x="1261163" y="5155676"/>
            <a:ext cx="2302725" cy="913112"/>
          </a:xfrm>
          <a:prstGeom prst="rect">
            <a:avLst/>
          </a:prstGeom>
        </p:spPr>
        <p:txBody>
          <a:bodyPr/>
          <a:lstStyle/>
          <a:p>
            <a:pPr marL="0" marR="0" lvl="1" algn="l" defTabSz="914400" rtl="0" eaLnBrk="1" fontAlgn="auto" latinLnBrk="0" hangingPunct="1">
              <a:lnSpc>
                <a:spcPct val="100000"/>
              </a:lnSpc>
              <a:spcAft>
                <a:spcPts val="0"/>
              </a:spcAft>
              <a:buClr>
                <a:schemeClr val="tx1"/>
              </a:buClr>
              <a:buSzPct val="110000"/>
              <a:defRPr/>
            </a:pPr>
            <a:r>
              <a:rPr kumimoji="0" lang="en-GB" sz="1800" b="1" i="0" u="none" strike="noStrike" kern="1200" cap="none" spc="0" normalizeH="0" baseline="0" dirty="0" smtClean="0">
                <a:ln>
                  <a:noFill/>
                </a:ln>
                <a:solidFill>
                  <a:srgbClr val="002060"/>
                </a:solidFill>
                <a:effectLst/>
                <a:uLnTx/>
                <a:uFillTx/>
                <a:latin typeface="+mn-lt"/>
                <a:ea typeface="+mn-ea"/>
                <a:cs typeface="+mn-cs"/>
              </a:rPr>
              <a:t>Combo</a:t>
            </a:r>
            <a:endParaRPr lang="en-GB" dirty="0" smtClean="0">
              <a:solidFill>
                <a:srgbClr val="002060"/>
              </a:solidFill>
            </a:endParaRPr>
          </a:p>
          <a:p>
            <a:pPr marL="0" marR="0" lvl="1" algn="l" defTabSz="914400" rtl="0" eaLnBrk="1" fontAlgn="auto" latinLnBrk="0" hangingPunct="1">
              <a:lnSpc>
                <a:spcPct val="100000"/>
              </a:lnSpc>
              <a:spcAft>
                <a:spcPts val="0"/>
              </a:spcAft>
              <a:buClr>
                <a:schemeClr val="tx1"/>
              </a:buClr>
              <a:buSzPct val="110000"/>
              <a:defRPr/>
            </a:pPr>
            <a:r>
              <a:rPr kumimoji="0" lang="en-GB" sz="1200" b="1" i="0" u="none" strike="noStrike" kern="1200" cap="none" spc="0" normalizeH="0" baseline="0" dirty="0" err="1" smtClean="0">
                <a:ln>
                  <a:noFill/>
                </a:ln>
                <a:solidFill>
                  <a:srgbClr val="002060"/>
                </a:solidFill>
                <a:effectLst/>
                <a:uLnTx/>
                <a:uFillTx/>
                <a:latin typeface="+mn-lt"/>
                <a:ea typeface="+mn-ea"/>
                <a:cs typeface="+mn-cs"/>
              </a:rPr>
              <a:t>CO</a:t>
            </a:r>
            <a:r>
              <a:rPr kumimoji="0" lang="en-GB" sz="1200" b="0" i="0" u="none" strike="noStrike" kern="1200" cap="none" spc="0" normalizeH="0" baseline="0" dirty="0" err="1" smtClean="0">
                <a:ln>
                  <a:noFill/>
                </a:ln>
                <a:solidFill>
                  <a:srgbClr val="002060"/>
                </a:solidFill>
                <a:effectLst/>
                <a:uLnTx/>
                <a:uFillTx/>
                <a:latin typeface="+mn-lt"/>
                <a:ea typeface="+mn-ea"/>
                <a:cs typeface="+mn-cs"/>
              </a:rPr>
              <a:t>nvergence</a:t>
            </a:r>
            <a:r>
              <a:rPr kumimoji="0" lang="en-GB" sz="1200" b="0" i="0" u="none" strike="noStrike" kern="1200" cap="none" spc="0" normalizeH="0" baseline="0" dirty="0" smtClean="0">
                <a:ln>
                  <a:noFill/>
                </a:ln>
                <a:solidFill>
                  <a:srgbClr val="002060"/>
                </a:solidFill>
                <a:effectLst/>
                <a:uLnTx/>
                <a:uFillTx/>
                <a:latin typeface="+mn-lt"/>
                <a:ea typeface="+mn-ea"/>
                <a:cs typeface="+mn-cs"/>
              </a:rPr>
              <a:t> of fixed and </a:t>
            </a:r>
            <a:r>
              <a:rPr kumimoji="0" lang="en-GB" sz="1200" b="1" i="0" u="none" strike="noStrike" kern="1200" cap="none" spc="0" normalizeH="0" baseline="0" dirty="0" smtClean="0">
                <a:ln>
                  <a:noFill/>
                </a:ln>
                <a:solidFill>
                  <a:srgbClr val="002060"/>
                </a:solidFill>
                <a:effectLst/>
                <a:uLnTx/>
                <a:uFillTx/>
                <a:latin typeface="+mn-lt"/>
                <a:ea typeface="+mn-ea"/>
                <a:cs typeface="+mn-cs"/>
              </a:rPr>
              <a:t>M</a:t>
            </a:r>
            <a:r>
              <a:rPr kumimoji="0" lang="en-GB" sz="1200" b="0" i="0" u="none" strike="noStrike" kern="1200" cap="none" spc="0" normalizeH="0" baseline="0" dirty="0" smtClean="0">
                <a:ln>
                  <a:noFill/>
                </a:ln>
                <a:solidFill>
                  <a:srgbClr val="002060"/>
                </a:solidFill>
                <a:effectLst/>
                <a:uLnTx/>
                <a:uFillTx/>
                <a:latin typeface="+mn-lt"/>
                <a:ea typeface="+mn-ea"/>
                <a:cs typeface="+mn-cs"/>
              </a:rPr>
              <a:t>obile </a:t>
            </a:r>
            <a:r>
              <a:rPr kumimoji="0" lang="en-GB" sz="1200" b="1" i="0" u="none" strike="noStrike" kern="1200" cap="none" spc="0" normalizeH="0" baseline="0" dirty="0" err="1" smtClean="0">
                <a:ln>
                  <a:noFill/>
                </a:ln>
                <a:solidFill>
                  <a:srgbClr val="002060"/>
                </a:solidFill>
                <a:effectLst/>
                <a:uLnTx/>
                <a:uFillTx/>
                <a:latin typeface="+mn-lt"/>
                <a:ea typeface="+mn-ea"/>
                <a:cs typeface="+mn-cs"/>
              </a:rPr>
              <a:t>B</a:t>
            </a:r>
            <a:r>
              <a:rPr kumimoji="0" lang="en-GB" sz="1200" b="0" i="0" u="none" strike="noStrike" kern="1200" cap="none" spc="0" normalizeH="0" baseline="0" dirty="0" err="1" smtClean="0">
                <a:ln>
                  <a:noFill/>
                </a:ln>
                <a:solidFill>
                  <a:srgbClr val="002060"/>
                </a:solidFill>
                <a:effectLst/>
                <a:uLnTx/>
                <a:uFillTx/>
                <a:latin typeface="+mn-lt"/>
                <a:ea typeface="+mn-ea"/>
                <a:cs typeface="+mn-cs"/>
              </a:rPr>
              <a:t>r</a:t>
            </a:r>
            <a:r>
              <a:rPr kumimoji="0" lang="en-GB" sz="1200" b="1" i="0" u="none" strike="noStrike" kern="1200" cap="none" spc="0" normalizeH="0" baseline="0" dirty="0" err="1" smtClean="0">
                <a:ln>
                  <a:noFill/>
                </a:ln>
                <a:solidFill>
                  <a:srgbClr val="002060"/>
                </a:solidFill>
                <a:effectLst/>
                <a:uLnTx/>
                <a:uFillTx/>
                <a:latin typeface="+mn-lt"/>
                <a:ea typeface="+mn-ea"/>
                <a:cs typeface="+mn-cs"/>
              </a:rPr>
              <a:t>O</a:t>
            </a:r>
            <a:r>
              <a:rPr kumimoji="0" lang="en-GB" sz="1200" b="0" i="0" u="none" strike="noStrike" kern="1200" cap="none" spc="0" normalizeH="0" baseline="0" dirty="0" err="1" smtClean="0">
                <a:ln>
                  <a:noFill/>
                </a:ln>
                <a:solidFill>
                  <a:srgbClr val="002060"/>
                </a:solidFill>
                <a:effectLst/>
                <a:uLnTx/>
                <a:uFillTx/>
                <a:latin typeface="+mn-lt"/>
                <a:ea typeface="+mn-ea"/>
                <a:cs typeface="+mn-cs"/>
              </a:rPr>
              <a:t>adband</a:t>
            </a:r>
            <a:r>
              <a:rPr lang="en-GB" sz="1200" dirty="0" smtClean="0">
                <a:solidFill>
                  <a:srgbClr val="002060"/>
                </a:solidFill>
              </a:rPr>
              <a:t> </a:t>
            </a:r>
            <a:r>
              <a:rPr kumimoji="0" lang="en-GB" sz="1200" b="0" i="0" u="none" strike="noStrike" kern="1200" cap="none" spc="0" normalizeH="0" baseline="0" dirty="0" smtClean="0">
                <a:ln>
                  <a:noFill/>
                </a:ln>
                <a:solidFill>
                  <a:srgbClr val="002060"/>
                </a:solidFill>
                <a:effectLst/>
                <a:uLnTx/>
                <a:uFillTx/>
                <a:latin typeface="+mn-lt"/>
                <a:ea typeface="+mn-ea"/>
                <a:cs typeface="+mn-cs"/>
              </a:rPr>
              <a:t>access/aggregation networks</a:t>
            </a:r>
          </a:p>
          <a:p>
            <a:pPr marL="342900" marR="0" lvl="0" indent="-342900" algn="l" defTabSz="914400" rtl="0" eaLnBrk="1" fontAlgn="auto" latinLnBrk="0" hangingPunct="1">
              <a:lnSpc>
                <a:spcPct val="100000"/>
              </a:lnSpc>
              <a:spcAft>
                <a:spcPts val="0"/>
              </a:spcAft>
              <a:buClrTx/>
              <a:buSzTx/>
              <a:tabLst>
                <a:tab pos="1436688" algn="l"/>
              </a:tabLst>
              <a:defRPr/>
            </a:pPr>
            <a:endParaRPr kumimoji="0" lang="en-GB" sz="1600" b="0" i="0" u="none" strike="noStrike" kern="1200" cap="none" spc="0" normalizeH="0" baseline="0" dirty="0" smtClean="0">
              <a:ln>
                <a:noFill/>
              </a:ln>
              <a:solidFill>
                <a:srgbClr val="002060"/>
              </a:solidFill>
              <a:effectLst/>
              <a:uLnTx/>
              <a:uFillTx/>
              <a:latin typeface="+mn-lt"/>
              <a:ea typeface="+mn-ea"/>
              <a:cs typeface="+mn-cs"/>
            </a:endParaRPr>
          </a:p>
        </p:txBody>
      </p:sp>
      <p:sp>
        <p:nvSpPr>
          <p:cNvPr id="56" name="Espace réservé du contenu 2"/>
          <p:cNvSpPr txBox="1">
            <a:spLocks/>
          </p:cNvSpPr>
          <p:nvPr/>
        </p:nvSpPr>
        <p:spPr>
          <a:xfrm>
            <a:off x="6600099" y="5504023"/>
            <a:ext cx="2292381" cy="589273"/>
          </a:xfrm>
          <a:prstGeom prst="rect">
            <a:avLst/>
          </a:prstGeom>
        </p:spPr>
        <p:txBody>
          <a:bodyPr/>
          <a:lstStyle/>
          <a:p>
            <a:pPr marR="0" lvl="0" algn="l" defTabSz="914400" rtl="0" eaLnBrk="1" fontAlgn="auto" latinLnBrk="0" hangingPunct="1">
              <a:lnSpc>
                <a:spcPct val="100000"/>
              </a:lnSpc>
              <a:spcAft>
                <a:spcPts val="0"/>
              </a:spcAft>
              <a:buClrTx/>
              <a:buSzTx/>
              <a:defRPr/>
            </a:pPr>
            <a:r>
              <a:rPr kumimoji="0" lang="en-GB" sz="1800" b="1" i="0" u="none" strike="noStrike" kern="1200" cap="none" spc="0" normalizeH="0" baseline="0" dirty="0" smtClean="0">
                <a:ln>
                  <a:noFill/>
                </a:ln>
                <a:solidFill>
                  <a:srgbClr val="002060"/>
                </a:solidFill>
                <a:effectLst/>
                <a:uLnTx/>
                <a:uFillTx/>
                <a:latin typeface="+mn-lt"/>
                <a:ea typeface="+mn-ea"/>
                <a:cs typeface="+mn-cs"/>
              </a:rPr>
              <a:t>MCN</a:t>
            </a:r>
            <a:endParaRPr lang="en-GB" dirty="0" smtClean="0">
              <a:solidFill>
                <a:srgbClr val="002060"/>
              </a:solidFill>
            </a:endParaRPr>
          </a:p>
          <a:p>
            <a:pPr marR="0" lvl="0" algn="l" defTabSz="914400" rtl="0" eaLnBrk="1" fontAlgn="auto" latinLnBrk="0" hangingPunct="1">
              <a:lnSpc>
                <a:spcPct val="100000"/>
              </a:lnSpc>
              <a:spcAft>
                <a:spcPts val="0"/>
              </a:spcAft>
              <a:buClrTx/>
              <a:buSzTx/>
              <a:defRPr/>
            </a:pPr>
            <a:r>
              <a:rPr kumimoji="0" lang="en-GB" sz="1200" b="1" i="0" u="none" strike="noStrike" kern="1200" cap="none" spc="0" normalizeH="0" baseline="0" dirty="0" smtClean="0">
                <a:ln>
                  <a:noFill/>
                </a:ln>
                <a:solidFill>
                  <a:srgbClr val="002060"/>
                </a:solidFill>
                <a:effectLst/>
                <a:uLnTx/>
                <a:uFillTx/>
                <a:latin typeface="+mn-lt"/>
                <a:ea typeface="+mn-ea"/>
                <a:cs typeface="+mn-cs"/>
              </a:rPr>
              <a:t>M</a:t>
            </a:r>
            <a:r>
              <a:rPr kumimoji="0" lang="en-GB" sz="1200" b="0" i="0" u="none" strike="noStrike" kern="1200" cap="none" spc="0" normalizeH="0" baseline="0" dirty="0" smtClean="0">
                <a:ln>
                  <a:noFill/>
                </a:ln>
                <a:solidFill>
                  <a:srgbClr val="002060"/>
                </a:solidFill>
                <a:effectLst/>
                <a:uLnTx/>
                <a:uFillTx/>
                <a:latin typeface="+mn-lt"/>
                <a:ea typeface="+mn-ea"/>
                <a:cs typeface="+mn-cs"/>
              </a:rPr>
              <a:t>obile </a:t>
            </a:r>
            <a:r>
              <a:rPr kumimoji="0" lang="en-GB" sz="1200" b="1" i="0" u="none" strike="noStrike" kern="1200" cap="none" spc="0" normalizeH="0" baseline="0" dirty="0" smtClean="0">
                <a:ln>
                  <a:noFill/>
                </a:ln>
                <a:solidFill>
                  <a:srgbClr val="002060"/>
                </a:solidFill>
                <a:effectLst/>
                <a:uLnTx/>
                <a:uFillTx/>
                <a:latin typeface="+mn-lt"/>
                <a:ea typeface="+mn-ea"/>
                <a:cs typeface="+mn-cs"/>
              </a:rPr>
              <a:t>C</a:t>
            </a:r>
            <a:r>
              <a:rPr kumimoji="0" lang="en-GB" sz="1200" b="0" i="0" u="none" strike="noStrike" kern="1200" cap="none" spc="0" normalizeH="0" baseline="0" dirty="0" smtClean="0">
                <a:ln>
                  <a:noFill/>
                </a:ln>
                <a:solidFill>
                  <a:srgbClr val="002060"/>
                </a:solidFill>
                <a:effectLst/>
                <a:uLnTx/>
                <a:uFillTx/>
                <a:latin typeface="+mn-lt"/>
                <a:ea typeface="+mn-ea"/>
                <a:cs typeface="+mn-cs"/>
              </a:rPr>
              <a:t>loud </a:t>
            </a:r>
            <a:r>
              <a:rPr kumimoji="0" lang="en-GB" sz="1200" b="1" i="0" u="none" strike="noStrike" kern="1200" cap="none" spc="0" normalizeH="0" baseline="0" dirty="0" smtClean="0">
                <a:ln>
                  <a:noFill/>
                </a:ln>
                <a:solidFill>
                  <a:srgbClr val="002060"/>
                </a:solidFill>
                <a:effectLst/>
                <a:uLnTx/>
                <a:uFillTx/>
                <a:latin typeface="+mn-lt"/>
                <a:ea typeface="+mn-ea"/>
                <a:cs typeface="+mn-cs"/>
              </a:rPr>
              <a:t>N</a:t>
            </a:r>
            <a:r>
              <a:rPr kumimoji="0" lang="en-GB" sz="1200" b="0" i="0" u="none" strike="noStrike" kern="1200" cap="none" spc="0" normalizeH="0" baseline="0" dirty="0" smtClean="0">
                <a:ln>
                  <a:noFill/>
                </a:ln>
                <a:solidFill>
                  <a:srgbClr val="002060"/>
                </a:solidFill>
                <a:effectLst/>
                <a:uLnTx/>
                <a:uFillTx/>
                <a:latin typeface="+mn-lt"/>
                <a:ea typeface="+mn-ea"/>
                <a:cs typeface="+mn-cs"/>
              </a:rPr>
              <a:t>etworking</a:t>
            </a:r>
          </a:p>
        </p:txBody>
      </p:sp>
      <p:sp>
        <p:nvSpPr>
          <p:cNvPr id="35" name="TextBox 19"/>
          <p:cNvSpPr txBox="1">
            <a:spLocks noChangeArrowheads="1"/>
          </p:cNvSpPr>
          <p:nvPr/>
        </p:nvSpPr>
        <p:spPr bwMode="auto">
          <a:xfrm>
            <a:off x="1458000" y="6580837"/>
            <a:ext cx="2210749"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rPr>
              <a:t>Source: 5G Infrastructure Association.</a:t>
            </a:r>
            <a:endParaRPr lang="en-GB" sz="1000" dirty="0">
              <a:solidFill>
                <a:srgbClr val="002060"/>
              </a:solidFill>
            </a:endParaRPr>
          </a:p>
        </p:txBody>
      </p:sp>
      <p:sp>
        <p:nvSpPr>
          <p:cNvPr id="37" name="Espace réservé du numéro de diapositive 5"/>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07403425-B7E0-46C9-8668-1D222311AF4A}" type="slidenum">
              <a:rPr kumimoji="0" lang="en-GB"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26642487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30</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chemeClr val="tx2"/>
                </a:solidFill>
              </a:rPr>
              <a:t>5GEx</a:t>
            </a:r>
          </a:p>
          <a:p>
            <a:pPr algn="ctr">
              <a:spcBef>
                <a:spcPct val="0"/>
              </a:spcBef>
              <a:defRPr/>
            </a:pPr>
            <a:r>
              <a:rPr lang="en-GB" sz="2600" b="1" dirty="0">
                <a:solidFill>
                  <a:schemeClr val="tx2"/>
                </a:solidFill>
              </a:rPr>
              <a:t>Automated and fast service provisioning</a:t>
            </a:r>
            <a:endParaRPr lang="en-GB" sz="3200" b="1" dirty="0">
              <a:solidFill>
                <a:schemeClr val="tx2"/>
              </a:solidFill>
            </a:endParaRPr>
          </a:p>
        </p:txBody>
      </p:sp>
      <p:sp>
        <p:nvSpPr>
          <p:cNvPr id="19" name="TextBox 19"/>
          <p:cNvSpPr txBox="1">
            <a:spLocks noChangeArrowheads="1"/>
          </p:cNvSpPr>
          <p:nvPr/>
        </p:nvSpPr>
        <p:spPr bwMode="auto">
          <a:xfrm>
            <a:off x="1458965" y="6580837"/>
            <a:ext cx="873844"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5GEx</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200" dirty="0" smtClean="0">
                <a:solidFill>
                  <a:schemeClr val="tx2"/>
                </a:solidFill>
              </a:rPr>
              <a:t>Objectives</a:t>
            </a:r>
          </a:p>
          <a:p>
            <a:pPr marL="358775" indent="-358775">
              <a:buFont typeface="Arial" pitchFamily="34" charset="0"/>
              <a:buChar char="•"/>
            </a:pPr>
            <a:r>
              <a:rPr lang="en-GB" dirty="0" smtClean="0">
                <a:solidFill>
                  <a:schemeClr val="tx2"/>
                </a:solidFill>
              </a:rPr>
              <a:t>Design and specify architecture, mechanisms, algorithms and enablers for </a:t>
            </a:r>
            <a:r>
              <a:rPr lang="en-GB" b="1" dirty="0" smtClean="0">
                <a:solidFill>
                  <a:schemeClr val="tx2"/>
                </a:solidFill>
              </a:rPr>
              <a:t>automated and fast provisioning</a:t>
            </a:r>
            <a:r>
              <a:rPr lang="en-GB" dirty="0" smtClean="0">
                <a:solidFill>
                  <a:schemeClr val="tx2"/>
                </a:solidFill>
              </a:rPr>
              <a:t> of infrastructure services in a multi-domain/multi-operator 5G environment</a:t>
            </a:r>
          </a:p>
          <a:p>
            <a:pPr marL="358775" indent="-358775">
              <a:buFont typeface="Arial" pitchFamily="34" charset="0"/>
              <a:buChar char="•"/>
            </a:pPr>
            <a:r>
              <a:rPr lang="en-GB" dirty="0" smtClean="0">
                <a:solidFill>
                  <a:schemeClr val="tx2"/>
                </a:solidFill>
              </a:rPr>
              <a:t>Define and validate the novel 5GEx business layer, including the </a:t>
            </a:r>
            <a:r>
              <a:rPr lang="en-GB" b="1" dirty="0" smtClean="0">
                <a:solidFill>
                  <a:schemeClr val="tx2"/>
                </a:solidFill>
              </a:rPr>
              <a:t>business information model</a:t>
            </a:r>
            <a:r>
              <a:rPr lang="en-GB" dirty="0" smtClean="0">
                <a:solidFill>
                  <a:schemeClr val="tx2"/>
                </a:solidFill>
              </a:rPr>
              <a:t>, economic and market mechanisms that promote efficiency of multi-domain services</a:t>
            </a:r>
          </a:p>
          <a:p>
            <a:pPr marL="358775" indent="-358775">
              <a:buFont typeface="Arial" pitchFamily="34" charset="0"/>
              <a:buChar char="•"/>
            </a:pPr>
            <a:r>
              <a:rPr lang="en-GB" b="1" dirty="0" smtClean="0">
                <a:solidFill>
                  <a:schemeClr val="tx2"/>
                </a:solidFill>
              </a:rPr>
              <a:t>Build a working end-to-end system</a:t>
            </a:r>
            <a:r>
              <a:rPr lang="en-GB" dirty="0" smtClean="0">
                <a:solidFill>
                  <a:schemeClr val="tx2"/>
                </a:solidFill>
              </a:rPr>
              <a:t> and deploy a demonstrable prototype</a:t>
            </a:r>
          </a:p>
          <a:p>
            <a:pPr marL="358775" indent="-358775">
              <a:buFont typeface="Arial" pitchFamily="34" charset="0"/>
              <a:buChar char="•"/>
            </a:pPr>
            <a:r>
              <a:rPr lang="en-GB" b="1" dirty="0" smtClean="0">
                <a:solidFill>
                  <a:schemeClr val="tx2"/>
                </a:solidFill>
              </a:rPr>
              <a:t>Sandbox Exchange</a:t>
            </a:r>
            <a:r>
              <a:rPr lang="en-GB" dirty="0" smtClean="0">
                <a:solidFill>
                  <a:schemeClr val="tx2"/>
                </a:solidFill>
              </a:rPr>
              <a:t> - Experiment and validate by implementing selected use cases</a:t>
            </a:r>
          </a:p>
          <a:p>
            <a:pPr marL="358775" indent="-358775">
              <a:buFont typeface="Arial" pitchFamily="34" charset="0"/>
              <a:buChar char="•"/>
            </a:pPr>
            <a:r>
              <a:rPr lang="en-GB" dirty="0" smtClean="0">
                <a:solidFill>
                  <a:schemeClr val="tx2"/>
                </a:solidFill>
              </a:rPr>
              <a:t>Contribute to the relevant </a:t>
            </a:r>
            <a:r>
              <a:rPr lang="en-GB" b="1" dirty="0" smtClean="0">
                <a:solidFill>
                  <a:schemeClr val="tx2"/>
                </a:solidFill>
              </a:rPr>
              <a:t>standard</a:t>
            </a:r>
            <a:r>
              <a:rPr lang="en-GB" dirty="0" smtClean="0">
                <a:solidFill>
                  <a:schemeClr val="tx2"/>
                </a:solidFill>
              </a:rPr>
              <a:t> forums and </a:t>
            </a:r>
            <a:r>
              <a:rPr lang="en-GB" b="1" dirty="0" smtClean="0">
                <a:solidFill>
                  <a:schemeClr val="tx2"/>
                </a:solidFill>
              </a:rPr>
              <a:t>Open Source</a:t>
            </a:r>
            <a:r>
              <a:rPr lang="en-GB" dirty="0" smtClean="0">
                <a:solidFill>
                  <a:schemeClr val="tx2"/>
                </a:solidFill>
              </a:rPr>
              <a:t> communities</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31</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err="1">
                <a:solidFill>
                  <a:srgbClr val="002060"/>
                </a:solidFill>
              </a:rPr>
              <a:t>VirtuWind</a:t>
            </a:r>
            <a:endParaRPr lang="en-GB" sz="2600" b="1" dirty="0">
              <a:solidFill>
                <a:srgbClr val="002060"/>
              </a:solidFill>
            </a:endParaRPr>
          </a:p>
          <a:p>
            <a:pPr algn="ctr">
              <a:spcBef>
                <a:spcPct val="0"/>
              </a:spcBef>
              <a:defRPr/>
            </a:pPr>
            <a:r>
              <a:rPr lang="en-US" sz="2600" b="1" dirty="0">
                <a:solidFill>
                  <a:srgbClr val="002060"/>
                </a:solidFill>
              </a:rPr>
              <a:t>SDN &amp; NFV ecosystem for industrial domains</a:t>
            </a:r>
            <a:endParaRPr lang="en-GB" sz="2600" b="1" dirty="0">
              <a:solidFill>
                <a:srgbClr val="002060"/>
              </a:solidFill>
            </a:endParaRPr>
          </a:p>
        </p:txBody>
      </p:sp>
      <p:sp>
        <p:nvSpPr>
          <p:cNvPr id="19" name="TextBox 19"/>
          <p:cNvSpPr txBox="1">
            <a:spLocks noChangeArrowheads="1"/>
          </p:cNvSpPr>
          <p:nvPr/>
        </p:nvSpPr>
        <p:spPr bwMode="auto">
          <a:xfrm>
            <a:off x="1458965" y="6580837"/>
            <a:ext cx="1143149"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err="1" smtClean="0">
                <a:solidFill>
                  <a:srgbClr val="002060"/>
                </a:solidFill>
                <a:latin typeface="+mj-lt"/>
              </a:rPr>
              <a:t>VirtuWind</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smtClean="0">
                <a:solidFill>
                  <a:schemeClr val="tx2"/>
                </a:solidFill>
              </a:rPr>
              <a:t>Objectives</a:t>
            </a:r>
          </a:p>
          <a:p>
            <a:pPr marL="358775" indent="-358775" algn="just">
              <a:buFont typeface="Arial" pitchFamily="34" charset="0"/>
              <a:buChar char="•"/>
            </a:pPr>
            <a:r>
              <a:rPr lang="en-GB" smtClean="0">
                <a:solidFill>
                  <a:schemeClr val="tx2"/>
                </a:solidFill>
              </a:rPr>
              <a:t>To develop a </a:t>
            </a:r>
            <a:r>
              <a:rPr lang="en-GB" b="1" smtClean="0">
                <a:solidFill>
                  <a:schemeClr val="tx2"/>
                </a:solidFill>
              </a:rPr>
              <a:t>SDN &amp; NFV ecosystem for industrial domains</a:t>
            </a:r>
            <a:r>
              <a:rPr lang="en-GB" smtClean="0">
                <a:solidFill>
                  <a:schemeClr val="tx2"/>
                </a:solidFill>
              </a:rPr>
              <a:t>, based on open, modular, and secure communication framework, leading to a prototype demonstration for intra-domain and inter-domain scenarios in real wind parks as a representative use case of industrial networks, and quantify the economic benefits of the solution.</a:t>
            </a:r>
          </a:p>
          <a:p>
            <a:pPr marL="815975" lvl="1" indent="-358775" algn="just">
              <a:buFont typeface="Arial" pitchFamily="34" charset="0"/>
              <a:buChar char="•"/>
            </a:pPr>
            <a:r>
              <a:rPr lang="en-GB" sz="1600" smtClean="0">
                <a:solidFill>
                  <a:schemeClr val="tx2"/>
                </a:solidFill>
              </a:rPr>
              <a:t>Objective 1: Realize industrial-grade QoS for intra-domain SDN solution </a:t>
            </a:r>
          </a:p>
          <a:p>
            <a:pPr marL="815975" lvl="1" indent="-358775" algn="just">
              <a:buFont typeface="Arial" pitchFamily="34" charset="0"/>
              <a:buChar char="•"/>
            </a:pPr>
            <a:r>
              <a:rPr lang="en-GB" sz="1600" smtClean="0">
                <a:solidFill>
                  <a:schemeClr val="tx2"/>
                </a:solidFill>
              </a:rPr>
              <a:t>Objective 2: Guarantee inter-domain QoS for SDN based multi-operator ecosystem </a:t>
            </a:r>
          </a:p>
          <a:p>
            <a:pPr marL="815975" lvl="1" indent="-358775" algn="just">
              <a:buFont typeface="Arial" pitchFamily="34" charset="0"/>
              <a:buChar char="•"/>
            </a:pPr>
            <a:r>
              <a:rPr lang="en-GB" sz="1600" smtClean="0">
                <a:solidFill>
                  <a:schemeClr val="tx2"/>
                </a:solidFill>
              </a:rPr>
              <a:t>Objective 3: Reduce time and cost for service provisioning and network maintenance </a:t>
            </a:r>
          </a:p>
          <a:p>
            <a:pPr marL="815975" lvl="1" indent="-358775" algn="just">
              <a:buFont typeface="Arial" pitchFamily="34" charset="0"/>
              <a:buChar char="•"/>
            </a:pPr>
            <a:r>
              <a:rPr lang="en-GB" sz="1600" smtClean="0">
                <a:solidFill>
                  <a:schemeClr val="tx2"/>
                </a:solidFill>
              </a:rPr>
              <a:t>Objective 4: Assure security-by-design for the SDN and NFV ecosystem </a:t>
            </a:r>
          </a:p>
          <a:p>
            <a:pPr marL="815975" lvl="1" indent="-358775" algn="just">
              <a:buFont typeface="Arial" pitchFamily="34" charset="0"/>
              <a:buChar char="•"/>
            </a:pPr>
            <a:r>
              <a:rPr lang="en-GB" sz="1600" smtClean="0">
                <a:solidFill>
                  <a:schemeClr val="tx2"/>
                </a:solidFill>
              </a:rPr>
              <a:t>Objective 5: Field trial of intra- and inter-domain SDN and NFV prototype </a:t>
            </a:r>
            <a:endParaRPr lang="en-GB" smtClean="0">
              <a:solidFill>
                <a:schemeClr val="tx2"/>
              </a:solidFill>
            </a:endParaRPr>
          </a:p>
          <a:p>
            <a:pPr indent="-358775">
              <a:spcBef>
                <a:spcPts val="600"/>
              </a:spcBef>
            </a:pPr>
            <a:r>
              <a:rPr lang="en-GB" sz="2000" smtClean="0">
                <a:solidFill>
                  <a:schemeClr val="tx2"/>
                </a:solidFill>
              </a:rPr>
              <a:t>Areas to be addressed</a:t>
            </a:r>
          </a:p>
          <a:p>
            <a:pPr marL="358775" lvl="1" indent="-358775" algn="just">
              <a:buFont typeface="Arial" pitchFamily="34" charset="0"/>
              <a:buChar char="•"/>
            </a:pPr>
            <a:r>
              <a:rPr lang="en-GB" smtClean="0">
                <a:solidFill>
                  <a:schemeClr val="tx2"/>
                </a:solidFill>
              </a:rPr>
              <a:t>Programmable industrial networks via SDN</a:t>
            </a:r>
          </a:p>
          <a:p>
            <a:pPr marL="358775" lvl="1" indent="-358775" algn="just">
              <a:buFont typeface="Arial" pitchFamily="34" charset="0"/>
              <a:buChar char="•"/>
            </a:pPr>
            <a:r>
              <a:rPr lang="en-GB" smtClean="0">
                <a:solidFill>
                  <a:schemeClr val="tx2"/>
                </a:solidFill>
              </a:rPr>
              <a:t>Multi-tenancy support via NFV</a:t>
            </a:r>
          </a:p>
          <a:p>
            <a:pPr marL="358775" lvl="1" indent="-358775" algn="just">
              <a:buFont typeface="Arial" pitchFamily="34" charset="0"/>
              <a:buChar char="•"/>
            </a:pPr>
            <a:r>
              <a:rPr lang="en-GB" smtClean="0">
                <a:solidFill>
                  <a:schemeClr val="tx2"/>
                </a:solidFill>
              </a:rPr>
              <a:t>Techno-economic analysis for foreseen OPEX and CAPEX reduction</a:t>
            </a:r>
          </a:p>
          <a:p>
            <a:pPr marL="358775" lvl="1" indent="-358775" algn="just">
              <a:buFont typeface="Arial" pitchFamily="34" charset="0"/>
              <a:buChar char="•"/>
            </a:pPr>
            <a:r>
              <a:rPr lang="en-GB" smtClean="0">
                <a:solidFill>
                  <a:schemeClr val="tx2"/>
                </a:solidFill>
              </a:rPr>
              <a:t>Increase in service provisioning velocity</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32</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SONATA</a:t>
            </a:r>
          </a:p>
          <a:p>
            <a:pPr algn="ctr">
              <a:spcBef>
                <a:spcPct val="0"/>
              </a:spcBef>
              <a:defRPr/>
            </a:pPr>
            <a:r>
              <a:rPr lang="en-GB" sz="2600" b="1" dirty="0">
                <a:solidFill>
                  <a:srgbClr val="002060"/>
                </a:solidFill>
              </a:rPr>
              <a:t>NFV, service creation</a:t>
            </a:r>
            <a:endParaRPr lang="en-GB" sz="3200" b="1" dirty="0">
              <a:solidFill>
                <a:srgbClr val="002060"/>
              </a:solidFill>
            </a:endParaRPr>
          </a:p>
        </p:txBody>
      </p:sp>
      <p:sp>
        <p:nvSpPr>
          <p:cNvPr id="19" name="TextBox 19"/>
          <p:cNvSpPr txBox="1">
            <a:spLocks noChangeArrowheads="1"/>
          </p:cNvSpPr>
          <p:nvPr/>
        </p:nvSpPr>
        <p:spPr bwMode="auto">
          <a:xfrm>
            <a:off x="1458965" y="6580837"/>
            <a:ext cx="1046968"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SONATA</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dirty="0" smtClean="0">
                <a:solidFill>
                  <a:schemeClr val="tx2"/>
                </a:solidFill>
              </a:rPr>
              <a:t>Objectives in the area of software networks:</a:t>
            </a:r>
          </a:p>
          <a:p>
            <a:pPr marL="358775" indent="-358775">
              <a:buFont typeface="Arial" pitchFamily="34" charset="0"/>
              <a:buChar char="•"/>
            </a:pPr>
            <a:r>
              <a:rPr lang="en-GB" dirty="0" smtClean="0">
                <a:solidFill>
                  <a:schemeClr val="tx2"/>
                </a:solidFill>
              </a:rPr>
              <a:t>Reduce time to market for networked services by shortening service development (Programming model and SDK)</a:t>
            </a:r>
          </a:p>
          <a:p>
            <a:pPr marL="358775" indent="-358775">
              <a:buFont typeface="Arial" pitchFamily="34" charset="0"/>
              <a:buChar char="•"/>
            </a:pPr>
            <a:r>
              <a:rPr lang="en-GB" dirty="0" smtClean="0">
                <a:solidFill>
                  <a:schemeClr val="tx2"/>
                </a:solidFill>
              </a:rPr>
              <a:t>Optimizing resource utilization and reduce cost of service deployment and operation (Service platform and modular orchestrator)</a:t>
            </a:r>
          </a:p>
          <a:p>
            <a:pPr marL="358775" indent="-358775">
              <a:buFont typeface="Arial" pitchFamily="34" charset="0"/>
              <a:buChar char="•"/>
            </a:pPr>
            <a:r>
              <a:rPr lang="en-GB" dirty="0" smtClean="0">
                <a:solidFill>
                  <a:schemeClr val="tx2"/>
                </a:solidFill>
              </a:rPr>
              <a:t>Accelerate the adoption of software networks in industry (full service life cycle, </a:t>
            </a:r>
            <a:r>
              <a:rPr lang="en-GB" dirty="0" err="1" smtClean="0">
                <a:solidFill>
                  <a:schemeClr val="tx2"/>
                </a:solidFill>
              </a:rPr>
              <a:t>DevOps</a:t>
            </a:r>
            <a:r>
              <a:rPr lang="en-GB" dirty="0" smtClean="0">
                <a:solidFill>
                  <a:schemeClr val="tx2"/>
                </a:solidFill>
              </a:rPr>
              <a:t> NFV model for telecoms and vendors)</a:t>
            </a:r>
          </a:p>
          <a:p>
            <a:pPr>
              <a:spcBef>
                <a:spcPts val="600"/>
              </a:spcBef>
            </a:pPr>
            <a:r>
              <a:rPr lang="en-GB" sz="2000" dirty="0" smtClean="0">
                <a:solidFill>
                  <a:schemeClr val="tx2"/>
                </a:solidFill>
              </a:rPr>
              <a:t>Impact in the full value chain: telecom operators, vendors, IT service providers and developers</a:t>
            </a:r>
          </a:p>
          <a:p>
            <a:pPr marL="358775" indent="-358775">
              <a:buFont typeface="Arial" pitchFamily="34" charset="0"/>
              <a:buChar char="•"/>
            </a:pPr>
            <a:r>
              <a:rPr lang="en-GB" dirty="0" smtClean="0">
                <a:solidFill>
                  <a:schemeClr val="tx2"/>
                </a:solidFill>
              </a:rPr>
              <a:t>Open source service platform</a:t>
            </a:r>
          </a:p>
          <a:p>
            <a:pPr marL="358775" indent="-358775">
              <a:buFont typeface="Arial" pitchFamily="34" charset="0"/>
              <a:buChar char="•"/>
            </a:pPr>
            <a:r>
              <a:rPr lang="en-GB" dirty="0" smtClean="0">
                <a:solidFill>
                  <a:schemeClr val="tx2"/>
                </a:solidFill>
              </a:rPr>
              <a:t>Open interfaces, OSS and legacy</a:t>
            </a:r>
          </a:p>
          <a:p>
            <a:pPr marL="358775" indent="-358775">
              <a:buFont typeface="Arial" pitchFamily="34" charset="0"/>
              <a:buChar char="•"/>
            </a:pPr>
            <a:r>
              <a:rPr lang="en-GB" dirty="0" smtClean="0">
                <a:solidFill>
                  <a:schemeClr val="tx2"/>
                </a:solidFill>
              </a:rPr>
              <a:t>Competition in NFV Orchestration and access to market</a:t>
            </a:r>
          </a:p>
          <a:p>
            <a:pPr marL="358775" indent="-358775">
              <a:buFont typeface="Arial" pitchFamily="34" charset="0"/>
              <a:buChar char="•"/>
            </a:pPr>
            <a:r>
              <a:rPr lang="en-GB" dirty="0" smtClean="0">
                <a:solidFill>
                  <a:schemeClr val="tx2"/>
                </a:solidFill>
              </a:rPr>
              <a:t>Compatibility with Integrated Solutions (multi-vendor environment)</a:t>
            </a:r>
          </a:p>
          <a:p>
            <a:pPr>
              <a:spcBef>
                <a:spcPts val="600"/>
              </a:spcBef>
            </a:pPr>
            <a:r>
              <a:rPr lang="en-GB" sz="2000" dirty="0" smtClean="0">
                <a:solidFill>
                  <a:schemeClr val="tx2"/>
                </a:solidFill>
              </a:rPr>
              <a:t>Standardisation</a:t>
            </a:r>
          </a:p>
          <a:p>
            <a:pPr marL="358775" indent="-358775">
              <a:buFont typeface="Arial" pitchFamily="34" charset="0"/>
              <a:buChar char="•"/>
            </a:pPr>
            <a:r>
              <a:rPr lang="en-GB" dirty="0" smtClean="0">
                <a:solidFill>
                  <a:schemeClr val="tx2"/>
                </a:solidFill>
              </a:rPr>
              <a:t>Collaboration with Industry and Standards Groups (e.g. ETSI NFV)</a:t>
            </a:r>
          </a:p>
          <a:p>
            <a:endParaRPr lang="en-GB"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33</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err="1">
                <a:solidFill>
                  <a:srgbClr val="002060"/>
                </a:solidFill>
              </a:rPr>
              <a:t>CogNet</a:t>
            </a:r>
            <a:endParaRPr lang="en-GB" sz="2600" b="1" dirty="0">
              <a:solidFill>
                <a:srgbClr val="002060"/>
              </a:solidFill>
            </a:endParaRPr>
          </a:p>
          <a:p>
            <a:pPr algn="ctr">
              <a:spcBef>
                <a:spcPct val="0"/>
              </a:spcBef>
              <a:defRPr/>
            </a:pPr>
            <a:r>
              <a:rPr lang="en-GB" sz="2600" b="1" dirty="0" err="1">
                <a:solidFill>
                  <a:srgbClr val="002060"/>
                </a:solidFill>
              </a:rPr>
              <a:t>IoT</a:t>
            </a:r>
            <a:r>
              <a:rPr lang="en-GB" sz="2600" b="1" dirty="0">
                <a:solidFill>
                  <a:srgbClr val="002060"/>
                </a:solidFill>
              </a:rPr>
              <a:t> management</a:t>
            </a:r>
            <a:endParaRPr lang="en-GB" sz="3200" b="1" dirty="0">
              <a:solidFill>
                <a:srgbClr val="002060"/>
              </a:solidFill>
            </a:endParaRPr>
          </a:p>
        </p:txBody>
      </p:sp>
      <p:sp>
        <p:nvSpPr>
          <p:cNvPr id="19" name="TextBox 19"/>
          <p:cNvSpPr txBox="1">
            <a:spLocks noChangeArrowheads="1"/>
          </p:cNvSpPr>
          <p:nvPr/>
        </p:nvSpPr>
        <p:spPr bwMode="auto">
          <a:xfrm>
            <a:off x="1458965" y="6580837"/>
            <a:ext cx="997275"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a:t>
            </a:r>
            <a:r>
              <a:rPr lang="en-GB" sz="1000" dirty="0" err="1" smtClean="0">
                <a:solidFill>
                  <a:srgbClr val="002060"/>
                </a:solidFill>
                <a:latin typeface="+mj-lt"/>
              </a:rPr>
              <a:t>CogNet</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3" name="Rounded Rectangle 32"/>
          <p:cNvSpPr/>
          <p:nvPr/>
        </p:nvSpPr>
        <p:spPr>
          <a:xfrm>
            <a:off x="1691880" y="1937157"/>
            <a:ext cx="2160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CogNet</a:t>
            </a:r>
            <a:endParaRPr lang="en-GB" sz="1200" b="1" dirty="0" smtClean="0">
              <a:solidFill>
                <a:schemeClr val="tx1"/>
              </a:solidFill>
            </a:endParaRPr>
          </a:p>
          <a:p>
            <a:pPr algn="ctr"/>
            <a:r>
              <a:rPr lang="en-GB" sz="1000" dirty="0" smtClean="0">
                <a:solidFill>
                  <a:schemeClr val="tx1"/>
                </a:solidFill>
              </a:rPr>
              <a:t>Building an Intelligent System of Insights and Action for 5G Network Management</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200" smtClean="0">
                <a:solidFill>
                  <a:schemeClr val="tx2"/>
                </a:solidFill>
              </a:rPr>
              <a:t>Objectives</a:t>
            </a:r>
          </a:p>
          <a:p>
            <a:pPr marL="358775" indent="-358775">
              <a:spcBef>
                <a:spcPts val="600"/>
              </a:spcBef>
              <a:buFont typeface="Arial" pitchFamily="34" charset="0"/>
              <a:buChar char="•"/>
            </a:pPr>
            <a:r>
              <a:rPr lang="en-GB" smtClean="0">
                <a:solidFill>
                  <a:schemeClr val="tx2"/>
                </a:solidFill>
              </a:rPr>
              <a:t>R&amp;D for Network Management at the 5G/IOT scale</a:t>
            </a:r>
          </a:p>
          <a:p>
            <a:pPr marL="358775" indent="-358775">
              <a:spcBef>
                <a:spcPts val="600"/>
              </a:spcBef>
              <a:buFont typeface="Arial" pitchFamily="34" charset="0"/>
              <a:buChar char="•"/>
            </a:pPr>
            <a:r>
              <a:rPr lang="en-GB" smtClean="0">
                <a:solidFill>
                  <a:schemeClr val="tx2"/>
                </a:solidFill>
              </a:rPr>
              <a:t>Addressing:</a:t>
            </a:r>
          </a:p>
          <a:p>
            <a:pPr marL="815975" lvl="1" indent="-358775">
              <a:buFont typeface="Arial" pitchFamily="34" charset="0"/>
              <a:buChar char="•"/>
            </a:pPr>
            <a:r>
              <a:rPr lang="en-GB" sz="1600" smtClean="0">
                <a:solidFill>
                  <a:schemeClr val="tx2"/>
                </a:solidFill>
              </a:rPr>
              <a:t>Demand Prediction with Smart &amp; Efficient Resource Mgmt</a:t>
            </a:r>
          </a:p>
          <a:p>
            <a:pPr marL="815975" lvl="1" indent="-358775">
              <a:buFont typeface="Arial" pitchFamily="34" charset="0"/>
              <a:buChar char="•"/>
            </a:pPr>
            <a:r>
              <a:rPr lang="en-GB" sz="1600" smtClean="0">
                <a:solidFill>
                  <a:schemeClr val="tx2"/>
                </a:solidFill>
              </a:rPr>
              <a:t>Autonomics &amp; Self Organisation</a:t>
            </a:r>
          </a:p>
          <a:p>
            <a:pPr marL="815975" lvl="1" indent="-358775">
              <a:buFont typeface="Arial" pitchFamily="34" charset="0"/>
              <a:buChar char="•"/>
            </a:pPr>
            <a:r>
              <a:rPr lang="en-GB" sz="1600" smtClean="0">
                <a:solidFill>
                  <a:schemeClr val="tx2"/>
                </a:solidFill>
              </a:rPr>
              <a:t>Error, Fault &amp; Degradation detection and correction</a:t>
            </a:r>
          </a:p>
          <a:p>
            <a:pPr marL="815975" lvl="1" indent="-358775">
              <a:buFont typeface="Arial" pitchFamily="34" charset="0"/>
              <a:buChar char="•"/>
            </a:pPr>
            <a:r>
              <a:rPr lang="en-GB" sz="1600" smtClean="0">
                <a:solidFill>
                  <a:schemeClr val="tx2"/>
                </a:solidFill>
              </a:rPr>
              <a:t>Machine Learning algorithms applied to the above </a:t>
            </a:r>
          </a:p>
          <a:p>
            <a:pPr marL="358775" indent="-358775">
              <a:spcBef>
                <a:spcPts val="600"/>
              </a:spcBef>
              <a:buFont typeface="Arial" pitchFamily="34" charset="0"/>
              <a:buChar char="•"/>
            </a:pPr>
            <a:r>
              <a:rPr lang="en-GB" smtClean="0">
                <a:solidFill>
                  <a:schemeClr val="tx2"/>
                </a:solidFill>
              </a:rPr>
              <a:t>Main impact</a:t>
            </a:r>
          </a:p>
          <a:p>
            <a:pPr marL="815975" lvl="1" indent="-358775">
              <a:buFont typeface="Arial" pitchFamily="34" charset="0"/>
              <a:buChar char="•"/>
            </a:pPr>
            <a:r>
              <a:rPr lang="en-GB" sz="1600" smtClean="0">
                <a:solidFill>
                  <a:schemeClr val="tx2"/>
                </a:solidFill>
              </a:rPr>
              <a:t>Capability to efficiently manage networks of scale</a:t>
            </a:r>
          </a:p>
          <a:p>
            <a:pPr marL="815975" lvl="1" indent="-358775">
              <a:buFont typeface="Arial" pitchFamily="34" charset="0"/>
              <a:buChar char="•"/>
            </a:pPr>
            <a:r>
              <a:rPr lang="en-GB" sz="1600" smtClean="0">
                <a:solidFill>
                  <a:schemeClr val="tx2"/>
                </a:solidFill>
              </a:rPr>
              <a:t>Cost and Energy usage reductions </a:t>
            </a:r>
          </a:p>
          <a:p>
            <a:pPr marL="815975" lvl="1" indent="-358775">
              <a:buFont typeface="Arial" pitchFamily="34" charset="0"/>
              <a:buChar char="•"/>
            </a:pPr>
            <a:r>
              <a:rPr lang="en-GB" sz="1600" smtClean="0">
                <a:solidFill>
                  <a:schemeClr val="tx2"/>
                </a:solidFill>
              </a:rPr>
              <a:t>Improved QoS for the end user</a:t>
            </a:r>
          </a:p>
          <a:p>
            <a:pPr marL="815975" lvl="1" indent="-358775">
              <a:buFont typeface="Arial" pitchFamily="34" charset="0"/>
              <a:buChar char="•"/>
            </a:pPr>
            <a:r>
              <a:rPr lang="en-GB" sz="1600" smtClean="0">
                <a:solidFill>
                  <a:schemeClr val="tx2"/>
                </a:solidFill>
              </a:rPr>
              <a:t>Better Security &amp; Fault Tolerance</a:t>
            </a:r>
          </a:p>
          <a:p>
            <a:endParaRPr lang="en-GB">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34</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SELFNET</a:t>
            </a:r>
          </a:p>
          <a:p>
            <a:pPr algn="ctr">
              <a:spcBef>
                <a:spcPct val="0"/>
              </a:spcBef>
              <a:defRPr/>
            </a:pPr>
            <a:r>
              <a:rPr lang="en-GB" sz="2600" b="1" dirty="0">
                <a:solidFill>
                  <a:srgbClr val="002060"/>
                </a:solidFill>
              </a:rPr>
              <a:t>Automated network management</a:t>
            </a:r>
            <a:endParaRPr lang="en-GB" sz="3200" b="1" dirty="0">
              <a:solidFill>
                <a:srgbClr val="002060"/>
              </a:solidFill>
            </a:endParaRPr>
          </a:p>
        </p:txBody>
      </p:sp>
      <p:sp>
        <p:nvSpPr>
          <p:cNvPr id="19" name="TextBox 19"/>
          <p:cNvSpPr txBox="1">
            <a:spLocks noChangeArrowheads="1"/>
          </p:cNvSpPr>
          <p:nvPr/>
        </p:nvSpPr>
        <p:spPr bwMode="auto">
          <a:xfrm>
            <a:off x="1458965" y="6580837"/>
            <a:ext cx="1053380"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SELFNET</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3" name="Rounded Rectangle 32"/>
          <p:cNvSpPr/>
          <p:nvPr/>
        </p:nvSpPr>
        <p:spPr>
          <a:xfrm>
            <a:off x="1691880" y="1937157"/>
            <a:ext cx="2160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CogNet</a:t>
            </a:r>
            <a:endParaRPr lang="en-GB" sz="1200" b="1" dirty="0" smtClean="0">
              <a:solidFill>
                <a:schemeClr val="tx1"/>
              </a:solidFill>
            </a:endParaRPr>
          </a:p>
          <a:p>
            <a:pPr algn="ctr"/>
            <a:r>
              <a:rPr lang="en-GB" sz="1000" dirty="0" smtClean="0">
                <a:solidFill>
                  <a:schemeClr val="tx1"/>
                </a:solidFill>
              </a:rPr>
              <a:t>Building an Intelligent System of Insights and Action for 5G Network Management</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7" name="Rounded Rectangle 26"/>
          <p:cNvSpPr/>
          <p:nvPr/>
        </p:nvSpPr>
        <p:spPr>
          <a:xfrm>
            <a:off x="3992854" y="1937157"/>
            <a:ext cx="2160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SELFNET</a:t>
            </a:r>
          </a:p>
          <a:p>
            <a:pPr algn="ctr"/>
            <a:r>
              <a:rPr lang="en-GB" sz="1000" dirty="0" smtClean="0">
                <a:solidFill>
                  <a:schemeClr val="tx1"/>
                </a:solidFill>
              </a:rPr>
              <a:t>Framework for SELF-organized network management in virtualized and software defined </a:t>
            </a:r>
            <a:r>
              <a:rPr lang="en-GB" sz="1000" dirty="0" err="1" smtClean="0">
                <a:solidFill>
                  <a:schemeClr val="tx1"/>
                </a:solidFill>
              </a:rPr>
              <a:t>NETworks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200" dirty="0" smtClean="0">
                <a:solidFill>
                  <a:schemeClr val="tx2"/>
                </a:solidFill>
              </a:rPr>
              <a:t>Main objectives</a:t>
            </a:r>
          </a:p>
          <a:p>
            <a:pPr marL="358775" indent="-358775">
              <a:buFont typeface="Arial" pitchFamily="34" charset="0"/>
              <a:buChar char="•"/>
            </a:pPr>
            <a:r>
              <a:rPr lang="en-GB" dirty="0" smtClean="0">
                <a:solidFill>
                  <a:schemeClr val="tx2"/>
                </a:solidFill>
              </a:rPr>
              <a:t>To deliver an innovative framework for the </a:t>
            </a:r>
            <a:r>
              <a:rPr lang="en-GB" b="1" dirty="0" smtClean="0">
                <a:solidFill>
                  <a:schemeClr val="tx2"/>
                </a:solidFill>
              </a:rPr>
              <a:t>automated management </a:t>
            </a:r>
            <a:r>
              <a:rPr lang="en-GB" dirty="0" smtClean="0">
                <a:solidFill>
                  <a:schemeClr val="tx2"/>
                </a:solidFill>
              </a:rPr>
              <a:t>and rapid deployment</a:t>
            </a:r>
            <a:r>
              <a:rPr lang="en-GB" b="1" dirty="0" smtClean="0">
                <a:solidFill>
                  <a:schemeClr val="tx2"/>
                </a:solidFill>
              </a:rPr>
              <a:t> of self-configuring next-generation networks and services </a:t>
            </a:r>
          </a:p>
          <a:p>
            <a:pPr marL="358775" indent="-358775">
              <a:buFont typeface="Arial" pitchFamily="34" charset="0"/>
              <a:buChar char="•"/>
            </a:pPr>
            <a:r>
              <a:rPr lang="en-GB" dirty="0" smtClean="0">
                <a:solidFill>
                  <a:schemeClr val="tx2"/>
                </a:solidFill>
              </a:rPr>
              <a:t>For automated network monitoring and maintenance management tasks</a:t>
            </a:r>
          </a:p>
          <a:p>
            <a:pPr marL="358775" indent="-358775">
              <a:buFont typeface="Arial" pitchFamily="34" charset="0"/>
              <a:buChar char="•"/>
            </a:pPr>
            <a:r>
              <a:rPr lang="en-GB" dirty="0" smtClean="0">
                <a:solidFill>
                  <a:schemeClr val="tx2"/>
                </a:solidFill>
              </a:rPr>
              <a:t>Extending the state-of-the-art network management within the Software-Defined Networking and Network Function Virtualization (SDN/NFV) arena </a:t>
            </a:r>
          </a:p>
          <a:p>
            <a:pPr marL="358775" indent="-358775">
              <a:buFont typeface="Arial" pitchFamily="34" charset="0"/>
              <a:buChar char="•"/>
            </a:pPr>
            <a:r>
              <a:rPr lang="en-GB" dirty="0" smtClean="0">
                <a:solidFill>
                  <a:schemeClr val="tx2"/>
                </a:solidFill>
              </a:rPr>
              <a:t>Removing the reliance on costly, vendor-specific hardware with an advanced software-based approach</a:t>
            </a:r>
          </a:p>
          <a:p>
            <a:pPr marL="358775" indent="-358775">
              <a:buFont typeface="Arial" pitchFamily="34" charset="0"/>
              <a:buChar char="•"/>
            </a:pPr>
            <a:r>
              <a:rPr lang="en-GB" dirty="0" smtClean="0">
                <a:solidFill>
                  <a:schemeClr val="tx2"/>
                </a:solidFill>
              </a:rPr>
              <a:t>Automatically detecting and mitigating a range of common network problems that are currently still being manually addressed by network operators </a:t>
            </a:r>
          </a:p>
          <a:p>
            <a:pPr marL="358775" indent="-358775">
              <a:buFont typeface="Arial" pitchFamily="34" charset="0"/>
              <a:buChar char="•"/>
            </a:pPr>
            <a:r>
              <a:rPr lang="en-GB" dirty="0" smtClean="0">
                <a:solidFill>
                  <a:schemeClr val="tx2"/>
                </a:solidFill>
              </a:rPr>
              <a:t>Reducing operational costs and improving user experience</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35</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CHARISMA</a:t>
            </a:r>
          </a:p>
          <a:p>
            <a:pPr algn="ctr">
              <a:spcBef>
                <a:spcPct val="0"/>
              </a:spcBef>
              <a:defRPr/>
            </a:pPr>
            <a:r>
              <a:rPr lang="en-GB" sz="2600" b="1" dirty="0">
                <a:solidFill>
                  <a:srgbClr val="002060"/>
                </a:solidFill>
              </a:rPr>
              <a:t>Security</a:t>
            </a:r>
            <a:endParaRPr lang="en-GB" sz="3200" b="1" dirty="0">
              <a:solidFill>
                <a:srgbClr val="002060"/>
              </a:solidFill>
            </a:endParaRPr>
          </a:p>
        </p:txBody>
      </p:sp>
      <p:sp>
        <p:nvSpPr>
          <p:cNvPr id="19" name="TextBox 19"/>
          <p:cNvSpPr txBox="1">
            <a:spLocks noChangeArrowheads="1"/>
          </p:cNvSpPr>
          <p:nvPr/>
        </p:nvSpPr>
        <p:spPr bwMode="auto">
          <a:xfrm>
            <a:off x="1458965" y="6580837"/>
            <a:ext cx="1175209"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CHARISMA</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3" name="Rounded Rectangle 32"/>
          <p:cNvSpPr/>
          <p:nvPr/>
        </p:nvSpPr>
        <p:spPr>
          <a:xfrm>
            <a:off x="1691880" y="1937157"/>
            <a:ext cx="2160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CogNet</a:t>
            </a:r>
            <a:endParaRPr lang="en-GB" sz="1200" b="1" dirty="0" smtClean="0">
              <a:solidFill>
                <a:schemeClr val="tx1"/>
              </a:solidFill>
            </a:endParaRPr>
          </a:p>
          <a:p>
            <a:pPr algn="ctr"/>
            <a:r>
              <a:rPr lang="en-GB" sz="1000" dirty="0" smtClean="0">
                <a:solidFill>
                  <a:schemeClr val="tx1"/>
                </a:solidFill>
              </a:rPr>
              <a:t>Building an Intelligent System of Insights and Action for 5G Network Management</a:t>
            </a:r>
            <a:endParaRPr lang="en-GB" sz="1000" dirty="0">
              <a:solidFill>
                <a:schemeClr val="tx1"/>
              </a:solidFill>
            </a:endParaRPr>
          </a:p>
        </p:txBody>
      </p:sp>
      <p:sp>
        <p:nvSpPr>
          <p:cNvPr id="34" name="Rounded Rectangle 33"/>
          <p:cNvSpPr/>
          <p:nvPr/>
        </p:nvSpPr>
        <p:spPr>
          <a:xfrm>
            <a:off x="6293828" y="1937157"/>
            <a:ext cx="2196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CHARISMA</a:t>
            </a:r>
          </a:p>
          <a:p>
            <a:pPr algn="ctr"/>
            <a:r>
              <a:rPr lang="en-GB" sz="1000" dirty="0" smtClean="0">
                <a:solidFill>
                  <a:schemeClr val="tx1"/>
                </a:solidFill>
              </a:rPr>
              <a:t>Converged Heterogeneous Advanced 5G Cloud-RAN Architecture for Intelligent and Secure Media Access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7" name="Rounded Rectangle 26"/>
          <p:cNvSpPr/>
          <p:nvPr/>
        </p:nvSpPr>
        <p:spPr>
          <a:xfrm>
            <a:off x="3992854" y="1937157"/>
            <a:ext cx="2160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SELFNET</a:t>
            </a:r>
          </a:p>
          <a:p>
            <a:pPr algn="ctr"/>
            <a:r>
              <a:rPr lang="en-GB" sz="1000" dirty="0" smtClean="0">
                <a:solidFill>
                  <a:schemeClr val="tx1"/>
                </a:solidFill>
              </a:rPr>
              <a:t>Framework for SELF-organized network management in virtualized and software defined </a:t>
            </a:r>
            <a:r>
              <a:rPr lang="en-GB" sz="1000" dirty="0" err="1" smtClean="0">
                <a:solidFill>
                  <a:schemeClr val="tx1"/>
                </a:solidFill>
              </a:rPr>
              <a:t>NETworks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dirty="0" smtClean="0">
                <a:solidFill>
                  <a:schemeClr val="tx2"/>
                </a:solidFill>
              </a:rPr>
              <a:t>Objectives</a:t>
            </a:r>
          </a:p>
          <a:p>
            <a:pPr marL="273050" indent="-273050">
              <a:buFont typeface="Arial" pitchFamily="34" charset="0"/>
              <a:buChar char="•"/>
            </a:pPr>
            <a:r>
              <a:rPr lang="en-GB" dirty="0" smtClean="0">
                <a:solidFill>
                  <a:schemeClr val="tx2"/>
                </a:solidFill>
              </a:rPr>
              <a:t>End-to-end security across all layers of the converged and virtualised open access network </a:t>
            </a:r>
          </a:p>
          <a:p>
            <a:pPr marL="273050" indent="-273050">
              <a:buFont typeface="Arial" pitchFamily="34" charset="0"/>
              <a:buChar char="•"/>
            </a:pPr>
            <a:r>
              <a:rPr lang="en-GB" dirty="0" smtClean="0">
                <a:solidFill>
                  <a:schemeClr val="tx2"/>
                </a:solidFill>
              </a:rPr>
              <a:t>Physical layer low-latency security for both wireless and optical, in open, dynamic, multi-user, highly connected and decentralized 5G networks.</a:t>
            </a:r>
          </a:p>
          <a:p>
            <a:pPr marL="273050" indent="-273050">
              <a:buFont typeface="Arial" pitchFamily="34" charset="0"/>
              <a:buChar char="•"/>
            </a:pPr>
            <a:r>
              <a:rPr lang="en-GB" dirty="0" smtClean="0">
                <a:solidFill>
                  <a:schemeClr val="tx2"/>
                </a:solidFill>
              </a:rPr>
              <a:t>High bandwidth (10 </a:t>
            </a:r>
            <a:r>
              <a:rPr lang="en-GB" dirty="0" err="1" smtClean="0">
                <a:solidFill>
                  <a:schemeClr val="tx2"/>
                </a:solidFill>
              </a:rPr>
              <a:t>Gb</a:t>
            </a:r>
            <a:r>
              <a:rPr lang="en-GB" dirty="0" smtClean="0">
                <a:solidFill>
                  <a:schemeClr val="tx2"/>
                </a:solidFill>
              </a:rPr>
              <a:t>/s wireless and 100 </a:t>
            </a:r>
            <a:r>
              <a:rPr lang="en-GB" dirty="0" err="1" smtClean="0">
                <a:solidFill>
                  <a:schemeClr val="tx2"/>
                </a:solidFill>
              </a:rPr>
              <a:t>Gb</a:t>
            </a:r>
            <a:r>
              <a:rPr lang="en-GB" dirty="0" smtClean="0">
                <a:solidFill>
                  <a:schemeClr val="tx2"/>
                </a:solidFill>
              </a:rPr>
              <a:t>/s fixed connection) end-to-end low-latency service experience, integrated across back- and front-haul and end-user (ad-hoc) D2D mesh networking.</a:t>
            </a:r>
          </a:p>
          <a:p>
            <a:pPr marL="273050" indent="-273050">
              <a:buFont typeface="Arial" pitchFamily="34" charset="0"/>
              <a:buChar char="•"/>
            </a:pPr>
            <a:r>
              <a:rPr lang="en-GB" dirty="0" smtClean="0">
                <a:solidFill>
                  <a:schemeClr val="tx2"/>
                </a:solidFill>
              </a:rPr>
              <a:t>Build two secure end-to-end pilot demonstrators including concurrent 5G-PPP project demonstrators to provide multi-tenant, multi-user, multi-technology, and virtualised open access infrastructures based on the CHARISMA low-latency and v-security developments.</a:t>
            </a:r>
          </a:p>
          <a:p>
            <a:pPr indent="-358775">
              <a:spcBef>
                <a:spcPts val="600"/>
              </a:spcBef>
            </a:pPr>
            <a:r>
              <a:rPr lang="en-GB" sz="2000" dirty="0" smtClean="0">
                <a:solidFill>
                  <a:schemeClr val="tx2"/>
                </a:solidFill>
              </a:rPr>
              <a:t>Areas to be addressed</a:t>
            </a:r>
          </a:p>
          <a:p>
            <a:pPr marL="273050" lvl="1" indent="-273050">
              <a:buFont typeface="Arial" pitchFamily="34" charset="0"/>
              <a:buChar char="•"/>
            </a:pPr>
            <a:r>
              <a:rPr lang="en-GB" dirty="0" smtClean="0">
                <a:solidFill>
                  <a:schemeClr val="tx2"/>
                </a:solidFill>
              </a:rPr>
              <a:t>Security, Management</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0.70"/>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36</a:t>
            </a:fld>
            <a:endParaRPr lang="en-GB"/>
          </a:p>
        </p:txBody>
      </p:sp>
      <p:sp>
        <p:nvSpPr>
          <p:cNvPr id="7" name="Titre 6"/>
          <p:cNvSpPr txBox="1">
            <a:spLocks/>
          </p:cNvSpPr>
          <p:nvPr/>
        </p:nvSpPr>
        <p:spPr>
          <a:xfrm>
            <a:off x="1187624" y="260648"/>
            <a:ext cx="7720658" cy="792088"/>
          </a:xfrm>
          <a:prstGeom prst="rect">
            <a:avLst/>
          </a:prstGeom>
          <a:ln>
            <a:solidFill>
              <a:srgbClr val="002060"/>
            </a:solidFill>
          </a:ln>
        </p:spPr>
        <p:txBody>
          <a:bodyPr/>
          <a:lstStyle/>
          <a:p>
            <a:pPr algn="ctr">
              <a:spcBef>
                <a:spcPct val="0"/>
              </a:spcBef>
              <a:defRPr/>
            </a:pPr>
            <a:r>
              <a:rPr lang="en-GB" sz="2600" b="1" dirty="0">
                <a:solidFill>
                  <a:srgbClr val="002060"/>
                </a:solidFill>
              </a:rPr>
              <a:t>5G-ENSURE</a:t>
            </a:r>
          </a:p>
          <a:p>
            <a:pPr algn="ctr">
              <a:spcBef>
                <a:spcPct val="0"/>
              </a:spcBef>
              <a:defRPr/>
            </a:pPr>
            <a:r>
              <a:rPr lang="en-GB" sz="2600" b="1" dirty="0">
                <a:solidFill>
                  <a:srgbClr val="002060"/>
                </a:solidFill>
              </a:rPr>
              <a:t>Enablers for network / system security and resilience</a:t>
            </a:r>
            <a:endParaRPr lang="fr-FR" sz="2600" b="1" dirty="0">
              <a:solidFill>
                <a:srgbClr val="002060"/>
              </a:solidFill>
            </a:endParaRPr>
          </a:p>
          <a:p>
            <a:pPr algn="ctr">
              <a:spcBef>
                <a:spcPct val="0"/>
              </a:spcBef>
              <a:defRPr/>
            </a:pPr>
            <a:endParaRPr lang="en-GB" sz="3200" b="1" dirty="0">
              <a:solidFill>
                <a:srgbClr val="002060"/>
              </a:solidFill>
            </a:endParaRPr>
          </a:p>
        </p:txBody>
      </p:sp>
      <p:sp>
        <p:nvSpPr>
          <p:cNvPr id="19" name="TextBox 19"/>
          <p:cNvSpPr txBox="1">
            <a:spLocks noChangeArrowheads="1"/>
          </p:cNvSpPr>
          <p:nvPr/>
        </p:nvSpPr>
        <p:spPr bwMode="auto">
          <a:xfrm>
            <a:off x="1458965" y="6580837"/>
            <a:ext cx="1091853"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EURO-5G.</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3" name="Rounded Rectangle 32"/>
          <p:cNvSpPr/>
          <p:nvPr/>
        </p:nvSpPr>
        <p:spPr>
          <a:xfrm>
            <a:off x="1691880" y="1937157"/>
            <a:ext cx="2160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CogNet</a:t>
            </a:r>
            <a:endParaRPr lang="en-GB" sz="1200" b="1" dirty="0" smtClean="0">
              <a:solidFill>
                <a:schemeClr val="tx1"/>
              </a:solidFill>
            </a:endParaRPr>
          </a:p>
          <a:p>
            <a:pPr algn="ctr"/>
            <a:r>
              <a:rPr lang="en-GB" sz="1000" dirty="0" smtClean="0">
                <a:solidFill>
                  <a:schemeClr val="tx1"/>
                </a:solidFill>
              </a:rPr>
              <a:t>Building an Intelligent System of Insights and Action for 5G Network Management</a:t>
            </a:r>
            <a:endParaRPr lang="en-GB" sz="1000" dirty="0">
              <a:solidFill>
                <a:schemeClr val="tx1"/>
              </a:solidFill>
            </a:endParaRPr>
          </a:p>
        </p:txBody>
      </p:sp>
      <p:sp>
        <p:nvSpPr>
          <p:cNvPr id="34" name="Rounded Rectangle 33"/>
          <p:cNvSpPr/>
          <p:nvPr/>
        </p:nvSpPr>
        <p:spPr>
          <a:xfrm>
            <a:off x="6293828" y="1937157"/>
            <a:ext cx="2196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CHARISMA</a:t>
            </a:r>
          </a:p>
          <a:p>
            <a:pPr algn="ctr"/>
            <a:r>
              <a:rPr lang="en-GB" sz="1000" dirty="0" smtClean="0">
                <a:solidFill>
                  <a:schemeClr val="tx1"/>
                </a:solidFill>
              </a:rPr>
              <a:t>Converged Heterogeneous Advanced 5G Cloud-RAN Architecture for Intelligent and Secure Media Access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7" name="Rounded Rectangle 26"/>
          <p:cNvSpPr/>
          <p:nvPr/>
        </p:nvSpPr>
        <p:spPr>
          <a:xfrm>
            <a:off x="3992854" y="1937157"/>
            <a:ext cx="2160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SELFNET</a:t>
            </a:r>
          </a:p>
          <a:p>
            <a:pPr algn="ctr"/>
            <a:r>
              <a:rPr lang="en-GB" sz="1000" dirty="0" smtClean="0">
                <a:solidFill>
                  <a:schemeClr val="tx1"/>
                </a:solidFill>
              </a:rPr>
              <a:t>Framework for SELF-organized network management in virtualized and software defined </a:t>
            </a:r>
            <a:r>
              <a:rPr lang="en-GB" sz="1000" dirty="0" err="1" smtClean="0">
                <a:solidFill>
                  <a:schemeClr val="tx1"/>
                </a:solidFill>
              </a:rPr>
              <a:t>NETworks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37" name="Rounded Rectangle 36"/>
          <p:cNvSpPr/>
          <p:nvPr/>
        </p:nvSpPr>
        <p:spPr>
          <a:xfrm>
            <a:off x="1691880" y="1435856"/>
            <a:ext cx="5264875" cy="504056"/>
          </a:xfrm>
          <a:prstGeom prst="roundRect">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 Ensure</a:t>
            </a:r>
          </a:p>
          <a:p>
            <a:pPr algn="ctr"/>
            <a:r>
              <a:rPr lang="en-GB" sz="1000" dirty="0" smtClean="0">
                <a:solidFill>
                  <a:schemeClr val="tx1"/>
                </a:solidFill>
              </a:rPr>
              <a:t>Security</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dirty="0" smtClean="0">
                <a:solidFill>
                  <a:schemeClr val="tx2"/>
                </a:solidFill>
              </a:rPr>
              <a:t>Objectives</a:t>
            </a:r>
          </a:p>
          <a:p>
            <a:pPr marL="285750" lvl="0" indent="-285750">
              <a:buFont typeface="Arial" panose="020B0604020202020204" pitchFamily="34" charset="0"/>
              <a:buChar char="•"/>
            </a:pPr>
            <a:r>
              <a:rPr lang="en-GB" sz="1600" dirty="0">
                <a:solidFill>
                  <a:schemeClr val="tx2"/>
                </a:solidFill>
              </a:rPr>
              <a:t>Collect, analyse and prioritize 5G security requirements (</a:t>
            </a:r>
            <a:r>
              <a:rPr lang="en-GB" sz="1400" dirty="0">
                <a:solidFill>
                  <a:schemeClr val="tx2"/>
                </a:solidFill>
              </a:rPr>
              <a:t>special attention will be paid to acquire new requirements that are 5G specific. collect within the Consortium and other 5G-PPP Projects</a:t>
            </a:r>
            <a:r>
              <a:rPr lang="en-GB" sz="1600" dirty="0" smtClean="0">
                <a:solidFill>
                  <a:schemeClr val="tx2"/>
                </a:solidFill>
              </a:rPr>
              <a:t>).</a:t>
            </a:r>
            <a:endParaRPr lang="fr-FR" sz="1600" dirty="0">
              <a:solidFill>
                <a:schemeClr val="tx2"/>
              </a:solidFill>
            </a:endParaRPr>
          </a:p>
          <a:p>
            <a:pPr marL="285750" lvl="0" indent="-285750">
              <a:buFont typeface="Arial" panose="020B0604020202020204" pitchFamily="34" charset="0"/>
              <a:buChar char="•"/>
            </a:pPr>
            <a:r>
              <a:rPr lang="en-GB" sz="1600" dirty="0" smtClean="0">
                <a:solidFill>
                  <a:schemeClr val="tx2"/>
                </a:solidFill>
              </a:rPr>
              <a:t>Define </a:t>
            </a:r>
            <a:r>
              <a:rPr lang="en-GB" sz="1600" dirty="0">
                <a:solidFill>
                  <a:schemeClr val="tx2"/>
                </a:solidFill>
              </a:rPr>
              <a:t>a security architecture for 5G </a:t>
            </a:r>
            <a:r>
              <a:rPr lang="en-GB" sz="1600" dirty="0" smtClean="0">
                <a:solidFill>
                  <a:schemeClr val="tx2"/>
                </a:solidFill>
              </a:rPr>
              <a:t>(</a:t>
            </a:r>
            <a:r>
              <a:rPr lang="en-GB" sz="1600" b="1" dirty="0" smtClean="0">
                <a:solidFill>
                  <a:schemeClr val="tx2"/>
                </a:solidFill>
              </a:rPr>
              <a:t>5G-PPP </a:t>
            </a:r>
            <a:r>
              <a:rPr lang="en-GB" sz="1600" b="1" dirty="0">
                <a:solidFill>
                  <a:schemeClr val="tx2"/>
                </a:solidFill>
              </a:rPr>
              <a:t>Security Reference Architecture </a:t>
            </a:r>
            <a:r>
              <a:rPr lang="en-GB" sz="1600" dirty="0" smtClean="0">
                <a:solidFill>
                  <a:schemeClr val="tx2"/>
                </a:solidFill>
              </a:rPr>
              <a:t>to </a:t>
            </a:r>
            <a:r>
              <a:rPr lang="en-GB" sz="1600" dirty="0">
                <a:solidFill>
                  <a:schemeClr val="tx2"/>
                </a:solidFill>
              </a:rPr>
              <a:t>address security requirements in the </a:t>
            </a:r>
            <a:r>
              <a:rPr lang="en-GB" sz="1600" dirty="0" smtClean="0">
                <a:solidFill>
                  <a:schemeClr val="tx2"/>
                </a:solidFill>
              </a:rPr>
              <a:t>5G-PPP Programme).</a:t>
            </a:r>
          </a:p>
          <a:p>
            <a:pPr marL="285750" lvl="0" indent="-285750">
              <a:buFont typeface="Arial" panose="020B0604020202020204" pitchFamily="34" charset="0"/>
              <a:buChar char="•"/>
            </a:pPr>
            <a:r>
              <a:rPr lang="en-GB" sz="1600" dirty="0" smtClean="0">
                <a:solidFill>
                  <a:schemeClr val="tx2"/>
                </a:solidFill>
              </a:rPr>
              <a:t>Deliver initial </a:t>
            </a:r>
            <a:r>
              <a:rPr lang="en-GB" sz="1600" dirty="0">
                <a:solidFill>
                  <a:schemeClr val="tx2"/>
                </a:solidFill>
              </a:rPr>
              <a:t>set of security enablers for 5G seen as major building blocks for the 5G security architecture to take </a:t>
            </a:r>
            <a:r>
              <a:rPr lang="en-GB" sz="1600" dirty="0" smtClean="0">
                <a:solidFill>
                  <a:schemeClr val="tx2"/>
                </a:solidFill>
              </a:rPr>
              <a:t>place (</a:t>
            </a:r>
            <a:r>
              <a:rPr lang="en-US" sz="1400" dirty="0" smtClean="0">
                <a:solidFill>
                  <a:schemeClr val="tx2"/>
                </a:solidFill>
              </a:rPr>
              <a:t>Demonstrate </a:t>
            </a:r>
            <a:r>
              <a:rPr lang="en-US" sz="1400" dirty="0">
                <a:solidFill>
                  <a:schemeClr val="tx2"/>
                </a:solidFill>
              </a:rPr>
              <a:t>the potential of 5G Security enablers developed in the context of 5G representatives’ showcases. </a:t>
            </a:r>
            <a:r>
              <a:rPr lang="en-US" sz="1400" dirty="0" smtClean="0">
                <a:solidFill>
                  <a:schemeClr val="tx2"/>
                </a:solidFill>
              </a:rPr>
              <a:t>).</a:t>
            </a:r>
          </a:p>
          <a:p>
            <a:pPr marL="285750" lvl="0" indent="-285750">
              <a:buFont typeface="Arial" panose="020B0604020202020204" pitchFamily="34" charset="0"/>
              <a:buChar char="•"/>
            </a:pPr>
            <a:r>
              <a:rPr lang="en-US" sz="1600" dirty="0" smtClean="0">
                <a:solidFill>
                  <a:schemeClr val="tx2"/>
                </a:solidFill>
              </a:rPr>
              <a:t>Foster </a:t>
            </a:r>
            <a:r>
              <a:rPr lang="en-US" sz="1600" b="1" dirty="0">
                <a:solidFill>
                  <a:schemeClr val="tx2"/>
                </a:solidFill>
              </a:rPr>
              <a:t>5G (PPP) Security Vision </a:t>
            </a:r>
            <a:r>
              <a:rPr lang="en-US" sz="1600" dirty="0">
                <a:solidFill>
                  <a:schemeClr val="tx2"/>
                </a:solidFill>
              </a:rPr>
              <a:t>by delivering a </a:t>
            </a:r>
            <a:r>
              <a:rPr lang="en-US" sz="1600" b="1" dirty="0">
                <a:solidFill>
                  <a:schemeClr val="tx2"/>
                </a:solidFill>
              </a:rPr>
              <a:t>5G Security Roadmap </a:t>
            </a:r>
            <a:r>
              <a:rPr lang="en-US" sz="1600" dirty="0">
                <a:solidFill>
                  <a:schemeClr val="tx2"/>
                </a:solidFill>
              </a:rPr>
              <a:t>indicating the next steps/advances foreseen as well as their (technical, business, societal, …) rationale.</a:t>
            </a:r>
            <a:endParaRPr lang="en-GB" sz="1600" dirty="0">
              <a:solidFill>
                <a:schemeClr val="tx2"/>
              </a:solidFill>
            </a:endParaRPr>
          </a:p>
          <a:p>
            <a:pPr indent="-358775">
              <a:spcBef>
                <a:spcPts val="600"/>
              </a:spcBef>
            </a:pPr>
            <a:r>
              <a:rPr lang="en-GB" dirty="0" smtClean="0">
                <a:solidFill>
                  <a:schemeClr val="tx2"/>
                </a:solidFill>
              </a:rPr>
              <a:t>Main impact</a:t>
            </a:r>
            <a:endParaRPr lang="en-GB" dirty="0">
              <a:solidFill>
                <a:schemeClr val="tx2"/>
              </a:solidFill>
            </a:endParaRPr>
          </a:p>
          <a:p>
            <a:pPr marL="285750" indent="-285750">
              <a:buFont typeface="Arial" panose="020B0604020202020204" pitchFamily="34" charset="0"/>
              <a:buChar char="•"/>
            </a:pPr>
            <a:r>
              <a:rPr lang="en-GB" sz="1600" dirty="0">
                <a:solidFill>
                  <a:schemeClr val="tx2"/>
                </a:solidFill>
              </a:rPr>
              <a:t>changing the security approach from static to proactive monitoring, driving migration from static to dynamic protection</a:t>
            </a:r>
          </a:p>
          <a:p>
            <a:pPr marL="285750" indent="-285750">
              <a:buFont typeface="Arial" panose="020B0604020202020204" pitchFamily="34" charset="0"/>
              <a:buChar char="•"/>
            </a:pPr>
            <a:r>
              <a:rPr lang="en-GB" sz="1600" dirty="0">
                <a:solidFill>
                  <a:schemeClr val="tx2"/>
                </a:solidFill>
              </a:rPr>
              <a:t>propose dynamical end-to-end liability chains between all stakeholders for every service delivered by 5G infrastructure</a:t>
            </a:r>
          </a:p>
          <a:p>
            <a:pPr marL="285750" indent="-285750">
              <a:buFont typeface="Arial" panose="020B0604020202020204" pitchFamily="34" charset="0"/>
              <a:buChar char="•"/>
            </a:pPr>
            <a:endParaRPr lang="en-GB" sz="1600" dirty="0">
              <a:solidFill>
                <a:schemeClr val="tx2"/>
              </a:solidFill>
            </a:endParaRP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strVal val="#ppt_w*0.70"/>
                                          </p:val>
                                        </p:tav>
                                        <p:tav tm="100000">
                                          <p:val>
                                            <p:strVal val="#ppt_w"/>
                                          </p:val>
                                        </p:tav>
                                      </p:tavLst>
                                    </p:anim>
                                    <p:anim calcmode="lin" valueType="num">
                                      <p:cBhvr>
                                        <p:cTn id="8" dur="1000" fill="hold"/>
                                        <p:tgtEl>
                                          <p:spTgt spid="37"/>
                                        </p:tgtEl>
                                        <p:attrNameLst>
                                          <p:attrName>ppt_h</p:attrName>
                                        </p:attrNameLst>
                                      </p:cBhvr>
                                      <p:tavLst>
                                        <p:tav tm="0">
                                          <p:val>
                                            <p:strVal val="#ppt_h"/>
                                          </p:val>
                                        </p:tav>
                                        <p:tav tm="100000">
                                          <p:val>
                                            <p:strVal val="#ppt_h"/>
                                          </p:val>
                                        </p:tav>
                                      </p:tavLst>
                                    </p:anim>
                                    <p:animEffect transition="in" filter="fade">
                                      <p:cBhvr>
                                        <p:cTn id="9" dur="10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5B68205-CDC7-4143-926E-B3AAF878F52C}" type="datetime1">
              <a:rPr lang="en-GB" smtClean="0"/>
              <a:pPr/>
              <a:t>02/09/2015</a:t>
            </a:fld>
            <a:endParaRPr lang="en-GB"/>
          </a:p>
        </p:txBody>
      </p:sp>
      <p:sp>
        <p:nvSpPr>
          <p:cNvPr id="5" name="Espace réservé du pied de page 4"/>
          <p:cNvSpPr>
            <a:spLocks noGrp="1"/>
          </p:cNvSpPr>
          <p:nvPr>
            <p:ph type="ftr" sz="quarter" idx="11"/>
          </p:nvPr>
        </p:nvSpPr>
        <p:spPr/>
        <p:txBody>
          <a:bodyPr/>
          <a:lstStyle/>
          <a:p>
            <a:r>
              <a:rPr lang="en-US" smtClean="0"/>
              <a:t>3GPP RAN 5G Workshop, 17.-18.9.2015</a:t>
            </a:r>
            <a:endParaRPr lang="en-GB"/>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37</a:t>
            </a:fld>
            <a:endParaRPr lang="en-GB"/>
          </a:p>
        </p:txBody>
      </p:sp>
      <p:sp>
        <p:nvSpPr>
          <p:cNvPr id="7" name="Titre 6"/>
          <p:cNvSpPr txBox="1">
            <a:spLocks/>
          </p:cNvSpPr>
          <p:nvPr/>
        </p:nvSpPr>
        <p:spPr>
          <a:xfrm>
            <a:off x="1187624" y="260648"/>
            <a:ext cx="7056784" cy="792088"/>
          </a:xfrm>
          <a:prstGeom prst="rect">
            <a:avLst/>
          </a:prstGeom>
          <a:ln>
            <a:solidFill>
              <a:srgbClr val="002060"/>
            </a:solidFill>
          </a:ln>
        </p:spPr>
        <p:txBody>
          <a:bodyPr/>
          <a:lstStyle/>
          <a:p>
            <a:pPr algn="ctr">
              <a:spcBef>
                <a:spcPct val="0"/>
              </a:spcBef>
              <a:defRPr/>
            </a:pPr>
            <a:r>
              <a:rPr lang="en-GB" sz="2600" b="1" dirty="0">
                <a:solidFill>
                  <a:srgbClr val="002060"/>
                </a:solidFill>
              </a:rPr>
              <a:t>EURO-5G</a:t>
            </a:r>
          </a:p>
          <a:p>
            <a:pPr algn="ctr">
              <a:spcBef>
                <a:spcPct val="0"/>
              </a:spcBef>
              <a:defRPr/>
            </a:pPr>
            <a:r>
              <a:rPr lang="en-GB" sz="2600" b="1" dirty="0">
                <a:solidFill>
                  <a:srgbClr val="002060"/>
                </a:solidFill>
              </a:rPr>
              <a:t>Coordination and Support Action, support 5G-PPP</a:t>
            </a:r>
            <a:endParaRPr lang="en-GB" sz="3200" b="1" dirty="0">
              <a:solidFill>
                <a:srgbClr val="002060"/>
              </a:solidFill>
              <a:latin typeface="+mj-lt"/>
              <a:ea typeface="+mj-ea"/>
              <a:cs typeface="+mj-cs"/>
            </a:endParaRPr>
          </a:p>
        </p:txBody>
      </p:sp>
      <p:sp>
        <p:nvSpPr>
          <p:cNvPr id="19" name="TextBox 19"/>
          <p:cNvSpPr txBox="1">
            <a:spLocks noChangeArrowheads="1"/>
          </p:cNvSpPr>
          <p:nvPr/>
        </p:nvSpPr>
        <p:spPr bwMode="auto">
          <a:xfrm>
            <a:off x="1458965" y="6580837"/>
            <a:ext cx="1091853"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EURO-5G.</a:t>
            </a:r>
            <a:endParaRPr lang="en-GB" sz="1000" dirty="0">
              <a:solidFill>
                <a:srgbClr val="002060"/>
              </a:solidFill>
              <a:latin typeface="+mj-lt"/>
            </a:endParaRPr>
          </a:p>
        </p:txBody>
      </p:sp>
      <p:sp>
        <p:nvSpPr>
          <p:cNvPr id="18" name="Rounded Rectangle 17"/>
          <p:cNvSpPr/>
          <p:nvPr/>
        </p:nvSpPr>
        <p:spPr>
          <a:xfrm>
            <a:off x="6191417" y="3748885"/>
            <a:ext cx="2298411"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5G-Norma</a:t>
            </a:r>
          </a:p>
          <a:p>
            <a:pPr algn="ctr"/>
            <a:r>
              <a:rPr lang="en-GB" sz="1100" dirty="0" smtClean="0">
                <a:solidFill>
                  <a:schemeClr val="tx1"/>
                </a:solidFill>
              </a:rPr>
              <a:t>5G </a:t>
            </a:r>
            <a:r>
              <a:rPr lang="en-GB" sz="1100" dirty="0" err="1" smtClean="0">
                <a:solidFill>
                  <a:schemeClr val="tx1"/>
                </a:solidFill>
              </a:rPr>
              <a:t>NOvel</a:t>
            </a:r>
            <a:r>
              <a:rPr lang="en-GB" sz="1100" dirty="0" smtClean="0">
                <a:solidFill>
                  <a:schemeClr val="tx1"/>
                </a:solidFill>
              </a:rPr>
              <a:t> Radio Multiservice adaptive network Architecture</a:t>
            </a:r>
            <a:endParaRPr lang="en-GB" sz="1100" dirty="0">
              <a:solidFill>
                <a:schemeClr val="tx1"/>
              </a:solidFill>
            </a:endParaRPr>
          </a:p>
        </p:txBody>
      </p:sp>
      <p:sp>
        <p:nvSpPr>
          <p:cNvPr id="20" name="Rounded Rectangle 19"/>
          <p:cNvSpPr/>
          <p:nvPr/>
        </p:nvSpPr>
        <p:spPr>
          <a:xfrm>
            <a:off x="6525049" y="6085086"/>
            <a:ext cx="1476672" cy="576064"/>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Euro-5G</a:t>
            </a:r>
          </a:p>
          <a:p>
            <a:pPr algn="ctr"/>
            <a:r>
              <a:rPr lang="en-GB" sz="1000" dirty="0" smtClean="0">
                <a:solidFill>
                  <a:schemeClr val="tx1"/>
                </a:solidFill>
              </a:rPr>
              <a:t>5G-PPP Coordination and Support Action</a:t>
            </a:r>
            <a:endParaRPr lang="en-GB" sz="1000" dirty="0">
              <a:solidFill>
                <a:schemeClr val="tx1"/>
              </a:solidFill>
            </a:endParaRPr>
          </a:p>
        </p:txBody>
      </p:sp>
      <p:sp>
        <p:nvSpPr>
          <p:cNvPr id="21" name="Rounded Rectangle 20"/>
          <p:cNvSpPr/>
          <p:nvPr/>
        </p:nvSpPr>
        <p:spPr>
          <a:xfrm>
            <a:off x="5002166" y="2801457"/>
            <a:ext cx="2088232" cy="648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VirtuWind</a:t>
            </a:r>
            <a:endParaRPr lang="en-GB" sz="1200" b="1" dirty="0" smtClean="0">
              <a:solidFill>
                <a:schemeClr val="tx1"/>
              </a:solidFill>
            </a:endParaRPr>
          </a:p>
          <a:p>
            <a:pPr algn="ctr"/>
            <a:r>
              <a:rPr lang="en-GB" sz="1000" dirty="0" smtClean="0">
                <a:solidFill>
                  <a:schemeClr val="tx1"/>
                </a:solidFill>
              </a:rPr>
              <a:t>Virtual and programmable industrial network prototype deployed in operational Wind park</a:t>
            </a:r>
            <a:endParaRPr lang="en-GB" sz="1000" dirty="0">
              <a:solidFill>
                <a:schemeClr val="tx1"/>
              </a:solidFill>
            </a:endParaRPr>
          </a:p>
        </p:txBody>
      </p:sp>
      <p:sp>
        <p:nvSpPr>
          <p:cNvPr id="22" name="Rounded Rectangle 21"/>
          <p:cNvSpPr/>
          <p:nvPr/>
        </p:nvSpPr>
        <p:spPr>
          <a:xfrm>
            <a:off x="7085178" y="2657457"/>
            <a:ext cx="1407726" cy="9360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SONATA</a:t>
            </a:r>
          </a:p>
          <a:p>
            <a:pPr algn="ctr"/>
            <a:r>
              <a:rPr lang="en-GB" sz="1000" dirty="0" smtClean="0">
                <a:solidFill>
                  <a:schemeClr val="tx1"/>
                </a:solidFill>
              </a:rPr>
              <a:t>Service Programming and Orchestration for Virtualized Software Networks</a:t>
            </a:r>
            <a:endParaRPr lang="en-GB" sz="1000" dirty="0">
              <a:solidFill>
                <a:schemeClr val="tx1"/>
              </a:solidFill>
            </a:endParaRPr>
          </a:p>
        </p:txBody>
      </p:sp>
      <p:sp>
        <p:nvSpPr>
          <p:cNvPr id="23" name="Rounded Rectangle 22"/>
          <p:cNvSpPr/>
          <p:nvPr/>
        </p:nvSpPr>
        <p:spPr>
          <a:xfrm>
            <a:off x="3850038" y="2801421"/>
            <a:ext cx="1152128" cy="648072"/>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5GEx</a:t>
            </a:r>
          </a:p>
          <a:p>
            <a:pPr algn="ctr"/>
            <a:r>
              <a:rPr lang="en-GB" sz="1000" dirty="0" smtClean="0">
                <a:solidFill>
                  <a:schemeClr val="tx1"/>
                </a:solidFill>
              </a:rPr>
              <a:t>5G Exchange</a:t>
            </a:r>
            <a:endParaRPr lang="en-GB" sz="1000" dirty="0">
              <a:solidFill>
                <a:schemeClr val="tx1"/>
              </a:solidFill>
            </a:endParaRPr>
          </a:p>
        </p:txBody>
      </p:sp>
      <p:sp>
        <p:nvSpPr>
          <p:cNvPr id="24" name="Rounded Rectangle 23"/>
          <p:cNvSpPr/>
          <p:nvPr/>
        </p:nvSpPr>
        <p:spPr>
          <a:xfrm>
            <a:off x="1691879" y="2801457"/>
            <a:ext cx="2160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SUPERFLUIDITY</a:t>
            </a:r>
          </a:p>
          <a:p>
            <a:pPr algn="ctr"/>
            <a:r>
              <a:rPr lang="en-GB" sz="1000" dirty="0" err="1" smtClean="0">
                <a:solidFill>
                  <a:schemeClr val="tx1"/>
                </a:solidFill>
              </a:rPr>
              <a:t>Superfluidity</a:t>
            </a:r>
            <a:r>
              <a:rPr lang="en-GB" sz="1000" dirty="0" smtClean="0">
                <a:solidFill>
                  <a:schemeClr val="tx1"/>
                </a:solidFill>
              </a:rPr>
              <a:t>: a super-fluid, cloud-native, converged edge system</a:t>
            </a:r>
            <a:endParaRPr lang="en-GB" sz="1000" dirty="0">
              <a:solidFill>
                <a:schemeClr val="tx1"/>
              </a:solidFill>
            </a:endParaRPr>
          </a:p>
        </p:txBody>
      </p:sp>
      <p:sp>
        <p:nvSpPr>
          <p:cNvPr id="29" name="Rounded Rectangle 28"/>
          <p:cNvSpPr/>
          <p:nvPr/>
        </p:nvSpPr>
        <p:spPr>
          <a:xfrm>
            <a:off x="1695812" y="3683050"/>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METIS-II</a:t>
            </a:r>
          </a:p>
          <a:p>
            <a:pPr algn="ctr"/>
            <a:r>
              <a:rPr lang="en-GB" sz="1000" dirty="0" smtClean="0">
                <a:solidFill>
                  <a:schemeClr val="tx1"/>
                </a:solidFill>
              </a:rPr>
              <a:t>Mobile and wireless communications Enablers for Twenty-twenty (2020) Information Society-II</a:t>
            </a:r>
            <a:endParaRPr lang="en-GB" sz="1000" dirty="0">
              <a:solidFill>
                <a:schemeClr val="tx1"/>
              </a:solidFill>
            </a:endParaRPr>
          </a:p>
        </p:txBody>
      </p:sp>
      <p:sp>
        <p:nvSpPr>
          <p:cNvPr id="32" name="Rounded Rectangle 31"/>
          <p:cNvSpPr/>
          <p:nvPr/>
        </p:nvSpPr>
        <p:spPr>
          <a:xfrm>
            <a:off x="4067880" y="3462226"/>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COHERENT</a:t>
            </a:r>
          </a:p>
          <a:p>
            <a:pPr algn="ctr"/>
            <a:r>
              <a:rPr lang="en-GB" sz="1000" dirty="0" smtClean="0">
                <a:solidFill>
                  <a:schemeClr val="tx1"/>
                </a:solidFill>
              </a:rPr>
              <a:t>Coordinated control and spectrum management for 5G heterogeneous radio access networks</a:t>
            </a:r>
            <a:endParaRPr lang="en-GB" sz="1000" dirty="0">
              <a:solidFill>
                <a:schemeClr val="tx1"/>
              </a:solidFill>
            </a:endParaRPr>
          </a:p>
        </p:txBody>
      </p:sp>
      <p:sp>
        <p:nvSpPr>
          <p:cNvPr id="33" name="Rounded Rectangle 32"/>
          <p:cNvSpPr/>
          <p:nvPr/>
        </p:nvSpPr>
        <p:spPr>
          <a:xfrm>
            <a:off x="1691880" y="1937157"/>
            <a:ext cx="2160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CogNet</a:t>
            </a:r>
            <a:endParaRPr lang="en-GB" sz="1200" b="1" dirty="0" smtClean="0">
              <a:solidFill>
                <a:schemeClr val="tx1"/>
              </a:solidFill>
            </a:endParaRPr>
          </a:p>
          <a:p>
            <a:pPr algn="ctr"/>
            <a:r>
              <a:rPr lang="en-GB" sz="1000" dirty="0" smtClean="0">
                <a:solidFill>
                  <a:schemeClr val="tx1"/>
                </a:solidFill>
              </a:rPr>
              <a:t>Building an Intelligent System of Insights and Action for 5G Network Management</a:t>
            </a:r>
            <a:endParaRPr lang="en-GB" sz="1000" dirty="0">
              <a:solidFill>
                <a:schemeClr val="tx1"/>
              </a:solidFill>
            </a:endParaRPr>
          </a:p>
        </p:txBody>
      </p:sp>
      <p:sp>
        <p:nvSpPr>
          <p:cNvPr id="34" name="Rounded Rectangle 33"/>
          <p:cNvSpPr/>
          <p:nvPr/>
        </p:nvSpPr>
        <p:spPr>
          <a:xfrm>
            <a:off x="6293828" y="1937157"/>
            <a:ext cx="2196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CHARISMA</a:t>
            </a:r>
          </a:p>
          <a:p>
            <a:pPr algn="ctr"/>
            <a:r>
              <a:rPr lang="en-GB" sz="1000" dirty="0" smtClean="0">
                <a:solidFill>
                  <a:schemeClr val="tx1"/>
                </a:solidFill>
              </a:rPr>
              <a:t>Converged Heterogeneous Advanced 5G Cloud-RAN Architecture for Intelligent and Secure Media Access</a:t>
            </a:r>
            <a:endParaRPr lang="en-GB" sz="1000" dirty="0">
              <a:solidFill>
                <a:schemeClr val="tx1"/>
              </a:solidFill>
            </a:endParaRPr>
          </a:p>
        </p:txBody>
      </p:sp>
      <p:sp>
        <p:nvSpPr>
          <p:cNvPr id="36" name="Rounded Rectangle 35"/>
          <p:cNvSpPr/>
          <p:nvPr/>
        </p:nvSpPr>
        <p:spPr>
          <a:xfrm>
            <a:off x="5972904" y="4751983"/>
            <a:ext cx="2520000" cy="648072"/>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5G-Xhaul</a:t>
            </a:r>
          </a:p>
          <a:p>
            <a:pPr algn="ctr"/>
            <a:r>
              <a:rPr lang="en-GB" sz="1000" dirty="0" smtClean="0">
                <a:solidFill>
                  <a:schemeClr val="tx1"/>
                </a:solidFill>
              </a:rPr>
              <a:t>Dynamically reconfigurable optical-wireless backhaul/</a:t>
            </a:r>
            <a:r>
              <a:rPr lang="en-GB" sz="1000" dirty="0" err="1">
                <a:solidFill>
                  <a:schemeClr val="tx1"/>
                </a:solidFill>
              </a:rPr>
              <a:t>f</a:t>
            </a:r>
            <a:r>
              <a:rPr lang="en-GB" sz="1000" dirty="0" err="1" smtClean="0">
                <a:solidFill>
                  <a:schemeClr val="tx1"/>
                </a:solidFill>
              </a:rPr>
              <a:t>ronthaul</a:t>
            </a:r>
            <a:r>
              <a:rPr lang="en-GB" sz="1000" dirty="0" smtClean="0">
                <a:solidFill>
                  <a:schemeClr val="tx1"/>
                </a:solidFill>
              </a:rPr>
              <a:t> with cognitive </a:t>
            </a:r>
            <a:r>
              <a:rPr lang="en-GB" sz="1000" dirty="0">
                <a:solidFill>
                  <a:schemeClr val="tx1"/>
                </a:solidFill>
              </a:rPr>
              <a:t>c</a:t>
            </a:r>
            <a:r>
              <a:rPr lang="en-GB" sz="1000" dirty="0" smtClean="0">
                <a:solidFill>
                  <a:schemeClr val="tx1"/>
                </a:solidFill>
              </a:rPr>
              <a:t>ontrol </a:t>
            </a:r>
            <a:r>
              <a:rPr lang="en-GB" sz="1000" dirty="0">
                <a:solidFill>
                  <a:schemeClr val="tx1"/>
                </a:solidFill>
              </a:rPr>
              <a:t>p</a:t>
            </a:r>
            <a:r>
              <a:rPr lang="en-GB" sz="1000" dirty="0" smtClean="0">
                <a:solidFill>
                  <a:schemeClr val="tx1"/>
                </a:solidFill>
              </a:rPr>
              <a:t>lane for </a:t>
            </a:r>
            <a:r>
              <a:rPr lang="en-GB" sz="1000" dirty="0">
                <a:solidFill>
                  <a:schemeClr val="tx1"/>
                </a:solidFill>
              </a:rPr>
              <a:t>s</a:t>
            </a:r>
            <a:r>
              <a:rPr lang="en-GB" sz="1000" dirty="0" smtClean="0">
                <a:solidFill>
                  <a:schemeClr val="tx1"/>
                </a:solidFill>
              </a:rPr>
              <a:t>mall cells and cloud-RANs</a:t>
            </a:r>
            <a:endParaRPr lang="en-GB" sz="1000" dirty="0">
              <a:solidFill>
                <a:schemeClr val="tx1"/>
              </a:solidFill>
            </a:endParaRPr>
          </a:p>
        </p:txBody>
      </p:sp>
      <p:sp>
        <p:nvSpPr>
          <p:cNvPr id="26" name="Rounded Rectangle 25"/>
          <p:cNvSpPr/>
          <p:nvPr/>
        </p:nvSpPr>
        <p:spPr>
          <a:xfrm>
            <a:off x="4070678" y="4754373"/>
            <a:ext cx="1908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SESAME</a:t>
            </a:r>
          </a:p>
          <a:p>
            <a:pPr algn="ctr"/>
            <a:r>
              <a:rPr lang="en-GB" sz="1000" dirty="0" smtClean="0">
                <a:solidFill>
                  <a:schemeClr val="tx1"/>
                </a:solidFill>
              </a:rPr>
              <a:t>Small </a:t>
            </a:r>
            <a:r>
              <a:rPr lang="en-GB" sz="1000" dirty="0" err="1" smtClean="0">
                <a:solidFill>
                  <a:schemeClr val="tx1"/>
                </a:solidFill>
              </a:rPr>
              <a:t>cEllS</a:t>
            </a:r>
            <a:r>
              <a:rPr lang="en-GB" sz="1000" dirty="0" smtClean="0">
                <a:solidFill>
                  <a:schemeClr val="tx1"/>
                </a:solidFill>
              </a:rPr>
              <a:t> </a:t>
            </a:r>
            <a:r>
              <a:rPr lang="en-GB" sz="1000" dirty="0" err="1" smtClean="0">
                <a:solidFill>
                  <a:schemeClr val="tx1"/>
                </a:solidFill>
              </a:rPr>
              <a:t>coordinAtion</a:t>
            </a:r>
            <a:r>
              <a:rPr lang="en-GB" sz="1000" dirty="0" smtClean="0">
                <a:solidFill>
                  <a:schemeClr val="tx1"/>
                </a:solidFill>
              </a:rPr>
              <a:t> for Multi-tenancy and Edge services</a:t>
            </a:r>
            <a:endParaRPr lang="en-GB" sz="1000" dirty="0">
              <a:solidFill>
                <a:schemeClr val="tx1"/>
              </a:solidFill>
            </a:endParaRPr>
          </a:p>
        </p:txBody>
      </p:sp>
      <p:sp>
        <p:nvSpPr>
          <p:cNvPr id="27" name="Rounded Rectangle 26"/>
          <p:cNvSpPr/>
          <p:nvPr/>
        </p:nvSpPr>
        <p:spPr>
          <a:xfrm>
            <a:off x="3992854" y="1937157"/>
            <a:ext cx="2160000" cy="72008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SELFNET</a:t>
            </a:r>
          </a:p>
          <a:p>
            <a:pPr algn="ctr"/>
            <a:r>
              <a:rPr lang="en-GB" sz="1000" dirty="0" smtClean="0">
                <a:solidFill>
                  <a:schemeClr val="tx1"/>
                </a:solidFill>
              </a:rPr>
              <a:t>Framework for SELF-organized network management in virtualized and software defined </a:t>
            </a:r>
            <a:r>
              <a:rPr lang="en-GB" sz="1000" dirty="0" err="1" smtClean="0">
                <a:solidFill>
                  <a:schemeClr val="tx1"/>
                </a:solidFill>
              </a:rPr>
              <a:t>NETworks</a:t>
            </a:r>
            <a:endParaRPr lang="en-GB" sz="1000" dirty="0">
              <a:solidFill>
                <a:schemeClr val="tx1"/>
              </a:solidFill>
            </a:endParaRPr>
          </a:p>
        </p:txBody>
      </p:sp>
      <p:sp>
        <p:nvSpPr>
          <p:cNvPr id="25" name="Rounded Rectangle 24"/>
          <p:cNvSpPr/>
          <p:nvPr/>
        </p:nvSpPr>
        <p:spPr>
          <a:xfrm>
            <a:off x="4067880" y="4110298"/>
            <a:ext cx="2124000" cy="648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SPEED-5G</a:t>
            </a:r>
          </a:p>
          <a:p>
            <a:pPr algn="ctr"/>
            <a:r>
              <a:rPr lang="en-GB" sz="1000" dirty="0" smtClean="0">
                <a:solidFill>
                  <a:schemeClr val="tx1"/>
                </a:solidFill>
              </a:rPr>
              <a:t>quality of Service Provision and capacity Expansion through Extended-DSA for 5G</a:t>
            </a:r>
            <a:endParaRPr lang="en-GB" sz="1000" dirty="0">
              <a:solidFill>
                <a:schemeClr val="tx1"/>
              </a:solidFill>
            </a:endParaRPr>
          </a:p>
        </p:txBody>
      </p:sp>
      <p:sp>
        <p:nvSpPr>
          <p:cNvPr id="28" name="Rounded Rectangle 27"/>
          <p:cNvSpPr/>
          <p:nvPr/>
        </p:nvSpPr>
        <p:spPr>
          <a:xfrm>
            <a:off x="1687640" y="5366247"/>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mmMAGIC</a:t>
            </a:r>
            <a:endParaRPr lang="en-GB" sz="1200" b="1" dirty="0" smtClean="0">
              <a:solidFill>
                <a:schemeClr val="tx1"/>
              </a:solidFill>
            </a:endParaRPr>
          </a:p>
          <a:p>
            <a:pPr algn="ctr"/>
            <a:r>
              <a:rPr lang="en-GB" sz="1000" dirty="0" smtClean="0">
                <a:solidFill>
                  <a:schemeClr val="tx1"/>
                </a:solidFill>
              </a:rPr>
              <a:t>Millimetre-Wave Based Mobile Radio Access Network for Fifth Generation Integrated Communications</a:t>
            </a:r>
            <a:endParaRPr lang="en-GB" sz="1000" dirty="0">
              <a:solidFill>
                <a:schemeClr val="tx1"/>
              </a:solidFill>
            </a:endParaRPr>
          </a:p>
        </p:txBody>
      </p:sp>
      <p:sp>
        <p:nvSpPr>
          <p:cNvPr id="35" name="Rounded Rectangle 34"/>
          <p:cNvSpPr/>
          <p:nvPr/>
        </p:nvSpPr>
        <p:spPr>
          <a:xfrm>
            <a:off x="5972904" y="5398618"/>
            <a:ext cx="2520000" cy="50405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err="1" smtClean="0">
                <a:solidFill>
                  <a:schemeClr val="tx1"/>
                </a:solidFill>
              </a:rPr>
              <a:t>Xhaul</a:t>
            </a:r>
            <a:endParaRPr lang="en-GB" sz="1200" b="1" dirty="0" smtClean="0">
              <a:solidFill>
                <a:schemeClr val="tx1"/>
              </a:solidFill>
            </a:endParaRPr>
          </a:p>
          <a:p>
            <a:pPr algn="ctr"/>
            <a:r>
              <a:rPr lang="en-GB" sz="1000" dirty="0" smtClean="0">
                <a:solidFill>
                  <a:schemeClr val="tx1"/>
                </a:solidFill>
              </a:rPr>
              <a:t>The 5G Integrated </a:t>
            </a:r>
            <a:r>
              <a:rPr lang="en-GB" sz="1000" dirty="0" err="1" smtClean="0">
                <a:solidFill>
                  <a:schemeClr val="tx1"/>
                </a:solidFill>
              </a:rPr>
              <a:t>fronthaul</a:t>
            </a:r>
            <a:r>
              <a:rPr lang="en-GB" sz="1000" dirty="0" smtClean="0">
                <a:solidFill>
                  <a:schemeClr val="tx1"/>
                </a:solidFill>
              </a:rPr>
              <a:t>/backhaul</a:t>
            </a:r>
            <a:endParaRPr lang="en-GB" sz="1000" dirty="0">
              <a:solidFill>
                <a:schemeClr val="tx1"/>
              </a:solidFill>
            </a:endParaRPr>
          </a:p>
        </p:txBody>
      </p:sp>
      <p:grpSp>
        <p:nvGrpSpPr>
          <p:cNvPr id="2" name="Group 41"/>
          <p:cNvGrpSpPr/>
          <p:nvPr/>
        </p:nvGrpSpPr>
        <p:grpSpPr>
          <a:xfrm>
            <a:off x="7228972" y="1364897"/>
            <a:ext cx="1679310" cy="500649"/>
            <a:chOff x="9731143" y="4150596"/>
            <a:chExt cx="1679310" cy="500649"/>
          </a:xfrm>
        </p:grpSpPr>
        <p:sp>
          <p:nvSpPr>
            <p:cNvPr id="38" name="Rounded Rectangle 37"/>
            <p:cNvSpPr/>
            <p:nvPr/>
          </p:nvSpPr>
          <p:spPr>
            <a:xfrm>
              <a:off x="9731143" y="4448229"/>
              <a:ext cx="288032" cy="144016"/>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 name="Rounded Rectangle 38"/>
            <p:cNvSpPr/>
            <p:nvPr/>
          </p:nvSpPr>
          <p:spPr>
            <a:xfrm>
              <a:off x="9731143" y="4232963"/>
              <a:ext cx="288032" cy="144016"/>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0" name="TextBox 39"/>
            <p:cNvSpPr txBox="1"/>
            <p:nvPr/>
          </p:nvSpPr>
          <p:spPr>
            <a:xfrm>
              <a:off x="10031050" y="4150596"/>
              <a:ext cx="1289712" cy="276999"/>
            </a:xfrm>
            <a:prstGeom prst="rect">
              <a:avLst/>
            </a:prstGeom>
            <a:noFill/>
          </p:spPr>
          <p:txBody>
            <a:bodyPr wrap="none" rtlCol="0">
              <a:spAutoFit/>
            </a:bodyPr>
            <a:lstStyle/>
            <a:p>
              <a:r>
                <a:rPr lang="en-GB" sz="1200" dirty="0" smtClean="0"/>
                <a:t>Research projects</a:t>
              </a:r>
              <a:endParaRPr lang="en-GB" sz="1200" dirty="0"/>
            </a:p>
          </p:txBody>
        </p:sp>
        <p:sp>
          <p:nvSpPr>
            <p:cNvPr id="41" name="TextBox 40"/>
            <p:cNvSpPr txBox="1"/>
            <p:nvPr/>
          </p:nvSpPr>
          <p:spPr>
            <a:xfrm>
              <a:off x="10019175" y="4374246"/>
              <a:ext cx="1391278" cy="276999"/>
            </a:xfrm>
            <a:prstGeom prst="rect">
              <a:avLst/>
            </a:prstGeom>
            <a:noFill/>
          </p:spPr>
          <p:txBody>
            <a:bodyPr wrap="none" rtlCol="0">
              <a:spAutoFit/>
            </a:bodyPr>
            <a:lstStyle/>
            <a:p>
              <a:r>
                <a:rPr lang="en-GB" sz="1200" dirty="0" smtClean="0"/>
                <a:t>Innovation projects</a:t>
              </a:r>
              <a:endParaRPr lang="en-GB" sz="1200" dirty="0"/>
            </a:p>
          </p:txBody>
        </p:sp>
      </p:grpSp>
      <p:sp>
        <p:nvSpPr>
          <p:cNvPr id="31" name="Rounded Rectangle 30"/>
          <p:cNvSpPr/>
          <p:nvPr/>
        </p:nvSpPr>
        <p:spPr>
          <a:xfrm>
            <a:off x="1695812" y="4524648"/>
            <a:ext cx="2376000" cy="720000"/>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FANTASTIC-5G</a:t>
            </a:r>
          </a:p>
          <a:p>
            <a:pPr algn="ctr"/>
            <a:r>
              <a:rPr lang="en-GB" sz="1000" dirty="0" smtClean="0">
                <a:solidFill>
                  <a:schemeClr val="tx1"/>
                </a:solidFill>
              </a:rPr>
              <a:t>Flexible Air </a:t>
            </a:r>
            <a:r>
              <a:rPr lang="en-GB" sz="1000" dirty="0" err="1" smtClean="0">
                <a:solidFill>
                  <a:schemeClr val="tx1"/>
                </a:solidFill>
              </a:rPr>
              <a:t>iNTerfAce</a:t>
            </a:r>
            <a:r>
              <a:rPr lang="en-GB" sz="1000" dirty="0" smtClean="0">
                <a:solidFill>
                  <a:schemeClr val="tx1"/>
                </a:solidFill>
              </a:rPr>
              <a:t> for Scalable service delivery </a:t>
            </a:r>
            <a:r>
              <a:rPr lang="en-GB" sz="1000" dirty="0" err="1" smtClean="0">
                <a:solidFill>
                  <a:schemeClr val="tx1"/>
                </a:solidFill>
              </a:rPr>
              <a:t>wiThin</a:t>
            </a:r>
            <a:r>
              <a:rPr lang="en-GB" sz="1000" dirty="0" smtClean="0">
                <a:solidFill>
                  <a:schemeClr val="tx1"/>
                </a:solidFill>
              </a:rPr>
              <a:t> </a:t>
            </a:r>
            <a:r>
              <a:rPr lang="en-GB" sz="1000" dirty="0" err="1" smtClean="0">
                <a:solidFill>
                  <a:schemeClr val="tx1"/>
                </a:solidFill>
              </a:rPr>
              <a:t>wIreless</a:t>
            </a:r>
            <a:r>
              <a:rPr lang="en-GB" sz="1000" dirty="0" smtClean="0">
                <a:solidFill>
                  <a:schemeClr val="tx1"/>
                </a:solidFill>
              </a:rPr>
              <a:t> Communication networks of the 5th Generation</a:t>
            </a:r>
            <a:endParaRPr lang="en-GB" sz="1000" dirty="0">
              <a:solidFill>
                <a:schemeClr val="tx1"/>
              </a:solidFill>
            </a:endParaRPr>
          </a:p>
        </p:txBody>
      </p:sp>
      <p:sp>
        <p:nvSpPr>
          <p:cNvPr id="30" name="Rounded Rectangle 29"/>
          <p:cNvSpPr/>
          <p:nvPr/>
        </p:nvSpPr>
        <p:spPr>
          <a:xfrm>
            <a:off x="4063640" y="5257314"/>
            <a:ext cx="1909264" cy="828933"/>
          </a:xfrm>
          <a:prstGeom prst="roundRect">
            <a:avLst/>
          </a:prstGeom>
          <a:solidFill>
            <a:srgbClr val="99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Flex5Gware</a:t>
            </a:r>
          </a:p>
          <a:p>
            <a:pPr algn="ctr"/>
            <a:r>
              <a:rPr lang="en-GB" sz="1000" dirty="0" smtClean="0">
                <a:solidFill>
                  <a:schemeClr val="tx1"/>
                </a:solidFill>
              </a:rPr>
              <a:t>Flexible and efficient hardware/software platforms for 5G network elements and devices</a:t>
            </a:r>
            <a:endParaRPr lang="en-GB" sz="1000" dirty="0">
              <a:solidFill>
                <a:schemeClr val="tx1"/>
              </a:solidFill>
            </a:endParaRPr>
          </a:p>
        </p:txBody>
      </p:sp>
      <p:sp>
        <p:nvSpPr>
          <p:cNvPr id="37" name="Rounded Rectangle 36"/>
          <p:cNvSpPr/>
          <p:nvPr/>
        </p:nvSpPr>
        <p:spPr>
          <a:xfrm>
            <a:off x="1691880" y="1435856"/>
            <a:ext cx="5264875" cy="504056"/>
          </a:xfrm>
          <a:prstGeom prst="roundRect">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5G Ensure</a:t>
            </a:r>
          </a:p>
          <a:p>
            <a:pPr algn="ctr"/>
            <a:r>
              <a:rPr lang="en-GB" sz="1000" dirty="0" smtClean="0">
                <a:solidFill>
                  <a:schemeClr val="tx1"/>
                </a:solidFill>
              </a:rPr>
              <a:t>Security</a:t>
            </a:r>
            <a:endParaRPr lang="en-GB" sz="1000" dirty="0">
              <a:solidFill>
                <a:schemeClr val="tx1"/>
              </a:solidFill>
            </a:endParaRPr>
          </a:p>
        </p:txBody>
      </p:sp>
      <p:sp>
        <p:nvSpPr>
          <p:cNvPr id="42" name="Rounded Rectangle 41"/>
          <p:cNvSpPr/>
          <p:nvPr/>
        </p:nvSpPr>
        <p:spPr>
          <a:xfrm>
            <a:off x="1187624" y="1052736"/>
            <a:ext cx="7776864" cy="5544616"/>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GB" sz="2000" dirty="0" smtClean="0">
                <a:solidFill>
                  <a:schemeClr val="tx2"/>
                </a:solidFill>
              </a:rPr>
              <a:t>Objectives</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b="1" dirty="0" smtClean="0">
                <a:solidFill>
                  <a:schemeClr val="tx1"/>
                </a:solidFill>
              </a:rPr>
              <a:t> </a:t>
            </a:r>
            <a:r>
              <a:rPr lang="en-GB" sz="1400" dirty="0" smtClean="0">
                <a:solidFill>
                  <a:schemeClr val="tx2"/>
                </a:solidFill>
              </a:rPr>
              <a:t>project will drive the 5G-PPP goal to maintain and enhance the competitiveness of the European ICT industry, seeking European leadership in the 5g domain. </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b="1" dirty="0" smtClean="0">
                <a:solidFill>
                  <a:schemeClr val="tx1"/>
                </a:solidFill>
              </a:rPr>
              <a:t>  </a:t>
            </a:r>
            <a:r>
              <a:rPr lang="en-GB" sz="1400" dirty="0" smtClean="0">
                <a:solidFill>
                  <a:schemeClr val="tx2"/>
                </a:solidFill>
              </a:rPr>
              <a:t>project will ensure that European society can enjoy the economic and societal benefits these future networks through promotion of uptake and simulating adoption and use. </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dirty="0" smtClean="0">
                <a:solidFill>
                  <a:schemeClr val="tx1"/>
                </a:solidFill>
              </a:rPr>
              <a:t> </a:t>
            </a:r>
            <a:r>
              <a:rPr lang="en-GB" sz="1400" dirty="0" smtClean="0">
                <a:solidFill>
                  <a:schemeClr val="tx2"/>
                </a:solidFill>
              </a:rPr>
              <a:t>project will ensure effective and efficient co-operation and integration between all projects of the 5G-PPP.</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dirty="0" smtClean="0">
                <a:solidFill>
                  <a:schemeClr val="tx1"/>
                </a:solidFill>
              </a:rPr>
              <a:t> </a:t>
            </a:r>
            <a:r>
              <a:rPr lang="en-GB" sz="1400" dirty="0" smtClean="0">
                <a:solidFill>
                  <a:schemeClr val="tx2"/>
                </a:solidFill>
              </a:rPr>
              <a:t>project will extend the project and programme level collaboration  to other European Commission projects in H2020, the CELTIC Plus Eureka cluster, and related national initiatives to maximize the European momentum towards, and benefits from, the future 5G integrated, ubiquitous and ultra-high capacity networks. </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dirty="0" smtClean="0">
                <a:solidFill>
                  <a:schemeClr val="tx1"/>
                </a:solidFill>
              </a:rPr>
              <a:t> </a:t>
            </a:r>
            <a:r>
              <a:rPr lang="en-GB" sz="1400" dirty="0" smtClean="0">
                <a:solidFill>
                  <a:schemeClr val="tx2"/>
                </a:solidFill>
              </a:rPr>
              <a:t>project</a:t>
            </a:r>
            <a:r>
              <a:rPr lang="en-GB" sz="1400" b="1" dirty="0" smtClean="0">
                <a:solidFill>
                  <a:schemeClr val="tx2"/>
                </a:solidFill>
              </a:rPr>
              <a:t> </a:t>
            </a:r>
            <a:r>
              <a:rPr lang="en-GB" sz="1400" dirty="0" smtClean="0">
                <a:solidFill>
                  <a:schemeClr val="tx2"/>
                </a:solidFill>
              </a:rPr>
              <a:t>will monitor and analyse international 5G activities and will facilitate respective activities (e.g. meetings, workshops etc.) and work together with the 5G-Infrastructure Association and the European Commission to create good international relations with these global initiatives, ensure recognition of the European developments and promote global interoperability of 5G solutions.</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dirty="0" smtClean="0">
                <a:solidFill>
                  <a:schemeClr val="tx1"/>
                </a:solidFill>
              </a:rPr>
              <a:t> </a:t>
            </a:r>
            <a:r>
              <a:rPr lang="en-GB" sz="1400" dirty="0" smtClean="0">
                <a:solidFill>
                  <a:schemeClr val="tx2"/>
                </a:solidFill>
              </a:rPr>
              <a:t>project</a:t>
            </a:r>
            <a:r>
              <a:rPr lang="en-GB" sz="1400" b="1" dirty="0" smtClean="0">
                <a:solidFill>
                  <a:schemeClr val="tx2"/>
                </a:solidFill>
              </a:rPr>
              <a:t> </a:t>
            </a:r>
            <a:r>
              <a:rPr lang="en-GB" sz="1400" dirty="0" smtClean="0">
                <a:solidFill>
                  <a:schemeClr val="tx2"/>
                </a:solidFill>
              </a:rPr>
              <a:t>will, as a core activity, launch and maintain a comprehensive communications and dissemination program emanating from a lively and continuously updated 5G-PPP.eu website and including various social media tools as appropriate.  This program level communications plan will be shared with all the 5G-PPP projects and will include annual reports on the program performance.</a:t>
            </a:r>
          </a:p>
          <a:p>
            <a:pPr marL="273050" indent="-273050">
              <a:buFont typeface="Arial" pitchFamily="34" charset="0"/>
              <a:buChar char="•"/>
            </a:pPr>
            <a:r>
              <a:rPr lang="en-GB" sz="1400" dirty="0" smtClean="0">
                <a:solidFill>
                  <a:schemeClr val="tx2"/>
                </a:solidFill>
              </a:rPr>
              <a:t>The </a:t>
            </a:r>
            <a:r>
              <a:rPr lang="en-GB" sz="1400" b="1" dirty="0" smtClean="0">
                <a:solidFill>
                  <a:schemeClr val="accent1">
                    <a:lumMod val="75000"/>
                  </a:schemeClr>
                </a:solidFill>
              </a:rPr>
              <a:t>Euro-5</a:t>
            </a:r>
            <a:r>
              <a:rPr lang="en-GB" sz="1400" b="1" dirty="0" smtClean="0">
                <a:solidFill>
                  <a:srgbClr val="0070C0"/>
                </a:solidFill>
              </a:rPr>
              <a:t>g</a:t>
            </a:r>
            <a:r>
              <a:rPr lang="en-GB" sz="1400" dirty="0" smtClean="0">
                <a:solidFill>
                  <a:schemeClr val="tx1"/>
                </a:solidFill>
              </a:rPr>
              <a:t> </a:t>
            </a:r>
            <a:r>
              <a:rPr lang="en-GB" sz="1400" dirty="0" smtClean="0">
                <a:solidFill>
                  <a:schemeClr val="tx2"/>
                </a:solidFill>
              </a:rPr>
              <a:t>project</a:t>
            </a:r>
            <a:r>
              <a:rPr lang="en-GB" sz="1400" b="1" dirty="0" smtClean="0">
                <a:solidFill>
                  <a:schemeClr val="tx2"/>
                </a:solidFill>
              </a:rPr>
              <a:t> </a:t>
            </a:r>
            <a:r>
              <a:rPr lang="en-GB" sz="1400" dirty="0" smtClean="0">
                <a:solidFill>
                  <a:schemeClr val="tx2"/>
                </a:solidFill>
              </a:rPr>
              <a:t>will also stimulate and involve a highly qualified group of experts for SRIA and WG participation via the NetWorld2020 European Technology Platform.</a:t>
            </a:r>
          </a:p>
        </p:txBody>
      </p:sp>
    </p:spTree>
    <p:extLst>
      <p:ext uri="{BB962C8B-B14F-4D97-AF65-F5344CB8AC3E}">
        <p14:creationId xmlns:p14="http://schemas.microsoft.com/office/powerpoint/2010/main" val="3484014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151998" y="1423317"/>
            <a:ext cx="7754495" cy="4525963"/>
          </a:xfrm>
        </p:spPr>
        <p:txBody>
          <a:bodyPr/>
          <a:lstStyle/>
          <a:p>
            <a:pPr>
              <a:spcBef>
                <a:spcPts val="600"/>
              </a:spcBef>
            </a:pPr>
            <a:r>
              <a:rPr lang="en-GB" sz="2000" dirty="0" smtClean="0"/>
              <a:t>Commercial deployment of 5G systems is expected in years 2020+</a:t>
            </a:r>
          </a:p>
          <a:p>
            <a:pPr lvl="1">
              <a:spcBef>
                <a:spcPts val="0"/>
              </a:spcBef>
            </a:pPr>
            <a:r>
              <a:rPr lang="en-GB" sz="2000" dirty="0" smtClean="0"/>
              <a:t>Field trials planned from year 2018 onwards, not yet based on commercial products</a:t>
            </a:r>
          </a:p>
          <a:p>
            <a:pPr lvl="1">
              <a:spcBef>
                <a:spcPts val="0"/>
              </a:spcBef>
            </a:pPr>
            <a:r>
              <a:rPr lang="en-GB" sz="2000" dirty="0" smtClean="0"/>
              <a:t>First commercial roll-outs expected to start in year 2020</a:t>
            </a:r>
          </a:p>
          <a:p>
            <a:pPr>
              <a:spcBef>
                <a:spcPts val="600"/>
              </a:spcBef>
            </a:pPr>
            <a:r>
              <a:rPr lang="en-GB" sz="2000" dirty="0" smtClean="0"/>
              <a:t>Vision for 5G – What should it deliver?</a:t>
            </a:r>
          </a:p>
          <a:p>
            <a:pPr>
              <a:spcBef>
                <a:spcPts val="600"/>
              </a:spcBef>
            </a:pPr>
            <a:r>
              <a:rPr lang="en-GB" sz="2000" dirty="0" smtClean="0"/>
              <a:t>An </a:t>
            </a:r>
            <a:r>
              <a:rPr lang="en-GB" sz="2000" b="1" dirty="0" smtClean="0"/>
              <a:t>ecosystem for sustainable technical and business innovation</a:t>
            </a:r>
          </a:p>
          <a:p>
            <a:pPr>
              <a:spcBef>
                <a:spcPts val="600"/>
              </a:spcBef>
            </a:pPr>
            <a:r>
              <a:rPr lang="en-GB" sz="2000" dirty="0" smtClean="0"/>
              <a:t>Value-added</a:t>
            </a:r>
            <a:r>
              <a:rPr lang="en-GB" sz="2000" b="1" dirty="0" smtClean="0"/>
              <a:t> services</a:t>
            </a:r>
            <a:endParaRPr lang="en-GB" sz="2000" b="1" strike="sngStrike" dirty="0" smtClean="0"/>
          </a:p>
          <a:p>
            <a:pPr lvl="1">
              <a:spcBef>
                <a:spcPts val="0"/>
              </a:spcBef>
            </a:pPr>
            <a:r>
              <a:rPr lang="en-GB" sz="1800" dirty="0" smtClean="0"/>
              <a:t>Immersive user experience</a:t>
            </a:r>
          </a:p>
          <a:p>
            <a:pPr lvl="1">
              <a:spcBef>
                <a:spcPts val="0"/>
              </a:spcBef>
            </a:pPr>
            <a:r>
              <a:rPr lang="en-GB" sz="1800" dirty="0" smtClean="0"/>
              <a:t>Expanded Internet of Things</a:t>
            </a:r>
          </a:p>
          <a:p>
            <a:pPr lvl="1">
              <a:spcBef>
                <a:spcPts val="0"/>
              </a:spcBef>
            </a:pPr>
            <a:r>
              <a:rPr lang="en-GB" sz="1800" dirty="0" smtClean="0"/>
              <a:t>New mission critical services (low latency, high reliability)</a:t>
            </a:r>
          </a:p>
          <a:p>
            <a:pPr>
              <a:spcBef>
                <a:spcPts val="600"/>
              </a:spcBef>
            </a:pPr>
            <a:r>
              <a:rPr lang="en-GB" sz="2000" b="1" dirty="0" smtClean="0"/>
              <a:t>Unified and programmable infrastructure</a:t>
            </a:r>
          </a:p>
          <a:p>
            <a:pPr>
              <a:spcBef>
                <a:spcPts val="600"/>
              </a:spcBef>
            </a:pPr>
            <a:r>
              <a:rPr lang="en-GB" sz="2000" dirty="0" smtClean="0"/>
              <a:t>5G will support </a:t>
            </a:r>
            <a:r>
              <a:rPr lang="en-GB" sz="2000" b="1" dirty="0" smtClean="0"/>
              <a:t>multi tenancy and network resource slicing models</a:t>
            </a:r>
          </a:p>
          <a:p>
            <a:pPr>
              <a:spcBef>
                <a:spcPts val="600"/>
              </a:spcBef>
            </a:pPr>
            <a:r>
              <a:rPr lang="en-GB" sz="2000" dirty="0" smtClean="0"/>
              <a:t>5G will be designed to be a </a:t>
            </a:r>
            <a:r>
              <a:rPr lang="en-GB" sz="2000" b="1" dirty="0" smtClean="0"/>
              <a:t>sustainable and scalable technology</a:t>
            </a:r>
          </a:p>
        </p:txBody>
      </p:sp>
      <p:sp>
        <p:nvSpPr>
          <p:cNvPr id="4" name="Espace réservé de la date 3"/>
          <p:cNvSpPr>
            <a:spLocks noGrp="1"/>
          </p:cNvSpPr>
          <p:nvPr>
            <p:ph type="dt" sz="half" idx="10"/>
          </p:nvPr>
        </p:nvSpPr>
        <p:spPr/>
        <p:txBody>
          <a:bodyPr/>
          <a:lstStyle/>
          <a:p>
            <a:fld id="{51E7E0E4-7B4B-4F8D-AF91-61976E07FAE8}" type="datetime1">
              <a:rPr lang="en-GB" smtClean="0"/>
              <a:pPr/>
              <a:t>02/09/2015</a:t>
            </a:fld>
            <a:endParaRPr lang="en-GB" dirty="0"/>
          </a:p>
        </p:txBody>
      </p:sp>
      <p:sp>
        <p:nvSpPr>
          <p:cNvPr id="5" name="Espace réservé du pied de page 4"/>
          <p:cNvSpPr>
            <a:spLocks noGrp="1"/>
          </p:cNvSpPr>
          <p:nvPr>
            <p:ph type="ftr" sz="quarter" idx="11"/>
          </p:nvPr>
        </p:nvSpPr>
        <p:spPr/>
        <p:txBody>
          <a:bodyPr/>
          <a:lstStyle/>
          <a:p>
            <a:r>
              <a:rPr lang="en-US" dirty="0" smtClean="0"/>
              <a:t>3GPP RAN 5G Workshop, 17.-18.9.2015</a:t>
            </a:r>
            <a:endParaRPr lang="en-GB" dirty="0"/>
          </a:p>
        </p:txBody>
      </p:sp>
      <p:sp>
        <p:nvSpPr>
          <p:cNvPr id="6" name="Espace réservé du numéro de diapositive 5"/>
          <p:cNvSpPr>
            <a:spLocks noGrp="1"/>
          </p:cNvSpPr>
          <p:nvPr>
            <p:ph type="sldNum" sz="quarter" idx="12"/>
          </p:nvPr>
        </p:nvSpPr>
        <p:spPr/>
        <p:txBody>
          <a:bodyPr/>
          <a:lstStyle/>
          <a:p>
            <a:fld id="{07403425-B7E0-46C9-8668-1D222311AF4A}" type="slidenum">
              <a:rPr lang="en-GB" smtClean="0"/>
              <a:pPr/>
              <a:t>4</a:t>
            </a:fld>
            <a:endParaRPr lang="en-GB" dirty="0"/>
          </a:p>
        </p:txBody>
      </p:sp>
      <p:sp>
        <p:nvSpPr>
          <p:cNvPr id="7" name="Titre 6"/>
          <p:cNvSpPr>
            <a:spLocks noGrp="1"/>
          </p:cNvSpPr>
          <p:nvPr>
            <p:ph type="ctrTitle"/>
          </p:nvPr>
        </p:nvSpPr>
        <p:spPr/>
        <p:txBody>
          <a:bodyPr/>
          <a:lstStyle/>
          <a:p>
            <a:r>
              <a:rPr lang="en-GB" sz="2600" noProof="1" smtClean="0"/>
              <a:t>5G-PPP Vision and Requirements</a:t>
            </a:r>
            <a:br>
              <a:rPr lang="en-GB" sz="2600" noProof="1" smtClean="0"/>
            </a:br>
            <a:r>
              <a:rPr lang="en-GB" sz="2600" noProof="1" smtClean="0"/>
              <a:t>5G key drivers</a:t>
            </a:r>
            <a:endParaRPr lang="en-GB" sz="2600" noProof="1"/>
          </a:p>
        </p:txBody>
      </p:sp>
      <p:sp>
        <p:nvSpPr>
          <p:cNvPr id="9" name="TextBox 19"/>
          <p:cNvSpPr txBox="1">
            <a:spLocks noChangeArrowheads="1"/>
          </p:cNvSpPr>
          <p:nvPr/>
        </p:nvSpPr>
        <p:spPr bwMode="auto">
          <a:xfrm>
            <a:off x="1458965" y="6580837"/>
            <a:ext cx="400130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 Vision White Paper, February 2015.</a:t>
            </a:r>
            <a:endParaRPr lang="en-GB" sz="1000" dirty="0">
              <a:solidFill>
                <a:srgbClr val="002060"/>
              </a:solidFill>
              <a:latin typeface="+mj-lt"/>
            </a:endParaRPr>
          </a:p>
        </p:txBody>
      </p:sp>
    </p:spTree>
    <p:extLst>
      <p:ext uri="{BB962C8B-B14F-4D97-AF65-F5344CB8AC3E}">
        <p14:creationId xmlns:p14="http://schemas.microsoft.com/office/powerpoint/2010/main" val="226642487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5</a:t>
            </a:fld>
            <a:endParaRPr lang="en-GB" dirty="0"/>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dirty="0" smtClean="0"/>
              <a:t>3GPP RAN 5G Workshop, 17.-18.9.2015</a:t>
            </a:r>
            <a:endParaRPr lang="en-GB" dirty="0"/>
          </a:p>
        </p:txBody>
      </p:sp>
      <p:sp>
        <p:nvSpPr>
          <p:cNvPr id="9"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5G-PPP Vision and Requirements</a:t>
            </a:r>
            <a:br>
              <a:rPr lang="en-GB" sz="2600" noProof="1" smtClean="0">
                <a:solidFill>
                  <a:srgbClr val="002060"/>
                </a:solidFill>
              </a:rPr>
            </a:br>
            <a:r>
              <a:rPr lang="en-GB" sz="2600" noProof="1" smtClean="0">
                <a:solidFill>
                  <a:srgbClr val="002060"/>
                </a:solidFill>
              </a:rPr>
              <a:t>5G new service capabilities</a:t>
            </a:r>
            <a:endParaRPr lang="en-GB" sz="2600" dirty="0">
              <a:solidFill>
                <a:srgbClr val="002060"/>
              </a:solidFill>
            </a:endParaRPr>
          </a:p>
        </p:txBody>
      </p:sp>
      <p:pic>
        <p:nvPicPr>
          <p:cNvPr id="1026" name="Picture 2"/>
          <p:cNvPicPr>
            <a:picLocks noChangeAspect="1" noChangeArrowheads="1"/>
          </p:cNvPicPr>
          <p:nvPr/>
        </p:nvPicPr>
        <p:blipFill>
          <a:blip r:embed="rId2" cstate="print"/>
          <a:srcRect/>
          <a:stretch>
            <a:fillRect/>
          </a:stretch>
        </p:blipFill>
        <p:spPr bwMode="auto">
          <a:xfrm>
            <a:off x="1607006" y="1075571"/>
            <a:ext cx="6709410" cy="1777365"/>
          </a:xfrm>
          <a:prstGeom prst="rect">
            <a:avLst/>
          </a:prstGeom>
          <a:noFill/>
          <a:ln w="9525">
            <a:noFill/>
            <a:miter lim="800000"/>
            <a:headEnd/>
            <a:tailEnd/>
          </a:ln>
        </p:spPr>
      </p:pic>
      <p:sp>
        <p:nvSpPr>
          <p:cNvPr id="3" name="Sous-titre 2"/>
          <p:cNvSpPr txBox="1">
            <a:spLocks/>
          </p:cNvSpPr>
          <p:nvPr/>
        </p:nvSpPr>
        <p:spPr>
          <a:xfrm>
            <a:off x="1138766" y="2804678"/>
            <a:ext cx="7860447" cy="3648658"/>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300"/>
              </a:spcBef>
            </a:pPr>
            <a:r>
              <a:rPr lang="en-GB" sz="1800" dirty="0" smtClean="0">
                <a:solidFill>
                  <a:srgbClr val="002060"/>
                </a:solidFill>
                <a:latin typeface="+mj-lt"/>
              </a:rPr>
              <a:t>5G supports efficiently three different types of traffic profiles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high throughput for e.g. video services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low energy for e.g. long–living sensors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low latency for e.g. mission critical services</a:t>
            </a:r>
          </a:p>
          <a:p>
            <a:pPr marL="355600" indent="-355600">
              <a:spcBef>
                <a:spcPts val="300"/>
              </a:spcBef>
            </a:pPr>
            <a:r>
              <a:rPr lang="en-GB" sz="1800" dirty="0" smtClean="0">
                <a:solidFill>
                  <a:srgbClr val="002060"/>
                </a:solidFill>
                <a:latin typeface="+mj-lt"/>
              </a:rPr>
              <a:t>5G covers network needs and contributes to digitalization of vertical markets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automotive, transportation, manufacturing, banking, finance, insurance, food and agriculture</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education, media</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city management, energy, utilities, real estate, retail</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government</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healthcare</a:t>
            </a:r>
          </a:p>
          <a:p>
            <a:pPr marL="355600" indent="-355600">
              <a:spcBef>
                <a:spcPts val="300"/>
              </a:spcBef>
            </a:pPr>
            <a:r>
              <a:rPr lang="en-GB" sz="1800" dirty="0" smtClean="0">
                <a:solidFill>
                  <a:srgbClr val="002060"/>
                </a:solidFill>
                <a:latin typeface="+mj-lt"/>
              </a:rPr>
              <a:t>5G scales to growing demand and different network layouts</a:t>
            </a:r>
            <a:endParaRPr lang="en-GB" sz="1800" strike="sngStrike" dirty="0" smtClean="0">
              <a:solidFill>
                <a:srgbClr val="002060"/>
              </a:solidFill>
              <a:latin typeface="+mj-lt"/>
            </a:endParaRP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anticipated dramatic growth in number of terminal devices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continuous growth of traffic (at a 50-60% CAGR)</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latin typeface="Arial" pitchFamily="34" charset="0"/>
                <a:cs typeface="Arial" pitchFamily="34" charset="0"/>
              </a:rPr>
              <a:t>heterogeneous network layouts</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latin typeface="Arial" pitchFamily="34" charset="0"/>
                <a:cs typeface="Arial" pitchFamily="34" charset="0"/>
              </a:rPr>
              <a:t>with power consumption reduced or equal to current networks and reduced management complexity within networks</a:t>
            </a:r>
            <a:endParaRPr lang="en-GB" sz="1300" dirty="0" smtClean="0">
              <a:solidFill>
                <a:srgbClr val="002060"/>
              </a:solidFill>
              <a:latin typeface="Arial" pitchFamily="34" charset="0"/>
              <a:cs typeface="Arial" pitchFamily="34" charset="0"/>
            </a:endParaRPr>
          </a:p>
        </p:txBody>
      </p:sp>
      <p:sp>
        <p:nvSpPr>
          <p:cNvPr id="11" name="TextBox 19"/>
          <p:cNvSpPr txBox="1">
            <a:spLocks noChangeArrowheads="1"/>
          </p:cNvSpPr>
          <p:nvPr/>
        </p:nvSpPr>
        <p:spPr bwMode="auto">
          <a:xfrm>
            <a:off x="1458965" y="6580837"/>
            <a:ext cx="400130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 Vision White Paper, February 2015.</a:t>
            </a:r>
            <a:endParaRPr lang="en-GB" sz="1000" dirty="0">
              <a:solidFill>
                <a:srgbClr val="002060"/>
              </a:solidFill>
              <a:latin typeface="+mj-lt"/>
            </a:endParaRPr>
          </a:p>
        </p:txBody>
      </p:sp>
      <p:sp>
        <p:nvSpPr>
          <p:cNvPr id="13"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Mohr\EU and National Framework Programs\7. Rahmenprogramm der EU\JTI or PPP\Meeting with Commission 2012\WG Horizon 2020\Association\Working groups\Vision\Vision white paper\Final\Illustrations\channels.jpg"/>
          <p:cNvPicPr>
            <a:picLocks noChangeAspect="1" noChangeArrowheads="1"/>
          </p:cNvPicPr>
          <p:nvPr/>
        </p:nvPicPr>
        <p:blipFill>
          <a:blip r:embed="rId2" cstate="print"/>
          <a:srcRect/>
          <a:stretch>
            <a:fillRect/>
          </a:stretch>
        </p:blipFill>
        <p:spPr bwMode="auto">
          <a:xfrm>
            <a:off x="1265622" y="498792"/>
            <a:ext cx="6498162" cy="3677729"/>
          </a:xfrm>
          <a:prstGeom prst="rect">
            <a:avLst/>
          </a:prstGeom>
          <a:noFill/>
        </p:spPr>
      </p:pic>
      <p:sp>
        <p:nvSpPr>
          <p:cNvPr id="3" name="Sous-titre 2"/>
          <p:cNvSpPr txBox="1">
            <a:spLocks/>
          </p:cNvSpPr>
          <p:nvPr/>
        </p:nvSpPr>
        <p:spPr>
          <a:xfrm>
            <a:off x="1138766" y="3645782"/>
            <a:ext cx="7860447" cy="3008827"/>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300"/>
              </a:spcBef>
            </a:pPr>
            <a:r>
              <a:rPr lang="en-GB" sz="1400" dirty="0" smtClean="0">
                <a:solidFill>
                  <a:schemeClr val="tx2">
                    <a:lumMod val="75000"/>
                  </a:schemeClr>
                </a:solidFill>
              </a:rPr>
              <a:t>1,000 X in mobile data volume per geographical area reaching a target ≥ 10 Tb/s/km</a:t>
            </a:r>
            <a:r>
              <a:rPr lang="en-GB" sz="1400" baseline="30000" dirty="0" smtClean="0">
                <a:solidFill>
                  <a:schemeClr val="tx2">
                    <a:lumMod val="75000"/>
                  </a:schemeClr>
                </a:solidFill>
              </a:rPr>
              <a:t>2</a:t>
            </a:r>
          </a:p>
          <a:p>
            <a:pPr marL="355600" indent="-355600">
              <a:spcBef>
                <a:spcPts val="300"/>
              </a:spcBef>
            </a:pPr>
            <a:r>
              <a:rPr lang="en-GB" sz="1400" dirty="0" smtClean="0">
                <a:solidFill>
                  <a:schemeClr val="tx2">
                    <a:lumMod val="75000"/>
                  </a:schemeClr>
                </a:solidFill>
              </a:rPr>
              <a:t>1,000 X in number of connected devices reaching a density ≥ 1M terminals/km</a:t>
            </a:r>
            <a:r>
              <a:rPr lang="en-GB" sz="1400" baseline="30000" dirty="0" smtClean="0">
                <a:solidFill>
                  <a:schemeClr val="tx2">
                    <a:lumMod val="75000"/>
                  </a:schemeClr>
                </a:solidFill>
              </a:rPr>
              <a:t>2</a:t>
            </a:r>
          </a:p>
          <a:p>
            <a:pPr marL="355600" indent="-355600">
              <a:spcBef>
                <a:spcPts val="300"/>
              </a:spcBef>
            </a:pPr>
            <a:r>
              <a:rPr lang="en-GB" sz="1400" dirty="0" smtClean="0">
                <a:solidFill>
                  <a:schemeClr val="tx2">
                    <a:lumMod val="75000"/>
                  </a:schemeClr>
                </a:solidFill>
              </a:rPr>
              <a:t>100 X in user data rate reaching a peak terminal data rate ≥ 10Gb/s</a:t>
            </a:r>
          </a:p>
          <a:p>
            <a:pPr marL="355600" indent="-355600">
              <a:spcBef>
                <a:spcPts val="300"/>
              </a:spcBef>
            </a:pPr>
            <a:r>
              <a:rPr lang="en-GB" sz="1400" dirty="0" smtClean="0">
                <a:solidFill>
                  <a:schemeClr val="tx2">
                    <a:lumMod val="75000"/>
                  </a:schemeClr>
                </a:solidFill>
              </a:rPr>
              <a:t>Guaranteed user data rate &gt;50Mb/s</a:t>
            </a:r>
          </a:p>
          <a:p>
            <a:pPr marL="355600" indent="-355600">
              <a:spcBef>
                <a:spcPts val="300"/>
              </a:spcBef>
            </a:pPr>
            <a:r>
              <a:rPr lang="en-GB" sz="1400" dirty="0" smtClean="0">
                <a:solidFill>
                  <a:schemeClr val="tx2">
                    <a:lumMod val="75000"/>
                  </a:schemeClr>
                </a:solidFill>
              </a:rPr>
              <a:t>1/10 X in energy consumption compared to 2010</a:t>
            </a:r>
          </a:p>
          <a:p>
            <a:pPr marL="355600" indent="-355600">
              <a:spcBef>
                <a:spcPts val="300"/>
              </a:spcBef>
            </a:pPr>
            <a:r>
              <a:rPr lang="en-GB" sz="1400" dirty="0" smtClean="0">
                <a:solidFill>
                  <a:schemeClr val="tx2">
                    <a:lumMod val="75000"/>
                  </a:schemeClr>
                </a:solidFill>
              </a:rPr>
              <a:t>1/5 X in end-to-end latency reaching 5 ms for e.g. tactile Internet and radio link latency reaching a target ≤ 1 ms for e.g. Vehicle to Vehicle communication</a:t>
            </a:r>
          </a:p>
          <a:p>
            <a:pPr marL="355600" indent="-355600">
              <a:spcBef>
                <a:spcPts val="300"/>
              </a:spcBef>
            </a:pPr>
            <a:r>
              <a:rPr lang="en-GB" sz="1400" dirty="0" smtClean="0">
                <a:solidFill>
                  <a:schemeClr val="tx2">
                    <a:lumMod val="75000"/>
                  </a:schemeClr>
                </a:solidFill>
              </a:rPr>
              <a:t>1/5 X in network management OPEX</a:t>
            </a:r>
          </a:p>
          <a:p>
            <a:pPr marL="355600" indent="-355600">
              <a:spcBef>
                <a:spcPts val="300"/>
              </a:spcBef>
            </a:pPr>
            <a:r>
              <a:rPr lang="en-GB" sz="1400" dirty="0" smtClean="0">
                <a:solidFill>
                  <a:schemeClr val="tx2">
                    <a:lumMod val="75000"/>
                  </a:schemeClr>
                </a:solidFill>
              </a:rPr>
              <a:t>1/1,000 X in service deployment time reaching a complete deployment in ≤ 90 minutes</a:t>
            </a:r>
          </a:p>
          <a:p>
            <a:pPr marL="355600" indent="-355600">
              <a:spcBef>
                <a:spcPts val="300"/>
              </a:spcBef>
            </a:pPr>
            <a:r>
              <a:rPr lang="en-GB" sz="1400" dirty="0" smtClean="0">
                <a:solidFill>
                  <a:schemeClr val="tx2">
                    <a:lumMod val="75000"/>
                  </a:schemeClr>
                </a:solidFill>
              </a:rPr>
              <a:t>Mobility support </a:t>
            </a:r>
            <a:r>
              <a:rPr lang="en-GB" sz="1400" dirty="0" smtClean="0">
                <a:solidFill>
                  <a:srgbClr val="002060"/>
                </a:solidFill>
              </a:rPr>
              <a:t>at speed up to 500km/h </a:t>
            </a:r>
            <a:r>
              <a:rPr lang="en-GB" sz="1400" dirty="0" smtClean="0">
                <a:solidFill>
                  <a:schemeClr val="tx2">
                    <a:lumMod val="75000"/>
                  </a:schemeClr>
                </a:solidFill>
              </a:rPr>
              <a:t>for ground transportation</a:t>
            </a:r>
          </a:p>
          <a:p>
            <a:pPr marL="355600" indent="-355600">
              <a:spcBef>
                <a:spcPts val="300"/>
              </a:spcBef>
            </a:pPr>
            <a:r>
              <a:rPr lang="en-GB" sz="1400" dirty="0" smtClean="0">
                <a:solidFill>
                  <a:schemeClr val="tx2">
                    <a:lumMod val="75000"/>
                  </a:schemeClr>
                </a:solidFill>
              </a:rPr>
              <a:t>Accuracy of outdoor terminal location ≤ 1m</a:t>
            </a:r>
          </a:p>
        </p:txBody>
      </p:sp>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6</a:t>
            </a:fld>
            <a:endParaRPr lang="en-GB" dirty="0"/>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dirty="0"/>
          </a:p>
        </p:txBody>
      </p:sp>
      <p:sp>
        <p:nvSpPr>
          <p:cNvPr id="9"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5G-PPP Vision and Requirements</a:t>
            </a:r>
            <a:br>
              <a:rPr lang="en-GB" sz="2600" noProof="1" smtClean="0">
                <a:solidFill>
                  <a:srgbClr val="002060"/>
                </a:solidFill>
              </a:rPr>
            </a:br>
            <a:r>
              <a:rPr lang="en-GB" sz="2600" noProof="1" smtClean="0">
                <a:solidFill>
                  <a:srgbClr val="002060"/>
                </a:solidFill>
              </a:rPr>
              <a:t>Key Requirements</a:t>
            </a:r>
            <a:br>
              <a:rPr lang="en-GB" sz="2600" noProof="1" smtClean="0">
                <a:solidFill>
                  <a:srgbClr val="002060"/>
                </a:solidFill>
              </a:rPr>
            </a:br>
            <a:endParaRPr lang="en-GB" sz="2600" dirty="0">
              <a:solidFill>
                <a:srgbClr val="002060"/>
              </a:solidFill>
            </a:endParaRPr>
          </a:p>
        </p:txBody>
      </p:sp>
      <p:sp>
        <p:nvSpPr>
          <p:cNvPr id="12" name="TextBox 19"/>
          <p:cNvSpPr txBox="1">
            <a:spLocks noChangeArrowheads="1"/>
          </p:cNvSpPr>
          <p:nvPr/>
        </p:nvSpPr>
        <p:spPr bwMode="auto">
          <a:xfrm>
            <a:off x="1458965" y="6580837"/>
            <a:ext cx="400130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 Vision White Paper, February 2015.</a:t>
            </a:r>
            <a:endParaRPr lang="en-GB" sz="1000" dirty="0">
              <a:solidFill>
                <a:srgbClr val="002060"/>
              </a:solidFill>
              <a:latin typeface="+mj-lt"/>
            </a:endParaRPr>
          </a:p>
        </p:txBody>
      </p:sp>
      <p:sp>
        <p:nvSpPr>
          <p:cNvPr id="10"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6902" y="260648"/>
            <a:ext cx="683122" cy="53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re 6"/>
          <p:cNvSpPr txBox="1">
            <a:spLocks/>
          </p:cNvSpPr>
          <p:nvPr/>
        </p:nvSpPr>
        <p:spPr>
          <a:xfrm>
            <a:off x="7211683" y="2881215"/>
            <a:ext cx="1664899" cy="585009"/>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100" noProof="1" smtClean="0">
                <a:solidFill>
                  <a:srgbClr val="002060"/>
                </a:solidFill>
                <a:latin typeface="+mj-lt"/>
                <a:ea typeface="+mj-ea"/>
                <a:cs typeface="+mj-cs"/>
              </a:rPr>
              <a:t>These Key Requirements are not expected to be met all at the same time</a:t>
            </a:r>
            <a:r>
              <a:rPr kumimoji="0" lang="en-GB" sz="2600" b="1" i="0" u="none" strike="noStrike" kern="1200" cap="none" spc="0" normalizeH="0" baseline="0" noProof="1" smtClean="0">
                <a:ln>
                  <a:noFill/>
                </a:ln>
                <a:solidFill>
                  <a:srgbClr val="002060"/>
                </a:solidFill>
                <a:effectLst/>
                <a:uLnTx/>
                <a:uFillTx/>
                <a:latin typeface="+mj-lt"/>
                <a:ea typeface="+mj-ea"/>
                <a:cs typeface="+mj-cs"/>
              </a:rPr>
              <a:t/>
            </a:r>
            <a:br>
              <a:rPr kumimoji="0" lang="en-GB" sz="2600" b="1" i="0" u="none" strike="noStrike" kern="1200" cap="none" spc="0" normalizeH="0" baseline="0" noProof="1" smtClean="0">
                <a:ln>
                  <a:noFill/>
                </a:ln>
                <a:solidFill>
                  <a:srgbClr val="002060"/>
                </a:solidFill>
                <a:effectLst/>
                <a:uLnTx/>
                <a:uFillTx/>
                <a:latin typeface="+mj-lt"/>
                <a:ea typeface="+mj-ea"/>
                <a:cs typeface="+mj-cs"/>
              </a:rPr>
            </a:br>
            <a:endParaRPr kumimoji="0" lang="en-GB" sz="2600" b="1" i="0" u="none" strike="noStrike" kern="1200" cap="none" spc="0" normalizeH="0" baseline="0" noProof="0" dirty="0">
              <a:ln>
                <a:noFill/>
              </a:ln>
              <a:solidFill>
                <a:srgbClr val="002060"/>
              </a:solidFill>
              <a:effectLst/>
              <a:uLnTx/>
              <a:uFillTx/>
              <a:latin typeface="+mj-lt"/>
              <a:ea typeface="+mj-ea"/>
              <a:cs typeface="+mj-cs"/>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txBox="1">
            <a:spLocks/>
          </p:cNvSpPr>
          <p:nvPr/>
        </p:nvSpPr>
        <p:spPr>
          <a:xfrm>
            <a:off x="1138766" y="859704"/>
            <a:ext cx="7860447" cy="5616624"/>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600"/>
              </a:spcBef>
            </a:pPr>
            <a:r>
              <a:rPr lang="en-US" sz="1800" dirty="0" smtClean="0">
                <a:solidFill>
                  <a:srgbClr val="002060"/>
                </a:solidFill>
                <a:cs typeface="Arial" pitchFamily="34" charset="0"/>
              </a:rPr>
              <a:t>Requirements from vertical sectors for 5G </a:t>
            </a:r>
            <a:r>
              <a:rPr lang="en-US" sz="1800" dirty="0">
                <a:solidFill>
                  <a:srgbClr val="002060"/>
                </a:solidFill>
                <a:cs typeface="Arial" pitchFamily="34" charset="0"/>
              </a:rPr>
              <a:t>are </a:t>
            </a:r>
            <a:r>
              <a:rPr lang="en-US" sz="1800" dirty="0" smtClean="0">
                <a:solidFill>
                  <a:srgbClr val="002060"/>
                </a:solidFill>
                <a:cs typeface="Arial" pitchFamily="34" charset="0"/>
              </a:rPr>
              <a:t>very important</a:t>
            </a:r>
            <a:endParaRPr lang="en-US" sz="1800" strike="sngStrike" dirty="0">
              <a:solidFill>
                <a:srgbClr val="002060"/>
              </a:solidFill>
              <a:cs typeface="Arial" pitchFamily="34" charset="0"/>
            </a:endParaRPr>
          </a:p>
          <a:p>
            <a:pPr marL="355600" indent="-355600">
              <a:spcBef>
                <a:spcPts val="600"/>
              </a:spcBef>
            </a:pPr>
            <a:r>
              <a:rPr lang="en-US" sz="1800" dirty="0" smtClean="0">
                <a:solidFill>
                  <a:srgbClr val="002060"/>
                </a:solidFill>
                <a:cs typeface="Arial" pitchFamily="34" charset="0"/>
              </a:rPr>
              <a:t>5G-PPP </a:t>
            </a:r>
            <a:r>
              <a:rPr lang="en-US" sz="1800" dirty="0">
                <a:solidFill>
                  <a:srgbClr val="002060"/>
                </a:solidFill>
                <a:cs typeface="Arial" pitchFamily="34" charset="0"/>
              </a:rPr>
              <a:t>is working on them </a:t>
            </a:r>
            <a:r>
              <a:rPr lang="en-US" sz="1800" dirty="0" smtClean="0">
                <a:solidFill>
                  <a:srgbClr val="002060"/>
                </a:solidFill>
                <a:cs typeface="Arial" pitchFamily="34" charset="0"/>
              </a:rPr>
              <a:t>and targets to </a:t>
            </a:r>
            <a:r>
              <a:rPr lang="en-US" sz="1800" dirty="0">
                <a:solidFill>
                  <a:srgbClr val="002060"/>
                </a:solidFill>
                <a:cs typeface="Arial" pitchFamily="34" charset="0"/>
              </a:rPr>
              <a:t>deliver </a:t>
            </a:r>
            <a:r>
              <a:rPr lang="en-US" sz="1800" dirty="0" smtClean="0">
                <a:solidFill>
                  <a:srgbClr val="002060"/>
                </a:solidFill>
                <a:cs typeface="Arial" pitchFamily="34" charset="0"/>
              </a:rPr>
              <a:t>first results in a series of whitepapers </a:t>
            </a:r>
            <a:r>
              <a:rPr lang="en-US" sz="1800" dirty="0">
                <a:solidFill>
                  <a:srgbClr val="002060"/>
                </a:solidFill>
                <a:cs typeface="Arial" pitchFamily="34" charset="0"/>
              </a:rPr>
              <a:t>on automotive, health, media, energy and manufacturing </a:t>
            </a:r>
            <a:r>
              <a:rPr lang="en-US" sz="1800" dirty="0" smtClean="0">
                <a:solidFill>
                  <a:srgbClr val="002060"/>
                </a:solidFill>
                <a:cs typeface="Arial" pitchFamily="34" charset="0"/>
              </a:rPr>
              <a:t>requirements involving players from these verticals </a:t>
            </a:r>
            <a:r>
              <a:rPr lang="en-US" sz="1800" dirty="0">
                <a:solidFill>
                  <a:srgbClr val="002060"/>
                </a:solidFill>
                <a:cs typeface="Arial" pitchFamily="34" charset="0"/>
              </a:rPr>
              <a:t>in </a:t>
            </a:r>
            <a:r>
              <a:rPr lang="en-US" sz="1800" dirty="0" smtClean="0">
                <a:solidFill>
                  <a:srgbClr val="002060"/>
                </a:solidFill>
                <a:cs typeface="Arial" pitchFamily="34" charset="0"/>
              </a:rPr>
              <a:t>October 2015</a:t>
            </a:r>
            <a:endParaRPr lang="en-US" sz="1800" dirty="0">
              <a:solidFill>
                <a:srgbClr val="002060"/>
              </a:solidFill>
              <a:cs typeface="Arial" pitchFamily="34" charset="0"/>
            </a:endParaRPr>
          </a:p>
          <a:p>
            <a:pPr marL="355600" indent="-355600">
              <a:spcBef>
                <a:spcPts val="600"/>
              </a:spcBef>
            </a:pPr>
            <a:r>
              <a:rPr lang="en-US" sz="1800" dirty="0" smtClean="0">
                <a:solidFill>
                  <a:srgbClr val="002060"/>
                </a:solidFill>
                <a:cs typeface="Arial" pitchFamily="34" charset="0"/>
              </a:rPr>
              <a:t>Some </a:t>
            </a:r>
            <a:r>
              <a:rPr lang="en-US" sz="1800" dirty="0">
                <a:solidFill>
                  <a:srgbClr val="002060"/>
                </a:solidFill>
                <a:cs typeface="Arial" pitchFamily="34" charset="0"/>
              </a:rPr>
              <a:t>challenges already exist, that will be difficult (if not impossible) to meet with </a:t>
            </a:r>
            <a:r>
              <a:rPr lang="en-US" sz="1800" dirty="0" smtClean="0">
                <a:solidFill>
                  <a:srgbClr val="002060"/>
                </a:solidFill>
                <a:cs typeface="Arial" pitchFamily="34" charset="0"/>
              </a:rPr>
              <a:t>current LTE</a:t>
            </a:r>
            <a:r>
              <a:rPr lang="en-GB" sz="1800" dirty="0" smtClean="0">
                <a:solidFill>
                  <a:srgbClr val="002060"/>
                </a:solidFill>
                <a:cs typeface="Arial" pitchFamily="34" charset="0"/>
              </a:rPr>
              <a:t>, for example:</a:t>
            </a: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Very low latency of 5ms is required </a:t>
            </a:r>
            <a:r>
              <a:rPr lang="en-GB" sz="1600" dirty="0" smtClean="0">
                <a:solidFill>
                  <a:srgbClr val="002060"/>
                </a:solidFill>
                <a:cs typeface="Arial" pitchFamily="34" charset="0"/>
              </a:rPr>
              <a:t>(e.g. for </a:t>
            </a:r>
            <a:r>
              <a:rPr lang="en-GB" sz="1600" dirty="0">
                <a:solidFill>
                  <a:srgbClr val="002060"/>
                </a:solidFill>
                <a:cs typeface="Arial" pitchFamily="34" charset="0"/>
              </a:rPr>
              <a:t>automotive use cases such as synchronization of manoeuvres for autonomous </a:t>
            </a:r>
            <a:r>
              <a:rPr lang="en-GB" sz="1600" dirty="0" smtClean="0">
                <a:solidFill>
                  <a:srgbClr val="002060"/>
                </a:solidFill>
                <a:cs typeface="Arial" pitchFamily="34" charset="0"/>
              </a:rPr>
              <a:t>driving)</a:t>
            </a:r>
            <a:endParaRPr lang="en-GB" sz="1600" dirty="0">
              <a:solidFill>
                <a:srgbClr val="002060"/>
              </a:solidFill>
              <a:cs typeface="Arial" pitchFamily="34" charset="0"/>
            </a:endParaRP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Coverage </a:t>
            </a:r>
            <a:r>
              <a:rPr lang="en-GB" sz="1600" dirty="0" smtClean="0">
                <a:solidFill>
                  <a:srgbClr val="002060"/>
                </a:solidFill>
                <a:cs typeface="Arial" pitchFamily="34" charset="0"/>
              </a:rPr>
              <a:t>needs </a:t>
            </a:r>
            <a:r>
              <a:rPr lang="en-GB" sz="1600" dirty="0">
                <a:solidFill>
                  <a:srgbClr val="002060"/>
                </a:solidFill>
                <a:cs typeface="Arial" pitchFamily="34" charset="0"/>
              </a:rPr>
              <a:t>to be </a:t>
            </a:r>
            <a:r>
              <a:rPr lang="en-GB" sz="1600" dirty="0" smtClean="0">
                <a:solidFill>
                  <a:srgbClr val="002060"/>
                </a:solidFill>
                <a:cs typeface="Arial" pitchFamily="34" charset="0"/>
              </a:rPr>
              <a:t>improved (e.g. deep indoor, rural areas and roads)</a:t>
            </a:r>
            <a:endParaRPr lang="en-GB" sz="1200" strike="sngStrike" dirty="0">
              <a:solidFill>
                <a:srgbClr val="002060"/>
              </a:solidFill>
              <a:cs typeface="Arial" pitchFamily="34" charset="0"/>
            </a:endParaRP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Service continuity between different access technologies </a:t>
            </a:r>
            <a:r>
              <a:rPr lang="en-GB" sz="1600" dirty="0" smtClean="0">
                <a:solidFill>
                  <a:srgbClr val="002060"/>
                </a:solidFill>
                <a:cs typeface="Arial" pitchFamily="34" charset="0"/>
              </a:rPr>
              <a:t>is </a:t>
            </a:r>
            <a:r>
              <a:rPr lang="en-GB" sz="1600" dirty="0">
                <a:solidFill>
                  <a:srgbClr val="002060"/>
                </a:solidFill>
                <a:cs typeface="Arial" pitchFamily="34" charset="0"/>
              </a:rPr>
              <a:t>needed </a:t>
            </a:r>
            <a:r>
              <a:rPr lang="en-GB" sz="1600" dirty="0" smtClean="0">
                <a:solidFill>
                  <a:srgbClr val="002060"/>
                </a:solidFill>
                <a:cs typeface="Arial" pitchFamily="34" charset="0"/>
              </a:rPr>
              <a:t>(e.g. for automotive, manufacturing and media &amp; entertainment)</a:t>
            </a:r>
            <a:endParaRPr lang="en-GB" sz="1600" dirty="0">
              <a:solidFill>
                <a:srgbClr val="002060"/>
              </a:solidFill>
              <a:cs typeface="Arial" pitchFamily="34" charset="0"/>
            </a:endParaRP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High </a:t>
            </a:r>
            <a:r>
              <a:rPr lang="en-GB" sz="1600" dirty="0" smtClean="0">
                <a:solidFill>
                  <a:srgbClr val="002060"/>
                </a:solidFill>
                <a:cs typeface="Arial" pitchFamily="34" charset="0"/>
              </a:rPr>
              <a:t>throughput </a:t>
            </a:r>
            <a:r>
              <a:rPr lang="en-GB" sz="1600" dirty="0">
                <a:solidFill>
                  <a:srgbClr val="002060"/>
                </a:solidFill>
                <a:cs typeface="Arial" pitchFamily="34" charset="0"/>
              </a:rPr>
              <a:t>of </a:t>
            </a:r>
            <a:r>
              <a:rPr lang="en-GB" sz="1600" dirty="0" smtClean="0">
                <a:solidFill>
                  <a:srgbClr val="002060"/>
                </a:solidFill>
                <a:cs typeface="Arial" pitchFamily="34" charset="0"/>
              </a:rPr>
              <a:t>at least 50 Mbps is </a:t>
            </a:r>
            <a:r>
              <a:rPr lang="en-GB" sz="1600" dirty="0">
                <a:solidFill>
                  <a:srgbClr val="002060"/>
                </a:solidFill>
                <a:cs typeface="Arial" pitchFamily="34" charset="0"/>
              </a:rPr>
              <a:t>needed </a:t>
            </a:r>
            <a:r>
              <a:rPr lang="en-GB" sz="1600" dirty="0" smtClean="0">
                <a:solidFill>
                  <a:srgbClr val="002060"/>
                </a:solidFill>
                <a:cs typeface="Arial" pitchFamily="34" charset="0"/>
              </a:rPr>
              <a:t>for immersive user experience everywhere (e.g. virtual </a:t>
            </a:r>
            <a:r>
              <a:rPr lang="en-GB" sz="1600" dirty="0">
                <a:solidFill>
                  <a:srgbClr val="002060"/>
                </a:solidFill>
                <a:cs typeface="Arial" pitchFamily="34" charset="0"/>
              </a:rPr>
              <a:t>reality and 4K </a:t>
            </a:r>
            <a:r>
              <a:rPr lang="en-GB" sz="1600" dirty="0" smtClean="0">
                <a:solidFill>
                  <a:srgbClr val="002060"/>
                </a:solidFill>
                <a:cs typeface="Arial" pitchFamily="34" charset="0"/>
              </a:rPr>
              <a:t>videos)</a:t>
            </a:r>
            <a:endParaRPr lang="en-GB" sz="1600" dirty="0">
              <a:solidFill>
                <a:srgbClr val="002060"/>
              </a:solidFill>
              <a:cs typeface="Arial" pitchFamily="34" charset="0"/>
            </a:endParaRP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High reliability / </a:t>
            </a:r>
            <a:r>
              <a:rPr lang="en-GB" sz="1600" dirty="0" err="1">
                <a:solidFill>
                  <a:srgbClr val="002060"/>
                </a:solidFill>
                <a:cs typeface="Arial" pitchFamily="34" charset="0"/>
              </a:rPr>
              <a:t>QoS</a:t>
            </a:r>
            <a:r>
              <a:rPr lang="en-GB" sz="1600" dirty="0">
                <a:solidFill>
                  <a:srgbClr val="002060"/>
                </a:solidFill>
                <a:cs typeface="Arial" pitchFamily="34" charset="0"/>
              </a:rPr>
              <a:t> control </a:t>
            </a:r>
            <a:r>
              <a:rPr lang="en-GB" sz="1600" dirty="0" smtClean="0">
                <a:solidFill>
                  <a:srgbClr val="002060"/>
                </a:solidFill>
                <a:cs typeface="Arial" pitchFamily="34" charset="0"/>
              </a:rPr>
              <a:t>(and potentially low latency) of </a:t>
            </a:r>
            <a:r>
              <a:rPr lang="en-GB" sz="1600" dirty="0">
                <a:solidFill>
                  <a:srgbClr val="002060"/>
                </a:solidFill>
                <a:cs typeface="Arial" pitchFamily="34" charset="0"/>
              </a:rPr>
              <a:t>99.999% is required for low throughput applications ( ~Mbps) for health, energy and manufacturing</a:t>
            </a:r>
          </a:p>
          <a:p>
            <a:pPr marL="800100" lvl="2" indent="-342900" algn="l">
              <a:spcBef>
                <a:spcPts val="600"/>
              </a:spcBef>
              <a:buFont typeface="Arial" panose="020B0604020202020204" pitchFamily="34" charset="0"/>
              <a:buChar char="•"/>
            </a:pPr>
            <a:r>
              <a:rPr lang="en-GB" sz="1600" dirty="0" smtClean="0">
                <a:solidFill>
                  <a:srgbClr val="002060"/>
                </a:solidFill>
                <a:cs typeface="Arial" pitchFamily="34" charset="0"/>
              </a:rPr>
              <a:t>Localization accuracy of </a:t>
            </a:r>
            <a:r>
              <a:rPr lang="en-GB" sz="1600" dirty="0">
                <a:solidFill>
                  <a:srgbClr val="002060"/>
                </a:solidFill>
                <a:cs typeface="Arial" pitchFamily="34" charset="0"/>
              </a:rPr>
              <a:t>10cm is required for </a:t>
            </a:r>
            <a:r>
              <a:rPr lang="en-GB" sz="1600" dirty="0" smtClean="0">
                <a:solidFill>
                  <a:srgbClr val="002060"/>
                </a:solidFill>
                <a:cs typeface="Arial" pitchFamily="34" charset="0"/>
              </a:rPr>
              <a:t>bicycles road </a:t>
            </a:r>
            <a:r>
              <a:rPr lang="en-GB" sz="1600" dirty="0">
                <a:solidFill>
                  <a:srgbClr val="002060"/>
                </a:solidFill>
                <a:cs typeface="Arial" pitchFamily="34" charset="0"/>
              </a:rPr>
              <a:t>safety applications</a:t>
            </a: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L</a:t>
            </a:r>
            <a:r>
              <a:rPr lang="en-GB" sz="1600" dirty="0" smtClean="0">
                <a:solidFill>
                  <a:srgbClr val="002060"/>
                </a:solidFill>
                <a:cs typeface="Arial" pitchFamily="34" charset="0"/>
              </a:rPr>
              <a:t>ow </a:t>
            </a:r>
            <a:r>
              <a:rPr lang="en-GB" sz="1600" dirty="0">
                <a:solidFill>
                  <a:srgbClr val="002060"/>
                </a:solidFill>
                <a:cs typeface="Arial" pitchFamily="34" charset="0"/>
              </a:rPr>
              <a:t>cost and energy </a:t>
            </a:r>
            <a:r>
              <a:rPr lang="en-GB" sz="1600" dirty="0" smtClean="0">
                <a:solidFill>
                  <a:srgbClr val="002060"/>
                </a:solidFill>
                <a:cs typeface="Arial" pitchFamily="34" charset="0"/>
              </a:rPr>
              <a:t>efficiency </a:t>
            </a:r>
            <a:r>
              <a:rPr lang="en-GB" sz="1600" dirty="0">
                <a:solidFill>
                  <a:srgbClr val="002060"/>
                </a:solidFill>
                <a:cs typeface="Arial" pitchFamily="34" charset="0"/>
              </a:rPr>
              <a:t>is a must for energy and </a:t>
            </a:r>
            <a:r>
              <a:rPr lang="en-GB" sz="1600" dirty="0" smtClean="0">
                <a:solidFill>
                  <a:srgbClr val="002060"/>
                </a:solidFill>
                <a:cs typeface="Arial" pitchFamily="34" charset="0"/>
              </a:rPr>
              <a:t>manufacturing applications</a:t>
            </a:r>
            <a:endParaRPr lang="en-GB" sz="1600" dirty="0">
              <a:solidFill>
                <a:srgbClr val="002060"/>
              </a:solidFill>
              <a:cs typeface="Arial" pitchFamily="34" charset="0"/>
            </a:endParaRPr>
          </a:p>
          <a:p>
            <a:pPr marL="800100" lvl="2" indent="-342900" algn="l">
              <a:spcBef>
                <a:spcPts val="600"/>
              </a:spcBef>
              <a:buFont typeface="Arial" panose="020B0604020202020204" pitchFamily="34" charset="0"/>
              <a:buChar char="•"/>
            </a:pPr>
            <a:r>
              <a:rPr lang="en-GB" sz="1600" dirty="0">
                <a:solidFill>
                  <a:srgbClr val="002060"/>
                </a:solidFill>
                <a:cs typeface="Arial" pitchFamily="34" charset="0"/>
              </a:rPr>
              <a:t>Lots of verticals require a high level of </a:t>
            </a:r>
            <a:r>
              <a:rPr lang="en-GB" sz="1600" dirty="0" smtClean="0">
                <a:solidFill>
                  <a:srgbClr val="002060"/>
                </a:solidFill>
                <a:cs typeface="Arial" pitchFamily="34" charset="0"/>
              </a:rPr>
              <a:t>security</a:t>
            </a:r>
            <a:endParaRPr lang="en-GB" sz="1800" dirty="0" smtClean="0">
              <a:solidFill>
                <a:srgbClr val="002060"/>
              </a:solidFill>
              <a:cs typeface="Arial" pitchFamily="34" charset="0"/>
            </a:endParaRPr>
          </a:p>
        </p:txBody>
      </p:sp>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7</a:t>
            </a:fld>
            <a:endParaRPr lang="en-GB" dirty="0"/>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a:p>
        </p:txBody>
      </p:sp>
      <p:sp>
        <p:nvSpPr>
          <p:cNvPr id="9" name="Titre 6"/>
          <p:cNvSpPr>
            <a:spLocks noGrp="1"/>
          </p:cNvSpPr>
          <p:nvPr>
            <p:ph type="ctrTitle"/>
          </p:nvPr>
        </p:nvSpPr>
        <p:spPr>
          <a:xfrm>
            <a:off x="1187624" y="260648"/>
            <a:ext cx="7056784" cy="576064"/>
          </a:xfrm>
          <a:ln>
            <a:solidFill>
              <a:srgbClr val="002060"/>
            </a:solidFill>
          </a:ln>
        </p:spPr>
        <p:txBody>
          <a:bodyPr/>
          <a:lstStyle/>
          <a:p>
            <a:pPr algn="ctr"/>
            <a:r>
              <a:rPr lang="en-GB" sz="2400" noProof="1" smtClean="0">
                <a:solidFill>
                  <a:srgbClr val="002060"/>
                </a:solidFill>
              </a:rPr>
              <a:t>5G-PPP &amp; Vertical sectors – setting the requirements</a:t>
            </a:r>
            <a:endParaRPr lang="en-GB" sz="2400" dirty="0">
              <a:solidFill>
                <a:srgbClr val="002060"/>
              </a:solidFill>
            </a:endParaRPr>
          </a:p>
        </p:txBody>
      </p:sp>
      <p:sp>
        <p:nvSpPr>
          <p:cNvPr id="12" name="TextBox 19"/>
          <p:cNvSpPr txBox="1">
            <a:spLocks noChangeArrowheads="1"/>
          </p:cNvSpPr>
          <p:nvPr/>
        </p:nvSpPr>
        <p:spPr bwMode="auto">
          <a:xfrm>
            <a:off x="1458965" y="6580837"/>
            <a:ext cx="3983670"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a:t>
            </a:r>
            <a:r>
              <a:rPr lang="en-GB" sz="1000" dirty="0">
                <a:solidFill>
                  <a:srgbClr val="002060"/>
                </a:solidFill>
                <a:latin typeface="+mj-lt"/>
              </a:rPr>
              <a:t> </a:t>
            </a:r>
            <a:r>
              <a:rPr lang="en-GB" sz="1000" dirty="0" smtClean="0">
                <a:solidFill>
                  <a:srgbClr val="002060"/>
                </a:solidFill>
                <a:latin typeface="+mj-lt"/>
              </a:rPr>
              <a:t>workshop with verticals, June 2015.</a:t>
            </a:r>
            <a:endParaRPr lang="en-GB" sz="1000" dirty="0">
              <a:solidFill>
                <a:srgbClr val="002060"/>
              </a:solidFill>
              <a:latin typeface="+mj-lt"/>
            </a:endParaRPr>
          </a:p>
        </p:txBody>
      </p:sp>
      <p:sp>
        <p:nvSpPr>
          <p:cNvPr id="8"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Tree>
    <p:extLst>
      <p:ext uri="{BB962C8B-B14F-4D97-AF65-F5344CB8AC3E}">
        <p14:creationId xmlns:p14="http://schemas.microsoft.com/office/powerpoint/2010/main" val="15610946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txBox="1">
            <a:spLocks/>
          </p:cNvSpPr>
          <p:nvPr/>
        </p:nvSpPr>
        <p:spPr>
          <a:xfrm>
            <a:off x="1138766" y="1196752"/>
            <a:ext cx="7860447" cy="4608512"/>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600"/>
              </a:spcBef>
            </a:pPr>
            <a:r>
              <a:rPr lang="en-GB" sz="1800" dirty="0" smtClean="0">
                <a:solidFill>
                  <a:schemeClr val="tx2">
                    <a:lumMod val="75000"/>
                  </a:schemeClr>
                </a:solidFill>
              </a:rPr>
              <a:t>5G </a:t>
            </a:r>
            <a:r>
              <a:rPr lang="en-GB" sz="1800" dirty="0" smtClean="0">
                <a:solidFill>
                  <a:srgbClr val="002060"/>
                </a:solidFill>
              </a:rPr>
              <a:t>wireless sub-system will integrate a heterogeneous set of air interfaces</a:t>
            </a:r>
            <a:endParaRPr lang="en-GB" sz="1800" strike="sngStrike" dirty="0" smtClean="0">
              <a:solidFill>
                <a:srgbClr val="002060"/>
              </a:solidFill>
            </a:endParaRP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from evolutions of current air interfaces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to brand new ones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5G wireless system will be integrated and co-developed with existing and evolving 4G systems</a:t>
            </a:r>
          </a:p>
          <a:p>
            <a:pPr marL="355600" indent="-355600">
              <a:spcBef>
                <a:spcPts val="600"/>
              </a:spcBef>
            </a:pPr>
            <a:r>
              <a:rPr lang="en-GB" sz="1800" dirty="0" smtClean="0">
                <a:solidFill>
                  <a:srgbClr val="002060"/>
                </a:solidFill>
              </a:rPr>
              <a:t>5G networks will encompass cellular, satellite and wireless backhaul solutions</a:t>
            </a:r>
          </a:p>
          <a:p>
            <a:pPr marL="355600" indent="-355600">
              <a:spcBef>
                <a:spcPts val="600"/>
              </a:spcBef>
            </a:pPr>
            <a:r>
              <a:rPr lang="en-GB" sz="1800" dirty="0" smtClean="0">
                <a:solidFill>
                  <a:srgbClr val="002060"/>
                </a:solidFill>
              </a:rPr>
              <a:t>Seamless handover between heterogeneous wireless access technologies</a:t>
            </a:r>
          </a:p>
          <a:p>
            <a:pPr marL="355600" indent="-355600">
              <a:spcBef>
                <a:spcPts val="600"/>
              </a:spcBef>
            </a:pPr>
            <a:r>
              <a:rPr lang="en-GB" sz="1800" dirty="0" smtClean="0">
                <a:solidFill>
                  <a:srgbClr val="002060"/>
                </a:solidFill>
              </a:rPr>
              <a:t>Simultaneous radio access technologies to increase reliability and availability</a:t>
            </a:r>
          </a:p>
          <a:p>
            <a:pPr marL="355600" indent="-355600">
              <a:spcBef>
                <a:spcPts val="600"/>
              </a:spcBef>
            </a:pPr>
            <a:r>
              <a:rPr lang="en-GB" sz="1800" dirty="0" smtClean="0">
                <a:solidFill>
                  <a:srgbClr val="002060"/>
                </a:solidFill>
              </a:rPr>
              <a:t>Deployment of ultra-dense networks with numerous small cells requires new interference mitigation, backhauling and installation techniques</a:t>
            </a:r>
          </a:p>
          <a:p>
            <a:pPr marL="355600" indent="-355600">
              <a:spcBef>
                <a:spcPts val="600"/>
              </a:spcBef>
            </a:pPr>
            <a:r>
              <a:rPr lang="en-GB" sz="1800" dirty="0" smtClean="0">
                <a:solidFill>
                  <a:srgbClr val="002060"/>
                </a:solidFill>
              </a:rPr>
              <a:t> 5G will be driven by software and will heavily rely on emerging technologies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Software Defined Networking (SDN)</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Network Functions Virtualization (NFV)</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Mobile Edge Computing (MEC)</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Fog Computing (FC)</a:t>
            </a:r>
          </a:p>
          <a:p>
            <a:pPr marL="355600" indent="-355600">
              <a:spcBef>
                <a:spcPts val="0"/>
              </a:spcBef>
              <a:buNone/>
            </a:pPr>
            <a:r>
              <a:rPr lang="en-GB" sz="1800" dirty="0" smtClean="0">
                <a:solidFill>
                  <a:srgbClr val="002060"/>
                </a:solidFill>
              </a:rPr>
              <a:t>	to achieve required performance, flexibility, scalability and agility</a:t>
            </a:r>
          </a:p>
          <a:p>
            <a:pPr marL="355600" indent="-355600">
              <a:spcBef>
                <a:spcPts val="600"/>
              </a:spcBef>
            </a:pPr>
            <a:r>
              <a:rPr lang="en-GB" sz="1800" dirty="0" smtClean="0">
                <a:solidFill>
                  <a:srgbClr val="002060"/>
                </a:solidFill>
              </a:rPr>
              <a:t>Easier and optimised network management by means of exploitation of Data Analytics and Big Data techniques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to monitor users Quality of Experience</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while guaranteeing privacy</a:t>
            </a:r>
          </a:p>
        </p:txBody>
      </p:sp>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8</a:t>
            </a:fld>
            <a:endParaRPr lang="en-GB"/>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a:p>
        </p:txBody>
      </p:sp>
      <p:sp>
        <p:nvSpPr>
          <p:cNvPr id="9"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5G-PPP Vision and Requirements</a:t>
            </a:r>
            <a:br>
              <a:rPr lang="en-GB" sz="2600" noProof="1" smtClean="0">
                <a:solidFill>
                  <a:srgbClr val="002060"/>
                </a:solidFill>
              </a:rPr>
            </a:br>
            <a:r>
              <a:rPr lang="en-GB" sz="2600" noProof="1" smtClean="0">
                <a:solidFill>
                  <a:srgbClr val="002060"/>
                </a:solidFill>
              </a:rPr>
              <a:t>Technology outlook</a:t>
            </a:r>
            <a:endParaRPr lang="en-GB" sz="2600" strike="sngStrike" dirty="0">
              <a:solidFill>
                <a:srgbClr val="002060"/>
              </a:solidFill>
            </a:endParaRPr>
          </a:p>
        </p:txBody>
      </p:sp>
      <p:sp>
        <p:nvSpPr>
          <p:cNvPr id="12" name="TextBox 19"/>
          <p:cNvSpPr txBox="1">
            <a:spLocks noChangeArrowheads="1"/>
          </p:cNvSpPr>
          <p:nvPr/>
        </p:nvSpPr>
        <p:spPr bwMode="auto">
          <a:xfrm>
            <a:off x="1458965" y="6580837"/>
            <a:ext cx="400130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 Vision White Paper, February 2015.</a:t>
            </a:r>
            <a:endParaRPr lang="en-GB" sz="1000" dirty="0">
              <a:solidFill>
                <a:srgbClr val="002060"/>
              </a:solidFill>
              <a:latin typeface="+mj-lt"/>
            </a:endParaRPr>
          </a:p>
        </p:txBody>
      </p:sp>
      <p:sp>
        <p:nvSpPr>
          <p:cNvPr id="8"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txBox="1">
            <a:spLocks/>
          </p:cNvSpPr>
          <p:nvPr/>
        </p:nvSpPr>
        <p:spPr>
          <a:xfrm>
            <a:off x="1138766" y="1196752"/>
            <a:ext cx="7860447" cy="4608512"/>
          </a:xfrm>
          <a:prstGeom prst="rect">
            <a:avLst/>
          </a:prstGeom>
        </p:spPr>
        <p:txBody>
          <a:bodyPr/>
          <a:lstStyle>
            <a:lvl1pPr marL="457200" indent="-457200" algn="l" defTabSz="914400" rtl="0" eaLnBrk="1" latinLnBrk="0" hangingPunct="1">
              <a:spcBef>
                <a:spcPct val="20000"/>
              </a:spcBef>
              <a:buFont typeface="Arial" panose="020B0604020202020204" pitchFamily="34" charset="0"/>
              <a:buChar char="•"/>
              <a:defRPr sz="2400" kern="1200">
                <a:solidFill>
                  <a:schemeClr val="accent5"/>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55600" indent="-355600">
              <a:spcBef>
                <a:spcPts val="600"/>
              </a:spcBef>
            </a:pPr>
            <a:r>
              <a:rPr lang="en-US" sz="1800" dirty="0" smtClean="0">
                <a:solidFill>
                  <a:srgbClr val="002060"/>
                </a:solidFill>
              </a:rPr>
              <a:t>5G-PPP is leveraging the wealth of knowledge already established in Europe, e.g. on new waveforms (METIS, 5G NOW..), </a:t>
            </a:r>
            <a:r>
              <a:rPr lang="en-US" sz="1800" dirty="0" err="1" smtClean="0">
                <a:solidFill>
                  <a:srgbClr val="002060"/>
                </a:solidFill>
              </a:rPr>
              <a:t>fronthaul</a:t>
            </a:r>
            <a:r>
              <a:rPr lang="en-US" sz="1800" dirty="0" smtClean="0">
                <a:solidFill>
                  <a:srgbClr val="002060"/>
                </a:solidFill>
              </a:rPr>
              <a:t>/backhaul integration (</a:t>
            </a:r>
            <a:r>
              <a:rPr lang="en-US" sz="1800" dirty="0" err="1" smtClean="0">
                <a:solidFill>
                  <a:srgbClr val="002060"/>
                </a:solidFill>
              </a:rPr>
              <a:t>iJOIN</a:t>
            </a:r>
            <a:r>
              <a:rPr lang="en-US" sz="1800" dirty="0" smtClean="0">
                <a:solidFill>
                  <a:srgbClr val="002060"/>
                </a:solidFill>
              </a:rPr>
              <a:t>), </a:t>
            </a:r>
            <a:r>
              <a:rPr lang="en-US" sz="1800" dirty="0" err="1" smtClean="0">
                <a:solidFill>
                  <a:srgbClr val="002060"/>
                </a:solidFill>
              </a:rPr>
              <a:t>mmwave</a:t>
            </a:r>
            <a:r>
              <a:rPr lang="en-US" sz="1800" dirty="0" smtClean="0">
                <a:solidFill>
                  <a:srgbClr val="002060"/>
                </a:solidFill>
              </a:rPr>
              <a:t> systems (</a:t>
            </a:r>
            <a:r>
              <a:rPr lang="en-US" sz="1800" dirty="0" err="1" smtClean="0">
                <a:solidFill>
                  <a:srgbClr val="002060"/>
                </a:solidFill>
              </a:rPr>
              <a:t>Miwaves</a:t>
            </a:r>
            <a:r>
              <a:rPr lang="en-US" sz="1800" dirty="0" smtClean="0">
                <a:solidFill>
                  <a:srgbClr val="002060"/>
                </a:solidFill>
              </a:rPr>
              <a:t>, </a:t>
            </a:r>
            <a:r>
              <a:rPr lang="en-US" sz="1800" dirty="0" err="1" smtClean="0">
                <a:solidFill>
                  <a:srgbClr val="002060"/>
                </a:solidFill>
              </a:rPr>
              <a:t>Miweba</a:t>
            </a:r>
            <a:r>
              <a:rPr lang="en-US" sz="1800" dirty="0" smtClean="0">
                <a:solidFill>
                  <a:srgbClr val="002060"/>
                </a:solidFill>
              </a:rPr>
              <a:t>), etc.</a:t>
            </a:r>
          </a:p>
          <a:p>
            <a:pPr marL="355600" indent="-355600">
              <a:spcBef>
                <a:spcPts val="600"/>
              </a:spcBef>
            </a:pPr>
            <a:r>
              <a:rPr lang="en-US" sz="1800" dirty="0" smtClean="0">
                <a:solidFill>
                  <a:srgbClr val="002060"/>
                </a:solidFill>
              </a:rPr>
              <a:t>5G Air Interface for both below and above 6 GHz frequency ranges</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Waveform, frame structure, multi-antenna, access procedure, control channel design, etc</a:t>
            </a:r>
          </a:p>
          <a:p>
            <a:pPr marL="630238" lvl="1" indent="-268288" algn="l">
              <a:spcBef>
                <a:spcPts val="0"/>
              </a:spcBef>
              <a:buFont typeface="Arial" panose="020B0604020202020204" pitchFamily="34" charset="0"/>
              <a:buChar char="–"/>
              <a:tabLst>
                <a:tab pos="630238" algn="l"/>
              </a:tabLst>
            </a:pPr>
            <a:r>
              <a:rPr lang="en-GB" sz="1300" dirty="0" smtClean="0">
                <a:solidFill>
                  <a:srgbClr val="002060"/>
                </a:solidFill>
                <a:cs typeface="Arial" pitchFamily="34" charset="0"/>
              </a:rPr>
              <a:t>MAC/RLC/PDCP/RRC integrating multiple RATs and network layers, with </a:t>
            </a:r>
            <a:r>
              <a:rPr lang="en-US" sz="1300" dirty="0" smtClean="0">
                <a:solidFill>
                  <a:srgbClr val="002060"/>
                </a:solidFill>
                <a:cs typeface="Arial" pitchFamily="34" charset="0"/>
              </a:rPr>
              <a:t>emphasis on the integration of LTE evolution and new 5G Air Interface(s)</a:t>
            </a:r>
            <a:endParaRPr lang="en-GB" sz="1300" dirty="0" smtClean="0">
              <a:solidFill>
                <a:srgbClr val="002060"/>
              </a:solidFill>
              <a:cs typeface="Arial" pitchFamily="34" charset="0"/>
            </a:endParaRPr>
          </a:p>
          <a:p>
            <a:pPr marL="355600" indent="-355600">
              <a:spcBef>
                <a:spcPts val="600"/>
              </a:spcBef>
            </a:pPr>
            <a:r>
              <a:rPr lang="en-US" sz="1800" dirty="0" smtClean="0">
                <a:solidFill>
                  <a:srgbClr val="002060"/>
                </a:solidFill>
              </a:rPr>
              <a:t>Unified control and coordination framework for Heterogeneous Networks</a:t>
            </a:r>
          </a:p>
          <a:p>
            <a:pPr marL="355600" lvl="1" indent="-355600" algn="l">
              <a:spcBef>
                <a:spcPts val="600"/>
              </a:spcBef>
              <a:buFont typeface="Arial" panose="020B0604020202020204" pitchFamily="34" charset="0"/>
              <a:buChar char="•"/>
            </a:pPr>
            <a:r>
              <a:rPr lang="en-GB" sz="1800" dirty="0" smtClean="0">
                <a:solidFill>
                  <a:srgbClr val="002060"/>
                </a:solidFill>
              </a:rPr>
              <a:t>Adaptive and future-proof 5G mobile network architecture</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Native multi-services and on-demand allocation of RAN resources in a fully multi-tenant environment</a:t>
            </a:r>
          </a:p>
          <a:p>
            <a:pPr marL="355600" lvl="1" indent="-355600" algn="l">
              <a:spcBef>
                <a:spcPts val="600"/>
              </a:spcBef>
              <a:buFont typeface="Arial" panose="020B0604020202020204" pitchFamily="34" charset="0"/>
              <a:buChar char="•"/>
            </a:pPr>
            <a:r>
              <a:rPr lang="en-US" sz="1800" dirty="0" smtClean="0">
                <a:solidFill>
                  <a:srgbClr val="002060"/>
                </a:solidFill>
              </a:rPr>
              <a:t>Extended Dynamic Spectrum Access solutions for</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Network densification</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Rationalized traffic allocation over heterogeneous wireless technologies, </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Better load balancing across available spectrum </a:t>
            </a: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Spectrum sharing and regulatory aspects related to expected licensing schemes</a:t>
            </a:r>
          </a:p>
          <a:p>
            <a:pPr marL="355600" lvl="1" indent="-355600" algn="l">
              <a:spcBef>
                <a:spcPts val="600"/>
              </a:spcBef>
              <a:buFont typeface="Arial" panose="020B0604020202020204" pitchFamily="34" charset="0"/>
              <a:buChar char="•"/>
            </a:pPr>
            <a:r>
              <a:rPr lang="en-US" sz="1800" dirty="0" smtClean="0">
                <a:solidFill>
                  <a:srgbClr val="002060"/>
                </a:solidFill>
              </a:rPr>
              <a:t>Flexible solutions integrating </a:t>
            </a:r>
            <a:r>
              <a:rPr lang="en-US" sz="1800" dirty="0" err="1" smtClean="0">
                <a:solidFill>
                  <a:srgbClr val="002060"/>
                </a:solidFill>
              </a:rPr>
              <a:t>fronthaul</a:t>
            </a:r>
            <a:r>
              <a:rPr lang="en-US" sz="1800" dirty="0" smtClean="0">
                <a:solidFill>
                  <a:srgbClr val="002060"/>
                </a:solidFill>
              </a:rPr>
              <a:t> and backhaul</a:t>
            </a:r>
            <a:endParaRPr lang="en-US" sz="1800" strike="sngStrike" dirty="0" smtClean="0">
              <a:solidFill>
                <a:srgbClr val="002060"/>
              </a:solidFill>
            </a:endParaRPr>
          </a:p>
          <a:p>
            <a:pPr marL="630238" lvl="1" indent="-268288" algn="l">
              <a:spcBef>
                <a:spcPts val="0"/>
              </a:spcBef>
              <a:buFont typeface="Arial" panose="020B0604020202020204" pitchFamily="34" charset="0"/>
              <a:buChar char="–"/>
              <a:tabLst>
                <a:tab pos="630238" algn="l"/>
              </a:tabLst>
            </a:pPr>
            <a:r>
              <a:rPr lang="en-US" sz="1300" dirty="0" smtClean="0">
                <a:solidFill>
                  <a:srgbClr val="002060"/>
                </a:solidFill>
                <a:cs typeface="Arial" pitchFamily="34" charset="0"/>
              </a:rPr>
              <a:t>Capable of dealing with increased traffic load while fulfilling new stringent 5G service requirements in a cost-efficient manner</a:t>
            </a:r>
          </a:p>
          <a:p>
            <a:pPr marL="355600" lvl="1" indent="-355600" algn="l">
              <a:spcBef>
                <a:spcPts val="600"/>
              </a:spcBef>
              <a:buFont typeface="Arial" panose="020B0604020202020204" pitchFamily="34" charset="0"/>
              <a:buChar char="•"/>
            </a:pPr>
            <a:r>
              <a:rPr lang="en-US" sz="1800" dirty="0" smtClean="0">
                <a:solidFill>
                  <a:srgbClr val="002060"/>
                </a:solidFill>
              </a:rPr>
              <a:t>End-to-end security across all layers of the converged and virtualized open access network </a:t>
            </a:r>
          </a:p>
        </p:txBody>
      </p:sp>
      <p:sp>
        <p:nvSpPr>
          <p:cNvPr id="5" name="Espace réservé du numéro de diapositive 4"/>
          <p:cNvSpPr>
            <a:spLocks noGrp="1"/>
          </p:cNvSpPr>
          <p:nvPr>
            <p:ph type="sldNum" sz="quarter" idx="4294967295"/>
          </p:nvPr>
        </p:nvSpPr>
        <p:spPr>
          <a:xfrm>
            <a:off x="6553200" y="6356350"/>
            <a:ext cx="2133600" cy="365125"/>
          </a:xfrm>
        </p:spPr>
        <p:txBody>
          <a:bodyPr/>
          <a:lstStyle/>
          <a:p>
            <a:fld id="{C43BAD7C-254B-4E94-9BA8-FDC282365B5B}" type="slidenum">
              <a:rPr lang="en-GB" smtClean="0"/>
              <a:pPr/>
              <a:t>9</a:t>
            </a:fld>
            <a:endParaRPr lang="en-GB" dirty="0"/>
          </a:p>
        </p:txBody>
      </p:sp>
      <p:sp>
        <p:nvSpPr>
          <p:cNvPr id="6" name="Espace réservé du pied de page 5"/>
          <p:cNvSpPr>
            <a:spLocks noGrp="1"/>
          </p:cNvSpPr>
          <p:nvPr>
            <p:ph type="ftr" sz="quarter" idx="4294967295"/>
          </p:nvPr>
        </p:nvSpPr>
        <p:spPr>
          <a:xfrm>
            <a:off x="3124200" y="6356350"/>
            <a:ext cx="2895600" cy="365125"/>
          </a:xfrm>
        </p:spPr>
        <p:txBody>
          <a:bodyPr/>
          <a:lstStyle/>
          <a:p>
            <a:r>
              <a:rPr lang="en-US" smtClean="0"/>
              <a:t>3GPP RAN 5G Workshop, 17.-18.9.2015</a:t>
            </a:r>
            <a:endParaRPr lang="en-GB"/>
          </a:p>
        </p:txBody>
      </p:sp>
      <p:sp>
        <p:nvSpPr>
          <p:cNvPr id="9" name="Titre 6"/>
          <p:cNvSpPr>
            <a:spLocks noGrp="1"/>
          </p:cNvSpPr>
          <p:nvPr>
            <p:ph type="ctrTitle"/>
          </p:nvPr>
        </p:nvSpPr>
        <p:spPr>
          <a:xfrm>
            <a:off x="1187624" y="260648"/>
            <a:ext cx="7056784" cy="792088"/>
          </a:xfrm>
          <a:ln>
            <a:solidFill>
              <a:srgbClr val="002060"/>
            </a:solidFill>
          </a:ln>
        </p:spPr>
        <p:txBody>
          <a:bodyPr/>
          <a:lstStyle/>
          <a:p>
            <a:pPr algn="ctr"/>
            <a:r>
              <a:rPr lang="en-GB" sz="2600" noProof="1" smtClean="0">
                <a:solidFill>
                  <a:srgbClr val="002060"/>
                </a:solidFill>
              </a:rPr>
              <a:t>Priority areas in ongoing RAN-focused 5G-PPP research projects</a:t>
            </a:r>
            <a:endParaRPr lang="en-GB" sz="2600" strike="sngStrike" dirty="0">
              <a:solidFill>
                <a:srgbClr val="002060"/>
              </a:solidFill>
            </a:endParaRPr>
          </a:p>
        </p:txBody>
      </p:sp>
      <p:sp>
        <p:nvSpPr>
          <p:cNvPr id="12" name="TextBox 19"/>
          <p:cNvSpPr txBox="1">
            <a:spLocks noChangeArrowheads="1"/>
          </p:cNvSpPr>
          <p:nvPr/>
        </p:nvSpPr>
        <p:spPr bwMode="auto">
          <a:xfrm>
            <a:off x="1458965" y="6580837"/>
            <a:ext cx="4001302" cy="232539"/>
          </a:xfrm>
          <a:prstGeom prst="rect">
            <a:avLst/>
          </a:prstGeom>
          <a:noFill/>
          <a:ln w="9525">
            <a:noFill/>
            <a:miter lim="800000"/>
            <a:headEnd/>
            <a:tailEnd/>
          </a:ln>
        </p:spPr>
        <p:txBody>
          <a:bodyPr wrap="none" lIns="77890" tIns="38945" rIns="77890" bIns="38945">
            <a:spAutoFit/>
          </a:bodyPr>
          <a:lstStyle/>
          <a:p>
            <a:r>
              <a:rPr lang="en-GB" sz="1000" dirty="0" smtClean="0">
                <a:solidFill>
                  <a:srgbClr val="002060"/>
                </a:solidFill>
                <a:latin typeface="+mj-lt"/>
              </a:rPr>
              <a:t>Source: 5G Infrastructure Association: Vision White Paper, February 2015.</a:t>
            </a:r>
            <a:endParaRPr lang="en-GB" sz="1000" dirty="0">
              <a:solidFill>
                <a:srgbClr val="002060"/>
              </a:solidFill>
              <a:latin typeface="+mj-lt"/>
            </a:endParaRPr>
          </a:p>
        </p:txBody>
      </p:sp>
      <p:sp>
        <p:nvSpPr>
          <p:cNvPr id="8" name="Espace réservé de la date 3"/>
          <p:cNvSpPr txBox="1">
            <a:spLocks/>
          </p:cNvSpPr>
          <p:nvPr/>
        </p:nvSpPr>
        <p:spPr>
          <a:xfrm>
            <a:off x="1187624" y="6381328"/>
            <a:ext cx="2133600" cy="365125"/>
          </a:xfrm>
          <a:prstGeom prst="rect">
            <a:avLst/>
          </a:prstGeom>
        </p:spPr>
        <p:txBody>
          <a:bodyPr vert="horz" lIns="91440" tIns="45720" rIns="91440" bIns="45720" rtlCol="0" anchor="ctr"/>
          <a:lstStyle/>
          <a:p>
            <a:pPr marR="0" lvl="0" indent="0" fontAlgn="auto">
              <a:lnSpc>
                <a:spcPct val="100000"/>
              </a:lnSpc>
              <a:spcBef>
                <a:spcPts val="0"/>
              </a:spcBef>
              <a:spcAft>
                <a:spcPts val="0"/>
              </a:spcAft>
              <a:buClrTx/>
              <a:buSzTx/>
              <a:buFontTx/>
              <a:buNone/>
              <a:tabLst/>
              <a:defRPr/>
            </a:pPr>
            <a:fld id="{3A2457D5-21A3-4FB2-AB80-9404183B7CCC}" type="datetime1">
              <a:rPr lang="en-GB" sz="1200" smtClean="0">
                <a:solidFill>
                  <a:schemeClr val="tx1">
                    <a:tint val="75000"/>
                  </a:schemeClr>
                </a:solidFill>
              </a:rPr>
              <a:pPr marR="0" lvl="0" indent="0" fontAlgn="auto">
                <a:lnSpc>
                  <a:spcPct val="100000"/>
                </a:lnSpc>
                <a:spcBef>
                  <a:spcPts val="0"/>
                </a:spcBef>
                <a:spcAft>
                  <a:spcPts val="0"/>
                </a:spcAft>
                <a:buClrTx/>
                <a:buSzTx/>
                <a:buFontTx/>
                <a:buNone/>
                <a:tabLst/>
                <a:defRPr/>
              </a:pPr>
              <a:t>02/09/2015</a:t>
            </a:fld>
            <a:endParaRPr lang="en-GB" sz="1200" dirty="0">
              <a:solidFill>
                <a:schemeClr val="tx1">
                  <a:tint val="75000"/>
                </a:schemeClr>
              </a:solidFill>
            </a:endParaRPr>
          </a:p>
        </p:txBody>
      </p:sp>
    </p:spTree>
    <p:extLst>
      <p:ext uri="{BB962C8B-B14F-4D97-AF65-F5344CB8AC3E}">
        <p14:creationId xmlns:p14="http://schemas.microsoft.com/office/powerpoint/2010/main" val="2939161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1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13998</TotalTime>
  <Words>7449</Words>
  <Application>Microsoft Office PowerPoint</Application>
  <PresentationFormat>On-screen Show (4:3)</PresentationFormat>
  <Paragraphs>1182</Paragraphs>
  <Slides>37</Slides>
  <Notes>21</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1_Conception personnalisée</vt:lpstr>
      <vt:lpstr>Thème Office</vt:lpstr>
      <vt:lpstr>PowerPoint Presentation</vt:lpstr>
      <vt:lpstr>PowerPoint Presentation</vt:lpstr>
      <vt:lpstr>PowerPoint Presentation</vt:lpstr>
      <vt:lpstr>5G-PPP Vision and Requirements 5G key drivers</vt:lpstr>
      <vt:lpstr>5G-PPP Vision and Requirements 5G new service capabilities</vt:lpstr>
      <vt:lpstr>5G-PPP Vision and Requirements Key Requirements </vt:lpstr>
      <vt:lpstr>5G-PPP &amp; Vertical sectors – setting the requirements</vt:lpstr>
      <vt:lpstr>5G-PPP Vision and Requirements Technology outlook</vt:lpstr>
      <vt:lpstr>Priority areas in ongoing RAN-focused 5G-PPP research projects</vt:lpstr>
      <vt:lpstr>PowerPoint Presentation</vt:lpstr>
      <vt:lpstr>PowerPoint Presentation</vt:lpstr>
      <vt:lpstr>PowerPoint Presentation</vt:lpstr>
      <vt:lpstr>Conclusions</vt:lpstr>
      <vt:lpstr>Members of 5G Infrastructure Association  </vt:lpstr>
      <vt:lpstr>PowerPoint Presentation</vt:lpstr>
      <vt:lpstr>PowerPoint Presentation</vt:lpstr>
      <vt:lpstr>5G-PPP in Horizon 2020 of the EU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interinnov</dc:creator>
  <cp:lastModifiedBy>Hans van der Veen</cp:lastModifiedBy>
  <cp:revision>201</cp:revision>
  <dcterms:created xsi:type="dcterms:W3CDTF">2014-06-02T09:56:34Z</dcterms:created>
  <dcterms:modified xsi:type="dcterms:W3CDTF">2015-09-02T13:01:39Z</dcterms:modified>
</cp:coreProperties>
</file>