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0"/>
  </p:notesMasterIdLst>
  <p:handoutMasterIdLst>
    <p:handoutMasterId r:id="rId21"/>
  </p:handoutMasterIdLst>
  <p:sldIdLst>
    <p:sldId id="278" r:id="rId2"/>
    <p:sldId id="280" r:id="rId3"/>
    <p:sldId id="323" r:id="rId4"/>
    <p:sldId id="305" r:id="rId5"/>
    <p:sldId id="307" r:id="rId6"/>
    <p:sldId id="327" r:id="rId7"/>
    <p:sldId id="328" r:id="rId8"/>
    <p:sldId id="329" r:id="rId9"/>
    <p:sldId id="330" r:id="rId10"/>
    <p:sldId id="306" r:id="rId11"/>
    <p:sldId id="320" r:id="rId12"/>
    <p:sldId id="321" r:id="rId13"/>
    <p:sldId id="322" r:id="rId14"/>
    <p:sldId id="318" r:id="rId15"/>
    <p:sldId id="324" r:id="rId16"/>
    <p:sldId id="314" r:id="rId17"/>
    <p:sldId id="325" r:id="rId18"/>
    <p:sldId id="326" r:id="rId19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gal Kotzer" initials="I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FFA"/>
    <a:srgbClr val="FFD03B"/>
    <a:srgbClr val="00FF99"/>
    <a:srgbClr val="66FF99"/>
    <a:srgbClr val="F8F571"/>
    <a:srgbClr val="FFCC66"/>
    <a:srgbClr val="FF9966"/>
    <a:srgbClr val="FCFCFC"/>
    <a:srgbClr val="D2DEFE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05" autoAdjust="0"/>
    <p:restoredTop sz="94793" autoAdjust="0"/>
  </p:normalViewPr>
  <p:slideViewPr>
    <p:cSldViewPr>
      <p:cViewPr varScale="1">
        <p:scale>
          <a:sx n="93" d="100"/>
          <a:sy n="93" d="100"/>
        </p:scale>
        <p:origin x="787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12/25/2012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LTE workshop - LTE ecosystem session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59D58-D0DA-4D60-8770-6A05C52EF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25194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smtClean="0"/>
              <a:t>12/25/2012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smtClean="0"/>
              <a:t>LTE workshop - LTE ecosystem session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7C3282-319C-400E-A76D-30ABFEB839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7857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C3282-319C-400E-A76D-30ABFEB8393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12/25/2012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LTE workshop - LTE ecosystem session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37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gray">
          <a:xfrm>
            <a:off x="0" y="0"/>
            <a:ext cx="9144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842" tIns="45441" rIns="90842" bIns="45441" anchor="ctr"/>
          <a:lstStyle/>
          <a:p>
            <a:pPr defTabSz="908421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46050"/>
            <a:ext cx="80010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441" tIns="0" rIns="45441" bIns="908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838201"/>
            <a:ext cx="8001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441" tIns="90842" rIns="45441" bIns="90842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" name="Rectangle 8"/>
          <p:cNvSpPr txBox="1">
            <a:spLocks noChangeArrowheads="1"/>
          </p:cNvSpPr>
          <p:nvPr/>
        </p:nvSpPr>
        <p:spPr bwMode="auto">
          <a:xfrm>
            <a:off x="8305800" y="6477000"/>
            <a:ext cx="5334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0842" tIns="45441" rIns="90842" bIns="4544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defTabSz="9084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99375FF-1640-4E88-813C-635C1FE119DE}" type="slidenum">
              <a:rPr lang="en-US" altLang="en-US" sz="900" smtClean="0">
                <a:solidFill>
                  <a:srgbClr val="000000"/>
                </a:solidFill>
                <a:cs typeface="Arial" pitchFamily="34" charset="0"/>
              </a:rPr>
              <a:pPr defTabSz="90842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050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26" name="Picture 2" descr="https://gmweb.gm.com/sites/globalresearch/SiteCollectionImages1/R%20and%20D%20logos/RandD%20Logo%20use%20ON%20BLACK%20ONL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6390507"/>
            <a:ext cx="1527632" cy="23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2800" b="1" dirty="0" smtClean="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5pPr>
      <a:lvl6pPr marL="45421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6pPr>
      <a:lvl7pPr marL="908421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7pPr>
      <a:lvl8pPr marL="1362623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8pPr>
      <a:lvl9pPr marL="1816843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GM Sans Regular" pitchFamily="2" charset="0"/>
        </a:defRPr>
      </a:lvl9pPr>
    </p:titleStyle>
    <p:bodyStyle>
      <a:lvl1pPr marL="454210" indent="-454210" algn="l" rtl="0" eaLnBrk="1" fontAlgn="base" hangingPunct="1">
        <a:spcBef>
          <a:spcPct val="50000"/>
        </a:spcBef>
        <a:spcAft>
          <a:spcPct val="0"/>
        </a:spcAft>
        <a:buClr>
          <a:schemeClr val="tx2"/>
        </a:buClr>
        <a:buSzPct val="100000"/>
        <a:buFont typeface="GM Sans Regular" pitchFamily="2" charset="0"/>
        <a:buChar char="¶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9344" indent="-399014" algn="l" rtl="0" eaLnBrk="1" fontAlgn="base" hangingPunct="1">
        <a:spcBef>
          <a:spcPct val="50000"/>
        </a:spcBef>
        <a:spcAft>
          <a:spcPct val="0"/>
        </a:spcAft>
        <a:buClr>
          <a:schemeClr val="accent1"/>
        </a:buClr>
        <a:buSzPct val="100000"/>
        <a:buFont typeface="GM Sans Regular" pitchFamily="2" charset="0"/>
        <a:buChar char="¶"/>
        <a:defRPr sz="2000">
          <a:solidFill>
            <a:schemeClr val="tx1"/>
          </a:solidFill>
          <a:latin typeface="+mn-lt"/>
        </a:defRPr>
      </a:lvl2pPr>
      <a:lvl3pPr marL="738093" indent="-227091" algn="l" rtl="0" eaLnBrk="1" fontAlgn="base" hangingPunct="1">
        <a:spcBef>
          <a:spcPct val="25000"/>
        </a:spcBef>
        <a:spcAft>
          <a:spcPct val="0"/>
        </a:spcAft>
        <a:buClr>
          <a:schemeClr val="accent1"/>
        </a:buClr>
        <a:buSzPct val="120000"/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3pPr>
      <a:lvl4pPr marL="1078746" indent="-227091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4pPr>
      <a:lvl5pPr marL="1419405" indent="-227091" algn="l" rtl="0" eaLnBrk="1" fontAlgn="base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400" i="0">
          <a:solidFill>
            <a:schemeClr val="tx1"/>
          </a:solidFill>
          <a:latin typeface="+mn-lt"/>
        </a:defRPr>
      </a:lvl5pPr>
      <a:lvl6pPr marL="1873614" indent="-227091" algn="l" rtl="0" eaLnBrk="1" fontAlgn="base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327820" indent="-227091" algn="l" rtl="0" eaLnBrk="1" fontAlgn="base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782028" indent="-227091" algn="l" rtl="0" eaLnBrk="1" fontAlgn="base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236237" indent="-227091" algn="l" rtl="0" eaLnBrk="1" fontAlgn="base" hangingPunct="1">
        <a:spcBef>
          <a:spcPct val="25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210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421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623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843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1048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5254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462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672" algn="l" defTabSz="908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1.png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9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90602"/>
            <a:ext cx="7772400" cy="2460625"/>
          </a:xfrm>
        </p:spPr>
        <p:txBody>
          <a:bodyPr/>
          <a:lstStyle/>
          <a:p>
            <a:pPr algn="ctr"/>
            <a:r>
              <a:rPr lang="en-US" sz="4400" dirty="0" smtClean="0"/>
              <a:t>Automotive </a:t>
            </a:r>
            <a:r>
              <a:rPr lang="en-US" sz="4400" dirty="0"/>
              <a:t>Perspective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 on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/>
              <a:t>Licensed Assisted </a:t>
            </a:r>
            <a:r>
              <a:rPr lang="en-US" sz="4400" dirty="0" smtClean="0"/>
              <a:t>Access</a:t>
            </a:r>
            <a:r>
              <a:rPr lang="en-US" sz="4400" dirty="0"/>
              <a:t/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2209800"/>
          </a:xfrm>
        </p:spPr>
        <p:txBody>
          <a:bodyPr>
            <a:normAutofit fontScale="92500" lnSpcReduction="10000"/>
          </a:bodyPr>
          <a:lstStyle/>
          <a:p>
            <a:r>
              <a:rPr lang="en-US" sz="1700" dirty="0" smtClean="0"/>
              <a:t>29 August 2015</a:t>
            </a:r>
          </a:p>
          <a:p>
            <a:r>
              <a:rPr lang="en-US" b="1" dirty="0" smtClean="0"/>
              <a:t>General Motors</a:t>
            </a:r>
          </a:p>
          <a:p>
            <a:r>
              <a:rPr lang="en-US" b="1" dirty="0" smtClean="0"/>
              <a:t>Research &amp; Development</a:t>
            </a:r>
          </a:p>
          <a:p>
            <a:r>
              <a:rPr lang="en-US" sz="2200" dirty="0" smtClean="0"/>
              <a:t>Advanced Technical Center Israel (ATCI)</a:t>
            </a:r>
          </a:p>
          <a:p>
            <a:r>
              <a:rPr lang="en-US" sz="2200" dirty="0" smtClean="0"/>
              <a:t>Vehicle Connectivity Group</a:t>
            </a:r>
            <a:endParaRPr lang="en-US" sz="2200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LBT: LTE vs. </a:t>
            </a:r>
            <a:r>
              <a:rPr lang="en-US" sz="4000" dirty="0" err="1" smtClean="0">
                <a:solidFill>
                  <a:schemeClr val="tx2"/>
                </a:solidFill>
              </a:rPr>
              <a:t>WiFi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66FF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07887"/>
            <a:ext cx="6400800" cy="576911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6553200" y="2971800"/>
            <a:ext cx="2186940" cy="685800"/>
          </a:xfrm>
          <a:prstGeom prst="roundRect">
            <a:avLst/>
          </a:prstGeom>
          <a:solidFill>
            <a:srgbClr val="F8F57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GM Sans Regular" pitchFamily="2" charset="0"/>
                <a:cs typeface="Arial" pitchFamily="34" charset="0"/>
              </a:rPr>
              <a:t>The LBT scheme in TR 36.889</a:t>
            </a:r>
          </a:p>
        </p:txBody>
      </p:sp>
    </p:spTree>
    <p:extLst>
      <p:ext uri="{BB962C8B-B14F-4D97-AF65-F5344CB8AC3E}">
        <p14:creationId xmlns:p14="http://schemas.microsoft.com/office/powerpoint/2010/main" val="175789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 bwMode="auto">
          <a:xfrm>
            <a:off x="6069224" y="3402458"/>
            <a:ext cx="0" cy="208394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0500" y="677407"/>
                <a:ext cx="8915400" cy="3707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LTE-LBT looks similar to </a:t>
                </a:r>
                <a:r>
                  <a:rPr lang="en-US" sz="2000" dirty="0" err="1" smtClean="0">
                    <a:solidFill>
                      <a:srgbClr val="1E5DFA"/>
                    </a:solidFill>
                  </a:rPr>
                  <a:t>WiFi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 protocol, however it differs in several aspects: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b="1" u="sng" dirty="0">
                    <a:solidFill>
                      <a:srgbClr val="1E5DFA"/>
                    </a:solidFill>
                  </a:rPr>
                  <a:t>DIFS/EIFS-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en-US" dirty="0" smtClean="0">
                    <a:solidFill>
                      <a:srgbClr val="1E5DFA"/>
                    </a:solidFill>
                  </a:rPr>
                  <a:t>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𝐼𝐶𝐶𝐴</m:t>
                        </m:r>
                      </m:sub>
                    </m:sSub>
                    <m:r>
                      <a:rPr lang="en-US" i="1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𝑒𝐶𝐶𝐴</m:t>
                        </m:r>
                      </m:sub>
                    </m:sSub>
                    <m:r>
                      <a:rPr lang="en-US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34</m:t>
                        </m:r>
                      </m:e>
                      <m:sub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1E5DFA"/>
                    </a:solidFill>
                  </a:rPr>
                  <a:t> are 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the equivalent </a:t>
                </a:r>
                <a:r>
                  <a:rPr lang="en-US" dirty="0">
                    <a:solidFill>
                      <a:srgbClr val="1E5DFA"/>
                    </a:solidFill>
                  </a:rPr>
                  <a:t>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DIFS</m:t>
                    </m:r>
                    <m:r>
                      <a:rPr lang="en-US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34</m:t>
                        </m:r>
                      </m:e>
                      <m:sub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1E5DFA"/>
                    </a:solidFill>
                  </a:rPr>
                  <a:t>  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en-US" dirty="0">
                    <a:solidFill>
                      <a:srgbClr val="1E5DFA"/>
                    </a:solidFill>
                  </a:rPr>
                  <a:t>However, if the last frame which occupied the channel is received incorrectly, other </a:t>
                </a:r>
                <a:r>
                  <a:rPr lang="en-US" dirty="0" err="1">
                    <a:solidFill>
                      <a:srgbClr val="1E5DFA"/>
                    </a:solidFill>
                  </a:rPr>
                  <a:t>WiFi</a:t>
                </a:r>
                <a:r>
                  <a:rPr lang="en-US" dirty="0">
                    <a:solidFill>
                      <a:srgbClr val="1E5DFA"/>
                    </a:solidFill>
                  </a:rPr>
                  <a:t> devices defer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EIFS</m:t>
                    </m:r>
                    <m:r>
                      <a:rPr lang="en-US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94</m:t>
                        </m:r>
                      </m:e>
                      <m:sub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1E5DFA"/>
                    </a:solidFill>
                  </a:rPr>
                  <a:t> 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0A4FFA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" y="677407"/>
                <a:ext cx="8915400" cy="3707169"/>
              </a:xfrm>
              <a:prstGeom prst="rect">
                <a:avLst/>
              </a:prstGeom>
              <a:blipFill rotWithShape="0">
                <a:blip r:embed="rId2"/>
                <a:stretch>
                  <a:fillRect l="-684" t="-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3276600" y="3124200"/>
            <a:ext cx="5714999" cy="2362199"/>
            <a:chOff x="4976453" y="2446416"/>
            <a:chExt cx="7215547" cy="3064165"/>
          </a:xfrm>
        </p:grpSpPr>
        <p:sp>
          <p:nvSpPr>
            <p:cNvPr id="31" name="Rectangle 30"/>
            <p:cNvSpPr/>
            <p:nvPr/>
          </p:nvSpPr>
          <p:spPr>
            <a:xfrm>
              <a:off x="5143047" y="2807363"/>
              <a:ext cx="1490365" cy="28073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633412" y="2815384"/>
              <a:ext cx="280737" cy="272716"/>
            </a:xfrm>
            <a:prstGeom prst="rect">
              <a:avLst/>
            </a:prstGeom>
            <a:solidFill>
              <a:srgbClr val="807E7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flipH="1">
              <a:off x="6938212" y="2630900"/>
              <a:ext cx="505326" cy="17646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7363329" y="2446416"/>
              <a:ext cx="3213404" cy="399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Problem in the last frame</a:t>
              </a:r>
              <a:endParaRPr lang="en-US" sz="1400" dirty="0"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4976453" y="3088099"/>
              <a:ext cx="392691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8903371" y="3088100"/>
              <a:ext cx="1868905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5414213" y="4058647"/>
              <a:ext cx="6777787" cy="80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6914149" y="2705435"/>
              <a:ext cx="64169" cy="280514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5414211" y="2630900"/>
              <a:ext cx="0" cy="287968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10547684" y="3753843"/>
              <a:ext cx="1588165" cy="304805"/>
            </a:xfrm>
            <a:prstGeom prst="rect">
              <a:avLst/>
            </a:prstGeom>
            <a:solidFill>
              <a:srgbClr val="00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Random “</a:t>
              </a:r>
              <a:r>
                <a:rPr lang="en-US" sz="800" dirty="0" err="1" smtClean="0">
                  <a:solidFill>
                    <a:schemeClr val="tx1"/>
                  </a:solidFill>
                </a:rPr>
                <a:t>backoff</a:t>
              </a:r>
              <a:r>
                <a:rPr lang="en-US" sz="800" dirty="0" smtClean="0">
                  <a:solidFill>
                    <a:schemeClr val="tx1"/>
                  </a:solidFill>
                </a:rPr>
                <a:t> time”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5642541" y="2630900"/>
              <a:ext cx="36366" cy="287968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414212" y="3753842"/>
              <a:ext cx="1521994" cy="3048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Waiting for the channel to be idle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678906" y="4700321"/>
              <a:ext cx="1299411" cy="3048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Waiting for the channel to be idle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V="1">
              <a:off x="5686928" y="4997106"/>
              <a:ext cx="6505072" cy="80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6978320" y="4692301"/>
                  <a:ext cx="1515975" cy="304805"/>
                </a:xfrm>
                <a:prstGeom prst="rect">
                  <a:avLst/>
                </a:prstGeom>
                <a:solidFill>
                  <a:srgbClr val="66CC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12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𝑒𝐶𝐶𝐴</m:t>
                          </m:r>
                        </m:sub>
                      </m:sSub>
                    </m:oMath>
                  </a14:m>
                  <a:r>
                    <a:rPr lang="en-US" sz="1200" dirty="0" smtClean="0">
                      <a:solidFill>
                        <a:schemeClr val="tx1"/>
                      </a:solidFill>
                    </a:rPr>
                    <a:t> 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∼</m:t>
                          </m:r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1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a14:m>
                  <a:r>
                    <a:rPr lang="en-US" sz="1200" dirty="0" smtClean="0">
                      <a:solidFill>
                        <a:schemeClr val="tx1"/>
                      </a:solidFill>
                    </a:rPr>
                    <a:t>)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Rectangle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8320" y="4692301"/>
                  <a:ext cx="1515975" cy="304805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4651" b="-20930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7" name="Rectangle 46"/>
            <p:cNvSpPr/>
            <p:nvPr/>
          </p:nvSpPr>
          <p:spPr>
            <a:xfrm>
              <a:off x="8502317" y="4692301"/>
              <a:ext cx="1764630" cy="304805"/>
            </a:xfrm>
            <a:prstGeom prst="rect">
              <a:avLst/>
            </a:prstGeom>
            <a:solidFill>
              <a:srgbClr val="00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Random “</a:t>
              </a:r>
              <a:r>
                <a:rPr lang="en-US" sz="800" dirty="0" err="1" smtClean="0">
                  <a:solidFill>
                    <a:schemeClr val="tx1"/>
                  </a:solidFill>
                </a:rPr>
                <a:t>backoff</a:t>
              </a:r>
              <a:r>
                <a:rPr lang="en-US" sz="800" dirty="0" smtClean="0">
                  <a:solidFill>
                    <a:schemeClr val="tx1"/>
                  </a:solidFill>
                </a:rPr>
                <a:t> time”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10266946" y="2705435"/>
              <a:ext cx="1" cy="280514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10274969" y="4680281"/>
              <a:ext cx="1917031" cy="308808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transmitting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Rectangle 39"/>
                <p:cNvSpPr/>
                <p:nvPr/>
              </p:nvSpPr>
              <p:spPr>
                <a:xfrm>
                  <a:off x="6954255" y="3753843"/>
                  <a:ext cx="3593427" cy="304805"/>
                </a:xfrm>
                <a:prstGeom prst="rect">
                  <a:avLst/>
                </a:prstGeom>
                <a:solidFill>
                  <a:srgbClr val="66CC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smtClean="0">
                      <a:solidFill>
                        <a:schemeClr val="tx1"/>
                      </a:solidFill>
                    </a:rPr>
                    <a:t>EIFS 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94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a14:m>
                  <a:r>
                    <a:rPr lang="en-US" sz="1400" dirty="0" smtClean="0">
                      <a:solidFill>
                        <a:schemeClr val="tx1"/>
                      </a:solidFill>
                    </a:rPr>
                    <a:t>)</a:t>
                  </a:r>
                  <a:endParaRPr lang="en-US" sz="1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0" name="Rectangle 3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54255" y="3753843"/>
                  <a:ext cx="3593427" cy="304805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14286" b="-33333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4" name="TextBox 53"/>
          <p:cNvSpPr txBox="1"/>
          <p:nvPr/>
        </p:nvSpPr>
        <p:spPr>
          <a:xfrm>
            <a:off x="308103" y="3372169"/>
            <a:ext cx="291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The channel (occupied by a </a:t>
            </a:r>
            <a:r>
              <a:rPr lang="en-US" sz="1200" dirty="0" err="1" smtClean="0"/>
              <a:t>WiFi</a:t>
            </a:r>
            <a:r>
              <a:rPr lang="en-US" sz="1200" dirty="0" smtClean="0"/>
              <a:t> signal):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88376" y="4114800"/>
            <a:ext cx="318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WiFi</a:t>
            </a:r>
            <a:r>
              <a:rPr lang="en-US" sz="1200" dirty="0" smtClean="0"/>
              <a:t> that wants to transmit: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92245" y="4828401"/>
            <a:ext cx="3131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LTE that wants to transmit: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7689235" y="3431977"/>
            <a:ext cx="0" cy="208394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 bwMode="auto">
              <a:xfrm>
                <a:off x="6075579" y="5095147"/>
                <a:ext cx="1590650" cy="389407"/>
              </a:xfrm>
              <a:prstGeom prst="rect">
                <a:avLst/>
              </a:prstGeom>
              <a:solidFill>
                <a:srgbClr val="FF8F94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60</m:t>
                          </m:r>
                        </m:e>
                        <m:sub>
                          <m:r>
                            <a:rPr kumimoji="0" lang="en-US" sz="1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itchFamily="34" charset="0"/>
                            </a:rPr>
                            <m:t>𝜇</m:t>
                          </m:r>
                          <m:r>
                            <a:rPr kumimoji="0" lang="en-US" sz="1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itchFamily="34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M Sans Regular" pitchFamily="2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75579" y="5095147"/>
                <a:ext cx="1590650" cy="38940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/>
          <p:cNvCxnSpPr/>
          <p:nvPr/>
        </p:nvCxnSpPr>
        <p:spPr bwMode="auto">
          <a:xfrm flipV="1">
            <a:off x="6307461" y="5562600"/>
            <a:ext cx="321939" cy="41301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ounded Rectangle 50"/>
              <p:cNvSpPr/>
              <p:nvPr/>
            </p:nvSpPr>
            <p:spPr bwMode="auto">
              <a:xfrm>
                <a:off x="2157127" y="5701942"/>
                <a:ext cx="4109039" cy="620283"/>
              </a:xfrm>
              <a:prstGeom prst="roundRect">
                <a:avLst/>
              </a:prstGeom>
              <a:solidFill>
                <a:srgbClr val="FFFF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LTE</a:t>
                </a:r>
                <a:r>
                  <a:rPr kumimoji="0" lang="en-US" sz="14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 has advantage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kumimoji="0" lang="en-US" sz="1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Arial" pitchFamily="34" charset="0"/>
                          </a:rPr>
                          <m:t>60</m:t>
                        </m:r>
                      </m:e>
                      <m:sub>
                        <m:r>
                          <a:rPr kumimoji="0" lang="en-US" sz="1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itchFamily="34" charset="0"/>
                          </a:rPr>
                          <m:t>𝜇</m:t>
                        </m:r>
                        <m:r>
                          <a:rPr kumimoji="0" lang="en-US" sz="1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itchFamily="34" charset="0"/>
                          </a:rPr>
                          <m:t>𝑠</m:t>
                        </m:r>
                      </m:sub>
                    </m:sSub>
                    <m:r>
                      <a:rPr kumimoji="0" lang="en-US" sz="14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Arial" pitchFamily="34" charset="0"/>
                      </a:rPr>
                      <m:t> </m:t>
                    </m:r>
                  </m:oMath>
                </a14:m>
                <a:r>
                  <a:rPr kumimoji="0" lang="en-US" sz="1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over </a:t>
                </a:r>
                <a:r>
                  <a:rPr kumimoji="0" lang="en-US" sz="14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WiFi</a:t>
                </a:r>
                <a:r>
                  <a:rPr kumimoji="0" lang="en-US" sz="1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,</a:t>
                </a:r>
                <a:r>
                  <a:rPr kumimoji="0" lang="en-US" sz="14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 even though the </a:t>
                </a:r>
                <a:r>
                  <a:rPr kumimoji="0" lang="en-US" sz="14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WiFi</a:t>
                </a:r>
                <a:r>
                  <a:rPr kumimoji="0" lang="en-US" sz="14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GM Sans Regular" pitchFamily="2" charset="0"/>
                    <a:cs typeface="Arial" pitchFamily="34" charset="0"/>
                  </a:rPr>
                  <a:t> started to check the channel first.</a:t>
                </a: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M Sans Regular" pitchFamily="2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1" name="Rounded 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57127" y="5701942"/>
                <a:ext cx="4109039" cy="620283"/>
              </a:xfrm>
              <a:prstGeom prst="round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LBT: LTE vs. </a:t>
            </a:r>
            <a:r>
              <a:rPr lang="en-US" sz="4000" dirty="0" err="1" smtClean="0">
                <a:solidFill>
                  <a:schemeClr val="tx2"/>
                </a:solidFill>
              </a:rPr>
              <a:t>WiFi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9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" y="375017"/>
            <a:ext cx="89154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rgbClr val="1E5DFA"/>
              </a:solidFill>
            </a:endParaRPr>
          </a:p>
          <a:p>
            <a:r>
              <a:rPr lang="en-US" sz="2000" b="1" dirty="0" smtClean="0">
                <a:solidFill>
                  <a:srgbClr val="1E5DFA"/>
                </a:solidFill>
              </a:rPr>
              <a:t>2.     </a:t>
            </a:r>
            <a:r>
              <a:rPr lang="en-US" sz="2000" b="1" u="sng" dirty="0" smtClean="0">
                <a:solidFill>
                  <a:srgbClr val="1E5DFA"/>
                </a:solidFill>
              </a:rPr>
              <a:t>RTS/CTS (Request/Clear to Send)-</a:t>
            </a:r>
            <a:endParaRPr lang="en-US" sz="2000" b="1" u="sng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1E5DFA"/>
                </a:solidFill>
              </a:rPr>
              <a:t>WiFi</a:t>
            </a:r>
            <a:r>
              <a:rPr lang="en-US" dirty="0" smtClean="0">
                <a:solidFill>
                  <a:srgbClr val="1E5DFA"/>
                </a:solidFill>
              </a:rPr>
              <a:t> networks use RTS/CTS </a:t>
            </a:r>
            <a:r>
              <a:rPr lang="en-US" dirty="0">
                <a:solidFill>
                  <a:srgbClr val="1E5DFA"/>
                </a:solidFill>
              </a:rPr>
              <a:t>protocol </a:t>
            </a:r>
            <a:r>
              <a:rPr lang="en-US" dirty="0" smtClean="0">
                <a:solidFill>
                  <a:srgbClr val="1E5DFA"/>
                </a:solidFill>
              </a:rPr>
              <a:t>to </a:t>
            </a:r>
            <a:r>
              <a:rPr lang="en-US" dirty="0">
                <a:solidFill>
                  <a:srgbClr val="1E5DFA"/>
                </a:solidFill>
              </a:rPr>
              <a:t>solve hidden node </a:t>
            </a:r>
            <a:r>
              <a:rPr lang="en-US" dirty="0" smtClean="0">
                <a:solidFill>
                  <a:srgbClr val="1E5DFA"/>
                </a:solidFill>
              </a:rPr>
              <a:t>problems </a:t>
            </a:r>
            <a:endParaRPr lang="en-US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All STAs which use the relevant AP and detected one of the messages would defer from transmission for the specified duration before applying the CCA protocol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If </a:t>
            </a:r>
            <a:r>
              <a:rPr lang="en-US" dirty="0">
                <a:solidFill>
                  <a:srgbClr val="1E5DFA"/>
                </a:solidFill>
              </a:rPr>
              <a:t>transmission loss </a:t>
            </a:r>
            <a:r>
              <a:rPr lang="en-US" dirty="0" smtClean="0">
                <a:solidFill>
                  <a:srgbClr val="1E5DFA"/>
                </a:solidFill>
              </a:rPr>
              <a:t>occurs,</a:t>
            </a:r>
            <a:r>
              <a:rPr lang="en-US" dirty="0">
                <a:solidFill>
                  <a:srgbClr val="1E5DFA"/>
                </a:solidFill>
              </a:rPr>
              <a:t> </a:t>
            </a:r>
            <a:r>
              <a:rPr lang="en-US" dirty="0" smtClean="0">
                <a:solidFill>
                  <a:srgbClr val="1E5DFA"/>
                </a:solidFill>
              </a:rPr>
              <a:t>the </a:t>
            </a:r>
            <a:r>
              <a:rPr lang="en-US" dirty="0" err="1" smtClean="0">
                <a:solidFill>
                  <a:srgbClr val="1E5DFA"/>
                </a:solidFill>
              </a:rPr>
              <a:t>eNB</a:t>
            </a:r>
            <a:r>
              <a:rPr lang="en-US" dirty="0" smtClean="0">
                <a:solidFill>
                  <a:srgbClr val="1E5DFA"/>
                </a:solidFill>
              </a:rPr>
              <a:t> (which cannot decode RTS/CTS) will start the LBT protocol as soon as the energy level indicates idle</a:t>
            </a: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2518097"/>
            <a:ext cx="6385898" cy="2155210"/>
            <a:chOff x="362604" y="3104980"/>
            <a:chExt cx="9355982" cy="3778372"/>
          </a:xfrm>
        </p:grpSpPr>
        <p:pic>
          <p:nvPicPr>
            <p:cNvPr id="28" name="Picture 27" descr="No Hope Wireless Access Point Clip Art"/>
            <p:cNvPicPr/>
            <p:nvPr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rgbClr val="00B05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346" y="3385374"/>
              <a:ext cx="1114925" cy="1235243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Rounded Rectangular Callout 28"/>
                <p:cNvSpPr/>
                <p:nvPr/>
              </p:nvSpPr>
              <p:spPr>
                <a:xfrm>
                  <a:off x="2594611" y="4359703"/>
                  <a:ext cx="1716504" cy="1195136"/>
                </a:xfrm>
                <a:prstGeom prst="wedgeRoundRectCallout">
                  <a:avLst>
                    <a:gd name="adj1" fmla="val 56286"/>
                    <a:gd name="adj2" fmla="val -71609"/>
                    <a:gd name="adj3" fmla="val 16667"/>
                  </a:avLst>
                </a:prstGeom>
                <a:solidFill>
                  <a:srgbClr val="66FF9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b="1" dirty="0" smtClean="0">
                      <a:solidFill>
                        <a:schemeClr val="tx1"/>
                      </a:solidFill>
                    </a:rPr>
                    <a:t>STA1 is CTS</a:t>
                  </a:r>
                  <a:r>
                    <a:rPr lang="en-US" sz="1200" dirty="0" smtClean="0">
                      <a:solidFill>
                        <a:schemeClr val="tx1"/>
                      </a:solidFill>
                    </a:rPr>
                    <a:t>,</a:t>
                  </a:r>
                </a:p>
                <a:p>
                  <a:pPr algn="ctr"/>
                  <a:r>
                    <a:rPr lang="en-US" sz="1200" dirty="0" smtClean="0">
                      <a:solidFill>
                        <a:schemeClr val="tx1"/>
                      </a:solidFill>
                    </a:rPr>
                    <a:t>Estimated duration: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9" name="Rounded Rectangular Callout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94611" y="4359703"/>
                  <a:ext cx="1716504" cy="1195136"/>
                </a:xfrm>
                <a:prstGeom prst="wedgeRoundRectCallout">
                  <a:avLst>
                    <a:gd name="adj1" fmla="val 56286"/>
                    <a:gd name="adj2" fmla="val -71609"/>
                    <a:gd name="adj3" fmla="val 16667"/>
                  </a:avLst>
                </a:prstGeom>
                <a:blipFill rotWithShape="0">
                  <a:blip r:embed="rId3"/>
                  <a:stretch>
                    <a:fillRect b="-2128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/>
            <p:cNvSpPr txBox="1"/>
            <p:nvPr/>
          </p:nvSpPr>
          <p:spPr>
            <a:xfrm>
              <a:off x="4366936" y="4752621"/>
              <a:ext cx="625744" cy="485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AP</a:t>
              </a:r>
              <a:endParaRPr lang="en-US" sz="1200" dirty="0"/>
            </a:p>
          </p:txBody>
        </p:sp>
        <p:pic>
          <p:nvPicPr>
            <p:cNvPr id="50" name="Picture 49" descr="Diagram: Wireless Access Point Mode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46" r="6972" b="80101"/>
            <a:stretch/>
          </p:blipFill>
          <p:spPr bwMode="auto">
            <a:xfrm>
              <a:off x="362604" y="3104980"/>
              <a:ext cx="890333" cy="71588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1" name="Picture 50" descr="Diagram: Wireless Access Point Mode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46" r="6972" b="80101"/>
            <a:stretch/>
          </p:blipFill>
          <p:spPr bwMode="auto">
            <a:xfrm>
              <a:off x="8296058" y="5441002"/>
              <a:ext cx="1122947" cy="82616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2" name="Picture 51" descr="Diagram: Wireless Access Point Mode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46" r="6972" b="80101"/>
            <a:stretch/>
          </p:blipFill>
          <p:spPr bwMode="auto">
            <a:xfrm>
              <a:off x="8918224" y="3133802"/>
              <a:ext cx="762000" cy="5611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8857532" y="3777929"/>
              <a:ext cx="861054" cy="485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STA 3</a:t>
              </a:r>
              <a:endParaRPr lang="en-US" sz="12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19867" y="3885254"/>
              <a:ext cx="833069" cy="485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STA 1</a:t>
              </a:r>
              <a:endParaRPr lang="en-US" sz="12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636555" y="6397736"/>
              <a:ext cx="863111" cy="485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STA 2</a:t>
              </a:r>
              <a:endParaRPr lang="en-US" sz="12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Rounded Rectangular Callout 56"/>
                <p:cNvSpPr/>
                <p:nvPr/>
              </p:nvSpPr>
              <p:spPr>
                <a:xfrm>
                  <a:off x="6920051" y="3777929"/>
                  <a:ext cx="1716504" cy="1195136"/>
                </a:xfrm>
                <a:prstGeom prst="wedgeRoundRectCallout">
                  <a:avLst>
                    <a:gd name="adj1" fmla="val 70756"/>
                    <a:gd name="adj2" fmla="val -60990"/>
                    <a:gd name="adj3" fmla="val 16667"/>
                  </a:avLst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>
                      <a:solidFill>
                        <a:schemeClr val="tx1"/>
                      </a:solidFill>
                    </a:rPr>
                    <a:t>Defer </a:t>
                  </a:r>
                </a:p>
                <a:p>
                  <a:pPr algn="ctr"/>
                  <a:r>
                    <a:rPr lang="en-US" sz="1200" dirty="0" smtClean="0">
                      <a:solidFill>
                        <a:schemeClr val="tx1"/>
                      </a:solidFill>
                    </a:rPr>
                    <a:t>for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sz="1200" dirty="0" smtClean="0">
                      <a:solidFill>
                        <a:schemeClr val="tx1"/>
                      </a:solidFill>
                    </a:rPr>
                    <a:t> amount of time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7" name="Rounded Rectangular Callout 5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0051" y="3777929"/>
                  <a:ext cx="1716504" cy="1195136"/>
                </a:xfrm>
                <a:prstGeom prst="wedgeRoundRectCallout">
                  <a:avLst>
                    <a:gd name="adj1" fmla="val 70756"/>
                    <a:gd name="adj2" fmla="val -60990"/>
                    <a:gd name="adj3" fmla="val 16667"/>
                  </a:avLst>
                </a:prstGeom>
                <a:blipFill rotWithShape="0">
                  <a:blip r:embed="rId5"/>
                  <a:stretch>
                    <a:fillRect b="-1550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ounded Rectangular Callout 57"/>
                <p:cNvSpPr/>
                <p:nvPr/>
              </p:nvSpPr>
              <p:spPr>
                <a:xfrm>
                  <a:off x="6071330" y="5664375"/>
                  <a:ext cx="1716504" cy="1195136"/>
                </a:xfrm>
                <a:prstGeom prst="wedgeRoundRectCallout">
                  <a:avLst>
                    <a:gd name="adj1" fmla="val 87111"/>
                    <a:gd name="adj2" fmla="val -9983"/>
                    <a:gd name="adj3" fmla="val 16667"/>
                  </a:avLst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>
                      <a:solidFill>
                        <a:schemeClr val="tx1"/>
                      </a:solidFill>
                    </a:rPr>
                    <a:t>Defer</a:t>
                  </a:r>
                </a:p>
                <a:p>
                  <a:pPr algn="ctr"/>
                  <a:r>
                    <a:rPr lang="en-US" sz="1200" dirty="0" smtClean="0">
                      <a:solidFill>
                        <a:schemeClr val="tx1"/>
                      </a:solidFill>
                    </a:rPr>
                    <a:t>for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sz="1200" dirty="0" smtClean="0">
                      <a:solidFill>
                        <a:schemeClr val="tx1"/>
                      </a:solidFill>
                    </a:rPr>
                    <a:t> amount of time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8" name="Rounded Rectangular Callout 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71330" y="5664375"/>
                  <a:ext cx="1716504" cy="1195136"/>
                </a:xfrm>
                <a:prstGeom prst="wedgeRoundRectCallout">
                  <a:avLst>
                    <a:gd name="adj1" fmla="val 87111"/>
                    <a:gd name="adj2" fmla="val -9983"/>
                    <a:gd name="adj3" fmla="val 16667"/>
                  </a:avLst>
                </a:prstGeom>
                <a:blipFill rotWithShape="0">
                  <a:blip r:embed="rId6"/>
                  <a:stretch>
                    <a:fillRect b="-2586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ular Callout 60"/>
              <p:cNvSpPr/>
              <p:nvPr/>
            </p:nvSpPr>
            <p:spPr>
              <a:xfrm>
                <a:off x="762000" y="3512026"/>
                <a:ext cx="1171595" cy="681714"/>
              </a:xfrm>
              <a:prstGeom prst="wedgeRoundRectCallout">
                <a:avLst>
                  <a:gd name="adj1" fmla="val 21489"/>
                  <a:gd name="adj2" fmla="val -95082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RTS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,</a:t>
                </a:r>
              </a:p>
              <a:p>
                <a:pPr algn="ctr"/>
                <a:r>
                  <a:rPr lang="en-US" sz="1200" dirty="0" smtClean="0">
                    <a:solidFill>
                      <a:schemeClr val="tx1"/>
                    </a:solidFill>
                  </a:rPr>
                  <a:t>Estimated duration: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" name="Rounded Rectangular Callout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512026"/>
                <a:ext cx="1171595" cy="681714"/>
              </a:xfrm>
              <a:prstGeom prst="wedgeRoundRectCallout">
                <a:avLst>
                  <a:gd name="adj1" fmla="val 21489"/>
                  <a:gd name="adj2" fmla="val -95082"/>
                  <a:gd name="adj3" fmla="val 16667"/>
                </a:avLst>
              </a:prstGeom>
              <a:blipFill rotWithShape="0">
                <a:blip r:embed="rId7"/>
                <a:stretch>
                  <a:fillRect b="-1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LBT: LTE vs. </a:t>
            </a:r>
            <a:r>
              <a:rPr lang="en-US" sz="4000" dirty="0" err="1" smtClean="0">
                <a:solidFill>
                  <a:schemeClr val="tx2"/>
                </a:solidFill>
              </a:rPr>
              <a:t>WiFi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088387" y="5412324"/>
            <a:ext cx="4818026" cy="718115"/>
          </a:xfrm>
          <a:prstGeom prst="roundRect">
            <a:avLst/>
          </a:prstGeom>
          <a:solidFill>
            <a:srgbClr val="FFD03B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In issues 1,2 the problems occur since LTE devices cannot decode inter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WiFi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6819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" y="677407"/>
            <a:ext cx="8915400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endParaRPr lang="en-US" sz="2400" dirty="0" smtClean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r>
              <a:rPr lang="en-US" sz="2000" b="1" dirty="0" smtClean="0">
                <a:solidFill>
                  <a:srgbClr val="1E5DFA"/>
                </a:solidFill>
              </a:rPr>
              <a:t>3.     </a:t>
            </a:r>
            <a:r>
              <a:rPr lang="en-US" sz="2000" b="1" u="sng" dirty="0" smtClean="0">
                <a:solidFill>
                  <a:srgbClr val="1E5DFA"/>
                </a:solidFill>
              </a:rPr>
              <a:t>Contention Window (CW) Update-</a:t>
            </a:r>
            <a:endParaRPr lang="en-US" sz="2000" b="1" u="sng" dirty="0">
              <a:solidFill>
                <a:srgbClr val="1E5DFA"/>
              </a:solidFill>
            </a:endParaRPr>
          </a:p>
          <a:p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CW update is performed when re-transmission is required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1E5DFA"/>
                </a:solidFill>
              </a:rPr>
              <a:t>WiFi</a:t>
            </a:r>
            <a:r>
              <a:rPr lang="en-US" dirty="0" smtClean="0">
                <a:solidFill>
                  <a:srgbClr val="1E5DFA"/>
                </a:solidFill>
              </a:rPr>
              <a:t> </a:t>
            </a:r>
            <a:r>
              <a:rPr lang="en-US" dirty="0">
                <a:solidFill>
                  <a:srgbClr val="1E5DFA"/>
                </a:solidFill>
              </a:rPr>
              <a:t>has an exponential CW update mechanism</a:t>
            </a: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Both LTE and </a:t>
            </a:r>
            <a:r>
              <a:rPr lang="en-US" dirty="0" err="1" smtClean="0">
                <a:solidFill>
                  <a:srgbClr val="1E5DFA"/>
                </a:solidFill>
              </a:rPr>
              <a:t>WiFi</a:t>
            </a:r>
            <a:r>
              <a:rPr lang="en-US" dirty="0" smtClean="0">
                <a:solidFill>
                  <a:srgbClr val="1E5DFA"/>
                </a:solidFill>
              </a:rPr>
              <a:t> re-transmit at the absence of an ACK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In </a:t>
            </a:r>
            <a:r>
              <a:rPr lang="en-US" dirty="0" err="1" smtClean="0">
                <a:solidFill>
                  <a:srgbClr val="1E5DFA"/>
                </a:solidFill>
              </a:rPr>
              <a:t>WiFi</a:t>
            </a:r>
            <a:r>
              <a:rPr lang="en-US" dirty="0" smtClean="0">
                <a:solidFill>
                  <a:srgbClr val="1E5DFA"/>
                </a:solidFill>
              </a:rPr>
              <a:t> </a:t>
            </a:r>
            <a:r>
              <a:rPr lang="en-US" dirty="0">
                <a:solidFill>
                  <a:srgbClr val="1E5DFA"/>
                </a:solidFill>
              </a:rPr>
              <a:t>the ACK arrives within </a:t>
            </a:r>
            <a:r>
              <a:rPr lang="en-US" dirty="0" smtClean="0">
                <a:solidFill>
                  <a:srgbClr val="1E5DFA"/>
                </a:solidFill>
              </a:rPr>
              <a:t>few tens of micro seconds from the end of data transmission, whereas in LTE it takes 3ms for an ACK to arrive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5DFA"/>
                </a:solidFill>
              </a:rPr>
              <a:t>As a consequence, </a:t>
            </a:r>
            <a:r>
              <a:rPr lang="en-US" dirty="0">
                <a:solidFill>
                  <a:srgbClr val="1E5DFA"/>
                </a:solidFill>
              </a:rPr>
              <a:t>when </a:t>
            </a:r>
            <a:r>
              <a:rPr lang="en-US" dirty="0" err="1">
                <a:solidFill>
                  <a:srgbClr val="1E5DFA"/>
                </a:solidFill>
              </a:rPr>
              <a:t>WiFi</a:t>
            </a:r>
            <a:r>
              <a:rPr lang="en-US" dirty="0">
                <a:solidFill>
                  <a:srgbClr val="1E5DFA"/>
                </a:solidFill>
              </a:rPr>
              <a:t> and LTE devices compete </a:t>
            </a:r>
            <a:r>
              <a:rPr lang="en-US" dirty="0" smtClean="0">
                <a:solidFill>
                  <a:srgbClr val="1E5DFA"/>
                </a:solidFill>
              </a:rPr>
              <a:t>over </a:t>
            </a:r>
            <a:r>
              <a:rPr lang="en-US" dirty="0">
                <a:solidFill>
                  <a:srgbClr val="1E5DFA"/>
                </a:solidFill>
              </a:rPr>
              <a:t>the same band, </a:t>
            </a:r>
            <a:r>
              <a:rPr lang="en-US" dirty="0" smtClean="0">
                <a:solidFill>
                  <a:srgbClr val="1E5DFA"/>
                </a:solidFill>
              </a:rPr>
              <a:t> </a:t>
            </a:r>
            <a:r>
              <a:rPr lang="en-US" dirty="0" err="1" smtClean="0">
                <a:solidFill>
                  <a:srgbClr val="1E5DFA"/>
                </a:solidFill>
              </a:rPr>
              <a:t>WiFi</a:t>
            </a:r>
            <a:r>
              <a:rPr lang="en-US" dirty="0" smtClean="0">
                <a:solidFill>
                  <a:srgbClr val="1E5DFA"/>
                </a:solidFill>
              </a:rPr>
              <a:t> </a:t>
            </a:r>
            <a:r>
              <a:rPr lang="en-US" dirty="0">
                <a:solidFill>
                  <a:srgbClr val="1E5DFA"/>
                </a:solidFill>
              </a:rPr>
              <a:t>devices </a:t>
            </a:r>
            <a:r>
              <a:rPr lang="en-US" dirty="0" smtClean="0">
                <a:solidFill>
                  <a:srgbClr val="1E5DFA"/>
                </a:solidFill>
              </a:rPr>
              <a:t>may </a:t>
            </a:r>
            <a:r>
              <a:rPr lang="en-US" dirty="0">
                <a:solidFill>
                  <a:srgbClr val="1E5DFA"/>
                </a:solidFill>
              </a:rPr>
              <a:t>increase </a:t>
            </a:r>
            <a:r>
              <a:rPr lang="en-US" dirty="0" smtClean="0">
                <a:solidFill>
                  <a:srgbClr val="1E5DFA"/>
                </a:solidFill>
              </a:rPr>
              <a:t>the </a:t>
            </a:r>
            <a:r>
              <a:rPr lang="en-US" dirty="0">
                <a:solidFill>
                  <a:srgbClr val="1E5DFA"/>
                </a:solidFill>
              </a:rPr>
              <a:t>CW several times before the LTE </a:t>
            </a:r>
            <a:r>
              <a:rPr lang="en-US" dirty="0" smtClean="0">
                <a:solidFill>
                  <a:srgbClr val="1E5DFA"/>
                </a:solidFill>
              </a:rPr>
              <a:t>will consider re-transmission</a:t>
            </a:r>
            <a:endParaRPr lang="en-US" dirty="0">
              <a:solidFill>
                <a:srgbClr val="1E5DFA"/>
              </a:solidFill>
            </a:endParaRPr>
          </a:p>
          <a:p>
            <a:endParaRPr lang="en-US" dirty="0">
              <a:solidFill>
                <a:srgbClr val="1E5DFA"/>
              </a:solidFill>
            </a:endParaRPr>
          </a:p>
          <a:p>
            <a:endParaRPr lang="en-US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LBT: LTE vs. </a:t>
            </a:r>
            <a:r>
              <a:rPr lang="en-US" sz="4000" dirty="0" err="1" smtClean="0">
                <a:solidFill>
                  <a:schemeClr val="tx2"/>
                </a:solidFill>
              </a:rPr>
              <a:t>WiFi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Inefficient Spectral Utilization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353687"/>
            <a:ext cx="8915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can only transmit over bandwidths of  20, 40, 80, 160 MHz using the defined channels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Allowing LTE the use of </a:t>
            </a:r>
            <a:r>
              <a:rPr lang="en-US" sz="2000" dirty="0">
                <a:solidFill>
                  <a:srgbClr val="1E5DFA"/>
                </a:solidFill>
              </a:rPr>
              <a:t>5, 10, 15 MHz carrier </a:t>
            </a:r>
            <a:r>
              <a:rPr lang="en-US" sz="2000" dirty="0" smtClean="0">
                <a:solidFill>
                  <a:srgbClr val="1E5DFA"/>
                </a:solidFill>
              </a:rPr>
              <a:t>components would result in:</a:t>
            </a:r>
          </a:p>
          <a:p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Higher interference to adjacent channels than would be caused by 20MHz transmission (since the spectral mask is given in </a:t>
            </a:r>
            <a:r>
              <a:rPr lang="en-US" sz="2000" dirty="0" err="1" smtClean="0">
                <a:solidFill>
                  <a:srgbClr val="1E5DFA"/>
                </a:solidFill>
              </a:rPr>
              <a:t>dBc</a:t>
            </a:r>
            <a:r>
              <a:rPr lang="en-US" sz="2000" dirty="0" smtClean="0">
                <a:solidFill>
                  <a:srgbClr val="1E5DFA"/>
                </a:solidFill>
              </a:rPr>
              <a:t>)</a:t>
            </a:r>
          </a:p>
          <a:p>
            <a:pPr lvl="1"/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Spectral </a:t>
            </a:r>
            <a:r>
              <a:rPr lang="en-US" sz="2000" dirty="0">
                <a:solidFill>
                  <a:srgbClr val="1E5DFA"/>
                </a:solidFill>
              </a:rPr>
              <a:t>utilization inefficiency </a:t>
            </a:r>
          </a:p>
          <a:p>
            <a:pPr lvl="1"/>
            <a:endParaRPr lang="en-US" sz="2000" dirty="0">
              <a:solidFill>
                <a:srgbClr val="1E5DFA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685800" y="2057400"/>
            <a:ext cx="80772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3" name="Trapezoid 12"/>
          <p:cNvSpPr/>
          <p:nvPr/>
        </p:nvSpPr>
        <p:spPr bwMode="auto">
          <a:xfrm>
            <a:off x="10668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4" name="Trapezoid 13"/>
          <p:cNvSpPr/>
          <p:nvPr/>
        </p:nvSpPr>
        <p:spPr bwMode="auto">
          <a:xfrm>
            <a:off x="22860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5" name="Trapezoid 14"/>
          <p:cNvSpPr/>
          <p:nvPr/>
        </p:nvSpPr>
        <p:spPr bwMode="auto">
          <a:xfrm>
            <a:off x="35052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6" name="Trapezoid 15"/>
          <p:cNvSpPr/>
          <p:nvPr/>
        </p:nvSpPr>
        <p:spPr bwMode="auto">
          <a:xfrm>
            <a:off x="47244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7" name="Trapezoid 16"/>
          <p:cNvSpPr/>
          <p:nvPr/>
        </p:nvSpPr>
        <p:spPr bwMode="auto">
          <a:xfrm>
            <a:off x="59436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8" name="Trapezoid 17"/>
          <p:cNvSpPr/>
          <p:nvPr/>
        </p:nvSpPr>
        <p:spPr bwMode="auto">
          <a:xfrm>
            <a:off x="7162800" y="1676400"/>
            <a:ext cx="1219200" cy="381000"/>
          </a:xfrm>
          <a:prstGeom prst="trapezoid">
            <a:avLst>
              <a:gd name="adj" fmla="val 17000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cxnSp>
        <p:nvCxnSpPr>
          <p:cNvPr id="21" name="Straight Arrow Connector 20"/>
          <p:cNvCxnSpPr>
            <a:stCxn id="13" idx="1"/>
            <a:endCxn id="13" idx="3"/>
          </p:cNvCxnSpPr>
          <p:nvPr/>
        </p:nvCxnSpPr>
        <p:spPr bwMode="auto">
          <a:xfrm>
            <a:off x="1099185" y="1866900"/>
            <a:ext cx="11544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990600" y="1371600"/>
            <a:ext cx="53340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533400" y="9906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20MHz</a:t>
            </a:r>
            <a:endParaRPr lang="en-US" dirty="0"/>
          </a:p>
        </p:txBody>
      </p:sp>
      <p:sp>
        <p:nvSpPr>
          <p:cNvPr id="25" name="Chord 24"/>
          <p:cNvSpPr/>
          <p:nvPr/>
        </p:nvSpPr>
        <p:spPr bwMode="auto">
          <a:xfrm rot="5400000">
            <a:off x="1743075" y="1743075"/>
            <a:ext cx="1676400" cy="323850"/>
          </a:xfrm>
          <a:prstGeom prst="chord">
            <a:avLst>
              <a:gd name="adj1" fmla="val 2700000"/>
              <a:gd name="adj2" fmla="val 18857561"/>
            </a:avLst>
          </a:prstGeom>
          <a:solidFill>
            <a:srgbClr val="00EA75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V="1">
            <a:off x="2419350" y="1561207"/>
            <a:ext cx="316230" cy="17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>
            <a:off x="2577466" y="1011734"/>
            <a:ext cx="603884" cy="5064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3200400" y="838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5MHz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743950" y="1866900"/>
            <a:ext cx="30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9448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Summary</a:t>
            </a:r>
            <a:endParaRPr lang="en-US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0500" y="533400"/>
                <a:ext cx="8915400" cy="8525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In spite of the efforts to establish fair coexistence, LTE still has leverage over </a:t>
                </a:r>
                <a:r>
                  <a:rPr lang="en-US" sz="2000" dirty="0" err="1" smtClean="0">
                    <a:solidFill>
                      <a:srgbClr val="1E5DFA"/>
                    </a:solidFill>
                  </a:rPr>
                  <a:t>WiFi</a:t>
                </a:r>
                <a:endParaRPr lang="en-US" sz="2000" dirty="0" smtClean="0">
                  <a:solidFill>
                    <a:srgbClr val="1E5DFA"/>
                  </a:solidFill>
                </a:endParaRPr>
              </a:p>
              <a:p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In order to improve balance between LTE and </a:t>
                </a:r>
                <a:r>
                  <a:rPr lang="en-US" sz="2000" dirty="0" err="1" smtClean="0">
                    <a:solidFill>
                      <a:srgbClr val="1E5DFA"/>
                    </a:solidFill>
                  </a:rPr>
                  <a:t>WiFi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 we recommend the followings: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 smtClean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Using only carrier components of 20MHz to prevent inefficient and unfair spectral utilization </a:t>
                </a: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endParaRPr lang="en-US" sz="2000" dirty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To mitigate the gap between </a:t>
                </a:r>
                <a:r>
                  <a:rPr lang="en-US" sz="2000" dirty="0" err="1" smtClean="0">
                    <a:solidFill>
                      <a:srgbClr val="1E5DFA"/>
                    </a:solidFill>
                  </a:rPr>
                  <a:t>WiFi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 and LAA CCA protocols we offer: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Considering longer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𝐼𝐶𝐶𝐴</m:t>
                        </m:r>
                      </m:sub>
                    </m:sSub>
                    <m:r>
                      <a:rPr lang="en-US" sz="2000" i="1">
                        <a:solidFill>
                          <a:srgbClr val="0A4FFA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000" i="1">
                            <a:solidFill>
                              <a:srgbClr val="0A4FF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𝑒𝐶𝐶𝐴</m:t>
                        </m:r>
                      </m:sub>
                    </m:sSub>
                  </m:oMath>
                </a14:m>
                <a:endParaRPr lang="en-US" sz="2000" dirty="0">
                  <a:solidFill>
                    <a:srgbClr val="1E5DFA"/>
                  </a:solidFill>
                </a:endParaRP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Enabling </a:t>
                </a:r>
                <a:r>
                  <a:rPr lang="en-US" sz="2000" dirty="0">
                    <a:solidFill>
                      <a:srgbClr val="1E5DFA"/>
                    </a:solidFill>
                  </a:rPr>
                  <a:t>only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minimal </a:t>
                </a:r>
                <a:r>
                  <a:rPr lang="en-US" sz="2000" dirty="0">
                    <a:solidFill>
                      <a:srgbClr val="1E5DFA"/>
                    </a:solidFill>
                  </a:rPr>
                  <a:t>TXOP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(e.g., 1ms if possible) </a:t>
                </a:r>
                <a:endParaRPr lang="en-US" sz="2000" dirty="0">
                  <a:solidFill>
                    <a:srgbClr val="1E5DFA"/>
                  </a:solidFill>
                </a:endParaRP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0A4FFA"/>
                    </a:solidFill>
                  </a:rPr>
                  <a:t>Use the </a:t>
                </a:r>
                <a:r>
                  <a:rPr lang="en-US" sz="2000" dirty="0" err="1" smtClean="0">
                    <a:solidFill>
                      <a:srgbClr val="0A4FFA"/>
                    </a:solidFill>
                  </a:rPr>
                  <a:t>WiFi</a:t>
                </a:r>
                <a:r>
                  <a:rPr lang="en-US" sz="2000" dirty="0" smtClean="0">
                    <a:solidFill>
                      <a:srgbClr val="0A4FFA"/>
                    </a:solidFill>
                  </a:rPr>
                  <a:t> CW </a:t>
                </a:r>
                <a:r>
                  <a:rPr lang="en-US" sz="2000" dirty="0">
                    <a:solidFill>
                      <a:srgbClr val="0A4FFA"/>
                    </a:solidFill>
                  </a:rPr>
                  <a:t>update </a:t>
                </a:r>
                <a:r>
                  <a:rPr lang="en-US" sz="2000" dirty="0" smtClean="0">
                    <a:solidFill>
                      <a:srgbClr val="0A4FFA"/>
                    </a:solidFill>
                  </a:rPr>
                  <a:t>mechanism</a:t>
                </a:r>
                <a:endParaRPr lang="en-US" sz="2000" dirty="0">
                  <a:solidFill>
                    <a:srgbClr val="0A4FFA"/>
                  </a:solidFill>
                </a:endParaRPr>
              </a:p>
              <a:p>
                <a:pPr lvl="2"/>
                <a:r>
                  <a:rPr lang="en-US" sz="2000" dirty="0" smtClean="0">
                    <a:solidFill>
                      <a:srgbClr val="1E5DFA"/>
                    </a:solidFill>
                  </a:rPr>
                  <a:t>     </a:t>
                </a:r>
                <a:endParaRPr lang="en-US" sz="2000" dirty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r>
                  <a:rPr lang="en-US" sz="2000" dirty="0" smtClean="0">
                    <a:solidFill>
                      <a:srgbClr val="0A4FFA"/>
                    </a:solidFill>
                  </a:rPr>
                  <a:t>To mitigate the </a:t>
                </a:r>
                <a:r>
                  <a:rPr lang="en-US" sz="2000" dirty="0">
                    <a:solidFill>
                      <a:srgbClr val="1E5DFA"/>
                    </a:solidFill>
                  </a:rPr>
                  <a:t>high mobility APs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problem: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 </a:t>
                </a:r>
                <a:r>
                  <a:rPr lang="en-US" sz="2000" dirty="0" smtClean="0">
                    <a:solidFill>
                      <a:srgbClr val="0A4FFA"/>
                    </a:solidFill>
                  </a:rPr>
                  <a:t>Reduce use of LAA for UEs with high speed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1E5DFA"/>
                    </a:solidFill>
                  </a:rPr>
                  <a:t>Enabling only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minimal </a:t>
                </a:r>
                <a:r>
                  <a:rPr lang="en-US" sz="2000" dirty="0">
                    <a:solidFill>
                      <a:srgbClr val="1E5DFA"/>
                    </a:solidFill>
                  </a:rPr>
                  <a:t>TXOP</a:t>
                </a:r>
                <a:endParaRPr lang="en-US" sz="2000" dirty="0" smtClean="0">
                  <a:solidFill>
                    <a:srgbClr val="0A4FFA"/>
                  </a:solidFill>
                </a:endParaRP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endParaRPr lang="en-US" sz="2000" dirty="0" smtClean="0">
                  <a:solidFill>
                    <a:srgbClr val="0A4F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endParaRPr lang="en-US" sz="2400" dirty="0" smtClean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endParaRPr lang="en-US" sz="2400" dirty="0" smtClean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endParaRPr lang="en-US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0A4FFA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" y="533400"/>
                <a:ext cx="8915400" cy="8525411"/>
              </a:xfrm>
              <a:prstGeom prst="rect">
                <a:avLst/>
              </a:prstGeom>
              <a:blipFill rotWithShape="0">
                <a:blip r:embed="rId2"/>
                <a:stretch>
                  <a:fillRect l="-615" t="-429" r="-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752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" y="676394"/>
            <a:ext cx="89154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While the recommendations above are essential to enable fair coexistence, they are not sufficient and require further studying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The hidden nodes problem is challenging due to the significant gap between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and LTE resources and infrastructures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The inability of LTE to understand “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language” causes it to interfere more than a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device which contradict the fair coexistence definition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Viewing vehicle APs as part of the existing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networks results in new scenarios of high density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>
                <a:solidFill>
                  <a:srgbClr val="1E5DFA"/>
                </a:solidFill>
              </a:rPr>
              <a:t> </a:t>
            </a:r>
            <a:r>
              <a:rPr lang="en-US" sz="2000" dirty="0" smtClean="0">
                <a:solidFill>
                  <a:srgbClr val="1E5DFA"/>
                </a:solidFill>
              </a:rPr>
              <a:t>and LAA which need to be taken under consideration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In light of the above, additional simulations are required for better understanding the </a:t>
            </a:r>
            <a:r>
              <a:rPr lang="en-US" sz="2000" dirty="0" smtClean="0">
                <a:solidFill>
                  <a:srgbClr val="0A4FFA"/>
                </a:solidFill>
              </a:rPr>
              <a:t>full impact of LAA on mobile  </a:t>
            </a:r>
            <a:r>
              <a:rPr lang="en-US" sz="2000" dirty="0" err="1" smtClean="0">
                <a:solidFill>
                  <a:srgbClr val="0A4FFA"/>
                </a:solidFill>
              </a:rPr>
              <a:t>WiFi</a:t>
            </a:r>
            <a:r>
              <a:rPr lang="en-US" sz="2000" dirty="0" smtClean="0">
                <a:solidFill>
                  <a:srgbClr val="0A4FFA"/>
                </a:solidFill>
              </a:rPr>
              <a:t> APs </a:t>
            </a:r>
            <a:endParaRPr lang="en-US" sz="2400" dirty="0" smtClean="0">
              <a:solidFill>
                <a:srgbClr val="0A4F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Conclusions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3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600200"/>
            <a:ext cx="6781800" cy="1695452"/>
          </a:xfrm>
        </p:spPr>
        <p:txBody>
          <a:bodyPr/>
          <a:lstStyle/>
          <a:p>
            <a:pPr algn="ctr"/>
            <a:r>
              <a:rPr lang="en-US" sz="8800" dirty="0" smtClean="0"/>
              <a:t>Thank You</a:t>
            </a:r>
            <a:endParaRPr lang="en-US" sz="8800" dirty="0"/>
          </a:p>
        </p:txBody>
      </p:sp>
      <p:pic>
        <p:nvPicPr>
          <p:cNvPr id="3" name="Picture 2" descr="2012_Buick_Verano_new_fr4.jpg"/>
          <p:cNvPicPr/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5049520" cy="3780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531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0500" y="677407"/>
                <a:ext cx="8915400" cy="682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 smtClean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r>
                  <a:rPr lang="en-US" sz="2000" b="1" dirty="0" smtClean="0">
                    <a:solidFill>
                      <a:srgbClr val="1E5DFA"/>
                    </a:solidFill>
                  </a:rPr>
                  <a:t>3.     </a:t>
                </a:r>
                <a:r>
                  <a:rPr lang="en-US" sz="2000" b="1" u="sng" dirty="0" smtClean="0">
                    <a:solidFill>
                      <a:srgbClr val="1E5DFA"/>
                    </a:solidFill>
                  </a:rPr>
                  <a:t>Contention Window (CW) Update-</a:t>
                </a:r>
                <a:endParaRPr lang="en-US" sz="2000" b="1" u="sng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en-US" b="1" u="sng" dirty="0" smtClean="0">
                    <a:solidFill>
                      <a:srgbClr val="1E5DFA"/>
                    </a:solidFill>
                  </a:rPr>
                  <a:t>Note:</a:t>
                </a:r>
                <a:r>
                  <a:rPr lang="en-US" dirty="0">
                    <a:solidFill>
                      <a:srgbClr val="1E5DFA"/>
                    </a:solidFill>
                  </a:rPr>
                  <a:t> </a:t>
                </a:r>
                <a:r>
                  <a:rPr lang="en-US" dirty="0" err="1">
                    <a:solidFill>
                      <a:srgbClr val="1E5DFA"/>
                    </a:solidFill>
                  </a:rPr>
                  <a:t>WiFi</a:t>
                </a:r>
                <a:r>
                  <a:rPr lang="en-US" dirty="0">
                    <a:solidFill>
                      <a:srgbClr val="1E5DFA"/>
                    </a:solidFill>
                  </a:rPr>
                  <a:t> 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has an exponential CW update mechanism, meaning: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en-US" dirty="0" smtClean="0">
                  <a:solidFill>
                    <a:srgbClr val="1E5DFA"/>
                  </a:solidFill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1E5DFA"/>
                    </a:solidFill>
                  </a:rPr>
                  <a:t>Let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denote the number of re-transmissions.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1E5DFA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denote the CW size at re-transmission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dirty="0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dirty="0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b="0" i="1" dirty="0" smtClean="0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𝐶𝑊</m:t>
                            </m:r>
                          </m:e>
                          <m:sub>
                            <m:r>
                              <a:rPr lang="en-US" b="0" i="1" dirty="0" smtClean="0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dirty="0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b="0" i="1" dirty="0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𝑚𝑖𝑛</m:t>
                        </m:r>
                      </m:sub>
                    </m:sSub>
                    <m:r>
                      <a:rPr lang="en-US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𝑚𝑖𝑛</m:t>
                        </m:r>
                      </m:sub>
                    </m:sSub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i="1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,     </m:t>
                    </m:r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.  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is given by:</a:t>
                </a:r>
              </a:p>
              <a:p>
                <a:pPr lvl="1"/>
                <a:r>
                  <a:rPr lang="en-US" dirty="0">
                    <a:solidFill>
                      <a:srgbClr val="1E5DFA"/>
                    </a:solidFill>
                  </a:rPr>
                  <a:t> 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𝐶𝑊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𝐶𝑊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𝑚𝑖𝑛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                 , 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𝐶𝑊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       ,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𝐶𝑊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1E5DFA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           , 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rgbClr val="1E5DFA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rgbClr val="1E5DFA"/>
                    </a:solidFill>
                  </a:rPr>
                  <a:t>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en-US" dirty="0">
                    <a:solidFill>
                      <a:srgbClr val="1E5DFA"/>
                    </a:solidFill>
                  </a:rPr>
                  <a:t>3GPP hadn’t committed to 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use </a:t>
                </a:r>
                <a:r>
                  <a:rPr lang="en-US" dirty="0">
                    <a:solidFill>
                      <a:srgbClr val="1E5DFA"/>
                    </a:solidFill>
                  </a:rPr>
                  <a:t>the 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same update mechanism. Applying different mechanism may put the </a:t>
                </a:r>
                <a:r>
                  <a:rPr lang="en-US" dirty="0" err="1" smtClean="0">
                    <a:solidFill>
                      <a:srgbClr val="1E5DFA"/>
                    </a:solidFill>
                  </a:rPr>
                  <a:t>WiFi</a:t>
                </a:r>
                <a:r>
                  <a:rPr lang="en-US" dirty="0" smtClean="0">
                    <a:solidFill>
                      <a:srgbClr val="1E5DFA"/>
                    </a:solidFill>
                  </a:rPr>
                  <a:t> at greater disadvantage.</a:t>
                </a:r>
                <a:endParaRPr lang="en-US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0A4FFA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" y="677407"/>
                <a:ext cx="8915400" cy="6824369"/>
              </a:xfrm>
              <a:prstGeom prst="rect">
                <a:avLst/>
              </a:prstGeom>
              <a:blipFill rotWithShape="0">
                <a:blip r:embed="rId2"/>
                <a:stretch>
                  <a:fillRect l="-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LBT: LTE vs. </a:t>
            </a:r>
            <a:r>
              <a:rPr lang="en-US" sz="4000" dirty="0" err="1" smtClean="0">
                <a:solidFill>
                  <a:schemeClr val="tx2"/>
                </a:solidFill>
              </a:rPr>
              <a:t>WiFi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4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2400" y="609600"/>
            <a:ext cx="8915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solidFill>
                  <a:srgbClr val="1E5DFA"/>
                </a:solidFill>
              </a:rPr>
              <a:t>The LAA </a:t>
            </a:r>
            <a:r>
              <a:rPr lang="en-US" sz="2000" dirty="0" smtClean="0">
                <a:solidFill>
                  <a:srgbClr val="1E5DFA"/>
                </a:solidFill>
              </a:rPr>
              <a:t>goal is </a:t>
            </a:r>
            <a:r>
              <a:rPr lang="en-US" sz="2000" dirty="0">
                <a:solidFill>
                  <a:srgbClr val="1E5DFA"/>
                </a:solidFill>
              </a:rPr>
              <a:t>to provide complementary resources to LTE operators by utilizing the 5 GHz band through carrier </a:t>
            </a:r>
            <a:r>
              <a:rPr lang="en-US" sz="2000" dirty="0" smtClean="0">
                <a:solidFill>
                  <a:srgbClr val="1E5DFA"/>
                </a:solidFill>
              </a:rPr>
              <a:t>aggregation</a:t>
            </a: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solidFill>
                  <a:srgbClr val="1E5DFA"/>
                </a:solidFill>
              </a:rPr>
              <a:t>One of the design </a:t>
            </a:r>
            <a:r>
              <a:rPr lang="en-US" sz="2000" dirty="0" smtClean="0">
                <a:solidFill>
                  <a:srgbClr val="1E5DFA"/>
                </a:solidFill>
              </a:rPr>
              <a:t>goals </a:t>
            </a:r>
            <a:r>
              <a:rPr lang="en-US" sz="2000" dirty="0">
                <a:solidFill>
                  <a:srgbClr val="1E5DFA"/>
                </a:solidFill>
              </a:rPr>
              <a:t>is to enable fair coexistence with the existing </a:t>
            </a:r>
            <a:r>
              <a:rPr lang="en-US" sz="2000" dirty="0" err="1">
                <a:solidFill>
                  <a:srgbClr val="1E5DFA"/>
                </a:solidFill>
              </a:rPr>
              <a:t>WiFi</a:t>
            </a:r>
            <a:r>
              <a:rPr lang="en-US" sz="2000" dirty="0">
                <a:solidFill>
                  <a:srgbClr val="1E5DFA"/>
                </a:solidFill>
              </a:rPr>
              <a:t> </a:t>
            </a:r>
            <a:r>
              <a:rPr lang="en-US" sz="2000" dirty="0" smtClean="0">
                <a:solidFill>
                  <a:srgbClr val="1E5DFA"/>
                </a:solidFill>
              </a:rPr>
              <a:t>networks (TR-36.889)</a:t>
            </a:r>
            <a:endParaRPr lang="en-US" sz="2000" dirty="0">
              <a:solidFill>
                <a:srgbClr val="1E5DFA"/>
              </a:solidFill>
            </a:endParaRPr>
          </a:p>
          <a:p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Vehicles may </a:t>
            </a:r>
            <a:r>
              <a:rPr lang="en-US" sz="2000" dirty="0">
                <a:solidFill>
                  <a:srgbClr val="1E5DFA"/>
                </a:solidFill>
              </a:rPr>
              <a:t>include </a:t>
            </a:r>
            <a:r>
              <a:rPr lang="en-US" sz="2000" dirty="0" smtClean="0">
                <a:solidFill>
                  <a:srgbClr val="1E5DFA"/>
                </a:solidFill>
              </a:rPr>
              <a:t>multiple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APs</a:t>
            </a:r>
            <a:endParaRPr lang="en-US" sz="2000" dirty="0">
              <a:solidFill>
                <a:srgbClr val="1E5DFA"/>
              </a:solidFill>
            </a:endParaRPr>
          </a:p>
          <a:p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solidFill>
                  <a:srgbClr val="1E5DFA"/>
                </a:solidFill>
              </a:rPr>
              <a:t> In spite of the efforts to achieve fair coexistence, </a:t>
            </a:r>
            <a:r>
              <a:rPr lang="en-US" sz="2000" b="1" dirty="0">
                <a:solidFill>
                  <a:srgbClr val="1E5DFA"/>
                </a:solidFill>
              </a:rPr>
              <a:t>the </a:t>
            </a:r>
            <a:r>
              <a:rPr lang="en-US" sz="2000" b="1" dirty="0" err="1">
                <a:solidFill>
                  <a:srgbClr val="1E5DFA"/>
                </a:solidFill>
              </a:rPr>
              <a:t>WiFi</a:t>
            </a:r>
            <a:r>
              <a:rPr lang="en-US" sz="2000" b="1" dirty="0">
                <a:solidFill>
                  <a:srgbClr val="1E5DFA"/>
                </a:solidFill>
              </a:rPr>
              <a:t> would still be put </a:t>
            </a:r>
            <a:r>
              <a:rPr lang="en-US" sz="2000" b="1" dirty="0" smtClean="0">
                <a:solidFill>
                  <a:srgbClr val="1E5DFA"/>
                </a:solidFill>
              </a:rPr>
              <a:t>at a disadvantage</a:t>
            </a:r>
            <a:r>
              <a:rPr lang="en-US" sz="2000" dirty="0" smtClean="0">
                <a:solidFill>
                  <a:srgbClr val="1E5DFA"/>
                </a:solidFill>
              </a:rPr>
              <a:t> compared to the LAA due </a:t>
            </a:r>
            <a:r>
              <a:rPr lang="en-US" sz="2000" dirty="0">
                <a:solidFill>
                  <a:srgbClr val="1E5DFA"/>
                </a:solidFill>
              </a:rPr>
              <a:t>to some of its inherent properties which may have been </a:t>
            </a:r>
            <a:r>
              <a:rPr lang="en-US" sz="2000" dirty="0" smtClean="0">
                <a:solidFill>
                  <a:srgbClr val="1E5DFA"/>
                </a:solidFill>
              </a:rPr>
              <a:t>overlooked</a:t>
            </a: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Introduction</a:t>
            </a:r>
            <a:endParaRPr lang="en-US" sz="4000" dirty="0">
              <a:solidFill>
                <a:schemeClr val="tx2"/>
              </a:solidFill>
            </a:endParaRPr>
          </a:p>
        </p:txBody>
      </p:sp>
      <p:pic>
        <p:nvPicPr>
          <p:cNvPr id="6" name="Picture 2" descr="GM  מרחיבה את קריאת התיקון ל-2.6 מיליון מכוניו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0212" r="4996" b="6597"/>
          <a:stretch/>
        </p:blipFill>
        <p:spPr bwMode="auto">
          <a:xfrm>
            <a:off x="192505" y="4338266"/>
            <a:ext cx="3769896" cy="191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5518484" y="4459205"/>
            <a:ext cx="2220578" cy="1743577"/>
          </a:xfrm>
          <a:prstGeom prst="wedgeRectCallout">
            <a:avLst>
              <a:gd name="adj1" fmla="val -136339"/>
              <a:gd name="adj2" fmla="val -24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iagram: Wireless Access Point Mode"/>
          <p:cNvPicPr/>
          <p:nvPr/>
        </p:nvPicPr>
        <p:blipFill rotWithShape="1">
          <a:blip r:embed="rId3" cstate="print">
            <a:clrChange>
              <a:clrFrom>
                <a:srgbClr val="F8E3A8"/>
              </a:clrFrom>
              <a:clrTo>
                <a:srgbClr val="F8E3A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6" r="6972" b="80101"/>
          <a:stretch/>
        </p:blipFill>
        <p:spPr bwMode="auto">
          <a:xfrm>
            <a:off x="7058024" y="5621756"/>
            <a:ext cx="390525" cy="2947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58036" y="5865214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</a:t>
            </a:r>
            <a:endParaRPr lang="en-US" dirty="0"/>
          </a:p>
        </p:txBody>
      </p:sp>
      <p:pic>
        <p:nvPicPr>
          <p:cNvPr id="11" name="Picture 10" descr="No Hope Wireless Access Point Clip Art"/>
          <p:cNvPicPr/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07" y="4595095"/>
            <a:ext cx="437022" cy="47371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681308" y="5090050"/>
            <a:ext cx="625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636125" y="4933628"/>
            <a:ext cx="625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994180" y="5616518"/>
            <a:ext cx="152123" cy="214564"/>
          </a:xfrm>
          <a:prstGeom prst="rect">
            <a:avLst/>
          </a:prstGeom>
          <a:solidFill>
            <a:srgbClr val="8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10976" y="5392429"/>
            <a:ext cx="152123" cy="214564"/>
          </a:xfrm>
          <a:prstGeom prst="rect">
            <a:avLst/>
          </a:prstGeom>
          <a:solidFill>
            <a:srgbClr val="8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855790" y="5831082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89190" y="5583432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UE</a:t>
            </a:r>
            <a:endParaRPr lang="en-US" dirty="0"/>
          </a:p>
        </p:txBody>
      </p:sp>
      <p:pic>
        <p:nvPicPr>
          <p:cNvPr id="21" name="Picture 20" descr="No Hope Wireless Access Point Clip Art"/>
          <p:cNvPicPr/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FF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099" y="4500793"/>
            <a:ext cx="437022" cy="473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85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Co-Existence Issues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609600"/>
            <a:ext cx="8915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Automotive issues: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Hidden nodes problem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High mobility APs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1E5DFA"/>
                </a:solidFill>
              </a:rPr>
              <a:t>Vehicle APs with dense UEs </a:t>
            </a:r>
            <a:r>
              <a:rPr lang="en-US" sz="2000" dirty="0" smtClean="0">
                <a:solidFill>
                  <a:srgbClr val="1E5DFA"/>
                </a:solidFill>
              </a:rPr>
              <a:t>environment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1E5DFA"/>
                </a:solidFill>
              </a:rPr>
              <a:t>General issues: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LBT protocol-differences between </a:t>
            </a:r>
            <a:r>
              <a:rPr lang="en-US" sz="2000" dirty="0" err="1" smtClean="0">
                <a:solidFill>
                  <a:srgbClr val="1E5DFA"/>
                </a:solidFill>
              </a:rPr>
              <a:t>WiFi</a:t>
            </a:r>
            <a:r>
              <a:rPr lang="en-US" sz="2000" dirty="0" smtClean="0">
                <a:solidFill>
                  <a:srgbClr val="1E5DFA"/>
                </a:solidFill>
              </a:rPr>
              <a:t> and LTE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1E5DFA"/>
                </a:solidFill>
              </a:rPr>
              <a:t>Inefficient </a:t>
            </a:r>
            <a:r>
              <a:rPr lang="en-US" sz="2000" dirty="0">
                <a:solidFill>
                  <a:srgbClr val="1E5DFA"/>
                </a:solidFill>
              </a:rPr>
              <a:t>spectral utilization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1E5DFA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1E5DFA"/>
              </a:solidFill>
            </a:endParaRPr>
          </a:p>
          <a:p>
            <a:pPr lvl="1"/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50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"/>
            <a:ext cx="85115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</a:rPr>
              <a:t>Hidden Nodes Problem</a:t>
            </a:r>
          </a:p>
          <a:p>
            <a:pPr algn="ctr"/>
            <a:r>
              <a:rPr lang="en-US" sz="3000" dirty="0" smtClean="0">
                <a:solidFill>
                  <a:schemeClr val="tx2"/>
                </a:solidFill>
              </a:rPr>
              <a:t>Can </a:t>
            </a:r>
            <a:r>
              <a:rPr lang="en-US" sz="3000" dirty="0">
                <a:solidFill>
                  <a:schemeClr val="tx2"/>
                </a:solidFill>
              </a:rPr>
              <a:t>LTE “Hear” </a:t>
            </a:r>
            <a:r>
              <a:rPr lang="en-US" sz="3000" dirty="0" err="1">
                <a:solidFill>
                  <a:schemeClr val="tx2"/>
                </a:solidFill>
              </a:rPr>
              <a:t>WiFi</a:t>
            </a:r>
            <a:r>
              <a:rPr lang="en-US" sz="3000" dirty="0">
                <a:solidFill>
                  <a:schemeClr val="tx2"/>
                </a:solidFill>
              </a:rPr>
              <a:t> Devices</a:t>
            </a:r>
            <a:r>
              <a:rPr lang="en-US" sz="3000" dirty="0" smtClean="0">
                <a:solidFill>
                  <a:schemeClr val="tx2"/>
                </a:solidFill>
              </a:rPr>
              <a:t>?</a:t>
            </a:r>
            <a:endParaRPr lang="en-US" sz="3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378327"/>
            <a:ext cx="8915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solidFill>
                  <a:srgbClr val="1E5DFA"/>
                </a:solidFill>
              </a:rPr>
              <a:t>The LBT protocol </a:t>
            </a:r>
            <a:r>
              <a:rPr lang="en-US" sz="2000" dirty="0" smtClean="0">
                <a:solidFill>
                  <a:srgbClr val="1E5DFA"/>
                </a:solidFill>
              </a:rPr>
              <a:t>requires the </a:t>
            </a:r>
            <a:r>
              <a:rPr lang="en-US" sz="2000" dirty="0">
                <a:solidFill>
                  <a:srgbClr val="1E5DFA"/>
                </a:solidFill>
              </a:rPr>
              <a:t>LTE device to </a:t>
            </a:r>
            <a:r>
              <a:rPr lang="en-US" sz="2000" dirty="0" smtClean="0">
                <a:solidFill>
                  <a:srgbClr val="1E5DFA"/>
                </a:solidFill>
              </a:rPr>
              <a:t>perform Clear Channel Assessment (CCA) </a:t>
            </a:r>
            <a:r>
              <a:rPr lang="en-US" sz="2000" dirty="0">
                <a:solidFill>
                  <a:srgbClr val="1E5DFA"/>
                </a:solidFill>
              </a:rPr>
              <a:t>before </a:t>
            </a:r>
            <a:r>
              <a:rPr lang="en-US" sz="2000" dirty="0" smtClean="0">
                <a:solidFill>
                  <a:srgbClr val="1E5DFA"/>
                </a:solidFill>
              </a:rPr>
              <a:t>transmitting</a:t>
            </a:r>
            <a:endParaRPr lang="en-US" sz="2000" dirty="0">
              <a:solidFill>
                <a:srgbClr val="1E5DFA"/>
              </a:solidFill>
            </a:endParaRPr>
          </a:p>
          <a:p>
            <a:endParaRPr lang="en-US" sz="20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solidFill>
                  <a:srgbClr val="1E5DFA"/>
                </a:solidFill>
              </a:rPr>
              <a:t>The question is: </a:t>
            </a:r>
            <a:r>
              <a:rPr lang="en-US" sz="2000" b="1" dirty="0">
                <a:solidFill>
                  <a:srgbClr val="1E5DFA"/>
                </a:solidFill>
              </a:rPr>
              <a:t>Does the fact the AP can detect the </a:t>
            </a:r>
            <a:r>
              <a:rPr lang="en-US" sz="2000" b="1" dirty="0" err="1">
                <a:solidFill>
                  <a:srgbClr val="1E5DFA"/>
                </a:solidFill>
              </a:rPr>
              <a:t>eNB</a:t>
            </a:r>
            <a:r>
              <a:rPr lang="en-US" sz="2000" b="1" dirty="0">
                <a:solidFill>
                  <a:srgbClr val="1E5DFA"/>
                </a:solidFill>
              </a:rPr>
              <a:t> transmission necessarily </a:t>
            </a:r>
            <a:r>
              <a:rPr lang="en-US" sz="2000" b="1" dirty="0" smtClean="0">
                <a:solidFill>
                  <a:srgbClr val="1E5DFA"/>
                </a:solidFill>
              </a:rPr>
              <a:t>mean </a:t>
            </a:r>
            <a:r>
              <a:rPr lang="en-US" sz="2000" b="1" dirty="0">
                <a:solidFill>
                  <a:srgbClr val="1E5DFA"/>
                </a:solidFill>
              </a:rPr>
              <a:t>that the </a:t>
            </a:r>
            <a:r>
              <a:rPr lang="en-US" sz="2000" b="1" dirty="0" err="1">
                <a:solidFill>
                  <a:srgbClr val="1E5DFA"/>
                </a:solidFill>
              </a:rPr>
              <a:t>eNB</a:t>
            </a:r>
            <a:r>
              <a:rPr lang="en-US" sz="2000" b="1" dirty="0">
                <a:solidFill>
                  <a:srgbClr val="1E5DFA"/>
                </a:solidFill>
              </a:rPr>
              <a:t> can detect the </a:t>
            </a:r>
            <a:r>
              <a:rPr lang="en-US" sz="2000" b="1" dirty="0" err="1">
                <a:solidFill>
                  <a:srgbClr val="1E5DFA"/>
                </a:solidFill>
              </a:rPr>
              <a:t>WiFi</a:t>
            </a:r>
            <a:r>
              <a:rPr lang="en-US" sz="2000" b="1" dirty="0">
                <a:solidFill>
                  <a:srgbClr val="1E5DFA"/>
                </a:solidFill>
              </a:rPr>
              <a:t> signal?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456" y="6014792"/>
            <a:ext cx="625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</a:t>
            </a:r>
          </a:p>
        </p:txBody>
      </p:sp>
      <p:cxnSp>
        <p:nvCxnSpPr>
          <p:cNvPr id="11" name="Curved Connector 10"/>
          <p:cNvCxnSpPr/>
          <p:nvPr/>
        </p:nvCxnSpPr>
        <p:spPr bwMode="auto">
          <a:xfrm rot="10800000" flipV="1">
            <a:off x="3886200" y="4724400"/>
            <a:ext cx="3352802" cy="83690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Curved Connector 17"/>
          <p:cNvCxnSpPr/>
          <p:nvPr/>
        </p:nvCxnSpPr>
        <p:spPr bwMode="auto">
          <a:xfrm flipV="1">
            <a:off x="3771901" y="5312852"/>
            <a:ext cx="3333751" cy="52804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Rounded Rectangular Callout 22"/>
          <p:cNvSpPr/>
          <p:nvPr/>
        </p:nvSpPr>
        <p:spPr bwMode="auto">
          <a:xfrm>
            <a:off x="457200" y="4724400"/>
            <a:ext cx="2133600" cy="1290392"/>
          </a:xfrm>
          <a:prstGeom prst="wedgeRoundRectCallout">
            <a:avLst>
              <a:gd name="adj1" fmla="val 117477"/>
              <a:gd name="adj2" fmla="val 28838"/>
              <a:gd name="adj3" fmla="val 16667"/>
            </a:avLst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latin typeface="GM Sans Regular" pitchFamily="2" charset="0"/>
                <a:cs typeface="Arial" pitchFamily="34" charset="0"/>
              </a:rPr>
              <a:t>Is there complete reciprocity between the two paths?</a:t>
            </a:r>
          </a:p>
        </p:txBody>
      </p:sp>
      <p:pic>
        <p:nvPicPr>
          <p:cNvPr id="7" name="Picture 6" descr="No Hope Wireless Access Point Clip Art"/>
          <p:cNvPicPr/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5181600"/>
            <a:ext cx="838200" cy="823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://photo.hanyu.iciba.com/upload/encyclopedia_2/81/06/bk_8106bc328f799dbc17d4a0bd7169f239_fsiTj6.jpg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0" r="27493" b="39860"/>
          <a:stretch/>
        </p:blipFill>
        <p:spPr bwMode="auto">
          <a:xfrm>
            <a:off x="7328536" y="4073226"/>
            <a:ext cx="1167765" cy="2103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34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595469"/>
                  </p:ext>
                </p:extLst>
              </p:nvPr>
            </p:nvGraphicFramePr>
            <p:xfrm>
              <a:off x="1066800" y="1447800"/>
              <a:ext cx="7239000" cy="16888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44806"/>
                    <a:gridCol w="2398594"/>
                    <a:gridCol w="2895600"/>
                  </a:tblGrid>
                  <a:tr h="408682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err="1" smtClean="0">
                              <a:solidFill>
                                <a:schemeClr val="tx1"/>
                              </a:solidFill>
                            </a:rPr>
                            <a:t>eNB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</a:rPr>
                            <a:t>AP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6096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Transmit power</a:t>
                          </a:r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DEF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23</m:t>
                                </m:r>
                                <m:r>
                                  <a:rPr lang="en-US" i="1" dirty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 dirty="0" err="1" smtClean="0">
                                    <a:latin typeface="Cambria Math" panose="02040503050406030204" pitchFamily="18" charset="0"/>
                                  </a:rPr>
                                  <m:t>𝑑𝐵𝑚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Due to cost considerations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latin typeface="Cambria Math" panose="02040503050406030204" pitchFamily="18" charset="0"/>
                                  </a:rPr>
                                  <m:t>13−17</m:t>
                                </m:r>
                                <m:r>
                                  <a:rPr lang="en-US" i="1" dirty="0" smtClean="0">
                                    <a:latin typeface="Cambria Math" panose="02040503050406030204" pitchFamily="18" charset="0"/>
                                  </a:rPr>
                                  <m:t>𝑑𝐵𝑚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Range </a:t>
                          </a:r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DEF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~</m:t>
                              </m:r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1 </m:t>
                              </m:r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𝑘𝑚</m:t>
                              </m:r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dirty="0" smtClean="0"/>
                            <a:t>and beyond</a:t>
                          </a:r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08421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Up to </a:t>
                          </a:r>
                          <a14:m>
                            <m:oMath xmlns:m="http://schemas.openxmlformats.org/officeDocument/2006/math">
                              <m: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  <m:t>250</m:t>
                              </m:r>
                              <m:r>
                                <a:rPr lang="en-US" i="1" baseline="0" dirty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 baseline="0" dirty="0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dirty="0" smtClean="0"/>
                        </a:p>
                        <a:p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595469"/>
                  </p:ext>
                </p:extLst>
              </p:nvPr>
            </p:nvGraphicFramePr>
            <p:xfrm>
              <a:off x="1066800" y="1447800"/>
              <a:ext cx="7239000" cy="16888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44806"/>
                    <a:gridCol w="2398594"/>
                    <a:gridCol w="2895600"/>
                  </a:tblGrid>
                  <a:tr h="408682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err="1" smtClean="0">
                              <a:solidFill>
                                <a:schemeClr val="tx1"/>
                              </a:solidFill>
                            </a:rPr>
                            <a:t>eNB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</a:rPr>
                            <a:t>AP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Transmit power</a:t>
                          </a:r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DEF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1472" t="-67925" r="-121066" b="-1009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50526" t="-67925" r="-421" b="-10094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Range </a:t>
                          </a:r>
                          <a:endParaRPr 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DEF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1472" t="-169524" r="-121066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50526" t="-169524" r="-42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Oval 2"/>
          <p:cNvSpPr/>
          <p:nvPr/>
        </p:nvSpPr>
        <p:spPr bwMode="auto">
          <a:xfrm>
            <a:off x="2428878" y="4721817"/>
            <a:ext cx="2990849" cy="1371600"/>
          </a:xfrm>
          <a:prstGeom prst="ellipse">
            <a:avLst/>
          </a:prstGeom>
          <a:solidFill>
            <a:srgbClr val="F8F57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3581400" y="4572000"/>
            <a:ext cx="6477000" cy="1828800"/>
          </a:xfrm>
          <a:prstGeom prst="ellipse">
            <a:avLst/>
          </a:prstGeom>
          <a:solidFill>
            <a:srgbClr val="00FF99">
              <a:alpha val="3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M Sans Regular" pitchFamily="2" charset="0"/>
              <a:cs typeface="Arial" pitchFamily="34" charset="0"/>
            </a:endParaRPr>
          </a:p>
        </p:txBody>
      </p:sp>
      <p:pic>
        <p:nvPicPr>
          <p:cNvPr id="7" name="Picture 6" descr="No Hope Wireless Access Point Clip Art"/>
          <p:cNvPicPr/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4724400"/>
            <a:ext cx="838200" cy="8232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717656" y="5557592"/>
            <a:ext cx="625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</a:t>
            </a:r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685800" y="3338709"/>
            <a:ext cx="2667000" cy="1075727"/>
          </a:xfrm>
          <a:prstGeom prst="wedgeRoundRectCallout">
            <a:avLst>
              <a:gd name="adj1" fmla="val 97849"/>
              <a:gd name="adj2" fmla="val 83858"/>
              <a:gd name="adj3" fmla="val 16667"/>
            </a:avLst>
          </a:prstGeom>
          <a:solidFill>
            <a:srgbClr val="FFCC66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GM Sans Regular" pitchFamily="2" charset="0"/>
                <a:cs typeface="Arial" pitchFamily="34" charset="0"/>
              </a:rPr>
              <a:t>Such a setup would lead to the “starvation” of </a:t>
            </a:r>
            <a:r>
              <a:rPr lang="en-US" dirty="0" err="1">
                <a:latin typeface="GM Sans Regular" pitchFamily="2" charset="0"/>
                <a:cs typeface="Arial" pitchFamily="34" charset="0"/>
              </a:rPr>
              <a:t>WiFi</a:t>
            </a:r>
            <a:r>
              <a:rPr lang="en-US" dirty="0">
                <a:latin typeface="GM Sans Regular" pitchFamily="2" charset="0"/>
                <a:cs typeface="Arial" pitchFamily="34" charset="0"/>
              </a:rPr>
              <a:t> devices.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2"/>
            <a:ext cx="85115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</a:rPr>
              <a:t>Hidden Nodes Problem</a:t>
            </a:r>
          </a:p>
          <a:p>
            <a:pPr algn="ctr"/>
            <a:r>
              <a:rPr lang="en-US" sz="3000" dirty="0" smtClean="0">
                <a:solidFill>
                  <a:schemeClr val="tx2"/>
                </a:solidFill>
              </a:rPr>
              <a:t>Can </a:t>
            </a:r>
            <a:r>
              <a:rPr lang="en-US" sz="3000" dirty="0">
                <a:solidFill>
                  <a:schemeClr val="tx2"/>
                </a:solidFill>
              </a:rPr>
              <a:t>LTE “Hear” </a:t>
            </a:r>
            <a:r>
              <a:rPr lang="en-US" sz="3000" dirty="0" err="1">
                <a:solidFill>
                  <a:schemeClr val="tx2"/>
                </a:solidFill>
              </a:rPr>
              <a:t>WiFi</a:t>
            </a:r>
            <a:r>
              <a:rPr lang="en-US" sz="3000" dirty="0">
                <a:solidFill>
                  <a:schemeClr val="tx2"/>
                </a:solidFill>
              </a:rPr>
              <a:t> Devices</a:t>
            </a:r>
            <a:r>
              <a:rPr lang="en-US" sz="3000" dirty="0" smtClean="0">
                <a:solidFill>
                  <a:schemeClr val="tx2"/>
                </a:solidFill>
              </a:rPr>
              <a:t>?</a:t>
            </a:r>
            <a:endParaRPr lang="en-US" sz="3000" dirty="0">
              <a:solidFill>
                <a:schemeClr val="tx2"/>
              </a:solidFill>
            </a:endParaRPr>
          </a:p>
        </p:txBody>
      </p:sp>
      <p:pic>
        <p:nvPicPr>
          <p:cNvPr id="11" name="Picture 10" descr="http://photo.hanyu.iciba.com/upload/encyclopedia_2/81/06/bk_8106bc328f799dbc17d4a0bd7169f239_fsiTj6.jpg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0" r="27493" b="39860"/>
          <a:stretch/>
        </p:blipFill>
        <p:spPr bwMode="auto">
          <a:xfrm>
            <a:off x="6324600" y="3876572"/>
            <a:ext cx="1167765" cy="2103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69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" y="677407"/>
            <a:ext cx="891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E5DFA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High Mobility APs</a:t>
            </a:r>
            <a:endParaRPr lang="en-US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0500" y="990600"/>
                <a:ext cx="8915400" cy="7004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The LBT duration is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sSub>
                      <m:sSubPr>
                        <m:ctrlPr>
                          <a:rPr lang="en-US" sz="200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50</m:t>
                        </m:r>
                      </m:e>
                      <m:sub>
                        <m:r>
                          <a:rPr lang="en-US" sz="200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𝑡𝑜</m:t>
                    </m:r>
                    <m:r>
                      <a:rPr lang="en-US" sz="2000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400</m:t>
                        </m:r>
                      </m:e>
                      <m:sub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2000" dirty="0" smtClean="0">
                    <a:solidFill>
                      <a:srgbClr val="1E5DFA"/>
                    </a:solidFill>
                  </a:rPr>
                  <a:t>, whereas the TXOP (in case of LTE) is several milliseconds.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0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Assuming </a:t>
                </a:r>
                <a:r>
                  <a:rPr lang="en-US" sz="2000" dirty="0">
                    <a:solidFill>
                      <a:srgbClr val="1E5DFA"/>
                    </a:solidFill>
                  </a:rPr>
                  <a:t>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the UE speed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27.78</m:t>
                        </m:r>
                      </m:e>
                      <m:sub>
                        <m:f>
                          <m:fPr>
                            <m:ctrlPr>
                              <a:rPr lang="en-US" sz="2000" i="1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sub>
                    </m:sSub>
                    <m:r>
                      <a:rPr lang="en-US" sz="2000" i="1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1E5DFA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100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rgbClr val="1E5DFA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1E5DFA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𝑘𝑚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rgbClr val="1E5DFA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den>
                            </m:f>
                          </m:sub>
                        </m:sSub>
                      </m:e>
                    </m:d>
                  </m:oMath>
                </a14:m>
                <a:r>
                  <a:rPr lang="en-US" sz="2000" dirty="0" smtClean="0">
                    <a:solidFill>
                      <a:srgbClr val="1E5DFA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2000" i="1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2000" i="1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=5</m:t>
                    </m:r>
                    <m:r>
                      <a:rPr lang="en-US" sz="2000" i="1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𝐺𝐻𝑧</m:t>
                    </m:r>
                  </m:oMath>
                </a14:m>
                <a:r>
                  <a:rPr lang="en-US" sz="2000" dirty="0" smtClean="0">
                    <a:solidFill>
                      <a:srgbClr val="1E5DFA"/>
                    </a:solidFill>
                  </a:rPr>
                  <a:t>:</a:t>
                </a: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The </a:t>
                </a:r>
                <a:r>
                  <a:rPr lang="en-US" sz="2000" i="1" dirty="0" smtClean="0">
                    <a:solidFill>
                      <a:srgbClr val="1E5DFA"/>
                    </a:solidFill>
                  </a:rPr>
                  <a:t>coherence time 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of the channel: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lang="en-US" sz="2000" dirty="0" smtClean="0">
                    <a:solidFill>
                      <a:srgbClr val="1E5DFA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𝑚𝑠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000" i="1" dirty="0" smtClean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:endParaRPr lang="en-US" sz="2000" i="1" dirty="0">
                  <a:solidFill>
                    <a:srgbClr val="1E5DFA"/>
                  </a:solidFill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sz="2000" i="1" smtClean="0">
                        <a:solidFill>
                          <a:srgbClr val="1E5DFA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sSub>
                      <m:sSubPr>
                        <m:ctrlPr>
                          <a:rPr lang="en-US" sz="200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463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1E5DFA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𝐻𝑧</m:t>
                        </m:r>
                      </m:sub>
                    </m:sSub>
                  </m:oMath>
                </a14:m>
                <a:r>
                  <a:rPr lang="en-US" sz="2000" i="1" dirty="0" smtClean="0">
                    <a:solidFill>
                      <a:srgbClr val="1E5DFA"/>
                    </a:solidFill>
                  </a:rPr>
                  <a:t>.</a:t>
                </a:r>
              </a:p>
              <a:p>
                <a:endParaRPr lang="en-US" sz="20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Due to high Doppler, the channel during TXOP and the channel between vehicle AP and </a:t>
                </a:r>
                <a:r>
                  <a:rPr lang="en-US" sz="2000" dirty="0" err="1" smtClean="0">
                    <a:solidFill>
                      <a:srgbClr val="1E5DFA"/>
                    </a:solidFill>
                  </a:rPr>
                  <a:t>eNB</a:t>
                </a:r>
                <a:r>
                  <a:rPr lang="en-US" sz="2000" dirty="0" smtClean="0">
                    <a:solidFill>
                      <a:srgbClr val="1E5DFA"/>
                    </a:solidFill>
                  </a:rPr>
                  <a:t> during LBT may vary significantly 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0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 smtClean="0">
                    <a:solidFill>
                      <a:srgbClr val="1E5DFA"/>
                    </a:solidFill>
                  </a:rPr>
                  <a:t>As a consequence, data transmission could suffer from collision, although clear channel has been identified during LBT</a:t>
                </a:r>
              </a:p>
              <a:p>
                <a:r>
                  <a:rPr lang="en-US" sz="2000" dirty="0" smtClean="0">
                    <a:solidFill>
                      <a:srgbClr val="1E5DFA"/>
                    </a:solidFill>
                  </a:rPr>
                  <a:t> 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endParaRPr lang="en-US" dirty="0">
                  <a:solidFill>
                    <a:srgbClr val="1E5DFA"/>
                  </a:solidFill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en-US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1E5DFA"/>
                  </a:solidFill>
                </a:endParaRP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400" dirty="0">
                  <a:solidFill>
                    <a:srgbClr val="0A4FFA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" y="990600"/>
                <a:ext cx="8915400" cy="7004546"/>
              </a:xfrm>
              <a:prstGeom prst="rect">
                <a:avLst/>
              </a:prstGeom>
              <a:blipFill rotWithShape="0">
                <a:blip r:embed="rId2"/>
                <a:stretch>
                  <a:fillRect l="-615" t="-4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84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257800" y="5802868"/>
                <a:ext cx="3505200" cy="369332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𝑖𝑠𝑡𝑟𝑖𝑏𝑢𝑡𝑖𝑜𝑛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𝑉𝑎𝑟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13.73[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𝑑𝐵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802868"/>
                <a:ext cx="3505200" cy="369332"/>
              </a:xfrm>
              <a:prstGeom prst="rect">
                <a:avLst/>
              </a:prstGeom>
              <a:blipFill rotWithShape="0">
                <a:blip r:embed="rId2"/>
                <a:stretch>
                  <a:fillRect b="-1093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410200" y="14594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Extended Vehicular A (9 taps)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728871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SNR per </a:t>
            </a:r>
            <a:r>
              <a:rPr lang="en-US" sz="2400" b="1" dirty="0" err="1" smtClean="0"/>
              <a:t>SubFrame</a:t>
            </a:r>
            <a:r>
              <a:rPr lang="en-US" sz="2400" b="1" dirty="0" smtClean="0"/>
              <a:t>- PDF for average SNR of 10 dB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1447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 taps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876300" y="5791676"/>
                <a:ext cx="3429000" cy="369332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𝐷𝑖𝑠𝑡𝑟𝑖𝑏𝑢𝑡𝑖𝑜𝑛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𝑉𝑎𝑟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19.63[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𝑑𝐵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300" y="5791676"/>
                <a:ext cx="3429000" cy="369332"/>
              </a:xfrm>
              <a:prstGeom prst="rect">
                <a:avLst/>
              </a:prstGeom>
              <a:blipFill rotWithShape="0">
                <a:blip r:embed="rId3"/>
                <a:stretch>
                  <a:fillRect b="-1093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High Mobility APs</a:t>
            </a:r>
            <a:endParaRPr lang="en-US" sz="4000" dirty="0">
              <a:solidFill>
                <a:schemeClr val="tx2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0" y="1611868"/>
            <a:ext cx="4988745" cy="4114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1611868"/>
            <a:ext cx="499636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0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00200"/>
            <a:ext cx="4724400" cy="4114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10200" y="14594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Extended Vehicular A (9 taps)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4762500" cy="41148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09600" y="5791200"/>
                <a:ext cx="2743200" cy="369332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10%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𝑤𝑖𝑡h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𝑛𝑒𝑔𝑎𝑡𝑖𝑣𝑒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𝑆𝑁𝑅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5791200"/>
                <a:ext cx="2743200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781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 flipV="1">
            <a:off x="1981200" y="4953000"/>
            <a:ext cx="228600" cy="7620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90600" y="1447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 taps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</a:rPr>
              <a:t>High Mobility APs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728871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SNR per </a:t>
            </a:r>
            <a:r>
              <a:rPr lang="en-US" sz="2400" b="1" dirty="0" err="1" smtClean="0"/>
              <a:t>SubFrame</a:t>
            </a:r>
            <a:r>
              <a:rPr lang="en-US" sz="2400" b="1" dirty="0" smtClean="0"/>
              <a:t>- </a:t>
            </a:r>
            <a:r>
              <a:rPr lang="en-US" sz="2400" b="1" dirty="0" smtClean="0"/>
              <a:t>CDF </a:t>
            </a:r>
            <a:r>
              <a:rPr lang="en-US" sz="2400" b="1" dirty="0" smtClean="0"/>
              <a:t>for average SNR of 10 dB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642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 flipV="1">
            <a:off x="1579080" y="676394"/>
            <a:ext cx="723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0" y="677407"/>
            <a:ext cx="8915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1E5DFA"/>
                </a:solidFill>
              </a:rPr>
              <a:t>UEs </a:t>
            </a:r>
            <a:r>
              <a:rPr lang="en-US" sz="2400" dirty="0">
                <a:solidFill>
                  <a:srgbClr val="1E5DFA"/>
                </a:solidFill>
              </a:rPr>
              <a:t>within the vehicle or in its close surrounding become potential </a:t>
            </a:r>
            <a:r>
              <a:rPr lang="en-US" sz="2400" dirty="0" smtClean="0">
                <a:solidFill>
                  <a:srgbClr val="1E5DFA"/>
                </a:solidFill>
              </a:rPr>
              <a:t>competitors to the vehicle APs.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1E5DFA"/>
                </a:solidFill>
              </a:rPr>
              <a:t>Even scenarios with low vehicle density become high load scenarios.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endParaRPr lang="en-US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1E5DFA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sz="2400" dirty="0">
              <a:solidFill>
                <a:srgbClr val="0A4FF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106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Vehicle APs with Dense UEs Environment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 rot="21394487">
            <a:off x="-160742" y="3818826"/>
            <a:ext cx="9392277" cy="231832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 rot="21383201">
            <a:off x="2509254" y="4076460"/>
            <a:ext cx="2148698" cy="2656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 rot="21383201">
            <a:off x="2569465" y="4563245"/>
            <a:ext cx="2148698" cy="2656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 rot="21383201">
            <a:off x="2597037" y="5077069"/>
            <a:ext cx="2148698" cy="2656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 rot="21383201">
            <a:off x="2645665" y="5610469"/>
            <a:ext cx="2148698" cy="2656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4" name="Parallelogram 3"/>
          <p:cNvSpPr/>
          <p:nvPr/>
        </p:nvSpPr>
        <p:spPr bwMode="auto">
          <a:xfrm rot="21378127">
            <a:off x="-211289" y="2949442"/>
            <a:ext cx="9689591" cy="869122"/>
          </a:xfrm>
          <a:prstGeom prst="parallelogram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5" name="Parallelogram 14"/>
          <p:cNvSpPr/>
          <p:nvPr/>
        </p:nvSpPr>
        <p:spPr bwMode="auto">
          <a:xfrm rot="21378127">
            <a:off x="-210213" y="3680565"/>
            <a:ext cx="9507251" cy="163150"/>
          </a:xfrm>
          <a:prstGeom prst="parallelogram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6" name="Parallelogram 15"/>
          <p:cNvSpPr/>
          <p:nvPr/>
        </p:nvSpPr>
        <p:spPr bwMode="auto">
          <a:xfrm rot="21378127">
            <a:off x="-209496" y="3948663"/>
            <a:ext cx="1193465" cy="165561"/>
          </a:xfrm>
          <a:prstGeom prst="parallelogram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7" name="Parallelogram 16"/>
          <p:cNvSpPr/>
          <p:nvPr/>
        </p:nvSpPr>
        <p:spPr bwMode="auto">
          <a:xfrm rot="21378127">
            <a:off x="935954" y="3869803"/>
            <a:ext cx="1193465" cy="165561"/>
          </a:xfrm>
          <a:prstGeom prst="parallelogram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8" name="Parallelogram 17"/>
          <p:cNvSpPr/>
          <p:nvPr/>
        </p:nvSpPr>
        <p:spPr bwMode="auto">
          <a:xfrm rot="21378127">
            <a:off x="2082020" y="3796304"/>
            <a:ext cx="1193465" cy="165561"/>
          </a:xfrm>
          <a:prstGeom prst="parallelogram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19" name="Parallelogram 18"/>
          <p:cNvSpPr/>
          <p:nvPr/>
        </p:nvSpPr>
        <p:spPr bwMode="auto">
          <a:xfrm rot="21378127">
            <a:off x="3227470" y="3731835"/>
            <a:ext cx="1193465" cy="165561"/>
          </a:xfrm>
          <a:prstGeom prst="parallelogram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20" name="Parallelogram 19"/>
          <p:cNvSpPr/>
          <p:nvPr/>
        </p:nvSpPr>
        <p:spPr bwMode="auto">
          <a:xfrm rot="21378127">
            <a:off x="4373536" y="3658530"/>
            <a:ext cx="1193465" cy="165561"/>
          </a:xfrm>
          <a:prstGeom prst="parallelogram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21" name="Parallelogram 20"/>
          <p:cNvSpPr/>
          <p:nvPr/>
        </p:nvSpPr>
        <p:spPr bwMode="auto">
          <a:xfrm rot="21378127">
            <a:off x="5525004" y="3588426"/>
            <a:ext cx="1193465" cy="165561"/>
          </a:xfrm>
          <a:prstGeom prst="parallelogram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22" name="Parallelogram 21"/>
          <p:cNvSpPr/>
          <p:nvPr/>
        </p:nvSpPr>
        <p:spPr bwMode="auto">
          <a:xfrm rot="21378127">
            <a:off x="6684495" y="3502895"/>
            <a:ext cx="1193465" cy="165561"/>
          </a:xfrm>
          <a:prstGeom prst="parallelogram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23" name="Parallelogram 22"/>
          <p:cNvSpPr/>
          <p:nvPr/>
        </p:nvSpPr>
        <p:spPr bwMode="auto">
          <a:xfrm rot="21378127">
            <a:off x="7843986" y="3425031"/>
            <a:ext cx="1193465" cy="165561"/>
          </a:xfrm>
          <a:prstGeom prst="parallelogram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sp>
        <p:nvSpPr>
          <p:cNvPr id="24" name="Parallelogram 23"/>
          <p:cNvSpPr/>
          <p:nvPr/>
        </p:nvSpPr>
        <p:spPr bwMode="auto">
          <a:xfrm rot="21378127">
            <a:off x="8995453" y="3344375"/>
            <a:ext cx="1193465" cy="165561"/>
          </a:xfrm>
          <a:prstGeom prst="parallelogram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  <p:pic>
        <p:nvPicPr>
          <p:cNvPr id="25" name="Picture 24" descr="See full size image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891" y="1785615"/>
            <a:ext cx="1331097" cy="1164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558720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873" y="2665721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351" y="2488812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adillac deals 2010"/>
          <p:cNvPicPr/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508" y="2590800"/>
            <a:ext cx="3245491" cy="2341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See full size image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919" y="3784636"/>
            <a:ext cx="4017731" cy="209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7495" y="3236013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8568" flipH="1">
            <a:off x="2947494" y="3831799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8568" flipH="1">
            <a:off x="3810085" y="3633892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714">
            <a:off x="3512685" y="4467161"/>
            <a:ext cx="606687" cy="895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4" descr="See full size image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714">
            <a:off x="2964398" y="4888041"/>
            <a:ext cx="606687" cy="89519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Octagon 9"/>
          <p:cNvSpPr/>
          <p:nvPr/>
        </p:nvSpPr>
        <p:spPr bwMode="auto">
          <a:xfrm>
            <a:off x="235383" y="3048000"/>
            <a:ext cx="1953852" cy="1638577"/>
          </a:xfrm>
          <a:prstGeom prst="octagon">
            <a:avLst/>
          </a:prstGeom>
          <a:solidFill>
            <a:schemeClr val="bg2">
              <a:lumMod val="40000"/>
              <a:lumOff val="6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Vehicle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M Sans Regular" pitchFamily="2" charset="0"/>
                <a:cs typeface="Arial" pitchFamily="34" charset="0"/>
              </a:rPr>
              <a:t>APs widely exposed to outdoor UEs</a:t>
            </a:r>
          </a:p>
        </p:txBody>
      </p:sp>
      <p:sp>
        <p:nvSpPr>
          <p:cNvPr id="11" name="Octagon 10"/>
          <p:cNvSpPr/>
          <p:nvPr/>
        </p:nvSpPr>
        <p:spPr bwMode="auto">
          <a:xfrm>
            <a:off x="364792" y="3144584"/>
            <a:ext cx="1692608" cy="1427416"/>
          </a:xfrm>
          <a:prstGeom prst="octagon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M Sans Regular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9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blank">
  <a:themeElements>
    <a:clrScheme name="aud_template 1">
      <a:dk1>
        <a:srgbClr val="000000"/>
      </a:dk1>
      <a:lt1>
        <a:srgbClr val="FFFFFF"/>
      </a:lt1>
      <a:dk2>
        <a:srgbClr val="0434B1"/>
      </a:dk2>
      <a:lt2>
        <a:srgbClr val="FE000C"/>
      </a:lt2>
      <a:accent1>
        <a:srgbClr val="86ADCE"/>
      </a:accent1>
      <a:accent2>
        <a:srgbClr val="9EBDD8"/>
      </a:accent2>
      <a:accent3>
        <a:srgbClr val="FFFFFF"/>
      </a:accent3>
      <a:accent4>
        <a:srgbClr val="000000"/>
      </a:accent4>
      <a:accent5>
        <a:srgbClr val="C3D3E3"/>
      </a:accent5>
      <a:accent6>
        <a:srgbClr val="8FABC4"/>
      </a:accent6>
      <a:hlink>
        <a:srgbClr val="C9DBE9"/>
      </a:hlink>
      <a:folHlink>
        <a:srgbClr val="C6CACC"/>
      </a:folHlink>
    </a:clrScheme>
    <a:fontScheme name="aud_template">
      <a:majorFont>
        <a:latin typeface="GM Sans Regular"/>
        <a:ea typeface=""/>
        <a:cs typeface=""/>
      </a:majorFont>
      <a:minorFont>
        <a:latin typeface="GM Sans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M Sans Regular" pitchFamily="2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M Sans Regular" pitchFamily="2" charset="0"/>
            <a:cs typeface="Arial" pitchFamily="34" charset="0"/>
          </a:defRPr>
        </a:defPPr>
      </a:lstStyle>
    </a:lnDef>
  </a:objectDefaults>
  <a:extraClrSchemeLst>
    <a:extraClrScheme>
      <a:clrScheme name="aud_template 1">
        <a:dk1>
          <a:srgbClr val="000000"/>
        </a:dk1>
        <a:lt1>
          <a:srgbClr val="FFFFFF"/>
        </a:lt1>
        <a:dk2>
          <a:srgbClr val="0434B1"/>
        </a:dk2>
        <a:lt2>
          <a:srgbClr val="FE000C"/>
        </a:lt2>
        <a:accent1>
          <a:srgbClr val="86ADCE"/>
        </a:accent1>
        <a:accent2>
          <a:srgbClr val="9EBDD8"/>
        </a:accent2>
        <a:accent3>
          <a:srgbClr val="FFFFFF"/>
        </a:accent3>
        <a:accent4>
          <a:srgbClr val="000000"/>
        </a:accent4>
        <a:accent5>
          <a:srgbClr val="C3D3E3"/>
        </a:accent5>
        <a:accent6>
          <a:srgbClr val="8FABC4"/>
        </a:accent6>
        <a:hlink>
          <a:srgbClr val="C9DBE9"/>
        </a:hlink>
        <a:folHlink>
          <a:srgbClr val="C6CA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ud_template 2">
        <a:dk1>
          <a:srgbClr val="000000"/>
        </a:dk1>
        <a:lt1>
          <a:srgbClr val="FFFFFF"/>
        </a:lt1>
        <a:dk2>
          <a:srgbClr val="0434B1"/>
        </a:dk2>
        <a:lt2>
          <a:srgbClr val="FE000C"/>
        </a:lt2>
        <a:accent1>
          <a:srgbClr val="FE9E35"/>
        </a:accent1>
        <a:accent2>
          <a:srgbClr val="FFC072"/>
        </a:accent2>
        <a:accent3>
          <a:srgbClr val="FFFFFF"/>
        </a:accent3>
        <a:accent4>
          <a:srgbClr val="000000"/>
        </a:accent4>
        <a:accent5>
          <a:srgbClr val="FECCAE"/>
        </a:accent5>
        <a:accent6>
          <a:srgbClr val="E7AE67"/>
        </a:accent6>
        <a:hlink>
          <a:srgbClr val="FFD386"/>
        </a:hlink>
        <a:folHlink>
          <a:srgbClr val="C6CA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ud_template 3">
        <a:dk1>
          <a:srgbClr val="000000"/>
        </a:dk1>
        <a:lt1>
          <a:srgbClr val="FFFFFF"/>
        </a:lt1>
        <a:dk2>
          <a:srgbClr val="0434B1"/>
        </a:dk2>
        <a:lt2>
          <a:srgbClr val="FE000C"/>
        </a:lt2>
        <a:accent1>
          <a:srgbClr val="AEB4B7"/>
        </a:accent1>
        <a:accent2>
          <a:srgbClr val="BEC3C5"/>
        </a:accent2>
        <a:accent3>
          <a:srgbClr val="FFFFFF"/>
        </a:accent3>
        <a:accent4>
          <a:srgbClr val="000000"/>
        </a:accent4>
        <a:accent5>
          <a:srgbClr val="D3D6D8"/>
        </a:accent5>
        <a:accent6>
          <a:srgbClr val="ACB0B2"/>
        </a:accent6>
        <a:hlink>
          <a:srgbClr val="DDE0E1"/>
        </a:hlink>
        <a:folHlink>
          <a:srgbClr val="C6CA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ud_template 4">
        <a:dk1>
          <a:srgbClr val="000000"/>
        </a:dk1>
        <a:lt1>
          <a:srgbClr val="FFFFFF"/>
        </a:lt1>
        <a:dk2>
          <a:srgbClr val="0434B1"/>
        </a:dk2>
        <a:lt2>
          <a:srgbClr val="FE000C"/>
        </a:lt2>
        <a:accent1>
          <a:srgbClr val="73C800"/>
        </a:accent1>
        <a:accent2>
          <a:srgbClr val="8FD333"/>
        </a:accent2>
        <a:accent3>
          <a:srgbClr val="FFFFFF"/>
        </a:accent3>
        <a:accent4>
          <a:srgbClr val="000000"/>
        </a:accent4>
        <a:accent5>
          <a:srgbClr val="BCE0AA"/>
        </a:accent5>
        <a:accent6>
          <a:srgbClr val="81BF2D"/>
        </a:accent6>
        <a:hlink>
          <a:srgbClr val="CBFF85"/>
        </a:hlink>
        <a:folHlink>
          <a:srgbClr val="C6CA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62751</TotalTime>
  <Words>960</Words>
  <Application>Microsoft Office PowerPoint</Application>
  <PresentationFormat>On-screen Show (4:3)</PresentationFormat>
  <Paragraphs>240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Cambria Math</vt:lpstr>
      <vt:lpstr>GM Sans Regular</vt:lpstr>
      <vt:lpstr>Times New Roman</vt:lpstr>
      <vt:lpstr>Wingdings</vt:lpstr>
      <vt:lpstr>6_blank</vt:lpstr>
      <vt:lpstr>Automotive Perspective  on Licensed Assisted Access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PowerPoint Presentation</vt:lpstr>
    </vt:vector>
  </TitlesOfParts>
  <Company>GM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of Idea Submission</dc:title>
  <dc:creator>Wic Dober</dc:creator>
  <cp:lastModifiedBy>Tal Philosof</cp:lastModifiedBy>
  <cp:revision>736</cp:revision>
  <cp:lastPrinted>2012-09-30T10:05:51Z</cp:lastPrinted>
  <dcterms:created xsi:type="dcterms:W3CDTF">2011-06-16T15:13:47Z</dcterms:created>
  <dcterms:modified xsi:type="dcterms:W3CDTF">2015-08-20T14:14:22Z</dcterms:modified>
</cp:coreProperties>
</file>