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2" r:id="rId2"/>
  </p:sldMasterIdLst>
  <p:notesMasterIdLst>
    <p:notesMasterId r:id="rId27"/>
  </p:notesMasterIdLst>
  <p:handoutMasterIdLst>
    <p:handoutMasterId r:id="rId28"/>
  </p:handoutMasterIdLst>
  <p:sldIdLst>
    <p:sldId id="629" r:id="rId3"/>
    <p:sldId id="645" r:id="rId4"/>
    <p:sldId id="650" r:id="rId5"/>
    <p:sldId id="646" r:id="rId6"/>
    <p:sldId id="631" r:id="rId7"/>
    <p:sldId id="632" r:id="rId8"/>
    <p:sldId id="633" r:id="rId9"/>
    <p:sldId id="634" r:id="rId10"/>
    <p:sldId id="635" r:id="rId11"/>
    <p:sldId id="636" r:id="rId12"/>
    <p:sldId id="651" r:id="rId13"/>
    <p:sldId id="638" r:id="rId14"/>
    <p:sldId id="639" r:id="rId15"/>
    <p:sldId id="652" r:id="rId16"/>
    <p:sldId id="656" r:id="rId17"/>
    <p:sldId id="665" r:id="rId18"/>
    <p:sldId id="647" r:id="rId19"/>
    <p:sldId id="642" r:id="rId20"/>
    <p:sldId id="643" r:id="rId21"/>
    <p:sldId id="666" r:id="rId22"/>
    <p:sldId id="660" r:id="rId23"/>
    <p:sldId id="663" r:id="rId24"/>
    <p:sldId id="661" r:id="rId25"/>
    <p:sldId id="627" r:id="rId26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33CC"/>
    <a:srgbClr val="34A0FF"/>
    <a:srgbClr val="00FFFF"/>
    <a:srgbClr val="92D050"/>
    <a:srgbClr val="CCECFF"/>
    <a:srgbClr val="0066FF"/>
    <a:srgbClr val="BBD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5" autoAdjust="0"/>
    <p:restoredTop sz="95431" autoAdjust="0"/>
  </p:normalViewPr>
  <p:slideViewPr>
    <p:cSldViewPr snapToGrid="0" snapToObjects="1">
      <p:cViewPr varScale="1">
        <p:scale>
          <a:sx n="88" d="100"/>
          <a:sy n="88" d="100"/>
        </p:scale>
        <p:origin x="-240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576"/>
    </p:cViewPr>
  </p:sorterViewPr>
  <p:notesViewPr>
    <p:cSldViewPr snapToGrid="0" snapToObjects="1"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I\AppData\Local\Temp\notesC4A9C8\1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LTE</c:v>
          </c:tx>
          <c:dLbls>
            <c:dLbl>
              <c:idx val="0"/>
              <c:layout>
                <c:manualLayout>
                  <c:x val="9.9875142964320675E-3"/>
                  <c:y val="-5.7040998217468802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b="1" i="0" baseline="0"/>
                      <a:t>1</a:t>
                    </a:r>
                    <a:r>
                      <a:rPr lang="en-US" altLang="en-US"/>
                      <a:t>00%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zh-CN"/>
              </a:p>
            </c:txPr>
            <c:showVal val="1"/>
          </c:dLbls>
          <c:cat>
            <c:strLit>
              <c:ptCount val="1"/>
              <c:pt idx="0">
                <c:v>Average Throughput Gain</c:v>
              </c:pt>
            </c:strLit>
          </c:cat>
          <c:val>
            <c:numLit>
              <c:formatCode>General</c:formatCode>
              <c:ptCount val="1"/>
              <c:pt idx="0">
                <c:v>1.1499999999999977</c:v>
              </c:pt>
            </c:numLit>
          </c:val>
        </c:ser>
        <c:ser>
          <c:idx val="1"/>
          <c:order val="1"/>
          <c:tx>
            <c:v>LTE+LTE-U</c:v>
          </c:tx>
          <c:dLbls>
            <c:dLbl>
              <c:idx val="0"/>
              <c:layout>
                <c:manualLayout>
                  <c:x val="2.9962542889296142E-2"/>
                  <c:y val="-5.347593582887700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b="1" i="0" baseline="0"/>
                      <a:t>4</a:t>
                    </a:r>
                    <a:r>
                      <a:rPr lang="en-US" altLang="en-US"/>
                      <a:t>27</a:t>
                    </a:r>
                    <a:r>
                      <a:rPr lang="en-US" altLang="zh-CN"/>
                      <a:t>%</a:t>
                    </a:r>
                    <a:endParaRPr lang="en-US" alt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zh-CN"/>
              </a:p>
            </c:txPr>
            <c:showVal val="1"/>
          </c:dLbls>
          <c:cat>
            <c:strLit>
              <c:ptCount val="1"/>
              <c:pt idx="0">
                <c:v>Average Throughput Gain</c:v>
              </c:pt>
            </c:strLit>
          </c:cat>
          <c:val>
            <c:numLit>
              <c:formatCode>General</c:formatCode>
              <c:ptCount val="1"/>
              <c:pt idx="0">
                <c:v>6.06</c:v>
              </c:pt>
            </c:numLit>
          </c:val>
        </c:ser>
        <c:ser>
          <c:idx val="2"/>
          <c:order val="2"/>
          <c:tx>
            <c:v>LTE+LTE-U+WiFi(Threshold=-80dBm)</c:v>
          </c:tx>
          <c:dLbls>
            <c:dLbl>
              <c:idx val="0"/>
              <c:layout>
                <c:manualLayout>
                  <c:x val="2.4968785741080083E-2"/>
                  <c:y val="-5.347593582887700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b="1" i="0" baseline="0"/>
                      <a:t>2</a:t>
                    </a:r>
                    <a:r>
                      <a:rPr lang="en-US" altLang="en-US"/>
                      <a:t>91</a:t>
                    </a:r>
                    <a:r>
                      <a:rPr lang="en-US" altLang="zh-CN"/>
                      <a:t>%</a:t>
                    </a:r>
                    <a:endParaRPr lang="en-US" alt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zh-CN"/>
              </a:p>
            </c:txPr>
            <c:showVal val="1"/>
          </c:dLbls>
          <c:cat>
            <c:strLit>
              <c:ptCount val="1"/>
              <c:pt idx="0">
                <c:v>Average Throughput Gain</c:v>
              </c:pt>
            </c:strLit>
          </c:cat>
          <c:val>
            <c:numLit>
              <c:formatCode>General</c:formatCode>
              <c:ptCount val="1"/>
              <c:pt idx="0">
                <c:v>4.5</c:v>
              </c:pt>
            </c:numLit>
          </c:val>
        </c:ser>
        <c:ser>
          <c:idx val="3"/>
          <c:order val="3"/>
          <c:tx>
            <c:v>LTE+LTE-U+WiFi(Threshold=-85dBm)</c:v>
          </c:tx>
          <c:dLbls>
            <c:dLbl>
              <c:idx val="0"/>
              <c:layout>
                <c:manualLayout>
                  <c:x val="3.8285471469656246E-2"/>
                  <c:y val="-5.347593582887700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b="1" i="0" baseline="0"/>
                      <a:t>2</a:t>
                    </a:r>
                    <a:r>
                      <a:rPr lang="en-US" altLang="en-US"/>
                      <a:t>32</a:t>
                    </a:r>
                    <a:r>
                      <a:rPr lang="en-US" altLang="zh-CN"/>
                      <a:t>%</a:t>
                    </a:r>
                    <a:endParaRPr lang="en-US" alt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 baseline="0"/>
                </a:pPr>
                <a:endParaRPr lang="zh-CN"/>
              </a:p>
            </c:txPr>
            <c:showVal val="1"/>
          </c:dLbls>
          <c:cat>
            <c:strLit>
              <c:ptCount val="1"/>
              <c:pt idx="0">
                <c:v>Average Throughput Gain</c:v>
              </c:pt>
            </c:strLit>
          </c:cat>
          <c:val>
            <c:numLit>
              <c:formatCode>General</c:formatCode>
              <c:ptCount val="1"/>
              <c:pt idx="0">
                <c:v>3.82</c:v>
              </c:pt>
            </c:numLit>
          </c:val>
        </c:ser>
        <c:shape val="box"/>
        <c:axId val="99190656"/>
        <c:axId val="99966976"/>
        <c:axId val="0"/>
      </c:bar3DChart>
      <c:catAx>
        <c:axId val="99190656"/>
        <c:scaling>
          <c:orientation val="minMax"/>
        </c:scaling>
        <c:axPos val="b"/>
        <c:tickLblPos val="nextTo"/>
        <c:crossAx val="99966976"/>
        <c:crosses val="autoZero"/>
        <c:auto val="1"/>
        <c:lblAlgn val="ctr"/>
        <c:lblOffset val="100"/>
      </c:catAx>
      <c:valAx>
        <c:axId val="99966976"/>
        <c:scaling>
          <c:orientation val="minMax"/>
        </c:scaling>
        <c:delete val="1"/>
        <c:axPos val="l"/>
        <c:numFmt formatCode="General" sourceLinked="1"/>
        <c:tickLblPos val="none"/>
        <c:crossAx val="99190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77784131732139"/>
          <c:y val="4.3266622922134797E-2"/>
          <c:w val="0.30512373453318326"/>
          <c:h val="0.25786685755189692"/>
        </c:manualLayout>
      </c:layout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1BCC9B7-5771-48B1-BA16-A8943A1FF57F}" type="datetime1">
              <a:rPr lang="zh-CN" altLang="en-US"/>
              <a:pPr>
                <a:defRPr/>
              </a:pPr>
              <a:t>2014/6/5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22E05B3-3B1C-42AE-A415-57BAAFF16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0019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6F6022E-6984-4CFA-A63A-86057664E24B}" type="datetime1">
              <a:rPr lang="zh-CN" altLang="en-US"/>
              <a:pPr>
                <a:defRPr/>
              </a:pPr>
              <a:t>2014/6/5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96C154D-133C-4F93-87FE-B3DC0EA77B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2681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6C154D-133C-4F93-87FE-B3DC0EA77BBF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9280C7F-9624-4B4C-98C0-FC5849C67D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0858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772400" y="282575"/>
            <a:ext cx="10683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18665"/>
            <a:ext cx="6400800" cy="48912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>
          <a:xfrm>
            <a:off x="5963921" y="4658599"/>
            <a:ext cx="2621279" cy="2738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200">
                <a:latin typeface="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5912" y="387428"/>
            <a:ext cx="6970888" cy="67580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5912" y="1200151"/>
            <a:ext cx="6970888" cy="3394472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3pPr>
              <a:defRPr sz="2200"/>
            </a:lvl3pPr>
            <a:lvl4pPr>
              <a:defRPr sz="2000"/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4775200"/>
            <a:ext cx="914400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latin typeface="Arial" pitchFamily="34" charset="0"/>
                <a:ea typeface="+mn-ea"/>
                <a:cs typeface="Arial" pitchFamily="34" charset="0"/>
              </a:rPr>
              <a:t>www.zte.com.cn</a:t>
            </a:r>
            <a:endParaRPr lang="zh-CN" altLang="en-US" sz="1100" b="1" dirty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94201"/>
            <a:ext cx="4040188" cy="290042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94201"/>
            <a:ext cx="4041775" cy="290042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8380413" y="4875213"/>
            <a:ext cx="763587" cy="274637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B7586B-C47A-43B0-8668-C0EA23C5FBA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380413" y="4875213"/>
            <a:ext cx="763587" cy="274637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79E27E-035E-49E9-B78E-19743B28DD6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380413" y="4875213"/>
            <a:ext cx="763587" cy="274637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3A32DB0-7A3F-48D5-83E5-B7B55552FB2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9" r:id="rId3"/>
    <p:sldLayoutId id="2147483685" r:id="rId4"/>
    <p:sldLayoutId id="2147483686" r:id="rId5"/>
    <p:sldLayoutId id="2147483687" r:id="rId6"/>
    <p:sldLayoutId id="2147483688" r:id="rId7"/>
    <p:sldLayoutId id="2147483690" r:id="rId8"/>
    <p:sldLayoutId id="2147483691" r:id="rId9"/>
    <p:sldLayoutId id="2147483695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000" b="1" kern="1200">
          <a:solidFill>
            <a:schemeClr val="tx2"/>
          </a:solidFill>
          <a:latin typeface="+mj-lt"/>
          <a:ea typeface="微软雅黑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微软雅黑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6747" y="449580"/>
            <a:ext cx="7561007" cy="822960"/>
          </a:xfrm>
        </p:spPr>
        <p:txBody>
          <a:bodyPr/>
          <a:lstStyle/>
          <a:p>
            <a:pPr algn="l" fontAlgn="auto" hangingPunct="1"/>
            <a:r>
              <a:rPr lang="en-GB" altLang="zh-CN" sz="1800" b="1" dirty="0" smtClean="0"/>
              <a:t>3GPP workshop on LTE in unlicensed spectrum			RWS-140021</a:t>
            </a:r>
            <a:endParaRPr lang="zh-CN" altLang="zh-CN" sz="1800" dirty="0" smtClean="0"/>
          </a:p>
          <a:p>
            <a:pPr algn="l" hangingPunct="0"/>
            <a:r>
              <a:rPr lang="en-GB" altLang="zh-CN" sz="1800" b="1" dirty="0" smtClean="0"/>
              <a:t>Sophia </a:t>
            </a:r>
            <a:r>
              <a:rPr lang="en-GB" altLang="zh-CN" sz="1800" b="1" dirty="0" err="1" smtClean="0"/>
              <a:t>Antipolis</a:t>
            </a:r>
            <a:r>
              <a:rPr lang="en-GB" altLang="zh-CN" sz="1800" b="1" dirty="0" smtClean="0"/>
              <a:t>, France, June 13, 2014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 bwMode="auto">
          <a:xfrm>
            <a:off x="776747" y="1577340"/>
            <a:ext cx="7561007" cy="151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Agenda Item: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	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	</a:t>
            </a:r>
            <a:r>
              <a:rPr kumimoji="0" lang="en-US" altLang="zh-CN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2</a:t>
            </a:r>
            <a:endParaRPr kumimoji="0" lang="zh-CN" altLang="zh-CN" sz="1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微软雅黑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Source:			</a:t>
            </a: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ZTE</a:t>
            </a:r>
          </a:p>
          <a:p>
            <a:pPr lvl="0">
              <a:spcBef>
                <a:spcPct val="20000"/>
              </a:spcBef>
            </a:pPr>
            <a:r>
              <a:rPr lang="en-GB" altLang="zh-CN" b="1" dirty="0" smtClean="0"/>
              <a:t>Title:</a:t>
            </a:r>
            <a:r>
              <a:rPr lang="en-GB" altLang="zh-CN" dirty="0" smtClean="0"/>
              <a:t>			</a:t>
            </a:r>
            <a:r>
              <a:rPr lang="en-US" altLang="zh-CN" dirty="0" smtClean="0"/>
              <a:t>Discussion on LTE in Unlicensed Spectrum</a:t>
            </a:r>
            <a:r>
              <a:rPr lang="en-GB" altLang="zh-CN" dirty="0" smtClean="0"/>
              <a:t>	</a:t>
            </a:r>
            <a:endParaRPr kumimoji="0" lang="en-GB" altLang="zh-CN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微软雅黑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Document for:</a:t>
            </a:r>
            <a:r>
              <a:rPr kumimoji="0" lang="en-GB" altLang="zh-CN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	</a:t>
            </a:r>
            <a:r>
              <a:rPr kumimoji="0" lang="en-GB" altLang="zh-CN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软雅黑"/>
                <a:cs typeface="+mn-cs"/>
              </a:rPr>
              <a:t>Discussion</a:t>
            </a: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微软雅黑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4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Operating Mode(cont.)</a:t>
            </a:r>
            <a:endParaRPr lang="en-US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275272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LTE-U carrier can be associated with a licensed carrier, either by carrier aggregation or by dual connectivity;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LTE-U carrier of TDD mode should be considered with more priorities</a:t>
            </a:r>
          </a:p>
          <a:p>
            <a:pPr marL="447675" indent="0">
              <a:buFont typeface="Calibri" pitchFamily="34" charset="0"/>
              <a:buChar char="–"/>
            </a:pPr>
            <a:r>
              <a:rPr lang="en-US" sz="1800" dirty="0" smtClean="0"/>
              <a:t>  Flexible for UL/DL when consider UL offloading and D2D communication;</a:t>
            </a:r>
          </a:p>
          <a:p>
            <a:pPr marL="447675" indent="0">
              <a:buFont typeface="Calibri" pitchFamily="34" charset="0"/>
              <a:buChar char="–"/>
            </a:pPr>
            <a:r>
              <a:rPr lang="en-US" sz="1800" dirty="0" smtClean="0"/>
              <a:t>  Less standardization efforts when consider the TDD </a:t>
            </a:r>
            <a:r>
              <a:rPr lang="en-US" sz="1800" dirty="0" err="1" smtClean="0"/>
              <a:t>PCell</a:t>
            </a:r>
            <a:r>
              <a:rPr lang="en-US" sz="1800" dirty="0" smtClean="0"/>
              <a:t> case;</a:t>
            </a:r>
          </a:p>
          <a:p>
            <a:pPr marL="628650" indent="-180975">
              <a:buFont typeface="Calibri" pitchFamily="34" charset="0"/>
              <a:buChar char="–"/>
            </a:pPr>
            <a:r>
              <a:rPr lang="en-US" sz="1800" dirty="0" smtClean="0"/>
              <a:t> Feasible solutions for In-Device Co-existence.</a:t>
            </a:r>
          </a:p>
          <a:p>
            <a:pPr marL="447675" indent="0">
              <a:buFont typeface="Calibri" pitchFamily="34" charset="0"/>
              <a:buChar char="–"/>
            </a:pPr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9450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8680" y="2023110"/>
            <a:ext cx="6652260" cy="689610"/>
          </a:xfrm>
        </p:spPr>
        <p:txBody>
          <a:bodyPr/>
          <a:lstStyle/>
          <a:p>
            <a:pPr algn="ctr"/>
            <a:r>
              <a:rPr lang="en-GB" altLang="zh-CN" dirty="0" smtClean="0"/>
              <a:t>Technical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171450"/>
            <a:ext cx="8229600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zh-CN" dirty="0" smtClean="0"/>
              <a:t>Technical Requirements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664029"/>
            <a:ext cx="8229600" cy="4479472"/>
          </a:xfrm>
        </p:spPr>
        <p:txBody>
          <a:bodyPr/>
          <a:lstStyle/>
          <a:p>
            <a:r>
              <a:rPr lang="en-GB" altLang="zh-CN" sz="1600" dirty="0" smtClean="0"/>
              <a:t>Co-existence with WLAN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 smtClean="0"/>
              <a:t>Intra-operator deployment of LTE-U and </a:t>
            </a:r>
            <a:r>
              <a:rPr lang="en-US" altLang="zh-CN" sz="1200" dirty="0" err="1" smtClean="0"/>
              <a:t>WiFi</a:t>
            </a:r>
            <a:endParaRPr lang="en-US" sz="1200" dirty="0" smtClean="0"/>
          </a:p>
          <a:p>
            <a:pPr lvl="2"/>
            <a:r>
              <a:rPr lang="en-US" altLang="zh-CN" sz="1200" dirty="0" smtClean="0"/>
              <a:t>Coordinated scheduling the shared unlicensed spectrum between LTE-U and </a:t>
            </a:r>
            <a:r>
              <a:rPr lang="en-US" altLang="zh-CN" sz="1200" dirty="0" err="1" smtClean="0"/>
              <a:t>WiFi</a:t>
            </a:r>
            <a:endParaRPr lang="en-US" altLang="zh-CN" sz="1200" dirty="0" smtClean="0"/>
          </a:p>
          <a:p>
            <a:pPr lvl="2"/>
            <a:r>
              <a:rPr lang="en-US" altLang="zh-CN" sz="1200" dirty="0" smtClean="0"/>
              <a:t>Well-planned  network deployment</a:t>
            </a:r>
          </a:p>
          <a:p>
            <a:pPr lvl="1"/>
            <a:r>
              <a:rPr lang="en-US" altLang="zh-CN" sz="1200" dirty="0" smtClean="0"/>
              <a:t>Inter-operator deployment of LTE-U and </a:t>
            </a:r>
            <a:r>
              <a:rPr lang="en-US" altLang="zh-CN" sz="1200" dirty="0" err="1" smtClean="0"/>
              <a:t>WiFi</a:t>
            </a:r>
            <a:endParaRPr lang="en-US" altLang="zh-CN" sz="1200" dirty="0" smtClean="0"/>
          </a:p>
          <a:p>
            <a:pPr lvl="2"/>
            <a:r>
              <a:rPr lang="en-US" altLang="zh-CN" sz="1200" dirty="0" smtClean="0"/>
              <a:t>Ensure the fair accessibility between </a:t>
            </a:r>
            <a:r>
              <a:rPr lang="en-US" altLang="zh-CN" sz="1200" dirty="0" err="1" smtClean="0"/>
              <a:t>WiFi</a:t>
            </a:r>
            <a:r>
              <a:rPr lang="en-US" altLang="zh-CN" sz="1200" dirty="0" smtClean="0"/>
              <a:t> APs and LTE-U eNBs</a:t>
            </a:r>
          </a:p>
          <a:p>
            <a:pPr lvl="2"/>
            <a:r>
              <a:rPr lang="en-US" altLang="zh-CN" sz="1200" dirty="0" smtClean="0"/>
              <a:t>Efficient LBT-like mechanism to  mitigate the access collision</a:t>
            </a:r>
          </a:p>
          <a:p>
            <a:pPr lvl="2"/>
            <a:r>
              <a:rPr lang="en-US" altLang="zh-CN" sz="1200" dirty="0" smtClean="0"/>
              <a:t>FDM and/or TDM of unlicensed spectrum among RATs, or mutual agreements on placement or configuration of the nodes among operators</a:t>
            </a:r>
          </a:p>
          <a:p>
            <a:pPr lvl="2"/>
            <a:r>
              <a:rPr lang="en-US" altLang="zh-CN" sz="1200" dirty="0" smtClean="0"/>
              <a:t>Feasible channel selection mechanism to avoid interference/DFS</a:t>
            </a:r>
            <a:endParaRPr lang="en-US" sz="1200" dirty="0" smtClean="0"/>
          </a:p>
          <a:p>
            <a:r>
              <a:rPr lang="en-GB" altLang="zh-CN" sz="1600" dirty="0" smtClean="0"/>
              <a:t>Co-existence among LTE-U(s)</a:t>
            </a:r>
            <a:endParaRPr lang="en-US" altLang="zh-CN" sz="1600" b="1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 smtClean="0"/>
              <a:t>Intra-operator deployment: </a:t>
            </a:r>
          </a:p>
          <a:p>
            <a:pPr lvl="2"/>
            <a:r>
              <a:rPr lang="en-US" altLang="zh-CN" sz="1200" dirty="0" smtClean="0"/>
              <a:t>Consider the enhancement of existing IC mechanism, i.e. </a:t>
            </a:r>
            <a:r>
              <a:rPr lang="en-US" altLang="zh-CN" sz="1200" dirty="0" err="1" smtClean="0"/>
              <a:t>eICIC</a:t>
            </a:r>
            <a:r>
              <a:rPr lang="zh-CN" altLang="en-US" sz="1200" dirty="0" smtClean="0"/>
              <a:t>，</a:t>
            </a:r>
            <a:r>
              <a:rPr lang="en-US" altLang="zh-CN" sz="1200" dirty="0" smtClean="0"/>
              <a:t>SCE on/off, etc</a:t>
            </a:r>
          </a:p>
          <a:p>
            <a:pPr lvl="2"/>
            <a:r>
              <a:rPr lang="en-US" altLang="zh-CN" sz="1200" dirty="0" smtClean="0"/>
              <a:t>Backhaul/ over-the-air coordination the shared unlicensed spectrum among nodes</a:t>
            </a:r>
          </a:p>
          <a:p>
            <a:pPr lvl="2"/>
            <a:r>
              <a:rPr lang="en-US" altLang="zh-CN" sz="1200" dirty="0" smtClean="0"/>
              <a:t>Adaptive unlicensed spectrum allocation</a:t>
            </a:r>
          </a:p>
          <a:p>
            <a:pPr lvl="1"/>
            <a:r>
              <a:rPr lang="en-US" altLang="zh-CN" sz="1200" dirty="0" smtClean="0"/>
              <a:t>Inter-operator deployment</a:t>
            </a:r>
          </a:p>
          <a:p>
            <a:pPr lvl="2"/>
            <a:r>
              <a:rPr lang="en-US" altLang="zh-CN" sz="1200" dirty="0" smtClean="0"/>
              <a:t>Ensure the equal right to access the unlicensed spectrum</a:t>
            </a:r>
          </a:p>
          <a:p>
            <a:pPr lvl="2"/>
            <a:r>
              <a:rPr lang="en-US" altLang="zh-CN" sz="1200" dirty="0" smtClean="0"/>
              <a:t>mutual agreements on placement or configuration of the nodes among operators</a:t>
            </a:r>
          </a:p>
          <a:p>
            <a:pPr lvl="2"/>
            <a:r>
              <a:rPr lang="en-US" altLang="zh-CN" sz="1200" dirty="0" smtClean="0"/>
              <a:t>Efficient method to coordinate unlicensed spectrum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200" dirty="0" smtClean="0"/>
              <a:t>Technical Requirements (</a:t>
            </a:r>
            <a:r>
              <a:rPr lang="en-US" altLang="zh-CN" sz="3200" dirty="0" smtClean="0"/>
              <a:t>cont.)</a:t>
            </a:r>
            <a:endParaRPr lang="en-US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In-device coexistence between LTE-U and </a:t>
            </a:r>
            <a:r>
              <a:rPr lang="en-US" altLang="zh-CN" sz="2000" dirty="0" err="1" smtClean="0"/>
              <a:t>WiFi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WLAN and LTE need to be on different bands (not adjacent bands)</a:t>
            </a:r>
          </a:p>
          <a:p>
            <a:pPr lvl="2"/>
            <a:r>
              <a:rPr lang="en-US" altLang="zh-CN" sz="1400" dirty="0" smtClean="0"/>
              <a:t>channel selection mechanism </a:t>
            </a:r>
          </a:p>
          <a:p>
            <a:pPr lvl="2"/>
            <a:r>
              <a:rPr lang="en-US" altLang="zh-CN" sz="1400" dirty="0" smtClean="0"/>
              <a:t>coordinated scheduling the shared unlicensed spectrum between LTE-U and </a:t>
            </a:r>
            <a:r>
              <a:rPr lang="en-US" altLang="zh-CN" sz="1400" dirty="0" err="1" smtClean="0"/>
              <a:t>WiFi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WLAN and LTE need to be TDM</a:t>
            </a:r>
          </a:p>
          <a:p>
            <a:pPr lvl="2"/>
            <a:r>
              <a:rPr lang="en-US" altLang="zh-CN" sz="1400" dirty="0" smtClean="0"/>
              <a:t>Adaptive switching between LTE-U and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on receiver / transmitter</a:t>
            </a:r>
          </a:p>
          <a:p>
            <a:pPr lvl="2"/>
            <a:r>
              <a:rPr lang="en-US" altLang="zh-CN" sz="1400" dirty="0" smtClean="0"/>
              <a:t>Sub-frame muting, Cell on/off</a:t>
            </a:r>
            <a:endParaRPr lang="en-US" altLang="zh-CN" sz="16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000" dirty="0" smtClean="0"/>
              <a:t>Regulatory requirements</a:t>
            </a:r>
          </a:p>
          <a:p>
            <a:pPr lvl="1"/>
            <a:r>
              <a:rPr lang="en-US" altLang="zh-CN" sz="1600" dirty="0" smtClean="0"/>
              <a:t>Consider the regional regulation requirements of 5GHz Bands when study LTE-U</a:t>
            </a:r>
          </a:p>
          <a:p>
            <a:pPr lvl="1"/>
            <a:endParaRPr lang="en-US" altLang="zh-CN" sz="1600" dirty="0" smtClean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8680" y="2023110"/>
            <a:ext cx="6652260" cy="689610"/>
          </a:xfrm>
        </p:spPr>
        <p:txBody>
          <a:bodyPr/>
          <a:lstStyle/>
          <a:p>
            <a:pPr algn="ctr"/>
            <a:r>
              <a:rPr lang="en-GB" altLang="zh-CN" dirty="0" smtClean="0"/>
              <a:t>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Evaluation Method</a:t>
            </a:r>
            <a:endParaRPr lang="en-US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063626"/>
            <a:ext cx="8229600" cy="3530600"/>
          </a:xfrm>
        </p:spPr>
        <p:txBody>
          <a:bodyPr/>
          <a:lstStyle/>
          <a:p>
            <a:r>
              <a:rPr lang="en-US" altLang="zh-CN" sz="2000" dirty="0" smtClean="0"/>
              <a:t>Once the LTE-U scenarios are identified, evaluation can be divided into two stages:</a:t>
            </a:r>
          </a:p>
          <a:p>
            <a:pPr lvl="1"/>
            <a:r>
              <a:rPr lang="en-US" altLang="zh-CN" sz="1600" dirty="0" smtClean="0"/>
              <a:t>Stage1: System evaluation/calibration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1600" dirty="0" smtClean="0"/>
              <a:t>Step1: Agree on a particular interference model between LTE-U and </a:t>
            </a:r>
            <a:r>
              <a:rPr lang="en-US" altLang="zh-CN" sz="1600" dirty="0" err="1" smtClean="0"/>
              <a:t>WiFi</a:t>
            </a:r>
            <a:r>
              <a:rPr lang="en-US" altLang="zh-CN" sz="1600" dirty="0" smtClean="0"/>
              <a:t> in unlicensed spectrum</a:t>
            </a:r>
          </a:p>
          <a:p>
            <a:pPr lvl="3">
              <a:buFont typeface="Wingdings" pitchFamily="2" charset="2"/>
              <a:buChar char="Ø"/>
            </a:pPr>
            <a:r>
              <a:rPr lang="en-US" altLang="zh-CN" sz="1400" dirty="0" smtClean="0"/>
              <a:t>traffic model, traffic load, user carrier aggregation configuration and spectrum allocation should be explicit in the model</a:t>
            </a:r>
          </a:p>
          <a:p>
            <a:pPr lvl="3">
              <a:buFont typeface="Wingdings" pitchFamily="2" charset="2"/>
              <a:buChar char="Ø"/>
            </a:pPr>
            <a:r>
              <a:rPr lang="en-US" altLang="zh-CN" sz="1400" dirty="0" smtClean="0"/>
              <a:t>for user carrier aggregation configuration, user can only aggregate  limited number of sub-channels.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1600" dirty="0" smtClean="0"/>
              <a:t>Step2: Based on the interference model in step1, evaluate </a:t>
            </a:r>
            <a:r>
              <a:rPr lang="en-US" altLang="zh-CN" sz="1600" dirty="0" err="1" smtClean="0"/>
              <a:t>WiFi</a:t>
            </a:r>
            <a:r>
              <a:rPr lang="en-US" altLang="zh-CN" sz="1600" dirty="0" smtClean="0"/>
              <a:t> performance and LTE-U performance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Stage2: After stage1, specific scheme evaluation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sz="1600" dirty="0" smtClean="0"/>
              <a:t>Efficient LBT-like mechanism, adaptive unlicensed spectrum allocation, etc</a:t>
            </a:r>
          </a:p>
          <a:p>
            <a:pPr lvl="2">
              <a:buNone/>
            </a:pPr>
            <a:endParaRPr lang="en-US" altLang="zh-CN" sz="1600" dirty="0" smtClean="0"/>
          </a:p>
          <a:p>
            <a:pPr lvl="2">
              <a:buNone/>
            </a:pPr>
            <a:endParaRPr lang="en-US" altLang="zh-CN" sz="1600" dirty="0" smtClean="0"/>
          </a:p>
          <a:p>
            <a:pPr lvl="2">
              <a:buNone/>
            </a:pPr>
            <a:endParaRPr lang="en-US" altLang="zh-CN" sz="1600" dirty="0" smtClean="0"/>
          </a:p>
          <a:p>
            <a:pPr lvl="2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Evaluation Metrics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933450"/>
            <a:ext cx="8229600" cy="3910154"/>
          </a:xfrm>
        </p:spPr>
        <p:txBody>
          <a:bodyPr/>
          <a:lstStyle/>
          <a:p>
            <a:pPr>
              <a:lnSpc>
                <a:spcPct val="145000"/>
              </a:lnSpc>
              <a:buFont typeface="Arial" pitchFamily="34" charset="0"/>
              <a:buChar char="•"/>
            </a:pPr>
            <a:r>
              <a:rPr lang="en-US" altLang="zh-CN" sz="1575" dirty="0" smtClean="0"/>
              <a:t>System stability </a:t>
            </a:r>
            <a:r>
              <a:rPr lang="zh-CN" altLang="zh-CN" sz="1575" dirty="0" smtClean="0"/>
              <a:t>：</a:t>
            </a:r>
            <a:r>
              <a:rPr lang="en-US" altLang="zh-CN" sz="1575" dirty="0" smtClean="0"/>
              <a:t>At least x% of users in the system is not under outage condition. (e.g. user outage condition: a file transfer is not completed within a maximum transfer time)</a:t>
            </a:r>
            <a:endParaRPr lang="zh-CN" altLang="zh-CN" sz="1575" dirty="0" smtClean="0"/>
          </a:p>
          <a:p>
            <a:pPr>
              <a:lnSpc>
                <a:spcPct val="145000"/>
              </a:lnSpc>
              <a:buFont typeface="Arial" pitchFamily="34" charset="0"/>
              <a:buChar char="•"/>
            </a:pPr>
            <a:r>
              <a:rPr lang="en-US" altLang="zh-CN" sz="1575" dirty="0" smtClean="0"/>
              <a:t>System capacity</a:t>
            </a:r>
            <a:r>
              <a:rPr lang="zh-CN" altLang="zh-CN" sz="1575" dirty="0" smtClean="0"/>
              <a:t>：</a:t>
            </a:r>
            <a:r>
              <a:rPr lang="en-US" altLang="zh-CN" sz="1575" dirty="0" smtClean="0"/>
              <a:t>maximum served cell throughput under stable system condition </a:t>
            </a:r>
            <a:endParaRPr lang="zh-CN" altLang="zh-CN" sz="1575" dirty="0" smtClean="0"/>
          </a:p>
          <a:p>
            <a:pPr>
              <a:lnSpc>
                <a:spcPct val="145000"/>
              </a:lnSpc>
              <a:buFont typeface="Arial" pitchFamily="34" charset="0"/>
              <a:buChar char="•"/>
            </a:pPr>
            <a:r>
              <a:rPr lang="en-US" altLang="zh-CN" sz="1575" dirty="0" smtClean="0"/>
              <a:t>Served cell throughput</a:t>
            </a:r>
            <a:endParaRPr lang="zh-CN" altLang="zh-CN" sz="1575" dirty="0" smtClean="0"/>
          </a:p>
          <a:p>
            <a:pPr marL="913050" lvl="1">
              <a:lnSpc>
                <a:spcPct val="145000"/>
              </a:lnSpc>
              <a:buFont typeface="Calibri" pitchFamily="34" charset="0"/>
              <a:buChar char="–"/>
            </a:pPr>
            <a:r>
              <a:rPr lang="en-US" altLang="zh-CN" sz="1175" dirty="0" smtClean="0"/>
              <a:t>Served cell throughput = total amount of data for all users / total    amount of observation time / number of cells </a:t>
            </a:r>
            <a:endParaRPr lang="zh-CN" altLang="zh-CN" sz="1175" dirty="0" smtClean="0"/>
          </a:p>
          <a:p>
            <a:pPr>
              <a:lnSpc>
                <a:spcPct val="145000"/>
              </a:lnSpc>
              <a:buFont typeface="Arial" pitchFamily="34" charset="0"/>
              <a:buChar char="•"/>
            </a:pPr>
            <a:r>
              <a:rPr lang="en-US" altLang="zh-CN" sz="1575" dirty="0" smtClean="0"/>
              <a:t>Mean, </a:t>
            </a:r>
            <a:r>
              <a:rPr lang="en-US" altLang="zh-CN" sz="1575" dirty="0" smtClean="0"/>
              <a:t>5%, 50%, </a:t>
            </a:r>
            <a:r>
              <a:rPr lang="en-US" altLang="zh-CN" sz="1575" dirty="0" smtClean="0"/>
              <a:t>95 % user throughput</a:t>
            </a:r>
            <a:endParaRPr lang="zh-CN" altLang="zh-CN" sz="1575" dirty="0" smtClean="0"/>
          </a:p>
          <a:p>
            <a:pPr marL="913050" lvl="1">
              <a:lnSpc>
                <a:spcPct val="145000"/>
              </a:lnSpc>
              <a:buFont typeface="Calibri" pitchFamily="34" charset="0"/>
              <a:buChar char="–"/>
            </a:pPr>
            <a:r>
              <a:rPr lang="en-US" altLang="zh-CN" sz="1175" dirty="0" smtClean="0"/>
              <a:t> User throughput = amount of data (file size) / time needed to download data</a:t>
            </a:r>
            <a:endParaRPr lang="zh-CN" altLang="zh-CN" sz="1175" dirty="0" smtClean="0"/>
          </a:p>
          <a:p>
            <a:pPr marL="1169550" lvl="1">
              <a:lnSpc>
                <a:spcPct val="145000"/>
              </a:lnSpc>
              <a:buFont typeface="Arial" pitchFamily="34" charset="0"/>
              <a:buChar char="•"/>
            </a:pPr>
            <a:r>
              <a:rPr lang="en-US" altLang="zh-CN" sz="1175" dirty="0" smtClean="0"/>
              <a:t>Time needed to download data starts when the packet is received in the transmit buffer, and ends when the last bit of the packet is correctly delivered to the receiver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8680" y="2023110"/>
            <a:ext cx="6652260" cy="689610"/>
          </a:xfrm>
        </p:spPr>
        <p:txBody>
          <a:bodyPr/>
          <a:lstStyle/>
          <a:p>
            <a:pPr algn="ctr"/>
            <a:r>
              <a:rPr lang="en-US" dirty="0" smtClean="0"/>
              <a:t>Standardization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Prioritization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822960"/>
            <a:ext cx="8229600" cy="3962400"/>
          </a:xfrm>
        </p:spPr>
        <p:txBody>
          <a:bodyPr/>
          <a:lstStyle/>
          <a:p>
            <a:r>
              <a:rPr lang="en-US" altLang="zh-CN" sz="1800" dirty="0" smtClean="0"/>
              <a:t>Complete an initial version in Rel-13.</a:t>
            </a:r>
            <a:endParaRPr lang="zh-CN" altLang="en-US" sz="1800" dirty="0" smtClean="0"/>
          </a:p>
          <a:p>
            <a:r>
              <a:rPr lang="en-US" altLang="zh-CN" sz="1800" dirty="0" smtClean="0"/>
              <a:t>Reuse LTE mechanisms as much as possible. </a:t>
            </a:r>
          </a:p>
          <a:p>
            <a:pPr>
              <a:buNone/>
            </a:pPr>
            <a:endParaRPr lang="en-US" altLang="zh-CN" sz="1800" dirty="0" smtClean="0"/>
          </a:p>
          <a:p>
            <a:pPr>
              <a:lnSpc>
                <a:spcPts val="1680"/>
              </a:lnSpc>
              <a:spcBef>
                <a:spcPts val="0"/>
              </a:spcBef>
            </a:pPr>
            <a:r>
              <a:rPr lang="en-US" sz="1800" dirty="0" smtClean="0"/>
              <a:t>First Priority : </a:t>
            </a:r>
          </a:p>
          <a:p>
            <a:pPr lvl="1">
              <a:lnSpc>
                <a:spcPts val="1680"/>
              </a:lnSpc>
              <a:spcBef>
                <a:spcPts val="0"/>
              </a:spcBef>
            </a:pPr>
            <a:r>
              <a:rPr lang="en-US" sz="1800" dirty="0" smtClean="0"/>
              <a:t>Operating Mode: CA </a:t>
            </a:r>
            <a:r>
              <a:rPr lang="en-US" altLang="zh-CN" sz="1800" dirty="0" smtClean="0"/>
              <a:t>and DC</a:t>
            </a:r>
            <a:endParaRPr lang="en-US" sz="1800" dirty="0" smtClean="0"/>
          </a:p>
          <a:p>
            <a:pPr lvl="1">
              <a:lnSpc>
                <a:spcPts val="1680"/>
              </a:lnSpc>
              <a:spcBef>
                <a:spcPts val="0"/>
              </a:spcBef>
            </a:pPr>
            <a:r>
              <a:rPr lang="en-US" altLang="zh-CN" sz="1800" dirty="0" smtClean="0"/>
              <a:t>Duplex mode: </a:t>
            </a:r>
            <a:r>
              <a:rPr lang="en-US" sz="1800" dirty="0" smtClean="0"/>
              <a:t>TDD</a:t>
            </a:r>
          </a:p>
          <a:p>
            <a:pPr>
              <a:lnSpc>
                <a:spcPts val="1680"/>
              </a:lnSpc>
              <a:spcBef>
                <a:spcPts val="0"/>
              </a:spcBef>
            </a:pPr>
            <a:r>
              <a:rPr lang="en-US" sz="1800" dirty="0" smtClean="0"/>
              <a:t>Second Priority:</a:t>
            </a:r>
          </a:p>
          <a:p>
            <a:pPr lvl="1">
              <a:lnSpc>
                <a:spcPts val="1680"/>
              </a:lnSpc>
              <a:spcBef>
                <a:spcPts val="0"/>
              </a:spcBef>
            </a:pPr>
            <a:r>
              <a:rPr lang="en-US" altLang="zh-CN" sz="1800" dirty="0" smtClean="0"/>
              <a:t>Duplex mode: FDD SDL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Standardization Timeline</a:t>
            </a:r>
            <a:endParaRPr lang="en-US" sz="1400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RAN WG SI</a:t>
            </a:r>
          </a:p>
          <a:p>
            <a:pPr lvl="1"/>
            <a:r>
              <a:rPr lang="en-US" altLang="zh-CN" sz="1800" dirty="0" smtClean="0"/>
              <a:t>Technical feature SI, led by RAN1 </a:t>
            </a:r>
          </a:p>
          <a:p>
            <a:pPr lvl="1"/>
            <a:r>
              <a:rPr lang="en-US" altLang="zh-CN" sz="1800" dirty="0" smtClean="0"/>
              <a:t>Unlicensed spectrum SI, led by RAN4 after completion of RAN1 SI</a:t>
            </a:r>
          </a:p>
          <a:p>
            <a:r>
              <a:rPr lang="en-US" altLang="zh-CN" sz="2000" dirty="0" smtClean="0"/>
              <a:t>RAN WG WI ( starting time depends on the completion of RAN WG SI)</a:t>
            </a:r>
          </a:p>
        </p:txBody>
      </p:sp>
    </p:spTree>
    <p:extLst>
      <p:ext uri="{BB962C8B-B14F-4D97-AF65-F5344CB8AC3E}">
        <p14:creationId xmlns="" xmlns:p14="http://schemas.microsoft.com/office/powerpoint/2010/main" val="9450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179389" y="195263"/>
            <a:ext cx="6275387" cy="857250"/>
          </a:xfrm>
        </p:spPr>
        <p:txBody>
          <a:bodyPr/>
          <a:lstStyle/>
          <a:p>
            <a:pPr algn="l" eaLnBrk="1" hangingPunct="1"/>
            <a:r>
              <a:rPr lang="en-US" altLang="zh-CN" dirty="0" smtClean="0"/>
              <a:t>Outline</a:t>
            </a:r>
            <a:endParaRPr lang="zh-CN" altLang="en-US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>
          <a:xfrm>
            <a:off x="107951" y="1052513"/>
            <a:ext cx="8964613" cy="3641407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</a:pPr>
            <a:r>
              <a:rPr lang="en-US" altLang="zh-CN" sz="2000" dirty="0" smtClean="0"/>
              <a:t>LTE-U Benefits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zh-CN" sz="2000" dirty="0" smtClean="0"/>
              <a:t>Focused Deployment Scenarios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GB" altLang="zh-CN" sz="2000" dirty="0" smtClean="0"/>
              <a:t>Technical Requirements</a:t>
            </a:r>
          </a:p>
          <a:p>
            <a:pPr>
              <a:buFont typeface="Wingdings" pitchFamily="2" charset="2"/>
              <a:buChar char="l"/>
            </a:pPr>
            <a:r>
              <a:rPr lang="en-GB" altLang="zh-CN" sz="2000" dirty="0" smtClean="0"/>
              <a:t>Evaluation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Char char="l"/>
            </a:pPr>
            <a:r>
              <a:rPr lang="en-US" altLang="zh-CN" sz="2000" dirty="0" smtClean="0"/>
              <a:t>Standardization</a:t>
            </a:r>
          </a:p>
          <a:p>
            <a:pPr eaLnBrk="1" hangingPunct="1">
              <a:buFont typeface="Wingdings" pitchFamily="2" charset="2"/>
              <a:buChar char="l"/>
            </a:pPr>
            <a:r>
              <a:rPr lang="en-US" altLang="zh-CN" sz="2000" dirty="0" smtClean="0"/>
              <a:t>Appendix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8680" y="2023110"/>
            <a:ext cx="6652260" cy="689610"/>
          </a:xfrm>
        </p:spPr>
        <p:txBody>
          <a:bodyPr/>
          <a:lstStyle/>
          <a:p>
            <a:pPr algn="ctr"/>
            <a:r>
              <a:rPr lang="en-US" altLang="zh-CN" sz="2800" dirty="0" smtClean="0"/>
              <a:t>Appendix: Preliminary simulation results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86000" y="21562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None/>
            </a:pPr>
            <a:endParaRPr lang="en-US" altLang="zh-CN" sz="1600" dirty="0" smtClean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98290" y="923925"/>
          <a:ext cx="6984776" cy="362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485"/>
                <a:gridCol w="4649291"/>
              </a:tblGrid>
              <a:tr h="370840">
                <a:tc>
                  <a:txBody>
                    <a:bodyPr/>
                    <a:lstStyle/>
                    <a:p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Layout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Hexagonal grid, 7 sites, 3 Macro cells per site, 4 outdoor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picos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per macro, 4 </a:t>
                      </a:r>
                      <a:r>
                        <a:rPr lang="en-GB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WiFi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APs per macro, </a:t>
                      </a:r>
                      <a:r>
                        <a:rPr lang="en-GB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pico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AP uniformly random dropping within macro area</a:t>
                      </a:r>
                      <a:endParaRPr lang="zh-CN" alt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ITU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UMa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Macro,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pico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W</a:t>
                      </a:r>
                      <a:r>
                        <a:rPr lang="en-US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iFi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Operating Bandwidth (BW)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10MHz in 2GHz</a:t>
                      </a:r>
                    </a:p>
                    <a:p>
                      <a:r>
                        <a:rPr lang="en-US" altLang="zh-CN" sz="1400" dirty="0" smtClean="0"/>
                        <a:t>40MHz</a:t>
                      </a:r>
                      <a:r>
                        <a:rPr lang="en-US" altLang="zh-CN" sz="1400" baseline="0" dirty="0" smtClean="0"/>
                        <a:t> in 5GHz, 480 = 40MHz*12 sub-channel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UE CA Configuration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2CC – one</a:t>
                      </a:r>
                      <a:r>
                        <a:rPr lang="en-US" altLang="zh-CN" sz="1400" baseline="0" dirty="0" smtClean="0"/>
                        <a:t> CC in 2GHz and one CC(i.e. one sub-channel ) in 5GHz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Model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Buffer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Power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46dBm for</a:t>
                      </a:r>
                      <a:r>
                        <a:rPr lang="en-US" altLang="zh-CN" sz="1400" baseline="0" dirty="0" smtClean="0"/>
                        <a:t> macro, 30dBm for </a:t>
                      </a:r>
                      <a:r>
                        <a:rPr lang="en-US" altLang="zh-CN" sz="1400" baseline="0" dirty="0" err="1" smtClean="0"/>
                        <a:t>pico</a:t>
                      </a:r>
                      <a:r>
                        <a:rPr lang="en-US" altLang="zh-CN" sz="1400" baseline="0" dirty="0" smtClean="0"/>
                        <a:t> and AP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Antenna Configuration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2Tx, 2Rx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77850"/>
          </a:xfrm>
        </p:spPr>
        <p:txBody>
          <a:bodyPr/>
          <a:lstStyle/>
          <a:p>
            <a:r>
              <a:rPr lang="en-US" altLang="zh-CN" dirty="0" smtClean="0"/>
              <a:t>Appendix  - Simulation assumptions</a:t>
            </a:r>
            <a:endParaRPr lang="en-US" sz="14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0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77850"/>
          </a:xfrm>
        </p:spPr>
        <p:txBody>
          <a:bodyPr/>
          <a:lstStyle/>
          <a:p>
            <a:r>
              <a:rPr lang="en-US" altLang="zh-CN" dirty="0" smtClean="0"/>
              <a:t>Appendix  - </a:t>
            </a:r>
            <a:r>
              <a:rPr lang="en-US" altLang="zh-CN" dirty="0" err="1" smtClean="0"/>
              <a:t>WiFi</a:t>
            </a:r>
            <a:r>
              <a:rPr lang="en-US" altLang="zh-CN" dirty="0" smtClean="0"/>
              <a:t> Interference model</a:t>
            </a:r>
            <a:endParaRPr lang="en-US" sz="1400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784224"/>
            <a:ext cx="8229600" cy="3810001"/>
          </a:xfrm>
        </p:spPr>
        <p:txBody>
          <a:bodyPr/>
          <a:lstStyle/>
          <a:p>
            <a:pPr lvl="1">
              <a:buNone/>
            </a:pPr>
            <a:endParaRPr lang="en-US" altLang="zh-CN" sz="1800" dirty="0" smtClean="0"/>
          </a:p>
          <a:p>
            <a:pPr lvl="1">
              <a:buFont typeface="Arial" pitchFamily="34" charset="0"/>
              <a:buChar char="•"/>
            </a:pPr>
            <a:endParaRPr lang="en-US" altLang="zh-CN" sz="1800" dirty="0" smtClean="0"/>
          </a:p>
        </p:txBody>
      </p:sp>
      <p:sp>
        <p:nvSpPr>
          <p:cNvPr id="4" name="矩形 3"/>
          <p:cNvSpPr/>
          <p:nvPr/>
        </p:nvSpPr>
        <p:spPr>
          <a:xfrm>
            <a:off x="2286000" y="21562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None/>
            </a:pPr>
            <a:endParaRPr lang="en-US" altLang="zh-CN" sz="1600" dirty="0" smtClean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4351" y="1009650"/>
            <a:ext cx="472737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内容占位符 5"/>
          <p:cNvSpPr txBox="1">
            <a:spLocks/>
          </p:cNvSpPr>
          <p:nvPr/>
        </p:nvSpPr>
        <p:spPr bwMode="auto">
          <a:xfrm>
            <a:off x="-123825" y="1076325"/>
            <a:ext cx="46005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marR="0" lvl="1" indent="-28575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4 </a:t>
            </a: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WiFi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APs</a:t>
            </a:r>
            <a:r>
              <a:rPr kumimoji="0" lang="en-US" altLang="zh-CN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are deployed in a macro cell.  Only one of the 4 </a:t>
            </a:r>
            <a:r>
              <a:rPr kumimoji="0" lang="en-US" altLang="zh-CN" sz="1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WiFi</a:t>
            </a:r>
            <a:r>
              <a:rPr kumimoji="0" lang="en-US" altLang="zh-CN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APs in a cluster transmits </a:t>
            </a:r>
            <a:r>
              <a:rPr lang="en-US" altLang="zh-CN" noProof="0" dirty="0" smtClean="0">
                <a:latin typeface="+mn-lt"/>
                <a:ea typeface="微软雅黑"/>
              </a:rPr>
              <a:t>(i.e.</a:t>
            </a:r>
            <a:r>
              <a:rPr lang="en-US" altLang="zh-CN" dirty="0" smtClean="0">
                <a:latin typeface="+mn-lt"/>
                <a:ea typeface="微软雅黑"/>
              </a:rPr>
              <a:t> </a:t>
            </a:r>
            <a:r>
              <a:rPr kumimoji="0" lang="en-US" altLang="zh-CN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generates interference) at a time.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  <a:p>
            <a:pPr marL="742950" marR="0" lvl="1" indent="-28575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dirty="0" smtClean="0">
                <a:latin typeface="+mn-lt"/>
                <a:ea typeface="微软雅黑"/>
              </a:rPr>
              <a:t>CDF of </a:t>
            </a:r>
            <a:r>
              <a:rPr lang="en-US" altLang="zh-CN" dirty="0" err="1" smtClean="0">
                <a:latin typeface="+mn-lt"/>
                <a:ea typeface="微软雅黑"/>
              </a:rPr>
              <a:t>WiFi</a:t>
            </a:r>
            <a:r>
              <a:rPr lang="en-US" altLang="zh-CN" dirty="0" smtClean="0">
                <a:latin typeface="+mn-lt"/>
                <a:ea typeface="微软雅黑"/>
              </a:rPr>
              <a:t> interference shows that the received interference power mainly ranges from -105dBm to -60dBm.</a:t>
            </a:r>
          </a:p>
          <a:p>
            <a:pPr marL="742950" marR="0" lvl="1" indent="-28575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dirty="0" smtClean="0">
                <a:latin typeface="+mn-lt"/>
                <a:ea typeface="微软雅黑"/>
              </a:rPr>
              <a:t>Interference sensing is performed in LTE-U system.   LTE-U transmission permits only if interference is lower than a threshold.  </a:t>
            </a:r>
          </a:p>
          <a:p>
            <a:pPr marL="1200150" lvl="2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Threshold of -85dBm or -80dBm</a:t>
            </a:r>
            <a:r>
              <a:rPr kumimoji="0" lang="en-US" altLang="zh-CN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is used in our evaluation.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0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77850"/>
          </a:xfrm>
        </p:spPr>
        <p:txBody>
          <a:bodyPr/>
          <a:lstStyle/>
          <a:p>
            <a:r>
              <a:rPr lang="en-US" altLang="zh-CN" dirty="0" smtClean="0"/>
              <a:t>Appendix  - Preliminary Evaluation</a:t>
            </a:r>
            <a:endParaRPr lang="en-US" sz="1400" b="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-171450" y="1171575"/>
            <a:ext cx="4600575" cy="3076575"/>
          </a:xfrm>
        </p:spPr>
        <p:txBody>
          <a:bodyPr anchor="t"/>
          <a:lstStyle/>
          <a:p>
            <a:pPr lvl="1">
              <a:buFont typeface="Arial" pitchFamily="34" charset="0"/>
              <a:buChar char="•"/>
            </a:pPr>
            <a:r>
              <a:rPr lang="en-US" altLang="zh-CN" sz="1800" dirty="0" smtClean="0"/>
              <a:t>Evaluation was done to compare the performance of LTE, LTE+LTE-U, LTE+LTE-</a:t>
            </a:r>
            <a:r>
              <a:rPr lang="en-US" altLang="zh-CN" sz="1800" dirty="0" err="1" smtClean="0"/>
              <a:t>U+WiFi</a:t>
            </a:r>
            <a:r>
              <a:rPr lang="en-US" altLang="zh-CN" sz="1800" dirty="0" smtClean="0"/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800" dirty="0" smtClean="0"/>
              <a:t>Compared with the pure LTE </a:t>
            </a:r>
            <a:r>
              <a:rPr lang="en-US" altLang="zh-CN" sz="1800" dirty="0" err="1" smtClean="0"/>
              <a:t>HetNet</a:t>
            </a:r>
            <a:r>
              <a:rPr lang="en-US" altLang="zh-CN" sz="1800" dirty="0" smtClean="0"/>
              <a:t> system,  LTE-U provides significant gain (&gt;4x) due to additional unlicensed carrier in 5GHz.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800" dirty="0" smtClean="0"/>
              <a:t>With </a:t>
            </a:r>
            <a:r>
              <a:rPr lang="en-US" altLang="zh-CN" sz="1800" dirty="0" err="1" smtClean="0"/>
              <a:t>WiFi</a:t>
            </a:r>
            <a:r>
              <a:rPr lang="en-US" altLang="zh-CN" sz="1800" dirty="0" smtClean="0"/>
              <a:t> interference, the performance gain is reduced but the gain is still significant.   With threshold of -85dBm, it still can provide &gt;2x gain.</a:t>
            </a:r>
          </a:p>
        </p:txBody>
      </p:sp>
      <p:sp>
        <p:nvSpPr>
          <p:cNvPr id="4" name="矩形 3"/>
          <p:cNvSpPr/>
          <p:nvPr/>
        </p:nvSpPr>
        <p:spPr>
          <a:xfrm>
            <a:off x="2286000" y="21562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buNone/>
            </a:pPr>
            <a:endParaRPr lang="en-US" altLang="zh-CN" sz="1600" dirty="0" smtClean="0"/>
          </a:p>
        </p:txBody>
      </p:sp>
      <p:graphicFrame>
        <p:nvGraphicFramePr>
          <p:cNvPr id="8" name="图表 7"/>
          <p:cNvGraphicFramePr/>
          <p:nvPr/>
        </p:nvGraphicFramePr>
        <p:xfrm>
          <a:off x="3819525" y="784225"/>
          <a:ext cx="68199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9450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966229" y="2259218"/>
            <a:ext cx="5254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zh-CN" sz="4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191833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388" y="138113"/>
            <a:ext cx="3135312" cy="639762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微软雅黑" pitchFamily="34" charset="-122"/>
              </a:rPr>
              <a:t>LTE-U Benefits</a:t>
            </a:r>
            <a:endParaRPr lang="zh-CN" altLang="en-US" dirty="0" smtClean="0">
              <a:ea typeface="微软雅黑" pitchFamily="34" charset="-122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07950" y="628650"/>
            <a:ext cx="8964613" cy="4068762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Capacity: Significant throughput gain compare to </a:t>
            </a:r>
            <a:r>
              <a:rPr lang="en-US" altLang="zh-CN" sz="2000" dirty="0" err="1" smtClean="0">
                <a:ea typeface="微软雅黑" pitchFamily="34" charset="-122"/>
              </a:rPr>
              <a:t>WiFi</a:t>
            </a:r>
            <a:endParaRPr lang="en-US" altLang="zh-CN" sz="2000" dirty="0" smtClean="0">
              <a:ea typeface="微软雅黑" pitchFamily="34" charset="-122"/>
            </a:endParaRPr>
          </a:p>
          <a:p>
            <a:pPr lvl="1" eaLnBrk="1" hangingPunct="1">
              <a:buFont typeface="Calibri" pitchFamily="34" charset="0"/>
              <a:buChar char="−"/>
            </a:pPr>
            <a:r>
              <a:rPr lang="en-US" altLang="zh-CN" sz="1800" dirty="0" smtClean="0">
                <a:ea typeface="微软雅黑" pitchFamily="34" charset="-122"/>
              </a:rPr>
              <a:t> Higher scheduling gain (esp., with CSI feedback).</a:t>
            </a:r>
          </a:p>
          <a:p>
            <a:pPr lvl="1" eaLnBrk="1" hangingPunct="1">
              <a:buFont typeface="Calibri" pitchFamily="34" charset="0"/>
              <a:buChar char="−"/>
            </a:pPr>
            <a:r>
              <a:rPr lang="en-US" altLang="zh-CN" sz="1800" dirty="0" smtClean="0">
                <a:ea typeface="微软雅黑" pitchFamily="34" charset="-122"/>
              </a:rPr>
              <a:t> Higher spectrum efficiency than </a:t>
            </a:r>
            <a:r>
              <a:rPr lang="en-US" altLang="zh-CN" sz="1800" dirty="0" err="1" smtClean="0">
                <a:ea typeface="微软雅黑" pitchFamily="34" charset="-122"/>
              </a:rPr>
              <a:t>WiFi</a:t>
            </a:r>
            <a:r>
              <a:rPr lang="en-US" altLang="zh-CN" sz="1800" dirty="0" smtClean="0">
                <a:ea typeface="微软雅黑" pitchFamily="34" charset="-122"/>
              </a:rPr>
              <a:t> (but comparable with a licensed carrier)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Coverage : Considerable coverage enhancement</a:t>
            </a:r>
          </a:p>
          <a:p>
            <a:pPr lvl="1" eaLnBrk="1" hangingPunct="1">
              <a:buFont typeface="Calibri" pitchFamily="34" charset="0"/>
              <a:buChar char="−"/>
            </a:pPr>
            <a:r>
              <a:rPr lang="en-US" altLang="zh-CN" sz="2000" dirty="0" smtClean="0">
                <a:ea typeface="微软雅黑" pitchFamily="34" charset="-122"/>
              </a:rPr>
              <a:t> </a:t>
            </a:r>
            <a:r>
              <a:rPr lang="en-US" altLang="zh-CN" sz="1800" dirty="0" smtClean="0">
                <a:ea typeface="微软雅黑" pitchFamily="34" charset="-122"/>
              </a:rPr>
              <a:t>HARQ combination gain: ~3dB ( or higher) under the same condition.</a:t>
            </a:r>
          </a:p>
          <a:p>
            <a:pPr lvl="1" eaLnBrk="1" hangingPunct="1">
              <a:buFont typeface="Calibri" pitchFamily="34" charset="0"/>
              <a:buChar char="−"/>
            </a:pPr>
            <a:r>
              <a:rPr lang="en-US" altLang="zh-CN" sz="1800" dirty="0" smtClean="0">
                <a:ea typeface="微软雅黑" pitchFamily="34" charset="-122"/>
              </a:rPr>
              <a:t>Better mobility (with a licensed carrier).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QoS and connectivity: Better support (if assisted by a licensed carrier).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Complexity : Simplified integrated network management: one network with LTE.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Cost : Network CAPEX and terminal cost comparable to </a:t>
            </a:r>
            <a:r>
              <a:rPr lang="en-US" altLang="zh-CN" sz="2000" dirty="0" err="1" smtClean="0">
                <a:ea typeface="微软雅黑" pitchFamily="34" charset="-122"/>
              </a:rPr>
              <a:t>WiFi</a:t>
            </a:r>
            <a:r>
              <a:rPr lang="en-US" altLang="zh-CN" sz="2000" dirty="0" smtClean="0">
                <a:ea typeface="微软雅黑" pitchFamily="34" charset="-122"/>
              </a:rPr>
              <a:t> solution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Applications: more kinds of app than </a:t>
            </a:r>
            <a:r>
              <a:rPr lang="en-US" altLang="zh-CN" sz="2000" dirty="0" err="1" smtClean="0">
                <a:ea typeface="微软雅黑" pitchFamily="34" charset="-122"/>
              </a:rPr>
              <a:t>WiFi</a:t>
            </a:r>
            <a:r>
              <a:rPr lang="en-US" altLang="zh-CN" sz="2000" dirty="0" smtClean="0">
                <a:ea typeface="微软雅黑" pitchFamily="34" charset="-122"/>
              </a:rPr>
              <a:t> (e.g., M2M, D2D, V2V, etc.)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2000" dirty="0" smtClean="0">
                <a:ea typeface="微软雅黑" pitchFamily="34" charset="-122"/>
              </a:rPr>
              <a:t>Slightly lower </a:t>
            </a:r>
            <a:r>
              <a:rPr lang="en-US" altLang="zh-CN" sz="2000" smtClean="0">
                <a:ea typeface="微软雅黑" pitchFamily="34" charset="-122"/>
              </a:rPr>
              <a:t>RF </a:t>
            </a:r>
            <a:r>
              <a:rPr lang="en-US" altLang="zh-CN" sz="2000" smtClean="0">
                <a:ea typeface="微软雅黑" pitchFamily="34" charset="-122"/>
              </a:rPr>
              <a:t>requirement </a:t>
            </a:r>
            <a:r>
              <a:rPr lang="en-US" altLang="zh-CN" sz="2000" dirty="0" smtClean="0">
                <a:ea typeface="微软雅黑" pitchFamily="34" charset="-122"/>
              </a:rPr>
              <a:t>compared to licensed carrier.</a:t>
            </a:r>
            <a:endParaRPr lang="zh-CN" altLang="en-US" sz="2000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8680" y="2023110"/>
            <a:ext cx="6652260" cy="689610"/>
          </a:xfrm>
        </p:spPr>
        <p:txBody>
          <a:bodyPr/>
          <a:lstStyle/>
          <a:p>
            <a:pPr algn="ctr"/>
            <a:r>
              <a:rPr lang="en-US" dirty="0" smtClean="0"/>
              <a:t>Focused Deployment Scenarios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7124007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Outdoor deployment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752850"/>
            <a:ext cx="8229600" cy="800100"/>
          </a:xfrm>
        </p:spPr>
        <p:txBody>
          <a:bodyPr/>
          <a:lstStyle/>
          <a:p>
            <a:pPr>
              <a:buNone/>
            </a:pPr>
            <a:r>
              <a:rPr lang="en-US" sz="1600" b="1" dirty="0" smtClean="0"/>
              <a:t>Note1:  Inter-operator deployment in the same region is included.</a:t>
            </a:r>
          </a:p>
          <a:p>
            <a:pPr>
              <a:buNone/>
            </a:pPr>
            <a:r>
              <a:rPr lang="en-US" sz="1600" b="1" dirty="0" smtClean="0"/>
              <a:t>Note2:  LTE </a:t>
            </a:r>
            <a:r>
              <a:rPr lang="en-US" sz="1600" b="1" dirty="0" err="1" smtClean="0"/>
              <a:t>eNB</a:t>
            </a:r>
            <a:r>
              <a:rPr lang="en-US" sz="1600" b="1" dirty="0" smtClean="0"/>
              <a:t> integrated with </a:t>
            </a:r>
            <a:r>
              <a:rPr lang="en-US" sz="1600" b="1" dirty="0" err="1" smtClean="0"/>
              <a:t>WiFi</a:t>
            </a:r>
            <a:r>
              <a:rPr lang="en-US" sz="1600" b="1" dirty="0" smtClean="0"/>
              <a:t> is also included.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1404851" y="970683"/>
          <a:ext cx="6413526" cy="2563091"/>
        </p:xfrm>
        <a:graphic>
          <a:graphicData uri="http://schemas.openxmlformats.org/presentationml/2006/ole">
            <p:oleObj spid="_x0000_s61442" name="Visio" r:id="rId4" imgW="5784294" imgH="230514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7124007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Indoor deployment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933825"/>
            <a:ext cx="8229600" cy="619124"/>
          </a:xfrm>
        </p:spPr>
        <p:txBody>
          <a:bodyPr/>
          <a:lstStyle/>
          <a:p>
            <a:pPr>
              <a:buNone/>
            </a:pPr>
            <a:r>
              <a:rPr lang="en-US" sz="1600" b="1" dirty="0" smtClean="0"/>
              <a:t>Note1:  Inter-operator deployment in the same region is  included.</a:t>
            </a:r>
          </a:p>
          <a:p>
            <a:pPr>
              <a:buNone/>
            </a:pPr>
            <a:r>
              <a:rPr lang="en-US" altLang="zh-CN" sz="1600" b="1" dirty="0" smtClean="0"/>
              <a:t>Note2:  LTE </a:t>
            </a:r>
            <a:r>
              <a:rPr lang="en-US" altLang="zh-CN" sz="1600" b="1" dirty="0" err="1" smtClean="0"/>
              <a:t>eNB</a:t>
            </a:r>
            <a:r>
              <a:rPr lang="en-US" altLang="zh-CN" sz="1600" b="1" dirty="0" smtClean="0"/>
              <a:t> integrated with </a:t>
            </a:r>
            <a:r>
              <a:rPr lang="en-US" altLang="zh-CN" sz="1600" b="1" dirty="0" err="1" smtClean="0"/>
              <a:t>WiFi</a:t>
            </a:r>
            <a:r>
              <a:rPr lang="en-US" altLang="zh-CN" sz="1600" b="1" dirty="0" smtClean="0"/>
              <a:t> is also included.</a:t>
            </a:r>
            <a:endParaRPr lang="en-US" sz="1600" b="1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1704975" y="1063625"/>
          <a:ext cx="4210050" cy="2657475"/>
        </p:xfrm>
        <a:graphic>
          <a:graphicData uri="http://schemas.openxmlformats.org/presentationml/2006/ole">
            <p:oleObj spid="_x0000_s62466" name="Visio" r:id="rId4" imgW="4207812" imgH="265833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7124007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Deployment with DC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1666875" y="1063625"/>
          <a:ext cx="5003774" cy="2660650"/>
        </p:xfrm>
        <a:graphic>
          <a:graphicData uri="http://schemas.openxmlformats.org/presentationml/2006/ole">
            <p:oleObj spid="_x0000_s63490" name="Visio" r:id="rId4" imgW="4351863" imgH="231061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7124007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LTE-U as Wireless Backhaul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543050" y="1063624"/>
          <a:ext cx="5674872" cy="2403475"/>
        </p:xfrm>
        <a:graphic>
          <a:graphicData uri="http://schemas.openxmlformats.org/presentationml/2006/ole">
            <p:oleObj spid="_x0000_s64514" name="Visio" r:id="rId4" imgW="4861893" imgH="2056971" progId="Visio.Drawing.11">
              <p:embed/>
            </p:oleObj>
          </a:graphicData>
        </a:graphic>
      </p:graphicFrame>
      <p:sp>
        <p:nvSpPr>
          <p:cNvPr id="8" name="内容占位符 1"/>
          <p:cNvSpPr>
            <a:spLocks noGrp="1"/>
          </p:cNvSpPr>
          <p:nvPr>
            <p:ph idx="1"/>
          </p:nvPr>
        </p:nvSpPr>
        <p:spPr>
          <a:xfrm>
            <a:off x="457200" y="3648075"/>
            <a:ext cx="8229600" cy="904874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 smtClean="0"/>
              <a:t>Note:  When LTE-U as wireless Backhaul, the main advantage: low operation cost, rich spectrum resource, easily ICIC between LTE-U carriers, </a:t>
            </a:r>
          </a:p>
          <a:p>
            <a:pPr>
              <a:buNone/>
            </a:pPr>
            <a:endParaRPr lang="en-US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7124007" cy="857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Operating Mode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962025" y="2828926"/>
            <a:ext cx="2219324" cy="571500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en-US" altLang="zh-CN" sz="1800" dirty="0" smtClean="0">
                <a:latin typeface="Arial" charset="0"/>
                <a:ea typeface="宋体" pitchFamily="2" charset="-122"/>
              </a:rPr>
              <a:t>LTE-U TDD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323850" y="1189037"/>
          <a:ext cx="4000500" cy="1343025"/>
        </p:xfrm>
        <a:graphic>
          <a:graphicData uri="http://schemas.openxmlformats.org/presentationml/2006/ole">
            <p:oleObj spid="_x0000_s65538" name="Visio" r:id="rId4" imgW="4000786" imgH="1340310" progId="Visio.Drawing.11">
              <p:embed/>
            </p:oleObj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4467225" y="1189037"/>
          <a:ext cx="4219575" cy="1409700"/>
        </p:xfrm>
        <a:graphic>
          <a:graphicData uri="http://schemas.openxmlformats.org/presentationml/2006/ole">
            <p:oleObj spid="_x0000_s65539" name="Visio" r:id="rId5" imgW="4224528" imgH="1405461" progId="Visio.Drawing.11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43550" y="2828926"/>
            <a:ext cx="18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LTE-U SDL</a:t>
            </a:r>
            <a:endParaRPr lang="zh-CN" altLang="en-US" dirty="0"/>
          </a:p>
        </p:txBody>
      </p:sp>
      <p:sp>
        <p:nvSpPr>
          <p:cNvPr id="11" name="内容占位符 1"/>
          <p:cNvSpPr txBox="1">
            <a:spLocks/>
          </p:cNvSpPr>
          <p:nvPr/>
        </p:nvSpPr>
        <p:spPr bwMode="auto">
          <a:xfrm>
            <a:off x="457200" y="3648075"/>
            <a:ext cx="8229600" cy="9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Note:  When LTE-U supports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dual connectivity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, some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 physical control channel should be 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introduced 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on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/>
                <a:cs typeface="+mn-cs"/>
              </a:rPr>
              <a:t>LTE-U carrier. 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9_EN_for all readers_0601">
  <a:themeElements>
    <a:clrScheme name="zte template">
      <a:dk1>
        <a:sysClr val="windowText" lastClr="000000"/>
      </a:dk1>
      <a:lt1>
        <a:sysClr val="window" lastClr="FFFFFF"/>
      </a:lt1>
      <a:dk2>
        <a:srgbClr val="005BAB"/>
      </a:dk2>
      <a:lt2>
        <a:srgbClr val="EEECE1"/>
      </a:lt2>
      <a:accent1>
        <a:srgbClr val="0089CF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AEEF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65000"/>
            </a:schemeClr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75000"/>
            </a:schemeClr>
          </a:solidFill>
          <a:prstDash val="solid"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 ZTE 2012 Template">
  <a:themeElements>
    <a:clrScheme name="zte template">
      <a:dk1>
        <a:sysClr val="windowText" lastClr="000000"/>
      </a:dk1>
      <a:lt1>
        <a:sysClr val="window" lastClr="FFFFFF"/>
      </a:lt1>
      <a:dk2>
        <a:srgbClr val="005BAB"/>
      </a:dk2>
      <a:lt2>
        <a:srgbClr val="EEECE1"/>
      </a:lt2>
      <a:accent1>
        <a:srgbClr val="0089CF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AEEF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169_EN_for all readers_0601</Template>
  <TotalTime>1077395</TotalTime>
  <Words>1100</Words>
  <Application>Microsoft Office PowerPoint</Application>
  <PresentationFormat>全屏显示(16:9)</PresentationFormat>
  <Paragraphs>171</Paragraphs>
  <Slides>24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169_EN_for all readers_0601</vt:lpstr>
      <vt:lpstr>1_ ZTE 2012 Template</vt:lpstr>
      <vt:lpstr>Visio</vt:lpstr>
      <vt:lpstr>幻灯片 1</vt:lpstr>
      <vt:lpstr>Outline</vt:lpstr>
      <vt:lpstr>LTE-U Benefits</vt:lpstr>
      <vt:lpstr>Focused Deployment Scenarios</vt:lpstr>
      <vt:lpstr>Outdoor deployment</vt:lpstr>
      <vt:lpstr>Indoor deployment</vt:lpstr>
      <vt:lpstr>Deployment with DC</vt:lpstr>
      <vt:lpstr>LTE-U as Wireless Backhaul</vt:lpstr>
      <vt:lpstr>Operating Mode</vt:lpstr>
      <vt:lpstr>Operating Mode(cont.)</vt:lpstr>
      <vt:lpstr>Technical Requirements</vt:lpstr>
      <vt:lpstr>Technical Requirements</vt:lpstr>
      <vt:lpstr>Technical Requirements (cont.)</vt:lpstr>
      <vt:lpstr>Evaluation</vt:lpstr>
      <vt:lpstr>Evaluation Method</vt:lpstr>
      <vt:lpstr>Evaluation Metrics </vt:lpstr>
      <vt:lpstr>Standardization</vt:lpstr>
      <vt:lpstr>Prioritization</vt:lpstr>
      <vt:lpstr>Standardization Timeline</vt:lpstr>
      <vt:lpstr>Appendix: Preliminary simulation results</vt:lpstr>
      <vt:lpstr>Appendix  - Simulation assumptions</vt:lpstr>
      <vt:lpstr>Appendix  - WiFi Interference model</vt:lpstr>
      <vt:lpstr>Appendix  - Preliminary Evaluation</vt:lpstr>
      <vt:lpstr>幻灯片 24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2664</cp:revision>
  <dcterms:created xsi:type="dcterms:W3CDTF">2013-03-20T02:48:36Z</dcterms:created>
  <dcterms:modified xsi:type="dcterms:W3CDTF">2014-06-05T09:07:26Z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9838534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D5.0.5</vt:lpwstr>
  </property>
</Properties>
</file>