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  <p:sldMasterId id="2147483659" r:id="rId2"/>
  </p:sldMasterIdLst>
  <p:notesMasterIdLst>
    <p:notesMasterId r:id="rId15"/>
  </p:notesMasterIdLst>
  <p:handoutMasterIdLst>
    <p:handoutMasterId r:id="rId16"/>
  </p:handoutMasterIdLst>
  <p:sldIdLst>
    <p:sldId id="257" r:id="rId3"/>
    <p:sldId id="462" r:id="rId4"/>
    <p:sldId id="463" r:id="rId5"/>
    <p:sldId id="464" r:id="rId6"/>
    <p:sldId id="465" r:id="rId7"/>
    <p:sldId id="466" r:id="rId8"/>
    <p:sldId id="467" r:id="rId9"/>
    <p:sldId id="468" r:id="rId10"/>
    <p:sldId id="469" r:id="rId11"/>
    <p:sldId id="470" r:id="rId12"/>
    <p:sldId id="471" r:id="rId13"/>
    <p:sldId id="414" r:id="rId14"/>
  </p:sldIdLst>
  <p:sldSz cx="11887200" cy="6858000"/>
  <p:notesSz cx="7315200" cy="12344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nielle Claude" initials="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6950A0"/>
    <a:srgbClr val="25A5E0"/>
    <a:srgbClr val="C30055"/>
    <a:srgbClr val="404040"/>
    <a:srgbClr val="62448E"/>
    <a:srgbClr val="997DC1"/>
    <a:srgbClr val="714FA3"/>
    <a:srgbClr val="412D5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9091" autoAdjust="0"/>
    <p:restoredTop sz="86455" autoAdjust="0"/>
  </p:normalViewPr>
  <p:slideViewPr>
    <p:cSldViewPr snapToGrid="0">
      <p:cViewPr varScale="1">
        <p:scale>
          <a:sx n="71" d="100"/>
          <a:sy n="71" d="100"/>
        </p:scale>
        <p:origin x="-258" y="-102"/>
      </p:cViewPr>
      <p:guideLst>
        <p:guide orient="horz" pos="2160"/>
        <p:guide pos="729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-3354" y="-90"/>
      </p:cViewPr>
      <p:guideLst>
        <p:guide orient="horz" pos="3888"/>
        <p:guide pos="2304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617220"/>
          </a:xfrm>
          <a:prstGeom prst="rect">
            <a:avLst/>
          </a:prstGeom>
        </p:spPr>
        <p:txBody>
          <a:bodyPr vert="horz" lIns="112294" tIns="56147" rIns="112294" bIns="56147" rtlCol="0"/>
          <a:lstStyle>
            <a:lvl1pPr algn="l">
              <a:spcBef>
                <a:spcPct val="50000"/>
              </a:spcBef>
              <a:defRPr sz="1500">
                <a:latin typeface="Trebuchet M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6" y="0"/>
            <a:ext cx="3169920" cy="617220"/>
          </a:xfrm>
          <a:prstGeom prst="rect">
            <a:avLst/>
          </a:prstGeom>
        </p:spPr>
        <p:txBody>
          <a:bodyPr vert="horz" lIns="112294" tIns="56147" rIns="112294" bIns="56147" rtlCol="0"/>
          <a:lstStyle>
            <a:lvl1pPr algn="r">
              <a:spcBef>
                <a:spcPct val="50000"/>
              </a:spcBef>
              <a:defRPr sz="1500">
                <a:latin typeface="Trebuchet MS" pitchFamily="34" charset="0"/>
              </a:defRPr>
            </a:lvl1pPr>
          </a:lstStyle>
          <a:p>
            <a:pPr>
              <a:defRPr/>
            </a:pPr>
            <a:fld id="{8A9A3331-35F5-4672-839C-7138422936B4}" type="datetimeFigureOut">
              <a:rPr lang="en-US"/>
              <a:pPr>
                <a:defRPr/>
              </a:pPr>
              <a:t>6/4/2014</a:t>
            </a:fld>
            <a:endParaRPr lang="en-US"/>
          </a:p>
        </p:txBody>
      </p:sp>
      <p:sp>
        <p:nvSpPr>
          <p:cNvPr id="6" name="Footer Placeholder 2"/>
          <p:cNvSpPr txBox="1">
            <a:spLocks/>
          </p:cNvSpPr>
          <p:nvPr/>
        </p:nvSpPr>
        <p:spPr>
          <a:xfrm>
            <a:off x="3386670" y="11491438"/>
            <a:ext cx="516466" cy="323614"/>
          </a:xfrm>
          <a:prstGeom prst="rect">
            <a:avLst/>
          </a:prstGeom>
        </p:spPr>
        <p:txBody>
          <a:bodyPr lIns="112294" tIns="56147" rIns="112294" bIns="56147"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B7DB0895-CF07-4DFE-9D46-838B637D5BF8}" type="slidenum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cs typeface="Arial" pitchFamily="34" charset="0"/>
              </a:rPr>
              <a:pPr algn="ctr">
                <a:defRPr/>
              </a:pPr>
              <a:t>‹#›</a:t>
            </a:fld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37068" y="11795760"/>
            <a:ext cx="6835986" cy="308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2280" tIns="56140" rIns="112280" bIns="56140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8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COPYRIGHT © 2012 ALCATEL-LUCENT. ALL RIGHTS RESERVED. </a:t>
            </a:r>
            <a: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/>
            </a:r>
            <a:b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</a:br>
            <a:r>
              <a:rPr lang="en-US" sz="800" dirty="0">
                <a:solidFill>
                  <a:srgbClr val="A51140"/>
                </a:solidFill>
                <a:latin typeface="Trebuchet MS" pitchFamily="34" charset="0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354013" y="539750"/>
            <a:ext cx="8023226" cy="4629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87680" y="5362102"/>
            <a:ext cx="6339840" cy="6056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12294" tIns="56147" rIns="112294" bIns="561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3376510" y="11562160"/>
            <a:ext cx="516466" cy="323612"/>
          </a:xfrm>
          <a:prstGeom prst="rect">
            <a:avLst/>
          </a:prstGeom>
        </p:spPr>
        <p:txBody>
          <a:bodyPr lIns="112294" tIns="56147" rIns="112294" bIns="56147"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95F26C38-18BE-4AAD-BE29-E0E312FFCB8F}" type="slidenum">
              <a:rPr lang="en-US" sz="80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cs typeface="Arial" pitchFamily="34" charset="0"/>
              </a:rPr>
              <a:pPr algn="ctr">
                <a:defRPr/>
              </a:pPr>
              <a:t>‹#›</a:t>
            </a:fld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26910" y="11866483"/>
            <a:ext cx="6835986" cy="308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2280" tIns="56140" rIns="112280" bIns="56140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8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COPYRIGHT © 2012 ALCATEL-LUCENT. ALL RIGHTS RESERVED. </a:t>
            </a:r>
            <a: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/>
            </a:r>
            <a:b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</a:br>
            <a:r>
              <a:rPr lang="en-US" sz="800" dirty="0">
                <a:solidFill>
                  <a:srgbClr val="A51140"/>
                </a:solidFill>
                <a:latin typeface="Trebuchet MS" pitchFamily="34" charset="0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114300" indent="-114300" algn="l" rtl="0" eaLnBrk="0" fontAlgn="base" hangingPunct="0">
      <a:spcBef>
        <a:spcPct val="30000"/>
      </a:spcBef>
      <a:spcAft>
        <a:spcPct val="0"/>
      </a:spcAft>
      <a:buClr>
        <a:srgbClr val="404040"/>
      </a:buClr>
      <a:buFont typeface="Arial" charset="0"/>
      <a:buChar char="•"/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228600" indent="-114300" algn="l" rtl="0" eaLnBrk="0" fontAlgn="base" hangingPunct="0">
      <a:spcBef>
        <a:spcPct val="30000"/>
      </a:spcBef>
      <a:spcAft>
        <a:spcPct val="0"/>
      </a:spcAft>
      <a:buClr>
        <a:srgbClr val="404040"/>
      </a:buClr>
      <a:buFont typeface="Arial" charset="0"/>
      <a:buChar char="•"/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342900" indent="-114300" algn="l" rtl="0" eaLnBrk="0" fontAlgn="base" hangingPunct="0">
      <a:spcBef>
        <a:spcPct val="30000"/>
      </a:spcBef>
      <a:spcAft>
        <a:spcPct val="0"/>
      </a:spcAft>
      <a:buClr>
        <a:srgbClr val="404040"/>
      </a:buClr>
      <a:buFont typeface="Arial" charset="0"/>
      <a:buChar char="•"/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457200" indent="-114300" algn="l" rtl="0" eaLnBrk="0" fontAlgn="base" hangingPunct="0">
      <a:spcBef>
        <a:spcPct val="30000"/>
      </a:spcBef>
      <a:spcAft>
        <a:spcPct val="0"/>
      </a:spcAft>
      <a:buClr>
        <a:srgbClr val="404040"/>
      </a:buClr>
      <a:buFont typeface="Arial" charset="0"/>
      <a:buChar char="•"/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571500" indent="-114300" algn="l" rtl="0" eaLnBrk="0" fontAlgn="base" hangingPunct="0">
      <a:spcBef>
        <a:spcPct val="30000"/>
      </a:spcBef>
      <a:spcAft>
        <a:spcPct val="0"/>
      </a:spcAft>
      <a:buClr>
        <a:srgbClr val="404040"/>
      </a:buClr>
      <a:buFont typeface="Arial" charset="0"/>
      <a:buChar char="•"/>
      <a:defRPr sz="1100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AND SEGU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l="73026"/>
          <a:stretch>
            <a:fillRect/>
          </a:stretch>
        </p:blipFill>
        <p:spPr bwMode="auto">
          <a:xfrm>
            <a:off x="10101263" y="6249988"/>
            <a:ext cx="1463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2779713" y="6580188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ALCATEL-LUCENT. ALL RIGHTS RESERVED. </a:t>
            </a:r>
            <a: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/>
            </a:r>
            <a:b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</a:br>
            <a:r>
              <a:rPr lang="en-US" sz="600" dirty="0">
                <a:solidFill>
                  <a:srgbClr val="A51140"/>
                </a:solidFill>
                <a:latin typeface="Trebuchet MS" pitchFamily="34" charset="0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  <p:pic>
        <p:nvPicPr>
          <p:cNvPr id="6" name="Picture 209"/>
          <p:cNvPicPr>
            <a:picLocks noChangeAspect="1" noChangeArrowheads="1"/>
          </p:cNvPicPr>
          <p:nvPr userDrawn="1"/>
        </p:nvPicPr>
        <p:blipFill>
          <a:blip r:embed="rId3" cstate="print"/>
          <a:srcRect r="635" b="6912"/>
          <a:stretch>
            <a:fillRect/>
          </a:stretch>
        </p:blipFill>
        <p:spPr bwMode="auto">
          <a:xfrm>
            <a:off x="319088" y="6364288"/>
            <a:ext cx="972978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7642" y="4237038"/>
            <a:ext cx="11345863" cy="1181100"/>
          </a:xfrm>
        </p:spPr>
        <p:txBody>
          <a:bodyPr anchor="b"/>
          <a:lstStyle>
            <a:lvl1pPr>
              <a:defRPr>
                <a:latin typeface="Trebuchet MS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7641" y="5461000"/>
            <a:ext cx="11304588" cy="617538"/>
          </a:xfrm>
        </p:spPr>
        <p:txBody>
          <a:bodyPr lIns="91440" tIns="45720" rIns="91440" bIns="45720"/>
          <a:lstStyle>
            <a:lvl1pPr marL="0" indent="0">
              <a:buFont typeface="Arial" pitchFamily="34" charset="0"/>
              <a:buNone/>
              <a:defRPr>
                <a:solidFill>
                  <a:schemeClr val="bg1">
                    <a:lumMod val="50000"/>
                  </a:schemeClr>
                </a:solidFill>
                <a:latin typeface="Trebuchet MS" pitchFamily="34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7"/>
          <p:cNvGrpSpPr>
            <a:grpSpLocks/>
          </p:cNvGrpSpPr>
          <p:nvPr userDrawn="1"/>
        </p:nvGrpSpPr>
        <p:grpSpPr bwMode="auto">
          <a:xfrm>
            <a:off x="404813" y="6248400"/>
            <a:ext cx="11083925" cy="304800"/>
            <a:chOff x="518474" y="6484973"/>
            <a:chExt cx="8526824" cy="30404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Straight Connector 30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413" y="6491288"/>
            <a:ext cx="198596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ooter Placeholder 2"/>
          <p:cNvSpPr txBox="1">
            <a:spLocks/>
          </p:cNvSpPr>
          <p:nvPr userDrawn="1"/>
        </p:nvSpPr>
        <p:spPr>
          <a:xfrm>
            <a:off x="5627688" y="6354763"/>
            <a:ext cx="63023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682BCF29-B13B-4572-A4E7-5D4C51E11838}" type="slidenum">
              <a:rPr lang="en-US" sz="600" smtClean="0">
                <a:solidFill>
                  <a:srgbClr val="000000">
                    <a:lumMod val="50000"/>
                    <a:lumOff val="50000"/>
                  </a:srgbClr>
                </a:solidFill>
                <a:latin typeface="Helvetica"/>
                <a:cs typeface="Arial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rgbClr val="000000">
                  <a:lumMod val="50000"/>
                  <a:lumOff val="50000"/>
                </a:srgbClr>
              </a:solidFill>
              <a:latin typeface="Helvetica"/>
              <a:cs typeface="Arial" pitchFamily="34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auto">
          <a:xfrm>
            <a:off x="1766888" y="6580188"/>
            <a:ext cx="8331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>
              <a:defRPr/>
            </a:pPr>
            <a:r>
              <a:rPr lang="en-US" sz="600" dirty="0">
                <a:solidFill>
                  <a:srgbClr val="7F7F7F"/>
                </a:solidFill>
                <a:latin typeface="Helvetica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Helvetica"/>
              </a:rPr>
              <a:t>2014</a:t>
            </a:r>
            <a:r>
              <a:rPr lang="en-US" sz="600" baseline="0" dirty="0" smtClean="0">
                <a:solidFill>
                  <a:srgbClr val="7F7F7F"/>
                </a:solidFill>
                <a:latin typeface="Helvetica"/>
              </a:rPr>
              <a:t> </a:t>
            </a:r>
            <a:r>
              <a:rPr lang="en-US" sz="600" dirty="0" smtClean="0">
                <a:solidFill>
                  <a:srgbClr val="7F7F7F"/>
                </a:solidFill>
                <a:latin typeface="Helvetica"/>
              </a:rPr>
              <a:t>ALCATEL-LUCENT</a:t>
            </a:r>
            <a:r>
              <a:rPr lang="en-US" sz="600" dirty="0">
                <a:solidFill>
                  <a:srgbClr val="7F7F7F"/>
                </a:solidFill>
                <a:latin typeface="Helvetica"/>
              </a:rPr>
              <a:t>.  ALL RIGHTS RESERVED.</a:t>
            </a:r>
            <a:endParaRPr lang="en-US" dirty="0">
              <a:solidFill>
                <a:srgbClr val="000000"/>
              </a:solidFill>
              <a:latin typeface="Helvetic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855" y="1370552"/>
            <a:ext cx="11164040" cy="1760482"/>
          </a:xfrm>
        </p:spPr>
        <p:txBody>
          <a:bodyPr>
            <a:spAutoFit/>
          </a:bodyPr>
          <a:lstStyle>
            <a:lvl1pPr>
              <a:buClr>
                <a:schemeClr val="bg1">
                  <a:lumMod val="50000"/>
                </a:schemeClr>
              </a:buClr>
              <a:defRPr>
                <a:latin typeface="Helvetica"/>
              </a:defRPr>
            </a:lvl1pPr>
            <a:lvl2pPr marL="396875" indent="-165100">
              <a:buClr>
                <a:schemeClr val="bg1">
                  <a:lumMod val="50000"/>
                </a:schemeClr>
              </a:buClr>
              <a:buFont typeface="Tahoma" pitchFamily="34" charset="0"/>
              <a:buChar char="­"/>
              <a:defRPr>
                <a:latin typeface="Helvetica"/>
              </a:defRPr>
            </a:lvl2pPr>
            <a:lvl3pPr marL="517525" indent="-120650">
              <a:buClr>
                <a:schemeClr val="bg1">
                  <a:lumMod val="50000"/>
                </a:schemeClr>
              </a:buClr>
              <a:buFont typeface="Tahoma" pitchFamily="34" charset="0"/>
              <a:buChar char="­"/>
              <a:defRPr>
                <a:latin typeface="Helvetica"/>
              </a:defRPr>
            </a:lvl3pPr>
            <a:lvl4pPr marL="692150" indent="-122238">
              <a:buClr>
                <a:schemeClr val="bg1">
                  <a:lumMod val="50000"/>
                </a:schemeClr>
              </a:buClr>
              <a:buFont typeface="Tahoma" pitchFamily="34" charset="0"/>
              <a:buChar char="­"/>
              <a:defRPr>
                <a:latin typeface="Helvetica"/>
              </a:defRPr>
            </a:lvl4pPr>
            <a:lvl5pPr marL="854075" indent="-104775">
              <a:buClr>
                <a:schemeClr val="bg1">
                  <a:lumMod val="50000"/>
                </a:schemeClr>
              </a:buClr>
              <a:buFont typeface="Tahoma" pitchFamily="34" charset="0"/>
              <a:buChar char="­"/>
              <a:defRPr>
                <a:latin typeface="Helvetic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50088" y="241450"/>
            <a:ext cx="11238808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4"/>
          <p:cNvGrpSpPr>
            <a:grpSpLocks/>
          </p:cNvGrpSpPr>
          <p:nvPr userDrawn="1"/>
        </p:nvGrpSpPr>
        <p:grpSpPr bwMode="auto">
          <a:xfrm>
            <a:off x="404813" y="6248400"/>
            <a:ext cx="11083925" cy="304800"/>
            <a:chOff x="518474" y="6484973"/>
            <a:chExt cx="8526824" cy="30404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Straight Connector 16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413" y="6491288"/>
            <a:ext cx="198596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ooter Placeholder 2"/>
          <p:cNvSpPr txBox="1">
            <a:spLocks/>
          </p:cNvSpPr>
          <p:nvPr userDrawn="1"/>
        </p:nvSpPr>
        <p:spPr>
          <a:xfrm>
            <a:off x="5627688" y="6354763"/>
            <a:ext cx="63023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93E17EC9-4287-4C0E-80F9-DB53F8C6A442}" type="slidenum">
              <a:rPr lang="en-US" sz="600" smtClean="0">
                <a:solidFill>
                  <a:srgbClr val="000000">
                    <a:lumMod val="50000"/>
                    <a:lumOff val="50000"/>
                  </a:srgbClr>
                </a:solidFill>
                <a:latin typeface="Helvetica"/>
                <a:cs typeface="Arial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rgbClr val="000000">
                  <a:lumMod val="50000"/>
                  <a:lumOff val="50000"/>
                </a:srgbClr>
              </a:solidFill>
              <a:latin typeface="Helvetica"/>
              <a:cs typeface="Arial" pitchFamily="34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auto">
          <a:xfrm>
            <a:off x="1766888" y="6580188"/>
            <a:ext cx="8331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>
              <a:defRPr/>
            </a:pPr>
            <a:r>
              <a:rPr lang="en-US" sz="600" dirty="0">
                <a:solidFill>
                  <a:srgbClr val="7F7F7F"/>
                </a:solidFill>
                <a:latin typeface="Helvetica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Helvetica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Helvetica"/>
              </a:rPr>
              <a:t>ALCATEL-LUCENT.  ALL RIGHTS RESERVED.</a:t>
            </a:r>
            <a:endParaRPr lang="en-US" dirty="0">
              <a:solidFill>
                <a:srgbClr val="000000"/>
              </a:solidFill>
              <a:latin typeface="Helvetic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727" y="1495426"/>
            <a:ext cx="11198169" cy="4525963"/>
          </a:xfrm>
        </p:spPr>
        <p:txBody>
          <a:bodyPr rtlCol="0">
            <a:normAutofit/>
          </a:bodyPr>
          <a:lstStyle>
            <a:lvl1pPr marL="457200" indent="-457200" algn="l" defTabSz="914400" rtl="0" eaLnBrk="1" latinLnBrk="0" hangingPunct="1">
              <a:spcBef>
                <a:spcPts val="1200"/>
              </a:spcBef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 lang="en-US" sz="2800" kern="1200" dirty="0" smtClean="0">
                <a:solidFill>
                  <a:schemeClr val="bg1">
                    <a:lumMod val="50000"/>
                  </a:schemeClr>
                </a:solidFill>
                <a:latin typeface="Helvetic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ts val="300"/>
              </a:spcBef>
              <a:buClrTx/>
              <a:buFontTx/>
              <a:buNone/>
              <a:defRPr lang="en-US" sz="2000" kern="1200" dirty="0" smtClean="0">
                <a:solidFill>
                  <a:schemeClr val="bg1">
                    <a:lumMod val="50000"/>
                  </a:schemeClr>
                </a:solidFill>
                <a:latin typeface="Helvetica"/>
                <a:ea typeface="+mn-ea"/>
                <a:cs typeface="+mn-cs"/>
              </a:defRPr>
            </a:lvl2pPr>
            <a:lvl3pPr marL="457200" indent="-457200" algn="l" defTabSz="914400" rtl="0" eaLnBrk="1" latinLnBrk="0" hangingPunct="1">
              <a:spcBef>
                <a:spcPts val="1200"/>
              </a:spcBef>
              <a:buFont typeface="+mj-lt"/>
              <a:buAutoNum type="arabicPeriod"/>
              <a:defRPr lang="en-US" sz="2800" kern="12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457200" indent="-457200" algn="l" defTabSz="914400" rtl="0" eaLnBrk="1" latinLnBrk="0" hangingPunct="1">
              <a:spcBef>
                <a:spcPts val="1200"/>
              </a:spcBef>
              <a:buFont typeface="+mj-lt"/>
              <a:buAutoNum type="arabicPeriod"/>
              <a:defRPr lang="en-US" sz="2800" kern="12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457200" indent="-457200" algn="l" defTabSz="914400" rtl="0" eaLnBrk="1" latinLnBrk="0" hangingPunct="1">
              <a:spcBef>
                <a:spcPts val="1200"/>
              </a:spcBef>
              <a:buFont typeface="+mj-lt"/>
              <a:buAutoNum type="arabicPeriod"/>
              <a:defRPr lang="en-US" sz="2800" kern="12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50088" y="237744"/>
            <a:ext cx="11238808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4"/>
          <p:cNvGrpSpPr>
            <a:grpSpLocks/>
          </p:cNvGrpSpPr>
          <p:nvPr userDrawn="1"/>
        </p:nvGrpSpPr>
        <p:grpSpPr bwMode="auto">
          <a:xfrm>
            <a:off x="404813" y="6248400"/>
            <a:ext cx="11083925" cy="304800"/>
            <a:chOff x="518474" y="6484973"/>
            <a:chExt cx="8526824" cy="304046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Straight Connector 36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413" y="6491288"/>
            <a:ext cx="198596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ooter Placeholder 2"/>
          <p:cNvSpPr txBox="1">
            <a:spLocks/>
          </p:cNvSpPr>
          <p:nvPr userDrawn="1"/>
        </p:nvSpPr>
        <p:spPr>
          <a:xfrm>
            <a:off x="5627688" y="6354763"/>
            <a:ext cx="63023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C365922B-A392-48E8-BE5F-D8862F1C9BE6}" type="slidenum">
              <a:rPr lang="en-US" sz="600" smtClean="0">
                <a:solidFill>
                  <a:srgbClr val="000000">
                    <a:lumMod val="50000"/>
                    <a:lumOff val="50000"/>
                  </a:srgbClr>
                </a:solidFill>
                <a:latin typeface="Helvetica"/>
                <a:cs typeface="Arial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rgbClr val="000000">
                  <a:lumMod val="50000"/>
                  <a:lumOff val="50000"/>
                </a:srgbClr>
              </a:solidFill>
              <a:latin typeface="Helvetica"/>
              <a:cs typeface="Arial" pitchFamily="34" charset="0"/>
            </a:endParaRPr>
          </a:p>
        </p:txBody>
      </p:sp>
      <p:sp>
        <p:nvSpPr>
          <p:cNvPr id="11" name="Rectangle 7"/>
          <p:cNvSpPr>
            <a:spLocks noChangeArrowheads="1"/>
          </p:cNvSpPr>
          <p:nvPr userDrawn="1"/>
        </p:nvSpPr>
        <p:spPr bwMode="auto">
          <a:xfrm>
            <a:off x="1766888" y="6580188"/>
            <a:ext cx="8331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>
              <a:defRPr/>
            </a:pPr>
            <a:r>
              <a:rPr lang="en-US" sz="600" dirty="0">
                <a:solidFill>
                  <a:srgbClr val="7F7F7F"/>
                </a:solidFill>
                <a:latin typeface="Helvetica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Helvetica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Helvetica"/>
              </a:rPr>
              <a:t>ALCATEL-LUCENT.  ALL RIGHTS RESERVED.</a:t>
            </a:r>
            <a:endParaRPr lang="en-US" dirty="0">
              <a:solidFill>
                <a:srgbClr val="000000"/>
              </a:solidFill>
              <a:latin typeface="Helvetic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6248" y="1446214"/>
            <a:ext cx="5250180" cy="4525963"/>
          </a:xfrm>
        </p:spPr>
        <p:txBody>
          <a:bodyPr rtlCol="0">
            <a:normAutofit/>
          </a:bodyPr>
          <a:lstStyle>
            <a:lvl1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SzTx/>
              <a:buFont typeface="Arial" pitchFamily="34" charset="0"/>
              <a:buChar char="•"/>
              <a:tabLst/>
              <a:def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n-ea"/>
                <a:cs typeface="+mn-cs"/>
              </a:defRPr>
            </a:lvl1pPr>
            <a:lvl2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6639B7"/>
              </a:buClr>
              <a:buSzTx/>
              <a:buFont typeface="Tahoma" pitchFamily="34" charset="0"/>
              <a:buChar char="­"/>
              <a:tabLst/>
              <a:def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n-ea"/>
                <a:cs typeface="+mn-cs"/>
              </a:defRPr>
            </a:lvl2pPr>
            <a:lvl3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6639B7"/>
              </a:buClr>
              <a:buSzTx/>
              <a:buFont typeface="Tahoma" pitchFamily="34" charset="0"/>
              <a:buChar char="­"/>
              <a:tabLst/>
              <a:def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n-ea"/>
                <a:cs typeface="+mn-cs"/>
              </a:defRPr>
            </a:lvl3pPr>
            <a:lvl4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6639B7"/>
              </a:buClr>
              <a:buSzTx/>
              <a:buFont typeface="Tahoma" pitchFamily="34" charset="0"/>
              <a:buChar char="­"/>
              <a:tabLst/>
              <a:def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n-ea"/>
                <a:cs typeface="+mn-cs"/>
              </a:defRPr>
            </a:lvl4pPr>
            <a:lvl5pPr marR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6639B7"/>
              </a:buClr>
              <a:buSzTx/>
              <a:buFont typeface="Tahoma" pitchFamily="34" charset="0"/>
              <a:buChar char="­"/>
              <a:tabLst/>
              <a:def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2660" y="1446214"/>
            <a:ext cx="5250180" cy="4525963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en-US" sz="2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"/>
                <a:ea typeface="+mn-ea"/>
                <a:cs typeface="+mn-cs"/>
              </a:defRPr>
            </a:lvl1pPr>
            <a:lvl2pPr algn="l" defTabSz="914400" rtl="0" eaLnBrk="1" latinLnBrk="0" hangingPunct="1">
              <a:spcBef>
                <a:spcPct val="20000"/>
              </a:spcBef>
              <a:buFont typeface="Tahoma" pitchFamily="34" charset="0"/>
              <a:buChar char="­"/>
              <a:def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n-ea"/>
                <a:cs typeface="+mn-cs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Tahoma" pitchFamily="34" charset="0"/>
              <a:buChar char="­"/>
              <a:def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n-ea"/>
                <a:cs typeface="+mn-cs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Tahoma" pitchFamily="34" charset="0"/>
              <a:buChar char="­"/>
              <a:def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n-ea"/>
                <a:cs typeface="+mn-cs"/>
              </a:defRPr>
            </a:lvl4pPr>
            <a:lvl5pPr algn="l" defTabSz="914400" rtl="0" eaLnBrk="1" latinLnBrk="0" hangingPunct="1">
              <a:spcBef>
                <a:spcPct val="20000"/>
              </a:spcBef>
              <a:buFont typeface="Tahoma" pitchFamily="34" charset="0"/>
              <a:buChar char="­"/>
              <a:def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3"/>
            <a:endParaRPr lang="en-US" dirty="0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50088" y="241450"/>
            <a:ext cx="11238808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6"/>
          <p:cNvGrpSpPr>
            <a:grpSpLocks/>
          </p:cNvGrpSpPr>
          <p:nvPr userDrawn="1"/>
        </p:nvGrpSpPr>
        <p:grpSpPr bwMode="auto">
          <a:xfrm>
            <a:off x="404813" y="6248400"/>
            <a:ext cx="11083925" cy="304800"/>
            <a:chOff x="518474" y="6484973"/>
            <a:chExt cx="8526824" cy="304046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" name="Straight Connector 38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413" y="6491288"/>
            <a:ext cx="198596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ooter Placeholder 2"/>
          <p:cNvSpPr txBox="1">
            <a:spLocks/>
          </p:cNvSpPr>
          <p:nvPr userDrawn="1"/>
        </p:nvSpPr>
        <p:spPr>
          <a:xfrm>
            <a:off x="5627688" y="6354763"/>
            <a:ext cx="63023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2069BAC7-22AB-4AAA-8D3F-E51F6DE40E8E}" type="slidenum">
              <a:rPr lang="en-US" sz="600" smtClean="0">
                <a:solidFill>
                  <a:srgbClr val="000000">
                    <a:lumMod val="50000"/>
                    <a:lumOff val="50000"/>
                  </a:srgbClr>
                </a:solidFill>
                <a:latin typeface="Helvetica"/>
                <a:cs typeface="Arial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rgbClr val="000000">
                  <a:lumMod val="50000"/>
                  <a:lumOff val="50000"/>
                </a:srgbClr>
              </a:solidFill>
              <a:latin typeface="Helvetica"/>
              <a:cs typeface="Arial" pitchFamily="34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1766888" y="6580188"/>
            <a:ext cx="8331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>
              <a:defRPr/>
            </a:pPr>
            <a:r>
              <a:rPr lang="en-US" sz="600" dirty="0">
                <a:solidFill>
                  <a:srgbClr val="7F7F7F"/>
                </a:solidFill>
                <a:latin typeface="Helvetica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Helvetica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Helvetica"/>
              </a:rPr>
              <a:t>ALCATEL-LUCENT.  ALL RIGHTS RESERVED.</a:t>
            </a:r>
            <a:endParaRPr lang="en-US" dirty="0">
              <a:solidFill>
                <a:srgbClr val="000000"/>
              </a:solidFill>
              <a:latin typeface="Helvetica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0088" y="241450"/>
            <a:ext cx="11238808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 userDrawn="1"/>
        </p:nvGrpSpPr>
        <p:grpSpPr bwMode="auto">
          <a:xfrm>
            <a:off x="404813" y="6248400"/>
            <a:ext cx="11083925" cy="304800"/>
            <a:chOff x="518474" y="6484973"/>
            <a:chExt cx="8526824" cy="304046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" name="Straight Connector 4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 userDrawn="1"/>
        </p:nvGrpSpPr>
        <p:grpSpPr bwMode="auto">
          <a:xfrm>
            <a:off x="404813" y="6248400"/>
            <a:ext cx="11083925" cy="304800"/>
            <a:chOff x="518474" y="6484973"/>
            <a:chExt cx="8526824" cy="30404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Straight Connector 5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1766888" y="6580188"/>
            <a:ext cx="8331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>
              <a:defRPr/>
            </a:pPr>
            <a:r>
              <a:rPr lang="en-US" sz="600" dirty="0">
                <a:solidFill>
                  <a:srgbClr val="7F7F7F"/>
                </a:solidFill>
                <a:latin typeface="Helvetica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Helvetica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Helvetica"/>
              </a:rPr>
              <a:t>ALCATEL-LUCENT.  ALL RIGHTS RESERVED.</a:t>
            </a:r>
            <a:endParaRPr lang="en-US" dirty="0">
              <a:solidFill>
                <a:srgbClr val="000000"/>
              </a:solidFill>
              <a:latin typeface="Helvetic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0339" y="5330952"/>
            <a:ext cx="11259140" cy="400110"/>
          </a:xfrm>
          <a:noFill/>
        </p:spPr>
        <p:txBody>
          <a:bodyPr lIns="0" tIns="45720" rIns="91440" bIns="45720" rtlCol="0">
            <a:spAutoFit/>
          </a:bodyPr>
          <a:lstStyle>
            <a:lvl1pPr marL="0" indent="0" algn="l" rtl="0" fontAlgn="base">
              <a:spcBef>
                <a:spcPct val="20000"/>
              </a:spcBef>
              <a:spcAft>
                <a:spcPts val="600"/>
              </a:spcAft>
              <a:buClr>
                <a:srgbClr val="6639B7"/>
              </a:buClr>
              <a:buFont typeface="Arial" pitchFamily="34" charset="0"/>
              <a:buNone/>
              <a:defRPr lang="en-US" sz="2000" kern="1200" dirty="0">
                <a:solidFill>
                  <a:srgbClr val="7F7F7F"/>
                </a:solidFill>
                <a:latin typeface="Helvetica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>
          <a:xfrm>
            <a:off x="249245" y="4224528"/>
            <a:ext cx="11239653" cy="1143000"/>
          </a:xfrm>
        </p:spPr>
        <p:txBody>
          <a:bodyPr anchor="b">
            <a:normAutofit/>
          </a:bodyPr>
          <a:lstStyle>
            <a:lvl1pPr>
              <a:lnSpc>
                <a:spcPts val="3000"/>
              </a:lnSpc>
              <a:defRPr sz="3000">
                <a:latin typeface="Helvetica"/>
                <a:cs typeface="Tahom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 txBox="1">
            <a:spLocks/>
          </p:cNvSpPr>
          <p:nvPr userDrawn="1"/>
        </p:nvSpPr>
        <p:spPr>
          <a:xfrm>
            <a:off x="5732463" y="6354763"/>
            <a:ext cx="48418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28AAE3F3-2B0B-411D-AD5E-A50530BA7CAE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cs typeface="Arial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2779713" y="6580188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ALCATEL-LUCENT. ALL RIGHTS RESERVED. </a:t>
            </a:r>
            <a: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/>
            </a:r>
            <a:b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</a:br>
            <a:r>
              <a:rPr lang="en-US" sz="600" dirty="0">
                <a:solidFill>
                  <a:srgbClr val="A51140"/>
                </a:solidFill>
                <a:latin typeface="Trebuchet MS" pitchFamily="34" charset="0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675" y="6491288"/>
            <a:ext cx="1608138" cy="100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 l="73026"/>
          <a:stretch>
            <a:fillRect/>
          </a:stretch>
        </p:blipFill>
        <p:spPr bwMode="auto">
          <a:xfrm>
            <a:off x="10101263" y="6249988"/>
            <a:ext cx="1463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09"/>
          <p:cNvPicPr>
            <a:picLocks noChangeAspect="1" noChangeArrowheads="1"/>
          </p:cNvPicPr>
          <p:nvPr userDrawn="1"/>
        </p:nvPicPr>
        <p:blipFill>
          <a:blip r:embed="rId4" cstate="print"/>
          <a:srcRect r="635" b="6912"/>
          <a:stretch>
            <a:fillRect/>
          </a:stretch>
        </p:blipFill>
        <p:spPr bwMode="auto">
          <a:xfrm>
            <a:off x="319088" y="6364288"/>
            <a:ext cx="972978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467" y="227015"/>
            <a:ext cx="11331575" cy="1057275"/>
          </a:xfrm>
        </p:spPr>
        <p:txBody>
          <a:bodyPr/>
          <a:lstStyle>
            <a:lvl1pPr>
              <a:defRPr>
                <a:latin typeface="Trebuchet MS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092" y="1362077"/>
            <a:ext cx="11291888" cy="4525963"/>
          </a:xfrm>
        </p:spPr>
        <p:txBody>
          <a:bodyPr/>
          <a:lstStyle>
            <a:lvl1pPr>
              <a:defRPr>
                <a:latin typeface="Trebuchet MS" pitchFamily="34" charset="0"/>
              </a:defRPr>
            </a:lvl1pPr>
            <a:lvl2pPr>
              <a:spcAft>
                <a:spcPts val="0"/>
              </a:spcAft>
              <a:defRPr>
                <a:latin typeface="Trebuchet MS" pitchFamily="34" charset="0"/>
              </a:defRPr>
            </a:lvl2pPr>
            <a:lvl3pPr>
              <a:spcAft>
                <a:spcPts val="0"/>
              </a:spcAft>
              <a:defRPr>
                <a:latin typeface="Trebuchet MS" pitchFamily="34" charset="0"/>
              </a:defRPr>
            </a:lvl3pPr>
            <a:lvl4pPr>
              <a:spcAft>
                <a:spcPts val="0"/>
              </a:spcAft>
              <a:defRPr>
                <a:latin typeface="Trebuchet MS" pitchFamily="34" charset="0"/>
              </a:defRPr>
            </a:lvl4pPr>
            <a:lvl5pPr>
              <a:spcAft>
                <a:spcPts val="0"/>
              </a:spcAft>
              <a:defRPr>
                <a:latin typeface="Trebuchet MS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 txBox="1">
            <a:spLocks/>
          </p:cNvSpPr>
          <p:nvPr userDrawn="1"/>
        </p:nvSpPr>
        <p:spPr>
          <a:xfrm>
            <a:off x="5732463" y="6354763"/>
            <a:ext cx="48418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87A9B81D-3F8E-4B20-BD15-CB52D592FEFC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cs typeface="Arial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2779713" y="6580188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ALCATEL-LUCENT. ALL RIGHTS RESERVED. </a:t>
            </a:r>
            <a: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/>
            </a:r>
            <a:b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</a:br>
            <a:r>
              <a:rPr lang="en-US" sz="600" dirty="0">
                <a:solidFill>
                  <a:srgbClr val="A51140"/>
                </a:solidFill>
                <a:latin typeface="Trebuchet MS" pitchFamily="34" charset="0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  <p:pic>
        <p:nvPicPr>
          <p:cNvPr id="7" name="Picture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675" y="6491288"/>
            <a:ext cx="1608138" cy="100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 l="73026"/>
          <a:stretch>
            <a:fillRect/>
          </a:stretch>
        </p:blipFill>
        <p:spPr bwMode="auto">
          <a:xfrm>
            <a:off x="10101263" y="6249988"/>
            <a:ext cx="1463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09"/>
          <p:cNvPicPr>
            <a:picLocks noChangeAspect="1" noChangeArrowheads="1"/>
          </p:cNvPicPr>
          <p:nvPr userDrawn="1"/>
        </p:nvPicPr>
        <p:blipFill>
          <a:blip r:embed="rId4" cstate="print"/>
          <a:srcRect r="635" b="6912"/>
          <a:stretch>
            <a:fillRect/>
          </a:stretch>
        </p:blipFill>
        <p:spPr bwMode="auto">
          <a:xfrm>
            <a:off x="319088" y="6364288"/>
            <a:ext cx="972978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rebuchet MS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2091" y="1362077"/>
            <a:ext cx="5568950" cy="4525963"/>
          </a:xfrm>
        </p:spPr>
        <p:txBody>
          <a:bodyPr/>
          <a:lstStyle>
            <a:lvl1pPr>
              <a:defRPr sz="2000">
                <a:latin typeface="Trebuchet MS" pitchFamily="34" charset="0"/>
              </a:defRPr>
            </a:lvl1pPr>
            <a:lvl2pPr>
              <a:spcAft>
                <a:spcPts val="0"/>
              </a:spcAft>
              <a:defRPr sz="1800">
                <a:latin typeface="Trebuchet MS" pitchFamily="34" charset="0"/>
              </a:defRPr>
            </a:lvl2pPr>
            <a:lvl3pPr>
              <a:spcAft>
                <a:spcPts val="0"/>
              </a:spcAft>
              <a:defRPr sz="1600">
                <a:latin typeface="Trebuchet MS" pitchFamily="34" charset="0"/>
              </a:defRPr>
            </a:lvl3pPr>
            <a:lvl4pPr>
              <a:spcAft>
                <a:spcPts val="0"/>
              </a:spcAft>
              <a:defRPr sz="1400">
                <a:latin typeface="Trebuchet MS" pitchFamily="34" charset="0"/>
              </a:defRPr>
            </a:lvl4pPr>
            <a:lvl5pPr>
              <a:spcAft>
                <a:spcPts val="0"/>
              </a:spcAft>
              <a:defRPr sz="1400">
                <a:latin typeface="Trebuchet MS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72176" y="1362077"/>
            <a:ext cx="5570538" cy="4525963"/>
          </a:xfrm>
        </p:spPr>
        <p:txBody>
          <a:bodyPr/>
          <a:lstStyle>
            <a:lvl1pPr>
              <a:defRPr sz="2000">
                <a:latin typeface="Trebuchet MS" pitchFamily="34" charset="0"/>
              </a:defRPr>
            </a:lvl1pPr>
            <a:lvl2pPr>
              <a:spcAft>
                <a:spcPts val="0"/>
              </a:spcAft>
              <a:defRPr sz="1800">
                <a:latin typeface="Trebuchet MS" pitchFamily="34" charset="0"/>
              </a:defRPr>
            </a:lvl2pPr>
            <a:lvl3pPr>
              <a:spcAft>
                <a:spcPts val="0"/>
              </a:spcAft>
              <a:defRPr sz="1600">
                <a:latin typeface="Trebuchet MS" pitchFamily="34" charset="0"/>
              </a:defRPr>
            </a:lvl3pPr>
            <a:lvl4pPr>
              <a:spcAft>
                <a:spcPts val="0"/>
              </a:spcAft>
              <a:defRPr sz="1400">
                <a:latin typeface="Trebuchet MS" pitchFamily="34" charset="0"/>
              </a:defRPr>
            </a:lvl4pPr>
            <a:lvl5pPr>
              <a:spcAft>
                <a:spcPts val="0"/>
              </a:spcAft>
              <a:defRPr sz="1400">
                <a:latin typeface="Trebuchet MS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 txBox="1">
            <a:spLocks/>
          </p:cNvSpPr>
          <p:nvPr userDrawn="1"/>
        </p:nvSpPr>
        <p:spPr>
          <a:xfrm>
            <a:off x="5732463" y="6354763"/>
            <a:ext cx="48418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056FC416-44C6-4A2A-8E7C-1685621966E0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cs typeface="Arial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2779713" y="6580188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ALCATEL-LUCENT. ALL RIGHTS RESERVED. </a:t>
            </a:r>
            <a: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/>
            </a:r>
            <a:b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</a:br>
            <a:r>
              <a:rPr lang="en-US" sz="600" dirty="0">
                <a:solidFill>
                  <a:srgbClr val="A51140"/>
                </a:solidFill>
                <a:latin typeface="Trebuchet MS" pitchFamily="34" charset="0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l="73026"/>
          <a:stretch>
            <a:fillRect/>
          </a:stretch>
        </p:blipFill>
        <p:spPr bwMode="auto">
          <a:xfrm>
            <a:off x="10101263" y="6249988"/>
            <a:ext cx="1463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675" y="6491288"/>
            <a:ext cx="1608138" cy="100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7" name="AutoShape 3"/>
          <p:cNvSpPr>
            <a:spLocks noChangeAspect="1" noChangeArrowheads="1" noTextEdit="1"/>
          </p:cNvSpPr>
          <p:nvPr userDrawn="1"/>
        </p:nvSpPr>
        <p:spPr bwMode="auto">
          <a:xfrm>
            <a:off x="327025" y="6294438"/>
            <a:ext cx="11887200" cy="3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/>
          </a:p>
        </p:txBody>
      </p:sp>
      <p:pic>
        <p:nvPicPr>
          <p:cNvPr id="8" name="Picture 209"/>
          <p:cNvPicPr>
            <a:picLocks noChangeAspect="1" noChangeArrowheads="1"/>
          </p:cNvPicPr>
          <p:nvPr userDrawn="1"/>
        </p:nvPicPr>
        <p:blipFill>
          <a:blip r:embed="rId4" cstate="print"/>
          <a:srcRect r="635" b="6912"/>
          <a:stretch>
            <a:fillRect/>
          </a:stretch>
        </p:blipFill>
        <p:spPr bwMode="auto">
          <a:xfrm>
            <a:off x="319088" y="6364288"/>
            <a:ext cx="972978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rebuchet MS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E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 txBox="1">
            <a:spLocks/>
          </p:cNvSpPr>
          <p:nvPr userDrawn="1"/>
        </p:nvSpPr>
        <p:spPr>
          <a:xfrm>
            <a:off x="5732463" y="6354763"/>
            <a:ext cx="48418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9A7BCBE9-AAD6-46B9-A5A9-5B5BD222986A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cs typeface="Arial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2779713" y="6580188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ALCATEL-LUCENT. ALL RIGHTS RESERVED. </a:t>
            </a:r>
            <a: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/>
            </a:r>
            <a:b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</a:br>
            <a:r>
              <a:rPr lang="en-US" sz="600" dirty="0">
                <a:solidFill>
                  <a:srgbClr val="A51140"/>
                </a:solidFill>
                <a:latin typeface="Trebuchet MS" pitchFamily="34" charset="0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l="73026"/>
          <a:stretch>
            <a:fillRect/>
          </a:stretch>
        </p:blipFill>
        <p:spPr bwMode="auto">
          <a:xfrm>
            <a:off x="10101263" y="6249988"/>
            <a:ext cx="1463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09"/>
          <p:cNvPicPr>
            <a:picLocks noChangeAspect="1" noChangeArrowheads="1"/>
          </p:cNvPicPr>
          <p:nvPr userDrawn="1"/>
        </p:nvPicPr>
        <p:blipFill>
          <a:blip r:embed="rId3" cstate="print"/>
          <a:srcRect r="635" b="6912"/>
          <a:stretch>
            <a:fillRect/>
          </a:stretch>
        </p:blipFill>
        <p:spPr bwMode="auto">
          <a:xfrm>
            <a:off x="319088" y="6364288"/>
            <a:ext cx="972978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rebuchet MS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78531" y="1303340"/>
            <a:ext cx="11329988" cy="4141787"/>
          </a:xfrm>
        </p:spPr>
        <p:txBody>
          <a:bodyPr lIns="0"/>
          <a:lstStyle>
            <a:lvl1pPr marL="114300" indent="-114300">
              <a:def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rebuchet MS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 txBox="1">
            <a:spLocks/>
          </p:cNvSpPr>
          <p:nvPr userDrawn="1"/>
        </p:nvSpPr>
        <p:spPr>
          <a:xfrm>
            <a:off x="5732463" y="6354763"/>
            <a:ext cx="484187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defRPr/>
            </a:pPr>
            <a:fld id="{0FDFD9CD-569F-4ECE-B625-355F590F6BD8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cs typeface="Arial" pitchFamily="34" charset="0"/>
              </a:rPr>
              <a:pPr algn="ctr">
                <a:defRPr/>
              </a:pPr>
              <a:t>‹#›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2779713" y="6580188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ct val="50000"/>
              </a:spcBef>
              <a:defRPr/>
            </a:pP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>ALCATEL-LUCENT. ALL RIGHTS RESERVED. </a:t>
            </a:r>
            <a: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  <a:t/>
            </a:r>
            <a:br>
              <a:rPr lang="en-US" sz="500" dirty="0">
                <a:solidFill>
                  <a:srgbClr val="7F7F7F"/>
                </a:solidFill>
                <a:latin typeface="Trebuchet MS" pitchFamily="34" charset="0"/>
                <a:cs typeface="Arial" pitchFamily="34" charset="0"/>
              </a:rPr>
            </a:br>
            <a:r>
              <a:rPr lang="en-US" sz="600" dirty="0">
                <a:solidFill>
                  <a:srgbClr val="A51140"/>
                </a:solidFill>
                <a:latin typeface="Trebuchet MS" pitchFamily="34" charset="0"/>
                <a:cs typeface="Arial" pitchFamily="34" charset="0"/>
              </a:rPr>
              <a:t>ALCATEL-LUCENT — CONFIDENTIAL — SOLELY FOR AUTHORIZED PERSONS HAVING A NEED TO KNOW — PROPRIETARY — USE PURSUANT TO COMPANY INSTRUCTION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l="73026"/>
          <a:stretch>
            <a:fillRect/>
          </a:stretch>
        </p:blipFill>
        <p:spPr bwMode="auto">
          <a:xfrm>
            <a:off x="10101263" y="6249988"/>
            <a:ext cx="1463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675" y="6491288"/>
            <a:ext cx="1608138" cy="100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" name="Picture 209"/>
          <p:cNvPicPr>
            <a:picLocks noChangeAspect="1" noChangeArrowheads="1"/>
          </p:cNvPicPr>
          <p:nvPr userDrawn="1"/>
        </p:nvPicPr>
        <p:blipFill>
          <a:blip r:embed="rId4" cstate="print"/>
          <a:srcRect r="635" b="6912"/>
          <a:stretch>
            <a:fillRect/>
          </a:stretch>
        </p:blipFill>
        <p:spPr bwMode="auto">
          <a:xfrm>
            <a:off x="319088" y="6364288"/>
            <a:ext cx="972978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rebuchet MS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242556" y="1303338"/>
            <a:ext cx="11298238" cy="3878262"/>
          </a:xfrm>
          <a:noFill/>
          <a:ln w="9525">
            <a:noFill/>
            <a:miter lim="800000"/>
            <a:headEnd/>
            <a:tailEnd/>
          </a:ln>
        </p:spPr>
        <p:txBody>
          <a:bodyPr rtlCol="0">
            <a:normAutofit/>
          </a:bodyPr>
          <a:lstStyle>
            <a:lvl1pPr marL="514350" indent="-514350" algn="l" defTabSz="914400" rtl="0" eaLnBrk="1" fontAlgn="base" latinLnBrk="0" hangingPunct="1">
              <a:spcAft>
                <a:spcPts val="600"/>
              </a:spcAft>
              <a:buClr>
                <a:srgbClr val="404040"/>
              </a:buClr>
              <a:buFont typeface="+mj-lt"/>
              <a:buAutoNum type="arabicPeriod"/>
              <a:defRPr lang="en-US" sz="2800" kern="120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ea typeface="+mn-ea"/>
                <a:cs typeface="+mn-cs"/>
              </a:defRPr>
            </a:lvl1pPr>
            <a:lvl2pPr marL="627063" indent="-169863" algn="l" defTabSz="914400" rtl="0" eaLnBrk="1" fontAlgn="base" latinLnBrk="0" hangingPunct="1">
              <a:spcAft>
                <a:spcPts val="600"/>
              </a:spcAft>
              <a:buFont typeface="+mj-lt"/>
              <a:buNone/>
              <a:defRPr lang="en-US" sz="2000" kern="1200" dirty="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  <a:ea typeface="+mn-ea"/>
                <a:cs typeface="+mn-cs"/>
              </a:defRPr>
            </a:lvl2pPr>
            <a:lvl3pPr marL="457200" algn="l" defTabSz="914400" rtl="0" eaLnBrk="1" fontAlgn="base" latinLnBrk="0" hangingPunct="1">
              <a:spcAft>
                <a:spcPts val="600"/>
              </a:spcAft>
              <a:defRPr lang="en-US" sz="2800" kern="12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457200" algn="l" defTabSz="914400" rtl="0" eaLnBrk="1" fontAlgn="base" latinLnBrk="0" hangingPunct="1">
              <a:spcAft>
                <a:spcPts val="600"/>
              </a:spcAft>
              <a:defRPr lang="en-US" sz="2800" kern="12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457200" algn="l" defTabSz="914400" rtl="0" eaLnBrk="1" fontAlgn="base" latinLnBrk="0" hangingPunct="1">
              <a:spcAft>
                <a:spcPts val="600"/>
              </a:spcAft>
              <a:defRPr lang="en-US" sz="2800" kern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l="73026"/>
          <a:stretch>
            <a:fillRect/>
          </a:stretch>
        </p:blipFill>
        <p:spPr bwMode="auto">
          <a:xfrm>
            <a:off x="10101263" y="6249988"/>
            <a:ext cx="1463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09"/>
          <p:cNvPicPr>
            <a:picLocks noChangeAspect="1" noChangeArrowheads="1"/>
          </p:cNvPicPr>
          <p:nvPr userDrawn="1"/>
        </p:nvPicPr>
        <p:blipFill>
          <a:blip r:embed="rId3" cstate="print"/>
          <a:srcRect r="635" b="6912"/>
          <a:stretch>
            <a:fillRect/>
          </a:stretch>
        </p:blipFill>
        <p:spPr bwMode="auto">
          <a:xfrm>
            <a:off x="319088" y="6364288"/>
            <a:ext cx="972978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E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 userDrawn="1"/>
        </p:nvGrpSpPr>
        <p:grpSpPr bwMode="auto">
          <a:xfrm>
            <a:off x="404813" y="6248400"/>
            <a:ext cx="11083925" cy="304800"/>
            <a:chOff x="518474" y="6484973"/>
            <a:chExt cx="8526824" cy="30404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Straight Connector 9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1766888" y="6580188"/>
            <a:ext cx="8331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>
              <a:defRPr/>
            </a:pPr>
            <a:r>
              <a:rPr lang="en-US" sz="600" dirty="0">
                <a:solidFill>
                  <a:srgbClr val="7F7F7F"/>
                </a:solidFill>
                <a:latin typeface="Helvetica"/>
              </a:rPr>
              <a:t>COPYRIGHT © </a:t>
            </a:r>
            <a:r>
              <a:rPr lang="en-US" sz="600" dirty="0" smtClean="0">
                <a:solidFill>
                  <a:srgbClr val="7F7F7F"/>
                </a:solidFill>
                <a:latin typeface="Helvetica"/>
              </a:rPr>
              <a:t>2014 </a:t>
            </a:r>
            <a:r>
              <a:rPr lang="en-US" sz="600" dirty="0">
                <a:solidFill>
                  <a:srgbClr val="7F7F7F"/>
                </a:solidFill>
                <a:latin typeface="Helvetica"/>
              </a:rPr>
              <a:t>ALCATEL-LUCENT.  ALL RIGHTS RESERVED.</a:t>
            </a:r>
            <a:endParaRPr lang="en-US" dirty="0">
              <a:solidFill>
                <a:srgbClr val="000000"/>
              </a:solidFill>
              <a:latin typeface="Helvetic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9756" y="1314450"/>
            <a:ext cx="11259140" cy="400110"/>
          </a:xfrm>
          <a:noFill/>
        </p:spPr>
        <p:txBody>
          <a:bodyPr lIns="0" tIns="45720" rIns="91440" bIns="45720" rtlCol="0">
            <a:spAutoFit/>
          </a:bodyPr>
          <a:lstStyle>
            <a:lvl1pPr marL="114300" indent="-1588" algn="l">
              <a:buNone/>
              <a:def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>
          <a:xfrm>
            <a:off x="249245" y="237744"/>
            <a:ext cx="11239653" cy="11430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600">
                <a:latin typeface="Helvetica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3838" y="227013"/>
            <a:ext cx="11331575" cy="1057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1463" y="1362075"/>
            <a:ext cx="11291887" cy="4525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4572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0" r:id="rId7"/>
    <p:sldLayoutId id="2147483719" r:id="rId8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rebuchet MS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9pPr>
    </p:titleStyle>
    <p:bodyStyle>
      <a:lvl1pPr marL="171450" indent="-171450" algn="l" rtl="0" eaLnBrk="0" fontAlgn="base" hangingPunct="0">
        <a:spcBef>
          <a:spcPct val="20000"/>
        </a:spcBef>
        <a:spcAft>
          <a:spcPct val="30000"/>
        </a:spcAft>
        <a:buClr>
          <a:srgbClr val="404040"/>
        </a:buClr>
        <a:buFont typeface="Arial" charset="0"/>
        <a:buChar char="•"/>
        <a:defRPr sz="2000">
          <a:solidFill>
            <a:srgbClr val="404040"/>
          </a:solidFill>
          <a:latin typeface="Trebuchet MS" pitchFamily="34" charset="0"/>
          <a:ea typeface="+mn-ea"/>
          <a:cs typeface="+mn-cs"/>
        </a:defRPr>
      </a:lvl1pPr>
      <a:lvl2pPr marL="292100" indent="-177800" algn="l" rtl="0" eaLnBrk="0" fontAlgn="base" hangingPunct="0">
        <a:spcBef>
          <a:spcPct val="20000"/>
        </a:spcBef>
        <a:spcAft>
          <a:spcPct val="30000"/>
        </a:spcAft>
        <a:buClr>
          <a:srgbClr val="404040"/>
        </a:buClr>
        <a:buFont typeface="Arial" charset="0"/>
        <a:buChar char="­"/>
        <a:defRPr>
          <a:solidFill>
            <a:srgbClr val="404040"/>
          </a:solidFill>
          <a:latin typeface="Trebuchet MS" pitchFamily="34" charset="0"/>
        </a:defRPr>
      </a:lvl2pPr>
      <a:lvl3pPr marL="520700" indent="-228600" algn="l" rtl="0" eaLnBrk="0" fontAlgn="base" hangingPunct="0">
        <a:spcBef>
          <a:spcPct val="20000"/>
        </a:spcBef>
        <a:spcAft>
          <a:spcPct val="30000"/>
        </a:spcAft>
        <a:buClr>
          <a:srgbClr val="404040"/>
        </a:buClr>
        <a:buFont typeface="Arial" charset="0"/>
        <a:buChar char="­"/>
        <a:defRPr sz="1600">
          <a:solidFill>
            <a:srgbClr val="404040"/>
          </a:solidFill>
          <a:latin typeface="Trebuchet MS" pitchFamily="34" charset="0"/>
        </a:defRPr>
      </a:lvl3pPr>
      <a:lvl4pPr marL="744538" indent="-228600" algn="l" rtl="0" eaLnBrk="0" fontAlgn="base" hangingPunct="0">
        <a:spcBef>
          <a:spcPct val="20000"/>
        </a:spcBef>
        <a:spcAft>
          <a:spcPct val="30000"/>
        </a:spcAft>
        <a:buClr>
          <a:srgbClr val="404040"/>
        </a:buClr>
        <a:buFont typeface="Arial" charset="0"/>
        <a:buChar char="­"/>
        <a:defRPr sz="1400">
          <a:solidFill>
            <a:srgbClr val="404040"/>
          </a:solidFill>
          <a:latin typeface="Trebuchet MS" pitchFamily="34" charset="0"/>
        </a:defRPr>
      </a:lvl4pPr>
      <a:lvl5pPr marL="977900" indent="-228600" algn="l" rtl="0" eaLnBrk="0" fontAlgn="base" hangingPunct="0">
        <a:spcBef>
          <a:spcPct val="20000"/>
        </a:spcBef>
        <a:spcAft>
          <a:spcPct val="30000"/>
        </a:spcAft>
        <a:buClr>
          <a:srgbClr val="404040"/>
        </a:buClr>
        <a:buFont typeface="Arial" charset="0"/>
        <a:buChar char="­"/>
        <a:defRPr sz="1400">
          <a:solidFill>
            <a:srgbClr val="404040"/>
          </a:solidFill>
          <a:latin typeface="Trebuchet MS" pitchFamily="34" charset="0"/>
        </a:defRPr>
      </a:lvl5pPr>
      <a:lvl6pPr marL="1435100" indent="-228600" algn="l" rtl="0" eaLnBrk="0" fontAlgn="base" hangingPunct="0">
        <a:spcBef>
          <a:spcPct val="20000"/>
        </a:spcBef>
        <a:spcAft>
          <a:spcPct val="30000"/>
        </a:spcAft>
        <a:buClr>
          <a:srgbClr val="6639B7"/>
        </a:buClr>
        <a:buFont typeface="Arial" pitchFamily="34" charset="0"/>
        <a:buChar char="­"/>
        <a:defRPr sz="1400">
          <a:solidFill>
            <a:schemeClr val="tx1"/>
          </a:solidFill>
          <a:latin typeface="+mn-lt"/>
        </a:defRPr>
      </a:lvl6pPr>
      <a:lvl7pPr marL="1892300" indent="-228600" algn="l" rtl="0" eaLnBrk="0" fontAlgn="base" hangingPunct="0">
        <a:spcBef>
          <a:spcPct val="20000"/>
        </a:spcBef>
        <a:spcAft>
          <a:spcPct val="30000"/>
        </a:spcAft>
        <a:buClr>
          <a:srgbClr val="6639B7"/>
        </a:buClr>
        <a:buFont typeface="Arial" pitchFamily="34" charset="0"/>
        <a:buChar char="­"/>
        <a:defRPr sz="1400">
          <a:solidFill>
            <a:schemeClr val="tx1"/>
          </a:solidFill>
          <a:latin typeface="+mn-lt"/>
        </a:defRPr>
      </a:lvl7pPr>
      <a:lvl8pPr marL="2349500" indent="-228600" algn="l" rtl="0" eaLnBrk="0" fontAlgn="base" hangingPunct="0">
        <a:spcBef>
          <a:spcPct val="20000"/>
        </a:spcBef>
        <a:spcAft>
          <a:spcPct val="30000"/>
        </a:spcAft>
        <a:buClr>
          <a:srgbClr val="6639B7"/>
        </a:buClr>
        <a:buFont typeface="Arial" pitchFamily="34" charset="0"/>
        <a:buChar char="­"/>
        <a:defRPr sz="1400">
          <a:solidFill>
            <a:schemeClr val="tx1"/>
          </a:solidFill>
          <a:latin typeface="+mn-lt"/>
        </a:defRPr>
      </a:lvl8pPr>
      <a:lvl9pPr marL="2806700" indent="-228600" algn="l" rtl="0" eaLnBrk="0" fontAlgn="base" hangingPunct="0">
        <a:spcBef>
          <a:spcPct val="20000"/>
        </a:spcBef>
        <a:spcAft>
          <a:spcPct val="30000"/>
        </a:spcAft>
        <a:buClr>
          <a:srgbClr val="6639B7"/>
        </a:buClr>
        <a:buFont typeface="Arial" pitchFamily="34" charset="0"/>
        <a:buChar char="­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0200" y="1360488"/>
            <a:ext cx="11158538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3" name="Title Placeholder 10"/>
          <p:cNvSpPr>
            <a:spLocks noGrp="1"/>
          </p:cNvSpPr>
          <p:nvPr>
            <p:ph type="title"/>
          </p:nvPr>
        </p:nvSpPr>
        <p:spPr bwMode="auto">
          <a:xfrm>
            <a:off x="249238" y="244475"/>
            <a:ext cx="11239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11" r:id="rId6"/>
    <p:sldLayoutId id="2147483725" r:id="rId7"/>
    <p:sldLayoutId id="2147483726" r:id="rId8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2600" b="1" kern="1200">
          <a:solidFill>
            <a:srgbClr val="404040"/>
          </a:solidFill>
          <a:latin typeface="Helvetica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Helvetic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Helvetic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Helvetic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Helvetic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404040"/>
          </a:solidFill>
          <a:latin typeface="Tahoma" pitchFamily="34" charset="0"/>
        </a:defRPr>
      </a:lvl9pPr>
    </p:titleStyle>
    <p:bodyStyle>
      <a:lvl1pPr marL="171450" indent="-171450" algn="l" rtl="0" eaLnBrk="0" fontAlgn="base" hangingPunct="0">
        <a:spcBef>
          <a:spcPct val="20000"/>
        </a:spcBef>
        <a:spcAft>
          <a:spcPts val="600"/>
        </a:spcAft>
        <a:buClr>
          <a:srgbClr val="7F7F7F"/>
        </a:buClr>
        <a:buFont typeface="Arial" charset="0"/>
        <a:buChar char="•"/>
        <a:defRPr sz="2000" kern="1200">
          <a:solidFill>
            <a:srgbClr val="404040"/>
          </a:solidFill>
          <a:latin typeface="Helvetica"/>
          <a:ea typeface="+mn-ea"/>
          <a:cs typeface="+mn-cs"/>
        </a:defRPr>
      </a:lvl1pPr>
      <a:lvl2pPr marL="292100" indent="-177800" algn="l" rtl="0" eaLnBrk="0" fontAlgn="base" hangingPunct="0">
        <a:spcBef>
          <a:spcPct val="20000"/>
        </a:spcBef>
        <a:spcAft>
          <a:spcPts val="600"/>
        </a:spcAft>
        <a:buClr>
          <a:srgbClr val="7F7F7F"/>
        </a:buClr>
        <a:buFont typeface="Tahoma" pitchFamily="34" charset="0"/>
        <a:buChar char="­"/>
        <a:defRPr kern="1200">
          <a:solidFill>
            <a:srgbClr val="404040"/>
          </a:solidFill>
          <a:latin typeface="Helvetica"/>
          <a:ea typeface="+mn-ea"/>
          <a:cs typeface="+mn-cs"/>
        </a:defRPr>
      </a:lvl2pPr>
      <a:lvl3pPr marL="520700" indent="-228600" algn="l" rtl="0" eaLnBrk="0" fontAlgn="base" hangingPunct="0">
        <a:spcBef>
          <a:spcPct val="20000"/>
        </a:spcBef>
        <a:spcAft>
          <a:spcPts val="600"/>
        </a:spcAft>
        <a:buClr>
          <a:srgbClr val="7F7F7F"/>
        </a:buClr>
        <a:buFont typeface="Tahoma" pitchFamily="34" charset="0"/>
        <a:buChar char="­"/>
        <a:defRPr sz="1600" kern="1200">
          <a:solidFill>
            <a:srgbClr val="404040"/>
          </a:solidFill>
          <a:latin typeface="Helvetica"/>
          <a:ea typeface="+mn-ea"/>
          <a:cs typeface="+mn-cs"/>
        </a:defRPr>
      </a:lvl3pPr>
      <a:lvl4pPr marL="744538" indent="-228600" algn="l" rtl="0" eaLnBrk="0" fontAlgn="base" hangingPunct="0">
        <a:spcBef>
          <a:spcPct val="20000"/>
        </a:spcBef>
        <a:spcAft>
          <a:spcPts val="600"/>
        </a:spcAft>
        <a:buClr>
          <a:srgbClr val="7F7F7F"/>
        </a:buClr>
        <a:buFont typeface="Tahoma" pitchFamily="34" charset="0"/>
        <a:buChar char="­"/>
        <a:defRPr sz="1400" kern="1200">
          <a:solidFill>
            <a:srgbClr val="404040"/>
          </a:solidFill>
          <a:latin typeface="Helvetica"/>
          <a:ea typeface="+mn-ea"/>
          <a:cs typeface="+mn-cs"/>
        </a:defRPr>
      </a:lvl4pPr>
      <a:lvl5pPr marL="977900" indent="-228600" algn="l" rtl="0" eaLnBrk="0" fontAlgn="base" hangingPunct="0">
        <a:spcBef>
          <a:spcPct val="20000"/>
        </a:spcBef>
        <a:spcAft>
          <a:spcPts val="600"/>
        </a:spcAft>
        <a:buClr>
          <a:srgbClr val="7F7F7F"/>
        </a:buClr>
        <a:buFont typeface="Tahoma" pitchFamily="34" charset="0"/>
        <a:buChar char="­"/>
        <a:defRPr sz="1400" kern="1200">
          <a:solidFill>
            <a:srgbClr val="404040"/>
          </a:solidFill>
          <a:latin typeface="Helvetica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8" y="330200"/>
            <a:ext cx="11276012" cy="379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7013" y="3718968"/>
            <a:ext cx="11345862" cy="1181100"/>
          </a:xfrm>
        </p:spPr>
        <p:txBody>
          <a:bodyPr/>
          <a:lstStyle/>
          <a:p>
            <a:r>
              <a:rPr lang="en-GB" dirty="0" smtClean="0"/>
              <a:t>Review of Regulatory Requirements for Unlicensed </a:t>
            </a:r>
            <a:r>
              <a:rPr lang="en-GB" dirty="0" smtClean="0"/>
              <a:t>spectrum </a:t>
            </a:r>
            <a:endParaRPr lang="en-US" sz="2000" b="0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7013" y="5218954"/>
            <a:ext cx="11304587" cy="61753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1"/>
                </a:solidFill>
              </a:rPr>
              <a:t>Alcatel-Lucent, Alcatel-Lucent Shanghai Bell, Ericsson, </a:t>
            </a:r>
            <a:r>
              <a:rPr lang="en-US" dirty="0" err="1" smtClean="0">
                <a:solidFill>
                  <a:schemeClr val="tx1"/>
                </a:solidFill>
              </a:rPr>
              <a:t>Huawei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IAESI, LG, Nokia, NSN, Qualcomm, NTT </a:t>
            </a:r>
            <a:r>
              <a:rPr lang="en-US" dirty="0" err="1" smtClean="0">
                <a:solidFill>
                  <a:schemeClr val="tx1"/>
                </a:solidFill>
              </a:rPr>
              <a:t>Docomo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GB" dirty="0" smtClean="0">
                <a:solidFill>
                  <a:schemeClr val="tx1"/>
                </a:solidFill>
              </a:rPr>
              <a:t>13 </a:t>
            </a:r>
            <a:r>
              <a:rPr lang="en-GB" dirty="0" smtClean="0">
                <a:solidFill>
                  <a:schemeClr val="tx1"/>
                </a:solidFill>
              </a:rPr>
              <a:t>June 2014</a:t>
            </a:r>
            <a:endParaRPr lang="en-GB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Other Unlicensed Spectrum - 1</a:t>
            </a:r>
            <a:r>
              <a:rPr lang="en-GB" dirty="0" smtClean="0"/>
              <a:t>     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092" y="1078978"/>
            <a:ext cx="11291888" cy="4525963"/>
          </a:xfrm>
        </p:spPr>
        <p:txBody>
          <a:bodyPr/>
          <a:lstStyle/>
          <a:p>
            <a:r>
              <a:rPr lang="en-GB" dirty="0" smtClean="0"/>
              <a:t>Canada: </a:t>
            </a:r>
            <a:r>
              <a:rPr lang="en-GB" dirty="0" smtClean="0"/>
              <a:t>5.15 – </a:t>
            </a:r>
            <a:r>
              <a:rPr lang="en-GB" dirty="0" smtClean="0"/>
              <a:t>5.25GHz, 5.25-5.35 GHz, </a:t>
            </a:r>
            <a:r>
              <a:rPr lang="en-GB" dirty="0" smtClean="0"/>
              <a:t>5.47-5.60 and 5.65-5.725 </a:t>
            </a:r>
            <a:r>
              <a:rPr lang="en-GB" dirty="0" smtClean="0"/>
              <a:t>GHz, 5.725-5.825 GHz. Note: </a:t>
            </a:r>
            <a:r>
              <a:rPr lang="en-GB" dirty="0" smtClean="0"/>
              <a:t>the use of RLANs is forbidden in the band 5600-5650 MHz in order to protect the meteorological radars from interference caused by RLANs. </a:t>
            </a:r>
            <a:endParaRPr lang="en-GB" dirty="0" smtClean="0"/>
          </a:p>
          <a:p>
            <a:r>
              <a:rPr lang="en-GB" dirty="0" smtClean="0"/>
              <a:t>Brazil: </a:t>
            </a:r>
            <a:r>
              <a:rPr lang="en-GB" dirty="0" smtClean="0"/>
              <a:t>In Brazil, the bands 5250-5350 MHz, 5470-5590 MHz, 5650-5725 MHz and 5725-5850 MHz are allowed to RLANs [20]. Bands 5150-5250 MHz and 5250-5350 MHz are restricted to indoor use, and DFS is mandated in the band 5470-5725 </a:t>
            </a:r>
            <a:r>
              <a:rPr lang="en-GB" dirty="0" err="1" smtClean="0"/>
              <a:t>MHz.</a:t>
            </a:r>
            <a:endParaRPr lang="en-US" dirty="0" smtClean="0"/>
          </a:p>
          <a:p>
            <a:r>
              <a:rPr lang="en-GB" dirty="0" smtClean="0"/>
              <a:t>Mexico: </a:t>
            </a:r>
            <a:r>
              <a:rPr lang="en-GB" dirty="0" smtClean="0"/>
              <a:t>In Mexico, the bands 5150-5250 MHz, 5250-5350 MHz, 5470-5600 MHz, 5650-5725 MHz and 5725-5875 MHz are open to </a:t>
            </a:r>
            <a:r>
              <a:rPr lang="en-GB" dirty="0" smtClean="0"/>
              <a:t>RLANs.  </a:t>
            </a:r>
          </a:p>
          <a:p>
            <a:r>
              <a:rPr lang="en-US" dirty="0" smtClean="0"/>
              <a:t>China: </a:t>
            </a:r>
            <a:r>
              <a:rPr lang="en-GB" dirty="0" smtClean="0"/>
              <a:t>The 5150-5350 MHz frequency band is open to unlicensed RLANs indoor deployment in China. Furthermore, mandatory DFS / TPC or DFS only with a 3 dB </a:t>
            </a:r>
            <a:r>
              <a:rPr lang="en-GB" dirty="0" err="1" smtClean="0"/>
              <a:t>backoff</a:t>
            </a:r>
            <a:r>
              <a:rPr lang="en-GB" dirty="0" smtClean="0"/>
              <a:t> of the max mean EIRP is required for 5250-5350 </a:t>
            </a:r>
            <a:r>
              <a:rPr lang="en-GB" dirty="0" err="1" smtClean="0"/>
              <a:t>MHz.</a:t>
            </a:r>
            <a:endParaRPr lang="en-US" dirty="0" smtClean="0"/>
          </a:p>
          <a:p>
            <a:r>
              <a:rPr lang="en-US" dirty="0" smtClean="0"/>
              <a:t>Japan: </a:t>
            </a:r>
            <a:r>
              <a:rPr lang="en-GB" dirty="0" smtClean="0"/>
              <a:t>5.15-5.25 GHz, 5.25-5.35 GHz, and 5.47-5.725 GHz. DFS is required for </a:t>
            </a:r>
            <a:r>
              <a:rPr lang="en-GB" dirty="0" smtClean="0"/>
              <a:t>5.25-5.35 </a:t>
            </a:r>
            <a:r>
              <a:rPr lang="en-GB" dirty="0" smtClean="0"/>
              <a:t>GHz </a:t>
            </a:r>
            <a:r>
              <a:rPr lang="en-GB" dirty="0" smtClean="0"/>
              <a:t>and 5.47-5.725 GHz.</a:t>
            </a:r>
            <a:endParaRPr lang="en-US" dirty="0" smtClean="0"/>
          </a:p>
          <a:p>
            <a:endParaRPr lang="en-US" dirty="0" smtClean="0"/>
          </a:p>
          <a:p>
            <a:pPr lvl="2"/>
            <a:endParaRPr lang="en-GB" dirty="0" smtClean="0"/>
          </a:p>
          <a:p>
            <a:pPr lvl="2"/>
            <a:endParaRPr lang="en-GB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Other Unlicensed Spectrum - 2</a:t>
            </a:r>
            <a:r>
              <a:rPr lang="en-GB" dirty="0" smtClean="0"/>
              <a:t>     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092" y="1078978"/>
            <a:ext cx="11291888" cy="4525963"/>
          </a:xfrm>
        </p:spPr>
        <p:txBody>
          <a:bodyPr/>
          <a:lstStyle/>
          <a:p>
            <a:r>
              <a:rPr lang="en-GB" dirty="0" smtClean="0"/>
              <a:t>Korea: 5.1-5.25 GHz, 5.25-5.35 GHz, 5.47-5.65 GHz, 5.725-5.825 GHz, 2.4- 2.4835 GHz. DFS and TPC are required for the </a:t>
            </a:r>
            <a:r>
              <a:rPr lang="en-GB" dirty="0" smtClean="0"/>
              <a:t>5.25-5.35 </a:t>
            </a:r>
            <a:r>
              <a:rPr lang="en-GB" dirty="0" smtClean="0"/>
              <a:t>GHz and </a:t>
            </a:r>
            <a:r>
              <a:rPr lang="en-GB" dirty="0" smtClean="0"/>
              <a:t>5.47-5.65 </a:t>
            </a:r>
            <a:r>
              <a:rPr lang="en-GB" dirty="0" smtClean="0"/>
              <a:t>GHz.</a:t>
            </a:r>
          </a:p>
          <a:p>
            <a:r>
              <a:rPr lang="en-GB" dirty="0" smtClean="0"/>
              <a:t>India: Bands </a:t>
            </a:r>
            <a:r>
              <a:rPr lang="en-GB" dirty="0" smtClean="0"/>
              <a:t>5150-5250 MHz, 5250-5350 MHz and 5725-5875 MHz are </a:t>
            </a:r>
            <a:r>
              <a:rPr lang="en-GB" dirty="0" smtClean="0"/>
              <a:t>allowed to RLANs.</a:t>
            </a:r>
            <a:endParaRPr lang="en-US" dirty="0" smtClean="0"/>
          </a:p>
          <a:p>
            <a:r>
              <a:rPr lang="en-GB" dirty="0" smtClean="0"/>
              <a:t>Taiwan: Bands 5250-5350 </a:t>
            </a:r>
            <a:r>
              <a:rPr lang="en-GB" dirty="0" smtClean="0"/>
              <a:t>MHz, 5470-5590 MHz, 5650-5725 MHz and 5725-5850 MHz are allowed to </a:t>
            </a:r>
            <a:r>
              <a:rPr lang="en-GB" dirty="0" smtClean="0"/>
              <a:t>RLANs.</a:t>
            </a:r>
          </a:p>
          <a:p>
            <a:r>
              <a:rPr lang="en-GB" dirty="0" smtClean="0"/>
              <a:t>Singapore: Bands </a:t>
            </a:r>
            <a:r>
              <a:rPr lang="en-GB" dirty="0" smtClean="0"/>
              <a:t>5150-5250 MHz, 5250-5350 MHz, 5470-5725MHz and 5725-5850 MHz are open to RLANs</a:t>
            </a:r>
            <a:r>
              <a:rPr lang="en-GB" dirty="0" smtClean="0"/>
              <a:t>.</a:t>
            </a:r>
          </a:p>
          <a:p>
            <a:r>
              <a:rPr lang="en-GB" dirty="0" smtClean="0"/>
              <a:t>Australia: Band </a:t>
            </a:r>
            <a:r>
              <a:rPr lang="en-GB" dirty="0" smtClean="0"/>
              <a:t>bands 5150-5250 MHz, 5250-5350 MHz and 5470-5725 MHz, except the sub-band 5600-5650 MHz, are open to RLANs. DFS and TPC are mandatory in the bands 5250-5350 MHz and 5470-5725 </a:t>
            </a:r>
            <a:r>
              <a:rPr lang="en-GB" dirty="0" err="1" smtClean="0"/>
              <a:t>MHz.</a:t>
            </a:r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  <a:p>
            <a:endParaRPr lang="en-US" dirty="0" smtClean="0"/>
          </a:p>
          <a:p>
            <a:pPr lvl="2"/>
            <a:endParaRPr lang="en-GB" dirty="0" smtClean="0"/>
          </a:p>
          <a:p>
            <a:pPr lvl="2"/>
            <a:endParaRPr lang="en-GB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1887200" cy="5943600"/>
          </a:xfrm>
          <a:prstGeom prst="rect">
            <a:avLst/>
          </a:prstGeom>
          <a:solidFill>
            <a:srgbClr val="663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" name="Group 20"/>
          <p:cNvGrpSpPr/>
          <p:nvPr/>
        </p:nvGrpSpPr>
        <p:grpSpPr>
          <a:xfrm>
            <a:off x="1753076" y="1262854"/>
            <a:ext cx="3811746" cy="4217988"/>
            <a:chOff x="1325563" y="1260475"/>
            <a:chExt cx="2932112" cy="4217988"/>
          </a:xfrm>
          <a:solidFill>
            <a:schemeClr val="bg1"/>
          </a:solidFill>
        </p:grpSpPr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1333500" y="1260475"/>
              <a:ext cx="642937" cy="771525"/>
            </a:xfrm>
            <a:custGeom>
              <a:avLst/>
              <a:gdLst/>
              <a:ahLst/>
              <a:cxnLst>
                <a:cxn ang="0">
                  <a:pos x="326" y="345"/>
                </a:cxn>
                <a:cxn ang="0">
                  <a:pos x="78" y="345"/>
                </a:cxn>
                <a:cxn ang="0">
                  <a:pos x="24" y="486"/>
                </a:cxn>
                <a:cxn ang="0">
                  <a:pos x="0" y="486"/>
                </a:cxn>
                <a:cxn ang="0">
                  <a:pos x="190" y="0"/>
                </a:cxn>
                <a:cxn ang="0">
                  <a:pos x="216" y="0"/>
                </a:cxn>
                <a:cxn ang="0">
                  <a:pos x="405" y="486"/>
                </a:cxn>
                <a:cxn ang="0">
                  <a:pos x="380" y="486"/>
                </a:cxn>
                <a:cxn ang="0">
                  <a:pos x="326" y="345"/>
                </a:cxn>
                <a:cxn ang="0">
                  <a:pos x="184" y="68"/>
                </a:cxn>
                <a:cxn ang="0">
                  <a:pos x="84" y="327"/>
                </a:cxn>
                <a:cxn ang="0">
                  <a:pos x="319" y="327"/>
                </a:cxn>
                <a:cxn ang="0">
                  <a:pos x="221" y="68"/>
                </a:cxn>
                <a:cxn ang="0">
                  <a:pos x="204" y="18"/>
                </a:cxn>
                <a:cxn ang="0">
                  <a:pos x="202" y="18"/>
                </a:cxn>
                <a:cxn ang="0">
                  <a:pos x="184" y="68"/>
                </a:cxn>
              </a:cxnLst>
              <a:rect l="0" t="0" r="r" b="b"/>
              <a:pathLst>
                <a:path w="405" h="486">
                  <a:moveTo>
                    <a:pt x="326" y="345"/>
                  </a:moveTo>
                  <a:lnTo>
                    <a:pt x="78" y="345"/>
                  </a:lnTo>
                  <a:lnTo>
                    <a:pt x="24" y="486"/>
                  </a:lnTo>
                  <a:lnTo>
                    <a:pt x="0" y="486"/>
                  </a:lnTo>
                  <a:lnTo>
                    <a:pt x="190" y="0"/>
                  </a:lnTo>
                  <a:lnTo>
                    <a:pt x="216" y="0"/>
                  </a:lnTo>
                  <a:lnTo>
                    <a:pt x="405" y="486"/>
                  </a:lnTo>
                  <a:lnTo>
                    <a:pt x="380" y="486"/>
                  </a:lnTo>
                  <a:lnTo>
                    <a:pt x="326" y="345"/>
                  </a:lnTo>
                  <a:close/>
                  <a:moveTo>
                    <a:pt x="184" y="68"/>
                  </a:moveTo>
                  <a:lnTo>
                    <a:pt x="84" y="327"/>
                  </a:lnTo>
                  <a:lnTo>
                    <a:pt x="319" y="327"/>
                  </a:lnTo>
                  <a:lnTo>
                    <a:pt x="221" y="68"/>
                  </a:lnTo>
                  <a:lnTo>
                    <a:pt x="204" y="18"/>
                  </a:lnTo>
                  <a:lnTo>
                    <a:pt x="202" y="18"/>
                  </a:lnTo>
                  <a:lnTo>
                    <a:pt x="184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924050" y="1260475"/>
              <a:ext cx="542925" cy="771525"/>
            </a:xfrm>
            <a:custGeom>
              <a:avLst/>
              <a:gdLst/>
              <a:ahLst/>
              <a:cxnLst>
                <a:cxn ang="0">
                  <a:pos x="181" y="19"/>
                </a:cxn>
                <a:cxn ang="0">
                  <a:pos x="181" y="486"/>
                </a:cxn>
                <a:cxn ang="0">
                  <a:pos x="160" y="486"/>
                </a:cxn>
                <a:cxn ang="0">
                  <a:pos x="160" y="19"/>
                </a:cxn>
                <a:cxn ang="0">
                  <a:pos x="0" y="19"/>
                </a:cxn>
                <a:cxn ang="0">
                  <a:pos x="1" y="0"/>
                </a:cxn>
                <a:cxn ang="0">
                  <a:pos x="341" y="0"/>
                </a:cxn>
                <a:cxn ang="0">
                  <a:pos x="342" y="19"/>
                </a:cxn>
                <a:cxn ang="0">
                  <a:pos x="181" y="19"/>
                </a:cxn>
              </a:cxnLst>
              <a:rect l="0" t="0" r="r" b="b"/>
              <a:pathLst>
                <a:path w="342" h="486">
                  <a:moveTo>
                    <a:pt x="181" y="19"/>
                  </a:moveTo>
                  <a:lnTo>
                    <a:pt x="181" y="486"/>
                  </a:lnTo>
                  <a:lnTo>
                    <a:pt x="160" y="486"/>
                  </a:lnTo>
                  <a:lnTo>
                    <a:pt x="160" y="19"/>
                  </a:lnTo>
                  <a:lnTo>
                    <a:pt x="0" y="19"/>
                  </a:lnTo>
                  <a:lnTo>
                    <a:pt x="1" y="0"/>
                  </a:lnTo>
                  <a:lnTo>
                    <a:pt x="341" y="0"/>
                  </a:lnTo>
                  <a:lnTo>
                    <a:pt x="342" y="19"/>
                  </a:lnTo>
                  <a:lnTo>
                    <a:pt x="181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343025" y="2119313"/>
              <a:ext cx="542925" cy="771525"/>
            </a:xfrm>
            <a:custGeom>
              <a:avLst/>
              <a:gdLst/>
              <a:ahLst/>
              <a:cxnLst>
                <a:cxn ang="0">
                  <a:pos x="182" y="19"/>
                </a:cxn>
                <a:cxn ang="0">
                  <a:pos x="182" y="486"/>
                </a:cxn>
                <a:cxn ang="0">
                  <a:pos x="159" y="486"/>
                </a:cxn>
                <a:cxn ang="0">
                  <a:pos x="159" y="19"/>
                </a:cxn>
                <a:cxn ang="0">
                  <a:pos x="0" y="19"/>
                </a:cxn>
                <a:cxn ang="0">
                  <a:pos x="1" y="0"/>
                </a:cxn>
                <a:cxn ang="0">
                  <a:pos x="341" y="0"/>
                </a:cxn>
                <a:cxn ang="0">
                  <a:pos x="342" y="19"/>
                </a:cxn>
                <a:cxn ang="0">
                  <a:pos x="182" y="19"/>
                </a:cxn>
              </a:cxnLst>
              <a:rect l="0" t="0" r="r" b="b"/>
              <a:pathLst>
                <a:path w="342" h="486">
                  <a:moveTo>
                    <a:pt x="182" y="19"/>
                  </a:moveTo>
                  <a:lnTo>
                    <a:pt x="182" y="486"/>
                  </a:lnTo>
                  <a:lnTo>
                    <a:pt x="159" y="486"/>
                  </a:lnTo>
                  <a:lnTo>
                    <a:pt x="159" y="19"/>
                  </a:lnTo>
                  <a:lnTo>
                    <a:pt x="0" y="19"/>
                  </a:lnTo>
                  <a:lnTo>
                    <a:pt x="1" y="0"/>
                  </a:lnTo>
                  <a:lnTo>
                    <a:pt x="341" y="0"/>
                  </a:lnTo>
                  <a:lnTo>
                    <a:pt x="342" y="19"/>
                  </a:lnTo>
                  <a:lnTo>
                    <a:pt x="182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971675" y="2119313"/>
              <a:ext cx="533400" cy="771525"/>
            </a:xfrm>
            <a:custGeom>
              <a:avLst/>
              <a:gdLst/>
              <a:ahLst/>
              <a:cxnLst>
                <a:cxn ang="0">
                  <a:pos x="315" y="486"/>
                </a:cxn>
                <a:cxn ang="0">
                  <a:pos x="315" y="238"/>
                </a:cxn>
                <a:cxn ang="0">
                  <a:pos x="22" y="238"/>
                </a:cxn>
                <a:cxn ang="0">
                  <a:pos x="22" y="486"/>
                </a:cxn>
                <a:cxn ang="0">
                  <a:pos x="0" y="486"/>
                </a:cxn>
                <a:cxn ang="0">
                  <a:pos x="0" y="0"/>
                </a:cxn>
                <a:cxn ang="0">
                  <a:pos x="22" y="0"/>
                </a:cxn>
                <a:cxn ang="0">
                  <a:pos x="22" y="221"/>
                </a:cxn>
                <a:cxn ang="0">
                  <a:pos x="315" y="221"/>
                </a:cxn>
                <a:cxn ang="0">
                  <a:pos x="315" y="0"/>
                </a:cxn>
                <a:cxn ang="0">
                  <a:pos x="336" y="0"/>
                </a:cxn>
                <a:cxn ang="0">
                  <a:pos x="336" y="486"/>
                </a:cxn>
                <a:cxn ang="0">
                  <a:pos x="315" y="486"/>
                </a:cxn>
              </a:cxnLst>
              <a:rect l="0" t="0" r="r" b="b"/>
              <a:pathLst>
                <a:path w="336" h="486">
                  <a:moveTo>
                    <a:pt x="315" y="486"/>
                  </a:moveTo>
                  <a:lnTo>
                    <a:pt x="315" y="238"/>
                  </a:lnTo>
                  <a:lnTo>
                    <a:pt x="22" y="238"/>
                  </a:lnTo>
                  <a:lnTo>
                    <a:pt x="22" y="486"/>
                  </a:lnTo>
                  <a:lnTo>
                    <a:pt x="0" y="486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221"/>
                  </a:lnTo>
                  <a:lnTo>
                    <a:pt x="315" y="221"/>
                  </a:lnTo>
                  <a:lnTo>
                    <a:pt x="315" y="0"/>
                  </a:lnTo>
                  <a:lnTo>
                    <a:pt x="336" y="0"/>
                  </a:lnTo>
                  <a:lnTo>
                    <a:pt x="336" y="486"/>
                  </a:lnTo>
                  <a:lnTo>
                    <a:pt x="315" y="4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697163" y="2119313"/>
              <a:ext cx="460375" cy="771525"/>
            </a:xfrm>
            <a:custGeom>
              <a:avLst/>
              <a:gdLst/>
              <a:ahLst/>
              <a:cxnLst>
                <a:cxn ang="0">
                  <a:pos x="290" y="467"/>
                </a:cxn>
                <a:cxn ang="0">
                  <a:pos x="289" y="486"/>
                </a:cxn>
                <a:cxn ang="0">
                  <a:pos x="0" y="486"/>
                </a:cxn>
                <a:cxn ang="0">
                  <a:pos x="0" y="0"/>
                </a:cxn>
                <a:cxn ang="0">
                  <a:pos x="276" y="0"/>
                </a:cxn>
                <a:cxn ang="0">
                  <a:pos x="278" y="18"/>
                </a:cxn>
                <a:cxn ang="0">
                  <a:pos x="22" y="18"/>
                </a:cxn>
                <a:cxn ang="0">
                  <a:pos x="22" y="221"/>
                </a:cxn>
                <a:cxn ang="0">
                  <a:pos x="245" y="221"/>
                </a:cxn>
                <a:cxn ang="0">
                  <a:pos x="245" y="238"/>
                </a:cxn>
                <a:cxn ang="0">
                  <a:pos x="22" y="238"/>
                </a:cxn>
                <a:cxn ang="0">
                  <a:pos x="22" y="467"/>
                </a:cxn>
                <a:cxn ang="0">
                  <a:pos x="290" y="467"/>
                </a:cxn>
              </a:cxnLst>
              <a:rect l="0" t="0" r="r" b="b"/>
              <a:pathLst>
                <a:path w="290" h="486">
                  <a:moveTo>
                    <a:pt x="290" y="467"/>
                  </a:moveTo>
                  <a:lnTo>
                    <a:pt x="289" y="486"/>
                  </a:lnTo>
                  <a:lnTo>
                    <a:pt x="0" y="486"/>
                  </a:lnTo>
                  <a:lnTo>
                    <a:pt x="0" y="0"/>
                  </a:lnTo>
                  <a:lnTo>
                    <a:pt x="276" y="0"/>
                  </a:lnTo>
                  <a:lnTo>
                    <a:pt x="278" y="18"/>
                  </a:lnTo>
                  <a:lnTo>
                    <a:pt x="22" y="18"/>
                  </a:lnTo>
                  <a:lnTo>
                    <a:pt x="22" y="221"/>
                  </a:lnTo>
                  <a:lnTo>
                    <a:pt x="245" y="221"/>
                  </a:lnTo>
                  <a:lnTo>
                    <a:pt x="245" y="238"/>
                  </a:lnTo>
                  <a:lnTo>
                    <a:pt x="22" y="238"/>
                  </a:lnTo>
                  <a:lnTo>
                    <a:pt x="22" y="467"/>
                  </a:lnTo>
                  <a:lnTo>
                    <a:pt x="290" y="4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325563" y="2963863"/>
              <a:ext cx="454025" cy="798512"/>
            </a:xfrm>
            <a:custGeom>
              <a:avLst/>
              <a:gdLst/>
              <a:ahLst/>
              <a:cxnLst>
                <a:cxn ang="0">
                  <a:pos x="146" y="546"/>
                </a:cxn>
                <a:cxn ang="0">
                  <a:pos x="0" y="504"/>
                </a:cxn>
                <a:cxn ang="0">
                  <a:pos x="6" y="484"/>
                </a:cxn>
                <a:cxn ang="0">
                  <a:pos x="147" y="525"/>
                </a:cxn>
                <a:cxn ang="0">
                  <a:pos x="288" y="396"/>
                </a:cxn>
                <a:cxn ang="0">
                  <a:pos x="7" y="132"/>
                </a:cxn>
                <a:cxn ang="0">
                  <a:pos x="162" y="0"/>
                </a:cxn>
                <a:cxn ang="0">
                  <a:pos x="293" y="30"/>
                </a:cxn>
                <a:cxn ang="0">
                  <a:pos x="287" y="48"/>
                </a:cxn>
                <a:cxn ang="0">
                  <a:pos x="163" y="20"/>
                </a:cxn>
                <a:cxn ang="0">
                  <a:pos x="29" y="131"/>
                </a:cxn>
                <a:cxn ang="0">
                  <a:pos x="310" y="395"/>
                </a:cxn>
                <a:cxn ang="0">
                  <a:pos x="146" y="546"/>
                </a:cxn>
              </a:cxnLst>
              <a:rect l="0" t="0" r="r" b="b"/>
              <a:pathLst>
                <a:path w="310" h="546">
                  <a:moveTo>
                    <a:pt x="146" y="546"/>
                  </a:moveTo>
                  <a:cubicBezTo>
                    <a:pt x="86" y="546"/>
                    <a:pt x="38" y="529"/>
                    <a:pt x="0" y="504"/>
                  </a:cubicBezTo>
                  <a:cubicBezTo>
                    <a:pt x="6" y="484"/>
                    <a:pt x="6" y="484"/>
                    <a:pt x="6" y="484"/>
                  </a:cubicBezTo>
                  <a:cubicBezTo>
                    <a:pt x="46" y="511"/>
                    <a:pt x="90" y="525"/>
                    <a:pt x="147" y="525"/>
                  </a:cubicBezTo>
                  <a:cubicBezTo>
                    <a:pt x="238" y="525"/>
                    <a:pt x="288" y="477"/>
                    <a:pt x="288" y="396"/>
                  </a:cubicBezTo>
                  <a:cubicBezTo>
                    <a:pt x="288" y="233"/>
                    <a:pt x="7" y="305"/>
                    <a:pt x="7" y="132"/>
                  </a:cubicBezTo>
                  <a:cubicBezTo>
                    <a:pt x="7" y="56"/>
                    <a:pt x="56" y="0"/>
                    <a:pt x="162" y="0"/>
                  </a:cubicBezTo>
                  <a:cubicBezTo>
                    <a:pt x="214" y="0"/>
                    <a:pt x="258" y="11"/>
                    <a:pt x="293" y="30"/>
                  </a:cubicBezTo>
                  <a:cubicBezTo>
                    <a:pt x="287" y="48"/>
                    <a:pt x="287" y="48"/>
                    <a:pt x="287" y="48"/>
                  </a:cubicBezTo>
                  <a:cubicBezTo>
                    <a:pt x="248" y="30"/>
                    <a:pt x="211" y="20"/>
                    <a:pt x="163" y="20"/>
                  </a:cubicBezTo>
                  <a:cubicBezTo>
                    <a:pt x="69" y="20"/>
                    <a:pt x="29" y="72"/>
                    <a:pt x="29" y="131"/>
                  </a:cubicBezTo>
                  <a:cubicBezTo>
                    <a:pt x="29" y="284"/>
                    <a:pt x="310" y="212"/>
                    <a:pt x="310" y="395"/>
                  </a:cubicBezTo>
                  <a:cubicBezTo>
                    <a:pt x="310" y="489"/>
                    <a:pt x="255" y="546"/>
                    <a:pt x="146" y="5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1901825" y="2976563"/>
              <a:ext cx="471487" cy="771525"/>
            </a:xfrm>
            <a:custGeom>
              <a:avLst/>
              <a:gdLst/>
              <a:ahLst/>
              <a:cxnLst>
                <a:cxn ang="0">
                  <a:pos x="161" y="300"/>
                </a:cxn>
                <a:cxn ang="0">
                  <a:pos x="23" y="300"/>
                </a:cxn>
                <a:cxn ang="0">
                  <a:pos x="23" y="528"/>
                </a:cxn>
                <a:cxn ang="0">
                  <a:pos x="0" y="528"/>
                </a:cxn>
                <a:cxn ang="0">
                  <a:pos x="0" y="0"/>
                </a:cxn>
                <a:cxn ang="0">
                  <a:pos x="161" y="0"/>
                </a:cxn>
                <a:cxn ang="0">
                  <a:pos x="322" y="148"/>
                </a:cxn>
                <a:cxn ang="0">
                  <a:pos x="161" y="300"/>
                </a:cxn>
                <a:cxn ang="0">
                  <a:pos x="161" y="20"/>
                </a:cxn>
                <a:cxn ang="0">
                  <a:pos x="23" y="20"/>
                </a:cxn>
                <a:cxn ang="0">
                  <a:pos x="23" y="280"/>
                </a:cxn>
                <a:cxn ang="0">
                  <a:pos x="161" y="280"/>
                </a:cxn>
                <a:cxn ang="0">
                  <a:pos x="299" y="148"/>
                </a:cxn>
                <a:cxn ang="0">
                  <a:pos x="161" y="20"/>
                </a:cxn>
              </a:cxnLst>
              <a:rect l="0" t="0" r="r" b="b"/>
              <a:pathLst>
                <a:path w="322" h="528">
                  <a:moveTo>
                    <a:pt x="161" y="300"/>
                  </a:moveTo>
                  <a:cubicBezTo>
                    <a:pt x="23" y="300"/>
                    <a:pt x="23" y="300"/>
                    <a:pt x="23" y="300"/>
                  </a:cubicBezTo>
                  <a:cubicBezTo>
                    <a:pt x="23" y="528"/>
                    <a:pt x="23" y="528"/>
                    <a:pt x="23" y="528"/>
                  </a:cubicBezTo>
                  <a:cubicBezTo>
                    <a:pt x="0" y="528"/>
                    <a:pt x="0" y="528"/>
                    <a:pt x="0" y="5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272" y="0"/>
                    <a:pt x="322" y="43"/>
                    <a:pt x="322" y="148"/>
                  </a:cubicBezTo>
                  <a:cubicBezTo>
                    <a:pt x="322" y="252"/>
                    <a:pt x="274" y="300"/>
                    <a:pt x="161" y="300"/>
                  </a:cubicBezTo>
                  <a:close/>
                  <a:moveTo>
                    <a:pt x="161" y="20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23" y="280"/>
                    <a:pt x="23" y="280"/>
                    <a:pt x="23" y="280"/>
                  </a:cubicBezTo>
                  <a:cubicBezTo>
                    <a:pt x="161" y="280"/>
                    <a:pt x="161" y="280"/>
                    <a:pt x="161" y="280"/>
                  </a:cubicBezTo>
                  <a:cubicBezTo>
                    <a:pt x="252" y="280"/>
                    <a:pt x="299" y="247"/>
                    <a:pt x="299" y="148"/>
                  </a:cubicBezTo>
                  <a:cubicBezTo>
                    <a:pt x="299" y="55"/>
                    <a:pt x="253" y="20"/>
                    <a:pt x="161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2498725" y="2976563"/>
              <a:ext cx="460375" cy="771525"/>
            </a:xfrm>
            <a:custGeom>
              <a:avLst/>
              <a:gdLst/>
              <a:ahLst/>
              <a:cxnLst>
                <a:cxn ang="0">
                  <a:pos x="290" y="468"/>
                </a:cxn>
                <a:cxn ang="0">
                  <a:pos x="289" y="486"/>
                </a:cxn>
                <a:cxn ang="0">
                  <a:pos x="0" y="486"/>
                </a:cxn>
                <a:cxn ang="0">
                  <a:pos x="0" y="0"/>
                </a:cxn>
                <a:cxn ang="0">
                  <a:pos x="276" y="0"/>
                </a:cxn>
                <a:cxn ang="0">
                  <a:pos x="278" y="19"/>
                </a:cxn>
                <a:cxn ang="0">
                  <a:pos x="21" y="19"/>
                </a:cxn>
                <a:cxn ang="0">
                  <a:pos x="21" y="221"/>
                </a:cxn>
                <a:cxn ang="0">
                  <a:pos x="245" y="221"/>
                </a:cxn>
                <a:cxn ang="0">
                  <a:pos x="245" y="238"/>
                </a:cxn>
                <a:cxn ang="0">
                  <a:pos x="21" y="238"/>
                </a:cxn>
                <a:cxn ang="0">
                  <a:pos x="21" y="468"/>
                </a:cxn>
                <a:cxn ang="0">
                  <a:pos x="290" y="468"/>
                </a:cxn>
              </a:cxnLst>
              <a:rect l="0" t="0" r="r" b="b"/>
              <a:pathLst>
                <a:path w="290" h="486">
                  <a:moveTo>
                    <a:pt x="290" y="468"/>
                  </a:moveTo>
                  <a:lnTo>
                    <a:pt x="289" y="486"/>
                  </a:lnTo>
                  <a:lnTo>
                    <a:pt x="0" y="486"/>
                  </a:lnTo>
                  <a:lnTo>
                    <a:pt x="0" y="0"/>
                  </a:lnTo>
                  <a:lnTo>
                    <a:pt x="276" y="0"/>
                  </a:lnTo>
                  <a:lnTo>
                    <a:pt x="278" y="19"/>
                  </a:lnTo>
                  <a:lnTo>
                    <a:pt x="21" y="19"/>
                  </a:lnTo>
                  <a:lnTo>
                    <a:pt x="21" y="221"/>
                  </a:lnTo>
                  <a:lnTo>
                    <a:pt x="245" y="221"/>
                  </a:lnTo>
                  <a:lnTo>
                    <a:pt x="245" y="238"/>
                  </a:lnTo>
                  <a:lnTo>
                    <a:pt x="21" y="238"/>
                  </a:lnTo>
                  <a:lnTo>
                    <a:pt x="21" y="468"/>
                  </a:lnTo>
                  <a:lnTo>
                    <a:pt x="290" y="4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3084513" y="2976563"/>
              <a:ext cx="458787" cy="771525"/>
            </a:xfrm>
            <a:custGeom>
              <a:avLst/>
              <a:gdLst/>
              <a:ahLst/>
              <a:cxnLst>
                <a:cxn ang="0">
                  <a:pos x="289" y="468"/>
                </a:cxn>
                <a:cxn ang="0">
                  <a:pos x="288" y="486"/>
                </a:cxn>
                <a:cxn ang="0">
                  <a:pos x="0" y="486"/>
                </a:cxn>
                <a:cxn ang="0">
                  <a:pos x="0" y="0"/>
                </a:cxn>
                <a:cxn ang="0">
                  <a:pos x="275" y="0"/>
                </a:cxn>
                <a:cxn ang="0">
                  <a:pos x="277" y="19"/>
                </a:cxn>
                <a:cxn ang="0">
                  <a:pos x="21" y="19"/>
                </a:cxn>
                <a:cxn ang="0">
                  <a:pos x="21" y="221"/>
                </a:cxn>
                <a:cxn ang="0">
                  <a:pos x="244" y="221"/>
                </a:cxn>
                <a:cxn ang="0">
                  <a:pos x="244" y="238"/>
                </a:cxn>
                <a:cxn ang="0">
                  <a:pos x="21" y="238"/>
                </a:cxn>
                <a:cxn ang="0">
                  <a:pos x="21" y="468"/>
                </a:cxn>
                <a:cxn ang="0">
                  <a:pos x="289" y="468"/>
                </a:cxn>
              </a:cxnLst>
              <a:rect l="0" t="0" r="r" b="b"/>
              <a:pathLst>
                <a:path w="289" h="486">
                  <a:moveTo>
                    <a:pt x="289" y="468"/>
                  </a:moveTo>
                  <a:lnTo>
                    <a:pt x="288" y="486"/>
                  </a:lnTo>
                  <a:lnTo>
                    <a:pt x="0" y="486"/>
                  </a:lnTo>
                  <a:lnTo>
                    <a:pt x="0" y="0"/>
                  </a:lnTo>
                  <a:lnTo>
                    <a:pt x="275" y="0"/>
                  </a:lnTo>
                  <a:lnTo>
                    <a:pt x="277" y="19"/>
                  </a:lnTo>
                  <a:lnTo>
                    <a:pt x="21" y="19"/>
                  </a:lnTo>
                  <a:lnTo>
                    <a:pt x="21" y="221"/>
                  </a:lnTo>
                  <a:lnTo>
                    <a:pt x="244" y="221"/>
                  </a:lnTo>
                  <a:lnTo>
                    <a:pt x="244" y="238"/>
                  </a:lnTo>
                  <a:lnTo>
                    <a:pt x="21" y="238"/>
                  </a:lnTo>
                  <a:lnTo>
                    <a:pt x="21" y="468"/>
                  </a:lnTo>
                  <a:lnTo>
                    <a:pt x="289" y="4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3668713" y="2976563"/>
              <a:ext cx="558800" cy="771525"/>
            </a:xfrm>
            <a:custGeom>
              <a:avLst/>
              <a:gdLst/>
              <a:ahLst/>
              <a:cxnLst>
                <a:cxn ang="0">
                  <a:pos x="165" y="528"/>
                </a:cxn>
                <a:cxn ang="0">
                  <a:pos x="0" y="528"/>
                </a:cxn>
                <a:cxn ang="0">
                  <a:pos x="0" y="0"/>
                </a:cxn>
                <a:cxn ang="0">
                  <a:pos x="164" y="0"/>
                </a:cxn>
                <a:cxn ang="0">
                  <a:pos x="381" y="263"/>
                </a:cxn>
                <a:cxn ang="0">
                  <a:pos x="165" y="528"/>
                </a:cxn>
                <a:cxn ang="0">
                  <a:pos x="163" y="22"/>
                </a:cxn>
                <a:cxn ang="0">
                  <a:pos x="23" y="22"/>
                </a:cxn>
                <a:cxn ang="0">
                  <a:pos x="23" y="507"/>
                </a:cxn>
                <a:cxn ang="0">
                  <a:pos x="164" y="507"/>
                </a:cxn>
                <a:cxn ang="0">
                  <a:pos x="357" y="263"/>
                </a:cxn>
                <a:cxn ang="0">
                  <a:pos x="163" y="22"/>
                </a:cxn>
              </a:cxnLst>
              <a:rect l="0" t="0" r="r" b="b"/>
              <a:pathLst>
                <a:path w="381" h="528">
                  <a:moveTo>
                    <a:pt x="165" y="528"/>
                  </a:moveTo>
                  <a:cubicBezTo>
                    <a:pt x="0" y="528"/>
                    <a:pt x="0" y="528"/>
                    <a:pt x="0" y="5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316" y="0"/>
                    <a:pt x="381" y="74"/>
                    <a:pt x="381" y="263"/>
                  </a:cubicBezTo>
                  <a:cubicBezTo>
                    <a:pt x="381" y="456"/>
                    <a:pt x="312" y="528"/>
                    <a:pt x="165" y="528"/>
                  </a:cubicBezTo>
                  <a:close/>
                  <a:moveTo>
                    <a:pt x="163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23" y="507"/>
                    <a:pt x="23" y="507"/>
                    <a:pt x="23" y="507"/>
                  </a:cubicBezTo>
                  <a:cubicBezTo>
                    <a:pt x="164" y="507"/>
                    <a:pt x="164" y="507"/>
                    <a:pt x="164" y="507"/>
                  </a:cubicBezTo>
                  <a:cubicBezTo>
                    <a:pt x="291" y="507"/>
                    <a:pt x="357" y="452"/>
                    <a:pt x="357" y="263"/>
                  </a:cubicBezTo>
                  <a:cubicBezTo>
                    <a:pt x="357" y="80"/>
                    <a:pt x="298" y="22"/>
                    <a:pt x="163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1339850" y="3822700"/>
              <a:ext cx="595312" cy="796925"/>
            </a:xfrm>
            <a:custGeom>
              <a:avLst/>
              <a:gdLst/>
              <a:ahLst/>
              <a:cxnLst>
                <a:cxn ang="0">
                  <a:pos x="204" y="545"/>
                </a:cxn>
                <a:cxn ang="0">
                  <a:pos x="0" y="272"/>
                </a:cxn>
                <a:cxn ang="0">
                  <a:pos x="204" y="0"/>
                </a:cxn>
                <a:cxn ang="0">
                  <a:pos x="407" y="272"/>
                </a:cxn>
                <a:cxn ang="0">
                  <a:pos x="204" y="545"/>
                </a:cxn>
                <a:cxn ang="0">
                  <a:pos x="204" y="20"/>
                </a:cxn>
                <a:cxn ang="0">
                  <a:pos x="24" y="272"/>
                </a:cxn>
                <a:cxn ang="0">
                  <a:pos x="204" y="525"/>
                </a:cxn>
                <a:cxn ang="0">
                  <a:pos x="384" y="272"/>
                </a:cxn>
                <a:cxn ang="0">
                  <a:pos x="204" y="20"/>
                </a:cxn>
              </a:cxnLst>
              <a:rect l="0" t="0" r="r" b="b"/>
              <a:pathLst>
                <a:path w="407" h="545">
                  <a:moveTo>
                    <a:pt x="204" y="545"/>
                  </a:moveTo>
                  <a:cubicBezTo>
                    <a:pt x="55" y="545"/>
                    <a:pt x="0" y="471"/>
                    <a:pt x="0" y="272"/>
                  </a:cubicBezTo>
                  <a:cubicBezTo>
                    <a:pt x="0" y="74"/>
                    <a:pt x="55" y="0"/>
                    <a:pt x="204" y="0"/>
                  </a:cubicBezTo>
                  <a:cubicBezTo>
                    <a:pt x="354" y="0"/>
                    <a:pt x="407" y="74"/>
                    <a:pt x="407" y="272"/>
                  </a:cubicBezTo>
                  <a:cubicBezTo>
                    <a:pt x="407" y="471"/>
                    <a:pt x="354" y="545"/>
                    <a:pt x="204" y="545"/>
                  </a:cubicBezTo>
                  <a:close/>
                  <a:moveTo>
                    <a:pt x="204" y="20"/>
                  </a:moveTo>
                  <a:cubicBezTo>
                    <a:pt x="76" y="20"/>
                    <a:pt x="24" y="77"/>
                    <a:pt x="24" y="272"/>
                  </a:cubicBezTo>
                  <a:cubicBezTo>
                    <a:pt x="24" y="466"/>
                    <a:pt x="76" y="525"/>
                    <a:pt x="204" y="525"/>
                  </a:cubicBezTo>
                  <a:cubicBezTo>
                    <a:pt x="332" y="525"/>
                    <a:pt x="384" y="466"/>
                    <a:pt x="384" y="272"/>
                  </a:cubicBezTo>
                  <a:cubicBezTo>
                    <a:pt x="384" y="77"/>
                    <a:pt x="332" y="20"/>
                    <a:pt x="204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081213" y="3835400"/>
              <a:ext cx="441325" cy="771525"/>
            </a:xfrm>
            <a:custGeom>
              <a:avLst/>
              <a:gdLst/>
              <a:ahLst/>
              <a:cxnLst>
                <a:cxn ang="0">
                  <a:pos x="22" y="19"/>
                </a:cxn>
                <a:cxn ang="0">
                  <a:pos x="22" y="222"/>
                </a:cxn>
                <a:cxn ang="0">
                  <a:pos x="237" y="222"/>
                </a:cxn>
                <a:cxn ang="0">
                  <a:pos x="237" y="240"/>
                </a:cxn>
                <a:cxn ang="0">
                  <a:pos x="22" y="240"/>
                </a:cxn>
                <a:cxn ang="0">
                  <a:pos x="22" y="486"/>
                </a:cxn>
                <a:cxn ang="0">
                  <a:pos x="0" y="486"/>
                </a:cxn>
                <a:cxn ang="0">
                  <a:pos x="0" y="0"/>
                </a:cxn>
                <a:cxn ang="0">
                  <a:pos x="276" y="0"/>
                </a:cxn>
                <a:cxn ang="0">
                  <a:pos x="278" y="19"/>
                </a:cxn>
                <a:cxn ang="0">
                  <a:pos x="22" y="19"/>
                </a:cxn>
              </a:cxnLst>
              <a:rect l="0" t="0" r="r" b="b"/>
              <a:pathLst>
                <a:path w="278" h="486">
                  <a:moveTo>
                    <a:pt x="22" y="19"/>
                  </a:moveTo>
                  <a:lnTo>
                    <a:pt x="22" y="222"/>
                  </a:lnTo>
                  <a:lnTo>
                    <a:pt x="237" y="222"/>
                  </a:lnTo>
                  <a:lnTo>
                    <a:pt x="237" y="240"/>
                  </a:lnTo>
                  <a:lnTo>
                    <a:pt x="22" y="240"/>
                  </a:lnTo>
                  <a:lnTo>
                    <a:pt x="22" y="486"/>
                  </a:lnTo>
                  <a:lnTo>
                    <a:pt x="0" y="486"/>
                  </a:lnTo>
                  <a:lnTo>
                    <a:pt x="0" y="0"/>
                  </a:lnTo>
                  <a:lnTo>
                    <a:pt x="276" y="0"/>
                  </a:lnTo>
                  <a:lnTo>
                    <a:pt x="278" y="19"/>
                  </a:lnTo>
                  <a:lnTo>
                    <a:pt x="22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1339850" y="4692650"/>
              <a:ext cx="33337" cy="77311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1582738" y="4692650"/>
              <a:ext cx="555625" cy="773112"/>
            </a:xfrm>
            <a:custGeom>
              <a:avLst/>
              <a:gdLst/>
              <a:ahLst/>
              <a:cxnLst>
                <a:cxn ang="0">
                  <a:pos x="164" y="528"/>
                </a:cxn>
                <a:cxn ang="0">
                  <a:pos x="0" y="528"/>
                </a:cxn>
                <a:cxn ang="0">
                  <a:pos x="0" y="0"/>
                </a:cxn>
                <a:cxn ang="0">
                  <a:pos x="164" y="0"/>
                </a:cxn>
                <a:cxn ang="0">
                  <a:pos x="380" y="263"/>
                </a:cxn>
                <a:cxn ang="0">
                  <a:pos x="164" y="528"/>
                </a:cxn>
                <a:cxn ang="0">
                  <a:pos x="163" y="21"/>
                </a:cxn>
                <a:cxn ang="0">
                  <a:pos x="23" y="21"/>
                </a:cxn>
                <a:cxn ang="0">
                  <a:pos x="23" y="507"/>
                </a:cxn>
                <a:cxn ang="0">
                  <a:pos x="164" y="507"/>
                </a:cxn>
                <a:cxn ang="0">
                  <a:pos x="357" y="263"/>
                </a:cxn>
                <a:cxn ang="0">
                  <a:pos x="163" y="21"/>
                </a:cxn>
              </a:cxnLst>
              <a:rect l="0" t="0" r="r" b="b"/>
              <a:pathLst>
                <a:path w="380" h="528">
                  <a:moveTo>
                    <a:pt x="164" y="528"/>
                  </a:moveTo>
                  <a:cubicBezTo>
                    <a:pt x="0" y="528"/>
                    <a:pt x="0" y="528"/>
                    <a:pt x="0" y="5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316" y="0"/>
                    <a:pt x="380" y="73"/>
                    <a:pt x="380" y="263"/>
                  </a:cubicBezTo>
                  <a:cubicBezTo>
                    <a:pt x="380" y="456"/>
                    <a:pt x="312" y="528"/>
                    <a:pt x="164" y="528"/>
                  </a:cubicBezTo>
                  <a:close/>
                  <a:moveTo>
                    <a:pt x="163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3" y="507"/>
                    <a:pt x="23" y="507"/>
                    <a:pt x="23" y="507"/>
                  </a:cubicBezTo>
                  <a:cubicBezTo>
                    <a:pt x="164" y="507"/>
                    <a:pt x="164" y="507"/>
                    <a:pt x="164" y="507"/>
                  </a:cubicBezTo>
                  <a:cubicBezTo>
                    <a:pt x="290" y="507"/>
                    <a:pt x="357" y="452"/>
                    <a:pt x="357" y="263"/>
                  </a:cubicBezTo>
                  <a:cubicBezTo>
                    <a:pt x="357" y="80"/>
                    <a:pt x="297" y="21"/>
                    <a:pt x="163" y="2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2286000" y="4692650"/>
              <a:ext cx="458787" cy="773112"/>
            </a:xfrm>
            <a:custGeom>
              <a:avLst/>
              <a:gdLst/>
              <a:ahLst/>
              <a:cxnLst>
                <a:cxn ang="0">
                  <a:pos x="289" y="468"/>
                </a:cxn>
                <a:cxn ang="0">
                  <a:pos x="288" y="487"/>
                </a:cxn>
                <a:cxn ang="0">
                  <a:pos x="0" y="487"/>
                </a:cxn>
                <a:cxn ang="0">
                  <a:pos x="0" y="0"/>
                </a:cxn>
                <a:cxn ang="0">
                  <a:pos x="276" y="0"/>
                </a:cxn>
                <a:cxn ang="0">
                  <a:pos x="277" y="19"/>
                </a:cxn>
                <a:cxn ang="0">
                  <a:pos x="21" y="19"/>
                </a:cxn>
                <a:cxn ang="0">
                  <a:pos x="21" y="221"/>
                </a:cxn>
                <a:cxn ang="0">
                  <a:pos x="245" y="221"/>
                </a:cxn>
                <a:cxn ang="0">
                  <a:pos x="245" y="239"/>
                </a:cxn>
                <a:cxn ang="0">
                  <a:pos x="21" y="239"/>
                </a:cxn>
                <a:cxn ang="0">
                  <a:pos x="21" y="468"/>
                </a:cxn>
                <a:cxn ang="0">
                  <a:pos x="289" y="468"/>
                </a:cxn>
              </a:cxnLst>
              <a:rect l="0" t="0" r="r" b="b"/>
              <a:pathLst>
                <a:path w="289" h="487">
                  <a:moveTo>
                    <a:pt x="289" y="468"/>
                  </a:moveTo>
                  <a:lnTo>
                    <a:pt x="288" y="487"/>
                  </a:lnTo>
                  <a:lnTo>
                    <a:pt x="0" y="487"/>
                  </a:lnTo>
                  <a:lnTo>
                    <a:pt x="0" y="0"/>
                  </a:lnTo>
                  <a:lnTo>
                    <a:pt x="276" y="0"/>
                  </a:lnTo>
                  <a:lnTo>
                    <a:pt x="277" y="19"/>
                  </a:lnTo>
                  <a:lnTo>
                    <a:pt x="21" y="19"/>
                  </a:lnTo>
                  <a:lnTo>
                    <a:pt x="21" y="221"/>
                  </a:lnTo>
                  <a:lnTo>
                    <a:pt x="245" y="221"/>
                  </a:lnTo>
                  <a:lnTo>
                    <a:pt x="245" y="239"/>
                  </a:lnTo>
                  <a:lnTo>
                    <a:pt x="21" y="239"/>
                  </a:lnTo>
                  <a:lnTo>
                    <a:pt x="21" y="468"/>
                  </a:lnTo>
                  <a:lnTo>
                    <a:pt x="289" y="4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2774950" y="4692650"/>
              <a:ext cx="642937" cy="773112"/>
            </a:xfrm>
            <a:custGeom>
              <a:avLst/>
              <a:gdLst/>
              <a:ahLst/>
              <a:cxnLst>
                <a:cxn ang="0">
                  <a:pos x="327" y="346"/>
                </a:cxn>
                <a:cxn ang="0">
                  <a:pos x="78" y="346"/>
                </a:cxn>
                <a:cxn ang="0">
                  <a:pos x="24" y="487"/>
                </a:cxn>
                <a:cxn ang="0">
                  <a:pos x="0" y="487"/>
                </a:cxn>
                <a:cxn ang="0">
                  <a:pos x="191" y="0"/>
                </a:cxn>
                <a:cxn ang="0">
                  <a:pos x="216" y="0"/>
                </a:cxn>
                <a:cxn ang="0">
                  <a:pos x="405" y="487"/>
                </a:cxn>
                <a:cxn ang="0">
                  <a:pos x="380" y="487"/>
                </a:cxn>
                <a:cxn ang="0">
                  <a:pos x="327" y="346"/>
                </a:cxn>
                <a:cxn ang="0">
                  <a:pos x="185" y="69"/>
                </a:cxn>
                <a:cxn ang="0">
                  <a:pos x="85" y="327"/>
                </a:cxn>
                <a:cxn ang="0">
                  <a:pos x="320" y="327"/>
                </a:cxn>
                <a:cxn ang="0">
                  <a:pos x="222" y="69"/>
                </a:cxn>
                <a:cxn ang="0">
                  <a:pos x="205" y="19"/>
                </a:cxn>
                <a:cxn ang="0">
                  <a:pos x="202" y="19"/>
                </a:cxn>
                <a:cxn ang="0">
                  <a:pos x="185" y="69"/>
                </a:cxn>
              </a:cxnLst>
              <a:rect l="0" t="0" r="r" b="b"/>
              <a:pathLst>
                <a:path w="405" h="487">
                  <a:moveTo>
                    <a:pt x="327" y="346"/>
                  </a:moveTo>
                  <a:lnTo>
                    <a:pt x="78" y="346"/>
                  </a:lnTo>
                  <a:lnTo>
                    <a:pt x="24" y="487"/>
                  </a:lnTo>
                  <a:lnTo>
                    <a:pt x="0" y="487"/>
                  </a:lnTo>
                  <a:lnTo>
                    <a:pt x="191" y="0"/>
                  </a:lnTo>
                  <a:lnTo>
                    <a:pt x="216" y="0"/>
                  </a:lnTo>
                  <a:lnTo>
                    <a:pt x="405" y="487"/>
                  </a:lnTo>
                  <a:lnTo>
                    <a:pt x="380" y="487"/>
                  </a:lnTo>
                  <a:lnTo>
                    <a:pt x="327" y="346"/>
                  </a:lnTo>
                  <a:close/>
                  <a:moveTo>
                    <a:pt x="185" y="69"/>
                  </a:moveTo>
                  <a:lnTo>
                    <a:pt x="85" y="327"/>
                  </a:lnTo>
                  <a:lnTo>
                    <a:pt x="320" y="327"/>
                  </a:lnTo>
                  <a:lnTo>
                    <a:pt x="222" y="69"/>
                  </a:lnTo>
                  <a:lnTo>
                    <a:pt x="205" y="19"/>
                  </a:lnTo>
                  <a:lnTo>
                    <a:pt x="202" y="19"/>
                  </a:lnTo>
                  <a:lnTo>
                    <a:pt x="185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3454400" y="4681538"/>
              <a:ext cx="452437" cy="796925"/>
            </a:xfrm>
            <a:custGeom>
              <a:avLst/>
              <a:gdLst/>
              <a:ahLst/>
              <a:cxnLst>
                <a:cxn ang="0">
                  <a:pos x="145" y="545"/>
                </a:cxn>
                <a:cxn ang="0">
                  <a:pos x="0" y="504"/>
                </a:cxn>
                <a:cxn ang="0">
                  <a:pos x="5" y="484"/>
                </a:cxn>
                <a:cxn ang="0">
                  <a:pos x="146" y="525"/>
                </a:cxn>
                <a:cxn ang="0">
                  <a:pos x="287" y="396"/>
                </a:cxn>
                <a:cxn ang="0">
                  <a:pos x="6" y="131"/>
                </a:cxn>
                <a:cxn ang="0">
                  <a:pos x="162" y="0"/>
                </a:cxn>
                <a:cxn ang="0">
                  <a:pos x="293" y="29"/>
                </a:cxn>
                <a:cxn ang="0">
                  <a:pos x="286" y="47"/>
                </a:cxn>
                <a:cxn ang="0">
                  <a:pos x="162" y="19"/>
                </a:cxn>
                <a:cxn ang="0">
                  <a:pos x="29" y="131"/>
                </a:cxn>
                <a:cxn ang="0">
                  <a:pos x="309" y="395"/>
                </a:cxn>
                <a:cxn ang="0">
                  <a:pos x="145" y="545"/>
                </a:cxn>
              </a:cxnLst>
              <a:rect l="0" t="0" r="r" b="b"/>
              <a:pathLst>
                <a:path w="309" h="545">
                  <a:moveTo>
                    <a:pt x="145" y="545"/>
                  </a:moveTo>
                  <a:cubicBezTo>
                    <a:pt x="86" y="545"/>
                    <a:pt x="38" y="529"/>
                    <a:pt x="0" y="504"/>
                  </a:cubicBezTo>
                  <a:cubicBezTo>
                    <a:pt x="5" y="484"/>
                    <a:pt x="5" y="484"/>
                    <a:pt x="5" y="484"/>
                  </a:cubicBezTo>
                  <a:cubicBezTo>
                    <a:pt x="46" y="511"/>
                    <a:pt x="89" y="525"/>
                    <a:pt x="146" y="525"/>
                  </a:cubicBezTo>
                  <a:cubicBezTo>
                    <a:pt x="238" y="525"/>
                    <a:pt x="287" y="476"/>
                    <a:pt x="287" y="396"/>
                  </a:cubicBezTo>
                  <a:cubicBezTo>
                    <a:pt x="287" y="233"/>
                    <a:pt x="6" y="304"/>
                    <a:pt x="6" y="131"/>
                  </a:cubicBezTo>
                  <a:cubicBezTo>
                    <a:pt x="6" y="56"/>
                    <a:pt x="55" y="0"/>
                    <a:pt x="162" y="0"/>
                  </a:cubicBezTo>
                  <a:cubicBezTo>
                    <a:pt x="213" y="0"/>
                    <a:pt x="257" y="10"/>
                    <a:pt x="293" y="29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48" y="30"/>
                    <a:pt x="210" y="19"/>
                    <a:pt x="162" y="19"/>
                  </a:cubicBezTo>
                  <a:cubicBezTo>
                    <a:pt x="68" y="19"/>
                    <a:pt x="29" y="71"/>
                    <a:pt x="29" y="131"/>
                  </a:cubicBezTo>
                  <a:cubicBezTo>
                    <a:pt x="29" y="284"/>
                    <a:pt x="309" y="211"/>
                    <a:pt x="309" y="395"/>
                  </a:cubicBezTo>
                  <a:cubicBezTo>
                    <a:pt x="309" y="489"/>
                    <a:pt x="255" y="545"/>
                    <a:pt x="145" y="54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3971925" y="4694238"/>
              <a:ext cx="285750" cy="142875"/>
            </a:xfrm>
            <a:custGeom>
              <a:avLst/>
              <a:gdLst/>
              <a:ahLst/>
              <a:cxnLst>
                <a:cxn ang="0">
                  <a:pos x="39" y="7"/>
                </a:cxn>
                <a:cxn ang="0">
                  <a:pos x="39" y="90"/>
                </a:cxn>
                <a:cxn ang="0">
                  <a:pos x="32" y="90"/>
                </a:cxn>
                <a:cxn ang="0">
                  <a:pos x="32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70" y="0"/>
                </a:cxn>
                <a:cxn ang="0">
                  <a:pos x="70" y="7"/>
                </a:cxn>
                <a:cxn ang="0">
                  <a:pos x="39" y="7"/>
                </a:cxn>
                <a:cxn ang="0">
                  <a:pos x="174" y="90"/>
                </a:cxn>
                <a:cxn ang="0">
                  <a:pos x="174" y="36"/>
                </a:cxn>
                <a:cxn ang="0">
                  <a:pos x="174" y="9"/>
                </a:cxn>
                <a:cxn ang="0">
                  <a:pos x="174" y="8"/>
                </a:cxn>
                <a:cxn ang="0">
                  <a:pos x="162" y="33"/>
                </a:cxn>
                <a:cxn ang="0">
                  <a:pos x="137" y="90"/>
                </a:cxn>
                <a:cxn ang="0">
                  <a:pos x="131" y="90"/>
                </a:cxn>
                <a:cxn ang="0">
                  <a:pos x="105" y="33"/>
                </a:cxn>
                <a:cxn ang="0">
                  <a:pos x="94" y="8"/>
                </a:cxn>
                <a:cxn ang="0">
                  <a:pos x="94" y="8"/>
                </a:cxn>
                <a:cxn ang="0">
                  <a:pos x="94" y="36"/>
                </a:cxn>
                <a:cxn ang="0">
                  <a:pos x="94" y="90"/>
                </a:cxn>
                <a:cxn ang="0">
                  <a:pos x="88" y="90"/>
                </a:cxn>
                <a:cxn ang="0">
                  <a:pos x="88" y="0"/>
                </a:cxn>
                <a:cxn ang="0">
                  <a:pos x="98" y="0"/>
                </a:cxn>
                <a:cxn ang="0">
                  <a:pos x="123" y="56"/>
                </a:cxn>
                <a:cxn ang="0">
                  <a:pos x="134" y="82"/>
                </a:cxn>
                <a:cxn ang="0">
                  <a:pos x="135" y="82"/>
                </a:cxn>
                <a:cxn ang="0">
                  <a:pos x="145" y="56"/>
                </a:cxn>
                <a:cxn ang="0">
                  <a:pos x="171" y="0"/>
                </a:cxn>
                <a:cxn ang="0">
                  <a:pos x="180" y="0"/>
                </a:cxn>
                <a:cxn ang="0">
                  <a:pos x="180" y="90"/>
                </a:cxn>
                <a:cxn ang="0">
                  <a:pos x="174" y="90"/>
                </a:cxn>
              </a:cxnLst>
              <a:rect l="0" t="0" r="r" b="b"/>
              <a:pathLst>
                <a:path w="180" h="90">
                  <a:moveTo>
                    <a:pt x="39" y="7"/>
                  </a:moveTo>
                  <a:lnTo>
                    <a:pt x="39" y="90"/>
                  </a:lnTo>
                  <a:lnTo>
                    <a:pt x="32" y="90"/>
                  </a:lnTo>
                  <a:lnTo>
                    <a:pt x="3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70" y="0"/>
                  </a:lnTo>
                  <a:lnTo>
                    <a:pt x="70" y="7"/>
                  </a:lnTo>
                  <a:lnTo>
                    <a:pt x="39" y="7"/>
                  </a:lnTo>
                  <a:close/>
                  <a:moveTo>
                    <a:pt x="174" y="90"/>
                  </a:moveTo>
                  <a:lnTo>
                    <a:pt x="174" y="36"/>
                  </a:lnTo>
                  <a:lnTo>
                    <a:pt x="174" y="9"/>
                  </a:lnTo>
                  <a:lnTo>
                    <a:pt x="174" y="8"/>
                  </a:lnTo>
                  <a:lnTo>
                    <a:pt x="162" y="33"/>
                  </a:lnTo>
                  <a:lnTo>
                    <a:pt x="137" y="90"/>
                  </a:lnTo>
                  <a:lnTo>
                    <a:pt x="131" y="90"/>
                  </a:lnTo>
                  <a:lnTo>
                    <a:pt x="105" y="33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4" y="36"/>
                  </a:lnTo>
                  <a:lnTo>
                    <a:pt x="94" y="90"/>
                  </a:lnTo>
                  <a:lnTo>
                    <a:pt x="88" y="90"/>
                  </a:lnTo>
                  <a:lnTo>
                    <a:pt x="88" y="0"/>
                  </a:lnTo>
                  <a:lnTo>
                    <a:pt x="98" y="0"/>
                  </a:lnTo>
                  <a:lnTo>
                    <a:pt x="123" y="56"/>
                  </a:lnTo>
                  <a:lnTo>
                    <a:pt x="134" y="82"/>
                  </a:lnTo>
                  <a:lnTo>
                    <a:pt x="135" y="82"/>
                  </a:lnTo>
                  <a:lnTo>
                    <a:pt x="145" y="56"/>
                  </a:lnTo>
                  <a:lnTo>
                    <a:pt x="171" y="0"/>
                  </a:lnTo>
                  <a:lnTo>
                    <a:pt x="180" y="0"/>
                  </a:lnTo>
                  <a:lnTo>
                    <a:pt x="180" y="90"/>
                  </a:lnTo>
                  <a:lnTo>
                    <a:pt x="174" y="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   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092" y="1253789"/>
            <a:ext cx="11291888" cy="4525963"/>
          </a:xfrm>
        </p:spPr>
        <p:txBody>
          <a:bodyPr/>
          <a:lstStyle/>
          <a:p>
            <a:r>
              <a:rPr lang="en-GB" dirty="0" smtClean="0"/>
              <a:t>This presentation summarizes the relevant </a:t>
            </a:r>
            <a:r>
              <a:rPr lang="en-GB" dirty="0" smtClean="0"/>
              <a:t>aspects identified was the regulatory requirements around the world for unlicensed spectrum</a:t>
            </a:r>
            <a:r>
              <a:rPr lang="en-GB" dirty="0" smtClean="0"/>
              <a:t>. </a:t>
            </a:r>
          </a:p>
          <a:p>
            <a:r>
              <a:rPr lang="en-GB" dirty="0" smtClean="0"/>
              <a:t>Information for the following countries is available: </a:t>
            </a:r>
            <a:endParaRPr lang="en-US" dirty="0" smtClean="0"/>
          </a:p>
          <a:p>
            <a:r>
              <a:rPr lang="en-US" dirty="0" smtClean="0"/>
              <a:t>Full details are found in RP-140808, “</a:t>
            </a:r>
            <a:r>
              <a:rPr lang="en-US" dirty="0" smtClean="0"/>
              <a:t>Review of Regulatory Requirements for Unlicensed </a:t>
            </a:r>
            <a:r>
              <a:rPr lang="en-US" dirty="0" smtClean="0"/>
              <a:t>Spectrum,” </a:t>
            </a:r>
            <a:r>
              <a:rPr lang="en-US" dirty="0" smtClean="0"/>
              <a:t>Alcatel-Lucent, Alcatel-Lucent Shanghai Bell, Ericsson, </a:t>
            </a:r>
            <a:r>
              <a:rPr lang="en-US" dirty="0" err="1" smtClean="0"/>
              <a:t>Huawei</a:t>
            </a:r>
            <a:r>
              <a:rPr lang="en-US" dirty="0" smtClean="0"/>
              <a:t>, </a:t>
            </a:r>
            <a:r>
              <a:rPr lang="en-US" dirty="0" err="1" smtClean="0"/>
              <a:t>HiSilicon</a:t>
            </a:r>
            <a:r>
              <a:rPr lang="en-US" dirty="0" smtClean="0"/>
              <a:t>, IAESI, LG, Nokia, NSN, Qualcomm, NTT </a:t>
            </a:r>
            <a:r>
              <a:rPr lang="en-US" dirty="0" err="1" smtClean="0"/>
              <a:t>Docomo</a:t>
            </a:r>
            <a:r>
              <a:rPr lang="en-US" dirty="0" smtClean="0"/>
              <a:t>.</a:t>
            </a:r>
            <a:endParaRPr lang="en-GB" dirty="0" smtClean="0"/>
          </a:p>
          <a:p>
            <a:pPr lvl="2"/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Europe: Spectrum     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092" y="1146214"/>
            <a:ext cx="11291888" cy="2417258"/>
          </a:xfrm>
        </p:spPr>
        <p:txBody>
          <a:bodyPr/>
          <a:lstStyle/>
          <a:p>
            <a:r>
              <a:rPr lang="en-GB" dirty="0" smtClean="0"/>
              <a:t>The 5150-5350 MHz and the 5470-5725 MHz bands are referred here as the broadband radio access networks (BRAN) bands where the wireless access systems (WAS) including RLAN equipment are operating in. </a:t>
            </a:r>
            <a:endParaRPr lang="en-GB" dirty="0" smtClean="0"/>
          </a:p>
          <a:p>
            <a:r>
              <a:rPr lang="en-GB" dirty="0" smtClean="0"/>
              <a:t>The </a:t>
            </a:r>
            <a:r>
              <a:rPr lang="en-GB" dirty="0" smtClean="0"/>
              <a:t>5725-5875 MHz band (in the BRAN domain) is used by the fixed wireless access (FWA) networks and finally the intelligent transport systems (ITS) utilize the 5855-5925 MHz band</a:t>
            </a:r>
            <a:r>
              <a:rPr lang="en-GB" dirty="0" smtClean="0"/>
              <a:t>.</a:t>
            </a:r>
          </a:p>
          <a:p>
            <a:r>
              <a:rPr lang="en-GB" dirty="0" smtClean="0"/>
              <a:t>The European Commission has recently submitted to CEPT a mandate to study the conditions for the extension of the 5 GHz range designated for WAS/RLANs [17] in order to allow the use by WAS/RLANs of the whole 5150-5925 MHz band.</a:t>
            </a:r>
            <a:endParaRPr lang="en-US" dirty="0" smtClean="0"/>
          </a:p>
          <a:p>
            <a:endParaRPr lang="en-GB" dirty="0" smtClean="0"/>
          </a:p>
          <a:p>
            <a:pPr lvl="1"/>
            <a:endParaRPr lang="en-GB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6035" y="4144773"/>
            <a:ext cx="8135471" cy="2229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Europe: Dynamic Frequency Selection (DFS)     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092" y="1253789"/>
            <a:ext cx="11291888" cy="4525963"/>
          </a:xfrm>
        </p:spPr>
        <p:txBody>
          <a:bodyPr/>
          <a:lstStyle/>
          <a:p>
            <a:r>
              <a:rPr lang="en-GB" dirty="0" smtClean="0"/>
              <a:t>ETSI mandates the usage of DFS in some bands as shown in </a:t>
            </a:r>
            <a:r>
              <a:rPr lang="en-GB" dirty="0" smtClean="0"/>
              <a:t>Table below. </a:t>
            </a:r>
          </a:p>
          <a:p>
            <a:pPr lvl="2"/>
            <a:endParaRPr lang="en-GB" dirty="0" smtClean="0"/>
          </a:p>
          <a:p>
            <a:pPr lvl="2"/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385047" y="1963272"/>
          <a:ext cx="8054787" cy="4087902"/>
        </p:xfrm>
        <a:graphic>
          <a:graphicData uri="http://schemas.openxmlformats.org/drawingml/2006/table">
            <a:tbl>
              <a:tblPr/>
              <a:tblGrid>
                <a:gridCol w="2331010"/>
                <a:gridCol w="2331010"/>
                <a:gridCol w="3392767"/>
              </a:tblGrid>
              <a:tr h="218507">
                <a:tc>
                  <a:txBody>
                    <a:bodyPr/>
                    <a:lstStyle/>
                    <a:p>
                      <a:pPr marL="0" marR="0"/>
                      <a:r>
                        <a:rPr lang="en-GB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Parameter</a:t>
                      </a:r>
                      <a:endParaRPr lang="en-US" sz="1200" dirty="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solidFill>
                            <a:srgbClr val="FFFFFF"/>
                          </a:solidFill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Requirement</a:t>
                      </a:r>
                      <a:endParaRPr lang="en-US" sz="120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solidFill>
                            <a:srgbClr val="FFFFFF"/>
                          </a:solidFill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Comments</a:t>
                      </a:r>
                      <a:endParaRPr lang="en-US" sz="120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80"/>
                    </a:solidFill>
                  </a:tcPr>
                </a:tc>
              </a:tr>
              <a:tr h="655521">
                <a:tc>
                  <a:txBody>
                    <a:bodyPr/>
                    <a:lstStyle/>
                    <a:p>
                      <a:pPr marL="0" marR="0"/>
                      <a:r>
                        <a:rPr lang="en-GB" sz="1200" b="1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DFS Threshold (dBm) for WAS/RLAN</a:t>
                      </a:r>
                      <a:endParaRPr lang="en-US" sz="120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-62(dBm) + 10(dBm/MHz) -  EIRP Spectral density (dBm/MHz) + G(dBi)</a:t>
                      </a:r>
                      <a:endParaRPr lang="en-US" sz="120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*No DFS requirements on 5150 MHz – 5350 MHz</a:t>
                      </a:r>
                      <a:endParaRPr lang="en-US" sz="120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  <a:p>
                      <a:pPr marL="0" marR="0"/>
                      <a:r>
                        <a:rPr lang="en-GB" sz="120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*G denotes antenna gain </a:t>
                      </a:r>
                      <a:endParaRPr lang="en-US" sz="120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521">
                <a:tc>
                  <a:txBody>
                    <a:bodyPr/>
                    <a:lstStyle/>
                    <a:p>
                      <a:pPr marL="0" marR="0"/>
                      <a:r>
                        <a:rPr lang="en-GB" sz="1200" b="1" dirty="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DFS Threshold (</a:t>
                      </a:r>
                      <a:r>
                        <a:rPr lang="en-GB" sz="1200" b="1" dirty="0" err="1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dBm</a:t>
                      </a:r>
                      <a:r>
                        <a:rPr lang="en-GB" sz="1200" b="1" dirty="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) for FWA</a:t>
                      </a:r>
                      <a:endParaRPr lang="en-US" sz="1200" dirty="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-69 (dBm) + 23(dBm/MHz) - EIRP Spectral density (dBm/MHz) + G(dBi)</a:t>
                      </a:r>
                      <a:endParaRPr lang="en-US" sz="120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*No DFS requirements on 5850 MHz – 5875 MHz</a:t>
                      </a:r>
                      <a:endParaRPr lang="en-US" sz="120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  <a:p>
                      <a:pPr marL="0" marR="0"/>
                      <a:r>
                        <a:rPr lang="en-GB" sz="120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*G denotes antenna gain</a:t>
                      </a:r>
                      <a:endParaRPr lang="en-US" sz="120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014">
                <a:tc rowSpan="2">
                  <a:txBody>
                    <a:bodyPr/>
                    <a:lstStyle/>
                    <a:p>
                      <a:pPr marL="0" marR="0"/>
                      <a:r>
                        <a:rPr lang="en-GB" sz="1200" b="1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Channel Availability check</a:t>
                      </a:r>
                      <a:endParaRPr lang="en-US" sz="120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60 seconds outside 5600-5650 MHz</a:t>
                      </a:r>
                      <a:endParaRPr lang="en-US" sz="120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Master mode</a:t>
                      </a:r>
                      <a:endParaRPr lang="en-US" sz="120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0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10 minutes inside 5600-5650 MHz</a:t>
                      </a:r>
                      <a:endParaRPr lang="en-US" sz="120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10297">
                <a:tc>
                  <a:txBody>
                    <a:bodyPr/>
                    <a:lstStyle/>
                    <a:p>
                      <a:pPr marL="0" marR="0"/>
                      <a:r>
                        <a:rPr lang="en-GB" sz="1200" b="1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Channel move time</a:t>
                      </a:r>
                      <a:endParaRPr lang="en-US" sz="120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10 seconds</a:t>
                      </a:r>
                      <a:endParaRPr lang="en-US" sz="120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Master and slave modes</a:t>
                      </a:r>
                      <a:endParaRPr lang="en-US" sz="120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014">
                <a:tc>
                  <a:txBody>
                    <a:bodyPr/>
                    <a:lstStyle/>
                    <a:p>
                      <a:pPr marL="0" marR="0"/>
                      <a:r>
                        <a:rPr lang="en-GB" sz="1200" b="1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Non-occupancy time</a:t>
                      </a:r>
                      <a:endParaRPr lang="en-US" sz="120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30 minutes</a:t>
                      </a:r>
                      <a:endParaRPr lang="en-US" sz="120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After radar detection in either channel availability check or in-service monitoring</a:t>
                      </a:r>
                      <a:endParaRPr lang="en-US" sz="120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014">
                <a:tc gridSpan="3">
                  <a:txBody>
                    <a:bodyPr/>
                    <a:lstStyle/>
                    <a:p>
                      <a:pPr marL="0" marR="0"/>
                      <a:r>
                        <a:rPr lang="en-GB" sz="1200" i="1" dirty="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Uniform Spreading </a:t>
                      </a:r>
                      <a:r>
                        <a:rPr lang="en-GB" sz="1200" dirty="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is required across the frequency ranges 5150 -5350 MHz and 5470-5725 </a:t>
                      </a:r>
                      <a:r>
                        <a:rPr lang="en-GB" sz="1200" dirty="0" err="1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MHz.</a:t>
                      </a:r>
                      <a:endParaRPr lang="en-US" sz="1200" dirty="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  <a:p>
                      <a:pPr marL="0" marR="0"/>
                      <a:r>
                        <a:rPr lang="en-GB" sz="1200" i="1" dirty="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Uniform Spreading </a:t>
                      </a:r>
                      <a:r>
                        <a:rPr lang="en-GB" sz="1200" dirty="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is not applicable for equipment that only operates in 5150-5250 MHz band.</a:t>
                      </a:r>
                      <a:endParaRPr lang="en-US" sz="1200" dirty="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Europe: Listen-Before-Talk (LBT)     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092" y="1078978"/>
            <a:ext cx="11291888" cy="4525963"/>
          </a:xfrm>
        </p:spPr>
        <p:txBody>
          <a:bodyPr/>
          <a:lstStyle/>
          <a:p>
            <a:r>
              <a:rPr lang="en-GB" dirty="0" smtClean="0"/>
              <a:t>Listen-Before-Talk </a:t>
            </a:r>
            <a:r>
              <a:rPr lang="en-GB" dirty="0" smtClean="0"/>
              <a:t>(LBT) mechanism is requested independently of whether the channel is occupied or not, the LBT parameters being given in Table 2.1.1-5a and 2.1.1-5b. </a:t>
            </a:r>
            <a:endParaRPr lang="en-GB" dirty="0" smtClean="0"/>
          </a:p>
          <a:p>
            <a:r>
              <a:rPr lang="en-GB" dirty="0" smtClean="0"/>
              <a:t>Requirements </a:t>
            </a:r>
            <a:r>
              <a:rPr lang="en-GB" dirty="0" smtClean="0"/>
              <a:t>on frame-based equipment and the requirements on load-based equipment are summarized </a:t>
            </a:r>
            <a:r>
              <a:rPr lang="en-GB" dirty="0" smtClean="0"/>
              <a:t>below. Note </a:t>
            </a:r>
            <a:r>
              <a:rPr lang="en-GB" dirty="0" smtClean="0"/>
              <a:t>that no LBT requirement is requested </a:t>
            </a:r>
            <a:r>
              <a:rPr lang="en-GB" dirty="0" smtClean="0"/>
              <a:t>for </a:t>
            </a:r>
            <a:r>
              <a:rPr lang="en-GB" dirty="0" smtClean="0"/>
              <a:t>the FWA band.</a:t>
            </a:r>
            <a:endParaRPr lang="en-US" dirty="0" smtClean="0"/>
          </a:p>
          <a:p>
            <a:pPr lvl="2"/>
            <a:endParaRPr lang="en-GB" dirty="0" smtClean="0"/>
          </a:p>
          <a:p>
            <a:pPr lvl="2"/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178424" y="2514601"/>
          <a:ext cx="6965576" cy="3858831"/>
        </p:xfrm>
        <a:graphic>
          <a:graphicData uri="http://schemas.openxmlformats.org/drawingml/2006/table">
            <a:tbl>
              <a:tblPr/>
              <a:tblGrid>
                <a:gridCol w="1969434"/>
                <a:gridCol w="3358403"/>
                <a:gridCol w="1637739"/>
              </a:tblGrid>
              <a:tr h="2183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b="1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Parameter</a:t>
                      </a:r>
                      <a:endParaRPr lang="en-US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Requirement</a:t>
                      </a:r>
                      <a:endParaRPr lang="en-US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Comment</a:t>
                      </a:r>
                      <a:endParaRPr lang="en-US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80"/>
                    </a:solidFill>
                  </a:tcPr>
                </a:tc>
              </a:tr>
              <a:tr h="43663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Clear Channel Assessment (CCA) time</a:t>
                      </a:r>
                      <a:endParaRPr lang="en-US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Minimum </a:t>
                      </a: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</a:t>
                      </a:r>
                      <a:r>
                        <a:rPr lang="el-GR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μ</a:t>
                      </a: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GB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3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Channel Occupancy time</a:t>
                      </a:r>
                      <a:endParaRPr lang="en-US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Minimum 1 ms, maximum10 ms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GB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3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Idle period</a:t>
                      </a:r>
                      <a:endParaRPr lang="en-US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Minimum 5% of channel occupancy time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GB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3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Fixed frame period</a:t>
                      </a:r>
                      <a:endParaRPr lang="en-US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Equals to Channel Occupancy time + Idle Period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GB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63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Short control signaling transmission time</a:t>
                      </a:r>
                      <a:endParaRPr lang="en-US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Maximum duty cycle of 5% within an observation period of 50ms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Part of Channel occupancy time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85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CCA Energy detection threshold </a:t>
                      </a:r>
                      <a:endParaRPr lang="en-US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Assuming receive antenna gain G=0dBi: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If EIRP=23dBm at transmitter</a:t>
                      </a:r>
                    </a:p>
                    <a:p>
                      <a:pPr marL="228600" marR="0">
                        <a:spcBef>
                          <a:spcPts val="0"/>
                        </a:spcBef>
                        <a:spcAft>
                          <a:spcPts val="900"/>
                        </a:spcAft>
                        <a:tabLst>
                          <a:tab pos="914400" algn="l"/>
                        </a:tabLst>
                      </a:pP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Threshold ≤ -73 dBm/MHz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Otherwise (different transmit power levels, PH)</a:t>
                      </a:r>
                    </a:p>
                    <a:p>
                      <a:pPr marL="228600" marR="0">
                        <a:spcBef>
                          <a:spcPts val="0"/>
                        </a:spcBef>
                        <a:spcAft>
                          <a:spcPts val="900"/>
                        </a:spcAft>
                        <a:tabLst>
                          <a:tab pos="914400" algn="l"/>
                        </a:tabLst>
                      </a:pP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Threshold = -73(dBm/MHz) + 23(dBm) – PH(dBm)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For WAS/RLAN</a:t>
                      </a:r>
                      <a:endParaRPr lang="en-US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Europe: LBT for Load-Based Equipment     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092" y="1078978"/>
            <a:ext cx="11291888" cy="4525963"/>
          </a:xfrm>
        </p:spPr>
        <p:txBody>
          <a:bodyPr/>
          <a:lstStyle/>
          <a:p>
            <a:pPr lvl="2"/>
            <a:endParaRPr lang="en-GB" dirty="0" smtClean="0"/>
          </a:p>
          <a:p>
            <a:pPr lvl="2"/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312893" y="1156448"/>
          <a:ext cx="7140389" cy="4758358"/>
        </p:xfrm>
        <a:graphic>
          <a:graphicData uri="http://schemas.openxmlformats.org/drawingml/2006/table">
            <a:tbl>
              <a:tblPr/>
              <a:tblGrid>
                <a:gridCol w="2018860"/>
                <a:gridCol w="3442687"/>
                <a:gridCol w="1678842"/>
              </a:tblGrid>
              <a:tr h="21606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Parameter</a:t>
                      </a:r>
                      <a:endParaRPr lang="en-US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Requirement</a:t>
                      </a:r>
                      <a:endParaRPr lang="en-US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>
                          <a:solidFill>
                            <a:srgbClr val="FFFF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Comment</a:t>
                      </a:r>
                      <a:endParaRPr lang="en-US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80"/>
                    </a:solidFill>
                  </a:tcPr>
                </a:tc>
              </a:tr>
              <a:tr h="43212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Clear Channel Assessment (CCA) time</a:t>
                      </a:r>
                      <a:endParaRPr lang="en-US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Minimum </a:t>
                      </a: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</a:t>
                      </a:r>
                      <a:r>
                        <a:rPr lang="el-GR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μ</a:t>
                      </a: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GB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433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Extended CCA time</a:t>
                      </a:r>
                      <a:endParaRPr lang="en-US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Duration of a random factor N multiplied by the CCA observation time. </a:t>
                      </a:r>
                      <a:endParaRPr lang="en-US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 shall be randomly selected in the range 1..q every time, q=4…32</a:t>
                      </a:r>
                      <a:endParaRPr lang="en-US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GB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0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Channel Occupancy time</a:t>
                      </a:r>
                      <a:endParaRPr lang="en-US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&lt;= (13/32) × q ms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GB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6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Idle period</a:t>
                      </a:r>
                      <a:endParaRPr lang="en-US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Extended CCA time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GB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12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Short control signaling transmission time</a:t>
                      </a:r>
                      <a:endParaRPr lang="en-US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Maximum duty cycle of 5% within an observation period of 50ms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Part of Channel occupancy time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456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CCA Energy detection threshold </a:t>
                      </a:r>
                      <a:endParaRPr lang="en-US" sz="12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Assuming receive antenna gain G=0dBi: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If EIRP=23dBm at transmitter</a:t>
                      </a:r>
                    </a:p>
                    <a:p>
                      <a:pPr marL="228600" marR="0">
                        <a:spcBef>
                          <a:spcPts val="0"/>
                        </a:spcBef>
                        <a:spcAft>
                          <a:spcPts val="900"/>
                        </a:spcAft>
                        <a:tabLst>
                          <a:tab pos="914400" algn="l"/>
                        </a:tabLst>
                      </a:pP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Threshold ≤ -73 dBm/MHz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Otherwise (different transmit power levels, PH)</a:t>
                      </a:r>
                    </a:p>
                    <a:p>
                      <a:pPr marL="228600" marR="0">
                        <a:spcBef>
                          <a:spcPts val="0"/>
                        </a:spcBef>
                        <a:spcAft>
                          <a:spcPts val="900"/>
                        </a:spcAft>
                        <a:tabLst>
                          <a:tab pos="914400" algn="l"/>
                        </a:tabLst>
                      </a:pPr>
                      <a:r>
                        <a:rPr lang="en-US" sz="1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Threshold = -73(dBm/MHz) + 23(dBm) – PH(dBm)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9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For WAS/RLAN</a:t>
                      </a:r>
                      <a:endParaRPr lang="en-US" sz="12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USA: Spectrum     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092" y="1146214"/>
            <a:ext cx="11291888" cy="2417258"/>
          </a:xfrm>
        </p:spPr>
        <p:txBody>
          <a:bodyPr/>
          <a:lstStyle/>
          <a:p>
            <a:r>
              <a:rPr lang="en-GB" dirty="0" smtClean="0"/>
              <a:t>U-NII-x </a:t>
            </a:r>
            <a:r>
              <a:rPr lang="en-GB" dirty="0" smtClean="0"/>
              <a:t>bands denote frequency bands for Unlicensed National Information Infrastructure devices usage that are governed by §</a:t>
            </a:r>
            <a:r>
              <a:rPr lang="en-GB" dirty="0" smtClean="0"/>
              <a:t>15.407.</a:t>
            </a:r>
          </a:p>
          <a:p>
            <a:r>
              <a:rPr lang="en-GB" dirty="0" smtClean="0"/>
              <a:t>There </a:t>
            </a:r>
            <a:r>
              <a:rPr lang="en-GB" dirty="0" smtClean="0"/>
              <a:t>is also an overlapping ruling of §15.247 from 5.725 to 5.85 GHz. A device could choose to follow either U-NII rulings or §15.247 rulings when operating within the frequency range.</a:t>
            </a:r>
            <a:endParaRPr lang="en-US" dirty="0" smtClean="0"/>
          </a:p>
          <a:p>
            <a:endParaRPr lang="en-GB" dirty="0" smtClean="0"/>
          </a:p>
          <a:p>
            <a:pPr lvl="1"/>
            <a:endParaRPr lang="en-GB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0165" y="3482790"/>
            <a:ext cx="7355541" cy="1761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USA: Paragraph 15.407 Rules for UNII Devices        </a:t>
            </a:r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775014" y="820660"/>
          <a:ext cx="7772398" cy="5434859"/>
        </p:xfrm>
        <a:graphic>
          <a:graphicData uri="http://schemas.openxmlformats.org/drawingml/2006/table">
            <a:tbl>
              <a:tblPr/>
              <a:tblGrid>
                <a:gridCol w="1138178"/>
                <a:gridCol w="924217"/>
                <a:gridCol w="958040"/>
                <a:gridCol w="958040"/>
                <a:gridCol w="957303"/>
                <a:gridCol w="1418310"/>
                <a:gridCol w="1418310"/>
              </a:tblGrid>
              <a:tr h="153282">
                <a:tc gridSpan="2">
                  <a:txBody>
                    <a:bodyPr/>
                    <a:lstStyle/>
                    <a:p>
                      <a:pPr marL="0" marR="0"/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solidFill>
                            <a:srgbClr val="FFFFFF"/>
                          </a:solidFill>
                          <a:latin typeface="Arial"/>
                          <a:ea typeface="Arial Unicode MS"/>
                        </a:rPr>
                        <a:t>UNII-1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solidFill>
                            <a:srgbClr val="FFFFFF"/>
                          </a:solidFill>
                          <a:latin typeface="Arial"/>
                          <a:ea typeface="Arial Unicode MS"/>
                        </a:rPr>
                        <a:t>UNII-2A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solidFill>
                            <a:srgbClr val="FFFFFF"/>
                          </a:solidFill>
                          <a:latin typeface="Arial"/>
                          <a:ea typeface="Arial Unicode MS"/>
                        </a:rPr>
                        <a:t>UNII-2C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solidFill>
                            <a:srgbClr val="FFFFFF"/>
                          </a:solidFill>
                          <a:latin typeface="Arial"/>
                          <a:ea typeface="Arial Unicode MS"/>
                        </a:rPr>
                        <a:t>UNII-3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solidFill>
                            <a:srgbClr val="FFFFFF"/>
                          </a:solidFill>
                          <a:latin typeface="Arial"/>
                          <a:ea typeface="Arial Unicode MS"/>
                        </a:rPr>
                        <a:t>Comments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80"/>
                    </a:solidFill>
                  </a:tcPr>
                </a:tc>
              </a:tr>
              <a:tr h="306563">
                <a:tc>
                  <a:txBody>
                    <a:bodyPr/>
                    <a:lstStyle/>
                    <a:p>
                      <a:pPr marL="0" marR="0"/>
                      <a:r>
                        <a:rPr lang="en-GB" sz="1100" b="1">
                          <a:latin typeface="Arial"/>
                          <a:ea typeface="Arial Unicode MS"/>
                        </a:rPr>
                        <a:t>Frequency Range (GHz)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endParaRPr lang="en-GB" sz="1100">
                        <a:latin typeface="Arial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5.15 – 5.25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5.25-5.35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5.47-5.725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5.725-5.825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endParaRPr lang="en-GB" sz="1100">
                        <a:latin typeface="Arial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82">
                <a:tc rowSpan="2">
                  <a:txBody>
                    <a:bodyPr/>
                    <a:lstStyle/>
                    <a:p>
                      <a:pPr marL="0" marR="0"/>
                      <a:r>
                        <a:rPr lang="en-GB" sz="1100" b="1">
                          <a:latin typeface="Arial"/>
                          <a:ea typeface="Arial Unicode MS"/>
                        </a:rPr>
                        <a:t>Max conducted output power &lt; min(a, b) (dBm)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endParaRPr lang="en-GB" sz="1100">
                        <a:latin typeface="Arial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30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24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24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30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endParaRPr lang="en-GB" sz="1100">
                        <a:latin typeface="Arial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1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/>
                      <a:endParaRPr lang="en-GB" sz="1100">
                        <a:latin typeface="Arial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4+10logB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11+10logB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11+10logB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17+10logB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B is the 26-dB emission bandwidth in MHz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563">
                <a:tc>
                  <a:txBody>
                    <a:bodyPr/>
                    <a:lstStyle/>
                    <a:p>
                      <a:pPr marL="0" marR="0"/>
                      <a:r>
                        <a:rPr lang="en-GB" sz="1100" b="1">
                          <a:latin typeface="Arial"/>
                          <a:ea typeface="Arial Unicode MS"/>
                        </a:rPr>
                        <a:t>Peak PSD (dBm/MHz)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endParaRPr lang="en-GB" sz="1100">
                        <a:latin typeface="Arial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4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11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11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17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endParaRPr lang="en-GB" sz="1100">
                        <a:latin typeface="Arial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3248">
                <a:tc>
                  <a:txBody>
                    <a:bodyPr/>
                    <a:lstStyle/>
                    <a:p>
                      <a:pPr marL="0" marR="0"/>
                      <a:r>
                        <a:rPr lang="en-GB" sz="1100" b="1">
                          <a:latin typeface="Arial"/>
                          <a:ea typeface="Arial Unicode MS"/>
                        </a:rPr>
                        <a:t>Assumed Antenna Gain (dBi)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endParaRPr lang="en-GB" sz="1100">
                        <a:latin typeface="Arial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6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6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6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6*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Peak power is reduced by G-6 dB for directional antennas with gain &gt; 6 dBi;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* UNII-3 fixed point to point operation power scaling threshold is 23 dBi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845">
                <a:tc rowSpan="4">
                  <a:txBody>
                    <a:bodyPr/>
                    <a:lstStyle/>
                    <a:p>
                      <a:pPr marL="0" marR="0"/>
                      <a:r>
                        <a:rPr lang="en-GB" sz="1100" b="1">
                          <a:latin typeface="Arial"/>
                          <a:ea typeface="Arial Unicode MS"/>
                        </a:rPr>
                        <a:t>Out of band emission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Frequency Support (GHz)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Outside 5.15 – 5.35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Outside 5.25 – 5.35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Outside 5.47-5.725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Outside 5.715-5.835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endParaRPr lang="en-GB" sz="1100">
                        <a:latin typeface="Arial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5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EIRP (dBm/MHz)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-27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-27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-27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-27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Resolution bandwidth 1 MHz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8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Frequency Support (GHz)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endParaRPr lang="en-GB" sz="1100">
                        <a:latin typeface="Arial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5.15-5.25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endParaRPr lang="en-GB" sz="1100">
                        <a:latin typeface="Arial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5.715-5.725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5.825-5.835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endParaRPr lang="en-GB" sz="1100">
                        <a:latin typeface="Arial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5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EIRP (dBm/MHz)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endParaRPr lang="en-GB" sz="1100">
                        <a:latin typeface="Arial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Same as UNII-1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endParaRPr lang="en-GB" sz="1100">
                        <a:latin typeface="Arial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-17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endParaRPr lang="en-GB" sz="1100">
                        <a:latin typeface="Arial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299">
                <a:tc>
                  <a:txBody>
                    <a:bodyPr/>
                    <a:lstStyle/>
                    <a:p>
                      <a:pPr marL="0" marR="0"/>
                      <a:r>
                        <a:rPr lang="en-GB" sz="1100" b="1">
                          <a:latin typeface="Arial"/>
                          <a:ea typeface="Arial Unicode MS"/>
                        </a:rPr>
                        <a:t>Transmit Power Control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endParaRPr lang="en-GB" sz="1100">
                        <a:latin typeface="Arial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N/A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TPC to 6 dB below a mean EIRP of 30 dBm. No TPC for mean EIRP &lt; 27 dBm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100">
                          <a:latin typeface="Arial"/>
                          <a:ea typeface="Arial Unicode MS"/>
                        </a:rPr>
                        <a:t>N/A</a:t>
                      </a:r>
                      <a:endParaRPr lang="en-US" sz="11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endParaRPr lang="en-GB" sz="1100" dirty="0">
                        <a:latin typeface="Arial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USA: </a:t>
            </a:r>
            <a:r>
              <a:rPr lang="en-GB" dirty="0" smtClean="0"/>
              <a:t>DFS requirements for UNII-2 Devices</a:t>
            </a:r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896034" y="1586753"/>
          <a:ext cx="7611037" cy="4061012"/>
        </p:xfrm>
        <a:graphic>
          <a:graphicData uri="http://schemas.openxmlformats.org/drawingml/2006/table">
            <a:tbl>
              <a:tblPr/>
              <a:tblGrid>
                <a:gridCol w="1547299"/>
                <a:gridCol w="1452045"/>
                <a:gridCol w="4611693"/>
              </a:tblGrid>
              <a:tr h="290073">
                <a:tc>
                  <a:txBody>
                    <a:bodyPr/>
                    <a:lstStyle/>
                    <a:p>
                      <a:pPr marL="0" marR="0"/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solidFill>
                            <a:srgbClr val="FFFFFF"/>
                          </a:solidFill>
                          <a:latin typeface="Arial"/>
                          <a:ea typeface="Arial Unicode MS"/>
                        </a:rPr>
                        <a:t>Levels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solidFill>
                            <a:srgbClr val="FFFFFF"/>
                          </a:solidFill>
                          <a:latin typeface="Arial"/>
                          <a:ea typeface="Arial Unicode MS"/>
                        </a:rPr>
                        <a:t>Comments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80"/>
                    </a:solidFill>
                  </a:tcPr>
                </a:tc>
              </a:tr>
              <a:tr h="290073">
                <a:tc>
                  <a:txBody>
                    <a:bodyPr/>
                    <a:lstStyle/>
                    <a:p>
                      <a:pPr marL="0" marR="0"/>
                      <a:r>
                        <a:rPr lang="en-GB" sz="1200" b="1">
                          <a:latin typeface="Arial"/>
                          <a:ea typeface="Arial Unicode MS"/>
                        </a:rPr>
                        <a:t>Max EIRP (dBm)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/>
                          <a:ea typeface="Arial Unicode MS"/>
                        </a:rPr>
                        <a:t>23 to 30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/>
                          <a:ea typeface="Arial Unicode MS"/>
                        </a:rPr>
                        <a:t>* DFS power is averaged in 1 micro-second for 0 dBi antenna.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  <a:p>
                      <a:pPr marL="0" marR="0"/>
                      <a:r>
                        <a:rPr lang="en-GB" sz="1200">
                          <a:latin typeface="Arial"/>
                          <a:ea typeface="Arial Unicode MS"/>
                        </a:rPr>
                        <a:t>* Uniform spread over available channels.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144">
                <a:tc>
                  <a:txBody>
                    <a:bodyPr/>
                    <a:lstStyle/>
                    <a:p>
                      <a:pPr marL="0" marR="0"/>
                      <a:r>
                        <a:rPr lang="en-GB" sz="1200" b="1">
                          <a:latin typeface="Arial"/>
                          <a:ea typeface="Arial Unicode MS"/>
                        </a:rPr>
                        <a:t>DFS Threshold (dBm)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/>
                          <a:ea typeface="Arial Unicode MS"/>
                        </a:rPr>
                        <a:t>-64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0073">
                <a:tc>
                  <a:txBody>
                    <a:bodyPr/>
                    <a:lstStyle/>
                    <a:p>
                      <a:pPr marL="0" marR="0"/>
                      <a:r>
                        <a:rPr lang="en-GB" sz="1200" b="1">
                          <a:latin typeface="Arial"/>
                          <a:ea typeface="Arial Unicode MS"/>
                        </a:rPr>
                        <a:t>Max EIRP (dBm)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/>
                          <a:ea typeface="Arial Unicode MS"/>
                        </a:rPr>
                        <a:t>&lt;23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80144">
                <a:tc>
                  <a:txBody>
                    <a:bodyPr/>
                    <a:lstStyle/>
                    <a:p>
                      <a:pPr marL="0" marR="0"/>
                      <a:r>
                        <a:rPr lang="en-GB" sz="1200" b="1">
                          <a:latin typeface="Arial"/>
                          <a:ea typeface="Arial Unicode MS"/>
                        </a:rPr>
                        <a:t>DFS Threshold (dBm)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/>
                          <a:ea typeface="Arial Unicode MS"/>
                        </a:rPr>
                        <a:t>-62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80144">
                <a:tc>
                  <a:txBody>
                    <a:bodyPr/>
                    <a:lstStyle/>
                    <a:p>
                      <a:pPr marL="0" marR="0"/>
                      <a:r>
                        <a:rPr lang="en-GB" sz="1200" b="1">
                          <a:latin typeface="Arial"/>
                          <a:ea typeface="Arial Unicode MS"/>
                        </a:rPr>
                        <a:t>Channel Availability check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/>
                          <a:ea typeface="Arial Unicode MS"/>
                        </a:rPr>
                        <a:t>60 seconds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/>
                          <a:ea typeface="Arial Unicode MS"/>
                        </a:rPr>
                        <a:t>Master mode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073">
                <a:tc rowSpan="2">
                  <a:txBody>
                    <a:bodyPr/>
                    <a:lstStyle/>
                    <a:p>
                      <a:pPr marL="0" marR="0"/>
                      <a:r>
                        <a:rPr lang="en-GB" sz="1200" b="1">
                          <a:latin typeface="Arial"/>
                          <a:ea typeface="Arial Unicode MS"/>
                        </a:rPr>
                        <a:t>Channel move time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/>
                          <a:ea typeface="Arial Unicode MS"/>
                        </a:rPr>
                        <a:t>10 seconds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/>
                          <a:ea typeface="Arial Unicode MS"/>
                        </a:rPr>
                        <a:t>Master and slave modes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14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/>
                          <a:ea typeface="Arial Unicode MS"/>
                        </a:rPr>
                        <a:t>200 ms normal operation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80144">
                <a:tc>
                  <a:txBody>
                    <a:bodyPr/>
                    <a:lstStyle/>
                    <a:p>
                      <a:pPr marL="0" marR="0"/>
                      <a:r>
                        <a:rPr lang="en-GB" sz="1200" b="1">
                          <a:latin typeface="Arial"/>
                          <a:ea typeface="Arial Unicode MS"/>
                        </a:rPr>
                        <a:t>Non-occupancy time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>
                          <a:latin typeface="Arial"/>
                          <a:ea typeface="Arial Unicode MS"/>
                        </a:rPr>
                        <a:t>30 minutes</a:t>
                      </a:r>
                      <a:endParaRPr lang="en-US" sz="120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1200" dirty="0">
                          <a:latin typeface="Arial"/>
                          <a:ea typeface="Arial Unicode MS"/>
                        </a:rPr>
                        <a:t>After radar detection in either channel availability check or in-service monitoring</a:t>
                      </a:r>
                      <a:endParaRPr lang="en-US" sz="1200" dirty="0">
                        <a:latin typeface="Tms Rmn"/>
                        <a:ea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ALU 2011">
  <a:themeElements>
    <a:clrScheme name="ALU_Corporate">
      <a:dk1>
        <a:srgbClr val="000000"/>
      </a:dk1>
      <a:lt1>
        <a:srgbClr val="FFFFFF"/>
      </a:lt1>
      <a:dk2>
        <a:srgbClr val="00747A"/>
      </a:dk2>
      <a:lt2>
        <a:srgbClr val="CF0072"/>
      </a:lt2>
      <a:accent1>
        <a:srgbClr val="34B4E4"/>
      </a:accent1>
      <a:accent2>
        <a:srgbClr val="AA9C8F"/>
      </a:accent2>
      <a:accent3>
        <a:srgbClr val="34B233"/>
      </a:accent3>
      <a:accent4>
        <a:srgbClr val="00549F"/>
      </a:accent4>
      <a:accent5>
        <a:srgbClr val="FFC828"/>
      </a:accent5>
      <a:accent6>
        <a:srgbClr val="A51140"/>
      </a:accent6>
      <a:hlink>
        <a:srgbClr val="00549F"/>
      </a:hlink>
      <a:folHlink>
        <a:srgbClr val="00747A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  <a:normAutofit fontScale="77500" lnSpcReduction="20000"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rebuchet MS" pitchFamily="34" charset="0"/>
          </a:defRPr>
        </a:defPPr>
      </a:lstStyle>
    </a:spDef>
    <a:lnDef>
      <a:spPr bwMode="auto">
        <a:noFill/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arrow" w="med" len="me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>
          <a:defRPr smtClean="0">
            <a:solidFill>
              <a:srgbClr val="404040"/>
            </a:solidFill>
            <a:latin typeface="Trebuchet MS" pitchFamily="34" charset="0"/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34B233"/>
        </a:dk2>
        <a:lt2>
          <a:srgbClr val="CF0072"/>
        </a:lt2>
        <a:accent1>
          <a:srgbClr val="34B4E4"/>
        </a:accent1>
        <a:accent2>
          <a:srgbClr val="AA9C8F"/>
        </a:accent2>
        <a:accent3>
          <a:srgbClr val="FFFFFF"/>
        </a:accent3>
        <a:accent4>
          <a:srgbClr val="000000"/>
        </a:accent4>
        <a:accent5>
          <a:srgbClr val="AED6EF"/>
        </a:accent5>
        <a:accent6>
          <a:srgbClr val="9A8D81"/>
        </a:accent6>
        <a:hlink>
          <a:srgbClr val="00549F"/>
        </a:hlink>
        <a:folHlink>
          <a:srgbClr val="FFC82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ALU 2011">
  <a:themeElements>
    <a:clrScheme name="alu 2011">
      <a:dk1>
        <a:srgbClr val="000000"/>
      </a:dk1>
      <a:lt1>
        <a:srgbClr val="FFFFFF"/>
      </a:lt1>
      <a:dk2>
        <a:srgbClr val="00747A"/>
      </a:dk2>
      <a:lt2>
        <a:srgbClr val="CF0072"/>
      </a:lt2>
      <a:accent1>
        <a:srgbClr val="34B4E4"/>
      </a:accent1>
      <a:accent2>
        <a:srgbClr val="AA9C8F"/>
      </a:accent2>
      <a:accent3>
        <a:srgbClr val="34B233"/>
      </a:accent3>
      <a:accent4>
        <a:srgbClr val="00549F"/>
      </a:accent4>
      <a:accent5>
        <a:srgbClr val="FFC828"/>
      </a:accent5>
      <a:accent6>
        <a:srgbClr val="A51140"/>
      </a:accent6>
      <a:hlink>
        <a:srgbClr val="412D5D"/>
      </a:hlink>
      <a:folHlink>
        <a:srgbClr val="00B2A9"/>
      </a:folHlink>
    </a:clrScheme>
    <a:fontScheme name="ALU 201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ctr" anchorCtr="0">
        <a:noAutofit/>
      </a:bodyPr>
      <a:lstStyle>
        <a:defPPr>
          <a:defRPr smtClean="0">
            <a:latin typeface="+mn-lt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19388</TotalTime>
  <Words>1218</Words>
  <Application>Microsoft Office PowerPoint</Application>
  <PresentationFormat>Custom</PresentationFormat>
  <Paragraphs>181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ALU 2011</vt:lpstr>
      <vt:lpstr>1_ALU 2011</vt:lpstr>
      <vt:lpstr>Review of Regulatory Requirements for Unlicensed spectrum </vt:lpstr>
      <vt:lpstr>Overview     </vt:lpstr>
      <vt:lpstr>Europe: Spectrum       </vt:lpstr>
      <vt:lpstr>Europe: Dynamic Frequency Selection (DFS)       </vt:lpstr>
      <vt:lpstr>Europe: Listen-Before-Talk (LBT)       </vt:lpstr>
      <vt:lpstr>Europe: LBT for Load-Based Equipment       </vt:lpstr>
      <vt:lpstr>USA: Spectrum       </vt:lpstr>
      <vt:lpstr>USA: Paragraph 15.407 Rules for UNII Devices        </vt:lpstr>
      <vt:lpstr>USA: DFS requirements for UNII-2 Devices</vt:lpstr>
      <vt:lpstr>Other Unlicensed Spectrum - 1       </vt:lpstr>
      <vt:lpstr>Other Unlicensed Spectrum - 2       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TATESH, Said (Said)</dc:creator>
  <cp:lastModifiedBy>teckh</cp:lastModifiedBy>
  <cp:revision>660</cp:revision>
  <cp:lastPrinted>2013-05-17T11:37:28Z</cp:lastPrinted>
  <dcterms:created xsi:type="dcterms:W3CDTF">2011-08-29T20:41:33Z</dcterms:created>
  <dcterms:modified xsi:type="dcterms:W3CDTF">2014-06-04T13:08:40Z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-1445209886</vt:i4>
  </property>
  <property fmtid="{D5CDD505-2E9C-101B-9397-08002B2CF9AE}" pid="3" name="_NewReviewCycle">
    <vt:lpwstr/>
  </property>
  <property fmtid="{D5CDD505-2E9C-101B-9397-08002B2CF9AE}" pid="4" name="_EmailSubject">
    <vt:lpwstr>LTE-U ALU paper to the workshop in RAN#64</vt:lpwstr>
  </property>
  <property fmtid="{D5CDD505-2E9C-101B-9397-08002B2CF9AE}" pid="5" name="_AuthorEmail">
    <vt:lpwstr>matthew.baker@alcatel-lucent.com</vt:lpwstr>
  </property>
  <property fmtid="{D5CDD505-2E9C-101B-9397-08002B2CF9AE}" pid="6" name="_AuthorEmailDisplayName">
    <vt:lpwstr>Baker, Matthew (Matthew)</vt:lpwstr>
  </property>
  <property fmtid="{D5CDD505-2E9C-101B-9397-08002B2CF9AE}" pid="7" name="_PreviousAdHocReviewCycleID">
    <vt:i4>-1076571152</vt:i4>
  </property>
</Properties>
</file>