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9"/>
  </p:notesMasterIdLst>
  <p:sldIdLst>
    <p:sldId id="256" r:id="rId2"/>
    <p:sldId id="258" r:id="rId3"/>
    <p:sldId id="267" r:id="rId4"/>
    <p:sldId id="271" r:id="rId5"/>
    <p:sldId id="270" r:id="rId6"/>
    <p:sldId id="272" r:id="rId7"/>
    <p:sldId id="27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35">
          <p15:clr>
            <a:srgbClr val="A4A3A4"/>
          </p15:clr>
        </p15:guide>
        <p15:guide id="3" pos="5683">
          <p15:clr>
            <a:srgbClr val="A4A3A4"/>
          </p15:clr>
        </p15:guide>
        <p15:guide id="4" pos="2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4587" autoAdjust="0"/>
    <p:restoredTop sz="98046" autoAdjust="0"/>
  </p:normalViewPr>
  <p:slideViewPr>
    <p:cSldViewPr>
      <p:cViewPr varScale="1">
        <p:scale>
          <a:sx n="74" d="100"/>
          <a:sy n="74" d="100"/>
        </p:scale>
        <p:origin x="-1020" y="-90"/>
      </p:cViewPr>
      <p:guideLst>
        <p:guide orient="horz" pos="2160"/>
        <p:guide pos="2835"/>
        <p:guide pos="5683"/>
        <p:guide pos="249"/>
      </p:guideLst>
    </p:cSldViewPr>
  </p:slideViewPr>
  <p:outlineViewPr>
    <p:cViewPr>
      <p:scale>
        <a:sx n="33" d="100"/>
        <a:sy n="33" d="100"/>
      </p:scale>
      <p:origin x="0" y="498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6F3B5B-9530-4E56-BCEE-EA8373A61790}" type="datetimeFigureOut">
              <a:rPr lang="en-GB" smtClean="0"/>
              <a:t>05/06/2014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8018-3641-449B-AD84-57E6B54514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1527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600" y="230400"/>
            <a:ext cx="7056000" cy="2235600"/>
          </a:xfrm>
        </p:spPr>
        <p:txBody>
          <a:bodyPr anchor="b" anchorCtr="0"/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2014-06-13</a:t>
            </a:r>
            <a:endParaRPr lang="en-GB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Bildobjekt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840" y="6077847"/>
            <a:ext cx="2570600" cy="663521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86000" y="2564960"/>
            <a:ext cx="6984000" cy="504000"/>
          </a:xfrm>
        </p:spPr>
        <p:txBody>
          <a:bodyPr anchor="ctr"/>
          <a:lstStyle>
            <a:lvl1pPr marL="0" indent="0">
              <a:buNone/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86000" y="3140968"/>
            <a:ext cx="7010175" cy="1296000"/>
          </a:xfrm>
        </p:spPr>
        <p:txBody>
          <a:bodyPr anchor="t"/>
          <a:lstStyle>
            <a:lvl1pPr marL="0" indent="0">
              <a:buNone/>
              <a:defRPr sz="1600">
                <a:solidFill>
                  <a:schemeClr val="bg2">
                    <a:lumMod val="50000"/>
                  </a:schemeClr>
                </a:solidFill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52983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2014-06-13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712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2014-06-13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293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7905" y="230400"/>
            <a:ext cx="5306016" cy="2235600"/>
          </a:xfrm>
        </p:spPr>
        <p:txBody>
          <a:bodyPr anchor="b" anchorCtr="0"/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2014-06-13</a:t>
            </a:r>
            <a:endParaRPr lang="en-GB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Bildobjekt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840" y="6077847"/>
            <a:ext cx="2570600" cy="663521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758448" y="2564960"/>
            <a:ext cx="5251873" cy="504000"/>
          </a:xfrm>
        </p:spPr>
        <p:txBody>
          <a:bodyPr anchor="ctr"/>
          <a:lstStyle>
            <a:lvl1pPr marL="0" indent="0">
              <a:buNone/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761285" y="3140968"/>
            <a:ext cx="5260477" cy="1296000"/>
          </a:xfrm>
        </p:spPr>
        <p:txBody>
          <a:bodyPr anchor="t"/>
          <a:lstStyle>
            <a:lvl1pPr marL="0" indent="0">
              <a:buNone/>
              <a:defRPr sz="1600">
                <a:solidFill>
                  <a:schemeClr val="bg2">
                    <a:lumMod val="50000"/>
                  </a:schemeClr>
                </a:solidFill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4552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urple 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ktangel med rundat hörn 9"/>
          <p:cNvSpPr/>
          <p:nvPr userDrawn="1"/>
        </p:nvSpPr>
        <p:spPr bwMode="auto">
          <a:xfrm flipV="1">
            <a:off x="-507" y="440659"/>
            <a:ext cx="5189251" cy="2578765"/>
          </a:xfrm>
          <a:prstGeom prst="round1Rect">
            <a:avLst>
              <a:gd name="adj" fmla="val 7106"/>
            </a:avLst>
          </a:prstGeom>
          <a:solidFill>
            <a:srgbClr val="652D8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304" y="440658"/>
            <a:ext cx="4936440" cy="1289383"/>
          </a:xfrm>
        </p:spPr>
        <p:txBody>
          <a:bodyPr anchor="t" anchorCtr="0"/>
          <a:lstStyle>
            <a:lvl1pPr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2014-06-13</a:t>
            </a:r>
            <a:endParaRPr lang="en-GB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Bildobjekt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840" y="6077847"/>
            <a:ext cx="2570600" cy="663521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288000" y="1764000"/>
            <a:ext cx="4900744" cy="504000"/>
          </a:xfrm>
        </p:spPr>
        <p:txBody>
          <a:bodyPr anchor="ctr"/>
          <a:lstStyle>
            <a:lvl1pPr marL="0" indent="0">
              <a:buNone/>
              <a:defRPr sz="22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288001" y="2349024"/>
            <a:ext cx="4900744" cy="670400"/>
          </a:xfrm>
        </p:spPr>
        <p:txBody>
          <a:bodyPr anchor="t"/>
          <a:lstStyle>
            <a:lvl1pPr marL="0" indent="0">
              <a:buNone/>
              <a:defRPr sz="16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92798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urple 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med rundat hörn 16"/>
          <p:cNvSpPr/>
          <p:nvPr userDrawn="1"/>
        </p:nvSpPr>
        <p:spPr bwMode="auto">
          <a:xfrm flipH="1" flipV="1">
            <a:off x="3422398" y="443172"/>
            <a:ext cx="5724636" cy="2569886"/>
          </a:xfrm>
          <a:prstGeom prst="round1Rect">
            <a:avLst>
              <a:gd name="adj" fmla="val 6964"/>
            </a:avLst>
          </a:prstGeom>
          <a:solidFill>
            <a:srgbClr val="652D8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noProof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8007" y="440658"/>
            <a:ext cx="4936440" cy="1289383"/>
          </a:xfrm>
        </p:spPr>
        <p:txBody>
          <a:bodyPr anchor="t" anchorCtr="0"/>
          <a:lstStyle>
            <a:lvl1pPr>
              <a:defRPr sz="3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2014-06-13</a:t>
            </a:r>
            <a:endParaRPr lang="en-GB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Bildobjekt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840" y="6077847"/>
            <a:ext cx="2570600" cy="663521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703703" y="1764000"/>
            <a:ext cx="4900744" cy="504000"/>
          </a:xfrm>
        </p:spPr>
        <p:txBody>
          <a:bodyPr anchor="ctr"/>
          <a:lstStyle>
            <a:lvl1pPr marL="0" indent="0">
              <a:buNone/>
              <a:defRPr sz="22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703704" y="2349024"/>
            <a:ext cx="4900744" cy="670400"/>
          </a:xfrm>
        </p:spPr>
        <p:txBody>
          <a:bodyPr anchor="t"/>
          <a:lstStyle>
            <a:lvl1pPr marL="0" indent="0">
              <a:buNone/>
              <a:defRPr sz="160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 marL="356400" indent="0">
              <a:buNone/>
              <a:defRPr/>
            </a:lvl2pPr>
            <a:lvl3pPr marL="835200" indent="0">
              <a:buNone/>
              <a:defRPr/>
            </a:lvl3pPr>
            <a:lvl4pPr marL="1247400" indent="0">
              <a:buNone/>
              <a:defRPr/>
            </a:lvl4pPr>
            <a:lvl5pPr marL="16524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8497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9600" y="2512800"/>
            <a:ext cx="7088400" cy="1752600"/>
          </a:xfrm>
          <a:prstGeom prst="roundRect">
            <a:avLst>
              <a:gd name="adj" fmla="val 7976"/>
            </a:avLst>
          </a:prstGeom>
        </p:spPr>
        <p:txBody>
          <a:bodyPr/>
          <a:lstStyle>
            <a:lvl1pPr marL="0" indent="0" algn="l">
              <a:spcBef>
                <a:spcPts val="288"/>
              </a:spcBef>
              <a:spcAft>
                <a:spcPts val="576"/>
              </a:spcAft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633600" y="151200"/>
            <a:ext cx="7088400" cy="2235600"/>
          </a:xfrm>
        </p:spPr>
        <p:txBody>
          <a:bodyPr anchor="b" anchorCtr="0"/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2014-06-13</a:t>
            </a:r>
            <a:endParaRPr lang="en-GB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78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2014-06-13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557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oundRect">
            <a:avLst>
              <a:gd name="adj" fmla="val 9526"/>
            </a:avLst>
          </a:prstGeom>
        </p:spPr>
        <p:txBody>
          <a:bodyPr anchor="b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2014-06-13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7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2014-06-13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1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2014-06-13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685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Purple stream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2213"/>
            <a:ext cx="9144000" cy="58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Y:\Dropbox\Learningpoint Gemensam\Kunder\T\TeliaSonera\Koppling av mallar till Sharepoint\Omgjorda bilder av oss\3_TeliaSonera_Single_white RGB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397" y="6306795"/>
            <a:ext cx="2001689" cy="516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7600" y="230400"/>
            <a:ext cx="8398800" cy="1143000"/>
          </a:xfrm>
          <a:prstGeom prst="roundRect">
            <a:avLst>
              <a:gd name="adj" fmla="val 9587"/>
            </a:avLst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0000" y="1600200"/>
            <a:ext cx="8398800" cy="4525963"/>
          </a:xfrm>
          <a:prstGeom prst="roundRect">
            <a:avLst>
              <a:gd name="adj" fmla="val 2542"/>
            </a:avLst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4799" y="6422400"/>
            <a:ext cx="1782675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2014-06-13</a:t>
            </a:r>
            <a:endParaRPr lang="en-GB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74800" y="6422400"/>
            <a:ext cx="3121336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8400" y="6422400"/>
            <a:ext cx="450000" cy="38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fld id="{523AB868-074F-4CE9-A6E9-A247B9810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873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41200" indent="-241200" algn="l" defTabSz="914400" rtl="0" eaLnBrk="1" latinLnBrk="0" hangingPunct="1">
        <a:lnSpc>
          <a:spcPct val="95000"/>
        </a:lnSpc>
        <a:spcBef>
          <a:spcPts val="1056"/>
        </a:spcBef>
        <a:spcAft>
          <a:spcPts val="792"/>
        </a:spcAft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01200" indent="-244800" algn="l" defTabSz="914400" rtl="0" eaLnBrk="1" latinLnBrk="0" hangingPunct="1">
        <a:lnSpc>
          <a:spcPct val="95000"/>
        </a:lnSpc>
        <a:spcBef>
          <a:spcPts val="0"/>
        </a:spcBef>
        <a:spcAft>
          <a:spcPts val="216"/>
        </a:spcAft>
        <a:buFont typeface="Arial" pitchFamily="34" charset="0"/>
        <a:buChar char="–"/>
        <a:defRPr sz="1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2pPr>
      <a:lvl3pPr marL="1036800" indent="-201600" algn="l" defTabSz="914400" rtl="0" eaLnBrk="1" latinLnBrk="0" hangingPunct="1">
        <a:lnSpc>
          <a:spcPct val="95000"/>
        </a:lnSpc>
        <a:spcBef>
          <a:spcPts val="168"/>
        </a:spcBef>
        <a:spcAft>
          <a:spcPts val="168"/>
        </a:spcAft>
        <a:buFont typeface="Arial" pitchFamily="34" charset="0"/>
        <a:buChar char="–"/>
        <a:defRPr sz="14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3pPr>
      <a:lvl4pPr marL="1476000" indent="-228600" algn="l" defTabSz="914400" rtl="0" eaLnBrk="1" latinLnBrk="0" hangingPunct="1">
        <a:lnSpc>
          <a:spcPct val="95000"/>
        </a:lnSpc>
        <a:spcBef>
          <a:spcPts val="168"/>
        </a:spcBef>
        <a:spcAft>
          <a:spcPts val="168"/>
        </a:spcAft>
        <a:buFont typeface="Arial" pitchFamily="34" charset="0"/>
        <a:buChar char="–"/>
        <a:defRPr sz="14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4pPr>
      <a:lvl5pPr marL="1843200" indent="-190800" algn="l" defTabSz="914400" rtl="0" eaLnBrk="1" latinLnBrk="0" hangingPunct="1">
        <a:lnSpc>
          <a:spcPct val="95000"/>
        </a:lnSpc>
        <a:spcBef>
          <a:spcPts val="168"/>
        </a:spcBef>
        <a:spcAft>
          <a:spcPts val="168"/>
        </a:spcAft>
        <a:buFont typeface="Arial" pitchFamily="34" charset="0"/>
        <a:buChar char="–"/>
        <a:defRPr sz="14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 err="1" smtClean="0"/>
              <a:t>TeliaSonera</a:t>
            </a:r>
            <a:endParaRPr lang="en-US" noProof="0" dirty="0" smtClean="0"/>
          </a:p>
          <a:p>
            <a:r>
              <a:rPr lang="en-US" noProof="0" dirty="0" smtClean="0"/>
              <a:t>Contact: per.emanuelsson@teliasonera.com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600" y="1124744"/>
            <a:ext cx="7088400" cy="1262056"/>
          </a:xfrm>
        </p:spPr>
        <p:txBody>
          <a:bodyPr/>
          <a:lstStyle/>
          <a:p>
            <a:r>
              <a:rPr lang="en-US" noProof="0" dirty="0" smtClean="0"/>
              <a:t>An operator view on LTE in unlicensed spectrum</a:t>
            </a:r>
            <a:endParaRPr lang="en-US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2014-06-13</a:t>
            </a:r>
            <a:endParaRPr lang="en-GB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1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588224" y="620688"/>
            <a:ext cx="1548373" cy="369332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chemeClr val="tx2"/>
                </a:solidFill>
              </a:rPr>
              <a:t>RWS-140011</a:t>
            </a:r>
            <a:endParaRPr lang="en-US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26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Unlicensed spectrum for a mobile operator?</a:t>
            </a:r>
            <a:endParaRPr lang="en-US" noProof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0000" y="1268760"/>
            <a:ext cx="8398800" cy="4857403"/>
          </a:xfrm>
        </p:spPr>
        <p:txBody>
          <a:bodyPr/>
          <a:lstStyle/>
          <a:p>
            <a:r>
              <a:rPr lang="en-US" noProof="0" dirty="0" smtClean="0"/>
              <a:t>Exponential traffic growth in mobile networks</a:t>
            </a:r>
          </a:p>
          <a:p>
            <a:pPr lvl="1"/>
            <a:r>
              <a:rPr lang="en-US" noProof="0" dirty="0" err="1" smtClean="0"/>
              <a:t>TeliaSonera</a:t>
            </a:r>
            <a:r>
              <a:rPr lang="en-US" noProof="0" dirty="0" smtClean="0"/>
              <a:t> mobile networks: ~60% yearly growth in traffic</a:t>
            </a:r>
          </a:p>
          <a:p>
            <a:pPr lvl="1"/>
            <a:r>
              <a:rPr lang="en-US" noProof="0" dirty="0" smtClean="0"/>
              <a:t>After five years: Traffic increase of a factor of 10</a:t>
            </a:r>
          </a:p>
          <a:p>
            <a:pPr lvl="0"/>
            <a:r>
              <a:rPr lang="en-US" noProof="0" dirty="0" smtClean="0"/>
              <a:t>To cope with this traffic increase, we need:</a:t>
            </a:r>
          </a:p>
          <a:p>
            <a:pPr lvl="1"/>
            <a:r>
              <a:rPr lang="en-US" noProof="0" dirty="0" smtClean="0"/>
              <a:t>Increased spectral efficiency</a:t>
            </a:r>
          </a:p>
          <a:p>
            <a:pPr lvl="1"/>
            <a:r>
              <a:rPr lang="en-US" noProof="0" dirty="0" smtClean="0"/>
              <a:t>Densification of networks (small cells, dual connectivity(?), ...)</a:t>
            </a:r>
          </a:p>
          <a:p>
            <a:pPr lvl="1"/>
            <a:r>
              <a:rPr lang="en-US" noProof="0" dirty="0" smtClean="0"/>
              <a:t>”All the spectrum we can get”</a:t>
            </a:r>
          </a:p>
          <a:p>
            <a:pPr lvl="0"/>
            <a:r>
              <a:rPr lang="en-US" noProof="0" dirty="0" smtClean="0"/>
              <a:t>Licensed spectrum preferred, but:</a:t>
            </a:r>
          </a:p>
          <a:p>
            <a:pPr lvl="1"/>
            <a:r>
              <a:rPr lang="en-US" noProof="0" dirty="0" smtClean="0"/>
              <a:t>Unlicensed spectrum valuable for ”offloading licensed spectrum”</a:t>
            </a:r>
          </a:p>
          <a:p>
            <a:pPr lvl="1"/>
            <a:r>
              <a:rPr lang="en-US" noProof="0" dirty="0" smtClean="0"/>
              <a:t>Unlicensed spectrum to be used for (mainly) best effort traffic</a:t>
            </a:r>
          </a:p>
          <a:p>
            <a:pPr marL="0" lvl="0" indent="0">
              <a:buNone/>
            </a:pPr>
            <a:r>
              <a:rPr lang="en-US" noProof="0" dirty="0" smtClean="0">
                <a:solidFill>
                  <a:srgbClr val="FF0000"/>
                </a:solidFill>
              </a:rPr>
              <a:t>Conclusion: Also unlicensed spectrum necessary to use</a:t>
            </a:r>
          </a:p>
          <a:p>
            <a:pPr marL="0" lvl="0" indent="0">
              <a:buNone/>
            </a:pPr>
            <a:r>
              <a:rPr lang="en-US" noProof="0" dirty="0" smtClean="0">
                <a:solidFill>
                  <a:srgbClr val="FF0000"/>
                </a:solidFill>
              </a:rPr>
              <a:t>Key question: WLAN or LTE in unlicensed spectrum?</a:t>
            </a:r>
            <a:endParaRPr lang="en-US" noProof="0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2014-06-13</a:t>
            </a:r>
            <a:endParaRPr lang="en-GB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28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LTE-U concept proposed in 3GPP RAN –</a:t>
            </a:r>
            <a:br>
              <a:rPr lang="en-US" dirty="0" smtClean="0"/>
            </a:br>
            <a:r>
              <a:rPr lang="en-US" dirty="0" smtClean="0"/>
              <a:t>License-Assisted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rtl="0" eaLnBrk="1" latinLnBrk="0" hangingPunct="1"/>
            <a:r>
              <a:rPr lang="en-US" sz="2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Unlicensed</a:t>
            </a:r>
            <a:r>
              <a:rPr lang="en-US" sz="2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spectrum to be used as secondary carrier in LTE Carrier Aggregation</a:t>
            </a:r>
            <a:endParaRPr lang="en-US" sz="2200" dirty="0" smtClean="0">
              <a:effectLst/>
            </a:endParaRPr>
          </a:p>
          <a:p>
            <a:pPr lvl="1" rtl="0" eaLnBrk="1" latinLnBrk="0" hangingPunct="1"/>
            <a:r>
              <a:rPr lang="en-US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 control information on primary (licensed spectrum) carrier</a:t>
            </a:r>
            <a:endParaRPr lang="en-US" dirty="0" smtClean="0">
              <a:effectLst/>
            </a:endParaRPr>
          </a:p>
          <a:p>
            <a:pPr lvl="1" rtl="0" eaLnBrk="1" latinLnBrk="0" hangingPunct="1"/>
            <a:r>
              <a:rPr lang="en-US" sz="18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QoS</a:t>
            </a:r>
            <a:r>
              <a:rPr lang="en-US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traffic </a:t>
            </a:r>
            <a:r>
              <a:rPr lang="en-US" sz="18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</a:t>
            </a:r>
            <a:r>
              <a:rPr lang="en-US" sz="18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primary carrier</a:t>
            </a:r>
            <a:endParaRPr lang="en-US" dirty="0" smtClean="0">
              <a:effectLst/>
            </a:endParaRPr>
          </a:p>
          <a:p>
            <a:pPr lvl="1" rtl="0" eaLnBrk="1" latinLnBrk="0" hangingPunct="1"/>
            <a:r>
              <a:rPr lang="en-US" sz="18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Secondary (unlicensed) carrier used </a:t>
            </a:r>
            <a:r>
              <a:rPr lang="en-US" sz="18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(mainly) </a:t>
            </a:r>
            <a:r>
              <a:rPr lang="en-US" sz="18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best effort traffic</a:t>
            </a:r>
            <a:endParaRPr lang="en-US" dirty="0" smtClean="0">
              <a:effectLst/>
            </a:endParaRPr>
          </a:p>
          <a:p>
            <a:pPr rtl="0" eaLnBrk="1" latinLnBrk="0" hangingPunct="1"/>
            <a:r>
              <a:rPr lang="en-US" sz="2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 “standalone mode” for LTE-U</a:t>
            </a:r>
            <a:endParaRPr lang="en-US" dirty="0" smtClean="0">
              <a:effectLst/>
            </a:endParaRPr>
          </a:p>
          <a:p>
            <a:pPr rtl="0" eaLnBrk="1" latinLnBrk="0" hangingPunct="1"/>
            <a:r>
              <a:rPr lang="en-US" sz="2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LTE-U to be TDD and/or SDL</a:t>
            </a:r>
            <a:endParaRPr lang="en-US" dirty="0" smtClean="0">
              <a:effectLst/>
            </a:endParaRPr>
          </a:p>
          <a:p>
            <a:pPr rtl="0" eaLnBrk="1" latinLnBrk="0" hangingPunct="1"/>
            <a:r>
              <a:rPr lang="en-US" sz="2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LTE features that need to be specified</a:t>
            </a:r>
            <a:endParaRPr lang="en-US" dirty="0" smtClean="0">
              <a:effectLst/>
            </a:endParaRPr>
          </a:p>
          <a:p>
            <a:pPr lvl="1" rtl="0" eaLnBrk="1" latinLnBrk="0" hangingPunct="1"/>
            <a:r>
              <a:rPr lang="en-US" sz="18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LTE FDD/TDD CA – already ongoing</a:t>
            </a:r>
            <a:endParaRPr lang="en-US" dirty="0" smtClean="0">
              <a:effectLst/>
            </a:endParaRPr>
          </a:p>
          <a:p>
            <a:pPr lvl="1" rtl="0" eaLnBrk="1" latinLnBrk="0" hangingPunct="1"/>
            <a:r>
              <a:rPr lang="en-US" sz="18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“Listen before talk” or similar</a:t>
            </a:r>
            <a:endParaRPr lang="en-US" dirty="0" smtClean="0">
              <a:effectLst/>
            </a:endParaRPr>
          </a:p>
          <a:p>
            <a:pPr lvl="1" rtl="0" eaLnBrk="1" latinLnBrk="0" hangingPunct="1"/>
            <a:r>
              <a:rPr lang="en-US" sz="18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 frequency bands for LTE</a:t>
            </a:r>
            <a:endParaRPr lang="en-US" dirty="0" smtClean="0">
              <a:effectLst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2014-06-13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36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2"/>
                </a:solidFill>
              </a:rPr>
              <a:t>2014-06-13</a:t>
            </a:r>
            <a:endParaRPr lang="en-GB" smtClean="0">
              <a:solidFill>
                <a:schemeClr val="bg2"/>
              </a:solidFill>
            </a:endParaRPr>
          </a:p>
        </p:txBody>
      </p:sp>
      <p:sp>
        <p:nvSpPr>
          <p:cNvPr id="2560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en-US" noProof="0" dirty="0" smtClean="0"/>
              <a:t>SWOT</a:t>
            </a:r>
            <a:br>
              <a:rPr lang="en-US" noProof="0" dirty="0" smtClean="0"/>
            </a:br>
            <a:r>
              <a:rPr lang="en-US" noProof="0" dirty="0" smtClean="0"/>
              <a:t>LTE License-assisted access compared to </a:t>
            </a:r>
            <a:r>
              <a:rPr lang="en-US" noProof="0" dirty="0" err="1" smtClean="0"/>
              <a:t>WiFi</a:t>
            </a:r>
            <a:endParaRPr lang="en-US" noProof="0" dirty="0" smtClean="0"/>
          </a:p>
        </p:txBody>
      </p:sp>
      <p:sp>
        <p:nvSpPr>
          <p:cNvPr id="152579" name="Rectangle 3"/>
          <p:cNvSpPr>
            <a:spLocks noChangeArrowheads="1"/>
          </p:cNvSpPr>
          <p:nvPr/>
        </p:nvSpPr>
        <p:spPr bwMode="auto">
          <a:xfrm>
            <a:off x="827088" y="3645371"/>
            <a:ext cx="3744912" cy="2447925"/>
          </a:xfrm>
          <a:prstGeom prst="rect">
            <a:avLst/>
          </a:prstGeom>
          <a:solidFill>
            <a:srgbClr val="AFCC4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rIns="36000" anchor="ctr"/>
          <a:lstStyle/>
          <a:p>
            <a:pPr algn="l">
              <a:defRPr/>
            </a:pPr>
            <a:endParaRPr lang="sv-SE" sz="2000">
              <a:solidFill>
                <a:schemeClr val="tx2"/>
              </a:solidFill>
              <a:latin typeface="Comic Sans MS" charset="0"/>
              <a:ea typeface="ＭＳ Ｐゴシック" charset="0"/>
            </a:endParaRPr>
          </a:p>
        </p:txBody>
      </p:sp>
      <p:sp>
        <p:nvSpPr>
          <p:cNvPr id="152580" name="Rectangle 4"/>
          <p:cNvSpPr>
            <a:spLocks noChangeArrowheads="1"/>
          </p:cNvSpPr>
          <p:nvPr/>
        </p:nvSpPr>
        <p:spPr bwMode="auto">
          <a:xfrm>
            <a:off x="827088" y="1197446"/>
            <a:ext cx="3744912" cy="244792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rIns="36000" anchor="ctr"/>
          <a:lstStyle/>
          <a:p>
            <a:pPr algn="l">
              <a:defRPr/>
            </a:pPr>
            <a:endParaRPr lang="sv-SE" sz="2000">
              <a:solidFill>
                <a:schemeClr val="tx2"/>
              </a:solidFill>
              <a:latin typeface="Comic Sans MS" charset="0"/>
              <a:ea typeface="ＭＳ Ｐゴシック" charset="0"/>
            </a:endParaRPr>
          </a:p>
        </p:txBody>
      </p:sp>
      <p:sp>
        <p:nvSpPr>
          <p:cNvPr id="152581" name="Rectangle 5"/>
          <p:cNvSpPr>
            <a:spLocks noChangeArrowheads="1"/>
          </p:cNvSpPr>
          <p:nvPr/>
        </p:nvSpPr>
        <p:spPr bwMode="auto">
          <a:xfrm>
            <a:off x="4572000" y="1197446"/>
            <a:ext cx="3744913" cy="244792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wrap="none" lIns="36000" rIns="36000" anchor="ctr"/>
          <a:lstStyle/>
          <a:p>
            <a:pPr algn="l">
              <a:defRPr/>
            </a:pPr>
            <a:endParaRPr lang="sv-SE" sz="2000">
              <a:solidFill>
                <a:schemeClr val="tx2"/>
              </a:solidFill>
              <a:latin typeface="Comic Sans MS" charset="0"/>
              <a:ea typeface="ＭＳ Ｐゴシック" charset="0"/>
            </a:endParaRPr>
          </a:p>
        </p:txBody>
      </p:sp>
      <p:sp>
        <p:nvSpPr>
          <p:cNvPr id="152582" name="Rectangle 6"/>
          <p:cNvSpPr>
            <a:spLocks noChangeArrowheads="1"/>
          </p:cNvSpPr>
          <p:nvPr/>
        </p:nvSpPr>
        <p:spPr bwMode="auto">
          <a:xfrm>
            <a:off x="4572000" y="3645371"/>
            <a:ext cx="3744913" cy="24479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36000" rIns="36000" anchor="ctr"/>
          <a:lstStyle/>
          <a:p>
            <a:pPr algn="l">
              <a:defRPr/>
            </a:pPr>
            <a:endParaRPr lang="sv-SE" sz="2000">
              <a:solidFill>
                <a:schemeClr val="tx2"/>
              </a:solidFill>
              <a:latin typeface="Comic Sans MS" charset="0"/>
              <a:ea typeface="ＭＳ Ｐゴシック" charset="0"/>
            </a:endParaRPr>
          </a:p>
        </p:txBody>
      </p:sp>
      <p:sp>
        <p:nvSpPr>
          <p:cNvPr id="152583" name="Text Box 7"/>
          <p:cNvSpPr txBox="1">
            <a:spLocks noChangeArrowheads="1"/>
          </p:cNvSpPr>
          <p:nvPr/>
        </p:nvSpPr>
        <p:spPr bwMode="auto">
          <a:xfrm>
            <a:off x="827088" y="1197446"/>
            <a:ext cx="3744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rIns="36000">
            <a:spAutoFit/>
          </a:bodyPr>
          <a:lstStyle/>
          <a:p>
            <a:pPr algn="l">
              <a:spcBef>
                <a:spcPct val="50000"/>
              </a:spcBef>
              <a:defRPr/>
            </a:pPr>
            <a:endParaRPr lang="sv-SE" sz="2000">
              <a:solidFill>
                <a:schemeClr val="tx2"/>
              </a:solidFill>
              <a:latin typeface="Comic Sans MS" charset="0"/>
              <a:ea typeface="ＭＳ Ｐゴシック" charset="0"/>
            </a:endParaRPr>
          </a:p>
        </p:txBody>
      </p:sp>
      <p:sp>
        <p:nvSpPr>
          <p:cNvPr id="152584" name="Text Box 8"/>
          <p:cNvSpPr txBox="1">
            <a:spLocks noChangeArrowheads="1"/>
          </p:cNvSpPr>
          <p:nvPr/>
        </p:nvSpPr>
        <p:spPr bwMode="auto">
          <a:xfrm>
            <a:off x="4572000" y="1197446"/>
            <a:ext cx="3744913" cy="156966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lIns="36000" rIns="36000"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2000" dirty="0" smtClean="0">
                <a:latin typeface="+mn-lt"/>
                <a:ea typeface="ＭＳ Ｐゴシック" charset="-128"/>
              </a:rPr>
              <a:t>WEAKNESSES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en-US" sz="1200" dirty="0" smtClean="0">
                <a:latin typeface="+mn-lt"/>
                <a:ea typeface="ＭＳ Ｐゴシック" charset="-128"/>
              </a:rPr>
              <a:t> </a:t>
            </a:r>
            <a:r>
              <a:rPr lang="en-US" sz="1600" dirty="0" smtClean="0">
                <a:latin typeface="+mn-lt"/>
                <a:ea typeface="ＭＳ Ｐゴシック" charset="-128"/>
              </a:rPr>
              <a:t>Will take time before we have support for LTE-U in the majority of terminals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200" dirty="0" smtClean="0">
              <a:latin typeface="+mn-lt"/>
              <a:ea typeface="ＭＳ Ｐゴシック" charset="-128"/>
            </a:endParaRPr>
          </a:p>
          <a:p>
            <a:pPr>
              <a:spcBef>
                <a:spcPct val="50000"/>
              </a:spcBef>
              <a:defRPr/>
            </a:pPr>
            <a:endParaRPr lang="en-US" sz="1200" dirty="0" smtClean="0">
              <a:latin typeface="+mn-lt"/>
              <a:ea typeface="ＭＳ Ｐゴシック" charset="-128"/>
            </a:endParaRPr>
          </a:p>
        </p:txBody>
      </p:sp>
      <p:sp>
        <p:nvSpPr>
          <p:cNvPr id="152585" name="Text Box 9"/>
          <p:cNvSpPr txBox="1">
            <a:spLocks noChangeArrowheads="1"/>
          </p:cNvSpPr>
          <p:nvPr/>
        </p:nvSpPr>
        <p:spPr bwMode="auto">
          <a:xfrm>
            <a:off x="827088" y="1197446"/>
            <a:ext cx="3744912" cy="2492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rIns="36000"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2000" dirty="0" smtClean="0">
                <a:latin typeface="+mn-lt"/>
                <a:ea typeface="ＭＳ Ｐゴシック" charset="-128"/>
              </a:rPr>
              <a:t>STRENGTHS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en-US" sz="1200" dirty="0" smtClean="0">
                <a:latin typeface="+mn-lt"/>
                <a:ea typeface="ＭＳ Ｐゴシック" charset="-128"/>
              </a:rPr>
              <a:t> </a:t>
            </a:r>
            <a:r>
              <a:rPr lang="en-US" sz="1600" dirty="0" smtClean="0">
                <a:latin typeface="+mn-lt"/>
                <a:ea typeface="ＭＳ Ｐゴシック" charset="-128"/>
              </a:rPr>
              <a:t>Easier to integrate with EPC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en-US" sz="1600" dirty="0" smtClean="0">
                <a:latin typeface="+mn-lt"/>
                <a:ea typeface="ＭＳ Ｐゴシック" charset="-128"/>
              </a:rPr>
              <a:t>Easier and more cost efficient O&amp;M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en-US" sz="1600" dirty="0" smtClean="0">
                <a:latin typeface="+mn-lt"/>
                <a:ea typeface="ＭＳ Ｐゴシック" charset="-128"/>
              </a:rPr>
              <a:t>Higher spectral efficiency</a:t>
            </a:r>
          </a:p>
          <a:p>
            <a:pPr lvl="1">
              <a:spcBef>
                <a:spcPct val="50000"/>
              </a:spcBef>
              <a:buFontTx/>
              <a:buChar char="•"/>
              <a:defRPr/>
            </a:pPr>
            <a:r>
              <a:rPr lang="en-US" sz="1600" dirty="0" smtClean="0">
                <a:latin typeface="+mn-lt"/>
                <a:ea typeface="ＭＳ Ｐゴシック" charset="-128"/>
              </a:rPr>
              <a:t>Needs to be verified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en-US" sz="1600" dirty="0" smtClean="0">
                <a:latin typeface="+mn-lt"/>
                <a:ea typeface="ＭＳ Ｐゴシック" charset="-128"/>
              </a:rPr>
              <a:t>Higher user bit rate (carrier aggregation)</a:t>
            </a:r>
          </a:p>
        </p:txBody>
      </p:sp>
      <p:sp>
        <p:nvSpPr>
          <p:cNvPr id="152586" name="Text Box 10"/>
          <p:cNvSpPr txBox="1">
            <a:spLocks noChangeArrowheads="1"/>
          </p:cNvSpPr>
          <p:nvPr/>
        </p:nvSpPr>
        <p:spPr bwMode="auto">
          <a:xfrm>
            <a:off x="827088" y="3645371"/>
            <a:ext cx="3744912" cy="2246769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extLst/>
        </p:spPr>
        <p:txBody>
          <a:bodyPr lIns="36000" rIns="36000"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2000" dirty="0" smtClean="0">
                <a:latin typeface="+mn-lt"/>
                <a:ea typeface="ＭＳ Ｐゴシック" charset="-128"/>
              </a:rPr>
              <a:t>OPPORTUNITIES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en-US" sz="1200" dirty="0" smtClean="0">
                <a:latin typeface="+mn-lt"/>
                <a:ea typeface="ＭＳ Ｐゴシック" charset="-128"/>
              </a:rPr>
              <a:t> </a:t>
            </a:r>
            <a:r>
              <a:rPr lang="en-US" sz="1600" dirty="0" smtClean="0">
                <a:latin typeface="+mn-lt"/>
                <a:ea typeface="ＭＳ Ｐゴシック" charset="-128"/>
              </a:rPr>
              <a:t>Very cost efficient capacity as well as user bit rate booster of our 4G network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en-US" sz="1600" dirty="0" smtClean="0">
                <a:latin typeface="+mn-lt"/>
                <a:ea typeface="ＭＳ Ｐゴシック" charset="-128"/>
              </a:rPr>
              <a:t>Better user experience for our customers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en-US" sz="1600" dirty="0" smtClean="0">
                <a:latin typeface="+mn-lt"/>
                <a:ea typeface="ＭＳ Ｐゴシック" charset="-128"/>
              </a:rPr>
              <a:t>Possible to reduce the number of RATs in our network – Lower production cost</a:t>
            </a:r>
            <a:endParaRPr lang="en-US" sz="1200" dirty="0" smtClean="0">
              <a:latin typeface="+mn-lt"/>
              <a:ea typeface="ＭＳ Ｐゴシック" charset="-128"/>
            </a:endParaRPr>
          </a:p>
        </p:txBody>
      </p:sp>
      <p:sp>
        <p:nvSpPr>
          <p:cNvPr id="152587" name="Text Box 11"/>
          <p:cNvSpPr txBox="1">
            <a:spLocks noChangeArrowheads="1"/>
          </p:cNvSpPr>
          <p:nvPr/>
        </p:nvSpPr>
        <p:spPr bwMode="auto">
          <a:xfrm>
            <a:off x="4572000" y="3645371"/>
            <a:ext cx="3744913" cy="2277547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lIns="36000" rIns="36000"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2000" dirty="0" smtClean="0">
                <a:latin typeface="+mn-lt"/>
                <a:ea typeface="ＭＳ Ｐゴシック" charset="-128"/>
              </a:rPr>
              <a:t>THREATS</a:t>
            </a:r>
            <a:endParaRPr lang="en-US" sz="1200" dirty="0" smtClean="0">
              <a:latin typeface="+mn-lt"/>
              <a:ea typeface="ＭＳ Ｐゴシック" charset="-128"/>
            </a:endParaRP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en-US" sz="1600" dirty="0" smtClean="0">
                <a:latin typeface="+mn-lt"/>
                <a:ea typeface="ＭＳ Ｐゴシック" charset="-128"/>
              </a:rPr>
              <a:t>Could open up for unfair competition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en-US" sz="1600" dirty="0" smtClean="0">
                <a:latin typeface="+mn-lt"/>
                <a:ea typeface="ＭＳ Ｐゴシック" charset="-128"/>
              </a:rPr>
              <a:t>WRC allocates less licensed spectrum for mobile usage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en-US" sz="1600" dirty="0" smtClean="0">
                <a:latin typeface="+mn-lt"/>
                <a:ea typeface="ＭＳ Ｐゴシック" charset="-128"/>
              </a:rPr>
              <a:t>Market fragmentation in unlicensed bands</a:t>
            </a:r>
          </a:p>
          <a:p>
            <a:pPr>
              <a:spcBef>
                <a:spcPct val="50000"/>
              </a:spcBef>
              <a:defRPr/>
            </a:pPr>
            <a:endParaRPr lang="en-US" sz="1200" dirty="0" smtClean="0">
              <a:latin typeface="+mn-lt"/>
              <a:ea typeface="ＭＳ Ｐゴシック" charset="-128"/>
            </a:endParaRPr>
          </a:p>
        </p:txBody>
      </p:sp>
      <p:sp>
        <p:nvSpPr>
          <p:cNvPr id="152588" name="Text Box 12"/>
          <p:cNvSpPr txBox="1">
            <a:spLocks noChangeArrowheads="1"/>
          </p:cNvSpPr>
          <p:nvPr/>
        </p:nvSpPr>
        <p:spPr bwMode="auto">
          <a:xfrm>
            <a:off x="3995738" y="1126008"/>
            <a:ext cx="7921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rIns="36000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sv-SE" sz="4000">
                <a:latin typeface="Brush Script Std" charset="0"/>
                <a:ea typeface="ＭＳ Ｐゴシック" charset="0"/>
              </a:rPr>
              <a:t>S</a:t>
            </a:r>
          </a:p>
        </p:txBody>
      </p:sp>
      <p:sp>
        <p:nvSpPr>
          <p:cNvPr id="152589" name="Text Box 13"/>
          <p:cNvSpPr txBox="1">
            <a:spLocks noChangeArrowheads="1"/>
          </p:cNvSpPr>
          <p:nvPr/>
        </p:nvSpPr>
        <p:spPr bwMode="auto">
          <a:xfrm>
            <a:off x="7596188" y="1126008"/>
            <a:ext cx="7921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rIns="36000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sv-SE" sz="4000">
                <a:latin typeface="Brush Script Std" charset="0"/>
                <a:ea typeface="ＭＳ Ｐゴシック" charset="0"/>
              </a:rPr>
              <a:t>W</a:t>
            </a:r>
          </a:p>
        </p:txBody>
      </p:sp>
      <p:sp>
        <p:nvSpPr>
          <p:cNvPr id="152590" name="Text Box 14"/>
          <p:cNvSpPr txBox="1">
            <a:spLocks noChangeArrowheads="1"/>
          </p:cNvSpPr>
          <p:nvPr/>
        </p:nvSpPr>
        <p:spPr bwMode="auto">
          <a:xfrm>
            <a:off x="7812088" y="3645371"/>
            <a:ext cx="7921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rIns="36000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sv-SE" sz="4000" dirty="0">
                <a:latin typeface="Brush Script Std" charset="0"/>
                <a:ea typeface="ＭＳ Ｐゴシック" charset="0"/>
              </a:rPr>
              <a:t>T</a:t>
            </a:r>
          </a:p>
        </p:txBody>
      </p:sp>
      <p:sp>
        <p:nvSpPr>
          <p:cNvPr id="152591" name="Text Box 15"/>
          <p:cNvSpPr txBox="1">
            <a:spLocks noChangeArrowheads="1"/>
          </p:cNvSpPr>
          <p:nvPr/>
        </p:nvSpPr>
        <p:spPr bwMode="auto">
          <a:xfrm>
            <a:off x="4067175" y="3645371"/>
            <a:ext cx="7921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36000" rIns="36000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sv-SE" sz="4000">
                <a:latin typeface="Brush Script Std" charset="0"/>
                <a:ea typeface="ＭＳ Ｐゴシック" charset="0"/>
              </a:rPr>
              <a:t>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98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 of the threats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000" y="908720"/>
            <a:ext cx="8398800" cy="5217443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Unfair</a:t>
            </a:r>
            <a:r>
              <a:rPr lang="en-US" baseline="0" dirty="0" smtClean="0"/>
              <a:t> competition</a:t>
            </a:r>
          </a:p>
          <a:p>
            <a:pPr marL="817200" lvl="1" indent="-457200"/>
            <a:r>
              <a:rPr lang="en-US" baseline="0" dirty="0" smtClean="0"/>
              <a:t>Threat: New players could use unlicensed spectrum to avoid regulatory requirements (coverage, LI, …)</a:t>
            </a:r>
          </a:p>
          <a:p>
            <a:pPr marL="817200" lvl="1" indent="-457200"/>
            <a:r>
              <a:rPr lang="en-US" baseline="0" dirty="0" smtClean="0"/>
              <a:t>Not likely, since:</a:t>
            </a:r>
          </a:p>
          <a:p>
            <a:pPr marL="1252800" lvl="2" indent="-457200"/>
            <a:r>
              <a:rPr lang="en-US" baseline="0" dirty="0" smtClean="0"/>
              <a:t>Licensed spectrum  needed</a:t>
            </a:r>
          </a:p>
          <a:p>
            <a:pPr marL="1252800" lvl="2" indent="-457200"/>
            <a:r>
              <a:rPr lang="en-US" dirty="0" smtClean="0"/>
              <a:t>”Big core network machinery” needed</a:t>
            </a:r>
          </a:p>
          <a:p>
            <a:pPr marL="817200" lvl="1" indent="-457200"/>
            <a:r>
              <a:rPr lang="en-US" baseline="0" dirty="0" smtClean="0"/>
              <a:t>Also: Already possible today with </a:t>
            </a:r>
            <a:r>
              <a:rPr lang="en-US" baseline="0" dirty="0" err="1" smtClean="0"/>
              <a:t>WiFi</a:t>
            </a:r>
            <a:endParaRPr lang="en-US" baseline="0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Less spectrum allocated</a:t>
            </a:r>
            <a:r>
              <a:rPr lang="en-US" baseline="0" dirty="0" smtClean="0"/>
              <a:t> to mobile usage by WRC</a:t>
            </a:r>
          </a:p>
          <a:p>
            <a:pPr marL="817200" lvl="1" indent="-457200"/>
            <a:r>
              <a:rPr lang="en-US" baseline="0" dirty="0" smtClean="0"/>
              <a:t>Nothing new: Already today mobile operators use </a:t>
            </a:r>
            <a:r>
              <a:rPr lang="en-US" baseline="0" dirty="0" err="1" smtClean="0"/>
              <a:t>WiFi</a:t>
            </a:r>
            <a:endParaRPr lang="en-US" baseline="0" dirty="0" smtClean="0"/>
          </a:p>
          <a:p>
            <a:pPr marL="817200" lvl="1" indent="-457200"/>
            <a:r>
              <a:rPr lang="en-US" baseline="0" dirty="0" smtClean="0"/>
              <a:t>Mobile industry needs to show that licensed spectrum needed for </a:t>
            </a:r>
            <a:r>
              <a:rPr lang="en-US" baseline="0" dirty="0" err="1" smtClean="0"/>
              <a:t>QoS</a:t>
            </a:r>
            <a:endParaRPr lang="en-US" baseline="0" dirty="0" smtClean="0"/>
          </a:p>
          <a:p>
            <a:pPr marL="457200" indent="-457200">
              <a:buFont typeface="+mj-lt"/>
              <a:buAutoNum type="arabicPeriod"/>
            </a:pPr>
            <a:r>
              <a:rPr lang="en-US" baseline="0" dirty="0" smtClean="0"/>
              <a:t>Market fragmentation</a:t>
            </a:r>
          </a:p>
          <a:p>
            <a:pPr marL="817200" lvl="1" indent="-457200"/>
            <a:r>
              <a:rPr lang="en-US" dirty="0" err="1" smtClean="0"/>
              <a:t>WiFi</a:t>
            </a:r>
            <a:r>
              <a:rPr lang="en-US" baseline="0" dirty="0" smtClean="0"/>
              <a:t> will remain very important =&gt; Terminals will still support </a:t>
            </a:r>
            <a:r>
              <a:rPr lang="en-US" baseline="0" dirty="0" err="1" smtClean="0"/>
              <a:t>WiFi</a:t>
            </a:r>
            <a:endParaRPr lang="en-US" baseline="0" dirty="0" smtClean="0"/>
          </a:p>
          <a:p>
            <a:pPr marL="817200" lvl="1" indent="-457200"/>
            <a:r>
              <a:rPr lang="en-US" baseline="0" dirty="0" smtClean="0"/>
              <a:t>Not a major effort to include LTE-U if LTE already supported</a:t>
            </a:r>
          </a:p>
          <a:p>
            <a:pPr marL="0" lv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Conclusion:</a:t>
            </a:r>
            <a:r>
              <a:rPr lang="en-US" sz="2400" baseline="0" dirty="0" smtClean="0">
                <a:solidFill>
                  <a:srgbClr val="FF0000"/>
                </a:solidFill>
              </a:rPr>
              <a:t> The threats are not likely</a:t>
            </a:r>
            <a:r>
              <a:rPr lang="en-US" sz="2400" dirty="0" smtClean="0">
                <a:solidFill>
                  <a:srgbClr val="FF0000"/>
                </a:solidFill>
              </a:rPr>
              <a:t> to materialize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2014-06-13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7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 of the opportunities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Capacity</a:t>
            </a:r>
            <a:r>
              <a:rPr lang="en-US" baseline="0" dirty="0" smtClean="0"/>
              <a:t> booster</a:t>
            </a:r>
          </a:p>
          <a:p>
            <a:pPr marL="817200" lvl="1" indent="-457200"/>
            <a:r>
              <a:rPr lang="en-US" baseline="0" dirty="0" smtClean="0"/>
              <a:t>Higher spectral efficiency than for </a:t>
            </a:r>
            <a:r>
              <a:rPr lang="en-US" baseline="0" dirty="0" err="1" smtClean="0"/>
              <a:t>WiFi</a:t>
            </a:r>
            <a:endParaRPr lang="en-US" baseline="0" dirty="0" smtClean="0"/>
          </a:p>
          <a:p>
            <a:pPr marL="1252800" lvl="2" indent="-457200"/>
            <a:r>
              <a:rPr lang="en-US" dirty="0" smtClean="0"/>
              <a:t>Indicated in contributions at the WS in Paris in January</a:t>
            </a:r>
            <a:endParaRPr lang="en-US" baseline="0" dirty="0" smtClean="0"/>
          </a:p>
          <a:p>
            <a:pPr marL="1252800" lvl="2" indent="-457200"/>
            <a:r>
              <a:rPr lang="en-US" baseline="0" dirty="0" smtClean="0"/>
              <a:t>Needs to be verified in RAN1 simulations</a:t>
            </a:r>
          </a:p>
          <a:p>
            <a:pPr marL="457200" indent="-457200">
              <a:buFont typeface="+mj-lt"/>
              <a:buAutoNum type="arabicPeriod"/>
            </a:pPr>
            <a:r>
              <a:rPr lang="en-US" baseline="0" dirty="0" smtClean="0"/>
              <a:t>Better user experience</a:t>
            </a:r>
          </a:p>
          <a:p>
            <a:pPr marL="817200" lvl="1" indent="-457200"/>
            <a:r>
              <a:rPr lang="en-US" baseline="0" dirty="0" smtClean="0"/>
              <a:t>Higher user bit rate – because of carrier aggregation</a:t>
            </a:r>
          </a:p>
          <a:p>
            <a:pPr marL="817200" lvl="1" indent="-457200"/>
            <a:r>
              <a:rPr lang="en-US" baseline="0" dirty="0" smtClean="0"/>
              <a:t>Seamless mobility between ”licensed and unlicensed”</a:t>
            </a:r>
          </a:p>
          <a:p>
            <a:pPr marL="457200" indent="-457200">
              <a:buFont typeface="+mj-lt"/>
              <a:buAutoNum type="arabicPeriod"/>
            </a:pPr>
            <a:r>
              <a:rPr lang="en-US" baseline="0" dirty="0" smtClean="0"/>
              <a:t>Lower production cost</a:t>
            </a:r>
          </a:p>
          <a:p>
            <a:pPr marL="817200" lvl="1" indent="-457200">
              <a:buFont typeface="+mj-lt"/>
              <a:buAutoNum type="arabicPeriod"/>
            </a:pPr>
            <a:r>
              <a:rPr lang="en-US" dirty="0" smtClean="0"/>
              <a:t>Easier integration with EPC</a:t>
            </a:r>
          </a:p>
          <a:p>
            <a:pPr marL="817200" lvl="1" indent="-457200">
              <a:buFont typeface="+mj-lt"/>
              <a:buAutoNum type="arabicPeriod"/>
            </a:pPr>
            <a:r>
              <a:rPr lang="en-US" dirty="0" err="1" smtClean="0"/>
              <a:t>WiFi</a:t>
            </a:r>
            <a:r>
              <a:rPr lang="en-US" baseline="0" dirty="0" smtClean="0"/>
              <a:t> RAT can be closed down</a:t>
            </a:r>
          </a:p>
          <a:p>
            <a:pPr marL="817200" lvl="1" indent="-457200">
              <a:buFont typeface="+mj-lt"/>
              <a:buAutoNum type="arabicPeriod"/>
            </a:pPr>
            <a:r>
              <a:rPr lang="en-US" baseline="0" dirty="0" err="1" smtClean="0"/>
              <a:t>WiFi</a:t>
            </a:r>
            <a:r>
              <a:rPr lang="en-US" baseline="0" dirty="0" smtClean="0"/>
              <a:t> O&amp;M can be closed down</a:t>
            </a:r>
          </a:p>
          <a:p>
            <a:pPr marL="0" lvl="0" indent="0">
              <a:buFont typeface="+mj-lt"/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Conclusion: The opportunities look good! </a:t>
            </a:r>
            <a:r>
              <a:rPr lang="en-US" sz="2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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2014-06-13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54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 smtClean="0"/>
              <a:t>TeliaSonera</a:t>
            </a:r>
            <a:r>
              <a:rPr lang="en-US" noProof="0" dirty="0" smtClean="0"/>
              <a:t> position</a:t>
            </a:r>
            <a:endParaRPr lang="en-US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idx="1"/>
          </p:nvPr>
        </p:nvSpPr>
        <p:spPr>
          <a:xfrm>
            <a:off x="450000" y="1268760"/>
            <a:ext cx="8398800" cy="4857403"/>
          </a:xfrm>
        </p:spPr>
        <p:txBody>
          <a:bodyPr/>
          <a:lstStyle/>
          <a:p>
            <a:r>
              <a:rPr lang="en-US" noProof="0" dirty="0" err="1" smtClean="0"/>
              <a:t>TeliaSonera</a:t>
            </a:r>
            <a:r>
              <a:rPr lang="en-US" noProof="0" dirty="0" smtClean="0"/>
              <a:t> is positive to the proposed concept of “License-Assisted Access”</a:t>
            </a:r>
          </a:p>
          <a:p>
            <a:r>
              <a:rPr lang="en-US" noProof="0" dirty="0" smtClean="0"/>
              <a:t>We would like to have this specified in 3GPP Rel-13</a:t>
            </a:r>
          </a:p>
          <a:p>
            <a:r>
              <a:rPr lang="en-US" noProof="0" dirty="0" smtClean="0"/>
              <a:t>We will not support a ”stand alone mode” for LTE-Unlicensed</a:t>
            </a:r>
          </a:p>
          <a:p>
            <a:pPr lvl="1"/>
            <a:r>
              <a:rPr lang="en-US" noProof="0" dirty="0" smtClean="0"/>
              <a:t>Main benefit with Carrier Aggregation</a:t>
            </a:r>
          </a:p>
          <a:p>
            <a:pPr lvl="1"/>
            <a:r>
              <a:rPr lang="en-US" noProof="0" dirty="0" smtClean="0"/>
              <a:t>Unlicensed secondary carrier for Best Effort Traffic</a:t>
            </a:r>
          </a:p>
          <a:p>
            <a:r>
              <a:rPr lang="en-US" noProof="0" dirty="0" smtClean="0"/>
              <a:t>3GPP/</a:t>
            </a:r>
            <a:r>
              <a:rPr lang="en-US" noProof="0" dirty="0" err="1" smtClean="0"/>
              <a:t>WiFi</a:t>
            </a:r>
            <a:r>
              <a:rPr lang="en-US" noProof="0" dirty="0" smtClean="0"/>
              <a:t> interworking remains important</a:t>
            </a:r>
          </a:p>
          <a:p>
            <a:pPr lvl="1"/>
            <a:r>
              <a:rPr lang="en-US" dirty="0" smtClean="0"/>
              <a:t>Operator </a:t>
            </a:r>
            <a:r>
              <a:rPr lang="en-US" dirty="0" err="1" smtClean="0"/>
              <a:t>WiFi</a:t>
            </a:r>
            <a:r>
              <a:rPr lang="en-US" dirty="0" smtClean="0"/>
              <a:t> networks will remain important for a long time</a:t>
            </a:r>
            <a:endParaRPr lang="en-US" noProof="0" dirty="0" smtClean="0"/>
          </a:p>
          <a:p>
            <a:r>
              <a:rPr lang="en-US" noProof="0" dirty="0" smtClean="0"/>
              <a:t>Spectrum:</a:t>
            </a:r>
          </a:p>
          <a:p>
            <a:pPr lvl="1"/>
            <a:r>
              <a:rPr lang="en-US" noProof="0" dirty="0" smtClean="0"/>
              <a:t>5 GHz is first target (5150-5350 and 5470-5725 MHz)</a:t>
            </a:r>
          </a:p>
          <a:p>
            <a:pPr lvl="1"/>
            <a:r>
              <a:rPr lang="en-US" noProof="0" dirty="0" smtClean="0"/>
              <a:t>Also 2.4 GHz </a:t>
            </a:r>
            <a:r>
              <a:rPr lang="en-US" dirty="0" smtClean="0"/>
              <a:t>needs to be specified (not possible to </a:t>
            </a:r>
            <a:r>
              <a:rPr lang="en-US" dirty="0" smtClean="0"/>
              <a:t>achieve max synergies otherwise)</a:t>
            </a:r>
            <a:endParaRPr lang="en-US" noProof="0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2014-06-13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B868-074F-4CE9-A6E9-A247B98108C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54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 PPT">
  <a:themeElements>
    <a:clrScheme name="TeliaSonera">
      <a:dk1>
        <a:sysClr val="windowText" lastClr="000000"/>
      </a:dk1>
      <a:lt1>
        <a:sysClr val="window" lastClr="FFFFFF"/>
      </a:lt1>
      <a:dk2>
        <a:srgbClr val="652D86"/>
      </a:dk2>
      <a:lt2>
        <a:srgbClr val="C2C2BA"/>
      </a:lt2>
      <a:accent1>
        <a:srgbClr val="652D86"/>
      </a:accent1>
      <a:accent2>
        <a:srgbClr val="C41B79"/>
      </a:accent2>
      <a:accent3>
        <a:srgbClr val="BED600"/>
      </a:accent3>
      <a:accent4>
        <a:srgbClr val="00B48C"/>
      </a:accent4>
      <a:accent5>
        <a:srgbClr val="FF6319"/>
      </a:accent5>
      <a:accent6>
        <a:srgbClr val="F9DC00"/>
      </a:accent6>
      <a:hlink>
        <a:srgbClr val="0083BE"/>
      </a:hlink>
      <a:folHlink>
        <a:srgbClr val="6C6F70"/>
      </a:folHlink>
    </a:clrScheme>
    <a:fontScheme name="TeliaSoner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FFFF"/>
        </a:solidFill>
        <a:ln w="9525" algn="ctr">
          <a:solidFill>
            <a:schemeClr val="accent1"/>
          </a:solidFill>
          <a:miter lim="800000"/>
          <a:headEnd/>
          <a:tailEnd/>
        </a:ln>
        <a:effectLst/>
        <a:extLst/>
      </a:spPr>
      <a:bodyPr wrap="none" rtlCol="0" anchor="ctr"/>
      <a:lstStyle>
        <a:defPPr marL="269875" indent="-182563" algn="l">
          <a:lnSpc>
            <a:spcPct val="95000"/>
          </a:lnSpc>
          <a:spcBef>
            <a:spcPct val="20000"/>
          </a:spcBef>
          <a:spcAft>
            <a:spcPct val="10000"/>
          </a:spcAft>
          <a:defRPr b="1" smtClean="0">
            <a:solidFill>
              <a:schemeClr val="accent1"/>
            </a:solidFill>
          </a:defRPr>
        </a:defPPr>
      </a:lstStyle>
    </a:spDef>
    <a:txDef>
      <a:spPr>
        <a:solidFill>
          <a:srgbClr val="FFFFFF">
            <a:alpha val="80000"/>
          </a:srgbClr>
        </a:solidFill>
        <a:ln>
          <a:solidFill>
            <a:schemeClr val="accent1"/>
          </a:solidFill>
        </a:ln>
      </a:spPr>
      <a:bodyPr wrap="square" rtlCol="0">
        <a:spAutoFit/>
      </a:bodyPr>
      <a:lstStyle>
        <a:defPPr>
          <a:defRPr smtClean="0">
            <a:solidFill>
              <a:schemeClr val="tx2"/>
            </a:solidFill>
          </a:defRPr>
        </a:defPPr>
      </a:lstStyle>
    </a:txDef>
  </a:objectDefaults>
  <a:extraClrSchemeLst/>
  <a:custClrLst>
    <a:custClr name="Blueberry">
      <a:srgbClr val="9E237A"/>
    </a:custClr>
    <a:custClr name="Bright Yellow">
      <a:srgbClr val="F9DC00"/>
    </a:custClr>
    <a:custClr name="Sky Blue">
      <a:srgbClr val="0083BE"/>
    </a:custClr>
  </a:custClrLst>
  <a:extLst>
    <a:ext uri="{05A4C25C-085E-4340-85A3-A5531E510DB2}">
      <thm15:themeFamily xmlns:thm15="http://schemas.microsoft.com/office/thememl/2012/main" xmlns="" name="TeliaSonera Basic Presentation.potx" id="{B73236CB-2024-480B-831D-A9B3FD99734B}" vid="{71E09156-3E97-4343-9D5D-4EFAC1ACCD7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703</TotalTime>
  <Words>604</Words>
  <Application>Microsoft Office PowerPoint</Application>
  <PresentationFormat>On-screen Show (4:3)</PresentationFormat>
  <Paragraphs>101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TS PPT</vt:lpstr>
      <vt:lpstr>An operator view on LTE in unlicensed spectrum</vt:lpstr>
      <vt:lpstr>Unlicensed spectrum for a mobile operator?</vt:lpstr>
      <vt:lpstr>LTE-U concept proposed in 3GPP RAN – License-Assisted Access</vt:lpstr>
      <vt:lpstr>SWOT LTE License-assisted access compared to WiFi</vt:lpstr>
      <vt:lpstr>Analysis of the threats</vt:lpstr>
      <vt:lpstr>Analysis of the opportunities</vt:lpstr>
      <vt:lpstr>TeliaSonera position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Emanuelsson, Per J.</dc:creator>
  <dc:description>v 0.986</dc:description>
  <cp:lastModifiedBy>TeliaSonera</cp:lastModifiedBy>
  <cp:revision>60</cp:revision>
  <dcterms:created xsi:type="dcterms:W3CDTF">2012-01-13T09:07:20Z</dcterms:created>
  <dcterms:modified xsi:type="dcterms:W3CDTF">2014-06-05T09:36:03Z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ecurityLevel">
    <vt:lpwstr>Internal</vt:lpwstr>
  </property>
</Properties>
</file>