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4" r:id="rId4"/>
  </p:sldMasterIdLst>
  <p:notesMasterIdLst>
    <p:notesMasterId r:id="rId22"/>
  </p:notesMasterIdLst>
  <p:sldIdLst>
    <p:sldId id="256" r:id="rId5"/>
    <p:sldId id="258" r:id="rId6"/>
    <p:sldId id="261" r:id="rId7"/>
    <p:sldId id="262" r:id="rId8"/>
    <p:sldId id="274" r:id="rId9"/>
    <p:sldId id="263" r:id="rId10"/>
    <p:sldId id="273" r:id="rId11"/>
    <p:sldId id="266" r:id="rId12"/>
    <p:sldId id="271" r:id="rId13"/>
    <p:sldId id="267" r:id="rId14"/>
    <p:sldId id="268" r:id="rId15"/>
    <p:sldId id="269" r:id="rId16"/>
    <p:sldId id="270" r:id="rId17"/>
    <p:sldId id="272" r:id="rId18"/>
    <p:sldId id="259" r:id="rId19"/>
    <p:sldId id="260" r:id="rId20"/>
    <p:sldId id="275"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ller, Jim" initials="MJ" lastIdx="13" clrIdx="0"/>
  <p:cmAuthor id="1" name="Samian Kaur" initials="SK" lastIdx="1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6C21"/>
    <a:srgbClr val="6C6864"/>
    <a:srgbClr val="716C6B"/>
    <a:srgbClr val="00AEEF"/>
    <a:srgbClr val="D94D20"/>
    <a:srgbClr val="63615D"/>
    <a:srgbClr val="54524E"/>
    <a:srgbClr val="0087C3"/>
    <a:srgbClr val="C6D742"/>
    <a:srgbClr val="44A4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14" autoAdjust="0"/>
    <p:restoredTop sz="92405" autoAdjust="0"/>
  </p:normalViewPr>
  <p:slideViewPr>
    <p:cSldViewPr snapToObjects="1">
      <p:cViewPr>
        <p:scale>
          <a:sx n="70" d="100"/>
          <a:sy n="70" d="100"/>
        </p:scale>
        <p:origin x="-1488"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A91834-3F34-4B40-8735-EA115B05FDDA}" type="datetimeFigureOut">
              <a:rPr lang="en-US" smtClean="0"/>
              <a:pPr/>
              <a:t>6/4/2014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8F7F6D-8A3B-DB4E-AE49-8696C0E84EF1}" type="slidenum">
              <a:rPr lang="en-US" smtClean="0"/>
              <a:pPr/>
              <a:t>‹#›</a:t>
            </a:fld>
            <a:endParaRPr lang="en-US" dirty="0"/>
          </a:p>
        </p:txBody>
      </p:sp>
    </p:spTree>
    <p:extLst>
      <p:ext uri="{BB962C8B-B14F-4D97-AF65-F5344CB8AC3E}">
        <p14:creationId xmlns:p14="http://schemas.microsoft.com/office/powerpoint/2010/main" val="364445409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8F7F6D-8A3B-DB4E-AE49-8696C0E84EF1}" type="slidenum">
              <a:rPr lang="en-US" smtClean="0"/>
              <a:pPr/>
              <a:t>14</a:t>
            </a:fld>
            <a:endParaRPr lang="en-US" dirty="0"/>
          </a:p>
        </p:txBody>
      </p:sp>
    </p:spTree>
    <p:extLst>
      <p:ext uri="{BB962C8B-B14F-4D97-AF65-F5344CB8AC3E}">
        <p14:creationId xmlns:p14="http://schemas.microsoft.com/office/powerpoint/2010/main" val="11717055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58838"/>
            <a:ext cx="9144000" cy="5138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 Placeholder 2"/>
          <p:cNvSpPr>
            <a:spLocks noGrp="1"/>
          </p:cNvSpPr>
          <p:nvPr>
            <p:ph type="body" idx="1" hasCustomPrompt="1"/>
          </p:nvPr>
        </p:nvSpPr>
        <p:spPr>
          <a:xfrm>
            <a:off x="424948" y="3495675"/>
            <a:ext cx="5029200" cy="381000"/>
          </a:xfrm>
        </p:spPr>
        <p:txBody>
          <a:bodyPr anchor="t"/>
          <a:lstStyle>
            <a:lvl1pPr marL="0" indent="0" algn="l">
              <a:buNone/>
              <a:defRPr sz="2000" b="0" i="0">
                <a:solidFill>
                  <a:srgbClr val="00AEEF"/>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Date</a:t>
            </a:r>
          </a:p>
        </p:txBody>
      </p:sp>
      <p:sp>
        <p:nvSpPr>
          <p:cNvPr id="18" name="Title 1"/>
          <p:cNvSpPr>
            <a:spLocks noGrp="1"/>
          </p:cNvSpPr>
          <p:nvPr>
            <p:ph type="title"/>
          </p:nvPr>
        </p:nvSpPr>
        <p:spPr>
          <a:xfrm>
            <a:off x="424948" y="1447800"/>
            <a:ext cx="3842252" cy="1895475"/>
          </a:xfrm>
          <a:prstGeom prst="rect">
            <a:avLst/>
          </a:prstGeom>
        </p:spPr>
        <p:txBody>
          <a:bodyPr anchor="b"/>
          <a:lstStyle>
            <a:lvl1pPr algn="l">
              <a:defRPr sz="2600" b="1" i="0" cap="all">
                <a:solidFill>
                  <a:srgbClr val="F36C21"/>
                </a:solidFill>
                <a:latin typeface="Arial"/>
                <a:cs typeface="Arial"/>
              </a:defRPr>
            </a:lvl1pPr>
          </a:lstStyle>
          <a:p>
            <a:r>
              <a:rPr lang="en-US" dirty="0" smtClean="0"/>
              <a:t>Click to edit Master title style</a:t>
            </a:r>
            <a:endParaRPr lang="en-US" dirty="0"/>
          </a:p>
        </p:txBody>
      </p:sp>
      <p:pic>
        <p:nvPicPr>
          <p:cNvPr id="7" name="Picture 6" descr="InterDigital_logo_RGB_HiRes.jpg"/>
          <p:cNvPicPr>
            <a:picLocks noChangeAspect="1"/>
          </p:cNvPicPr>
          <p:nvPr userDrawn="1"/>
        </p:nvPicPr>
        <p:blipFill>
          <a:blip r:embed="rId3"/>
          <a:stretch>
            <a:fillRect/>
          </a:stretch>
        </p:blipFill>
        <p:spPr>
          <a:xfrm>
            <a:off x="5562600" y="304800"/>
            <a:ext cx="3372860" cy="375717"/>
          </a:xfrm>
          <a:prstGeom prst="rect">
            <a:avLst/>
          </a:prstGeom>
        </p:spPr>
      </p:pic>
      <p:sp>
        <p:nvSpPr>
          <p:cNvPr id="6" name="Title 1"/>
          <p:cNvSpPr txBox="1">
            <a:spLocks/>
          </p:cNvSpPr>
          <p:nvPr userDrawn="1"/>
        </p:nvSpPr>
        <p:spPr>
          <a:xfrm>
            <a:off x="0" y="6324600"/>
            <a:ext cx="9144000" cy="457200"/>
          </a:xfrm>
          <a:prstGeom prst="rect">
            <a:avLst/>
          </a:prstGeom>
        </p:spPr>
        <p:txBody>
          <a:bodyPr anchor="b"/>
          <a:lstStyle>
            <a:lvl1pPr algn="l">
              <a:defRPr sz="2600" b="1" i="0" cap="all">
                <a:solidFill>
                  <a:srgbClr val="F36C21"/>
                </a:solidFill>
                <a:latin typeface="Arial"/>
                <a:cs typeface="Arial"/>
              </a:defRPr>
            </a:lvl1pPr>
          </a:lstStyle>
          <a:p>
            <a:pPr algn="ctr" rtl="0"/>
            <a:r>
              <a:rPr lang="en-US" sz="800" b="0" i="0" kern="1200" cap="none" baseline="0" dirty="0" smtClean="0">
                <a:solidFill>
                  <a:srgbClr val="716C6B"/>
                </a:solidFill>
                <a:latin typeface="Arial"/>
                <a:ea typeface="+mn-ea"/>
                <a:cs typeface="Arial"/>
              </a:rPr>
              <a:t>© 2012 InterDigital, Inc. All rights reserved.</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2802" y="274638"/>
            <a:ext cx="8470198" cy="563562"/>
          </a:xfrm>
        </p:spPr>
        <p:txBody>
          <a:bodyPr/>
          <a:lstStyle>
            <a:lvl1pPr>
              <a:defRPr sz="2600"/>
            </a:lvl1pPr>
          </a:lstStyle>
          <a:p>
            <a:r>
              <a:rPr lang="en-US" dirty="0" smtClean="0"/>
              <a:t>Click to Edit Master Title Style</a:t>
            </a:r>
            <a:endParaRPr lang="en-US" dirty="0"/>
          </a:p>
        </p:txBody>
      </p:sp>
      <p:sp>
        <p:nvSpPr>
          <p:cNvPr id="3" name="Content Placeholder 2"/>
          <p:cNvSpPr>
            <a:spLocks noGrp="1"/>
          </p:cNvSpPr>
          <p:nvPr>
            <p:ph idx="1"/>
          </p:nvPr>
        </p:nvSpPr>
        <p:spPr>
          <a:xfrm>
            <a:off x="292802" y="1066800"/>
            <a:ext cx="8622598" cy="5181600"/>
          </a:xfrm>
        </p:spPr>
        <p:txBody>
          <a:bodyPr/>
          <a:lstStyle>
            <a:lvl1pPr>
              <a:defRPr b="0" i="0">
                <a:latin typeface="Arial"/>
                <a:cs typeface="Arial"/>
              </a:defRPr>
            </a:lvl1pPr>
            <a:lvl2pPr>
              <a:defRPr b="0" i="0">
                <a:latin typeface="Arial"/>
                <a:cs typeface="Arial"/>
              </a:defRPr>
            </a:lvl2pPr>
            <a:lvl3pPr>
              <a:defRPr b="0" i="0">
                <a:latin typeface="Arial"/>
                <a:cs typeface="Arial"/>
              </a:defRPr>
            </a:lvl3pPr>
            <a:lvl4pPr>
              <a:defRPr b="0" i="0">
                <a:latin typeface="Arial"/>
                <a:cs typeface="Arial"/>
              </a:defRPr>
            </a:lvl4pPr>
            <a:lvl5pPr>
              <a:defRPr b="0" i="0">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219200"/>
            <a:ext cx="8229600" cy="1219200"/>
          </a:xfrm>
        </p:spPr>
        <p:txBody>
          <a:bodyPr/>
          <a:lstStyle>
            <a:lvl1pPr>
              <a:buFontTx/>
              <a:buNone/>
              <a:defRPr b="0" i="0">
                <a:latin typeface="Arial"/>
                <a:cs typeface="Arial"/>
              </a:defRPr>
            </a:lvl1pPr>
            <a:lvl2pPr>
              <a:defRPr b="0" i="0">
                <a:latin typeface="Arial"/>
                <a:cs typeface="Arial"/>
              </a:defRPr>
            </a:lvl2pPr>
            <a:lvl3pPr>
              <a:defRPr b="0" i="0">
                <a:latin typeface="Arial"/>
                <a:cs typeface="Arial"/>
              </a:defRPr>
            </a:lvl3pPr>
            <a:lvl4pPr>
              <a:defRPr b="0" i="0">
                <a:latin typeface="Arial"/>
                <a:cs typeface="Arial"/>
              </a:defRPr>
            </a:lvl4pPr>
            <a:lvl5pPr>
              <a:defRPr b="0" i="0">
                <a:latin typeface="Arial"/>
                <a:cs typeface="Arial"/>
              </a:defRPr>
            </a:lvl5pPr>
          </a:lstStyle>
          <a:p>
            <a:pPr lvl="0"/>
            <a:r>
              <a:rPr lang="en-US" dirty="0" smtClean="0"/>
              <a:t>Click to edit Master text styles</a:t>
            </a:r>
          </a:p>
          <a:p>
            <a:pPr lvl="1"/>
            <a:r>
              <a:rPr lang="en-US" dirty="0" smtClean="0"/>
              <a:t>Second level</a:t>
            </a:r>
          </a:p>
        </p:txBody>
      </p:sp>
      <p:sp>
        <p:nvSpPr>
          <p:cNvPr id="4" name="Content Placeholder 2"/>
          <p:cNvSpPr>
            <a:spLocks noGrp="1"/>
          </p:cNvSpPr>
          <p:nvPr>
            <p:ph idx="10"/>
          </p:nvPr>
        </p:nvSpPr>
        <p:spPr>
          <a:xfrm>
            <a:off x="381000" y="2590800"/>
            <a:ext cx="8229600" cy="3657600"/>
          </a:xfrm>
        </p:spPr>
        <p:txBody>
          <a:bodyPr/>
          <a:lstStyle>
            <a:lvl1pPr>
              <a:defRPr b="0" i="0">
                <a:latin typeface="Arial"/>
                <a:cs typeface="Arial"/>
              </a:defRPr>
            </a:lvl1pPr>
            <a:lvl2pPr>
              <a:defRPr b="0" i="0">
                <a:latin typeface="Arial"/>
                <a:cs typeface="Arial"/>
              </a:defRPr>
            </a:lvl2pPr>
            <a:lvl3pPr>
              <a:defRPr b="0" i="0">
                <a:latin typeface="Arial"/>
                <a:cs typeface="Arial"/>
              </a:defRPr>
            </a:lvl3pPr>
            <a:lvl4pPr>
              <a:defRPr b="0" i="0">
                <a:latin typeface="Arial"/>
                <a:cs typeface="Arial"/>
              </a:defRPr>
            </a:lvl4pPr>
            <a:lvl5pPr>
              <a:defRPr b="0" i="0">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95400"/>
            <a:ext cx="4038600" cy="4525963"/>
          </a:xfrm>
        </p:spPr>
        <p:txBody>
          <a:bodyPr/>
          <a:lstStyle>
            <a:lvl1pPr>
              <a:defRPr sz="2800" b="0" i="0">
                <a:latin typeface="Arial"/>
                <a:cs typeface="Arial"/>
              </a:defRPr>
            </a:lvl1pPr>
            <a:lvl2pPr>
              <a:defRPr sz="2400" b="0" i="0">
                <a:latin typeface="Arial"/>
                <a:cs typeface="Arial"/>
              </a:defRPr>
            </a:lvl2pPr>
            <a:lvl3pPr>
              <a:defRPr sz="2000" b="0" i="0">
                <a:latin typeface="Arial"/>
                <a:cs typeface="Arial"/>
              </a:defRPr>
            </a:lvl3pPr>
            <a:lvl4pPr>
              <a:defRPr sz="1800" b="0" i="0">
                <a:latin typeface="Arial"/>
                <a:cs typeface="Arial"/>
              </a:defRPr>
            </a:lvl4pPr>
            <a:lvl5pPr>
              <a:defRPr sz="1800" b="0" i="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Content Placeholder 3"/>
          <p:cNvSpPr>
            <a:spLocks noGrp="1"/>
          </p:cNvSpPr>
          <p:nvPr>
            <p:ph sz="half" idx="2"/>
          </p:nvPr>
        </p:nvSpPr>
        <p:spPr>
          <a:xfrm>
            <a:off x="4648200" y="1295400"/>
            <a:ext cx="4038600" cy="4525963"/>
          </a:xfrm>
        </p:spPr>
        <p:txBody>
          <a:bodyPr/>
          <a:lstStyle>
            <a:lvl1pPr>
              <a:defRPr sz="2800" b="0" i="0">
                <a:latin typeface="Arial"/>
                <a:cs typeface="Arial"/>
              </a:defRPr>
            </a:lvl1pPr>
            <a:lvl2pPr>
              <a:defRPr sz="2400" b="0" i="0">
                <a:latin typeface="Arial"/>
                <a:cs typeface="Arial"/>
              </a:defRPr>
            </a:lvl2pPr>
            <a:lvl3pPr>
              <a:defRPr sz="2000" b="0" i="0">
                <a:latin typeface="Arial"/>
                <a:cs typeface="Arial"/>
              </a:defRPr>
            </a:lvl3pPr>
            <a:lvl4pPr>
              <a:defRPr sz="1800" b="0" i="0">
                <a:latin typeface="Arial"/>
                <a:cs typeface="Arial"/>
              </a:defRPr>
            </a:lvl4pPr>
            <a:lvl5pPr>
              <a:defRPr sz="1800" b="0" i="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Title 1"/>
          <p:cNvSpPr>
            <a:spLocks noGrp="1"/>
          </p:cNvSpPr>
          <p:nvPr>
            <p:ph type="title" hasCustomPrompt="1"/>
          </p:nvPr>
        </p:nvSpPr>
        <p:spPr>
          <a:xfrm>
            <a:off x="292802" y="274638"/>
            <a:ext cx="8470198" cy="563562"/>
          </a:xfrm>
        </p:spPr>
        <p:txBody>
          <a:bodyPr/>
          <a:lstStyle>
            <a:lvl1pPr>
              <a:defRPr sz="2600"/>
            </a:lvl1pPr>
          </a:lstStyle>
          <a:p>
            <a:r>
              <a:rPr lang="en-US" dirty="0"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2802" y="274638"/>
            <a:ext cx="8470198" cy="563562"/>
          </a:xfrm>
        </p:spPr>
        <p:txBody>
          <a:bodyPr/>
          <a:lstStyle>
            <a:lvl1pPr>
              <a:defRPr sz="2600"/>
            </a:lvl1pPr>
          </a:lstStyle>
          <a:p>
            <a:r>
              <a:rPr lang="en-US" dirty="0"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9672" y="274638"/>
            <a:ext cx="8229600" cy="563562"/>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04800" y="1066800"/>
            <a:ext cx="8534400" cy="53340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Rectangle 6"/>
          <p:cNvSpPr/>
          <p:nvPr userDrawn="1"/>
        </p:nvSpPr>
        <p:spPr>
          <a:xfrm>
            <a:off x="0" y="0"/>
            <a:ext cx="9144000" cy="98446"/>
          </a:xfrm>
          <a:prstGeom prst="rect">
            <a:avLst/>
          </a:prstGeom>
          <a:solidFill>
            <a:srgbClr val="716C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716C6B"/>
              </a:solidFill>
            </a:endParaRPr>
          </a:p>
        </p:txBody>
      </p:sp>
      <p:sp>
        <p:nvSpPr>
          <p:cNvPr id="8" name="Slide Number Placeholder 5"/>
          <p:cNvSpPr txBox="1">
            <a:spLocks/>
          </p:cNvSpPr>
          <p:nvPr userDrawn="1"/>
        </p:nvSpPr>
        <p:spPr>
          <a:xfrm>
            <a:off x="228600" y="6477000"/>
            <a:ext cx="2133600" cy="365125"/>
          </a:xfrm>
          <a:prstGeom prst="rect">
            <a:avLst/>
          </a:prstGeom>
        </p:spPr>
        <p:txBody>
          <a:bodyPr vert="horz" lIns="91440" tIns="45720" rIns="91440" bIns="45720" rtlCol="0" anchor="ctr"/>
          <a:lstStyle>
            <a:lvl1pPr algn="l">
              <a:defRPr sz="1200">
                <a:solidFill>
                  <a:srgbClr val="44A436"/>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867D5CFB-22F2-3C47-9198-8923B31E7A3C}" type="slidenum">
              <a:rPr kumimoji="0" lang="en-US" sz="1000" b="0" i="0" u="none" strike="noStrike" kern="1200" cap="none" spc="0" normalizeH="0" baseline="0" noProof="0" smtClean="0">
                <a:ln>
                  <a:noFill/>
                </a:ln>
                <a:solidFill>
                  <a:srgbClr val="00AEEF"/>
                </a:solidFill>
                <a:effectLst/>
                <a:uLnTx/>
                <a:uFillTx/>
                <a:latin typeface="Arial"/>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smtClean="0">
              <a:ln>
                <a:noFill/>
              </a:ln>
              <a:solidFill>
                <a:srgbClr val="00AEEF"/>
              </a:solidFill>
              <a:effectLst/>
              <a:uLnTx/>
              <a:uFillTx/>
              <a:latin typeface="Arial"/>
              <a:ea typeface="+mn-ea"/>
              <a:cs typeface="Arial"/>
            </a:endParaRPr>
          </a:p>
        </p:txBody>
      </p:sp>
      <p:sp>
        <p:nvSpPr>
          <p:cNvPr id="12" name="Title 1"/>
          <p:cNvSpPr txBox="1">
            <a:spLocks/>
          </p:cNvSpPr>
          <p:nvPr userDrawn="1"/>
        </p:nvSpPr>
        <p:spPr>
          <a:xfrm>
            <a:off x="0" y="6324600"/>
            <a:ext cx="9144000" cy="457200"/>
          </a:xfrm>
          <a:prstGeom prst="rect">
            <a:avLst/>
          </a:prstGeom>
        </p:spPr>
        <p:txBody>
          <a:bodyPr anchor="b"/>
          <a:lstStyle>
            <a:lvl1pPr algn="l">
              <a:defRPr sz="2600" b="1" i="0" cap="all">
                <a:solidFill>
                  <a:srgbClr val="F36C21"/>
                </a:solidFill>
                <a:latin typeface="Arial"/>
                <a:cs typeface="Arial"/>
              </a:defRPr>
            </a:lvl1pPr>
          </a:lstStyle>
          <a:p>
            <a:pPr algn="ctr" rtl="0"/>
            <a:r>
              <a:rPr lang="en-US" sz="800" b="0" i="0" kern="1200" cap="none" baseline="0" dirty="0" smtClean="0">
                <a:solidFill>
                  <a:srgbClr val="716C6B"/>
                </a:solidFill>
                <a:latin typeface="Arial"/>
                <a:ea typeface="+mn-ea"/>
                <a:cs typeface="Arial"/>
              </a:rPr>
              <a:t>© 2012 InterDigital, Inc. All rights reserved.</a:t>
            </a:r>
          </a:p>
        </p:txBody>
      </p:sp>
      <p:pic>
        <p:nvPicPr>
          <p:cNvPr id="9" name="Picture 8" descr="InterDigital_logo_RGB_HiRes.jpg"/>
          <p:cNvPicPr>
            <a:picLocks noChangeAspect="1"/>
          </p:cNvPicPr>
          <p:nvPr userDrawn="1"/>
        </p:nvPicPr>
        <p:blipFill>
          <a:blip r:embed="rId7"/>
          <a:stretch>
            <a:fillRect/>
          </a:stretch>
        </p:blipFill>
        <p:spPr>
          <a:xfrm>
            <a:off x="6934200" y="6495288"/>
            <a:ext cx="1905000" cy="21220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66" r:id="rId2"/>
    <p:sldLayoutId id="2147483669" r:id="rId3"/>
    <p:sldLayoutId id="2147483668" r:id="rId4"/>
    <p:sldLayoutId id="2147483670" r:id="rId5"/>
  </p:sldLayoutIdLst>
  <p:timing>
    <p:tnLst>
      <p:par>
        <p:cTn id="1" dur="indefinite" restart="never" nodeType="tmRoot"/>
      </p:par>
    </p:tnLst>
  </p:timing>
  <p:txStyles>
    <p:titleStyle>
      <a:lvl1pPr algn="l" defTabSz="457200" rtl="0" eaLnBrk="1" latinLnBrk="0" hangingPunct="1">
        <a:spcBef>
          <a:spcPct val="0"/>
        </a:spcBef>
        <a:buNone/>
        <a:defRPr sz="2600" b="1" kern="1200" cap="none">
          <a:solidFill>
            <a:srgbClr val="F36C21"/>
          </a:solidFill>
          <a:latin typeface="Arial"/>
          <a:ea typeface="+mj-ea"/>
          <a:cs typeface="Arial"/>
        </a:defRPr>
      </a:lvl1pPr>
    </p:titleStyle>
    <p:bodyStyle>
      <a:lvl1pPr marL="341313" indent="-341313" algn="l" defTabSz="457200" rtl="0" eaLnBrk="1" latinLnBrk="0" hangingPunct="1">
        <a:spcBef>
          <a:spcPct val="20000"/>
        </a:spcBef>
        <a:buClr>
          <a:srgbClr val="00B0F0"/>
        </a:buClr>
        <a:buSzPct val="120000"/>
        <a:buFont typeface="Arial" pitchFamily="34" charset="0"/>
        <a:buChar char="•"/>
        <a:tabLst/>
        <a:defRPr sz="2600" b="0" i="0" kern="1200">
          <a:solidFill>
            <a:srgbClr val="716C6B"/>
          </a:solidFill>
          <a:latin typeface="Arial"/>
          <a:ea typeface="+mn-ea"/>
          <a:cs typeface="Arial"/>
        </a:defRPr>
      </a:lvl1pPr>
      <a:lvl2pPr marL="573088" indent="-231775" algn="l" defTabSz="457200" rtl="0" eaLnBrk="1" latinLnBrk="0" hangingPunct="1">
        <a:spcBef>
          <a:spcPts val="300"/>
        </a:spcBef>
        <a:buClr>
          <a:srgbClr val="00B0F0"/>
        </a:buClr>
        <a:buFont typeface="Arial" pitchFamily="34" charset="0"/>
        <a:buChar char="•"/>
        <a:defRPr sz="2400" b="0" i="0" kern="1200">
          <a:solidFill>
            <a:srgbClr val="716C6B"/>
          </a:solidFill>
          <a:latin typeface="Arial"/>
          <a:ea typeface="+mn-ea"/>
          <a:cs typeface="Arial"/>
        </a:defRPr>
      </a:lvl2pPr>
      <a:lvl3pPr marL="682625" indent="-109538" algn="l" defTabSz="457200" rtl="0" eaLnBrk="1" latinLnBrk="0" hangingPunct="1">
        <a:spcBef>
          <a:spcPts val="0"/>
        </a:spcBef>
        <a:buClr>
          <a:schemeClr val="tx1">
            <a:lumMod val="50000"/>
            <a:lumOff val="50000"/>
          </a:schemeClr>
        </a:buClr>
        <a:buFont typeface="Arial"/>
        <a:buChar char="•"/>
        <a:defRPr sz="2000" b="0" i="0" kern="1200">
          <a:solidFill>
            <a:srgbClr val="716C6B"/>
          </a:solidFill>
          <a:latin typeface="Arial"/>
          <a:ea typeface="+mn-ea"/>
          <a:cs typeface="Arial"/>
        </a:defRPr>
      </a:lvl3pPr>
      <a:lvl4pPr marL="1600200" indent="-228600" algn="l" defTabSz="457200" rtl="0" eaLnBrk="1" latinLnBrk="0" hangingPunct="1">
        <a:spcBef>
          <a:spcPct val="20000"/>
        </a:spcBef>
        <a:buClr>
          <a:schemeClr val="tx1"/>
        </a:buClr>
        <a:buFont typeface="Arial"/>
        <a:buChar char="–"/>
        <a:defRPr sz="1800" b="0" i="0" kern="1200">
          <a:solidFill>
            <a:srgbClr val="716C6B"/>
          </a:solidFill>
          <a:latin typeface="Arial"/>
          <a:ea typeface="+mn-ea"/>
          <a:cs typeface="Arial"/>
        </a:defRPr>
      </a:lvl4pPr>
      <a:lvl5pPr marL="2057400" indent="-228600" algn="l" defTabSz="457200" rtl="0" eaLnBrk="1" latinLnBrk="0" hangingPunct="1">
        <a:spcBef>
          <a:spcPct val="20000"/>
        </a:spcBef>
        <a:buClr>
          <a:schemeClr val="tx1"/>
        </a:buClr>
        <a:buFont typeface="Arial"/>
        <a:buChar char="»"/>
        <a:defRPr sz="1600" b="0" i="0" kern="1200">
          <a:solidFill>
            <a:srgbClr val="716C6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
          </p:nvPr>
        </p:nvSpPr>
        <p:spPr/>
        <p:txBody>
          <a:bodyPr>
            <a:normAutofit lnSpcReduction="10000"/>
          </a:bodyPr>
          <a:lstStyle/>
          <a:p>
            <a:r>
              <a:rPr lang="en-US" dirty="0" smtClean="0"/>
              <a:t>June 13, 2014</a:t>
            </a:r>
            <a:endParaRPr lang="en-US" dirty="0"/>
          </a:p>
        </p:txBody>
      </p:sp>
      <p:sp>
        <p:nvSpPr>
          <p:cNvPr id="7" name="Title 6"/>
          <p:cNvSpPr>
            <a:spLocks noGrp="1"/>
          </p:cNvSpPr>
          <p:nvPr>
            <p:ph type="title"/>
          </p:nvPr>
        </p:nvSpPr>
        <p:spPr/>
        <p:txBody>
          <a:bodyPr/>
          <a:lstStyle/>
          <a:p>
            <a:r>
              <a:rPr lang="en-US" dirty="0" smtClean="0"/>
              <a:t>A look at the requirements for LTE in the Unlicensed Bands</a:t>
            </a:r>
            <a:endParaRPr lang="en-US" dirty="0"/>
          </a:p>
        </p:txBody>
      </p:sp>
      <p:sp>
        <p:nvSpPr>
          <p:cNvPr id="4" name="Title 6"/>
          <p:cNvSpPr txBox="1">
            <a:spLocks/>
          </p:cNvSpPr>
          <p:nvPr/>
        </p:nvSpPr>
        <p:spPr>
          <a:xfrm>
            <a:off x="304800" y="304800"/>
            <a:ext cx="4953000" cy="609600"/>
          </a:xfrm>
          <a:prstGeom prst="rect">
            <a:avLst/>
          </a:prstGeom>
        </p:spPr>
        <p:txBody>
          <a:bodyPr vert="horz" lIns="91440" tIns="45720" rIns="91440" bIns="45720" rtlCol="0" anchor="b">
            <a:noAutofit/>
          </a:bodyPr>
          <a:lstStyle>
            <a:lvl1pPr algn="l" defTabSz="457200" rtl="0" eaLnBrk="1" latinLnBrk="0" hangingPunct="1">
              <a:spcBef>
                <a:spcPct val="0"/>
              </a:spcBef>
              <a:buNone/>
              <a:defRPr sz="2600" b="1" i="0" kern="1200" cap="all">
                <a:solidFill>
                  <a:srgbClr val="F36C21"/>
                </a:solidFill>
                <a:latin typeface="Arial"/>
                <a:ea typeface="+mj-ea"/>
                <a:cs typeface="Arial"/>
              </a:defRPr>
            </a:lvl1pPr>
          </a:lstStyle>
          <a:p>
            <a:r>
              <a:rPr lang="en-US" sz="1600" smtClean="0"/>
              <a:t>RWS-140006</a:t>
            </a:r>
            <a:endParaRPr lang="en-US" sz="1600" dirty="0" smtClean="0"/>
          </a:p>
          <a:p>
            <a:r>
              <a:rPr lang="en-US" sz="1600" dirty="0" smtClean="0"/>
              <a:t>Sophia </a:t>
            </a:r>
            <a:r>
              <a:rPr lang="en-US" sz="1600" dirty="0" err="1" smtClean="0"/>
              <a:t>Antipolis</a:t>
            </a:r>
            <a:r>
              <a:rPr lang="en-US" sz="1600" dirty="0" smtClean="0"/>
              <a:t>, France</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l" defTabSz="457200" rtl="0">
              <a:spcBef>
                <a:spcPct val="0"/>
              </a:spcBef>
            </a:pPr>
            <a:r>
              <a:rPr lang="en-US" sz="2800" b="1" dirty="0" smtClean="0">
                <a:solidFill>
                  <a:srgbClr val="F36C21"/>
                </a:solidFill>
              </a:rPr>
              <a:t>Coexistence Issues with Licensed Bands</a:t>
            </a:r>
            <a:endParaRPr lang="en-US" sz="2800" b="1" dirty="0">
              <a:solidFill>
                <a:srgbClr val="F36C21"/>
              </a:solidFill>
            </a:endParaRPr>
          </a:p>
        </p:txBody>
      </p:sp>
      <p:sp>
        <p:nvSpPr>
          <p:cNvPr id="3" name="Content Placeholder 2"/>
          <p:cNvSpPr>
            <a:spLocks noGrp="1"/>
          </p:cNvSpPr>
          <p:nvPr>
            <p:ph idx="1"/>
          </p:nvPr>
        </p:nvSpPr>
        <p:spPr/>
        <p:txBody>
          <a:bodyPr/>
          <a:lstStyle/>
          <a:p>
            <a:r>
              <a:rPr lang="en-US" dirty="0">
                <a:solidFill>
                  <a:schemeClr val="tx1">
                    <a:lumMod val="65000"/>
                    <a:lumOff val="35000"/>
                  </a:schemeClr>
                </a:solidFill>
              </a:rPr>
              <a:t>RAN4 needs clear directions for the bands combinations and supported channel bandwidths in order to study the Harmonics and IMD products RF impact. </a:t>
            </a:r>
            <a:endParaRPr lang="en-US" dirty="0" smtClean="0">
              <a:solidFill>
                <a:schemeClr val="tx1">
                  <a:lumMod val="65000"/>
                  <a:lumOff val="35000"/>
                </a:schemeClr>
              </a:solidFill>
            </a:endParaRPr>
          </a:p>
          <a:p>
            <a:r>
              <a:rPr lang="en-US" dirty="0" smtClean="0">
                <a:solidFill>
                  <a:schemeClr val="tx1">
                    <a:lumMod val="65000"/>
                    <a:lumOff val="35000"/>
                  </a:schemeClr>
                </a:solidFill>
              </a:rPr>
              <a:t>There are likely more in-device co-existence issues and thus we will probably have similar discussion as previous in-device coexistence work.</a:t>
            </a:r>
            <a:endParaRPr lang="en-US" dirty="0">
              <a:solidFill>
                <a:schemeClr val="tx1">
                  <a:lumMod val="65000"/>
                  <a:lumOff val="35000"/>
                </a:schemeClr>
              </a:solidFill>
            </a:endParaRPr>
          </a:p>
        </p:txBody>
      </p:sp>
      <p:sp>
        <p:nvSpPr>
          <p:cNvPr id="4" name="Rectangle 3"/>
          <p:cNvSpPr/>
          <p:nvPr/>
        </p:nvSpPr>
        <p:spPr>
          <a:xfrm>
            <a:off x="500559" y="5071968"/>
            <a:ext cx="8285202" cy="830997"/>
          </a:xfrm>
          <a:prstGeom prst="rect">
            <a:avLst/>
          </a:prstGeom>
          <a:ln>
            <a:solidFill>
              <a:schemeClr val="accent1"/>
            </a:solidFill>
          </a:ln>
        </p:spPr>
        <p:txBody>
          <a:bodyPr wrap="square">
            <a:spAutoFit/>
          </a:bodyPr>
          <a:lstStyle/>
          <a:p>
            <a:r>
              <a:rPr lang="en-US" sz="2400" b="1" i="1" dirty="0" smtClean="0">
                <a:solidFill>
                  <a:srgbClr val="F36C21"/>
                </a:solidFill>
              </a:rPr>
              <a:t>=&gt; Coexistence with existing licensed bands will need to be studied and resolved.</a:t>
            </a:r>
            <a:endParaRPr lang="en-US" sz="2400" b="1" i="1" dirty="0">
              <a:solidFill>
                <a:srgbClr val="F36C21"/>
              </a:solidFill>
            </a:endParaRPr>
          </a:p>
        </p:txBody>
      </p:sp>
    </p:spTree>
    <p:extLst>
      <p:ext uri="{BB962C8B-B14F-4D97-AF65-F5344CB8AC3E}">
        <p14:creationId xmlns:p14="http://schemas.microsoft.com/office/powerpoint/2010/main" val="27740190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Questions that need Answers ASAP</a:t>
            </a:r>
            <a:endParaRPr lang="en-US" dirty="0"/>
          </a:p>
        </p:txBody>
      </p:sp>
    </p:spTree>
    <p:extLst>
      <p:ext uri="{BB962C8B-B14F-4D97-AF65-F5344CB8AC3E}">
        <p14:creationId xmlns:p14="http://schemas.microsoft.com/office/powerpoint/2010/main" val="26961368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Which Bands/Sub Bands?</a:t>
            </a:r>
            <a:endParaRPr lang="en-US" sz="2800" dirty="0"/>
          </a:p>
        </p:txBody>
      </p:sp>
      <p:sp>
        <p:nvSpPr>
          <p:cNvPr id="3" name="Content Placeholder 2"/>
          <p:cNvSpPr>
            <a:spLocks noGrp="1"/>
          </p:cNvSpPr>
          <p:nvPr>
            <p:ph idx="1"/>
          </p:nvPr>
        </p:nvSpPr>
        <p:spPr>
          <a:xfrm>
            <a:off x="292802" y="1066800"/>
            <a:ext cx="8622598" cy="2971800"/>
          </a:xfrm>
        </p:spPr>
        <p:txBody>
          <a:bodyPr>
            <a:normAutofit/>
          </a:bodyPr>
          <a:lstStyle/>
          <a:p>
            <a:r>
              <a:rPr lang="en-US" dirty="0" smtClean="0"/>
              <a:t>When we design a solution for unlicensed bands it should be robust enough to be applicable to a wide range of potential spectrum within each region. </a:t>
            </a:r>
          </a:p>
          <a:p>
            <a:r>
              <a:rPr lang="en-US" dirty="0" smtClean="0"/>
              <a:t>Therefore we need clear guideline from the operators on which bands/sub-bands are targeted for LTE unlicensed band, to come up with a coexistence framework that is robust.</a:t>
            </a:r>
          </a:p>
        </p:txBody>
      </p:sp>
      <p:sp>
        <p:nvSpPr>
          <p:cNvPr id="4" name="Rectangle 3"/>
          <p:cNvSpPr/>
          <p:nvPr/>
        </p:nvSpPr>
        <p:spPr>
          <a:xfrm>
            <a:off x="494621" y="4724400"/>
            <a:ext cx="8285202" cy="1200329"/>
          </a:xfrm>
          <a:prstGeom prst="rect">
            <a:avLst/>
          </a:prstGeom>
          <a:ln>
            <a:solidFill>
              <a:schemeClr val="accent1"/>
            </a:solidFill>
          </a:ln>
        </p:spPr>
        <p:txBody>
          <a:bodyPr wrap="square">
            <a:spAutoFit/>
          </a:bodyPr>
          <a:lstStyle/>
          <a:p>
            <a:r>
              <a:rPr lang="en-US" sz="2400" b="1" i="1" dirty="0" smtClean="0">
                <a:solidFill>
                  <a:srgbClr val="F36C21"/>
                </a:solidFill>
              </a:rPr>
              <a:t>=&gt; </a:t>
            </a:r>
            <a:r>
              <a:rPr lang="en-US" sz="2400" b="1" i="1" dirty="0">
                <a:solidFill>
                  <a:srgbClr val="F36C21"/>
                </a:solidFill>
              </a:rPr>
              <a:t>We need to have an understanding of which bands the LTE Unlicensed solution needs to apply in order to properly scope the work</a:t>
            </a:r>
          </a:p>
        </p:txBody>
      </p:sp>
    </p:spTree>
    <p:extLst>
      <p:ext uri="{BB962C8B-B14F-4D97-AF65-F5344CB8AC3E}">
        <p14:creationId xmlns:p14="http://schemas.microsoft.com/office/powerpoint/2010/main" val="41060453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802" y="556419"/>
            <a:ext cx="8470198" cy="563562"/>
          </a:xfrm>
        </p:spPr>
        <p:txBody>
          <a:bodyPr/>
          <a:lstStyle/>
          <a:p>
            <a:r>
              <a:rPr lang="en-US" sz="2800" dirty="0" smtClean="0"/>
              <a:t>What does coexistence and fairness with Wi-Fi Mean?</a:t>
            </a:r>
            <a:endParaRPr lang="en-US" sz="2800" dirty="0"/>
          </a:p>
        </p:txBody>
      </p:sp>
      <p:sp>
        <p:nvSpPr>
          <p:cNvPr id="3" name="Content Placeholder 2"/>
          <p:cNvSpPr>
            <a:spLocks noGrp="1"/>
          </p:cNvSpPr>
          <p:nvPr>
            <p:ph idx="1"/>
          </p:nvPr>
        </p:nvSpPr>
        <p:spPr>
          <a:xfrm>
            <a:off x="292802" y="1371600"/>
            <a:ext cx="8622598" cy="2438400"/>
          </a:xfrm>
        </p:spPr>
        <p:txBody>
          <a:bodyPr>
            <a:normAutofit lnSpcReduction="10000"/>
          </a:bodyPr>
          <a:lstStyle/>
          <a:p>
            <a:r>
              <a:rPr lang="en-US" dirty="0" smtClean="0"/>
              <a:t>When there are 802 devices and LTE in unlicensed deployed in the same band in the same area what is the metric to determine wireless </a:t>
            </a:r>
            <a:r>
              <a:rPr lang="en-US" dirty="0" smtClean="0">
                <a:solidFill>
                  <a:schemeClr val="tx1">
                    <a:lumMod val="65000"/>
                    <a:lumOff val="35000"/>
                  </a:schemeClr>
                </a:solidFill>
              </a:rPr>
              <a:t>medium/channel </a:t>
            </a:r>
            <a:r>
              <a:rPr lang="en-US" dirty="0" smtClean="0"/>
              <a:t>access fairness? </a:t>
            </a:r>
          </a:p>
          <a:p>
            <a:r>
              <a:rPr lang="en-US" dirty="0" smtClean="0"/>
              <a:t>The metric or metrics should be defined early either in the definition of the SID or early in the process. </a:t>
            </a:r>
          </a:p>
        </p:txBody>
      </p:sp>
      <p:sp>
        <p:nvSpPr>
          <p:cNvPr id="4" name="Rectangle 3"/>
          <p:cNvSpPr/>
          <p:nvPr/>
        </p:nvSpPr>
        <p:spPr>
          <a:xfrm>
            <a:off x="477798" y="5105400"/>
            <a:ext cx="8285202" cy="830997"/>
          </a:xfrm>
          <a:prstGeom prst="rect">
            <a:avLst/>
          </a:prstGeom>
          <a:ln>
            <a:solidFill>
              <a:schemeClr val="accent1"/>
            </a:solidFill>
          </a:ln>
        </p:spPr>
        <p:txBody>
          <a:bodyPr wrap="square">
            <a:spAutoFit/>
          </a:bodyPr>
          <a:lstStyle/>
          <a:p>
            <a:r>
              <a:rPr lang="en-US" sz="2400" b="1" i="1" dirty="0" smtClean="0">
                <a:solidFill>
                  <a:srgbClr val="F36C21"/>
                </a:solidFill>
              </a:rPr>
              <a:t>=&gt; </a:t>
            </a:r>
            <a:r>
              <a:rPr lang="en-US" sz="2400" b="1" i="1" dirty="0">
                <a:solidFill>
                  <a:srgbClr val="F36C21"/>
                </a:solidFill>
              </a:rPr>
              <a:t>Need to </a:t>
            </a:r>
            <a:r>
              <a:rPr lang="en-US" sz="2400" b="1" i="1" dirty="0" smtClean="0">
                <a:solidFill>
                  <a:srgbClr val="F36C21"/>
                </a:solidFill>
              </a:rPr>
              <a:t>define </a:t>
            </a:r>
            <a:r>
              <a:rPr lang="en-US" sz="2400" b="1" i="1" dirty="0">
                <a:solidFill>
                  <a:srgbClr val="F36C21"/>
                </a:solidFill>
              </a:rPr>
              <a:t>a </a:t>
            </a:r>
            <a:r>
              <a:rPr lang="en-US" sz="2400" b="1" i="1" u="sng" dirty="0" smtClean="0">
                <a:solidFill>
                  <a:srgbClr val="F36C21"/>
                </a:solidFill>
              </a:rPr>
              <a:t>Fairness Metric </a:t>
            </a:r>
            <a:r>
              <a:rPr lang="en-US" sz="2400" b="1" i="1" dirty="0">
                <a:solidFill>
                  <a:srgbClr val="F36C21"/>
                </a:solidFill>
              </a:rPr>
              <a:t>to ensure </a:t>
            </a:r>
            <a:r>
              <a:rPr lang="en-US" sz="2400" b="1" i="1" dirty="0" smtClean="0">
                <a:solidFill>
                  <a:srgbClr val="F36C21"/>
                </a:solidFill>
              </a:rPr>
              <a:t>fair coexistence </a:t>
            </a:r>
            <a:r>
              <a:rPr lang="en-US" sz="2400" b="1" i="1" dirty="0">
                <a:solidFill>
                  <a:srgbClr val="F36C21"/>
                </a:solidFill>
              </a:rPr>
              <a:t>with 802. </a:t>
            </a:r>
          </a:p>
        </p:txBody>
      </p:sp>
    </p:spTree>
    <p:extLst>
      <p:ext uri="{BB962C8B-B14F-4D97-AF65-F5344CB8AC3E}">
        <p14:creationId xmlns:p14="http://schemas.microsoft.com/office/powerpoint/2010/main" val="18447694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Deployment Scenarios and RF Related Aspects</a:t>
            </a:r>
          </a:p>
        </p:txBody>
      </p:sp>
      <p:sp>
        <p:nvSpPr>
          <p:cNvPr id="3" name="Content Placeholder 2"/>
          <p:cNvSpPr>
            <a:spLocks noGrp="1"/>
          </p:cNvSpPr>
          <p:nvPr>
            <p:ph idx="1"/>
          </p:nvPr>
        </p:nvSpPr>
        <p:spPr>
          <a:xfrm>
            <a:off x="292802" y="1066800"/>
            <a:ext cx="8622598" cy="3581400"/>
          </a:xfrm>
        </p:spPr>
        <p:txBody>
          <a:bodyPr>
            <a:normAutofit fontScale="92500" lnSpcReduction="10000"/>
          </a:bodyPr>
          <a:lstStyle/>
          <a:p>
            <a:r>
              <a:rPr lang="en-US" dirty="0" smtClean="0"/>
              <a:t>There are large </a:t>
            </a:r>
            <a:r>
              <a:rPr lang="en-US" dirty="0" smtClean="0">
                <a:solidFill>
                  <a:schemeClr val="tx1">
                    <a:lumMod val="50000"/>
                    <a:lumOff val="50000"/>
                  </a:schemeClr>
                </a:solidFill>
              </a:rPr>
              <a:t>contiguous blocks </a:t>
            </a:r>
            <a:r>
              <a:rPr lang="en-US" dirty="0" smtClean="0"/>
              <a:t>of spectrum and for example 802.11ac uses channels up to 160 Mhz.</a:t>
            </a:r>
            <a:r>
              <a:rPr lang="en-US" dirty="0">
                <a:solidFill>
                  <a:srgbClr val="6C6864"/>
                </a:solidFill>
              </a:rPr>
              <a:t> What is the targeted channel </a:t>
            </a:r>
            <a:r>
              <a:rPr lang="en-US" dirty="0" smtClean="0">
                <a:solidFill>
                  <a:srgbClr val="6C6864"/>
                </a:solidFill>
              </a:rPr>
              <a:t>bandwidth </a:t>
            </a:r>
            <a:r>
              <a:rPr lang="en-US" dirty="0">
                <a:solidFill>
                  <a:srgbClr val="6C6864"/>
                </a:solidFill>
              </a:rPr>
              <a:t>and the aggregation level for LTE-U carriers? Are we discussing the increase of the number of aggregated channels? </a:t>
            </a:r>
          </a:p>
          <a:p>
            <a:r>
              <a:rPr lang="en-US" dirty="0" smtClean="0"/>
              <a:t>Are we discussing deploying this like LTE CA scenario 1 or scenario 4 or both?</a:t>
            </a:r>
          </a:p>
          <a:p>
            <a:r>
              <a:rPr lang="en-US" dirty="0" smtClean="0"/>
              <a:t>Which combinations of FDD and TDD are we supporting in the licensed and unlicensed carriers? Are we supporting TDD uplink in the unlicensed carrier?</a:t>
            </a:r>
          </a:p>
          <a:p>
            <a:pPr marL="0" indent="0">
              <a:buNone/>
            </a:pPr>
            <a:endParaRPr lang="en-US" dirty="0" smtClean="0"/>
          </a:p>
        </p:txBody>
      </p:sp>
      <p:sp>
        <p:nvSpPr>
          <p:cNvPr id="4" name="Rectangle 3"/>
          <p:cNvSpPr/>
          <p:nvPr/>
        </p:nvSpPr>
        <p:spPr>
          <a:xfrm>
            <a:off x="292802" y="4724400"/>
            <a:ext cx="8285202" cy="1569660"/>
          </a:xfrm>
          <a:prstGeom prst="rect">
            <a:avLst/>
          </a:prstGeom>
          <a:ln>
            <a:solidFill>
              <a:schemeClr val="accent1"/>
            </a:solidFill>
          </a:ln>
        </p:spPr>
        <p:txBody>
          <a:bodyPr wrap="square">
            <a:spAutoFit/>
          </a:bodyPr>
          <a:lstStyle/>
          <a:p>
            <a:r>
              <a:rPr lang="en-US" sz="2400" b="1" i="1" dirty="0" smtClean="0">
                <a:solidFill>
                  <a:srgbClr val="F36C21"/>
                </a:solidFill>
              </a:rPr>
              <a:t>=&gt; Different Carrier Aggregation Parameters and Deployment Scenarios can have unique RF </a:t>
            </a:r>
            <a:r>
              <a:rPr lang="en-US" sz="2400" b="1" i="1" dirty="0">
                <a:solidFill>
                  <a:srgbClr val="F36C21"/>
                </a:solidFill>
              </a:rPr>
              <a:t>impacts and </a:t>
            </a:r>
            <a:r>
              <a:rPr lang="en-US" sz="2400" b="1" i="1" dirty="0" smtClean="0">
                <a:solidFill>
                  <a:srgbClr val="F36C21"/>
                </a:solidFill>
              </a:rPr>
              <a:t>unclear requirements can explode work significantly; we should provide clear direction to ensure focused RAN4 work.</a:t>
            </a:r>
            <a:endParaRPr lang="en-US" sz="2400" b="1" i="1" dirty="0">
              <a:solidFill>
                <a:srgbClr val="F36C21"/>
              </a:solidFill>
            </a:endParaRPr>
          </a:p>
        </p:txBody>
      </p:sp>
    </p:spTree>
    <p:extLst>
      <p:ext uri="{BB962C8B-B14F-4D97-AF65-F5344CB8AC3E}">
        <p14:creationId xmlns:p14="http://schemas.microsoft.com/office/powerpoint/2010/main" val="8180160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Summary (1 of 2)</a:t>
            </a:r>
            <a:endParaRPr lang="en-US" sz="2800" dirty="0"/>
          </a:p>
        </p:txBody>
      </p:sp>
      <p:sp>
        <p:nvSpPr>
          <p:cNvPr id="3" name="Content Placeholder 2"/>
          <p:cNvSpPr>
            <a:spLocks noGrp="1"/>
          </p:cNvSpPr>
          <p:nvPr>
            <p:ph idx="1"/>
          </p:nvPr>
        </p:nvSpPr>
        <p:spPr/>
        <p:txBody>
          <a:bodyPr/>
          <a:lstStyle/>
          <a:p>
            <a:r>
              <a:rPr lang="en-US" dirty="0"/>
              <a:t>To balance the need to be as efficient as possible with our time and provide a robust answer to how to include unlicensed bands in LTE, we need to be as exact as possible in how we define the study that the working groups will undertake </a:t>
            </a:r>
            <a:r>
              <a:rPr lang="en-US" dirty="0" smtClean="0"/>
              <a:t>otherwise.</a:t>
            </a:r>
          </a:p>
          <a:p>
            <a:r>
              <a:rPr lang="en-US" dirty="0" smtClean="0"/>
              <a:t>The questions pointed out in the previous slides are a good subset of the issues that are best known before or very early in a study by the working groups. If they are not known early:</a:t>
            </a:r>
            <a:endParaRPr lang="en-US" dirty="0"/>
          </a:p>
          <a:p>
            <a:pPr lvl="1"/>
            <a:r>
              <a:rPr lang="en-US" dirty="0"/>
              <a:t>The time schedule will take a hit or</a:t>
            </a:r>
          </a:p>
          <a:p>
            <a:pPr lvl="1"/>
            <a:r>
              <a:rPr lang="en-US" dirty="0"/>
              <a:t>We end up with a quick and dirty probably suboptimal solution. </a:t>
            </a:r>
          </a:p>
        </p:txBody>
      </p:sp>
    </p:spTree>
    <p:extLst>
      <p:ext uri="{BB962C8B-B14F-4D97-AF65-F5344CB8AC3E}">
        <p14:creationId xmlns:p14="http://schemas.microsoft.com/office/powerpoint/2010/main" val="30709002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Summary (2 of 2)</a:t>
            </a:r>
            <a:endParaRPr lang="en-US" sz="2800" dirty="0"/>
          </a:p>
        </p:txBody>
      </p:sp>
      <p:sp>
        <p:nvSpPr>
          <p:cNvPr id="3" name="Content Placeholder 2"/>
          <p:cNvSpPr>
            <a:spLocks noGrp="1"/>
          </p:cNvSpPr>
          <p:nvPr>
            <p:ph idx="1"/>
          </p:nvPr>
        </p:nvSpPr>
        <p:spPr/>
        <p:txBody>
          <a:bodyPr>
            <a:normAutofit/>
          </a:bodyPr>
          <a:lstStyle/>
          <a:p>
            <a:r>
              <a:rPr lang="en-US" dirty="0" smtClean="0">
                <a:solidFill>
                  <a:schemeClr val="tx1">
                    <a:lumMod val="65000"/>
                    <a:lumOff val="35000"/>
                  </a:schemeClr>
                </a:solidFill>
              </a:rPr>
              <a:t>These questions could be answered by:</a:t>
            </a:r>
            <a:endParaRPr lang="en-US" dirty="0">
              <a:solidFill>
                <a:schemeClr val="tx1">
                  <a:lumMod val="65000"/>
                  <a:lumOff val="35000"/>
                </a:schemeClr>
              </a:solidFill>
            </a:endParaRPr>
          </a:p>
          <a:p>
            <a:pPr marL="570103" lvl="1" indent="-338328">
              <a:spcBef>
                <a:spcPts val="672"/>
              </a:spcBef>
              <a:buFont typeface="Arial"/>
              <a:buChar char="•"/>
            </a:pPr>
            <a:r>
              <a:rPr lang="en-US" dirty="0" smtClean="0">
                <a:solidFill>
                  <a:schemeClr val="tx1">
                    <a:lumMod val="65000"/>
                    <a:lumOff val="35000"/>
                  </a:schemeClr>
                </a:solidFill>
              </a:rPr>
              <a:t>Starting a </a:t>
            </a:r>
            <a:r>
              <a:rPr lang="en-US" dirty="0">
                <a:solidFill>
                  <a:schemeClr val="tx1">
                    <a:lumMod val="65000"/>
                    <a:lumOff val="35000"/>
                  </a:schemeClr>
                </a:solidFill>
              </a:rPr>
              <a:t>RAN plenary study as proposed in </a:t>
            </a:r>
            <a:r>
              <a:rPr lang="en-US" b="1" dirty="0" smtClean="0">
                <a:solidFill>
                  <a:schemeClr val="tx1">
                    <a:lumMod val="65000"/>
                    <a:lumOff val="35000"/>
                  </a:schemeClr>
                </a:solidFill>
              </a:rPr>
              <a:t>RP-140240</a:t>
            </a:r>
            <a:r>
              <a:rPr lang="en-US" dirty="0" smtClean="0">
                <a:solidFill>
                  <a:schemeClr val="tx1">
                    <a:lumMod val="65000"/>
                    <a:lumOff val="35000"/>
                  </a:schemeClr>
                </a:solidFill>
              </a:rPr>
              <a:t> to more clearly define the requirements including the answers to many of the proposed questions from this paper.  </a:t>
            </a:r>
          </a:p>
          <a:p>
            <a:pPr marL="570103" lvl="1" indent="-338328">
              <a:spcBef>
                <a:spcPts val="672"/>
              </a:spcBef>
              <a:buFont typeface="Arial"/>
              <a:buChar char="•"/>
            </a:pPr>
            <a:r>
              <a:rPr lang="en-US" dirty="0" smtClean="0">
                <a:solidFill>
                  <a:schemeClr val="tx1">
                    <a:lumMod val="65000"/>
                    <a:lumOff val="35000"/>
                  </a:schemeClr>
                </a:solidFill>
              </a:rPr>
              <a:t>Conducting email </a:t>
            </a:r>
            <a:r>
              <a:rPr lang="en-US" dirty="0">
                <a:solidFill>
                  <a:schemeClr val="tx1">
                    <a:lumMod val="65000"/>
                    <a:lumOff val="35000"/>
                  </a:schemeClr>
                </a:solidFill>
              </a:rPr>
              <a:t>discussions on the public reflectors to define the requirements/focus the </a:t>
            </a:r>
            <a:r>
              <a:rPr lang="en-US" dirty="0" smtClean="0">
                <a:solidFill>
                  <a:schemeClr val="tx1">
                    <a:lumMod val="65000"/>
                    <a:lumOff val="35000"/>
                  </a:schemeClr>
                </a:solidFill>
              </a:rPr>
              <a:t>work.</a:t>
            </a:r>
          </a:p>
          <a:p>
            <a:pPr marL="570103" lvl="1" indent="-338328">
              <a:spcBef>
                <a:spcPts val="672"/>
              </a:spcBef>
              <a:buFont typeface="Arial"/>
              <a:buChar char="•"/>
            </a:pPr>
            <a:r>
              <a:rPr lang="en-US" dirty="0" smtClean="0">
                <a:solidFill>
                  <a:schemeClr val="tx1">
                    <a:lumMod val="65000"/>
                    <a:lumOff val="35000"/>
                  </a:schemeClr>
                </a:solidFill>
              </a:rPr>
              <a:t>Starting work at working group level with more realistic timelines (stretching </a:t>
            </a:r>
            <a:r>
              <a:rPr lang="en-US" dirty="0">
                <a:solidFill>
                  <a:schemeClr val="tx1">
                    <a:lumMod val="65000"/>
                    <a:lumOff val="35000"/>
                  </a:schemeClr>
                </a:solidFill>
              </a:rPr>
              <a:t>out the work longer than as was defined in </a:t>
            </a:r>
            <a:r>
              <a:rPr lang="en-US" b="1" dirty="0">
                <a:solidFill>
                  <a:schemeClr val="tx1">
                    <a:lumMod val="65000"/>
                    <a:lumOff val="35000"/>
                  </a:schemeClr>
                </a:solidFill>
              </a:rPr>
              <a:t>RP-140259</a:t>
            </a:r>
            <a:r>
              <a:rPr lang="en-US" dirty="0" smtClean="0">
                <a:solidFill>
                  <a:schemeClr val="tx1">
                    <a:lumMod val="65000"/>
                    <a:lumOff val="35000"/>
                  </a:schemeClr>
                </a:solidFill>
              </a:rPr>
              <a:t>).</a:t>
            </a:r>
            <a:endParaRPr lang="en-US" dirty="0">
              <a:solidFill>
                <a:schemeClr val="tx1">
                  <a:lumMod val="65000"/>
                  <a:lumOff val="35000"/>
                </a:schemeClr>
              </a:solidFill>
            </a:endParaRPr>
          </a:p>
        </p:txBody>
      </p:sp>
    </p:spTree>
    <p:extLst>
      <p:ext uri="{BB962C8B-B14F-4D97-AF65-F5344CB8AC3E}">
        <p14:creationId xmlns:p14="http://schemas.microsoft.com/office/powerpoint/2010/main" val="40577655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802" y="2743200"/>
            <a:ext cx="6946198" cy="1295400"/>
          </a:xfrm>
        </p:spPr>
        <p:txBody>
          <a:bodyPr>
            <a:normAutofit lnSpcReduction="10000"/>
          </a:bodyPr>
          <a:lstStyle/>
          <a:p>
            <a:pPr marL="0" indent="0">
              <a:buNone/>
            </a:pPr>
            <a:r>
              <a:rPr lang="en-US" sz="8000" dirty="0" smtClean="0">
                <a:solidFill>
                  <a:srgbClr val="F36C21"/>
                </a:solidFill>
              </a:rPr>
              <a:t>Thank You!</a:t>
            </a:r>
            <a:endParaRPr lang="en-US" sz="8000" dirty="0">
              <a:solidFill>
                <a:srgbClr val="F36C21"/>
              </a:solidFill>
            </a:endParaRPr>
          </a:p>
        </p:txBody>
      </p:sp>
    </p:spTree>
    <p:extLst>
      <p:ext uri="{BB962C8B-B14F-4D97-AF65-F5344CB8AC3E}">
        <p14:creationId xmlns:p14="http://schemas.microsoft.com/office/powerpoint/2010/main" val="783837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Introduction</a:t>
            </a:r>
            <a:endParaRPr lang="en-US" sz="2800" dirty="0"/>
          </a:p>
        </p:txBody>
      </p:sp>
      <p:sp>
        <p:nvSpPr>
          <p:cNvPr id="3" name="Content Placeholder 2"/>
          <p:cNvSpPr>
            <a:spLocks noGrp="1"/>
          </p:cNvSpPr>
          <p:nvPr>
            <p:ph idx="1"/>
          </p:nvPr>
        </p:nvSpPr>
        <p:spPr>
          <a:xfrm>
            <a:off x="292802" y="1066800"/>
            <a:ext cx="8622598" cy="5410200"/>
          </a:xfrm>
        </p:spPr>
        <p:txBody>
          <a:bodyPr>
            <a:normAutofit/>
          </a:bodyPr>
          <a:lstStyle/>
          <a:p>
            <a:r>
              <a:rPr lang="en-US" dirty="0" smtClean="0">
                <a:solidFill>
                  <a:schemeClr val="tx1">
                    <a:lumMod val="65000"/>
                    <a:lumOff val="35000"/>
                  </a:schemeClr>
                </a:solidFill>
              </a:rPr>
              <a:t>LTE </a:t>
            </a:r>
            <a:r>
              <a:rPr lang="en-US" dirty="0">
                <a:solidFill>
                  <a:schemeClr val="tx1">
                    <a:lumMod val="65000"/>
                    <a:lumOff val="35000"/>
                  </a:schemeClr>
                </a:solidFill>
              </a:rPr>
              <a:t>in the unlicensed band has the possibility to greatly </a:t>
            </a:r>
            <a:r>
              <a:rPr lang="en-US" dirty="0" smtClean="0">
                <a:solidFill>
                  <a:schemeClr val="tx1">
                    <a:lumMod val="65000"/>
                    <a:lumOff val="35000"/>
                  </a:schemeClr>
                </a:solidFill>
              </a:rPr>
              <a:t>complement the </a:t>
            </a:r>
            <a:r>
              <a:rPr lang="en-US" dirty="0">
                <a:solidFill>
                  <a:schemeClr val="tx1">
                    <a:lumMod val="65000"/>
                    <a:lumOff val="35000"/>
                  </a:schemeClr>
                </a:solidFill>
              </a:rPr>
              <a:t>services provided by LTE.</a:t>
            </a:r>
          </a:p>
          <a:p>
            <a:r>
              <a:rPr lang="en-US" dirty="0" smtClean="0">
                <a:solidFill>
                  <a:schemeClr val="tx1">
                    <a:lumMod val="65000"/>
                    <a:lumOff val="35000"/>
                  </a:schemeClr>
                </a:solidFill>
              </a:rPr>
              <a:t>Since this will be deployed in various unlicensed band/sub-bands and in different regions, we believe that there is a need to agree on a single set of coexistence requirements and methodology to inter-operate in shared unlicensed spectrum.</a:t>
            </a:r>
          </a:p>
          <a:p>
            <a:r>
              <a:rPr lang="en-US" dirty="0" smtClean="0">
                <a:solidFill>
                  <a:schemeClr val="tx1">
                    <a:lumMod val="65000"/>
                    <a:lumOff val="35000"/>
                  </a:schemeClr>
                </a:solidFill>
              </a:rPr>
              <a:t>We expect the initial focus to be on prioritized targeted sub-bands, however we should ensure that LTE-U design is forward compatible so further extensions only require additional RAN4 spectrum related discussions (similar to existing process).</a:t>
            </a:r>
          </a:p>
        </p:txBody>
      </p:sp>
    </p:spTree>
    <p:extLst>
      <p:ext uri="{BB962C8B-B14F-4D97-AF65-F5344CB8AC3E}">
        <p14:creationId xmlns:p14="http://schemas.microsoft.com/office/powerpoint/2010/main" val="26196276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Coexistence</a:t>
            </a:r>
            <a:br>
              <a:rPr lang="en-US" dirty="0" smtClean="0"/>
            </a:br>
            <a:r>
              <a:rPr lang="en-US" dirty="0" smtClean="0"/>
              <a:t>ISSUES</a:t>
            </a:r>
            <a:endParaRPr lang="en-US" dirty="0"/>
          </a:p>
        </p:txBody>
      </p:sp>
    </p:spTree>
    <p:extLst>
      <p:ext uri="{BB962C8B-B14F-4D97-AF65-F5344CB8AC3E}">
        <p14:creationId xmlns:p14="http://schemas.microsoft.com/office/powerpoint/2010/main" val="305625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Unlicensed spectrum under </a:t>
            </a:r>
            <a:r>
              <a:rPr lang="en-US" sz="2800" dirty="0" smtClean="0"/>
              <a:t>consideration</a:t>
            </a:r>
            <a:endParaRPr lang="en-US" dirty="0"/>
          </a:p>
        </p:txBody>
      </p:sp>
      <p:sp>
        <p:nvSpPr>
          <p:cNvPr id="5" name="Content Placeholder 2"/>
          <p:cNvSpPr txBox="1">
            <a:spLocks/>
          </p:cNvSpPr>
          <p:nvPr/>
        </p:nvSpPr>
        <p:spPr>
          <a:xfrm>
            <a:off x="381000" y="990600"/>
            <a:ext cx="8229600" cy="2438400"/>
          </a:xfrm>
          <a:prstGeom prst="rect">
            <a:avLst/>
          </a:prstGeom>
          <a:ln>
            <a:solidFill>
              <a:srgbClr val="716C6B"/>
            </a:solidFill>
          </a:ln>
        </p:spPr>
        <p:txBody>
          <a:bodyPr vert="horz" lIns="91440" tIns="45720" rIns="91440" bIns="45720" rtlCol="0">
            <a:normAutofit fontScale="77500" lnSpcReduction="20000"/>
          </a:bodyPr>
          <a:lstStyle>
            <a:lvl1pPr marL="341313" indent="-341313" algn="l" defTabSz="457200" rtl="0" eaLnBrk="1" latinLnBrk="0" hangingPunct="1">
              <a:spcBef>
                <a:spcPct val="20000"/>
              </a:spcBef>
              <a:buClr>
                <a:srgbClr val="00B0F0"/>
              </a:buClr>
              <a:buSzPct val="120000"/>
              <a:buFont typeface="Arial" pitchFamily="34" charset="0"/>
              <a:buChar char="•"/>
              <a:tabLst/>
              <a:defRPr sz="2600" b="0" i="0" kern="1200">
                <a:solidFill>
                  <a:srgbClr val="716C6B"/>
                </a:solidFill>
                <a:latin typeface="Arial"/>
                <a:ea typeface="+mn-ea"/>
                <a:cs typeface="Arial"/>
              </a:defRPr>
            </a:lvl1pPr>
            <a:lvl2pPr marL="573088" indent="-231775" algn="l" defTabSz="457200" rtl="0" eaLnBrk="1" latinLnBrk="0" hangingPunct="1">
              <a:spcBef>
                <a:spcPts val="300"/>
              </a:spcBef>
              <a:buClr>
                <a:srgbClr val="00B0F0"/>
              </a:buClr>
              <a:buFont typeface="Arial" pitchFamily="34" charset="0"/>
              <a:buChar char="•"/>
              <a:defRPr sz="2400" b="0" i="0" kern="1200">
                <a:solidFill>
                  <a:srgbClr val="716C6B"/>
                </a:solidFill>
                <a:latin typeface="Arial"/>
                <a:ea typeface="+mn-ea"/>
                <a:cs typeface="Arial"/>
              </a:defRPr>
            </a:lvl2pPr>
            <a:lvl3pPr marL="682625" indent="-109538" algn="l" defTabSz="457200" rtl="0" eaLnBrk="1" latinLnBrk="0" hangingPunct="1">
              <a:spcBef>
                <a:spcPts val="0"/>
              </a:spcBef>
              <a:buClr>
                <a:schemeClr val="tx1">
                  <a:lumMod val="50000"/>
                  <a:lumOff val="50000"/>
                </a:schemeClr>
              </a:buClr>
              <a:buFont typeface="Arial"/>
              <a:buChar char="•"/>
              <a:defRPr sz="2000" b="0" i="0" kern="1200">
                <a:solidFill>
                  <a:srgbClr val="716C6B"/>
                </a:solidFill>
                <a:latin typeface="Arial"/>
                <a:ea typeface="+mn-ea"/>
                <a:cs typeface="Arial"/>
              </a:defRPr>
            </a:lvl3pPr>
            <a:lvl4pPr marL="1600200" indent="-228600" algn="l" defTabSz="457200" rtl="0" eaLnBrk="1" latinLnBrk="0" hangingPunct="1">
              <a:spcBef>
                <a:spcPct val="20000"/>
              </a:spcBef>
              <a:buClr>
                <a:schemeClr val="tx1"/>
              </a:buClr>
              <a:buFont typeface="Arial"/>
              <a:buChar char="–"/>
              <a:defRPr sz="1800" b="0" i="0" kern="1200">
                <a:solidFill>
                  <a:srgbClr val="716C6B"/>
                </a:solidFill>
                <a:latin typeface="Arial"/>
                <a:ea typeface="+mn-ea"/>
                <a:cs typeface="Arial"/>
              </a:defRPr>
            </a:lvl4pPr>
            <a:lvl5pPr marL="2057400" indent="-228600" algn="l" defTabSz="457200" rtl="0" eaLnBrk="1" latinLnBrk="0" hangingPunct="1">
              <a:spcBef>
                <a:spcPct val="20000"/>
              </a:spcBef>
              <a:buClr>
                <a:schemeClr val="tx1"/>
              </a:buClr>
              <a:buFont typeface="Arial"/>
              <a:buChar char="»"/>
              <a:defRPr sz="1600" b="0" i="0" kern="1200">
                <a:solidFill>
                  <a:srgbClr val="716C6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1" indent="-342900">
              <a:spcBef>
                <a:spcPct val="20000"/>
              </a:spcBef>
              <a:buSzPct val="120000"/>
              <a:buFont typeface="Wingdings" panose="05000000000000000000" pitchFamily="2" charset="2"/>
              <a:buChar char="Ø"/>
            </a:pPr>
            <a:r>
              <a:rPr lang="en-US" sz="2600" dirty="0" smtClean="0">
                <a:solidFill>
                  <a:schemeClr val="tx1">
                    <a:lumMod val="65000"/>
                    <a:lumOff val="35000"/>
                  </a:schemeClr>
                </a:solidFill>
              </a:rPr>
              <a:t>Focus on new additions to 5GHz band</a:t>
            </a:r>
            <a:r>
              <a:rPr lang="en-US" sz="2600" dirty="0" smtClean="0">
                <a:solidFill>
                  <a:srgbClr val="FF0000"/>
                </a:solidFill>
              </a:rPr>
              <a:t>:</a:t>
            </a:r>
            <a:r>
              <a:rPr lang="en-US" sz="2600" dirty="0" smtClean="0">
                <a:solidFill>
                  <a:schemeClr val="tx1">
                    <a:lumMod val="65000"/>
                    <a:lumOff val="35000"/>
                  </a:schemeClr>
                </a:solidFill>
              </a:rPr>
              <a:t> middle (5.4GHz) or upper (5.8GHz)</a:t>
            </a:r>
            <a:endParaRPr lang="en-US" sz="2600" strike="sngStrike" dirty="0" smtClean="0">
              <a:solidFill>
                <a:schemeClr val="tx1">
                  <a:lumMod val="65000"/>
                  <a:lumOff val="35000"/>
                </a:schemeClr>
              </a:solidFill>
            </a:endParaRPr>
          </a:p>
          <a:p>
            <a:pPr lvl="1"/>
            <a:r>
              <a:rPr lang="en-US" sz="2300" dirty="0" smtClean="0">
                <a:solidFill>
                  <a:schemeClr val="tx1">
                    <a:lumMod val="65000"/>
                    <a:lumOff val="35000"/>
                  </a:schemeClr>
                </a:solidFill>
              </a:rPr>
              <a:t>New additions have lesser restrictions, and at this time are less crowded</a:t>
            </a:r>
          </a:p>
          <a:p>
            <a:pPr lvl="1"/>
            <a:r>
              <a:rPr lang="en-US" sz="2300" dirty="0" smtClean="0">
                <a:solidFill>
                  <a:schemeClr val="tx1">
                    <a:lumMod val="65000"/>
                    <a:lumOff val="35000"/>
                  </a:schemeClr>
                </a:solidFill>
              </a:rPr>
              <a:t>Useable for both outdoor/Indoor deployments</a:t>
            </a:r>
          </a:p>
          <a:p>
            <a:pPr lvl="1"/>
            <a:r>
              <a:rPr lang="en-US" sz="2300" dirty="0" smtClean="0">
                <a:solidFill>
                  <a:schemeClr val="tx1">
                    <a:lumMod val="65000"/>
                    <a:lumOff val="35000"/>
                  </a:schemeClr>
                </a:solidFill>
              </a:rPr>
              <a:t>Better path loss than 60GHz band</a:t>
            </a:r>
          </a:p>
          <a:p>
            <a:pPr>
              <a:buFont typeface="Wingdings" panose="05000000000000000000" pitchFamily="2" charset="2"/>
              <a:buChar char="Ø"/>
            </a:pPr>
            <a:r>
              <a:rPr lang="en-US" dirty="0" smtClean="0">
                <a:solidFill>
                  <a:schemeClr val="tx1">
                    <a:lumMod val="65000"/>
                    <a:lumOff val="35000"/>
                  </a:schemeClr>
                </a:solidFill>
              </a:rPr>
              <a:t>5GHz regulations are very fragmented</a:t>
            </a:r>
          </a:p>
          <a:p>
            <a:pPr lvl="1"/>
            <a:r>
              <a:rPr lang="en-US" sz="2300" dirty="0" smtClean="0">
                <a:solidFill>
                  <a:schemeClr val="tx1">
                    <a:lumMod val="65000"/>
                    <a:lumOff val="35000"/>
                  </a:schemeClr>
                </a:solidFill>
              </a:rPr>
              <a:t>Significant geographical regulations differences exist within each sub-band. </a:t>
            </a:r>
          </a:p>
          <a:p>
            <a:pPr lvl="1"/>
            <a:r>
              <a:rPr lang="en-US" sz="2300" dirty="0" smtClean="0">
                <a:solidFill>
                  <a:schemeClr val="tx1">
                    <a:lumMod val="65000"/>
                    <a:lumOff val="35000"/>
                  </a:schemeClr>
                </a:solidFill>
              </a:rPr>
              <a:t>For example, 5.725 to 5.875 GHz preferred, but not available in Japan</a:t>
            </a:r>
            <a:r>
              <a:rPr lang="en-US" sz="2200" dirty="0" smtClean="0">
                <a:solidFill>
                  <a:srgbClr val="6C6864"/>
                </a:solidFill>
              </a:rPr>
              <a:t>.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581400"/>
            <a:ext cx="8726141" cy="26024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467266" y="6172200"/>
            <a:ext cx="5695534" cy="307777"/>
          </a:xfrm>
          <a:prstGeom prst="rect">
            <a:avLst/>
          </a:prstGeom>
          <a:noFill/>
        </p:spPr>
        <p:txBody>
          <a:bodyPr wrap="none" rtlCol="0">
            <a:spAutoFit/>
          </a:bodyPr>
          <a:lstStyle/>
          <a:p>
            <a:r>
              <a:rPr lang="en-US" sz="1400" dirty="0"/>
              <a:t>FCC Revision of Part 15 for Operation of Devices in 5GHz, NPRM, April 2014 </a:t>
            </a:r>
          </a:p>
        </p:txBody>
      </p:sp>
    </p:spTree>
    <p:extLst>
      <p:ext uri="{BB962C8B-B14F-4D97-AF65-F5344CB8AC3E}">
        <p14:creationId xmlns:p14="http://schemas.microsoft.com/office/powerpoint/2010/main" val="32098869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Highly </a:t>
            </a:r>
            <a:r>
              <a:rPr lang="en-US" sz="2800" dirty="0" smtClean="0"/>
              <a:t>Fragmented Regulatory Requirements Across the Regions in 5GHz Spectrum</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869405507"/>
              </p:ext>
            </p:extLst>
          </p:nvPr>
        </p:nvGraphicFramePr>
        <p:xfrm>
          <a:off x="331567" y="1066800"/>
          <a:ext cx="8305801" cy="4526480"/>
        </p:xfrm>
        <a:graphic>
          <a:graphicData uri="http://schemas.openxmlformats.org/drawingml/2006/table">
            <a:tbl>
              <a:tblPr/>
              <a:tblGrid>
                <a:gridCol w="1340697"/>
                <a:gridCol w="1326303"/>
                <a:gridCol w="1676400"/>
                <a:gridCol w="1219200"/>
                <a:gridCol w="1365270"/>
                <a:gridCol w="1377931"/>
              </a:tblGrid>
              <a:tr h="319826">
                <a:tc>
                  <a:txBody>
                    <a:bodyPr/>
                    <a:lstStyle/>
                    <a:p>
                      <a:pPr marL="0" marR="0" fontAlgn="t">
                        <a:spcBef>
                          <a:spcPts val="0"/>
                        </a:spcBef>
                        <a:spcAft>
                          <a:spcPts val="0"/>
                        </a:spcAft>
                      </a:pPr>
                      <a:r>
                        <a:rPr lang="en-US" sz="1050" dirty="0">
                          <a:solidFill>
                            <a:srgbClr val="000000"/>
                          </a:solidFill>
                          <a:effectLst/>
                          <a:latin typeface="Calibri"/>
                        </a:rPr>
                        <a:t> </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3BCAB"/>
                    </a:solidFill>
                  </a:tcPr>
                </a:tc>
                <a:tc>
                  <a:txBody>
                    <a:bodyPr/>
                    <a:lstStyle/>
                    <a:p>
                      <a:pPr marL="0" marR="0" algn="ctr" fontAlgn="t">
                        <a:spcBef>
                          <a:spcPts val="0"/>
                        </a:spcBef>
                        <a:spcAft>
                          <a:spcPts val="0"/>
                        </a:spcAft>
                      </a:pPr>
                      <a:r>
                        <a:rPr lang="en-US" sz="1600" b="1" dirty="0" smtClean="0">
                          <a:solidFill>
                            <a:srgbClr val="000000"/>
                          </a:solidFill>
                          <a:effectLst/>
                          <a:latin typeface="Calibri"/>
                        </a:rPr>
                        <a:t>US</a:t>
                      </a:r>
                      <a:r>
                        <a:rPr lang="en-US" sz="1600" b="1" strike="noStrike" baseline="30000" dirty="0" smtClean="0">
                          <a:solidFill>
                            <a:srgbClr val="000000"/>
                          </a:solidFill>
                          <a:effectLst/>
                          <a:latin typeface="Calibri"/>
                        </a:rPr>
                        <a:t>1</a:t>
                      </a:r>
                      <a:endParaRPr lang="en-US" sz="1600" strike="noStrike" baseline="300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3BCAB"/>
                    </a:solidFill>
                  </a:tcPr>
                </a:tc>
                <a:tc>
                  <a:txBody>
                    <a:bodyPr/>
                    <a:lstStyle/>
                    <a:p>
                      <a:pPr marL="0" marR="0" algn="ctr" fontAlgn="t">
                        <a:spcBef>
                          <a:spcPts val="0"/>
                        </a:spcBef>
                        <a:spcAft>
                          <a:spcPts val="0"/>
                        </a:spcAft>
                      </a:pPr>
                      <a:r>
                        <a:rPr lang="en-US" sz="1600" b="1" dirty="0" smtClean="0">
                          <a:solidFill>
                            <a:srgbClr val="000000"/>
                          </a:solidFill>
                          <a:effectLst/>
                          <a:latin typeface="Calibri"/>
                        </a:rPr>
                        <a:t>Europe</a:t>
                      </a:r>
                      <a:r>
                        <a:rPr lang="en-US" sz="1600" b="1" baseline="30000" dirty="0" smtClean="0">
                          <a:solidFill>
                            <a:srgbClr val="000000"/>
                          </a:solidFill>
                          <a:effectLst/>
                          <a:latin typeface="Calibri"/>
                        </a:rPr>
                        <a:t>2</a:t>
                      </a:r>
                      <a:endParaRPr lang="en-US" sz="1600" baseline="300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3BCAB"/>
                    </a:solidFill>
                  </a:tcPr>
                </a:tc>
                <a:tc>
                  <a:txBody>
                    <a:bodyPr/>
                    <a:lstStyle/>
                    <a:p>
                      <a:pPr marL="0" marR="0" algn="ctr" fontAlgn="t">
                        <a:spcBef>
                          <a:spcPts val="0"/>
                        </a:spcBef>
                        <a:spcAft>
                          <a:spcPts val="0"/>
                        </a:spcAft>
                      </a:pPr>
                      <a:r>
                        <a:rPr lang="en-US" sz="1600" b="1" dirty="0">
                          <a:solidFill>
                            <a:srgbClr val="000000"/>
                          </a:solidFill>
                          <a:effectLst/>
                          <a:latin typeface="Calibri"/>
                        </a:rPr>
                        <a:t>Japan</a:t>
                      </a:r>
                      <a:endParaRPr lang="en-US" sz="16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3BCAB"/>
                    </a:solidFill>
                  </a:tcPr>
                </a:tc>
                <a:tc>
                  <a:txBody>
                    <a:bodyPr/>
                    <a:lstStyle/>
                    <a:p>
                      <a:pPr marL="0" marR="0" algn="ctr" fontAlgn="t">
                        <a:spcBef>
                          <a:spcPts val="0"/>
                        </a:spcBef>
                        <a:spcAft>
                          <a:spcPts val="0"/>
                        </a:spcAft>
                      </a:pPr>
                      <a:r>
                        <a:rPr lang="en-US" sz="1600" b="1" dirty="0">
                          <a:solidFill>
                            <a:srgbClr val="000000"/>
                          </a:solidFill>
                          <a:effectLst/>
                          <a:latin typeface="Calibri"/>
                        </a:rPr>
                        <a:t>China</a:t>
                      </a:r>
                      <a:endParaRPr lang="en-US" sz="16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3BCAB"/>
                    </a:solidFill>
                  </a:tcPr>
                </a:tc>
                <a:tc>
                  <a:txBody>
                    <a:bodyPr/>
                    <a:lstStyle/>
                    <a:p>
                      <a:pPr marL="0" marR="0" algn="ctr" fontAlgn="t">
                        <a:spcBef>
                          <a:spcPts val="0"/>
                        </a:spcBef>
                        <a:spcAft>
                          <a:spcPts val="0"/>
                        </a:spcAft>
                      </a:pPr>
                      <a:r>
                        <a:rPr lang="en-US" sz="1600" b="1" dirty="0">
                          <a:solidFill>
                            <a:srgbClr val="000000"/>
                          </a:solidFill>
                          <a:effectLst/>
                          <a:latin typeface="Calibri"/>
                        </a:rPr>
                        <a:t>Korea</a:t>
                      </a:r>
                      <a:endParaRPr lang="en-US" sz="16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3BCAB"/>
                    </a:solidFill>
                  </a:tcPr>
                </a:tc>
              </a:tr>
              <a:tr h="439941">
                <a:tc>
                  <a:txBody>
                    <a:bodyPr/>
                    <a:lstStyle/>
                    <a:p>
                      <a:pPr marL="0" marR="0" algn="ctr" fontAlgn="t">
                        <a:spcBef>
                          <a:spcPts val="0"/>
                        </a:spcBef>
                        <a:spcAft>
                          <a:spcPts val="0"/>
                        </a:spcAft>
                      </a:pPr>
                      <a:r>
                        <a:rPr lang="en-US" sz="1200" b="1" dirty="0">
                          <a:solidFill>
                            <a:srgbClr val="000000"/>
                          </a:solidFill>
                          <a:effectLst/>
                          <a:latin typeface="Calibri"/>
                        </a:rPr>
                        <a:t>5.15GHz-5.25GHz (100MHz)</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1">
                        <a:lumMod val="40000"/>
                        <a:lumOff val="60000"/>
                      </a:schemeClr>
                    </a:solidFill>
                  </a:tcPr>
                </a:tc>
                <a:tc>
                  <a:txBody>
                    <a:bodyPr/>
                    <a:lstStyle/>
                    <a:p>
                      <a:pPr marL="0" marR="0" algn="ctr" fontAlgn="t">
                        <a:spcBef>
                          <a:spcPts val="0"/>
                        </a:spcBef>
                        <a:spcAft>
                          <a:spcPts val="0"/>
                        </a:spcAft>
                      </a:pPr>
                      <a:r>
                        <a:rPr lang="en-US" sz="1200" dirty="0" smtClean="0">
                          <a:solidFill>
                            <a:srgbClr val="000000"/>
                          </a:solidFill>
                          <a:effectLst/>
                          <a:latin typeface="Calibri"/>
                        </a:rPr>
                        <a:t>Indoor/Outdoor(U-NII-1</a:t>
                      </a:r>
                      <a:r>
                        <a:rPr lang="en-US" sz="1200" dirty="0">
                          <a:solidFill>
                            <a:srgbClr val="000000"/>
                          </a:solidFill>
                          <a:effectLst/>
                          <a:latin typeface="Calibri"/>
                        </a:rPr>
                        <a:t>)</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Indoor </a:t>
                      </a:r>
                      <a:r>
                        <a:rPr lang="en-US" sz="1200" b="1" dirty="0">
                          <a:solidFill>
                            <a:srgbClr val="000000"/>
                          </a:solidFill>
                          <a:effectLst/>
                          <a:latin typeface="Calibri"/>
                        </a:rPr>
                        <a:t>(Band A)</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Indoor/Satellite</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Indoor/DFS/TPC</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Indoor</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r>
              <a:tr h="439941">
                <a:tc>
                  <a:txBody>
                    <a:bodyPr/>
                    <a:lstStyle/>
                    <a:p>
                      <a:pPr marL="0" marR="0" algn="ctr" fontAlgn="t">
                        <a:spcBef>
                          <a:spcPts val="0"/>
                        </a:spcBef>
                        <a:spcAft>
                          <a:spcPts val="0"/>
                        </a:spcAft>
                      </a:pPr>
                      <a:r>
                        <a:rPr lang="en-US" sz="1200" b="1" dirty="0">
                          <a:solidFill>
                            <a:srgbClr val="000000"/>
                          </a:solidFill>
                          <a:effectLst/>
                          <a:latin typeface="Calibri"/>
                        </a:rPr>
                        <a:t>5.25GHz-5.35GHz (100 MHz)</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1">
                        <a:lumMod val="40000"/>
                        <a:lumOff val="60000"/>
                      </a:schemeClr>
                    </a:solidFill>
                  </a:tcPr>
                </a:tc>
                <a:tc>
                  <a:txBody>
                    <a:bodyPr/>
                    <a:lstStyle/>
                    <a:p>
                      <a:pPr marL="0" marR="0" algn="ctr" fontAlgn="t">
                        <a:spcBef>
                          <a:spcPts val="0"/>
                        </a:spcBef>
                        <a:spcAft>
                          <a:spcPts val="0"/>
                        </a:spcAft>
                      </a:pPr>
                      <a:r>
                        <a:rPr lang="en-US" sz="1200" dirty="0" smtClean="0">
                          <a:solidFill>
                            <a:srgbClr val="000000"/>
                          </a:solidFill>
                          <a:effectLst/>
                          <a:latin typeface="Calibri"/>
                        </a:rPr>
                        <a:t>DFS/TPC </a:t>
                      </a:r>
                      <a:r>
                        <a:rPr lang="en-US" sz="1200" dirty="0">
                          <a:solidFill>
                            <a:srgbClr val="000000"/>
                          </a:solidFill>
                          <a:effectLst/>
                          <a:latin typeface="Calibri"/>
                        </a:rPr>
                        <a:t>(U-NII-2A)</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ACA/DFS/TPC </a:t>
                      </a:r>
                      <a:r>
                        <a:rPr lang="en-US" sz="1200" b="1" dirty="0">
                          <a:solidFill>
                            <a:srgbClr val="000000"/>
                          </a:solidFill>
                          <a:effectLst/>
                          <a:latin typeface="Calibri"/>
                        </a:rPr>
                        <a:t>(Band A)</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Indoor/DFS/TPC</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Indoor/DFS/TPC</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a:solidFill>
                            <a:srgbClr val="000000"/>
                          </a:solidFill>
                          <a:effectLst/>
                          <a:latin typeface="Calibri"/>
                        </a:rPr>
                        <a:t>DFS/TPC</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r>
              <a:tr h="439941">
                <a:tc>
                  <a:txBody>
                    <a:bodyPr/>
                    <a:lstStyle/>
                    <a:p>
                      <a:pPr marL="0" marR="0" algn="ctr" fontAlgn="t">
                        <a:spcBef>
                          <a:spcPts val="0"/>
                        </a:spcBef>
                        <a:spcAft>
                          <a:spcPts val="0"/>
                        </a:spcAft>
                      </a:pPr>
                      <a:r>
                        <a:rPr lang="en-US" sz="1200" b="1" dirty="0">
                          <a:solidFill>
                            <a:srgbClr val="000000"/>
                          </a:solidFill>
                          <a:effectLst/>
                          <a:latin typeface="Calibri"/>
                        </a:rPr>
                        <a:t>5.35GHz-5.470GHz (120 MHz)</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1">
                        <a:lumMod val="40000"/>
                        <a:lumOff val="60000"/>
                      </a:schemeClr>
                    </a:solidFill>
                  </a:tcPr>
                </a:tc>
                <a:tc>
                  <a:txBody>
                    <a:bodyPr/>
                    <a:lstStyle/>
                    <a:p>
                      <a:pPr marL="0" marR="0" algn="ctr" fontAlgn="t">
                        <a:spcBef>
                          <a:spcPts val="0"/>
                        </a:spcBef>
                        <a:spcAft>
                          <a:spcPts val="0"/>
                        </a:spcAft>
                      </a:pPr>
                      <a:r>
                        <a:rPr lang="en-US" sz="1200" dirty="0" smtClean="0">
                          <a:solidFill>
                            <a:srgbClr val="000000"/>
                          </a:solidFill>
                          <a:effectLst/>
                          <a:latin typeface="Calibri"/>
                        </a:rPr>
                        <a:t>(</a:t>
                      </a:r>
                      <a:r>
                        <a:rPr lang="en-US" sz="1200" dirty="0">
                          <a:solidFill>
                            <a:srgbClr val="000000"/>
                          </a:solidFill>
                          <a:effectLst/>
                          <a:latin typeface="Calibri"/>
                        </a:rPr>
                        <a:t>U-NII-2B)</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6">
                        <a:lumMod val="60000"/>
                        <a:lumOff val="40000"/>
                      </a:schemeClr>
                    </a:solidFill>
                  </a:tcPr>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200" dirty="0">
                          <a:solidFill>
                            <a:srgbClr val="000000"/>
                          </a:solidFill>
                          <a:effectLst/>
                          <a:latin typeface="Calibri"/>
                        </a:rPr>
                        <a:t> </a:t>
                      </a:r>
                      <a:r>
                        <a:rPr lang="en-US" sz="1200" dirty="0" smtClean="0">
                          <a:solidFill>
                            <a:srgbClr val="000000"/>
                          </a:solidFill>
                          <a:effectLst/>
                          <a:latin typeface="+mn-lt"/>
                        </a:rPr>
                        <a:t>under study</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6">
                        <a:lumMod val="60000"/>
                        <a:lumOff val="40000"/>
                      </a:schemeClr>
                    </a:solidFill>
                  </a:tcPr>
                </a:tc>
                <a:tc>
                  <a:txBody>
                    <a:bodyPr/>
                    <a:lstStyle/>
                    <a:p>
                      <a:pPr marL="0" marR="0" algn="ctr" fontAlgn="t">
                        <a:spcBef>
                          <a:spcPts val="0"/>
                        </a:spcBef>
                        <a:spcAft>
                          <a:spcPts val="0"/>
                        </a:spcAft>
                      </a:pPr>
                      <a:r>
                        <a:rPr lang="en-US" sz="1200" dirty="0">
                          <a:solidFill>
                            <a:schemeClr val="tx1"/>
                          </a:solidFill>
                          <a:effectLst/>
                          <a:latin typeface="Calibri"/>
                        </a:rPr>
                        <a:t> </a:t>
                      </a:r>
                      <a:r>
                        <a:rPr lang="en-US" sz="1200" dirty="0" smtClean="0">
                          <a:solidFill>
                            <a:schemeClr val="tx1"/>
                          </a:solidFill>
                          <a:effectLst/>
                          <a:latin typeface="Calibri"/>
                        </a:rPr>
                        <a:t>No</a:t>
                      </a:r>
                      <a:endParaRPr lang="en-US" sz="1200" dirty="0">
                        <a:solidFill>
                          <a:schemeClr val="tx1"/>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200" dirty="0" smtClean="0">
                          <a:solidFill>
                            <a:srgbClr val="000000"/>
                          </a:solidFill>
                          <a:effectLst/>
                          <a:latin typeface="+mn-lt"/>
                        </a:rPr>
                        <a:t> under study</a:t>
                      </a:r>
                    </a:p>
                    <a:p>
                      <a:pPr marL="0" marR="0" algn="ctr" fontAlgn="t">
                        <a:spcBef>
                          <a:spcPts val="0"/>
                        </a:spcBef>
                        <a:spcAft>
                          <a:spcPts val="0"/>
                        </a:spcAft>
                      </a:pPr>
                      <a:r>
                        <a:rPr lang="en-US" sz="1200" dirty="0">
                          <a:solidFill>
                            <a:srgbClr val="000000"/>
                          </a:solidFill>
                          <a:effectLst/>
                          <a:latin typeface="Calibri"/>
                        </a:rPr>
                        <a:t> </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6">
                        <a:lumMod val="60000"/>
                        <a:lumOff val="40000"/>
                      </a:schemeClr>
                    </a:solidFill>
                  </a:tcPr>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200" dirty="0" smtClean="0">
                          <a:solidFill>
                            <a:srgbClr val="000000"/>
                          </a:solidFill>
                          <a:effectLst/>
                          <a:latin typeface="+mn-lt"/>
                        </a:rPr>
                        <a:t>under study</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6">
                        <a:lumMod val="60000"/>
                        <a:lumOff val="40000"/>
                      </a:schemeClr>
                    </a:solidFill>
                  </a:tcPr>
                </a:tc>
              </a:tr>
              <a:tr h="439941">
                <a:tc>
                  <a:txBody>
                    <a:bodyPr/>
                    <a:lstStyle/>
                    <a:p>
                      <a:pPr marL="0" marR="0" algn="ctr" fontAlgn="t">
                        <a:spcBef>
                          <a:spcPts val="0"/>
                        </a:spcBef>
                        <a:spcAft>
                          <a:spcPts val="0"/>
                        </a:spcAft>
                      </a:pPr>
                      <a:r>
                        <a:rPr lang="en-US" sz="1200" b="1" dirty="0">
                          <a:solidFill>
                            <a:srgbClr val="000000"/>
                          </a:solidFill>
                          <a:effectLst/>
                          <a:latin typeface="Calibri"/>
                        </a:rPr>
                        <a:t>5.470GHz-5.650GHz (180 MHz)</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1">
                        <a:lumMod val="40000"/>
                        <a:lumOff val="60000"/>
                      </a:schemeClr>
                    </a:solidFill>
                  </a:tcPr>
                </a:tc>
                <a:tc>
                  <a:txBody>
                    <a:bodyPr/>
                    <a:lstStyle/>
                    <a:p>
                      <a:pPr marL="0" marR="0" algn="ctr" fontAlgn="t">
                        <a:spcBef>
                          <a:spcPts val="0"/>
                        </a:spcBef>
                        <a:spcAft>
                          <a:spcPts val="0"/>
                        </a:spcAft>
                      </a:pPr>
                      <a:r>
                        <a:rPr lang="en-US" sz="1200" dirty="0" smtClean="0">
                          <a:solidFill>
                            <a:srgbClr val="000000"/>
                          </a:solidFill>
                          <a:effectLst/>
                          <a:latin typeface="Calibri"/>
                        </a:rPr>
                        <a:t>DFS/TPC(UNII-2C</a:t>
                      </a:r>
                      <a:r>
                        <a:rPr lang="en-US" sz="1200" dirty="0">
                          <a:solidFill>
                            <a:srgbClr val="000000"/>
                          </a:solidFill>
                          <a:effectLst/>
                          <a:latin typeface="Calibri"/>
                        </a:rPr>
                        <a:t>)</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mn-lt"/>
                        </a:rPr>
                        <a:t>ACA/DFS/TPC </a:t>
                      </a:r>
                      <a:r>
                        <a:rPr lang="en-US" sz="1200" b="1" dirty="0">
                          <a:solidFill>
                            <a:srgbClr val="000000"/>
                          </a:solidFill>
                          <a:effectLst/>
                          <a:latin typeface="Calibri"/>
                        </a:rPr>
                        <a:t>(Band B)</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DFS/TPC</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a:solidFill>
                            <a:srgbClr val="000000"/>
                          </a:solidFill>
                          <a:effectLst/>
                          <a:latin typeface="Calibri"/>
                        </a:rPr>
                        <a:t>In consideration</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a:solidFill>
                            <a:srgbClr val="000000"/>
                          </a:solidFill>
                          <a:effectLst/>
                          <a:latin typeface="Calibri"/>
                        </a:rPr>
                        <a:t>DFS/TPC</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r>
              <a:tr h="439941">
                <a:tc>
                  <a:txBody>
                    <a:bodyPr/>
                    <a:lstStyle/>
                    <a:p>
                      <a:pPr marL="0" marR="0" algn="ctr" fontAlgn="t">
                        <a:spcBef>
                          <a:spcPts val="0"/>
                        </a:spcBef>
                        <a:spcAft>
                          <a:spcPts val="0"/>
                        </a:spcAft>
                      </a:pPr>
                      <a:r>
                        <a:rPr lang="en-US" sz="1200" b="1" dirty="0">
                          <a:solidFill>
                            <a:srgbClr val="000000"/>
                          </a:solidFill>
                          <a:effectLst/>
                          <a:latin typeface="Calibri"/>
                        </a:rPr>
                        <a:t>5.650GHz-5.725GHz (75 MHz)</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1">
                        <a:lumMod val="40000"/>
                        <a:lumOff val="60000"/>
                      </a:schemeClr>
                    </a:solidFill>
                  </a:tcPr>
                </a:tc>
                <a:tc>
                  <a:txBody>
                    <a:bodyPr/>
                    <a:lstStyle/>
                    <a:p>
                      <a:pPr marL="0" marR="0" algn="ctr" fontAlgn="t">
                        <a:spcBef>
                          <a:spcPts val="0"/>
                        </a:spcBef>
                        <a:spcAft>
                          <a:spcPts val="0"/>
                        </a:spcAft>
                      </a:pPr>
                      <a:r>
                        <a:rPr lang="en-US" sz="1200" dirty="0" smtClean="0">
                          <a:solidFill>
                            <a:srgbClr val="000000"/>
                          </a:solidFill>
                          <a:effectLst/>
                          <a:latin typeface="Calibri"/>
                        </a:rPr>
                        <a:t>DFS/TPC/RADAR </a:t>
                      </a:r>
                      <a:r>
                        <a:rPr lang="en-US" sz="1200" dirty="0">
                          <a:solidFill>
                            <a:srgbClr val="000000"/>
                          </a:solidFill>
                          <a:effectLst/>
                          <a:latin typeface="Calibri"/>
                        </a:rPr>
                        <a:t>(UNII-2C)</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mn-lt"/>
                        </a:rPr>
                        <a:t>ACA/DFS/TPC </a:t>
                      </a:r>
                      <a:r>
                        <a:rPr lang="en-US" sz="1200" b="1" dirty="0" smtClean="0">
                          <a:solidFill>
                            <a:srgbClr val="000000"/>
                          </a:solidFill>
                          <a:effectLst/>
                          <a:latin typeface="Calibri"/>
                        </a:rPr>
                        <a:t>(Band </a:t>
                      </a:r>
                      <a:r>
                        <a:rPr lang="en-US" sz="1200" b="1" dirty="0">
                          <a:solidFill>
                            <a:srgbClr val="000000"/>
                          </a:solidFill>
                          <a:effectLst/>
                          <a:latin typeface="Calibri"/>
                        </a:rPr>
                        <a:t>B)</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DFS/TPC</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a:solidFill>
                            <a:srgbClr val="000000"/>
                          </a:solidFill>
                          <a:effectLst/>
                          <a:latin typeface="Calibri"/>
                        </a:rPr>
                        <a:t>In consideration</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a:solidFill>
                            <a:srgbClr val="000000"/>
                          </a:solidFill>
                          <a:effectLst/>
                          <a:latin typeface="Calibri"/>
                        </a:rPr>
                        <a:t>Bcast Relay Service</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r>
              <a:tr h="620114">
                <a:tc>
                  <a:txBody>
                    <a:bodyPr/>
                    <a:lstStyle/>
                    <a:p>
                      <a:pPr marL="0" marR="0" algn="ctr" fontAlgn="t">
                        <a:spcBef>
                          <a:spcPts val="0"/>
                        </a:spcBef>
                        <a:spcAft>
                          <a:spcPts val="0"/>
                        </a:spcAft>
                      </a:pPr>
                      <a:r>
                        <a:rPr lang="en-US" sz="1200" b="1" dirty="0">
                          <a:solidFill>
                            <a:srgbClr val="000000"/>
                          </a:solidFill>
                          <a:effectLst/>
                          <a:latin typeface="Calibri"/>
                        </a:rPr>
                        <a:t>5.725GHz-5.825GHz (100MHz)</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1">
                        <a:lumMod val="40000"/>
                        <a:lumOff val="60000"/>
                      </a:schemeClr>
                    </a:solidFill>
                  </a:tcPr>
                </a:tc>
                <a:tc>
                  <a:txBody>
                    <a:bodyPr/>
                    <a:lstStyle/>
                    <a:p>
                      <a:pPr marL="0" marR="0" algn="ctr" fontAlgn="t">
                        <a:spcBef>
                          <a:spcPts val="0"/>
                        </a:spcBef>
                        <a:spcAft>
                          <a:spcPts val="0"/>
                        </a:spcAft>
                      </a:pPr>
                      <a:r>
                        <a:rPr lang="en-US" sz="1200" dirty="0">
                          <a:solidFill>
                            <a:srgbClr val="000000"/>
                          </a:solidFill>
                          <a:effectLst/>
                          <a:latin typeface="Calibri"/>
                        </a:rPr>
                        <a:t>Yes (UNII-3)</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DFS/RADAR </a:t>
                      </a:r>
                      <a:r>
                        <a:rPr lang="en-US" sz="1200" b="1" dirty="0" smtClean="0">
                          <a:solidFill>
                            <a:srgbClr val="000000"/>
                          </a:solidFill>
                          <a:effectLst/>
                          <a:latin typeface="Calibri"/>
                        </a:rPr>
                        <a:t>(Band C)</a:t>
                      </a:r>
                      <a:endParaRPr lang="en-US" sz="1200" b="1"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a:solidFill>
                            <a:srgbClr val="000000"/>
                          </a:solidFill>
                          <a:effectLst/>
                          <a:latin typeface="Calibri"/>
                        </a:rPr>
                        <a:t>No</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a:solidFill>
                            <a:srgbClr val="000000"/>
                          </a:solidFill>
                          <a:effectLst/>
                          <a:latin typeface="Calibri"/>
                        </a:rPr>
                        <a:t>Licensed (3 operators)</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a:solidFill>
                            <a:srgbClr val="000000"/>
                          </a:solidFill>
                          <a:effectLst/>
                          <a:latin typeface="Calibri"/>
                        </a:rPr>
                        <a:t>EIRP 10 </a:t>
                      </a:r>
                      <a:r>
                        <a:rPr lang="en-US" sz="1200" dirty="0" err="1">
                          <a:solidFill>
                            <a:srgbClr val="000000"/>
                          </a:solidFill>
                          <a:effectLst/>
                          <a:latin typeface="Calibri"/>
                        </a:rPr>
                        <a:t>mW</a:t>
                      </a:r>
                      <a:r>
                        <a:rPr lang="en-US" sz="1200" dirty="0">
                          <a:solidFill>
                            <a:srgbClr val="000000"/>
                          </a:solidFill>
                          <a:effectLst/>
                          <a:latin typeface="Calibri"/>
                        </a:rPr>
                        <a:t>, Center </a:t>
                      </a:r>
                      <a:r>
                        <a:rPr lang="en-US" sz="1200" dirty="0" err="1">
                          <a:solidFill>
                            <a:srgbClr val="000000"/>
                          </a:solidFill>
                          <a:effectLst/>
                          <a:latin typeface="Calibri"/>
                        </a:rPr>
                        <a:t>Freq</a:t>
                      </a:r>
                      <a:r>
                        <a:rPr lang="en-US" sz="1200" dirty="0">
                          <a:solidFill>
                            <a:srgbClr val="000000"/>
                          </a:solidFill>
                          <a:effectLst/>
                          <a:latin typeface="Calibri"/>
                        </a:rPr>
                        <a:t> 5.775GHz (allocated for WDCS)</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r>
              <a:tr h="439941">
                <a:tc>
                  <a:txBody>
                    <a:bodyPr/>
                    <a:lstStyle/>
                    <a:p>
                      <a:pPr marL="0" marR="0" algn="ctr" fontAlgn="t">
                        <a:spcBef>
                          <a:spcPts val="0"/>
                        </a:spcBef>
                        <a:spcAft>
                          <a:spcPts val="0"/>
                        </a:spcAft>
                      </a:pPr>
                      <a:r>
                        <a:rPr lang="en-US" sz="1200" b="1" dirty="0">
                          <a:solidFill>
                            <a:srgbClr val="000000"/>
                          </a:solidFill>
                          <a:effectLst/>
                          <a:latin typeface="Calibri"/>
                        </a:rPr>
                        <a:t> 5.825GHz - 5.850GHz (25MHz)</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1">
                        <a:lumMod val="40000"/>
                        <a:lumOff val="60000"/>
                      </a:schemeClr>
                    </a:solidFill>
                  </a:tcPr>
                </a:tc>
                <a:tc>
                  <a:txBody>
                    <a:bodyPr/>
                    <a:lstStyle/>
                    <a:p>
                      <a:pPr marL="0" marR="0" algn="ctr" fontAlgn="t">
                        <a:spcBef>
                          <a:spcPts val="0"/>
                        </a:spcBef>
                        <a:spcAft>
                          <a:spcPts val="0"/>
                        </a:spcAft>
                      </a:pPr>
                      <a:r>
                        <a:rPr lang="en-US" sz="1200" dirty="0">
                          <a:solidFill>
                            <a:srgbClr val="000000"/>
                          </a:solidFill>
                          <a:effectLst/>
                          <a:latin typeface="Calibri"/>
                        </a:rPr>
                        <a:t>Yes (UNII-3)</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rgbClr val="000000"/>
                          </a:solidFill>
                          <a:effectLst/>
                          <a:latin typeface="Calibri"/>
                        </a:rPr>
                        <a:t>DFS/RADAR </a:t>
                      </a:r>
                      <a:r>
                        <a:rPr lang="en-US" sz="1200" b="1" dirty="0">
                          <a:solidFill>
                            <a:srgbClr val="000000"/>
                          </a:solidFill>
                          <a:effectLst/>
                          <a:latin typeface="Calibri"/>
                        </a:rPr>
                        <a:t>(Band C)</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a:solidFill>
                            <a:srgbClr val="000000"/>
                          </a:solidFill>
                          <a:effectLst/>
                          <a:latin typeface="Calibri"/>
                        </a:rPr>
                        <a:t>No</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a:solidFill>
                            <a:srgbClr val="000000"/>
                          </a:solidFill>
                          <a:effectLst/>
                          <a:latin typeface="Calibri"/>
                        </a:rPr>
                        <a:t> </a:t>
                      </a:r>
                      <a:r>
                        <a:rPr lang="en-US" sz="1200" dirty="0" smtClean="0">
                          <a:solidFill>
                            <a:srgbClr val="000000"/>
                          </a:solidFill>
                          <a:effectLst/>
                          <a:latin typeface="Calibri"/>
                        </a:rPr>
                        <a:t>Yes</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200" dirty="0" smtClean="0">
                          <a:solidFill>
                            <a:srgbClr val="000000"/>
                          </a:solidFill>
                          <a:effectLst/>
                          <a:latin typeface="Calibri"/>
                        </a:rPr>
                        <a:t>      Under Study</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6">
                        <a:lumMod val="60000"/>
                        <a:lumOff val="40000"/>
                      </a:schemeClr>
                    </a:solidFill>
                  </a:tcPr>
                </a:tc>
              </a:tr>
              <a:tr h="439941">
                <a:tc>
                  <a:txBody>
                    <a:bodyPr/>
                    <a:lstStyle/>
                    <a:p>
                      <a:pPr marL="0" marR="0" algn="ctr" fontAlgn="t">
                        <a:spcBef>
                          <a:spcPts val="0"/>
                        </a:spcBef>
                        <a:spcAft>
                          <a:spcPts val="0"/>
                        </a:spcAft>
                      </a:pPr>
                      <a:r>
                        <a:rPr lang="en-US" sz="1200" b="1" dirty="0">
                          <a:solidFill>
                            <a:srgbClr val="000000"/>
                          </a:solidFill>
                          <a:effectLst/>
                          <a:latin typeface="Calibri"/>
                        </a:rPr>
                        <a:t> 5.850GHz - 5.875GHz (25MHz)</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1">
                        <a:lumMod val="40000"/>
                        <a:lumOff val="60000"/>
                      </a:schemeClr>
                    </a:solidFill>
                  </a:tcPr>
                </a:tc>
                <a:tc>
                  <a:txBody>
                    <a:bodyPr/>
                    <a:lstStyle/>
                    <a:p>
                      <a:pPr marL="0" marR="0" algn="ctr" fontAlgn="t">
                        <a:spcBef>
                          <a:spcPts val="0"/>
                        </a:spcBef>
                        <a:spcAft>
                          <a:spcPts val="0"/>
                        </a:spcAft>
                      </a:pPr>
                      <a:r>
                        <a:rPr lang="en-US" sz="1200" dirty="0" smtClean="0">
                          <a:solidFill>
                            <a:srgbClr val="000000"/>
                          </a:solidFill>
                          <a:effectLst/>
                          <a:latin typeface="Calibri"/>
                        </a:rPr>
                        <a:t>UNII-4</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algn="ctr" fontAlgn="t">
                        <a:spcBef>
                          <a:spcPts val="0"/>
                        </a:spcBef>
                        <a:spcAft>
                          <a:spcPts val="0"/>
                        </a:spcAft>
                      </a:pPr>
                      <a:r>
                        <a:rPr lang="en-US" sz="1200" dirty="0" smtClean="0">
                          <a:solidFill>
                            <a:srgbClr val="000000"/>
                          </a:solidFill>
                          <a:effectLst/>
                          <a:latin typeface="Calibri"/>
                        </a:rPr>
                        <a:t>RADAR </a:t>
                      </a:r>
                      <a:r>
                        <a:rPr lang="en-US" sz="1200" b="1" dirty="0">
                          <a:solidFill>
                            <a:srgbClr val="000000"/>
                          </a:solidFill>
                          <a:effectLst/>
                          <a:latin typeface="Calibri"/>
                        </a:rPr>
                        <a:t>(Band C)</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200" dirty="0" smtClean="0">
                          <a:solidFill>
                            <a:schemeClr val="tx1"/>
                          </a:solidFill>
                          <a:effectLst/>
                          <a:latin typeface="Calibri"/>
                        </a:rPr>
                        <a:t>No</a:t>
                      </a:r>
                      <a:endParaRPr lang="en-US" sz="1200" dirty="0">
                        <a:solidFill>
                          <a:schemeClr val="tx1"/>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200" dirty="0" smtClean="0">
                          <a:solidFill>
                            <a:srgbClr val="000000"/>
                          </a:solidFill>
                          <a:effectLst/>
                          <a:latin typeface="+mn-lt"/>
                        </a:rPr>
                        <a:t> under study</a:t>
                      </a:r>
                    </a:p>
                    <a:p>
                      <a:pPr marL="0" marR="0" algn="ctr" fontAlgn="t">
                        <a:spcBef>
                          <a:spcPts val="0"/>
                        </a:spcBef>
                        <a:spcAft>
                          <a:spcPts val="0"/>
                        </a:spcAft>
                      </a:pPr>
                      <a:r>
                        <a:rPr lang="en-US" sz="1200" dirty="0">
                          <a:solidFill>
                            <a:srgbClr val="000000"/>
                          </a:solidFill>
                          <a:effectLst/>
                          <a:latin typeface="Calibri"/>
                        </a:rPr>
                        <a:t> </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6">
                        <a:lumMod val="60000"/>
                        <a:lumOff val="40000"/>
                      </a:schemeClr>
                    </a:solidFill>
                  </a:tcPr>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200" dirty="0" smtClean="0">
                          <a:solidFill>
                            <a:srgbClr val="000000"/>
                          </a:solidFill>
                          <a:effectLst/>
                          <a:latin typeface="+mn-lt"/>
                        </a:rPr>
                        <a:t>under study</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6">
                        <a:lumMod val="60000"/>
                        <a:lumOff val="40000"/>
                      </a:schemeClr>
                    </a:solidFill>
                  </a:tcPr>
                </a:tc>
              </a:tr>
              <a:tr h="439941">
                <a:tc>
                  <a:txBody>
                    <a:bodyPr/>
                    <a:lstStyle/>
                    <a:p>
                      <a:pPr marL="0" marR="0" algn="ctr" fontAlgn="t">
                        <a:spcBef>
                          <a:spcPts val="0"/>
                        </a:spcBef>
                        <a:spcAft>
                          <a:spcPts val="0"/>
                        </a:spcAft>
                      </a:pPr>
                      <a:r>
                        <a:rPr lang="en-US" sz="1200" b="1" dirty="0" smtClean="0">
                          <a:solidFill>
                            <a:srgbClr val="000000"/>
                          </a:solidFill>
                          <a:effectLst/>
                          <a:latin typeface="Calibri"/>
                        </a:rPr>
                        <a:t>5.875GHz-5.925GHz </a:t>
                      </a:r>
                      <a:r>
                        <a:rPr lang="en-US" sz="1200" b="1" dirty="0">
                          <a:solidFill>
                            <a:srgbClr val="000000"/>
                          </a:solidFill>
                          <a:effectLst/>
                          <a:latin typeface="Calibri"/>
                        </a:rPr>
                        <a:t>(75MHz)</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1">
                        <a:lumMod val="40000"/>
                        <a:lumOff val="60000"/>
                      </a:schemeClr>
                    </a:solidFill>
                  </a:tcPr>
                </a:tc>
                <a:tc>
                  <a:txBody>
                    <a:bodyPr/>
                    <a:lstStyle/>
                    <a:p>
                      <a:pPr marL="0" marR="0" algn="ctr" fontAlgn="t">
                        <a:spcBef>
                          <a:spcPts val="0"/>
                        </a:spcBef>
                        <a:spcAft>
                          <a:spcPts val="0"/>
                        </a:spcAft>
                      </a:pPr>
                      <a:r>
                        <a:rPr lang="en-US" sz="1200" dirty="0">
                          <a:solidFill>
                            <a:srgbClr val="000000"/>
                          </a:solidFill>
                          <a:effectLst/>
                          <a:latin typeface="Calibri"/>
                        </a:rPr>
                        <a:t>U-NII-4 </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algn="ctr" fontAlgn="t">
                        <a:spcBef>
                          <a:spcPts val="0"/>
                        </a:spcBef>
                        <a:spcAft>
                          <a:spcPts val="0"/>
                        </a:spcAft>
                      </a:pPr>
                      <a:r>
                        <a:rPr lang="en-US" sz="1200" dirty="0">
                          <a:solidFill>
                            <a:srgbClr val="000000"/>
                          </a:solidFill>
                          <a:effectLst/>
                          <a:latin typeface="Calibri"/>
                        </a:rPr>
                        <a:t>under </a:t>
                      </a:r>
                      <a:r>
                        <a:rPr lang="en-US" sz="1200" dirty="0" smtClean="0">
                          <a:solidFill>
                            <a:srgbClr val="000000"/>
                          </a:solidFill>
                          <a:effectLst/>
                          <a:latin typeface="Calibri"/>
                        </a:rPr>
                        <a:t>study</a:t>
                      </a:r>
                      <a:endParaRPr lang="en-US" sz="1200" dirty="0">
                        <a:solidFill>
                          <a:srgbClr val="000000"/>
                        </a:solidFill>
                        <a:effectLst/>
                        <a:latin typeface="Calibri"/>
                      </a:endParaRP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6">
                        <a:lumMod val="60000"/>
                        <a:lumOff val="40000"/>
                      </a:schemeClr>
                    </a:solidFill>
                  </a:tcPr>
                </a:tc>
                <a:tc>
                  <a:txBody>
                    <a:bodyPr/>
                    <a:lstStyle/>
                    <a:p>
                      <a:pPr marL="0" marR="0" algn="ctr" fontAlgn="t">
                        <a:spcBef>
                          <a:spcPts val="0"/>
                        </a:spcBef>
                        <a:spcAft>
                          <a:spcPts val="0"/>
                        </a:spcAft>
                      </a:pPr>
                      <a:r>
                        <a:rPr lang="en-US" sz="1200" dirty="0">
                          <a:solidFill>
                            <a:srgbClr val="000000"/>
                          </a:solidFill>
                          <a:effectLst/>
                          <a:latin typeface="Calibri"/>
                        </a:rPr>
                        <a:t>No</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200" dirty="0" smtClean="0">
                          <a:solidFill>
                            <a:srgbClr val="000000"/>
                          </a:solidFill>
                          <a:effectLst/>
                          <a:latin typeface="+mn-lt"/>
                        </a:rPr>
                        <a:t> under study</a:t>
                      </a:r>
                    </a:p>
                    <a:p>
                      <a:pPr marL="0" marR="0" algn="ctr" fontAlgn="t">
                        <a:spcBef>
                          <a:spcPts val="0"/>
                        </a:spcBef>
                        <a:spcAft>
                          <a:spcPts val="0"/>
                        </a:spcAft>
                      </a:pPr>
                      <a:r>
                        <a:rPr lang="en-US" sz="1200" dirty="0">
                          <a:solidFill>
                            <a:srgbClr val="000000"/>
                          </a:solidFill>
                          <a:effectLst/>
                          <a:latin typeface="Calibri"/>
                        </a:rPr>
                        <a:t> </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6">
                        <a:lumMod val="60000"/>
                        <a:lumOff val="40000"/>
                      </a:schemeClr>
                    </a:solidFill>
                  </a:tcPr>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200" dirty="0" smtClean="0">
                          <a:solidFill>
                            <a:srgbClr val="000000"/>
                          </a:solidFill>
                          <a:effectLst/>
                          <a:latin typeface="+mn-lt"/>
                        </a:rPr>
                        <a:t>under study</a:t>
                      </a:r>
                    </a:p>
                  </a:txBody>
                  <a:tcPr marL="40396" marR="40396" marT="40396" marB="40396">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chemeClr val="accent6">
                        <a:lumMod val="60000"/>
                        <a:lumOff val="40000"/>
                      </a:schemeClr>
                    </a:solidFill>
                  </a:tcPr>
                </a:tc>
              </a:tr>
            </a:tbl>
          </a:graphicData>
        </a:graphic>
      </p:graphicFrame>
      <p:sp>
        <p:nvSpPr>
          <p:cNvPr id="5" name="Rectangle 4"/>
          <p:cNvSpPr/>
          <p:nvPr/>
        </p:nvSpPr>
        <p:spPr>
          <a:xfrm>
            <a:off x="5486400" y="6019800"/>
            <a:ext cx="152400" cy="152400"/>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5638800" y="6019800"/>
            <a:ext cx="1156086" cy="261610"/>
          </a:xfrm>
          <a:prstGeom prst="rect">
            <a:avLst/>
          </a:prstGeom>
          <a:noFill/>
        </p:spPr>
        <p:txBody>
          <a:bodyPr wrap="none" rtlCol="0">
            <a:spAutoFit/>
          </a:bodyPr>
          <a:lstStyle/>
          <a:p>
            <a:r>
              <a:rPr lang="en-US" sz="1100" dirty="0" smtClean="0"/>
              <a:t>Under discussion</a:t>
            </a:r>
            <a:endParaRPr lang="en-US" dirty="0"/>
          </a:p>
        </p:txBody>
      </p:sp>
      <p:sp>
        <p:nvSpPr>
          <p:cNvPr id="3" name="TextBox 2"/>
          <p:cNvSpPr txBox="1"/>
          <p:nvPr/>
        </p:nvSpPr>
        <p:spPr>
          <a:xfrm>
            <a:off x="492642" y="5943600"/>
            <a:ext cx="4429418" cy="415498"/>
          </a:xfrm>
          <a:prstGeom prst="rect">
            <a:avLst/>
          </a:prstGeom>
          <a:noFill/>
        </p:spPr>
        <p:txBody>
          <a:bodyPr wrap="none" rtlCol="0">
            <a:spAutoFit/>
          </a:bodyPr>
          <a:lstStyle/>
          <a:p>
            <a:r>
              <a:rPr lang="en-US" sz="1050" dirty="0" smtClean="0"/>
              <a:t>1 FCC Revision of Part 15 for Operation of Devices in 5GHz, NPRM, April 2014 </a:t>
            </a:r>
          </a:p>
          <a:p>
            <a:r>
              <a:rPr lang="en-US" sz="1050" dirty="0" smtClean="0"/>
              <a:t>2 ETSI BRAN</a:t>
            </a:r>
            <a:endParaRPr lang="en-US" sz="1050" dirty="0"/>
          </a:p>
        </p:txBody>
      </p:sp>
    </p:spTree>
    <p:extLst>
      <p:ext uri="{BB962C8B-B14F-4D97-AF65-F5344CB8AC3E}">
        <p14:creationId xmlns:p14="http://schemas.microsoft.com/office/powerpoint/2010/main" val="7726013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Example Regulatory Requirements (1 of 2)</a:t>
            </a:r>
            <a:endParaRPr lang="en-US" dirty="0"/>
          </a:p>
        </p:txBody>
      </p:sp>
      <p:sp>
        <p:nvSpPr>
          <p:cNvPr id="3" name="Content Placeholder 2"/>
          <p:cNvSpPr>
            <a:spLocks noGrp="1"/>
          </p:cNvSpPr>
          <p:nvPr>
            <p:ph idx="1"/>
          </p:nvPr>
        </p:nvSpPr>
        <p:spPr>
          <a:xfrm>
            <a:off x="381000" y="1066800"/>
            <a:ext cx="8229600" cy="5377934"/>
          </a:xfrm>
        </p:spPr>
        <p:txBody>
          <a:bodyPr>
            <a:normAutofit/>
          </a:bodyPr>
          <a:lstStyle/>
          <a:p>
            <a:pPr>
              <a:spcBef>
                <a:spcPts val="504"/>
              </a:spcBef>
              <a:spcAft>
                <a:spcPts val="600"/>
              </a:spcAft>
              <a:buClr>
                <a:schemeClr val="tx1"/>
              </a:buClr>
              <a:buSzPts val="2100"/>
              <a:buFont typeface="Wingdings" panose="05000000000000000000" pitchFamily="2" charset="2"/>
              <a:buChar char="Ø"/>
            </a:pPr>
            <a:r>
              <a:rPr lang="en-US" dirty="0" smtClean="0">
                <a:solidFill>
                  <a:schemeClr val="tx1">
                    <a:lumMod val="65000"/>
                    <a:lumOff val="35000"/>
                  </a:schemeClr>
                </a:solidFill>
              </a:rPr>
              <a:t>Transmit </a:t>
            </a:r>
            <a:r>
              <a:rPr lang="en-US" dirty="0">
                <a:solidFill>
                  <a:schemeClr val="tx1">
                    <a:lumMod val="65000"/>
                    <a:lumOff val="35000"/>
                  </a:schemeClr>
                </a:solidFill>
              </a:rPr>
              <a:t>Power Control (TPC) requirements </a:t>
            </a:r>
            <a:r>
              <a:rPr lang="en-US" dirty="0" smtClean="0">
                <a:solidFill>
                  <a:schemeClr val="tx1">
                    <a:lumMod val="65000"/>
                    <a:lumOff val="35000"/>
                  </a:schemeClr>
                </a:solidFill>
              </a:rPr>
              <a:t>– US (FCC)</a:t>
            </a:r>
            <a:endParaRPr lang="en-US" dirty="0">
              <a:solidFill>
                <a:schemeClr val="tx1">
                  <a:lumMod val="65000"/>
                  <a:lumOff val="35000"/>
                </a:schemeClr>
              </a:solidFill>
            </a:endParaRPr>
          </a:p>
          <a:p>
            <a:pPr lvl="1"/>
            <a:r>
              <a:rPr lang="en-US" sz="2200" dirty="0" smtClean="0">
                <a:solidFill>
                  <a:schemeClr val="tx1">
                    <a:lumMod val="65000"/>
                    <a:lumOff val="35000"/>
                  </a:schemeClr>
                </a:solidFill>
              </a:rPr>
              <a:t>TPC feature adjusts </a:t>
            </a:r>
            <a:r>
              <a:rPr lang="en-US" sz="2200" dirty="0">
                <a:solidFill>
                  <a:schemeClr val="tx1">
                    <a:lumMod val="65000"/>
                    <a:lumOff val="35000"/>
                  </a:schemeClr>
                </a:solidFill>
              </a:rPr>
              <a:t>a transmitter’s output power based on the signal level present at the receiver. As </a:t>
            </a:r>
            <a:r>
              <a:rPr lang="en-US" sz="2200" dirty="0" smtClean="0">
                <a:solidFill>
                  <a:schemeClr val="tx1">
                    <a:lumMod val="65000"/>
                    <a:lumOff val="35000"/>
                  </a:schemeClr>
                </a:solidFill>
              </a:rPr>
              <a:t>the signal </a:t>
            </a:r>
            <a:r>
              <a:rPr lang="en-US" sz="2200" dirty="0">
                <a:solidFill>
                  <a:schemeClr val="tx1">
                    <a:lumMod val="65000"/>
                    <a:lumOff val="35000"/>
                  </a:schemeClr>
                </a:solidFill>
              </a:rPr>
              <a:t>level at the receiver rises or falls, the transmit power will decrease or increase as </a:t>
            </a:r>
            <a:r>
              <a:rPr lang="en-US" sz="2200" dirty="0" smtClean="0">
                <a:solidFill>
                  <a:schemeClr val="tx1">
                    <a:lumMod val="65000"/>
                    <a:lumOff val="35000"/>
                  </a:schemeClr>
                </a:solidFill>
              </a:rPr>
              <a:t>needed</a:t>
            </a:r>
            <a:r>
              <a:rPr lang="en-US" sz="2200" baseline="30000" dirty="0" smtClean="0">
                <a:solidFill>
                  <a:schemeClr val="tx1">
                    <a:lumMod val="65000"/>
                    <a:lumOff val="35000"/>
                  </a:schemeClr>
                </a:solidFill>
              </a:rPr>
              <a:t>1</a:t>
            </a:r>
            <a:r>
              <a:rPr lang="en-US" sz="2200" dirty="0" smtClean="0">
                <a:solidFill>
                  <a:schemeClr val="tx1">
                    <a:lumMod val="65000"/>
                    <a:lumOff val="35000"/>
                  </a:schemeClr>
                </a:solidFill>
              </a:rPr>
              <a:t>.</a:t>
            </a:r>
            <a:endParaRPr lang="en-US" sz="2200" dirty="0">
              <a:solidFill>
                <a:schemeClr val="tx1">
                  <a:lumMod val="65000"/>
                  <a:lumOff val="35000"/>
                </a:schemeClr>
              </a:solidFill>
            </a:endParaRPr>
          </a:p>
          <a:p>
            <a:pPr>
              <a:spcBef>
                <a:spcPts val="504"/>
              </a:spcBef>
              <a:spcAft>
                <a:spcPts val="600"/>
              </a:spcAft>
              <a:buClr>
                <a:schemeClr val="tx1"/>
              </a:buClr>
              <a:buSzPts val="2100"/>
              <a:buFont typeface="Wingdings" panose="05000000000000000000" pitchFamily="2" charset="2"/>
              <a:buChar char="Ø"/>
            </a:pPr>
            <a:r>
              <a:rPr lang="en-US" dirty="0" smtClean="0">
                <a:solidFill>
                  <a:schemeClr val="tx1">
                    <a:lumMod val="65000"/>
                    <a:lumOff val="35000"/>
                  </a:schemeClr>
                </a:solidFill>
              </a:rPr>
              <a:t>Dynamic </a:t>
            </a:r>
            <a:r>
              <a:rPr lang="en-US" dirty="0">
                <a:solidFill>
                  <a:schemeClr val="tx1">
                    <a:lumMod val="65000"/>
                    <a:lumOff val="35000"/>
                  </a:schemeClr>
                </a:solidFill>
              </a:rPr>
              <a:t>Frequency Selection (DFS</a:t>
            </a:r>
            <a:r>
              <a:rPr lang="en-US" dirty="0" smtClean="0">
                <a:solidFill>
                  <a:schemeClr val="tx1">
                    <a:lumMod val="65000"/>
                    <a:lumOff val="35000"/>
                  </a:schemeClr>
                </a:solidFill>
              </a:rPr>
              <a:t>) – US (FCC)</a:t>
            </a:r>
            <a:endParaRPr lang="en-US" dirty="0">
              <a:solidFill>
                <a:schemeClr val="tx1">
                  <a:lumMod val="65000"/>
                  <a:lumOff val="35000"/>
                </a:schemeClr>
              </a:solidFill>
            </a:endParaRPr>
          </a:p>
          <a:p>
            <a:pPr lvl="1" algn="just"/>
            <a:r>
              <a:rPr lang="en-US" sz="2200" dirty="0" smtClean="0">
                <a:solidFill>
                  <a:schemeClr val="tx1">
                    <a:lumMod val="65000"/>
                    <a:lumOff val="35000"/>
                  </a:schemeClr>
                </a:solidFill>
              </a:rPr>
              <a:t>Detects </a:t>
            </a:r>
            <a:r>
              <a:rPr lang="en-US" sz="2200" dirty="0">
                <a:solidFill>
                  <a:schemeClr val="tx1">
                    <a:lumMod val="65000"/>
                    <a:lumOff val="35000"/>
                  </a:schemeClr>
                </a:solidFill>
              </a:rPr>
              <a:t>the presence of radar signals and dynamically guides a transmitter to switch </a:t>
            </a:r>
            <a:r>
              <a:rPr lang="en-US" sz="2200" dirty="0" smtClean="0">
                <a:solidFill>
                  <a:schemeClr val="tx1">
                    <a:lumMod val="65000"/>
                    <a:lumOff val="35000"/>
                  </a:schemeClr>
                </a:solidFill>
              </a:rPr>
              <a:t>to another </a:t>
            </a:r>
            <a:r>
              <a:rPr lang="en-US" sz="2200" dirty="0">
                <a:solidFill>
                  <a:schemeClr val="tx1">
                    <a:lumMod val="65000"/>
                    <a:lumOff val="35000"/>
                  </a:schemeClr>
                </a:solidFill>
              </a:rPr>
              <a:t>channel whenever a particular condition (indicating a conflict with an active radar operation) is met. </a:t>
            </a:r>
            <a:r>
              <a:rPr lang="en-US" sz="2200" dirty="0" smtClean="0">
                <a:solidFill>
                  <a:schemeClr val="tx1">
                    <a:lumMod val="65000"/>
                    <a:lumOff val="35000"/>
                  </a:schemeClr>
                </a:solidFill>
              </a:rPr>
              <a:t>Prior to </a:t>
            </a:r>
            <a:r>
              <a:rPr lang="en-US" sz="2200" dirty="0">
                <a:solidFill>
                  <a:schemeClr val="tx1">
                    <a:lumMod val="65000"/>
                    <a:lumOff val="35000"/>
                  </a:schemeClr>
                </a:solidFill>
              </a:rPr>
              <a:t>the start of any transmission, a U-NII device equipped with DFS capability must continually monitor the </a:t>
            </a:r>
            <a:r>
              <a:rPr lang="en-US" sz="2200" dirty="0" smtClean="0">
                <a:solidFill>
                  <a:schemeClr val="tx1">
                    <a:lumMod val="65000"/>
                    <a:lumOff val="35000"/>
                  </a:schemeClr>
                </a:solidFill>
              </a:rPr>
              <a:t>radio</a:t>
            </a:r>
            <a:r>
              <a:rPr lang="en-US" sz="2200" baseline="30000" dirty="0" smtClean="0">
                <a:solidFill>
                  <a:schemeClr val="tx1">
                    <a:lumMod val="65000"/>
                    <a:lumOff val="35000"/>
                  </a:schemeClr>
                </a:solidFill>
              </a:rPr>
              <a:t>1</a:t>
            </a:r>
            <a:r>
              <a:rPr lang="en-US" sz="2200" dirty="0" smtClean="0">
                <a:solidFill>
                  <a:schemeClr val="tx1">
                    <a:lumMod val="65000"/>
                    <a:lumOff val="35000"/>
                  </a:schemeClr>
                </a:solidFill>
              </a:rPr>
              <a:t>.</a:t>
            </a:r>
          </a:p>
          <a:p>
            <a:pPr algn="just"/>
            <a:endParaRPr lang="en-US" sz="2200" dirty="0" smtClean="0"/>
          </a:p>
        </p:txBody>
      </p:sp>
      <p:sp>
        <p:nvSpPr>
          <p:cNvPr id="4" name="TextBox 3"/>
          <p:cNvSpPr txBox="1"/>
          <p:nvPr/>
        </p:nvSpPr>
        <p:spPr>
          <a:xfrm>
            <a:off x="838200" y="6260068"/>
            <a:ext cx="5079596" cy="369332"/>
          </a:xfrm>
          <a:prstGeom prst="rect">
            <a:avLst/>
          </a:prstGeom>
          <a:noFill/>
        </p:spPr>
        <p:txBody>
          <a:bodyPr wrap="none" rtlCol="0">
            <a:spAutoFit/>
          </a:bodyPr>
          <a:lstStyle/>
          <a:p>
            <a:r>
              <a:rPr lang="en-US" sz="1200" dirty="0" smtClean="0"/>
              <a:t>1 </a:t>
            </a:r>
            <a:r>
              <a:rPr lang="en-US" sz="1200" dirty="0"/>
              <a:t>FCC Revision of Part 15 for Operation of Devices in 5GHz, NPRM, April 2014 </a:t>
            </a:r>
            <a:r>
              <a:rPr lang="en-US" dirty="0" smtClean="0"/>
              <a:t> </a:t>
            </a:r>
            <a:endParaRPr lang="en-US" dirty="0"/>
          </a:p>
        </p:txBody>
      </p:sp>
    </p:spTree>
    <p:extLst>
      <p:ext uri="{BB962C8B-B14F-4D97-AF65-F5344CB8AC3E}">
        <p14:creationId xmlns:p14="http://schemas.microsoft.com/office/powerpoint/2010/main" val="24519854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Example Regulatory Requirements </a:t>
            </a:r>
            <a:r>
              <a:rPr lang="en-US" sz="2800" dirty="0" smtClean="0"/>
              <a:t>(2 </a:t>
            </a:r>
            <a:r>
              <a:rPr lang="en-US" sz="2800" dirty="0"/>
              <a:t>of 2)</a:t>
            </a:r>
          </a:p>
        </p:txBody>
      </p:sp>
      <p:sp>
        <p:nvSpPr>
          <p:cNvPr id="3" name="Content Placeholder 2"/>
          <p:cNvSpPr>
            <a:spLocks noGrp="1"/>
          </p:cNvSpPr>
          <p:nvPr>
            <p:ph idx="1"/>
          </p:nvPr>
        </p:nvSpPr>
        <p:spPr>
          <a:xfrm>
            <a:off x="292802" y="1066800"/>
            <a:ext cx="8622598" cy="3048000"/>
          </a:xfrm>
        </p:spPr>
        <p:txBody>
          <a:bodyPr/>
          <a:lstStyle/>
          <a:p>
            <a:pPr>
              <a:spcBef>
                <a:spcPts val="504"/>
              </a:spcBef>
              <a:spcAft>
                <a:spcPts val="600"/>
              </a:spcAft>
              <a:buClr>
                <a:schemeClr val="tx1"/>
              </a:buClr>
              <a:buSzPts val="2100"/>
              <a:buFont typeface="Wingdings" panose="05000000000000000000" pitchFamily="2" charset="2"/>
              <a:buChar char="Ø"/>
            </a:pPr>
            <a:r>
              <a:rPr lang="en-US" dirty="0">
                <a:solidFill>
                  <a:schemeClr val="tx1">
                    <a:lumMod val="65000"/>
                    <a:lumOff val="35000"/>
                  </a:schemeClr>
                </a:solidFill>
              </a:rPr>
              <a:t>Automatic Channel Access – </a:t>
            </a:r>
            <a:r>
              <a:rPr lang="en-US" dirty="0" smtClean="0">
                <a:solidFill>
                  <a:schemeClr val="tx1">
                    <a:lumMod val="65000"/>
                    <a:lumOff val="35000"/>
                  </a:schemeClr>
                </a:solidFill>
              </a:rPr>
              <a:t>Europe</a:t>
            </a:r>
            <a:endParaRPr lang="en-US" dirty="0">
              <a:solidFill>
                <a:schemeClr val="tx1">
                  <a:lumMod val="65000"/>
                  <a:lumOff val="35000"/>
                </a:schemeClr>
              </a:solidFill>
            </a:endParaRPr>
          </a:p>
          <a:p>
            <a:pPr lvl="1"/>
            <a:r>
              <a:rPr lang="en-US" sz="2200" dirty="0">
                <a:solidFill>
                  <a:schemeClr val="tx1">
                    <a:lumMod val="65000"/>
                    <a:lumOff val="35000"/>
                  </a:schemeClr>
                </a:solidFill>
              </a:rPr>
              <a:t>ETSI BRAN 301 893: Before starting transmissions, the equipment will perform Clear Channel Assessment (CCA) …not less than 20usecs…Channel is considered occupied if energy level exceeds threshold. If channel is free, the Channel Occupancy Time shall be in the range 1 </a:t>
            </a:r>
            <a:r>
              <a:rPr lang="en-US" sz="2200" dirty="0" err="1" smtClean="0">
                <a:solidFill>
                  <a:schemeClr val="tx1">
                    <a:lumMod val="65000"/>
                    <a:lumOff val="35000"/>
                  </a:schemeClr>
                </a:solidFill>
              </a:rPr>
              <a:t>ms</a:t>
            </a:r>
            <a:r>
              <a:rPr lang="en-US" sz="2200" dirty="0" smtClean="0">
                <a:solidFill>
                  <a:schemeClr val="tx1">
                    <a:lumMod val="65000"/>
                    <a:lumOff val="35000"/>
                  </a:schemeClr>
                </a:solidFill>
              </a:rPr>
              <a:t> </a:t>
            </a:r>
            <a:r>
              <a:rPr lang="en-US" sz="2200" dirty="0">
                <a:solidFill>
                  <a:schemeClr val="tx1">
                    <a:lumMod val="65000"/>
                    <a:lumOff val="35000"/>
                  </a:schemeClr>
                </a:solidFill>
              </a:rPr>
              <a:t>to 10 </a:t>
            </a:r>
            <a:r>
              <a:rPr lang="en-US" sz="2200" dirty="0" err="1" smtClean="0">
                <a:solidFill>
                  <a:schemeClr val="tx1">
                    <a:lumMod val="65000"/>
                    <a:lumOff val="35000"/>
                  </a:schemeClr>
                </a:solidFill>
              </a:rPr>
              <a:t>ms</a:t>
            </a:r>
            <a:r>
              <a:rPr lang="en-US" sz="2200" dirty="0" smtClean="0">
                <a:solidFill>
                  <a:schemeClr val="tx1">
                    <a:lumMod val="65000"/>
                    <a:lumOff val="35000"/>
                  </a:schemeClr>
                </a:solidFill>
              </a:rPr>
              <a:t> </a:t>
            </a:r>
            <a:r>
              <a:rPr lang="en-US" sz="2200" dirty="0">
                <a:solidFill>
                  <a:schemeClr val="tx1">
                    <a:lumMod val="65000"/>
                    <a:lumOff val="35000"/>
                  </a:schemeClr>
                </a:solidFill>
              </a:rPr>
              <a:t>and minimum Idle Period shall be at least 5% of Channel Occupancy Time</a:t>
            </a:r>
            <a:r>
              <a:rPr lang="en-US" sz="2200" dirty="0" smtClean="0">
                <a:solidFill>
                  <a:schemeClr val="tx1">
                    <a:lumMod val="65000"/>
                    <a:lumOff val="35000"/>
                  </a:schemeClr>
                </a:solidFill>
              </a:rPr>
              <a:t>.</a:t>
            </a:r>
            <a:endParaRPr lang="en-US" sz="2200" dirty="0">
              <a:solidFill>
                <a:schemeClr val="tx1">
                  <a:lumMod val="65000"/>
                  <a:lumOff val="35000"/>
                </a:schemeClr>
              </a:solidFill>
            </a:endParaRPr>
          </a:p>
        </p:txBody>
      </p:sp>
      <p:sp>
        <p:nvSpPr>
          <p:cNvPr id="5" name="Rectangle 4"/>
          <p:cNvSpPr/>
          <p:nvPr/>
        </p:nvSpPr>
        <p:spPr>
          <a:xfrm>
            <a:off x="381000" y="4419600"/>
            <a:ext cx="8285202" cy="1200329"/>
          </a:xfrm>
          <a:prstGeom prst="rect">
            <a:avLst/>
          </a:prstGeom>
          <a:ln>
            <a:solidFill>
              <a:schemeClr val="accent1"/>
            </a:solidFill>
          </a:ln>
        </p:spPr>
        <p:txBody>
          <a:bodyPr wrap="square">
            <a:spAutoFit/>
          </a:bodyPr>
          <a:lstStyle/>
          <a:p>
            <a:pPr>
              <a:spcBef>
                <a:spcPts val="504"/>
              </a:spcBef>
              <a:spcAft>
                <a:spcPts val="600"/>
              </a:spcAft>
              <a:buClr>
                <a:schemeClr val="tx1"/>
              </a:buClr>
              <a:buSzPts val="2100"/>
            </a:pPr>
            <a:r>
              <a:rPr lang="en-US" sz="2400" b="1" i="1" dirty="0" smtClean="0">
                <a:solidFill>
                  <a:srgbClr val="F36C21"/>
                </a:solidFill>
              </a:rPr>
              <a:t>=&gt; There is a need </a:t>
            </a:r>
            <a:r>
              <a:rPr lang="en-US" sz="2400" b="1" i="1" dirty="0">
                <a:solidFill>
                  <a:srgbClr val="F36C21"/>
                </a:solidFill>
              </a:rPr>
              <a:t>to </a:t>
            </a:r>
            <a:r>
              <a:rPr lang="en-US" sz="2400" b="1" i="1" dirty="0" smtClean="0">
                <a:solidFill>
                  <a:srgbClr val="F36C21"/>
                </a:solidFill>
              </a:rPr>
              <a:t>determine “greatest </a:t>
            </a:r>
            <a:r>
              <a:rPr lang="en-US" sz="2400" b="1" i="1" dirty="0">
                <a:solidFill>
                  <a:srgbClr val="F36C21"/>
                </a:solidFill>
              </a:rPr>
              <a:t>common denominator” of all </a:t>
            </a:r>
            <a:r>
              <a:rPr lang="en-US" sz="2400" b="1" i="1" dirty="0" smtClean="0">
                <a:solidFill>
                  <a:srgbClr val="F36C21"/>
                </a:solidFill>
              </a:rPr>
              <a:t>regulatory requirements for a particular sub-band</a:t>
            </a:r>
            <a:endParaRPr lang="en-US" sz="2400" b="1" i="1" dirty="0">
              <a:solidFill>
                <a:srgbClr val="F36C21"/>
              </a:solidFill>
            </a:endParaRPr>
          </a:p>
        </p:txBody>
      </p:sp>
    </p:spTree>
    <p:extLst>
      <p:ext uri="{BB962C8B-B14F-4D97-AF65-F5344CB8AC3E}">
        <p14:creationId xmlns:p14="http://schemas.microsoft.com/office/powerpoint/2010/main" val="1144164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Coexistence with IEEE 802</a:t>
            </a:r>
            <a:endParaRPr lang="en-US" sz="2800" dirty="0"/>
          </a:p>
        </p:txBody>
      </p:sp>
      <p:sp>
        <p:nvSpPr>
          <p:cNvPr id="3" name="Content Placeholder 2"/>
          <p:cNvSpPr>
            <a:spLocks noGrp="1"/>
          </p:cNvSpPr>
          <p:nvPr>
            <p:ph idx="1"/>
          </p:nvPr>
        </p:nvSpPr>
        <p:spPr>
          <a:xfrm>
            <a:off x="292802" y="914400"/>
            <a:ext cx="8470198" cy="4419600"/>
          </a:xfrm>
        </p:spPr>
        <p:txBody>
          <a:bodyPr>
            <a:noAutofit/>
          </a:bodyPr>
          <a:lstStyle/>
          <a:p>
            <a:pPr>
              <a:buFont typeface="Wingdings" panose="05000000000000000000" pitchFamily="2" charset="2"/>
              <a:buChar char="Ø"/>
            </a:pPr>
            <a:r>
              <a:rPr lang="en-US" dirty="0" smtClean="0">
                <a:solidFill>
                  <a:schemeClr val="tx1">
                    <a:lumMod val="65000"/>
                    <a:lumOff val="35000"/>
                  </a:schemeClr>
                </a:solidFill>
              </a:rPr>
              <a:t>The discussion in RAN on LTE in Unlicensed has generated discussion in IEEE 802 and the Wi-Fi Alliance.</a:t>
            </a:r>
          </a:p>
          <a:p>
            <a:pPr lvl="1"/>
            <a:r>
              <a:rPr lang="en-US" sz="2200" dirty="0" smtClean="0">
                <a:solidFill>
                  <a:schemeClr val="tx1">
                    <a:lumMod val="65000"/>
                    <a:lumOff val="35000"/>
                  </a:schemeClr>
                </a:solidFill>
              </a:rPr>
              <a:t>802.19 (Wireless Coexistence Technical Advisory Group) has had discussions on how LTE in the unlicensed band would effect coexistence for 802 protocols and Bluetooth. </a:t>
            </a:r>
          </a:p>
          <a:p>
            <a:pPr lvl="1"/>
            <a:r>
              <a:rPr lang="en-US" sz="2200" dirty="0" smtClean="0">
                <a:solidFill>
                  <a:schemeClr val="tx1">
                    <a:lumMod val="65000"/>
                    <a:lumOff val="35000"/>
                  </a:schemeClr>
                </a:solidFill>
              </a:rPr>
              <a:t>A good deal of offline discussion around the meetings about a more formal response involving regulatory issues, but most are waiting to see what 3GPP proposes.</a:t>
            </a:r>
          </a:p>
          <a:p>
            <a:pPr lvl="1"/>
            <a:r>
              <a:rPr lang="en-US" sz="2200" dirty="0" smtClean="0">
                <a:solidFill>
                  <a:schemeClr val="tx1">
                    <a:lumMod val="65000"/>
                    <a:lumOff val="35000"/>
                  </a:schemeClr>
                </a:solidFill>
              </a:rPr>
              <a:t>We anticipate an effort to put 802.11 in the newly freed-up 5.8GHz, so probably putting LTE in any feasible part of 5 GHz will need to coexist with 802.</a:t>
            </a:r>
          </a:p>
          <a:p>
            <a:pPr lvl="2"/>
            <a:r>
              <a:rPr lang="en-US" sz="2200" dirty="0">
                <a:solidFill>
                  <a:schemeClr val="tx1">
                    <a:lumMod val="65000"/>
                    <a:lumOff val="35000"/>
                  </a:schemeClr>
                </a:solidFill>
              </a:rPr>
              <a:t> </a:t>
            </a:r>
            <a:r>
              <a:rPr lang="en-US" dirty="0" smtClean="0">
                <a:solidFill>
                  <a:schemeClr val="tx1">
                    <a:lumMod val="65000"/>
                    <a:lumOff val="35000"/>
                  </a:schemeClr>
                </a:solidFill>
              </a:rPr>
              <a:t>802 enjoys significant penetration and </a:t>
            </a:r>
            <a:r>
              <a:rPr lang="en-US" dirty="0">
                <a:solidFill>
                  <a:schemeClr val="tx1">
                    <a:lumMod val="65000"/>
                    <a:lumOff val="35000"/>
                  </a:schemeClr>
                </a:solidFill>
              </a:rPr>
              <a:t>s</a:t>
            </a:r>
            <a:r>
              <a:rPr lang="en-US" dirty="0" smtClean="0">
                <a:solidFill>
                  <a:schemeClr val="tx1">
                    <a:lumMod val="65000"/>
                    <a:lumOff val="35000"/>
                  </a:schemeClr>
                </a:solidFill>
              </a:rPr>
              <a:t>ocial/political support </a:t>
            </a:r>
            <a:endParaRPr lang="en-US" sz="2200" dirty="0" smtClean="0">
              <a:solidFill>
                <a:schemeClr val="tx1">
                  <a:lumMod val="65000"/>
                  <a:lumOff val="35000"/>
                </a:schemeClr>
              </a:solidFill>
            </a:endParaRPr>
          </a:p>
        </p:txBody>
      </p:sp>
      <p:sp>
        <p:nvSpPr>
          <p:cNvPr id="4" name="Rectangle 3"/>
          <p:cNvSpPr/>
          <p:nvPr/>
        </p:nvSpPr>
        <p:spPr>
          <a:xfrm>
            <a:off x="442172" y="5646003"/>
            <a:ext cx="8285202" cy="830997"/>
          </a:xfrm>
          <a:prstGeom prst="rect">
            <a:avLst/>
          </a:prstGeom>
          <a:ln>
            <a:solidFill>
              <a:schemeClr val="accent1"/>
            </a:solidFill>
          </a:ln>
        </p:spPr>
        <p:txBody>
          <a:bodyPr wrap="square">
            <a:spAutoFit/>
          </a:bodyPr>
          <a:lstStyle/>
          <a:p>
            <a:r>
              <a:rPr lang="en-US" sz="2400" b="1" i="1" dirty="0" smtClean="0">
                <a:solidFill>
                  <a:srgbClr val="F36C21"/>
                </a:solidFill>
              </a:rPr>
              <a:t>=&gt; </a:t>
            </a:r>
            <a:r>
              <a:rPr lang="en-US" sz="2400" b="1" i="1" dirty="0">
                <a:solidFill>
                  <a:srgbClr val="F36C21"/>
                </a:solidFill>
              </a:rPr>
              <a:t>Wireless access fairness will need to be supported between LTE-U and 802 radio access technologies</a:t>
            </a:r>
          </a:p>
        </p:txBody>
      </p:sp>
    </p:spTree>
    <p:extLst>
      <p:ext uri="{BB962C8B-B14F-4D97-AF65-F5344CB8AC3E}">
        <p14:creationId xmlns:p14="http://schemas.microsoft.com/office/powerpoint/2010/main" val="16791905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3200400"/>
            <a:ext cx="4054475"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sz="2800" dirty="0" smtClean="0"/>
              <a:t>Examples of Issues with Coexistence with 802</a:t>
            </a:r>
            <a:endParaRPr lang="en-US" sz="2800" dirty="0"/>
          </a:p>
        </p:txBody>
      </p:sp>
      <p:sp>
        <p:nvSpPr>
          <p:cNvPr id="3" name="Content Placeholder 2"/>
          <p:cNvSpPr>
            <a:spLocks noGrp="1"/>
          </p:cNvSpPr>
          <p:nvPr>
            <p:ph idx="1"/>
          </p:nvPr>
        </p:nvSpPr>
        <p:spPr>
          <a:xfrm>
            <a:off x="292802" y="1066800"/>
            <a:ext cx="3974398" cy="5181600"/>
          </a:xfrm>
        </p:spPr>
        <p:txBody>
          <a:bodyPr>
            <a:normAutofit/>
          </a:bodyPr>
          <a:lstStyle/>
          <a:p>
            <a:r>
              <a:rPr lang="en-US" sz="2200" dirty="0" smtClean="0">
                <a:solidFill>
                  <a:schemeClr val="tx1">
                    <a:lumMod val="65000"/>
                    <a:lumOff val="35000"/>
                  </a:schemeClr>
                </a:solidFill>
              </a:rPr>
              <a:t>Operation in shared spectrum requires solutions to coexistence problems in presence of unpredictable deployments (example: hidden node problem). </a:t>
            </a:r>
          </a:p>
          <a:p>
            <a:pPr marL="0" indent="0">
              <a:buNone/>
            </a:pPr>
            <a:endParaRPr lang="en-US" sz="1800" dirty="0" smtClean="0">
              <a:solidFill>
                <a:schemeClr val="tx1">
                  <a:lumMod val="65000"/>
                  <a:lumOff val="35000"/>
                </a:schemeClr>
              </a:solidFill>
            </a:endParaRPr>
          </a:p>
          <a:p>
            <a:r>
              <a:rPr lang="en-US" sz="2200" dirty="0" smtClean="0">
                <a:solidFill>
                  <a:schemeClr val="tx1">
                    <a:lumMod val="65000"/>
                    <a:lumOff val="35000"/>
                  </a:schemeClr>
                </a:solidFill>
              </a:rPr>
              <a:t>802.11 has much more relaxed ACLR requirements than LTE so an 802.11 STA near a LTE UE may cause RF receiver issues, in contrast to two LTE UEs near each other.</a:t>
            </a:r>
          </a:p>
        </p:txBody>
      </p:sp>
      <p:sp>
        <p:nvSpPr>
          <p:cNvPr id="6" name="TextBox 5"/>
          <p:cNvSpPr txBox="1"/>
          <p:nvPr/>
        </p:nvSpPr>
        <p:spPr>
          <a:xfrm>
            <a:off x="4343400" y="2740223"/>
            <a:ext cx="4191000" cy="307777"/>
          </a:xfrm>
          <a:prstGeom prst="rect">
            <a:avLst/>
          </a:prstGeom>
          <a:noFill/>
        </p:spPr>
        <p:txBody>
          <a:bodyPr wrap="square" rtlCol="0">
            <a:spAutoFit/>
          </a:bodyPr>
          <a:lstStyle/>
          <a:p>
            <a:r>
              <a:rPr lang="en-US" sz="1400" dirty="0" smtClean="0"/>
              <a:t>Classic Hidden node problem in Unlicensed  Spectrum</a:t>
            </a:r>
            <a:endParaRPr lang="en-US" sz="1400" dirty="0"/>
          </a:p>
        </p:txBody>
      </p:sp>
      <p:pic>
        <p:nvPicPr>
          <p:cNvPr id="4100" name="Picture 4" descr="Hidden No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074964"/>
            <a:ext cx="3714750" cy="159203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563837" y="5834390"/>
            <a:ext cx="4199163" cy="307777"/>
          </a:xfrm>
          <a:prstGeom prst="rect">
            <a:avLst/>
          </a:prstGeom>
          <a:noFill/>
        </p:spPr>
        <p:txBody>
          <a:bodyPr wrap="none" rtlCol="0">
            <a:spAutoFit/>
          </a:bodyPr>
          <a:lstStyle/>
          <a:p>
            <a:r>
              <a:rPr lang="en-US" sz="1400" dirty="0" smtClean="0"/>
              <a:t>LTE receiver de-sensing due to 802.11 STA transmission</a:t>
            </a:r>
            <a:endParaRPr lang="en-US" sz="1400" dirty="0"/>
          </a:p>
        </p:txBody>
      </p:sp>
    </p:spTree>
    <p:extLst>
      <p:ext uri="{BB962C8B-B14F-4D97-AF65-F5344CB8AC3E}">
        <p14:creationId xmlns:p14="http://schemas.microsoft.com/office/powerpoint/2010/main" val="24856082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InterDigital">
      <a:dk1>
        <a:sysClr val="windowText" lastClr="000000"/>
      </a:dk1>
      <a:lt1>
        <a:sysClr val="window" lastClr="FFFFFF"/>
      </a:lt1>
      <a:dk2>
        <a:srgbClr val="1F497D"/>
      </a:dk2>
      <a:lt2>
        <a:srgbClr val="FFFFFF"/>
      </a:lt2>
      <a:accent1>
        <a:srgbClr val="D94D20"/>
      </a:accent1>
      <a:accent2>
        <a:srgbClr val="54524E"/>
      </a:accent2>
      <a:accent3>
        <a:srgbClr val="009EEA"/>
      </a:accent3>
      <a:accent4>
        <a:srgbClr val="BEB1AD"/>
      </a:accent4>
      <a:accent5>
        <a:srgbClr val="9ABD61"/>
      </a:accent5>
      <a:accent6>
        <a:srgbClr val="ABABA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7E5B7B99B1F9E44A0E0E8F35F63D231" ma:contentTypeVersion="10" ma:contentTypeDescription="Create a new document." ma:contentTypeScope="" ma:versionID="5edff40c9ae0f5a5f558deefb7200159">
  <xsd:schema xmlns:xsd="http://www.w3.org/2001/XMLSchema" xmlns:p="http://schemas.microsoft.com/office/2006/metadata/properties" xmlns:ns2="721ffc36-e7e7-4057-adae-2ba1f63c0f40" targetNamespace="http://schemas.microsoft.com/office/2006/metadata/properties" ma:root="true" ma:fieldsID="4a9606d67051cfbc95d96e88459be875" ns2:_="">
    <xsd:import namespace="721ffc36-e7e7-4057-adae-2ba1f63c0f40"/>
    <xsd:element name="properties">
      <xsd:complexType>
        <xsd:sequence>
          <xsd:element name="documentManagement">
            <xsd:complexType>
              <xsd:all>
                <xsd:element ref="ns2:Dept"/>
                <xsd:element ref="ns2:Document_x0020_Number" minOccurs="0"/>
                <xsd:element ref="ns2:Document_x0020_Type"/>
              </xsd:all>
            </xsd:complexType>
          </xsd:element>
        </xsd:sequence>
      </xsd:complexType>
    </xsd:element>
  </xsd:schema>
  <xsd:schema xmlns:xsd="http://www.w3.org/2001/XMLSchema" xmlns:dms="http://schemas.microsoft.com/office/2006/documentManagement/types" targetNamespace="721ffc36-e7e7-4057-adae-2ba1f63c0f40" elementFormDefault="qualified">
    <xsd:import namespace="http://schemas.microsoft.com/office/2006/documentManagement/types"/>
    <xsd:element name="Dept" ma:index="8" ma:displayName="Dept" ma:default="Advanced Products" ma:format="Dropdown" ma:internalName="Dept">
      <xsd:simpleType>
        <xsd:restriction base="dms:Choice">
          <xsd:enumeration value="Advanced Products"/>
          <xsd:enumeration value="Business Development and Strategic Solutions"/>
          <xsd:enumeration value="Chief Executive Office"/>
          <xsd:enumeration value="Corporate"/>
          <xsd:enumeration value="Corporate Compliance (QUALITY)"/>
          <xsd:enumeration value="Corporate Strategy"/>
          <xsd:enumeration value="Facilities"/>
          <xsd:enumeration value="Finance"/>
          <xsd:enumeration value="Human Resources"/>
          <xsd:enumeration value="Information Technology"/>
          <xsd:enumeration value="Investor Relations"/>
          <xsd:enumeration value="IP Sales"/>
          <xsd:enumeration value="Legal"/>
          <xsd:enumeration value="Patents and Licensing"/>
          <xsd:enumeration value="Public Relations and Corporate Communications"/>
          <xsd:enumeration value="Purchasing"/>
          <xsd:enumeration value="R and D"/>
          <xsd:enumeration value="Standards"/>
        </xsd:restriction>
      </xsd:simpleType>
    </xsd:element>
    <xsd:element name="Document_x0020_Number" ma:index="9" nillable="true" ma:displayName="Document Number" ma:internalName="Document_x0020_Number">
      <xsd:simpleType>
        <xsd:restriction base="dms:Text">
          <xsd:maxLength value="255"/>
        </xsd:restriction>
      </xsd:simpleType>
    </xsd:element>
    <xsd:element name="Document_x0020_Type" ma:index="10" ma:displayName="Document Type" ma:default="Deviation/Waiver" ma:format="Dropdown" ma:internalName="Document_x0020_Type">
      <xsd:simpleType>
        <xsd:restriction base="dms:Choice">
          <xsd:enumeration value="Deviation/Waiver"/>
          <xsd:enumeration value="Form/Checklist"/>
          <xsd:enumeration value="Guideline"/>
          <xsd:enumeration value="Manual"/>
          <xsd:enumeration value="Policy"/>
          <xsd:enumeration value="SOP"/>
          <xsd:enumeration value="Standard"/>
          <xsd:enumeration value="Table"/>
          <xsd:enumeration value="Template"/>
          <xsd:enumeration value="Work Instruction"/>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Document_x0020_Number xmlns="721ffc36-e7e7-4057-adae-2ba1f63c0f40">9048</Document_x0020_Number>
    <Document_x0020_Type xmlns="721ffc36-e7e7-4057-adae-2ba1f63c0f40">Template</Document_x0020_Type>
    <Dept xmlns="721ffc36-e7e7-4057-adae-2ba1f63c0f40">Public Relations and Corporate Communications</Dept>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E6A5DB1-569B-45DA-A818-8D0F9ACAC9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21ffc36-e7e7-4057-adae-2ba1f63c0f40"/>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97755A8B-04C8-4131-A0B3-79C640392FF3}">
  <ds:schemaRefs>
    <ds:schemaRef ds:uri="http://purl.org/dc/term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2006/metadata/properties"/>
    <ds:schemaRef ds:uri="http://purl.org/dc/dcmitype/"/>
    <ds:schemaRef ds:uri="721ffc36-e7e7-4057-adae-2ba1f63c0f40"/>
  </ds:schemaRefs>
</ds:datastoreItem>
</file>

<file path=customXml/itemProps3.xml><?xml version="1.0" encoding="utf-8"?>
<ds:datastoreItem xmlns:ds="http://schemas.openxmlformats.org/officeDocument/2006/customXml" ds:itemID="{A01E55F1-0F71-4CA7-BC3D-3567FF4BB3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1152</TotalTime>
  <Words>1391</Words>
  <Application>Microsoft Office PowerPoint</Application>
  <PresentationFormat>On-screen Show (4:3)</PresentationFormat>
  <Paragraphs>138</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A look at the requirements for LTE in the Unlicensed Bands</vt:lpstr>
      <vt:lpstr>Introduction</vt:lpstr>
      <vt:lpstr>Coexistence ISSUES</vt:lpstr>
      <vt:lpstr>Unlicensed spectrum under consideration</vt:lpstr>
      <vt:lpstr>Highly Fragmented Regulatory Requirements Across the Regions in 5GHz Spectrum</vt:lpstr>
      <vt:lpstr>Example Regulatory Requirements (1 of 2)</vt:lpstr>
      <vt:lpstr>Example Regulatory Requirements (2 of 2)</vt:lpstr>
      <vt:lpstr>Coexistence with IEEE 802</vt:lpstr>
      <vt:lpstr>Examples of Issues with Coexistence with 802</vt:lpstr>
      <vt:lpstr>Coexistence Issues with Licensed Bands</vt:lpstr>
      <vt:lpstr>Questions that need Answers ASAP</vt:lpstr>
      <vt:lpstr>Which Bands/Sub Bands?</vt:lpstr>
      <vt:lpstr>What does coexistence and fairness with Wi-Fi Mean?</vt:lpstr>
      <vt:lpstr>Deployment Scenarios and RF Related Aspects</vt:lpstr>
      <vt:lpstr>Summary (1 of 2)</vt:lpstr>
      <vt:lpstr>Summary (2 of 2)</vt:lpstr>
      <vt:lpstr>PowerPoint Presentation</vt:lpstr>
    </vt:vector>
  </TitlesOfParts>
  <Company>Garfield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External Public Presentation Template</dc:title>
  <dc:subject>InterDigital External Public Template</dc:subject>
  <dc:creator>David Lachowicz</dc:creator>
  <cp:keywords>DocNum:9048</cp:keywords>
  <dc:description>Jack Indekeu provided/approved update 5/14/12 (work done by outside supplier).
Rev F</dc:description>
  <cp:lastModifiedBy>Miller, Jim</cp:lastModifiedBy>
  <cp:revision>148</cp:revision>
  <dcterms:created xsi:type="dcterms:W3CDTF">2012-05-10T18:03:06Z</dcterms:created>
  <dcterms:modified xsi:type="dcterms:W3CDTF">2014-06-04T20:14:09Z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0x01010067E5B7B99B1F9E44A0E0E8F35F63D231</vt:lpwstr>
  </property>
  <property fmtid="{D5CDD505-2E9C-101B-9397-08002B2CF9AE}" pid="3" name="Document Number">
    <vt:lpwstr>9048</vt:lpwstr>
  </property>
  <property fmtid="{D5CDD505-2E9C-101B-9397-08002B2CF9AE}" pid="4" name="Document Type">
    <vt:lpwstr>Template</vt:lpwstr>
  </property>
  <property fmtid="{D5CDD505-2E9C-101B-9397-08002B2CF9AE}" pid="5" name="Dept">
    <vt:lpwstr>Public Relations and Corporate Communications</vt:lpwstr>
  </property>
</Properties>
</file>