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338" r:id="rId3"/>
    <p:sldId id="340" r:id="rId4"/>
    <p:sldId id="349" r:id="rId5"/>
    <p:sldId id="348" r:id="rId6"/>
    <p:sldId id="342" r:id="rId7"/>
    <p:sldId id="343" r:id="rId8"/>
    <p:sldId id="344" r:id="rId9"/>
    <p:sldId id="325" r:id="rId10"/>
    <p:sldId id="315" r:id="rId11"/>
    <p:sldId id="318" r:id="rId12"/>
    <p:sldId id="332" r:id="rId13"/>
    <p:sldId id="346" r:id="rId14"/>
    <p:sldId id="347" r:id="rId15"/>
    <p:sldId id="345" r:id="rId16"/>
    <p:sldId id="257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0000"/>
    <a:srgbClr val="439539"/>
    <a:srgbClr val="556292"/>
    <a:srgbClr val="666666"/>
    <a:srgbClr val="00728F"/>
    <a:srgbClr val="B5121B"/>
    <a:srgbClr val="F0F0F0"/>
    <a:srgbClr val="E31B2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078" autoAdjust="0"/>
    <p:restoredTop sz="95309" autoAdjust="0"/>
  </p:normalViewPr>
  <p:slideViewPr>
    <p:cSldViewPr snapToGrid="0">
      <p:cViewPr>
        <p:scale>
          <a:sx n="86" d="100"/>
          <a:sy n="86" d="100"/>
        </p:scale>
        <p:origin x="-1128" y="-96"/>
      </p:cViewPr>
      <p:guideLst>
        <p:guide orient="horz" pos="2145"/>
        <p:guide orient="horz" pos="618"/>
        <p:guide orient="horz" pos="4245"/>
        <p:guide orient="horz" pos="3984"/>
        <p:guide orient="horz" pos="2587"/>
        <p:guide orient="horz" pos="991"/>
        <p:guide orient="horz" pos="3520"/>
        <p:guide orient="horz" pos="301"/>
        <p:guide pos="2880"/>
        <p:guide pos="79"/>
        <p:guide pos="5679"/>
        <p:guide pos="238"/>
        <p:guide pos="5521"/>
        <p:guide pos="2641"/>
        <p:guide pos="2793"/>
        <p:guide pos="1302"/>
      </p:guideLst>
    </p:cSldViewPr>
  </p:slideViewPr>
  <p:outlineViewPr>
    <p:cViewPr>
      <p:scale>
        <a:sx n="33" d="100"/>
        <a:sy n="33" d="100"/>
      </p:scale>
      <p:origin x="0" y="246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-2052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pitchFamily="34" charset="-128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ＭＳ Ｐゴシック" pitchFamily="34" charset="-128"/>
                <a:cs typeface="Arial" charset="0"/>
              </a:defRPr>
            </a:lvl1pPr>
          </a:lstStyle>
          <a:p>
            <a:pPr>
              <a:defRPr/>
            </a:pPr>
            <a:fld id="{24AE1287-FBDB-411A-853C-A54A84CA715D}" type="datetimeFigureOut">
              <a:rPr lang="en-US"/>
              <a:pPr>
                <a:defRPr/>
              </a:pPr>
              <a:t>6/1/2012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pitchFamily="34" charset="-128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ＭＳ Ｐゴシック" pitchFamily="34" charset="-128"/>
                <a:cs typeface="Arial" charset="0"/>
              </a:defRPr>
            </a:lvl1pPr>
          </a:lstStyle>
          <a:p>
            <a:pPr>
              <a:defRPr/>
            </a:pPr>
            <a:fld id="{7C686259-CBB1-493D-A7C1-667B3F8C47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-105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pitchFamily="-105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-105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pitchFamily="-105" charset="-128"/>
                <a:cs typeface="+mn-cs"/>
              </a:defRPr>
            </a:lvl1pPr>
          </a:lstStyle>
          <a:p>
            <a:pPr>
              <a:defRPr/>
            </a:pPr>
            <a:fld id="{58D6C54B-F32A-432C-89F7-8311A264D8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34" charset="-128"/>
        <a:cs typeface="ＭＳ Ｐゴシック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34" charset="-128"/>
        <a:cs typeface="ＭＳ Ｐゴシック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</a:endParaRPr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E48C17-4069-4CC8-B9CB-A3C1B1864BC8}" type="slidenum">
              <a:rPr lang="en-US" smtClean="0">
                <a:ea typeface="ＭＳ Ｐゴシック" pitchFamily="34" charset="-128"/>
              </a:rPr>
              <a:pPr/>
              <a:t>2</a:t>
            </a:fld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8E95BD-1007-434D-9110-AE79C2E985B2}" type="slidenum">
              <a:rPr lang="en-US" smtClean="0">
                <a:latin typeface="Arial" pitchFamily="34" charset="0"/>
                <a:ea typeface="ＭＳ Ｐゴシック" pitchFamily="34" charset="-128"/>
              </a:rPr>
              <a:pPr/>
              <a:t>6</a:t>
            </a:fld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6388"/>
          </a:xfrm>
          <a:noFill/>
          <a:ln/>
        </p:spPr>
        <p:txBody>
          <a:bodyPr/>
          <a:lstStyle/>
          <a:p>
            <a:endParaRPr lang="en-GB" smtClean="0">
              <a:latin typeface="Arial" pitchFamily="34" charset="0"/>
              <a:ea typeface="ＭＳ Ｐゴシック"/>
              <a:cs typeface="ＭＳ Ｐゴシック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Motorola Confidential Restricted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6388"/>
          </a:xfrm>
          <a:noFill/>
          <a:ln/>
        </p:spPr>
        <p:txBody>
          <a:bodyPr/>
          <a:lstStyle/>
          <a:p>
            <a:endParaRPr lang="en-GB" smtClean="0">
              <a:latin typeface="Arial" pitchFamily="34" charset="0"/>
              <a:ea typeface="ＭＳ Ｐゴシック"/>
              <a:cs typeface="ＭＳ Ｐゴシック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Motorola Confidential Restricted</a:t>
            </a: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C0700D-5A01-4907-903F-D808A776B371}" type="slidenum">
              <a:rPr lang="en-US" smtClean="0">
                <a:ea typeface="ＭＳ Ｐゴシック" pitchFamily="34" charset="-128"/>
              </a:rPr>
              <a:pPr/>
              <a:t>16</a:t>
            </a:fld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Motorola Title Slide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127000" y="4102100"/>
            <a:ext cx="8888413" cy="2562225"/>
          </a:xfrm>
          <a:prstGeom prst="rect">
            <a:avLst/>
          </a:prstGeom>
          <a:solidFill>
            <a:srgbClr val="B5121B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dirty="0">
              <a:solidFill>
                <a:srgbClr val="F0F0F0"/>
              </a:solidFill>
              <a:ea typeface="ＭＳ Ｐゴシック" pitchFamily="-105" charset="-128"/>
            </a:endParaRPr>
          </a:p>
        </p:txBody>
      </p:sp>
      <p:grpSp>
        <p:nvGrpSpPr>
          <p:cNvPr id="5" name="Group 12"/>
          <p:cNvGrpSpPr>
            <a:grpSpLocks/>
          </p:cNvGrpSpPr>
          <p:nvPr userDrawn="1"/>
        </p:nvGrpSpPr>
        <p:grpSpPr bwMode="auto">
          <a:xfrm>
            <a:off x="8243888" y="4403725"/>
            <a:ext cx="519112" cy="522288"/>
            <a:chOff x="238" y="3985"/>
            <a:chExt cx="183" cy="184"/>
          </a:xfrm>
        </p:grpSpPr>
        <p:sp>
          <p:nvSpPr>
            <p:cNvPr id="6" name="Oval 13"/>
            <p:cNvSpPr>
              <a:spLocks noChangeArrowheads="1"/>
            </p:cNvSpPr>
            <p:nvPr userDrawn="1"/>
          </p:nvSpPr>
          <p:spPr bwMode="auto">
            <a:xfrm>
              <a:off x="247" y="3996"/>
              <a:ext cx="169" cy="163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ea typeface="ＭＳ Ｐゴシック" pitchFamily="-105" charset="-128"/>
              </a:endParaRPr>
            </a:p>
          </p:txBody>
        </p:sp>
        <p:sp>
          <p:nvSpPr>
            <p:cNvPr id="7" name="Freeform 22"/>
            <p:cNvSpPr>
              <a:spLocks noEditPoints="1"/>
            </p:cNvSpPr>
            <p:nvPr userDrawn="1"/>
          </p:nvSpPr>
          <p:spPr bwMode="auto">
            <a:xfrm>
              <a:off x="238" y="3985"/>
              <a:ext cx="183" cy="184"/>
            </a:xfrm>
            <a:custGeom>
              <a:avLst/>
              <a:gdLst>
                <a:gd name="T0" fmla="*/ 410606 w 508"/>
                <a:gd name="T1" fmla="*/ 0 h 508"/>
                <a:gd name="T2" fmla="*/ 0 w 508"/>
                <a:gd name="T3" fmla="*/ 415150 h 508"/>
                <a:gd name="T4" fmla="*/ 410606 w 508"/>
                <a:gd name="T5" fmla="*/ 828044 h 508"/>
                <a:gd name="T6" fmla="*/ 818969 w 508"/>
                <a:gd name="T7" fmla="*/ 415150 h 508"/>
                <a:gd name="T8" fmla="*/ 410606 w 508"/>
                <a:gd name="T9" fmla="*/ 0 h 508"/>
                <a:gd name="T10" fmla="*/ 643956 w 508"/>
                <a:gd name="T11" fmla="*/ 609188 h 508"/>
                <a:gd name="T12" fmla="*/ 596838 w 508"/>
                <a:gd name="T13" fmla="*/ 473813 h 508"/>
                <a:gd name="T14" fmla="*/ 520550 w 508"/>
                <a:gd name="T15" fmla="*/ 421919 h 508"/>
                <a:gd name="T16" fmla="*/ 448750 w 508"/>
                <a:gd name="T17" fmla="*/ 473813 h 508"/>
                <a:gd name="T18" fmla="*/ 410606 w 508"/>
                <a:gd name="T19" fmla="*/ 550525 h 508"/>
                <a:gd name="T20" fmla="*/ 370219 w 508"/>
                <a:gd name="T21" fmla="*/ 473813 h 508"/>
                <a:gd name="T22" fmla="*/ 298419 w 508"/>
                <a:gd name="T23" fmla="*/ 421919 h 508"/>
                <a:gd name="T24" fmla="*/ 222131 w 508"/>
                <a:gd name="T25" fmla="*/ 473813 h 508"/>
                <a:gd name="T26" fmla="*/ 172769 w 508"/>
                <a:gd name="T27" fmla="*/ 609188 h 508"/>
                <a:gd name="T28" fmla="*/ 145844 w 508"/>
                <a:gd name="T29" fmla="*/ 609188 h 508"/>
                <a:gd name="T30" fmla="*/ 293931 w 508"/>
                <a:gd name="T31" fmla="*/ 117325 h 508"/>
                <a:gd name="T32" fmla="*/ 408363 w 508"/>
                <a:gd name="T33" fmla="*/ 500888 h 508"/>
                <a:gd name="T34" fmla="*/ 410606 w 508"/>
                <a:gd name="T35" fmla="*/ 503144 h 508"/>
                <a:gd name="T36" fmla="*/ 410606 w 508"/>
                <a:gd name="T37" fmla="*/ 500888 h 508"/>
                <a:gd name="T38" fmla="*/ 525038 w 508"/>
                <a:gd name="T39" fmla="*/ 117325 h 508"/>
                <a:gd name="T40" fmla="*/ 673125 w 508"/>
                <a:gd name="T41" fmla="*/ 609188 h 508"/>
                <a:gd name="T42" fmla="*/ 643956 w 508"/>
                <a:gd name="T43" fmla="*/ 609188 h 50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08"/>
                <a:gd name="T67" fmla="*/ 0 h 508"/>
                <a:gd name="T68" fmla="*/ 508 w 508"/>
                <a:gd name="T69" fmla="*/ 508 h 50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08" h="508">
                  <a:moveTo>
                    <a:pt x="254" y="0"/>
                  </a:moveTo>
                  <a:cubicBezTo>
                    <a:pt x="114" y="0"/>
                    <a:pt x="0" y="114"/>
                    <a:pt x="0" y="254"/>
                  </a:cubicBezTo>
                  <a:cubicBezTo>
                    <a:pt x="0" y="395"/>
                    <a:pt x="114" y="508"/>
                    <a:pt x="254" y="508"/>
                  </a:cubicBezTo>
                  <a:cubicBezTo>
                    <a:pt x="394" y="508"/>
                    <a:pt x="508" y="395"/>
                    <a:pt x="508" y="254"/>
                  </a:cubicBezTo>
                  <a:cubicBezTo>
                    <a:pt x="508" y="115"/>
                    <a:pt x="396" y="0"/>
                    <a:pt x="254" y="0"/>
                  </a:cubicBezTo>
                  <a:close/>
                  <a:moveTo>
                    <a:pt x="400" y="374"/>
                  </a:moveTo>
                  <a:cubicBezTo>
                    <a:pt x="400" y="374"/>
                    <a:pt x="389" y="321"/>
                    <a:pt x="370" y="290"/>
                  </a:cubicBezTo>
                  <a:cubicBezTo>
                    <a:pt x="360" y="273"/>
                    <a:pt x="344" y="259"/>
                    <a:pt x="323" y="259"/>
                  </a:cubicBezTo>
                  <a:cubicBezTo>
                    <a:pt x="308" y="259"/>
                    <a:pt x="295" y="268"/>
                    <a:pt x="279" y="290"/>
                  </a:cubicBezTo>
                  <a:cubicBezTo>
                    <a:pt x="269" y="304"/>
                    <a:pt x="254" y="338"/>
                    <a:pt x="254" y="338"/>
                  </a:cubicBezTo>
                  <a:cubicBezTo>
                    <a:pt x="254" y="338"/>
                    <a:pt x="239" y="304"/>
                    <a:pt x="229" y="290"/>
                  </a:cubicBezTo>
                  <a:cubicBezTo>
                    <a:pt x="213" y="268"/>
                    <a:pt x="200" y="259"/>
                    <a:pt x="185" y="259"/>
                  </a:cubicBezTo>
                  <a:cubicBezTo>
                    <a:pt x="164" y="259"/>
                    <a:pt x="148" y="273"/>
                    <a:pt x="138" y="290"/>
                  </a:cubicBezTo>
                  <a:cubicBezTo>
                    <a:pt x="119" y="321"/>
                    <a:pt x="107" y="374"/>
                    <a:pt x="107" y="374"/>
                  </a:cubicBezTo>
                  <a:cubicBezTo>
                    <a:pt x="90" y="374"/>
                    <a:pt x="90" y="374"/>
                    <a:pt x="90" y="374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253" y="307"/>
                    <a:pt x="253" y="307"/>
                    <a:pt x="253" y="307"/>
                  </a:cubicBezTo>
                  <a:cubicBezTo>
                    <a:pt x="254" y="308"/>
                    <a:pt x="254" y="308"/>
                    <a:pt x="254" y="308"/>
                  </a:cubicBezTo>
                  <a:cubicBezTo>
                    <a:pt x="254" y="307"/>
                    <a:pt x="254" y="307"/>
                    <a:pt x="254" y="307"/>
                  </a:cubicBezTo>
                  <a:cubicBezTo>
                    <a:pt x="326" y="72"/>
                    <a:pt x="326" y="72"/>
                    <a:pt x="326" y="72"/>
                  </a:cubicBezTo>
                  <a:cubicBezTo>
                    <a:pt x="418" y="374"/>
                    <a:pt x="418" y="374"/>
                    <a:pt x="418" y="374"/>
                  </a:cubicBezTo>
                  <a:lnTo>
                    <a:pt x="400" y="374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lIns="91431" tIns="45715" rIns="91431" bIns="45715"/>
            <a:lstStyle/>
            <a:p>
              <a:pPr>
                <a:defRPr/>
              </a:pPr>
              <a:endParaRPr lang="en-GB">
                <a:solidFill>
                  <a:schemeClr val="tx2"/>
                </a:solidFill>
                <a:ea typeface="ヒラギノ角ゴ Pro W3" pitchFamily="-105" charset="-128"/>
              </a:endParaRPr>
            </a:p>
          </p:txBody>
        </p:sp>
      </p:grpSp>
      <p:sp>
        <p:nvSpPr>
          <p:cNvPr id="8" name="Rectangle 20"/>
          <p:cNvSpPr>
            <a:spLocks noChangeArrowheads="1"/>
          </p:cNvSpPr>
          <p:nvPr userDrawn="1"/>
        </p:nvSpPr>
        <p:spPr bwMode="auto">
          <a:xfrm>
            <a:off x="377825" y="6323013"/>
            <a:ext cx="537210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800" dirty="0">
                <a:solidFill>
                  <a:schemeClr val="bg1"/>
                </a:solidFill>
              </a:rPr>
              <a:t>MOTOROLA and the Stylized M Logo are trademarks or registered trademarks of Motorola Trademark Holdings, LLC. All other trademarks are the property of their respective owners.  © 2012 Motorola Mobility, Inc.  All rights reserved.</a:t>
            </a:r>
            <a:endParaRPr lang="en-US" sz="800" b="1" dirty="0">
              <a:solidFill>
                <a:schemeClr val="bg1"/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420688"/>
            <a:ext cx="7772400" cy="889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2454" y="4300538"/>
            <a:ext cx="7746050" cy="14478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ct val="0"/>
              </a:spcAft>
              <a:buFontTx/>
              <a:buNone/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Motorola Layout - SRL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 userDrawn="1"/>
        </p:nvGrpSpPr>
        <p:grpSpPr bwMode="auto">
          <a:xfrm>
            <a:off x="8202613" y="303213"/>
            <a:ext cx="671512" cy="174625"/>
            <a:chOff x="8202613" y="303213"/>
            <a:chExt cx="671512" cy="174625"/>
          </a:xfrm>
        </p:grpSpPr>
        <p:sp>
          <p:nvSpPr>
            <p:cNvPr id="6" name="Text Box 14"/>
            <p:cNvSpPr txBox="1">
              <a:spLocks noChangeArrowheads="1"/>
            </p:cNvSpPr>
            <p:nvPr/>
          </p:nvSpPr>
          <p:spPr bwMode="auto">
            <a:xfrm>
              <a:off x="8659813" y="339725"/>
              <a:ext cx="214312" cy="138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fld id="{6E62FD65-8EF2-4F22-892F-3A8D788C754E}" type="slidenum">
                <a:rPr lang="en-US" sz="900">
                  <a:solidFill>
                    <a:srgbClr val="F60000"/>
                  </a:solidFill>
                  <a:ea typeface="ＭＳ Ｐゴシック" pitchFamily="-105" charset="-128"/>
                </a:rPr>
                <a:pPr eaLnBrk="0" hangingPunct="0">
                  <a:spcBef>
                    <a:spcPct val="50000"/>
                  </a:spcBef>
                  <a:defRPr/>
                </a:pPr>
                <a:t>‹#›</a:t>
              </a:fld>
              <a:endParaRPr lang="en-US" sz="900" dirty="0">
                <a:solidFill>
                  <a:srgbClr val="F60000"/>
                </a:solidFill>
                <a:ea typeface="ＭＳ Ｐゴシック" pitchFamily="-105" charset="-128"/>
              </a:endParaRPr>
            </a:p>
          </p:txBody>
        </p:sp>
        <p:sp>
          <p:nvSpPr>
            <p:cNvPr id="7" name="Rectangle 15"/>
            <p:cNvSpPr>
              <a:spLocks noChangeArrowheads="1"/>
            </p:cNvSpPr>
            <p:nvPr userDrawn="1"/>
          </p:nvSpPr>
          <p:spPr bwMode="auto">
            <a:xfrm>
              <a:off x="8202613" y="303213"/>
              <a:ext cx="419100" cy="174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algn="r" eaLnBrk="0" hangingPunct="0">
                <a:defRPr/>
              </a:pPr>
              <a:r>
                <a:rPr lang="en-US" sz="900" dirty="0">
                  <a:solidFill>
                    <a:srgbClr val="F60000"/>
                  </a:solidFill>
                  <a:ea typeface="ＭＳ Ｐゴシック" pitchFamily="-105" charset="-128"/>
                </a:rPr>
                <a:t>Page</a:t>
              </a:r>
            </a:p>
          </p:txBody>
        </p:sp>
      </p:grp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63537" y="1768475"/>
            <a:ext cx="8386763" cy="3933825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05/31/2012</a:t>
            </a:r>
            <a:endParaRPr lang="en-US" dirty="0"/>
          </a:p>
        </p:txBody>
      </p:sp>
      <p:sp>
        <p:nvSpPr>
          <p:cNvPr id="9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790575" y="6383215"/>
            <a:ext cx="1855910" cy="23189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© 2012 Motorola Mobility, Inc.</a:t>
            </a:r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Title Only_Normal Font Head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342899" y="57150"/>
            <a:ext cx="2002367" cy="315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b"/>
          <a:lstStyle/>
          <a:p>
            <a:pPr eaLnBrk="0" hangingPunct="0">
              <a:defRPr/>
            </a:pPr>
            <a:r>
              <a:rPr lang="en-US" sz="1000" b="1" dirty="0" smtClean="0">
                <a:solidFill>
                  <a:srgbClr val="A6A6A6"/>
                </a:solidFill>
                <a:latin typeface="Arial" charset="0"/>
                <a:ea typeface="ＭＳ Ｐゴシック" charset="-128"/>
                <a:cs typeface="+mn-cs"/>
              </a:rPr>
              <a:t>.</a:t>
            </a:r>
            <a:endParaRPr lang="en-US" sz="1000" b="1" dirty="0">
              <a:solidFill>
                <a:srgbClr val="A6A6A6"/>
              </a:solidFill>
              <a:latin typeface="Arial" charset="0"/>
              <a:ea typeface="ＭＳ Ｐゴシック" charset="-128"/>
              <a:cs typeface="+mn-cs"/>
            </a:endParaRPr>
          </a:p>
        </p:txBody>
      </p: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381000" y="0"/>
            <a:ext cx="1768475" cy="458788"/>
            <a:chOff x="240" y="0"/>
            <a:chExt cx="1114" cy="245"/>
          </a:xfrm>
        </p:grpSpPr>
        <p:sp>
          <p:nvSpPr>
            <p:cNvPr id="6" name="Line 11"/>
            <p:cNvSpPr>
              <a:spLocks noChangeShapeType="1"/>
            </p:cNvSpPr>
            <p:nvPr userDrawn="1"/>
          </p:nvSpPr>
          <p:spPr bwMode="auto">
            <a:xfrm flipV="1">
              <a:off x="240" y="0"/>
              <a:ext cx="0" cy="245"/>
            </a:xfrm>
            <a:prstGeom prst="line">
              <a:avLst/>
            </a:prstGeom>
            <a:noFill/>
            <a:ln w="9525">
              <a:solidFill>
                <a:srgbClr val="D2D2D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latin typeface="Arial" pitchFamily="-106" charset="0"/>
                <a:ea typeface="ＭＳ Ｐゴシック" pitchFamily="-106" charset="-128"/>
                <a:cs typeface="+mn-cs"/>
              </a:endParaRPr>
            </a:p>
          </p:txBody>
        </p:sp>
        <p:sp>
          <p:nvSpPr>
            <p:cNvPr id="7" name="Line 12"/>
            <p:cNvSpPr>
              <a:spLocks noChangeShapeType="1"/>
            </p:cNvSpPr>
            <p:nvPr userDrawn="1"/>
          </p:nvSpPr>
          <p:spPr bwMode="auto">
            <a:xfrm flipV="1">
              <a:off x="1354" y="0"/>
              <a:ext cx="0" cy="245"/>
            </a:xfrm>
            <a:prstGeom prst="line">
              <a:avLst/>
            </a:prstGeom>
            <a:noFill/>
            <a:ln w="9525">
              <a:solidFill>
                <a:srgbClr val="D2D2D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latin typeface="Arial" pitchFamily="-106" charset="0"/>
                <a:ea typeface="ＭＳ Ｐゴシック" pitchFamily="-106" charset="-128"/>
                <a:cs typeface="+mn-cs"/>
              </a:endParaRPr>
            </a:p>
          </p:txBody>
        </p:sp>
      </p:grp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358775" y="6343650"/>
            <a:ext cx="290513" cy="292100"/>
            <a:chOff x="238" y="3985"/>
            <a:chExt cx="183" cy="184"/>
          </a:xfrm>
        </p:grpSpPr>
        <p:sp>
          <p:nvSpPr>
            <p:cNvPr id="9" name="Oval 19"/>
            <p:cNvSpPr>
              <a:spLocks noChangeArrowheads="1"/>
            </p:cNvSpPr>
            <p:nvPr userDrawn="1"/>
          </p:nvSpPr>
          <p:spPr bwMode="auto">
            <a:xfrm>
              <a:off x="247" y="3996"/>
              <a:ext cx="169" cy="163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latin typeface="Arial" charset="0"/>
                <a:ea typeface="ＭＳ Ｐゴシック" pitchFamily="-105" charset="-128"/>
                <a:cs typeface="+mn-cs"/>
              </a:endParaRPr>
            </a:p>
          </p:txBody>
        </p:sp>
        <p:sp>
          <p:nvSpPr>
            <p:cNvPr id="10" name="Freeform 22"/>
            <p:cNvSpPr>
              <a:spLocks noEditPoints="1"/>
            </p:cNvSpPr>
            <p:nvPr userDrawn="1"/>
          </p:nvSpPr>
          <p:spPr bwMode="auto">
            <a:xfrm>
              <a:off x="238" y="3985"/>
              <a:ext cx="183" cy="184"/>
            </a:xfrm>
            <a:custGeom>
              <a:avLst/>
              <a:gdLst>
                <a:gd name="T0" fmla="*/ 410606 w 508"/>
                <a:gd name="T1" fmla="*/ 0 h 508"/>
                <a:gd name="T2" fmla="*/ 0 w 508"/>
                <a:gd name="T3" fmla="*/ 415150 h 508"/>
                <a:gd name="T4" fmla="*/ 410606 w 508"/>
                <a:gd name="T5" fmla="*/ 828044 h 508"/>
                <a:gd name="T6" fmla="*/ 818969 w 508"/>
                <a:gd name="T7" fmla="*/ 415150 h 508"/>
                <a:gd name="T8" fmla="*/ 410606 w 508"/>
                <a:gd name="T9" fmla="*/ 0 h 508"/>
                <a:gd name="T10" fmla="*/ 643956 w 508"/>
                <a:gd name="T11" fmla="*/ 609188 h 508"/>
                <a:gd name="T12" fmla="*/ 596838 w 508"/>
                <a:gd name="T13" fmla="*/ 473813 h 508"/>
                <a:gd name="T14" fmla="*/ 520550 w 508"/>
                <a:gd name="T15" fmla="*/ 421919 h 508"/>
                <a:gd name="T16" fmla="*/ 448750 w 508"/>
                <a:gd name="T17" fmla="*/ 473813 h 508"/>
                <a:gd name="T18" fmla="*/ 410606 w 508"/>
                <a:gd name="T19" fmla="*/ 550525 h 508"/>
                <a:gd name="T20" fmla="*/ 370219 w 508"/>
                <a:gd name="T21" fmla="*/ 473813 h 508"/>
                <a:gd name="T22" fmla="*/ 298419 w 508"/>
                <a:gd name="T23" fmla="*/ 421919 h 508"/>
                <a:gd name="T24" fmla="*/ 222131 w 508"/>
                <a:gd name="T25" fmla="*/ 473813 h 508"/>
                <a:gd name="T26" fmla="*/ 172769 w 508"/>
                <a:gd name="T27" fmla="*/ 609188 h 508"/>
                <a:gd name="T28" fmla="*/ 145844 w 508"/>
                <a:gd name="T29" fmla="*/ 609188 h 508"/>
                <a:gd name="T30" fmla="*/ 293931 w 508"/>
                <a:gd name="T31" fmla="*/ 117325 h 508"/>
                <a:gd name="T32" fmla="*/ 408363 w 508"/>
                <a:gd name="T33" fmla="*/ 500888 h 508"/>
                <a:gd name="T34" fmla="*/ 410606 w 508"/>
                <a:gd name="T35" fmla="*/ 503144 h 508"/>
                <a:gd name="T36" fmla="*/ 410606 w 508"/>
                <a:gd name="T37" fmla="*/ 500888 h 508"/>
                <a:gd name="T38" fmla="*/ 525038 w 508"/>
                <a:gd name="T39" fmla="*/ 117325 h 508"/>
                <a:gd name="T40" fmla="*/ 673125 w 508"/>
                <a:gd name="T41" fmla="*/ 609188 h 508"/>
                <a:gd name="T42" fmla="*/ 643956 w 508"/>
                <a:gd name="T43" fmla="*/ 609188 h 50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08"/>
                <a:gd name="T67" fmla="*/ 0 h 508"/>
                <a:gd name="T68" fmla="*/ 508 w 508"/>
                <a:gd name="T69" fmla="*/ 508 h 50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08" h="508">
                  <a:moveTo>
                    <a:pt x="254" y="0"/>
                  </a:moveTo>
                  <a:cubicBezTo>
                    <a:pt x="114" y="0"/>
                    <a:pt x="0" y="114"/>
                    <a:pt x="0" y="254"/>
                  </a:cubicBezTo>
                  <a:cubicBezTo>
                    <a:pt x="0" y="395"/>
                    <a:pt x="114" y="508"/>
                    <a:pt x="254" y="508"/>
                  </a:cubicBezTo>
                  <a:cubicBezTo>
                    <a:pt x="394" y="508"/>
                    <a:pt x="508" y="395"/>
                    <a:pt x="508" y="254"/>
                  </a:cubicBezTo>
                  <a:cubicBezTo>
                    <a:pt x="508" y="115"/>
                    <a:pt x="396" y="0"/>
                    <a:pt x="254" y="0"/>
                  </a:cubicBezTo>
                  <a:close/>
                  <a:moveTo>
                    <a:pt x="400" y="374"/>
                  </a:moveTo>
                  <a:cubicBezTo>
                    <a:pt x="400" y="374"/>
                    <a:pt x="389" y="321"/>
                    <a:pt x="370" y="290"/>
                  </a:cubicBezTo>
                  <a:cubicBezTo>
                    <a:pt x="360" y="273"/>
                    <a:pt x="344" y="259"/>
                    <a:pt x="323" y="259"/>
                  </a:cubicBezTo>
                  <a:cubicBezTo>
                    <a:pt x="308" y="259"/>
                    <a:pt x="295" y="268"/>
                    <a:pt x="279" y="290"/>
                  </a:cubicBezTo>
                  <a:cubicBezTo>
                    <a:pt x="269" y="304"/>
                    <a:pt x="254" y="338"/>
                    <a:pt x="254" y="338"/>
                  </a:cubicBezTo>
                  <a:cubicBezTo>
                    <a:pt x="254" y="338"/>
                    <a:pt x="239" y="304"/>
                    <a:pt x="229" y="290"/>
                  </a:cubicBezTo>
                  <a:cubicBezTo>
                    <a:pt x="213" y="268"/>
                    <a:pt x="200" y="259"/>
                    <a:pt x="185" y="259"/>
                  </a:cubicBezTo>
                  <a:cubicBezTo>
                    <a:pt x="164" y="259"/>
                    <a:pt x="148" y="273"/>
                    <a:pt x="138" y="290"/>
                  </a:cubicBezTo>
                  <a:cubicBezTo>
                    <a:pt x="119" y="321"/>
                    <a:pt x="107" y="374"/>
                    <a:pt x="107" y="374"/>
                  </a:cubicBezTo>
                  <a:cubicBezTo>
                    <a:pt x="90" y="374"/>
                    <a:pt x="90" y="374"/>
                    <a:pt x="90" y="374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253" y="307"/>
                    <a:pt x="253" y="307"/>
                    <a:pt x="253" y="307"/>
                  </a:cubicBezTo>
                  <a:cubicBezTo>
                    <a:pt x="254" y="308"/>
                    <a:pt x="254" y="308"/>
                    <a:pt x="254" y="308"/>
                  </a:cubicBezTo>
                  <a:cubicBezTo>
                    <a:pt x="254" y="307"/>
                    <a:pt x="254" y="307"/>
                    <a:pt x="254" y="307"/>
                  </a:cubicBezTo>
                  <a:cubicBezTo>
                    <a:pt x="326" y="72"/>
                    <a:pt x="326" y="72"/>
                    <a:pt x="326" y="72"/>
                  </a:cubicBezTo>
                  <a:cubicBezTo>
                    <a:pt x="418" y="374"/>
                    <a:pt x="418" y="374"/>
                    <a:pt x="418" y="374"/>
                  </a:cubicBezTo>
                  <a:lnTo>
                    <a:pt x="400" y="374"/>
                  </a:lnTo>
                  <a:close/>
                </a:path>
              </a:pathLst>
            </a:custGeom>
            <a:solidFill>
              <a:srgbClr val="E31B23"/>
            </a:solidFill>
            <a:ln w="9525">
              <a:noFill/>
              <a:round/>
              <a:headEnd/>
              <a:tailEnd/>
            </a:ln>
          </p:spPr>
          <p:txBody>
            <a:bodyPr lIns="91431" tIns="45715" rIns="91431" bIns="45715"/>
            <a:lstStyle/>
            <a:p>
              <a:pPr>
                <a:defRPr/>
              </a:pPr>
              <a:endParaRPr lang="en-GB">
                <a:solidFill>
                  <a:schemeClr val="tx2"/>
                </a:solidFill>
                <a:latin typeface="Arial" charset="0"/>
                <a:ea typeface="ヒラギノ角ゴ Pro W3" pitchFamily="-105" charset="-128"/>
                <a:cs typeface="+mn-cs"/>
              </a:endParaRPr>
            </a:p>
          </p:txBody>
        </p:sp>
      </p:grpSp>
      <p:grpSp>
        <p:nvGrpSpPr>
          <p:cNvPr id="8" name="Group 13"/>
          <p:cNvGrpSpPr>
            <a:grpSpLocks/>
          </p:cNvGrpSpPr>
          <p:nvPr userDrawn="1"/>
        </p:nvGrpSpPr>
        <p:grpSpPr bwMode="auto">
          <a:xfrm>
            <a:off x="8202613" y="303213"/>
            <a:ext cx="671512" cy="174625"/>
            <a:chOff x="8202613" y="303213"/>
            <a:chExt cx="671512" cy="174625"/>
          </a:xfrm>
        </p:grpSpPr>
        <p:sp>
          <p:nvSpPr>
            <p:cNvPr id="12" name="Text Box 14"/>
            <p:cNvSpPr txBox="1">
              <a:spLocks noChangeArrowheads="1"/>
            </p:cNvSpPr>
            <p:nvPr/>
          </p:nvSpPr>
          <p:spPr bwMode="auto">
            <a:xfrm>
              <a:off x="8659813" y="339725"/>
              <a:ext cx="214312" cy="138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fld id="{8AF2CD87-49BE-4FFF-9A19-5F552A46254F}" type="slidenum">
                <a:rPr lang="en-US" sz="900">
                  <a:solidFill>
                    <a:srgbClr val="F60000"/>
                  </a:solidFill>
                  <a:latin typeface="Arial" charset="0"/>
                  <a:ea typeface="ＭＳ Ｐゴシック" pitchFamily="-105" charset="-128"/>
                  <a:cs typeface="+mn-cs"/>
                </a:rPr>
                <a:pPr eaLnBrk="0" hangingPunct="0">
                  <a:spcBef>
                    <a:spcPct val="50000"/>
                  </a:spcBef>
                  <a:defRPr/>
                </a:pPr>
                <a:t>‹#›</a:t>
              </a:fld>
              <a:endParaRPr lang="en-US" sz="900" dirty="0">
                <a:solidFill>
                  <a:srgbClr val="F60000"/>
                </a:solidFill>
                <a:latin typeface="Arial" charset="0"/>
                <a:ea typeface="ＭＳ Ｐゴシック" pitchFamily="-105" charset="-128"/>
                <a:cs typeface="+mn-cs"/>
              </a:endParaRPr>
            </a:p>
          </p:txBody>
        </p:sp>
        <p:sp>
          <p:nvSpPr>
            <p:cNvPr id="13" name="Rectangle 15"/>
            <p:cNvSpPr>
              <a:spLocks noChangeArrowheads="1"/>
            </p:cNvSpPr>
            <p:nvPr userDrawn="1"/>
          </p:nvSpPr>
          <p:spPr bwMode="auto">
            <a:xfrm>
              <a:off x="8202613" y="303213"/>
              <a:ext cx="419100" cy="174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algn="r" eaLnBrk="0" hangingPunct="0">
                <a:defRPr/>
              </a:pPr>
              <a:r>
                <a:rPr lang="en-US" sz="900" dirty="0">
                  <a:solidFill>
                    <a:srgbClr val="F60000"/>
                  </a:solidFill>
                  <a:latin typeface="Arial" charset="0"/>
                  <a:ea typeface="ＭＳ Ｐゴシック" pitchFamily="-105" charset="-128"/>
                  <a:cs typeface="+mn-cs"/>
                </a:rPr>
                <a:t>Page</a:t>
              </a:r>
            </a:p>
          </p:txBody>
        </p:sp>
      </p:grpSp>
      <p:grpSp>
        <p:nvGrpSpPr>
          <p:cNvPr id="11" name="Group 4"/>
          <p:cNvGrpSpPr>
            <a:grpSpLocks/>
          </p:cNvGrpSpPr>
          <p:nvPr userDrawn="1"/>
        </p:nvGrpSpPr>
        <p:grpSpPr bwMode="auto">
          <a:xfrm>
            <a:off x="8202613" y="303213"/>
            <a:ext cx="671512" cy="174625"/>
            <a:chOff x="8202613" y="303213"/>
            <a:chExt cx="671512" cy="174625"/>
          </a:xfrm>
        </p:grpSpPr>
        <p:sp>
          <p:nvSpPr>
            <p:cNvPr id="15" name="Text Box 14"/>
            <p:cNvSpPr txBox="1">
              <a:spLocks noChangeArrowheads="1"/>
            </p:cNvSpPr>
            <p:nvPr/>
          </p:nvSpPr>
          <p:spPr bwMode="auto">
            <a:xfrm>
              <a:off x="8659813" y="339725"/>
              <a:ext cx="214312" cy="138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fld id="{91739763-C7FF-4966-AF8D-F7970DC780BC}" type="slidenum">
                <a:rPr lang="en-US" sz="900">
                  <a:solidFill>
                    <a:srgbClr val="F60000"/>
                  </a:solidFill>
                  <a:latin typeface="Arial" charset="0"/>
                  <a:ea typeface="ＭＳ Ｐゴシック" pitchFamily="-105" charset="-128"/>
                  <a:cs typeface="+mn-cs"/>
                </a:rPr>
                <a:pPr eaLnBrk="0" hangingPunct="0">
                  <a:spcBef>
                    <a:spcPct val="50000"/>
                  </a:spcBef>
                  <a:defRPr/>
                </a:pPr>
                <a:t>‹#›</a:t>
              </a:fld>
              <a:endParaRPr lang="en-US" sz="900" dirty="0">
                <a:solidFill>
                  <a:srgbClr val="F60000"/>
                </a:solidFill>
                <a:latin typeface="Arial" charset="0"/>
                <a:ea typeface="ＭＳ Ｐゴシック" pitchFamily="-105" charset="-128"/>
                <a:cs typeface="+mn-cs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 userDrawn="1"/>
          </p:nvSpPr>
          <p:spPr bwMode="auto">
            <a:xfrm>
              <a:off x="8202613" y="303213"/>
              <a:ext cx="419100" cy="174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algn="r" eaLnBrk="0" hangingPunct="0">
                <a:defRPr/>
              </a:pPr>
              <a:r>
                <a:rPr lang="en-US" sz="900" dirty="0">
                  <a:solidFill>
                    <a:srgbClr val="F60000"/>
                  </a:solidFill>
                  <a:latin typeface="Arial" charset="0"/>
                  <a:ea typeface="ＭＳ Ｐゴシック" pitchFamily="-105" charset="-128"/>
                  <a:cs typeface="+mn-cs"/>
                </a:rPr>
                <a:t>Page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8220075" y="6359525"/>
            <a:ext cx="608013" cy="263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BC37B-4188-4095-A96E-0DD21CF7FD4C}" type="datetime1">
              <a:rPr lang="en-US" smtClean="0"/>
              <a:pPr>
                <a:defRPr/>
              </a:pPr>
              <a:t>6/1/2012</a:t>
            </a:fld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© 2012 Motorola Mobility, Inc.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2588" y="477838"/>
            <a:ext cx="838676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782763"/>
            <a:ext cx="8386763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grpSp>
        <p:nvGrpSpPr>
          <p:cNvPr id="1030" name="Group 21"/>
          <p:cNvGrpSpPr>
            <a:grpSpLocks/>
          </p:cNvGrpSpPr>
          <p:nvPr/>
        </p:nvGrpSpPr>
        <p:grpSpPr bwMode="auto">
          <a:xfrm>
            <a:off x="381000" y="0"/>
            <a:ext cx="1768475" cy="458788"/>
            <a:chOff x="240" y="0"/>
            <a:chExt cx="1114" cy="245"/>
          </a:xfrm>
        </p:grpSpPr>
        <p:sp>
          <p:nvSpPr>
            <p:cNvPr id="1035" name="Line 11"/>
            <p:cNvSpPr>
              <a:spLocks noChangeShapeType="1"/>
            </p:cNvSpPr>
            <p:nvPr userDrawn="1"/>
          </p:nvSpPr>
          <p:spPr bwMode="auto">
            <a:xfrm flipV="1">
              <a:off x="240" y="0"/>
              <a:ext cx="0" cy="245"/>
            </a:xfrm>
            <a:prstGeom prst="line">
              <a:avLst/>
            </a:prstGeom>
            <a:noFill/>
            <a:ln w="9525">
              <a:solidFill>
                <a:srgbClr val="D2D2D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latin typeface="Arial" pitchFamily="-106" charset="0"/>
                <a:ea typeface="ＭＳ Ｐゴシック" pitchFamily="-106" charset="-128"/>
              </a:endParaRPr>
            </a:p>
          </p:txBody>
        </p:sp>
        <p:sp>
          <p:nvSpPr>
            <p:cNvPr id="2" name="Line 12"/>
            <p:cNvSpPr>
              <a:spLocks noChangeShapeType="1"/>
            </p:cNvSpPr>
            <p:nvPr userDrawn="1"/>
          </p:nvSpPr>
          <p:spPr bwMode="auto">
            <a:xfrm flipV="1">
              <a:off x="1354" y="0"/>
              <a:ext cx="0" cy="245"/>
            </a:xfrm>
            <a:prstGeom prst="line">
              <a:avLst/>
            </a:prstGeom>
            <a:noFill/>
            <a:ln w="9525">
              <a:solidFill>
                <a:srgbClr val="D2D2D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latin typeface="Arial" pitchFamily="-106" charset="0"/>
                <a:ea typeface="ＭＳ Ｐゴシック" pitchFamily="-106" charset="-128"/>
              </a:endParaRPr>
            </a:p>
          </p:txBody>
        </p:sp>
      </p:grpSp>
      <p:grpSp>
        <p:nvGrpSpPr>
          <p:cNvPr id="1031" name="Group 18"/>
          <p:cNvGrpSpPr>
            <a:grpSpLocks/>
          </p:cNvGrpSpPr>
          <p:nvPr/>
        </p:nvGrpSpPr>
        <p:grpSpPr bwMode="auto">
          <a:xfrm>
            <a:off x="358775" y="6343650"/>
            <a:ext cx="290513" cy="292100"/>
            <a:chOff x="238" y="3985"/>
            <a:chExt cx="183" cy="184"/>
          </a:xfrm>
        </p:grpSpPr>
        <p:sp>
          <p:nvSpPr>
            <p:cNvPr id="1043" name="Oval 19"/>
            <p:cNvSpPr>
              <a:spLocks noChangeArrowheads="1"/>
            </p:cNvSpPr>
            <p:nvPr userDrawn="1"/>
          </p:nvSpPr>
          <p:spPr bwMode="auto">
            <a:xfrm>
              <a:off x="247" y="3996"/>
              <a:ext cx="169" cy="163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ea typeface="ＭＳ Ｐゴシック" pitchFamily="-105" charset="-128"/>
              </a:endParaRPr>
            </a:p>
          </p:txBody>
        </p:sp>
        <p:sp>
          <p:nvSpPr>
            <p:cNvPr id="1044" name="Freeform 22"/>
            <p:cNvSpPr>
              <a:spLocks noEditPoints="1"/>
            </p:cNvSpPr>
            <p:nvPr userDrawn="1"/>
          </p:nvSpPr>
          <p:spPr bwMode="auto">
            <a:xfrm>
              <a:off x="238" y="3985"/>
              <a:ext cx="183" cy="184"/>
            </a:xfrm>
            <a:custGeom>
              <a:avLst/>
              <a:gdLst>
                <a:gd name="T0" fmla="*/ 410606 w 508"/>
                <a:gd name="T1" fmla="*/ 0 h 508"/>
                <a:gd name="T2" fmla="*/ 0 w 508"/>
                <a:gd name="T3" fmla="*/ 415150 h 508"/>
                <a:gd name="T4" fmla="*/ 410606 w 508"/>
                <a:gd name="T5" fmla="*/ 828044 h 508"/>
                <a:gd name="T6" fmla="*/ 818969 w 508"/>
                <a:gd name="T7" fmla="*/ 415150 h 508"/>
                <a:gd name="T8" fmla="*/ 410606 w 508"/>
                <a:gd name="T9" fmla="*/ 0 h 508"/>
                <a:gd name="T10" fmla="*/ 643956 w 508"/>
                <a:gd name="T11" fmla="*/ 609188 h 508"/>
                <a:gd name="T12" fmla="*/ 596838 w 508"/>
                <a:gd name="T13" fmla="*/ 473813 h 508"/>
                <a:gd name="T14" fmla="*/ 520550 w 508"/>
                <a:gd name="T15" fmla="*/ 421919 h 508"/>
                <a:gd name="T16" fmla="*/ 448750 w 508"/>
                <a:gd name="T17" fmla="*/ 473813 h 508"/>
                <a:gd name="T18" fmla="*/ 410606 w 508"/>
                <a:gd name="T19" fmla="*/ 550525 h 508"/>
                <a:gd name="T20" fmla="*/ 370219 w 508"/>
                <a:gd name="T21" fmla="*/ 473813 h 508"/>
                <a:gd name="T22" fmla="*/ 298419 w 508"/>
                <a:gd name="T23" fmla="*/ 421919 h 508"/>
                <a:gd name="T24" fmla="*/ 222131 w 508"/>
                <a:gd name="T25" fmla="*/ 473813 h 508"/>
                <a:gd name="T26" fmla="*/ 172769 w 508"/>
                <a:gd name="T27" fmla="*/ 609188 h 508"/>
                <a:gd name="T28" fmla="*/ 145844 w 508"/>
                <a:gd name="T29" fmla="*/ 609188 h 508"/>
                <a:gd name="T30" fmla="*/ 293931 w 508"/>
                <a:gd name="T31" fmla="*/ 117325 h 508"/>
                <a:gd name="T32" fmla="*/ 408363 w 508"/>
                <a:gd name="T33" fmla="*/ 500888 h 508"/>
                <a:gd name="T34" fmla="*/ 410606 w 508"/>
                <a:gd name="T35" fmla="*/ 503144 h 508"/>
                <a:gd name="T36" fmla="*/ 410606 w 508"/>
                <a:gd name="T37" fmla="*/ 500888 h 508"/>
                <a:gd name="T38" fmla="*/ 525038 w 508"/>
                <a:gd name="T39" fmla="*/ 117325 h 508"/>
                <a:gd name="T40" fmla="*/ 673125 w 508"/>
                <a:gd name="T41" fmla="*/ 609188 h 508"/>
                <a:gd name="T42" fmla="*/ 643956 w 508"/>
                <a:gd name="T43" fmla="*/ 609188 h 50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08"/>
                <a:gd name="T67" fmla="*/ 0 h 508"/>
                <a:gd name="T68" fmla="*/ 508 w 508"/>
                <a:gd name="T69" fmla="*/ 508 h 50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08" h="508">
                  <a:moveTo>
                    <a:pt x="254" y="0"/>
                  </a:moveTo>
                  <a:cubicBezTo>
                    <a:pt x="114" y="0"/>
                    <a:pt x="0" y="114"/>
                    <a:pt x="0" y="254"/>
                  </a:cubicBezTo>
                  <a:cubicBezTo>
                    <a:pt x="0" y="395"/>
                    <a:pt x="114" y="508"/>
                    <a:pt x="254" y="508"/>
                  </a:cubicBezTo>
                  <a:cubicBezTo>
                    <a:pt x="394" y="508"/>
                    <a:pt x="508" y="395"/>
                    <a:pt x="508" y="254"/>
                  </a:cubicBezTo>
                  <a:cubicBezTo>
                    <a:pt x="508" y="115"/>
                    <a:pt x="396" y="0"/>
                    <a:pt x="254" y="0"/>
                  </a:cubicBezTo>
                  <a:close/>
                  <a:moveTo>
                    <a:pt x="400" y="374"/>
                  </a:moveTo>
                  <a:cubicBezTo>
                    <a:pt x="400" y="374"/>
                    <a:pt x="389" y="321"/>
                    <a:pt x="370" y="290"/>
                  </a:cubicBezTo>
                  <a:cubicBezTo>
                    <a:pt x="360" y="273"/>
                    <a:pt x="344" y="259"/>
                    <a:pt x="323" y="259"/>
                  </a:cubicBezTo>
                  <a:cubicBezTo>
                    <a:pt x="308" y="259"/>
                    <a:pt x="295" y="268"/>
                    <a:pt x="279" y="290"/>
                  </a:cubicBezTo>
                  <a:cubicBezTo>
                    <a:pt x="269" y="304"/>
                    <a:pt x="254" y="338"/>
                    <a:pt x="254" y="338"/>
                  </a:cubicBezTo>
                  <a:cubicBezTo>
                    <a:pt x="254" y="338"/>
                    <a:pt x="239" y="304"/>
                    <a:pt x="229" y="290"/>
                  </a:cubicBezTo>
                  <a:cubicBezTo>
                    <a:pt x="213" y="268"/>
                    <a:pt x="200" y="259"/>
                    <a:pt x="185" y="259"/>
                  </a:cubicBezTo>
                  <a:cubicBezTo>
                    <a:pt x="164" y="259"/>
                    <a:pt x="148" y="273"/>
                    <a:pt x="138" y="290"/>
                  </a:cubicBezTo>
                  <a:cubicBezTo>
                    <a:pt x="119" y="321"/>
                    <a:pt x="107" y="374"/>
                    <a:pt x="107" y="374"/>
                  </a:cubicBezTo>
                  <a:cubicBezTo>
                    <a:pt x="90" y="374"/>
                    <a:pt x="90" y="374"/>
                    <a:pt x="90" y="374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253" y="307"/>
                    <a:pt x="253" y="307"/>
                    <a:pt x="253" y="307"/>
                  </a:cubicBezTo>
                  <a:cubicBezTo>
                    <a:pt x="254" y="308"/>
                    <a:pt x="254" y="308"/>
                    <a:pt x="254" y="308"/>
                  </a:cubicBezTo>
                  <a:cubicBezTo>
                    <a:pt x="254" y="307"/>
                    <a:pt x="254" y="307"/>
                    <a:pt x="254" y="307"/>
                  </a:cubicBezTo>
                  <a:cubicBezTo>
                    <a:pt x="326" y="72"/>
                    <a:pt x="326" y="72"/>
                    <a:pt x="326" y="72"/>
                  </a:cubicBezTo>
                  <a:cubicBezTo>
                    <a:pt x="418" y="374"/>
                    <a:pt x="418" y="374"/>
                    <a:pt x="418" y="374"/>
                  </a:cubicBezTo>
                  <a:lnTo>
                    <a:pt x="400" y="374"/>
                  </a:lnTo>
                  <a:close/>
                </a:path>
              </a:pathLst>
            </a:custGeom>
            <a:solidFill>
              <a:srgbClr val="E31B23"/>
            </a:solidFill>
            <a:ln w="9525">
              <a:noFill/>
              <a:round/>
              <a:headEnd/>
              <a:tailEnd/>
            </a:ln>
          </p:spPr>
          <p:txBody>
            <a:bodyPr lIns="91431" tIns="45715" rIns="91431" bIns="45715"/>
            <a:lstStyle/>
            <a:p>
              <a:pPr>
                <a:defRPr/>
              </a:pPr>
              <a:endParaRPr lang="en-GB">
                <a:solidFill>
                  <a:schemeClr val="tx2"/>
                </a:solidFill>
                <a:ea typeface="ヒラギノ角ゴ Pro W3" pitchFamily="-105" charset="-128"/>
              </a:endParaRPr>
            </a:p>
          </p:txBody>
        </p:sp>
      </p:grpSp>
      <p:sp>
        <p:nvSpPr>
          <p:cNvPr id="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212138" y="6359525"/>
            <a:ext cx="606425" cy="2635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800">
                <a:solidFill>
                  <a:schemeClr val="bg1">
                    <a:lumMod val="50000"/>
                  </a:schemeClr>
                </a:solidFill>
                <a:latin typeface="Arial" charset="0"/>
                <a:ea typeface="ＭＳ Ｐゴシック" pitchFamily="-105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05/31/2012</a:t>
            </a:r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790575" y="6367463"/>
            <a:ext cx="3671888" cy="247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© 2012 Motorola Mobility, Inc. </a:t>
            </a:r>
          </a:p>
        </p:txBody>
      </p:sp>
      <p:grpSp>
        <p:nvGrpSpPr>
          <p:cNvPr id="3" name="Group 13"/>
          <p:cNvGrpSpPr>
            <a:grpSpLocks/>
          </p:cNvGrpSpPr>
          <p:nvPr userDrawn="1"/>
        </p:nvGrpSpPr>
        <p:grpSpPr bwMode="auto">
          <a:xfrm>
            <a:off x="8202613" y="303213"/>
            <a:ext cx="671512" cy="174625"/>
            <a:chOff x="8202613" y="303213"/>
            <a:chExt cx="671512" cy="174625"/>
          </a:xfrm>
        </p:grpSpPr>
        <p:sp>
          <p:nvSpPr>
            <p:cNvPr id="15" name="Text Box 14"/>
            <p:cNvSpPr txBox="1">
              <a:spLocks noChangeArrowheads="1"/>
            </p:cNvSpPr>
            <p:nvPr/>
          </p:nvSpPr>
          <p:spPr bwMode="auto">
            <a:xfrm>
              <a:off x="8659813" y="339725"/>
              <a:ext cx="214312" cy="138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fld id="{D089A5AA-2AEE-4AB0-95B9-54F4C013E1AD}" type="slidenum">
                <a:rPr lang="en-US" sz="900">
                  <a:solidFill>
                    <a:srgbClr val="F60000"/>
                  </a:solidFill>
                  <a:ea typeface="ＭＳ Ｐゴシック" pitchFamily="-105" charset="-128"/>
                </a:rPr>
                <a:pPr eaLnBrk="0" hangingPunct="0">
                  <a:spcBef>
                    <a:spcPct val="50000"/>
                  </a:spcBef>
                  <a:defRPr/>
                </a:pPr>
                <a:t>‹#›</a:t>
              </a:fld>
              <a:endParaRPr lang="en-US" sz="900" dirty="0">
                <a:solidFill>
                  <a:srgbClr val="F60000"/>
                </a:solidFill>
                <a:ea typeface="ＭＳ Ｐゴシック" pitchFamily="-105" charset="-128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auto">
            <a:xfrm>
              <a:off x="8202613" y="303213"/>
              <a:ext cx="419100" cy="174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algn="r" eaLnBrk="0" hangingPunct="0">
                <a:defRPr/>
              </a:pPr>
              <a:r>
                <a:rPr lang="en-US" sz="900" dirty="0">
                  <a:solidFill>
                    <a:srgbClr val="F60000"/>
                  </a:solidFill>
                  <a:ea typeface="ＭＳ Ｐゴシック" pitchFamily="-105" charset="-128"/>
                </a:rPr>
                <a:t>Page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5" r:id="rId1"/>
    <p:sldLayoutId id="2147483976" r:id="rId2"/>
    <p:sldLayoutId id="2147483978" r:id="rId3"/>
  </p:sldLayoutIdLst>
  <p:transition spd="med"/>
  <p:timing>
    <p:tnLst>
      <p:par>
        <p:cTn id="1" dur="indefinite" restart="never" nodeType="tmRoot"/>
      </p:par>
    </p:tnLst>
  </p:timing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+mj-lt"/>
          <a:ea typeface="ＭＳ Ｐゴシック" pitchFamily="34" charset="-128"/>
          <a:cs typeface="ＭＳ Ｐゴシック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Arial" pitchFamily="-106" charset="0"/>
          <a:ea typeface="ＭＳ Ｐゴシック" pitchFamily="34" charset="-128"/>
          <a:cs typeface="ＭＳ Ｐゴシック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Arial" pitchFamily="-106" charset="0"/>
          <a:ea typeface="ＭＳ Ｐゴシック" pitchFamily="34" charset="-128"/>
          <a:cs typeface="ＭＳ Ｐゴシック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Arial" pitchFamily="-106" charset="0"/>
          <a:ea typeface="ＭＳ Ｐゴシック" pitchFamily="34" charset="-128"/>
          <a:cs typeface="ＭＳ Ｐゴシック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Arial" pitchFamily="-106" charset="0"/>
          <a:ea typeface="ＭＳ Ｐゴシック" pitchFamily="34" charset="-128"/>
          <a:cs typeface="ＭＳ Ｐゴシック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9FA617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9FA617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9FA617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9FA617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9pPr>
    </p:titleStyle>
    <p:bodyStyle>
      <a:lvl1pPr marL="223838" indent="-223838" algn="l" rtl="0" eaLnBrk="0" fontAlgn="base" hangingPunct="0">
        <a:spcBef>
          <a:spcPts val="600"/>
        </a:spcBef>
        <a:spcAft>
          <a:spcPts val="60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1pPr>
      <a:lvl2pPr marL="630238" indent="-29210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–"/>
        <a:defRPr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2pPr>
      <a:lvl3pPr marL="973138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3pPr>
      <a:lvl4pPr marL="1316038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1400"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4pPr>
      <a:lvl5pPr marL="1658938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400"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5pPr>
      <a:lvl6pPr marL="2116138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pitchFamily="-106" charset="0"/>
        <a:buChar char="•"/>
        <a:defRPr sz="1400">
          <a:solidFill>
            <a:schemeClr val="tx1"/>
          </a:solidFill>
          <a:latin typeface="+mn-lt"/>
          <a:ea typeface="+mn-ea"/>
        </a:defRPr>
      </a:lvl6pPr>
      <a:lvl7pPr marL="2573338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pitchFamily="-106" charset="0"/>
        <a:buChar char="•"/>
        <a:defRPr sz="1400">
          <a:solidFill>
            <a:schemeClr val="tx1"/>
          </a:solidFill>
          <a:latin typeface="+mn-lt"/>
          <a:ea typeface="+mn-ea"/>
        </a:defRPr>
      </a:lvl7pPr>
      <a:lvl8pPr marL="3030538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pitchFamily="-106" charset="0"/>
        <a:buChar char="•"/>
        <a:defRPr sz="1400">
          <a:solidFill>
            <a:schemeClr val="tx1"/>
          </a:solidFill>
          <a:latin typeface="+mn-lt"/>
          <a:ea typeface="+mn-ea"/>
        </a:defRPr>
      </a:lvl8pPr>
      <a:lvl9pPr marL="3487738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pitchFamily="-106" charset="0"/>
        <a:buChar char="•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/>
              <a:t>LTE – Rel-12 and Beyond</a:t>
            </a: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373063" y="4300538"/>
            <a:ext cx="7745412" cy="1447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3200" dirty="0" smtClean="0"/>
              <a:t>Considerations for LTE Enhancements and Evolution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545" y="1020932"/>
            <a:ext cx="8386763" cy="5435852"/>
          </a:xfrm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US" dirty="0" smtClean="0"/>
              <a:t>Current status for New Carrier Type</a:t>
            </a:r>
          </a:p>
          <a:p>
            <a:pPr lvl="1">
              <a:lnSpc>
                <a:spcPct val="150000"/>
              </a:lnSpc>
              <a:defRPr/>
            </a:pPr>
            <a:r>
              <a:rPr lang="en-US" dirty="0" smtClean="0"/>
              <a:t>Non-backwards compatible and legacy(Rel8/9/10) portions mapped to different carriers or carrier segments</a:t>
            </a:r>
          </a:p>
          <a:p>
            <a:pPr lvl="2">
              <a:lnSpc>
                <a:spcPct val="150000"/>
              </a:lnSpc>
              <a:defRPr/>
            </a:pPr>
            <a:r>
              <a:rPr lang="en-US" dirty="0" smtClean="0"/>
              <a:t>Non-backwards compatible portion used for enhanced PHY scheduling (smaller pilot overhead, beam-formed control using </a:t>
            </a:r>
            <a:r>
              <a:rPr lang="en-US" dirty="0" err="1" smtClean="0"/>
              <a:t>ePDCCH</a:t>
            </a:r>
            <a:r>
              <a:rPr lang="en-US" dirty="0" smtClean="0"/>
              <a:t>)</a:t>
            </a:r>
          </a:p>
          <a:p>
            <a:pPr>
              <a:lnSpc>
                <a:spcPct val="150000"/>
              </a:lnSpc>
              <a:defRPr/>
            </a:pPr>
            <a:r>
              <a:rPr lang="en-US" dirty="0" smtClean="0"/>
              <a:t>Potential Options for Rel-12 and beyond</a:t>
            </a: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lnSpc>
                <a:spcPct val="150000"/>
              </a:lnSpc>
              <a:defRPr/>
            </a:pPr>
            <a:r>
              <a:rPr lang="en-US" dirty="0" smtClean="0"/>
              <a:t>Standalone carrier with no </a:t>
            </a:r>
            <a:r>
              <a:rPr lang="en-US" dirty="0" smtClean="0"/>
              <a:t>legacy </a:t>
            </a:r>
            <a:r>
              <a:rPr lang="en-US" dirty="0" smtClean="0"/>
              <a:t>portion – legacy UE penalty</a:t>
            </a:r>
          </a:p>
          <a:p>
            <a:pPr lvl="2">
              <a:lnSpc>
                <a:spcPct val="150000"/>
              </a:lnSpc>
              <a:defRPr/>
            </a:pPr>
            <a:r>
              <a:rPr lang="en-US" dirty="0" smtClean="0"/>
              <a:t>Incremental performance gain compared to Rel10 does not justify the penalty</a:t>
            </a:r>
          </a:p>
          <a:p>
            <a:pPr lvl="3">
              <a:lnSpc>
                <a:spcPct val="150000"/>
              </a:lnSpc>
              <a:defRPr/>
            </a:pPr>
            <a:r>
              <a:rPr lang="en-US" dirty="0" smtClean="0"/>
              <a:t>Gains should be similar to those seen for UMTS vs. LTE, otherwise unlikely to be deployed</a:t>
            </a:r>
          </a:p>
          <a:p>
            <a:pPr lvl="2">
              <a:lnSpc>
                <a:spcPct val="150000"/>
              </a:lnSpc>
              <a:defRPr/>
            </a:pPr>
            <a:r>
              <a:rPr lang="en-US" dirty="0" smtClean="0"/>
              <a:t>Focus should be on small cell operation only</a:t>
            </a: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3">
              <a:lnSpc>
                <a:spcPct val="150000"/>
              </a:lnSpc>
              <a:defRPr/>
            </a:pPr>
            <a:r>
              <a:rPr lang="en-US" dirty="0" smtClean="0"/>
              <a:t>No need to meet all requirements of TR 25.913</a:t>
            </a:r>
          </a:p>
          <a:p>
            <a:pPr lvl="3">
              <a:lnSpc>
                <a:spcPct val="150000"/>
              </a:lnSpc>
              <a:defRPr/>
            </a:pPr>
            <a:r>
              <a:rPr lang="en-US" dirty="0" smtClean="0"/>
              <a:t>Allows greater design flexibility and hence more potential for significant gains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05/31/2012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Motorola Mobility, Inc. 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82588" y="506027"/>
            <a:ext cx="8386762" cy="363985"/>
          </a:xfrm>
        </p:spPr>
        <p:txBody>
          <a:bodyPr/>
          <a:lstStyle/>
          <a:p>
            <a:r>
              <a:rPr lang="en-US" dirty="0" smtClean="0"/>
              <a:t>New Carrier Types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6215" y="1260629"/>
            <a:ext cx="8386763" cy="4869583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 smtClean="0"/>
              <a:t>Small Cells enable increased capacity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en-US" dirty="0" smtClean="0"/>
              <a:t>But also add complexity</a:t>
            </a: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en-US" dirty="0" smtClean="0"/>
              <a:t>Backhaul</a:t>
            </a:r>
          </a:p>
          <a:p>
            <a:pPr lvl="3">
              <a:lnSpc>
                <a:spcPct val="150000"/>
              </a:lnSpc>
              <a:spcBef>
                <a:spcPct val="0"/>
              </a:spcBef>
            </a:pPr>
            <a:r>
              <a:rPr lang="en-US" dirty="0" smtClean="0"/>
              <a:t>Relays, Wireless backhaul</a:t>
            </a: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en-US" dirty="0" smtClean="0"/>
              <a:t>Increased Handovers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dirty="0" smtClean="0"/>
              <a:t>beneficial to consider proximal communications, other approaches</a:t>
            </a:r>
          </a:p>
          <a:p>
            <a:pPr>
              <a:lnSpc>
                <a:spcPct val="150000"/>
              </a:lnSpc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05/31/2012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Motorola Mobility, Inc.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02689" y="559294"/>
            <a:ext cx="8386762" cy="409868"/>
          </a:xfrm>
        </p:spPr>
        <p:txBody>
          <a:bodyPr/>
          <a:lstStyle/>
          <a:p>
            <a:r>
              <a:rPr lang="en-US" dirty="0" err="1" smtClean="0"/>
              <a:t>AdHoc</a:t>
            </a:r>
            <a:r>
              <a:rPr lang="en-US" dirty="0" smtClean="0"/>
              <a:t> Networks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4207" y="1091954"/>
            <a:ext cx="8386763" cy="5439476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dirty="0" smtClean="0"/>
              <a:t>Device-to-device communications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en-US" dirty="0" smtClean="0"/>
              <a:t>Work already underway in SA WG1 to address use cases</a:t>
            </a: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en-US" dirty="0" smtClean="0"/>
              <a:t>Some potential use cases are public safety and proximity based communications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en-US" dirty="0" smtClean="0"/>
              <a:t>RAN will need to address</a:t>
            </a: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en-US" dirty="0" smtClean="0"/>
              <a:t>Range for device-to-device (potential advantage over </a:t>
            </a:r>
            <a:r>
              <a:rPr lang="en-US" dirty="0" err="1" smtClean="0"/>
              <a:t>WiFi</a:t>
            </a:r>
            <a:r>
              <a:rPr lang="en-US" dirty="0" smtClean="0"/>
              <a:t>)</a:t>
            </a: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en-US" dirty="0" smtClean="0"/>
              <a:t>Support of discovery</a:t>
            </a: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en-US" dirty="0" smtClean="0"/>
              <a:t>Interference management </a:t>
            </a: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en-US" dirty="0" smtClean="0"/>
              <a:t>Radio Resource Allocation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en-US" dirty="0" smtClean="0"/>
              <a:t>Overall benefit is dependent on percentage of traffic that is proximal </a:t>
            </a:r>
            <a:endParaRPr lang="en-US" dirty="0" smtClean="0"/>
          </a:p>
          <a:p>
            <a:pPr lvl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dirty="0" smtClean="0"/>
              <a:t>	</a:t>
            </a:r>
            <a:r>
              <a:rPr lang="en-US" dirty="0" smtClean="0"/>
              <a:t>(&lt; </a:t>
            </a:r>
            <a:r>
              <a:rPr lang="en-US" dirty="0" smtClean="0"/>
              <a:t>500m)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dirty="0" smtClean="0"/>
              <a:t>Other Approaches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en-US" dirty="0" smtClean="0"/>
              <a:t>Support of Mesh topologies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05/31/2012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Motorola Mobility, Inc.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47078" y="497149"/>
            <a:ext cx="8386762" cy="400991"/>
          </a:xfrm>
        </p:spPr>
        <p:txBody>
          <a:bodyPr/>
          <a:lstStyle/>
          <a:p>
            <a:r>
              <a:rPr lang="en-US" dirty="0" err="1" smtClean="0"/>
              <a:t>AdHoc</a:t>
            </a:r>
            <a:r>
              <a:rPr lang="en-US" dirty="0" smtClean="0"/>
              <a:t> </a:t>
            </a:r>
            <a:r>
              <a:rPr lang="en-US" dirty="0" smtClean="0"/>
              <a:t>Networks – potential candidates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2088" y="228600"/>
            <a:ext cx="8386762" cy="650289"/>
          </a:xfrm>
        </p:spPr>
        <p:txBody>
          <a:bodyPr/>
          <a:lstStyle/>
          <a:p>
            <a:r>
              <a:rPr lang="en-US" dirty="0" smtClean="0"/>
              <a:t>Potential MIMO Enhancements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8788" y="949912"/>
            <a:ext cx="8067675" cy="5450890"/>
          </a:xfrm>
        </p:spPr>
        <p:txBody>
          <a:bodyPr/>
          <a:lstStyle/>
          <a:p>
            <a:r>
              <a:rPr lang="en-US" dirty="0" smtClean="0"/>
              <a:t>DL MIMO Enhancements</a:t>
            </a:r>
          </a:p>
          <a:p>
            <a:pPr lvl="1"/>
            <a:r>
              <a:rPr lang="en-GB" sz="1400" dirty="0" smtClean="0"/>
              <a:t>Enhancements for </a:t>
            </a:r>
            <a:r>
              <a:rPr lang="en-US" sz="1400" dirty="0" smtClean="0"/>
              <a:t>improved single transmission point (single-TP) MIMO performance with new </a:t>
            </a:r>
            <a:r>
              <a:rPr lang="en-GB" sz="1400" dirty="0" smtClean="0"/>
              <a:t>deployment scenarios </a:t>
            </a:r>
          </a:p>
          <a:p>
            <a:pPr lvl="2"/>
            <a:r>
              <a:rPr lang="en-GB" sz="1050" dirty="0" smtClean="0"/>
              <a:t>Geographically separated (non-quasi collocated) antenna deployments with power imbalance</a:t>
            </a:r>
          </a:p>
          <a:p>
            <a:pPr lvl="2"/>
            <a:r>
              <a:rPr lang="en-GB" sz="1050" dirty="0" smtClean="0"/>
              <a:t>Closely- and widely-spaced cross-polarized antenna configurations</a:t>
            </a:r>
          </a:p>
          <a:p>
            <a:pPr lvl="2"/>
            <a:r>
              <a:rPr lang="en-GB" sz="1050" dirty="0" smtClean="0"/>
              <a:t>Different antenna configurations for macro and small cells	</a:t>
            </a:r>
          </a:p>
          <a:p>
            <a:pPr lvl="1"/>
            <a:r>
              <a:rPr lang="en-GB" sz="1400" dirty="0" smtClean="0"/>
              <a:t>CSI feedback enhancements</a:t>
            </a:r>
            <a:endParaRPr lang="en-US" sz="1400" dirty="0" smtClean="0"/>
          </a:p>
          <a:p>
            <a:pPr lvl="2"/>
            <a:r>
              <a:rPr lang="en-GB" sz="1050" dirty="0" smtClean="0"/>
              <a:t>4-Tx codebook enhancements (e.g., dual codebook, </a:t>
            </a:r>
            <a:r>
              <a:rPr lang="en-US" sz="1050" dirty="0" smtClean="0"/>
              <a:t>SVD bound</a:t>
            </a:r>
            <a:r>
              <a:rPr lang="en-GB" sz="1050" dirty="0" smtClean="0"/>
              <a:t>) with finer spatial domain granularity </a:t>
            </a:r>
          </a:p>
          <a:p>
            <a:pPr lvl="2"/>
            <a:r>
              <a:rPr lang="en-GB" sz="1050" dirty="0" smtClean="0"/>
              <a:t>Finer granularity sub-band CQI and sub-band PMI feedback</a:t>
            </a:r>
          </a:p>
          <a:p>
            <a:pPr lvl="2"/>
            <a:r>
              <a:rPr lang="en-GB" sz="1050" dirty="0" smtClean="0"/>
              <a:t>MU-MIMO CSI feedback enhancements</a:t>
            </a:r>
          </a:p>
          <a:p>
            <a:pPr lvl="1">
              <a:spcAft>
                <a:spcPts val="300"/>
              </a:spcAft>
              <a:buClr>
                <a:srgbClr val="1E1E1E"/>
              </a:buClr>
            </a:pPr>
            <a:r>
              <a:rPr lang="en-GB" sz="1400" dirty="0" smtClean="0"/>
              <a:t>Vertical beam-forming (steerable antenna down-tilt) </a:t>
            </a:r>
          </a:p>
          <a:p>
            <a:pPr lvl="2">
              <a:spcAft>
                <a:spcPts val="300"/>
              </a:spcAft>
              <a:buClr>
                <a:srgbClr val="1E1E1E"/>
              </a:buClr>
            </a:pPr>
            <a:r>
              <a:rPr lang="en-GB" sz="1200" dirty="0" smtClean="0"/>
              <a:t>Codebook enhancements possible for 2D planar array of cross-polarized elements</a:t>
            </a:r>
            <a:endParaRPr lang="en-US" sz="1800" dirty="0" smtClean="0"/>
          </a:p>
          <a:p>
            <a:r>
              <a:rPr lang="en-US" dirty="0" smtClean="0"/>
              <a:t>UL MIMO Enhancements</a:t>
            </a:r>
          </a:p>
          <a:p>
            <a:pPr lvl="1"/>
            <a:r>
              <a:rPr lang="en-US" sz="1400" dirty="0" smtClean="0"/>
              <a:t>Multi-antenna transmission enhancements for new </a:t>
            </a:r>
            <a:r>
              <a:rPr lang="en-GB" sz="1400" dirty="0" smtClean="0"/>
              <a:t>deployment scenarios </a:t>
            </a:r>
          </a:p>
          <a:p>
            <a:pPr lvl="2"/>
            <a:r>
              <a:rPr lang="en-GB" sz="1050" dirty="0" smtClean="0"/>
              <a:t>Heterogeneous network deployments with low-power nodes </a:t>
            </a:r>
          </a:p>
          <a:p>
            <a:pPr lvl="2"/>
            <a:r>
              <a:rPr lang="en-GB" sz="1050" dirty="0" smtClean="0"/>
              <a:t>Geographically separated (non-quasi collocated) antenna deployments</a:t>
            </a:r>
          </a:p>
          <a:p>
            <a:pPr lvl="1"/>
            <a:r>
              <a:rPr lang="en-GB" sz="1400" dirty="0" smtClean="0"/>
              <a:t>Improved robustness to implementation issues with </a:t>
            </a:r>
            <a:r>
              <a:rPr lang="en-US" sz="1400" dirty="0" smtClean="0"/>
              <a:t>real-world UE </a:t>
            </a:r>
            <a:r>
              <a:rPr lang="en-GB" sz="1400" dirty="0" smtClean="0"/>
              <a:t>multi-antenna designs</a:t>
            </a:r>
          </a:p>
          <a:p>
            <a:pPr lvl="2"/>
            <a:r>
              <a:rPr lang="en-GB" sz="1050" dirty="0" smtClean="0"/>
              <a:t>Relative phase discontinuity between transmit antennas</a:t>
            </a:r>
          </a:p>
          <a:p>
            <a:pPr lvl="2"/>
            <a:r>
              <a:rPr lang="en-GB" sz="1050" dirty="0" smtClean="0"/>
              <a:t>Antenna gain imbalance</a:t>
            </a:r>
          </a:p>
          <a:p>
            <a:pPr lvl="2"/>
            <a:r>
              <a:rPr lang="en-GB" sz="1050" dirty="0" smtClean="0"/>
              <a:t>MIMO schemes with relaxed RF requirements </a:t>
            </a:r>
          </a:p>
          <a:p>
            <a:pPr lvl="1"/>
            <a:r>
              <a:rPr lang="en-GB" sz="1400" dirty="0" smtClean="0"/>
              <a:t>Open-loop (channel-independent) uplink MIMO transmission schemes</a:t>
            </a:r>
          </a:p>
          <a:p>
            <a:pPr lvl="2"/>
            <a:r>
              <a:rPr lang="en-US" sz="1050" dirty="0" smtClean="0"/>
              <a:t>Robustness for higher mobility scenarios</a:t>
            </a:r>
          </a:p>
          <a:p>
            <a:pPr lvl="1"/>
            <a:r>
              <a:rPr lang="en-US" sz="1400" dirty="0" smtClean="0"/>
              <a:t>MIMO transmission for uplink control information</a:t>
            </a:r>
          </a:p>
          <a:p>
            <a:pPr lvl="2"/>
            <a:r>
              <a:rPr lang="en-US" sz="1050" dirty="0" smtClean="0"/>
              <a:t>Efficient transmission of higher control payload to support DL </a:t>
            </a:r>
            <a:r>
              <a:rPr lang="en-US" sz="1050" dirty="0" err="1" smtClean="0"/>
              <a:t>CoMP</a:t>
            </a:r>
            <a:r>
              <a:rPr lang="en-US" sz="1050" dirty="0" smtClean="0"/>
              <a:t>/CA feedback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35987" y="6594475"/>
            <a:ext cx="608013" cy="2635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05/31/2012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02569" y="6379825"/>
            <a:ext cx="2895600" cy="265113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© 2012 Motorola Mobility, Inc.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2088" y="228600"/>
            <a:ext cx="8386762" cy="632533"/>
          </a:xfrm>
        </p:spPr>
        <p:txBody>
          <a:bodyPr/>
          <a:lstStyle/>
          <a:p>
            <a:r>
              <a:rPr lang="en-US" dirty="0" smtClean="0"/>
              <a:t>Potential </a:t>
            </a:r>
            <a:r>
              <a:rPr lang="en-US" dirty="0" err="1" smtClean="0"/>
              <a:t>CoMP</a:t>
            </a:r>
            <a:r>
              <a:rPr lang="en-US" dirty="0" smtClean="0"/>
              <a:t> Enhancements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8788" y="1134533"/>
            <a:ext cx="8067675" cy="5266268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dirty="0" smtClean="0"/>
              <a:t>DL Coordinated Multipoint (CoMP) 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dirty="0" smtClean="0"/>
              <a:t>CSI feedback enhancements </a:t>
            </a:r>
            <a:r>
              <a:rPr lang="en-GB" dirty="0" smtClean="0"/>
              <a:t>with non-quasi collocated antenna ports </a:t>
            </a:r>
            <a:endParaRPr lang="en-US" dirty="0" smtClean="0"/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GB" sz="1400" dirty="0" smtClean="0"/>
              <a:t>Accommodate power imbalance and phase differences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GB" sz="1400" dirty="0" smtClean="0"/>
              <a:t>Aggregated feedback across multiple CSI-RS resources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sz="1400" dirty="0" smtClean="0"/>
              <a:t>Inter-CSI-RS-resource phase indicator feedback 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dirty="0" smtClean="0"/>
              <a:t>Mobility enhancements with </a:t>
            </a:r>
            <a:r>
              <a:rPr lang="en-US" dirty="0" err="1" smtClean="0"/>
              <a:t>CoMP</a:t>
            </a:r>
            <a:endParaRPr lang="en-US" dirty="0" smtClean="0"/>
          </a:p>
          <a:p>
            <a:pPr>
              <a:spcAft>
                <a:spcPts val="0"/>
              </a:spcAft>
            </a:pPr>
            <a:r>
              <a:rPr lang="en-US" dirty="0" smtClean="0"/>
              <a:t>UL </a:t>
            </a:r>
            <a:r>
              <a:rPr lang="en-US" dirty="0" err="1" smtClean="0"/>
              <a:t>CoMP</a:t>
            </a:r>
            <a:r>
              <a:rPr lang="en-US" dirty="0" smtClean="0"/>
              <a:t> Enhancements 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dirty="0" smtClean="0"/>
              <a:t>Uplink power control enhancements for PUSCH/PUCCH/SRS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sz="1400" dirty="0" smtClean="0"/>
              <a:t>CSI-RS based path loss estimation, increased parameter range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dirty="0" smtClean="0"/>
              <a:t>Sounding RS enhancements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sz="1400" dirty="0" err="1" smtClean="0"/>
              <a:t>Aperiodic</a:t>
            </a:r>
            <a:r>
              <a:rPr lang="en-US" sz="1400" dirty="0" smtClean="0"/>
              <a:t> SRS and frequency hopping 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sz="1400" dirty="0" smtClean="0"/>
              <a:t>Non-</a:t>
            </a:r>
            <a:r>
              <a:rPr lang="en-US" sz="1400" dirty="0" err="1" smtClean="0"/>
              <a:t>precoded</a:t>
            </a:r>
            <a:r>
              <a:rPr lang="en-US" sz="1400" dirty="0" smtClean="0"/>
              <a:t> SRS 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dirty="0" smtClean="0"/>
              <a:t>PUSCH/PUCCH/SRS sequence enhancements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35987" y="6594475"/>
            <a:ext cx="608013" cy="2635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05/31/2012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1447" y="6344313"/>
            <a:ext cx="2895600" cy="265113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© 2012 Motorola Mobility, Inc. 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379413" y="477839"/>
            <a:ext cx="8385175" cy="545204"/>
          </a:xfrm>
        </p:spPr>
        <p:txBody>
          <a:bodyPr/>
          <a:lstStyle/>
          <a:p>
            <a:r>
              <a:rPr lang="en-US" sz="2400" dirty="0" smtClean="0"/>
              <a:t>Advanced Antenna Technology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363538" y="1260629"/>
            <a:ext cx="8386762" cy="505139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Electronically Steerable Down-tilt Antennas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en-US" dirty="0" smtClean="0"/>
              <a:t>Minimize intra and inter-cell interference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en-US" dirty="0" smtClean="0"/>
              <a:t>Down-tilt can be adjusted to a single UE or a group of UEs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en-US" dirty="0" smtClean="0"/>
              <a:t>Elevation determination based on either UE feedback or angle of arrival (AOA) of uplink signals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en-US" dirty="0" smtClean="0"/>
              <a:t>However, array calibration may be required in active antenna systems and RF and EMC Requirements can be challenging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en-US" dirty="0" smtClean="0"/>
              <a:t>Worthwhile to evaluate expected performance gains</a:t>
            </a: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en-US" dirty="0" smtClean="0"/>
              <a:t>Related areas to address</a:t>
            </a:r>
          </a:p>
          <a:p>
            <a:pPr lvl="3">
              <a:lnSpc>
                <a:spcPct val="150000"/>
              </a:lnSpc>
              <a:spcBef>
                <a:spcPct val="0"/>
              </a:spcBef>
            </a:pPr>
            <a:r>
              <a:rPr lang="en-US" dirty="0" smtClean="0"/>
              <a:t>Codebook design</a:t>
            </a:r>
          </a:p>
          <a:p>
            <a:pPr lvl="3">
              <a:lnSpc>
                <a:spcPct val="150000"/>
              </a:lnSpc>
              <a:spcBef>
                <a:spcPct val="0"/>
              </a:spcBef>
            </a:pPr>
            <a:r>
              <a:rPr lang="en-US" dirty="0" smtClean="0"/>
              <a:t>Control signaling</a:t>
            </a:r>
          </a:p>
          <a:p>
            <a:pPr lvl="3">
              <a:lnSpc>
                <a:spcPct val="150000"/>
              </a:lnSpc>
              <a:spcBef>
                <a:spcPct val="0"/>
              </a:spcBef>
            </a:pPr>
            <a:r>
              <a:rPr lang="en-US" dirty="0" smtClean="0"/>
              <a:t>UE feedback </a:t>
            </a:r>
          </a:p>
          <a:p>
            <a:pPr lvl="3">
              <a:lnSpc>
                <a:spcPct val="150000"/>
              </a:lnSpc>
              <a:spcBef>
                <a:spcPct val="0"/>
              </a:spcBef>
            </a:pPr>
            <a:r>
              <a:rPr lang="en-US" dirty="0" err="1" smtClean="0"/>
              <a:t>eNB</a:t>
            </a:r>
            <a:r>
              <a:rPr lang="en-US" dirty="0" smtClean="0"/>
              <a:t> RF requirements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05/31/2012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Motorola Mobility, Inc.</a:t>
            </a:r>
            <a:endParaRPr lang="en-US" dirty="0"/>
          </a:p>
        </p:txBody>
      </p:sp>
      <p:pic>
        <p:nvPicPr>
          <p:cNvPr id="102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885" y="3755255"/>
            <a:ext cx="1885950" cy="2590800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50800" dir="120000" sx="1000" sy="1000" algn="ctr" rotWithShape="0">
              <a:srgbClr val="000000">
                <a:alpha val="0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379413" y="477838"/>
            <a:ext cx="8385175" cy="404812"/>
          </a:xfrm>
        </p:spPr>
        <p:txBody>
          <a:bodyPr/>
          <a:lstStyle/>
          <a:p>
            <a:r>
              <a:rPr lang="en-US" dirty="0" smtClean="0"/>
              <a:t>Summary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363538" y="977900"/>
            <a:ext cx="8386762" cy="5438775"/>
          </a:xfrm>
        </p:spPr>
        <p:txBody>
          <a:bodyPr/>
          <a:lstStyle/>
          <a:p>
            <a:r>
              <a:rPr lang="en-US" dirty="0" smtClean="0"/>
              <a:t>3GPP RAN should continue work that has been partly addressed earlier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Improved Latency and energy usage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MTC support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MIMO and </a:t>
            </a:r>
            <a:r>
              <a:rPr lang="en-US" dirty="0" err="1" smtClean="0"/>
              <a:t>CoMP</a:t>
            </a:r>
            <a:endParaRPr lang="en-US" dirty="0" smtClean="0"/>
          </a:p>
          <a:p>
            <a:r>
              <a:rPr lang="en-US" dirty="0" smtClean="0"/>
              <a:t>Significant benefit can accrue from focusing on ways to improve support for small data transactions</a:t>
            </a:r>
          </a:p>
          <a:p>
            <a:r>
              <a:rPr lang="en-US" dirty="0" smtClean="0"/>
              <a:t>New Carrier Types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Support for standalone new carriers focusing only on small cells</a:t>
            </a:r>
          </a:p>
          <a:p>
            <a:r>
              <a:rPr lang="en-US" dirty="0" err="1" smtClean="0"/>
              <a:t>AdHoc</a:t>
            </a:r>
            <a:r>
              <a:rPr lang="en-US" dirty="0" smtClean="0"/>
              <a:t> network Investigation</a:t>
            </a:r>
          </a:p>
          <a:p>
            <a:pPr lvl="1"/>
            <a:r>
              <a:rPr lang="en-US" dirty="0" smtClean="0"/>
              <a:t>Simple approaches for device-to-device communications</a:t>
            </a:r>
          </a:p>
          <a:p>
            <a:r>
              <a:rPr lang="en-US" dirty="0" smtClean="0"/>
              <a:t>Tighter integration with other RATs</a:t>
            </a:r>
          </a:p>
          <a:p>
            <a:r>
              <a:rPr lang="en-US" dirty="0" smtClean="0"/>
              <a:t> LTE over un-licensed spectrum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dirty="0" smtClean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© </a:t>
            </a:r>
            <a:r>
              <a:rPr lang="en-US" dirty="0" smtClean="0"/>
              <a:t>2012 </a:t>
            </a:r>
            <a:r>
              <a:rPr lang="en-US" dirty="0"/>
              <a:t>Motorola Mobility, Inc. 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05/31/2012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le 1"/>
          <p:cNvSpPr>
            <a:spLocks noGrp="1"/>
          </p:cNvSpPr>
          <p:nvPr>
            <p:ph type="title"/>
          </p:nvPr>
        </p:nvSpPr>
        <p:spPr>
          <a:xfrm>
            <a:off x="379413" y="477838"/>
            <a:ext cx="8385175" cy="436562"/>
          </a:xfrm>
        </p:spPr>
        <p:txBody>
          <a:bodyPr/>
          <a:lstStyle/>
          <a:p>
            <a:r>
              <a:rPr lang="en-US" sz="2400" dirty="0" smtClean="0"/>
              <a:t>Background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363539" y="1077484"/>
            <a:ext cx="4907202" cy="4762002"/>
          </a:xfrm>
        </p:spPr>
        <p:txBody>
          <a:bodyPr/>
          <a:lstStyle/>
          <a:p>
            <a:r>
              <a:rPr lang="en-US" dirty="0" smtClean="0"/>
              <a:t>Smartphones and tablets are driving increased mobile usage</a:t>
            </a:r>
          </a:p>
          <a:p>
            <a:r>
              <a:rPr lang="en-US" dirty="0" smtClean="0"/>
              <a:t>Mobile adoption of the internet is still in early stages</a:t>
            </a:r>
          </a:p>
          <a:p>
            <a:pPr marL="0" indent="0">
              <a:defRPr/>
            </a:pPr>
            <a:r>
              <a:rPr lang="en-US" dirty="0" smtClean="0"/>
              <a:t>  In Next 5 years:</a:t>
            </a:r>
          </a:p>
          <a:p>
            <a:pPr marL="406400" lvl="1" indent="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dirty="0" smtClean="0"/>
              <a:t> 10x Mobile data traffic increase</a:t>
            </a:r>
          </a:p>
          <a:p>
            <a:pPr marL="406400" lvl="1" indent="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dirty="0" smtClean="0"/>
              <a:t> Video (rich multimedia) will drive increase</a:t>
            </a:r>
          </a:p>
          <a:p>
            <a:pPr marL="406400" lvl="1" indent="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dirty="0" smtClean="0"/>
              <a:t> 1 billion </a:t>
            </a:r>
            <a:r>
              <a:rPr lang="en-US" dirty="0" smtClean="0">
                <a:sym typeface="Wingdings" pitchFamily="2" charset="2"/>
              </a:rPr>
              <a:t> 5 billion mobile broadband subscriptions – but M2M also growing</a:t>
            </a:r>
          </a:p>
          <a:p>
            <a:pPr marL="0" indent="0">
              <a:defRPr/>
            </a:pPr>
            <a:r>
              <a:rPr lang="en-US" dirty="0" smtClean="0">
                <a:sym typeface="Wingdings" pitchFamily="2" charset="2"/>
              </a:rPr>
              <a:t>  Subscribers will expect to pay less even with longer battery life and faster/more services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endParaRPr lang="en-US" dirty="0" smtClean="0">
              <a:solidFill>
                <a:srgbClr val="333333"/>
              </a:solidFill>
              <a:latin typeface="Eras Medium ITC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endParaRPr lang="en-US" dirty="0" smtClean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90575" y="6368688"/>
            <a:ext cx="3671888" cy="247650"/>
          </a:xfrm>
        </p:spPr>
        <p:txBody>
          <a:bodyPr/>
          <a:lstStyle/>
          <a:p>
            <a:pPr>
              <a:defRPr/>
            </a:pPr>
            <a:r>
              <a:rPr lang="en-US" dirty="0"/>
              <a:t>© </a:t>
            </a:r>
            <a:r>
              <a:rPr lang="en-US" dirty="0" smtClean="0"/>
              <a:t>2012 </a:t>
            </a:r>
            <a:r>
              <a:rPr lang="en-US" dirty="0"/>
              <a:t>Motorola Mobility, Inc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quarter" idx="10"/>
          </p:nvPr>
        </p:nvSpPr>
        <p:spPr>
          <a:xfrm>
            <a:off x="8212138" y="6405140"/>
            <a:ext cx="606425" cy="2635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05/31/2012</a:t>
            </a:r>
            <a:endParaRPr lang="en-US" dirty="0"/>
          </a:p>
        </p:txBody>
      </p:sp>
      <p:pic>
        <p:nvPicPr>
          <p:cNvPr id="1032" name="Picture 7" descr="http://1.bp.blogspot.com/-MxHEBNXCuzc/TrvdAS-IkoI/AAAAAAAAaWM/17hwftReyno/s1600/chart-of-the-day-handset-data-usage-2010-20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48803" y="1109204"/>
            <a:ext cx="3441700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619" y="477840"/>
            <a:ext cx="8386762" cy="445614"/>
          </a:xfrm>
        </p:spPr>
        <p:txBody>
          <a:bodyPr/>
          <a:lstStyle/>
          <a:p>
            <a:r>
              <a:rPr lang="en-US" sz="2400" dirty="0" smtClean="0"/>
              <a:t>Rel-10 + Rel-11 </a:t>
            </a:r>
            <a:r>
              <a:rPr lang="en-US" sz="2400" dirty="0" smtClean="0">
                <a:sym typeface="Wingdings" pitchFamily="2" charset="2"/>
              </a:rPr>
              <a:t> Rel-12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546" y="1176950"/>
            <a:ext cx="8386763" cy="47946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dirty="0" smtClean="0"/>
              <a:t>Rel-10 addressed some core requirements in terms of cell edge </a:t>
            </a:r>
            <a:r>
              <a:rPr lang="en-US" dirty="0" smtClean="0"/>
              <a:t>throughput, </a:t>
            </a:r>
            <a:r>
              <a:rPr lang="en-US" dirty="0" smtClean="0"/>
              <a:t>capacity improvements, small cell support</a:t>
            </a:r>
          </a:p>
          <a:p>
            <a:pPr lvl="1">
              <a:spcAft>
                <a:spcPts val="300"/>
              </a:spcAft>
            </a:pPr>
            <a:r>
              <a:rPr lang="en-US" dirty="0" smtClean="0"/>
              <a:t>Carrier Aggregation</a:t>
            </a:r>
          </a:p>
          <a:p>
            <a:pPr lvl="1">
              <a:spcAft>
                <a:spcPts val="300"/>
              </a:spcAft>
            </a:pPr>
            <a:r>
              <a:rPr lang="en-US" dirty="0" err="1" smtClean="0"/>
              <a:t>CoMP</a:t>
            </a:r>
            <a:endParaRPr lang="en-US" dirty="0" smtClean="0"/>
          </a:p>
          <a:p>
            <a:pPr lvl="1">
              <a:spcAft>
                <a:spcPts val="300"/>
              </a:spcAft>
            </a:pPr>
            <a:r>
              <a:rPr lang="en-US" dirty="0" smtClean="0"/>
              <a:t>MIMO (Two component codebooks, TM9 – MU-MIMO, 8x8 DL, 4x4 UL)</a:t>
            </a:r>
          </a:p>
          <a:p>
            <a:pPr lvl="1">
              <a:spcAft>
                <a:spcPts val="300"/>
              </a:spcAft>
            </a:pPr>
            <a:r>
              <a:rPr lang="en-US" dirty="0" smtClean="0"/>
              <a:t>eICIC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dirty="0" smtClean="0"/>
              <a:t>But challenges remain </a:t>
            </a:r>
          </a:p>
          <a:p>
            <a:pPr lvl="1">
              <a:spcAft>
                <a:spcPts val="300"/>
              </a:spcAft>
            </a:pPr>
            <a:r>
              <a:rPr lang="en-US" dirty="0" smtClean="0"/>
              <a:t>Cell edge performance</a:t>
            </a:r>
          </a:p>
          <a:p>
            <a:pPr lvl="1">
              <a:spcAft>
                <a:spcPts val="300"/>
              </a:spcAft>
            </a:pPr>
            <a:r>
              <a:rPr lang="en-US" dirty="0" smtClean="0"/>
              <a:t>Backhaul</a:t>
            </a:r>
          </a:p>
          <a:p>
            <a:pPr lvl="1">
              <a:spcAft>
                <a:spcPts val="300"/>
              </a:spcAft>
            </a:pPr>
            <a:r>
              <a:rPr lang="en-US" dirty="0" smtClean="0"/>
              <a:t>Support for </a:t>
            </a:r>
            <a:r>
              <a:rPr lang="en-US" dirty="0" smtClean="0"/>
              <a:t>proliferation </a:t>
            </a:r>
            <a:r>
              <a:rPr lang="en-US" dirty="0" smtClean="0"/>
              <a:t>of Machine to Machine communication</a:t>
            </a:r>
          </a:p>
          <a:p>
            <a:pPr lvl="1">
              <a:spcAft>
                <a:spcPts val="300"/>
              </a:spcAft>
            </a:pPr>
            <a:r>
              <a:rPr lang="en-US" dirty="0" smtClean="0"/>
              <a:t>Spectrum availability</a:t>
            </a:r>
          </a:p>
          <a:p>
            <a:pPr lvl="1">
              <a:spcAft>
                <a:spcPts val="300"/>
              </a:spcAft>
            </a:pPr>
            <a:r>
              <a:rPr lang="en-US" dirty="0" smtClean="0"/>
              <a:t>Continued need for increased capacity while constrained in spectrum availability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dirty="0" smtClean="0"/>
              <a:t>Current Rel-11 WIs and SIs are addressing some of these challenges </a:t>
            </a:r>
          </a:p>
          <a:p>
            <a:pPr lvl="1">
              <a:spcAft>
                <a:spcPts val="300"/>
              </a:spcAft>
            </a:pPr>
            <a:r>
              <a:rPr lang="en-US" dirty="0" smtClean="0">
                <a:solidFill>
                  <a:srgbClr val="FF0000"/>
                </a:solidFill>
              </a:rPr>
              <a:t>Need for continued progress in these topics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05/31/2012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Motorola Mobility, Inc.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619" y="477839"/>
            <a:ext cx="8386762" cy="436561"/>
          </a:xfrm>
        </p:spPr>
        <p:txBody>
          <a:bodyPr/>
          <a:lstStyle/>
          <a:p>
            <a:r>
              <a:rPr lang="en-US" sz="2400" dirty="0" smtClean="0"/>
              <a:t>Rel-12 Issues 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2396" y="1376038"/>
            <a:ext cx="5080738" cy="4340547"/>
          </a:xfrm>
        </p:spPr>
        <p:txBody>
          <a:bodyPr/>
          <a:lstStyle/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dirty="0" smtClean="0"/>
              <a:t>Lower overhead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dirty="0" smtClean="0"/>
              <a:t>E.g. reduced CRS and SIB transmissions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dirty="0" smtClean="0"/>
              <a:t>Improved small packet transaction handling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dirty="0" smtClean="0"/>
              <a:t>For both MTC &amp; non-MTC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dirty="0" smtClean="0"/>
              <a:t>Link Enhancements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dirty="0" smtClean="0"/>
              <a:t>Advanced Receivers, enhanced MIMO, …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dirty="0" smtClean="0"/>
              <a:t>Small Cell support/integration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dirty="0" smtClean="0"/>
              <a:t>Evolve cell coordination techniques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dirty="0" smtClean="0"/>
              <a:t>Unlicensed spectrum use</a:t>
            </a:r>
          </a:p>
          <a:p>
            <a:pPr>
              <a:spcAft>
                <a:spcPts val="0"/>
              </a:spcAft>
            </a:pPr>
            <a:r>
              <a:rPr lang="en-US" dirty="0" smtClean="0"/>
              <a:t>Latency, Power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dirty="0" smtClean="0"/>
              <a:t>Application aware RRM (less power usage)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dirty="0" smtClean="0"/>
              <a:t>Includes enhanced sleep modes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dirty="0" smtClean="0"/>
              <a:t>Address overall energy usage across system (e.g. green TP)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dirty="0" smtClean="0"/>
              <a:t>On demand connection (low overhead/fast)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05/31/2012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Motorola Mobility, Inc. </a:t>
            </a:r>
            <a:endParaRPr lang="en-US" dirty="0"/>
          </a:p>
        </p:txBody>
      </p:sp>
      <p:pic>
        <p:nvPicPr>
          <p:cNvPr id="6" name="Picture 2" descr="Green Technolog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2513" y="4833793"/>
            <a:ext cx="701999" cy="1051595"/>
          </a:xfrm>
          <a:prstGeom prst="rect">
            <a:avLst/>
          </a:prstGeom>
          <a:noFill/>
        </p:spPr>
      </p:pic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5139385" y="2561763"/>
          <a:ext cx="3995737" cy="1776413"/>
        </p:xfrm>
        <a:graphic>
          <a:graphicData uri="http://schemas.openxmlformats.org/presentationml/2006/ole">
            <p:oleObj spid="_x0000_s53250" name="Visio" r:id="rId4" imgW="8777376" imgH="4065552" progId="">
              <p:embed/>
            </p:oleObj>
          </a:graphicData>
        </a:graphic>
      </p:graphicFrame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344996" y="1049046"/>
            <a:ext cx="5940393" cy="353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223838" marR="0" lvl="0" indent="-223838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pitchFamily="34" charset="-128"/>
                <a:cs typeface="ＭＳ Ｐゴシック"/>
              </a:rPr>
              <a:t>Improved Spectral Efficiency &amp; Lower Cost per bit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619" y="477839"/>
            <a:ext cx="8386762" cy="436561"/>
          </a:xfrm>
        </p:spPr>
        <p:txBody>
          <a:bodyPr/>
          <a:lstStyle/>
          <a:p>
            <a:r>
              <a:rPr lang="en-US" sz="2400" dirty="0" smtClean="0"/>
              <a:t>Rel-12 Issues 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885" y="1158844"/>
            <a:ext cx="4255116" cy="5046013"/>
          </a:xfrm>
        </p:spPr>
        <p:txBody>
          <a:bodyPr/>
          <a:lstStyle/>
          <a:p>
            <a:r>
              <a:rPr lang="en-US" dirty="0" smtClean="0"/>
              <a:t>New opportunities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Tighter integration with other RATs (WiFi offloading, handovers, …)</a:t>
            </a:r>
          </a:p>
          <a:p>
            <a:pPr marL="749300" lvl="2" indent="0">
              <a:spcAft>
                <a:spcPts val="600"/>
              </a:spcAft>
              <a:defRPr/>
            </a:pPr>
            <a:r>
              <a:rPr lang="en-US" sz="1800" dirty="0" smtClean="0">
                <a:sym typeface="Wingdings" pitchFamily="2" charset="2"/>
              </a:rPr>
              <a:t>  WiFi-LTE simultaneous transmission</a:t>
            </a:r>
          </a:p>
          <a:p>
            <a:pPr marL="749300" lvl="2" indent="0">
              <a:spcAft>
                <a:spcPts val="600"/>
              </a:spcAft>
              <a:defRPr/>
            </a:pPr>
            <a:r>
              <a:rPr lang="en-US" sz="1800" dirty="0" smtClean="0">
                <a:sym typeface="Wingdings" pitchFamily="2" charset="2"/>
              </a:rPr>
              <a:t>  WiFi replacement long term ?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Cognitive (LTE) Radio (e.g. with TVWS spectrum)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 err="1" smtClean="0">
                <a:sym typeface="Wingdings" pitchFamily="2" charset="2"/>
              </a:rPr>
              <a:t>Adhoc</a:t>
            </a:r>
            <a:r>
              <a:rPr lang="en-US" dirty="0" smtClean="0">
                <a:sym typeface="Wingdings" pitchFamily="2" charset="2"/>
              </a:rPr>
              <a:t> (D2D e.g.) and M2M/MTC services/support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05/31/2012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Motorola Mobility, Inc. 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08687" y="2774264"/>
            <a:ext cx="4222682" cy="13627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379413" y="477838"/>
            <a:ext cx="8385175" cy="427510"/>
          </a:xfrm>
        </p:spPr>
        <p:txBody>
          <a:bodyPr/>
          <a:lstStyle/>
          <a:p>
            <a:r>
              <a:rPr lang="en-US" sz="2400" dirty="0" smtClean="0"/>
              <a:t>Link Enhancement Considerations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363538" y="1014112"/>
            <a:ext cx="5638428" cy="5438775"/>
          </a:xfrm>
        </p:spPr>
        <p:txBody>
          <a:bodyPr/>
          <a:lstStyle/>
          <a:p>
            <a:pPr marL="0" indent="0">
              <a:spcBef>
                <a:spcPts val="300"/>
              </a:spcBef>
              <a:spcAft>
                <a:spcPts val="300"/>
              </a:spcAft>
            </a:pPr>
            <a:r>
              <a:rPr lang="en-US" dirty="0" smtClean="0"/>
              <a:t>  256 QAM – Higher Order Modulation (M=8)</a:t>
            </a:r>
          </a:p>
          <a:p>
            <a:pPr marL="406400" lvl="1" indent="0">
              <a:spcAft>
                <a:spcPts val="300"/>
              </a:spcAft>
            </a:pPr>
            <a:r>
              <a:rPr lang="en-US" dirty="0" smtClean="0"/>
              <a:t> Unicast Downlink and Wireless Backhaul</a:t>
            </a:r>
          </a:p>
          <a:p>
            <a:pPr marL="406400" lvl="1" indent="0">
              <a:spcAft>
                <a:spcPts val="300"/>
              </a:spcAft>
            </a:pPr>
            <a:r>
              <a:rPr lang="en-US" dirty="0" smtClean="0"/>
              <a:t> EVM consideration e.g. DL (</a:t>
            </a:r>
            <a:r>
              <a:rPr lang="en-US" dirty="0" err="1" smtClean="0"/>
              <a:t>eNB</a:t>
            </a:r>
            <a:r>
              <a:rPr lang="en-US" dirty="0" smtClean="0"/>
              <a:t> </a:t>
            </a:r>
            <a:r>
              <a:rPr lang="en-US" dirty="0" err="1" smtClean="0"/>
              <a:t>Tx</a:t>
            </a:r>
            <a:r>
              <a:rPr lang="en-US" dirty="0" smtClean="0"/>
              <a:t>, UE Rx)</a:t>
            </a:r>
          </a:p>
          <a:p>
            <a:pPr marL="749300" lvl="2" indent="0">
              <a:spcAft>
                <a:spcPts val="300"/>
              </a:spcAft>
            </a:pPr>
            <a:r>
              <a:rPr lang="en-US" dirty="0" smtClean="0"/>
              <a:t> R=3/4, M=8  SNR ~ 22 dB</a:t>
            </a:r>
          </a:p>
          <a:p>
            <a:pPr marL="0" indent="0">
              <a:spcBef>
                <a:spcPts val="300"/>
              </a:spcBef>
              <a:spcAft>
                <a:spcPts val="300"/>
              </a:spcAft>
            </a:pPr>
            <a:r>
              <a:rPr lang="en-US" dirty="0" smtClean="0"/>
              <a:t>  Further Enhanced MIMO</a:t>
            </a:r>
          </a:p>
          <a:p>
            <a:pPr marL="406400" lvl="1" indent="0">
              <a:spcAft>
                <a:spcPts val="300"/>
              </a:spcAft>
            </a:pPr>
            <a:r>
              <a:rPr lang="en-US" dirty="0" smtClean="0"/>
              <a:t> Improved 4xn code book with dual structure</a:t>
            </a:r>
          </a:p>
          <a:p>
            <a:pPr marL="0" indent="0">
              <a:spcBef>
                <a:spcPts val="300"/>
              </a:spcBef>
              <a:spcAft>
                <a:spcPts val="300"/>
              </a:spcAft>
            </a:pPr>
            <a:r>
              <a:rPr lang="en-US" dirty="0" smtClean="0"/>
              <a:t>  Control Channel soft combining </a:t>
            </a:r>
            <a:r>
              <a:rPr lang="en-US" dirty="0" smtClean="0">
                <a:sym typeface="Wingdings" pitchFamily="2" charset="2"/>
              </a:rPr>
              <a:t>across TTIs</a:t>
            </a:r>
          </a:p>
          <a:p>
            <a:pPr marL="406400" lvl="1" indent="0">
              <a:spcAft>
                <a:spcPts val="300"/>
              </a:spcAft>
            </a:pPr>
            <a:r>
              <a:rPr lang="en-US" dirty="0" smtClean="0">
                <a:sym typeface="Wingdings" pitchFamily="2" charset="2"/>
              </a:rPr>
              <a:t> MTC control channel coverage with reduced </a:t>
            </a:r>
          </a:p>
          <a:p>
            <a:pPr marL="406400" lvl="1" indent="0">
              <a:spcAft>
                <a:spcPts val="300"/>
              </a:spcAft>
              <a:buNone/>
            </a:pPr>
            <a:r>
              <a:rPr lang="en-US" dirty="0" smtClean="0">
                <a:sym typeface="Wingdings" pitchFamily="2" charset="2"/>
              </a:rPr>
              <a:t>bandwidth, e.g.</a:t>
            </a:r>
            <a:endParaRPr lang="en-US" dirty="0" smtClean="0"/>
          </a:p>
          <a:p>
            <a:pPr marL="0" indent="0">
              <a:spcBef>
                <a:spcPts val="300"/>
              </a:spcBef>
              <a:spcAft>
                <a:spcPts val="300"/>
              </a:spcAft>
            </a:pPr>
            <a:r>
              <a:rPr lang="en-US" dirty="0" smtClean="0"/>
              <a:t>  Dynamic TDD UL/DL configuration</a:t>
            </a:r>
          </a:p>
          <a:p>
            <a:pPr marL="406400" lvl="1" indent="0">
              <a:spcAft>
                <a:spcPts val="300"/>
              </a:spcAft>
            </a:pPr>
            <a:r>
              <a:rPr lang="en-US" dirty="0" smtClean="0"/>
              <a:t> e.g. Indoor (</a:t>
            </a:r>
            <a:r>
              <a:rPr lang="en-US" dirty="0" err="1" smtClean="0"/>
              <a:t>femto</a:t>
            </a:r>
            <a:r>
              <a:rPr lang="en-US" dirty="0" smtClean="0"/>
              <a:t>) cell</a:t>
            </a:r>
          </a:p>
          <a:p>
            <a:pPr marL="0" indent="0">
              <a:spcBef>
                <a:spcPts val="300"/>
              </a:spcBef>
              <a:spcAft>
                <a:spcPts val="300"/>
              </a:spcAft>
            </a:pPr>
            <a:r>
              <a:rPr lang="en-US" dirty="0" smtClean="0">
                <a:sym typeface="Wingdings" pitchFamily="2" charset="2"/>
              </a:rPr>
              <a:t>  Advanced Receivers (e.g. MMSE-IRC)</a:t>
            </a:r>
          </a:p>
          <a:p>
            <a:pPr marL="0" indent="0">
              <a:spcBef>
                <a:spcPts val="300"/>
              </a:spcBef>
              <a:spcAft>
                <a:spcPts val="300"/>
              </a:spcAft>
            </a:pPr>
            <a:r>
              <a:rPr lang="en-US" dirty="0" smtClean="0">
                <a:sym typeface="Wingdings" pitchFamily="2" charset="2"/>
              </a:rPr>
              <a:t>  Enhanced CoMP with enhanced feedback</a:t>
            </a:r>
          </a:p>
          <a:p>
            <a:pPr marL="406400" lvl="1" indent="0">
              <a:spcAft>
                <a:spcPts val="300"/>
              </a:spcAft>
            </a:pPr>
            <a:r>
              <a:rPr lang="en-US" dirty="0" smtClean="0">
                <a:sym typeface="Wingdings" pitchFamily="2" charset="2"/>
              </a:rPr>
              <a:t> Further improved cell edge throughput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90575" y="6376516"/>
            <a:ext cx="3671888" cy="247650"/>
          </a:xfrm>
        </p:spPr>
        <p:txBody>
          <a:bodyPr/>
          <a:lstStyle/>
          <a:p>
            <a:pPr>
              <a:defRPr/>
            </a:pPr>
            <a:r>
              <a:rPr lang="en-US" dirty="0"/>
              <a:t>© </a:t>
            </a:r>
            <a:r>
              <a:rPr lang="en-US" dirty="0" smtClean="0"/>
              <a:t>2012 </a:t>
            </a:r>
            <a:r>
              <a:rPr lang="en-US" dirty="0"/>
              <a:t>Motorola Mobility, Inc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quarter" idx="10"/>
          </p:nvPr>
        </p:nvSpPr>
        <p:spPr>
          <a:xfrm>
            <a:off x="8212138" y="6368578"/>
            <a:ext cx="606425" cy="2635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05/31/2012</a:t>
            </a:r>
            <a:endParaRPr lang="en-US" dirty="0"/>
          </a:p>
        </p:txBody>
      </p:sp>
      <p:pic>
        <p:nvPicPr>
          <p:cNvPr id="10" name="Picture 10" descr="RF Cafe - 256 QAM constellation with phase noi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3434" y="2435740"/>
            <a:ext cx="1905000" cy="1847851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619" y="477840"/>
            <a:ext cx="8386762" cy="427507"/>
          </a:xfrm>
        </p:spPr>
        <p:txBody>
          <a:bodyPr/>
          <a:lstStyle/>
          <a:p>
            <a:r>
              <a:rPr lang="en-US" sz="2400" dirty="0" smtClean="0"/>
              <a:t>Spectrum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537" y="1140737"/>
            <a:ext cx="8386763" cy="4561563"/>
          </a:xfrm>
        </p:spPr>
        <p:txBody>
          <a:bodyPr/>
          <a:lstStyle/>
          <a:p>
            <a:r>
              <a:rPr lang="en-US" sz="2400" dirty="0" smtClean="0"/>
              <a:t>Spectrum availability continues to be a challenge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/>
              <a:t>Multi-mode carrier aggregation could be useful in some deployments where operators have access to TDD spectrum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/>
              <a:t>Not all spectrum is being used all the time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sz="1800" dirty="0" smtClean="0"/>
              <a:t>Opportunistic use of spectrum is desirable</a:t>
            </a:r>
          </a:p>
          <a:p>
            <a:pPr lvl="3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TV white space, unlicensed spectrum used for </a:t>
            </a:r>
            <a:r>
              <a:rPr lang="en-US" sz="1600" dirty="0" err="1" smtClean="0"/>
              <a:t>WiFi</a:t>
            </a:r>
            <a:endParaRPr lang="en-US" sz="1600" dirty="0" smtClean="0"/>
          </a:p>
          <a:p>
            <a:pPr lvl="3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Might be useful to consider cognitive radio approaches combined with aggregation (LTE + WiFi </a:t>
            </a:r>
            <a:r>
              <a:rPr lang="en-US" sz="1600" u="sng" dirty="0" smtClean="0"/>
              <a:t>or</a:t>
            </a:r>
            <a:r>
              <a:rPr lang="en-US" sz="1600" dirty="0" smtClean="0"/>
              <a:t> LTE + LTE over unlicensed) and offloading techniques to increase throughput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/>
              <a:t>Potential opportunity with 3.5 GHz TDD</a:t>
            </a:r>
          </a:p>
          <a:p>
            <a:pPr lvl="2">
              <a:lnSpc>
                <a:spcPct val="150000"/>
              </a:lnSpc>
            </a:pPr>
            <a:endParaRPr lang="en-US" dirty="0" smtClean="0"/>
          </a:p>
          <a:p>
            <a:pPr lvl="1">
              <a:lnSpc>
                <a:spcPct val="150000"/>
              </a:lnSpc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05/31/2012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Motorola Mobility, Inc.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619" y="477839"/>
            <a:ext cx="8386762" cy="436562"/>
          </a:xfrm>
        </p:spPr>
        <p:txBody>
          <a:bodyPr/>
          <a:lstStyle/>
          <a:p>
            <a:r>
              <a:rPr lang="en-US" sz="2400" dirty="0" smtClean="0"/>
              <a:t>Efficient Transactions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537" y="1100832"/>
            <a:ext cx="8386763" cy="460147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dirty="0" smtClean="0"/>
              <a:t>Small Data transmissions</a:t>
            </a:r>
          </a:p>
          <a:p>
            <a:pPr lvl="1">
              <a:lnSpc>
                <a:spcPct val="150000"/>
              </a:lnSpc>
            </a:pPr>
            <a:r>
              <a:rPr lang="en-US" sz="2000" dirty="0" smtClean="0"/>
              <a:t>Increased data usage is fuelled by both increased streaming traffic as well as large amounts of small data transactions</a:t>
            </a:r>
          </a:p>
          <a:p>
            <a:pPr lvl="1">
              <a:lnSpc>
                <a:spcPct val="150000"/>
              </a:lnSpc>
            </a:pPr>
            <a:r>
              <a:rPr lang="en-US" sz="2000" dirty="0" smtClean="0"/>
              <a:t>Need to address</a:t>
            </a:r>
          </a:p>
          <a:p>
            <a:pPr lvl="2">
              <a:lnSpc>
                <a:spcPct val="150000"/>
              </a:lnSpc>
            </a:pPr>
            <a:r>
              <a:rPr lang="en-US" sz="1800" dirty="0" smtClean="0"/>
              <a:t>Better signaling techniques for radio resource allocation</a:t>
            </a:r>
          </a:p>
          <a:p>
            <a:pPr lvl="3">
              <a:lnSpc>
                <a:spcPct val="150000"/>
              </a:lnSpc>
            </a:pPr>
            <a:r>
              <a:rPr lang="en-US" dirty="0" smtClean="0"/>
              <a:t>SPS enhancements, Efficient CCHs for small packets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05/31/2012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Motorola Mobility, Inc. 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876" y="1065320"/>
            <a:ext cx="8386763" cy="5046231"/>
          </a:xfrm>
        </p:spPr>
        <p:txBody>
          <a:bodyPr/>
          <a:lstStyle/>
          <a:p>
            <a:pPr>
              <a:spcAft>
                <a:spcPts val="300"/>
              </a:spcAft>
            </a:pPr>
            <a:r>
              <a:rPr lang="en-US" dirty="0" smtClean="0"/>
              <a:t>Significant attention being given to MTC in various forums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Focus is primarily on the higher level systems aspects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3GPP should focus on making MTC more efficient from a radio perspective</a:t>
            </a:r>
          </a:p>
          <a:p>
            <a:pPr>
              <a:spcAft>
                <a:spcPts val="300"/>
              </a:spcAft>
            </a:pPr>
            <a:r>
              <a:rPr lang="en-US" dirty="0" smtClean="0"/>
              <a:t>Low cost devices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Work is ongoing in RAN WG1</a:t>
            </a:r>
          </a:p>
          <a:p>
            <a:pPr lvl="2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Work should enable: Smaller, power efficient, low cost devices</a:t>
            </a:r>
          </a:p>
          <a:p>
            <a:pPr lvl="3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But maintain network efficiency (backwards compatibility, spectral efficiency, coverage)</a:t>
            </a:r>
          </a:p>
          <a:p>
            <a:pPr lvl="2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Lower Peak Rate, Single RAT, Single Carrier, BW reduction if necessary, Reduced </a:t>
            </a:r>
            <a:r>
              <a:rPr lang="en-US" dirty="0" err="1" smtClean="0"/>
              <a:t>Tx</a:t>
            </a:r>
            <a:r>
              <a:rPr lang="en-US" dirty="0" smtClean="0"/>
              <a:t> power</a:t>
            </a:r>
          </a:p>
          <a:p>
            <a:pPr>
              <a:spcAft>
                <a:spcPts val="300"/>
              </a:spcAft>
            </a:pPr>
            <a:r>
              <a:rPr lang="en-US" dirty="0" smtClean="0"/>
              <a:t>More work is needed on: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Group based MTC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Future-proof design (e.g. delay sensitive MTC) 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Improved small transaction handling (leverage work for non-MTC devices)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05/31/2012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Motorola Mobility, Inc. -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55954" y="468960"/>
            <a:ext cx="8386762" cy="401051"/>
          </a:xfrm>
        </p:spPr>
        <p:txBody>
          <a:bodyPr/>
          <a:lstStyle/>
          <a:p>
            <a:r>
              <a:rPr lang="en-US" dirty="0" smtClean="0"/>
              <a:t>Machine Type Communications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orola Master Presentation">
  <a:themeElements>
    <a:clrScheme name="Motorola 2010">
      <a:dk1>
        <a:srgbClr val="1E1E1E"/>
      </a:dk1>
      <a:lt1>
        <a:srgbClr val="FFFFFF"/>
      </a:lt1>
      <a:dk2>
        <a:srgbClr val="D52B1E"/>
      </a:dk2>
      <a:lt2>
        <a:srgbClr val="8A1F03"/>
      </a:lt2>
      <a:accent1>
        <a:srgbClr val="00728F"/>
      </a:accent1>
      <a:accent2>
        <a:srgbClr val="009AC7"/>
      </a:accent2>
      <a:accent3>
        <a:srgbClr val="757575"/>
      </a:accent3>
      <a:accent4>
        <a:srgbClr val="CCCCCC"/>
      </a:accent4>
      <a:accent5>
        <a:srgbClr val="439539"/>
      </a:accent5>
      <a:accent6>
        <a:srgbClr val="F58025"/>
      </a:accent6>
      <a:hlink>
        <a:srgbClr val="FFC222"/>
      </a:hlink>
      <a:folHlink>
        <a:srgbClr val="556292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6" charset="0"/>
            <a:ea typeface="ＭＳ Ｐゴシック" pitchFamily="-106" charset="-128"/>
            <a:cs typeface="ＭＳ Ｐゴシック" pitchFamily="-106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6" charset="0"/>
            <a:ea typeface="ＭＳ Ｐゴシック" pitchFamily="-106" charset="-128"/>
            <a:cs typeface="ＭＳ Ｐゴシック" pitchFamily="-106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18977</TotalTime>
  <Words>1229</Words>
  <Application>Microsoft Office PowerPoint</Application>
  <PresentationFormat>On-screen Show (4:3)</PresentationFormat>
  <Paragraphs>217</Paragraphs>
  <Slides>16</Slides>
  <Notes>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Motorola Master Presentation</vt:lpstr>
      <vt:lpstr>Visio</vt:lpstr>
      <vt:lpstr>LTE – Rel-12 and Beyond</vt:lpstr>
      <vt:lpstr>Background</vt:lpstr>
      <vt:lpstr>Rel-10 + Rel-11  Rel-12</vt:lpstr>
      <vt:lpstr>Rel-12 Issues </vt:lpstr>
      <vt:lpstr>Rel-12 Issues </vt:lpstr>
      <vt:lpstr>Link Enhancement Considerations</vt:lpstr>
      <vt:lpstr>Spectrum</vt:lpstr>
      <vt:lpstr>Efficient Transactions</vt:lpstr>
      <vt:lpstr>Machine Type Communications</vt:lpstr>
      <vt:lpstr>New Carrier Types</vt:lpstr>
      <vt:lpstr>AdHoc Networks</vt:lpstr>
      <vt:lpstr>AdHoc Networks – potential candidates</vt:lpstr>
      <vt:lpstr>Potential MIMO Enhancements</vt:lpstr>
      <vt:lpstr>Potential CoMP Enhancements</vt:lpstr>
      <vt:lpstr>Advanced Antenna Technology</vt:lpstr>
      <vt:lpstr>Summary</vt:lpstr>
    </vt:vector>
  </TitlesOfParts>
  <Company>Fine Point Productions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UNIT NAME</dc:title>
  <dc:creator>Amanda Cohen</dc:creator>
  <cp:lastModifiedBy>Ravi Kuchibhotla</cp:lastModifiedBy>
  <cp:revision>965</cp:revision>
  <dcterms:created xsi:type="dcterms:W3CDTF">2009-05-06T22:14:02Z</dcterms:created>
  <dcterms:modified xsi:type="dcterms:W3CDTF">2012-06-01T14:51:03Z</dcterms:modified>
</cp:coreProperties>
</file>