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83" r:id="rId1"/>
  </p:sldMasterIdLst>
  <p:sldIdLst>
    <p:sldId id="256" r:id="rId2"/>
    <p:sldId id="266" r:id="rId3"/>
    <p:sldId id="264" r:id="rId4"/>
    <p:sldId id="258" r:id="rId5"/>
    <p:sldId id="265" r:id="rId6"/>
    <p:sldId id="269" r:id="rId7"/>
    <p:sldId id="270" r:id="rId8"/>
    <p:sldId id="267" r:id="rId9"/>
    <p:sldId id="268" r:id="rId10"/>
    <p:sldId id="257" r:id="rId11"/>
    <p:sldId id="272" r:id="rId12"/>
    <p:sldId id="263" r:id="rId13"/>
    <p:sldId id="261" r:id="rId14"/>
    <p:sldId id="26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B9A2CB-F2C4-BB47-8A73-941BFCFE5813}" type="datetimeFigureOut">
              <a:rPr lang="en-US" smtClean="0"/>
              <a:pPr/>
              <a:t>5/31/12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DEC300-E987-F646-8061-36EE69F7E3F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Public Safety LTE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Global User Community</a:t>
            </a:r>
          </a:p>
          <a:p>
            <a:r>
              <a:rPr lang="en-US" sz="1946" dirty="0" smtClean="0"/>
              <a:t>Andrew Thiessen</a:t>
            </a:r>
          </a:p>
          <a:p>
            <a:r>
              <a:rPr lang="en-US" sz="1946" dirty="0" smtClean="0"/>
              <a:t>US Dept. of Commerce</a:t>
            </a:r>
          </a:p>
          <a:p>
            <a:r>
              <a:rPr lang="en-US" sz="1400" dirty="0" smtClean="0"/>
              <a:t>RWS-120033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safety’s future in LTE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2009:</a:t>
            </a:r>
          </a:p>
          <a:p>
            <a:pPr lvl="1"/>
            <a:r>
              <a:rPr lang="en-US" dirty="0" smtClean="0"/>
              <a:t>National Public Safety Telecommunications Council (NPSTC), </a:t>
            </a:r>
          </a:p>
          <a:p>
            <a:pPr lvl="1"/>
            <a:r>
              <a:rPr lang="en-US" dirty="0" smtClean="0"/>
              <a:t>the Association of Public Safety Communications Officials (APCO), </a:t>
            </a:r>
          </a:p>
          <a:p>
            <a:pPr lvl="1"/>
            <a:r>
              <a:rPr lang="en-US" dirty="0" smtClean="0"/>
              <a:t>the National Emergency Numbering Association (NENA), </a:t>
            </a:r>
          </a:p>
          <a:p>
            <a:pPr lvl="1"/>
            <a:r>
              <a:rPr lang="en-US" dirty="0" smtClean="0"/>
              <a:t>and the SAFECOM Executive Committee all select LTE as the public safety broadband technology for the US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Public safety’s future in LTE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2011:</a:t>
            </a:r>
          </a:p>
          <a:p>
            <a:pPr lvl="1"/>
            <a:r>
              <a:rPr lang="en-US" dirty="0" smtClean="0"/>
              <a:t>APCO International’s Global Alliance, representing public safety from Europe, North America, Asia-Pacific, and elsewhere selects LTE as their worldwide standard</a:t>
            </a:r>
          </a:p>
          <a:p>
            <a:r>
              <a:rPr lang="en-US" dirty="0" smtClean="0"/>
              <a:t>In 2012:</a:t>
            </a:r>
          </a:p>
          <a:p>
            <a:pPr lvl="1"/>
            <a:r>
              <a:rPr lang="en-US" dirty="0" smtClean="0"/>
              <a:t>TETRA Critical Communications Association partners with APCO International Global Alliance and supports US Dept. of Commerce work in LTE for </a:t>
            </a:r>
            <a:r>
              <a:rPr lang="en-US" smtClean="0"/>
              <a:t>public safety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FirstNet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US Congress passes Middle Class Tax Relief and Job Creation Act of 2012</a:t>
            </a:r>
          </a:p>
          <a:p>
            <a:pPr lvl="1"/>
            <a:r>
              <a:rPr lang="en-US" dirty="0" smtClean="0"/>
              <a:t>US Dept. of Commerce’s NTIA to establish First Responder Network Authority (</a:t>
            </a:r>
            <a:r>
              <a:rPr lang="en-US" dirty="0" err="1" smtClean="0"/>
              <a:t>FirstNet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FirstNet</a:t>
            </a:r>
            <a:r>
              <a:rPr lang="en-US" dirty="0" smtClean="0"/>
              <a:t> to establish a nationwide</a:t>
            </a:r>
            <a:r>
              <a:rPr lang="en-US" smtClean="0"/>
              <a:t>, LTE, public </a:t>
            </a:r>
            <a:r>
              <a:rPr lang="en-US" dirty="0" smtClean="0"/>
              <a:t>safety broadband network</a:t>
            </a:r>
          </a:p>
          <a:p>
            <a:pPr lvl="1"/>
            <a:r>
              <a:rPr lang="en-US" dirty="0" smtClean="0"/>
              <a:t>Designation of more than $7 Billion USD towards the build out of the network</a:t>
            </a:r>
          </a:p>
          <a:p>
            <a:pPr lvl="1"/>
            <a:r>
              <a:rPr lang="en-US" dirty="0" smtClean="0"/>
              <a:t>4.61 million public safety users in the US</a:t>
            </a:r>
          </a:p>
          <a:p>
            <a:pPr lvl="2"/>
            <a:r>
              <a:rPr lang="en-US" dirty="0" smtClean="0"/>
              <a:t>Does not include vehicles and other machine type UE (sensors)</a:t>
            </a:r>
          </a:p>
          <a:p>
            <a:pPr lvl="1"/>
            <a:r>
              <a:rPr lang="en-US" dirty="0" smtClean="0"/>
              <a:t>20-25 million with state, local, and Federal government users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RAN Requirements - Device to Device (</a:t>
            </a:r>
            <a:r>
              <a:rPr lang="en-US" dirty="0" err="1" smtClean="0"/>
              <a:t>ProSe</a:t>
            </a:r>
            <a:r>
              <a:rPr lang="en-US" dirty="0" smtClean="0"/>
              <a:t>) – Release 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U.S.,</a:t>
            </a:r>
            <a:r>
              <a:rPr lang="en-US" dirty="0" smtClean="0"/>
              <a:t> device </a:t>
            </a:r>
            <a:r>
              <a:rPr lang="en-US" dirty="0" smtClean="0"/>
              <a:t>to device is the most </a:t>
            </a:r>
            <a:r>
              <a:rPr lang="en-US" dirty="0" smtClean="0"/>
              <a:t>important to public safety when defining mission critical capabilities</a:t>
            </a:r>
          </a:p>
          <a:p>
            <a:r>
              <a:rPr lang="en-US" dirty="0" smtClean="0"/>
              <a:t>Two primary benefits to commercial carriers</a:t>
            </a:r>
          </a:p>
          <a:p>
            <a:pPr lvl="1"/>
            <a:r>
              <a:rPr lang="en-US" dirty="0" smtClean="0"/>
              <a:t>Network offloading</a:t>
            </a:r>
          </a:p>
          <a:p>
            <a:pPr lvl="1"/>
            <a:r>
              <a:rPr lang="en-US" dirty="0" smtClean="0"/>
              <a:t>New source of revenue generation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RAN Requirements – Efficient Group Communications (GCSEL) – Release 12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Agreed WID at SA1#58 for approval at SA#56</a:t>
            </a:r>
          </a:p>
          <a:p>
            <a:r>
              <a:rPr lang="en-US" dirty="0" smtClean="0"/>
              <a:t>Covers increasing the efficiency by which group communications of any type occur</a:t>
            </a:r>
          </a:p>
          <a:p>
            <a:r>
              <a:rPr lang="en-US" dirty="0" smtClean="0"/>
              <a:t>Public safety communications almost always occur within groups</a:t>
            </a:r>
          </a:p>
          <a:p>
            <a:pPr lvl="1"/>
            <a:r>
              <a:rPr lang="en-US" dirty="0" smtClean="0"/>
              <a:t>This trend is likely regardless of application type (voice or other data types)</a:t>
            </a:r>
          </a:p>
          <a:p>
            <a:r>
              <a:rPr lang="en-US" dirty="0" smtClean="0"/>
              <a:t>Will benefit commercial carriers by improving spectrum utilization and decreasing gross traffic destined for more than one user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of LTE by public safety represents an opportunity for all players versus fractured ecosystem with current technologies (PMR/LMR)</a:t>
            </a:r>
          </a:p>
          <a:p>
            <a:pPr lvl="1"/>
            <a:r>
              <a:rPr lang="en-US" dirty="0" smtClean="0"/>
              <a:t>Public safety</a:t>
            </a:r>
          </a:p>
          <a:p>
            <a:pPr lvl="2"/>
            <a:r>
              <a:rPr lang="en-US" dirty="0" smtClean="0"/>
              <a:t>Will benefit from the scale of the 3GPP market (cost, innovation, speed)</a:t>
            </a:r>
          </a:p>
          <a:p>
            <a:pPr lvl="1"/>
            <a:r>
              <a:rPr lang="en-US" dirty="0" smtClean="0"/>
              <a:t>“Traditional” 3GPP community</a:t>
            </a:r>
          </a:p>
          <a:p>
            <a:pPr lvl="2"/>
            <a:r>
              <a:rPr lang="en-US" dirty="0" smtClean="0"/>
              <a:t>Features required by public safety will benefit commercial segments</a:t>
            </a:r>
          </a:p>
          <a:p>
            <a:pPr lvl="3"/>
            <a:r>
              <a:rPr lang="en-US" dirty="0" smtClean="0"/>
              <a:t>Industries, transportation, dispatching services, general public</a:t>
            </a:r>
          </a:p>
          <a:p>
            <a:pPr lvl="2"/>
            <a:r>
              <a:rPr lang="en-US" dirty="0" smtClean="0"/>
              <a:t>Public/private partnership opportunities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major gaps in LTE for public safety</a:t>
            </a:r>
          </a:p>
          <a:p>
            <a:pPr lvl="1"/>
            <a:r>
              <a:rPr lang="en-US" dirty="0" smtClean="0"/>
              <a:t>The ability to communicate directly between devices</a:t>
            </a:r>
          </a:p>
          <a:p>
            <a:pPr lvl="1"/>
            <a:r>
              <a:rPr lang="en-US" dirty="0" smtClean="0"/>
              <a:t>More efficient group communications capabilities</a:t>
            </a:r>
          </a:p>
          <a:p>
            <a:r>
              <a:rPr lang="en-US" dirty="0" smtClean="0"/>
              <a:t>Timeframe</a:t>
            </a:r>
          </a:p>
          <a:p>
            <a:pPr lvl="1"/>
            <a:r>
              <a:rPr lang="en-US" dirty="0" smtClean="0"/>
              <a:t>Release 12 provides an opportunity for </a:t>
            </a:r>
            <a:r>
              <a:rPr lang="en-US" dirty="0" err="1" smtClean="0"/>
              <a:t>FirstNet</a:t>
            </a:r>
            <a:r>
              <a:rPr lang="en-US" dirty="0" smtClean="0"/>
              <a:t> to meet public safety needs at build out</a:t>
            </a:r>
          </a:p>
          <a:p>
            <a:r>
              <a:rPr lang="en-US" dirty="0" smtClean="0"/>
              <a:t>Market opportunity</a:t>
            </a:r>
          </a:p>
          <a:p>
            <a:pPr lvl="1"/>
            <a:r>
              <a:rPr lang="en-US" dirty="0" smtClean="0"/>
              <a:t>~20-25 million users in the United States</a:t>
            </a:r>
          </a:p>
          <a:p>
            <a:pPr lvl="1"/>
            <a:r>
              <a:rPr lang="en-US" dirty="0" smtClean="0"/>
              <a:t>Globally public safety is converging on LTE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Partners</a:t>
            </a:r>
          </a:p>
          <a:p>
            <a:r>
              <a:rPr lang="en-US" dirty="0" smtClean="0"/>
              <a:t>Background</a:t>
            </a:r>
          </a:p>
          <a:p>
            <a:r>
              <a:rPr lang="en-US" dirty="0" smtClean="0"/>
              <a:t>Public safety’s future in LTE</a:t>
            </a:r>
          </a:p>
          <a:p>
            <a:r>
              <a:rPr lang="en-US" dirty="0" err="1" smtClean="0"/>
              <a:t>FirstNet</a:t>
            </a:r>
            <a:endParaRPr lang="en-US" dirty="0" smtClean="0"/>
          </a:p>
          <a:p>
            <a:r>
              <a:rPr lang="en-US" dirty="0" smtClean="0"/>
              <a:t>RAN priorities for public safety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sz="3200" dirty="0" smtClean="0"/>
              <a:t>Airwave Solutions</a:t>
            </a:r>
          </a:p>
          <a:p>
            <a:r>
              <a:rPr lang="en-US" sz="3200" dirty="0" smtClean="0"/>
              <a:t>Alcatel Lucent</a:t>
            </a:r>
          </a:p>
          <a:p>
            <a:r>
              <a:rPr lang="en-US" sz="3200" dirty="0" smtClean="0"/>
              <a:t>AT&amp;T</a:t>
            </a:r>
          </a:p>
          <a:p>
            <a:r>
              <a:rPr lang="en-US" sz="3200" dirty="0" err="1" smtClean="0"/>
              <a:t>BMWi</a:t>
            </a:r>
            <a:endParaRPr lang="en-US" sz="3200" dirty="0" smtClean="0"/>
          </a:p>
          <a:p>
            <a:r>
              <a:rPr lang="en-US" sz="3200" dirty="0" smtClean="0"/>
              <a:t>EADS/</a:t>
            </a:r>
            <a:r>
              <a:rPr lang="en-US" sz="3200" dirty="0" err="1" smtClean="0"/>
              <a:t>Cassidian</a:t>
            </a:r>
            <a:endParaRPr lang="en-US" sz="3200" dirty="0" smtClean="0"/>
          </a:p>
          <a:p>
            <a:r>
              <a:rPr lang="en-US" sz="3200" dirty="0" smtClean="0"/>
              <a:t>ETRI</a:t>
            </a:r>
          </a:p>
          <a:p>
            <a:r>
              <a:rPr lang="en-US" sz="3200" dirty="0" smtClean="0"/>
              <a:t>Harris Corp.</a:t>
            </a:r>
          </a:p>
          <a:p>
            <a:r>
              <a:rPr lang="en-US" sz="3200" dirty="0" smtClean="0"/>
              <a:t>ITRI</a:t>
            </a:r>
          </a:p>
          <a:p>
            <a:r>
              <a:rPr lang="en-US" sz="3200" dirty="0" smtClean="0"/>
              <a:t>Motorola Solutions</a:t>
            </a:r>
          </a:p>
          <a:p>
            <a:r>
              <a:rPr lang="en-US" sz="3200" dirty="0" smtClean="0"/>
              <a:t>Nokia Siemens Networks</a:t>
            </a:r>
          </a:p>
          <a:p>
            <a:r>
              <a:rPr lang="en-US" sz="3200" dirty="0" smtClean="0"/>
              <a:t>Panasonic</a:t>
            </a:r>
          </a:p>
          <a:p>
            <a:r>
              <a:rPr lang="en-US" sz="3200" dirty="0" smtClean="0"/>
              <a:t>Qualcomm</a:t>
            </a:r>
          </a:p>
          <a:p>
            <a:r>
              <a:rPr lang="en-US" sz="3200" dirty="0" err="1" smtClean="0"/>
              <a:t>Renesas</a:t>
            </a:r>
            <a:r>
              <a:rPr lang="en-US" sz="3200" dirty="0" smtClean="0"/>
              <a:t> Mobile</a:t>
            </a:r>
            <a:endParaRPr 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safety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Estimated $100B+ in land mobile radio infrastructure installed in the United States alone for public safety</a:t>
            </a:r>
          </a:p>
          <a:p>
            <a:r>
              <a:rPr lang="en-US" dirty="0" smtClean="0"/>
              <a:t>While Project 25 (P25) is the predominant radio technology, it is not the only technology deployed</a:t>
            </a:r>
          </a:p>
          <a:p>
            <a:r>
              <a:rPr lang="en-US" dirty="0" smtClean="0"/>
              <a:t>P25 has multiple modes of operation</a:t>
            </a:r>
          </a:p>
          <a:p>
            <a:pPr lvl="1"/>
            <a:r>
              <a:rPr lang="en-US" dirty="0" smtClean="0"/>
              <a:t>Conventional, trunked, direct</a:t>
            </a:r>
          </a:p>
          <a:p>
            <a:r>
              <a:rPr lang="en-US" dirty="0" smtClean="0"/>
              <a:t>Narrowband spectrum in the United States fractured across 10 different frequency bands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Public safety background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Interoperability problems force US Congress to act</a:t>
            </a:r>
          </a:p>
          <a:p>
            <a:pPr lvl="1"/>
            <a:r>
              <a:rPr lang="en-US" dirty="0" smtClean="0"/>
              <a:t>US Department of Homeland Security and US Department of Commerce partnered to create the P25 Compliance Assessment Program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137787"/>
            <a:ext cx="5334000" cy="35814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Public safety communications interoperability – in focus</a:t>
            </a:r>
            <a:endParaRPr 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263" y="423315"/>
            <a:ext cx="5792927" cy="58027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80913" y="1328064"/>
            <a:ext cx="4064000" cy="4310221"/>
            <a:chOff x="849339" y="1884305"/>
            <a:chExt cx="4064000" cy="431022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49339" y="1884305"/>
              <a:ext cx="4064000" cy="4064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168994" y="5948305"/>
              <a:ext cx="14232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Ron </a:t>
              </a:r>
              <a:r>
                <a:rPr lang="en-US" sz="1000" dirty="0" err="1" smtClean="0"/>
                <a:t>Agam</a:t>
              </a:r>
              <a:r>
                <a:rPr lang="en-US" sz="1000" dirty="0" smtClean="0"/>
                <a:t> Getty Images</a:t>
              </a:r>
              <a:endParaRPr lang="en-US" sz="10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863" y="812933"/>
            <a:ext cx="6452686" cy="517751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29118</TotalTime>
  <Words>613</Words>
  <Application>Microsoft Macintosh PowerPoint</Application>
  <PresentationFormat>On-screen Show 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Public Safety LTE</vt:lpstr>
      <vt:lpstr>Agenda</vt:lpstr>
      <vt:lpstr>Partners</vt:lpstr>
      <vt:lpstr>Public safety background</vt:lpstr>
      <vt:lpstr>Public safety background cont’d</vt:lpstr>
      <vt:lpstr>Public safety communications interoperability – in focus</vt:lpstr>
      <vt:lpstr>Slide 7</vt:lpstr>
      <vt:lpstr>Slide 8</vt:lpstr>
      <vt:lpstr>Slide 9</vt:lpstr>
      <vt:lpstr>Public safety’s future in LTE</vt:lpstr>
      <vt:lpstr>Public safety’s future in LTE cont’d</vt:lpstr>
      <vt:lpstr>FirstNet</vt:lpstr>
      <vt:lpstr>RAN Requirements - Device to Device (ProSe) – Release 12</vt:lpstr>
      <vt:lpstr>RAN Requirements – Efficient Group Communications (GCSEL) – Release 12</vt:lpstr>
      <vt:lpstr>Summary</vt:lpstr>
      <vt:lpstr>Summary cont’d</vt:lpstr>
    </vt:vector>
  </TitlesOfParts>
  <Company>NTIA/ITS.P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Safety LTE</dc:title>
  <dc:creator>Andrew Thiessen</dc:creator>
  <cp:lastModifiedBy>Andrew Thiessen</cp:lastModifiedBy>
  <cp:revision>42</cp:revision>
  <dcterms:created xsi:type="dcterms:W3CDTF">2012-05-31T18:06:36Z</dcterms:created>
  <dcterms:modified xsi:type="dcterms:W3CDTF">2012-05-31T18:16:33Z</dcterms:modified>
</cp:coreProperties>
</file>