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8" r:id="rId3"/>
    <p:sldId id="280" r:id="rId4"/>
    <p:sldId id="281" r:id="rId5"/>
    <p:sldId id="282" r:id="rId6"/>
    <p:sldId id="283" r:id="rId7"/>
    <p:sldId id="285" r:id="rId8"/>
    <p:sldId id="286" r:id="rId9"/>
    <p:sldId id="287" r:id="rId10"/>
    <p:sldId id="297" r:id="rId11"/>
    <p:sldId id="290" r:id="rId12"/>
    <p:sldId id="291" r:id="rId13"/>
    <p:sldId id="292" r:id="rId14"/>
    <p:sldId id="259" r:id="rId15"/>
    <p:sldId id="295" r:id="rId16"/>
    <p:sldId id="293" r:id="rId17"/>
    <p:sldId id="294" r:id="rId18"/>
    <p:sldId id="264" r:id="rId19"/>
    <p:sldId id="278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96" r:id="rId28"/>
    <p:sldId id="272" r:id="rId29"/>
    <p:sldId id="273" r:id="rId30"/>
    <p:sldId id="276" r:id="rId31"/>
    <p:sldId id="262" r:id="rId32"/>
    <p:sldId id="277" r:id="rId3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6F0F0"/>
    <a:srgbClr val="78B4D2"/>
    <a:srgbClr val="15C2E5"/>
    <a:srgbClr val="777777"/>
    <a:srgbClr val="55A1C7"/>
    <a:srgbClr val="9DC9DF"/>
    <a:srgbClr val="009BCC"/>
    <a:srgbClr val="FF3300"/>
    <a:srgbClr val="004E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66" autoAdjust="0"/>
    <p:restoredTop sz="94585" autoAdjust="0"/>
  </p:normalViewPr>
  <p:slideViewPr>
    <p:cSldViewPr snapToGrid="0" showGuides="1">
      <p:cViewPr varScale="1">
        <p:scale>
          <a:sx n="117" d="100"/>
          <a:sy n="117" d="100"/>
        </p:scale>
        <p:origin x="-2100" y="-102"/>
      </p:cViewPr>
      <p:guideLst>
        <p:guide orient="horz" pos="1414"/>
        <p:guide orient="horz" pos="2056"/>
        <p:guide pos="247"/>
        <p:guide pos="12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5" d="100"/>
          <a:sy n="85" d="100"/>
        </p:scale>
        <p:origin x="-3786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4" Type="http://schemas.openxmlformats.org/officeDocument/2006/relationships/image" Target="../media/image3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48.wmf"/><Relationship Id="rId5" Type="http://schemas.openxmlformats.org/officeDocument/2006/relationships/image" Target="../media/image40.wmf"/><Relationship Id="rId4" Type="http://schemas.openxmlformats.org/officeDocument/2006/relationships/image" Target="../media/image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FA6162-BCF6-44AE-969A-E911BA41AA8F}" type="datetimeFigureOut">
              <a:rPr lang="ko-KR" altLang="en-US" smtClean="0"/>
              <a:pPr/>
              <a:t>2012-06-01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8A5E8D-16BE-4B59-BF8F-CD29460F22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549562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7EE073-43B6-44B9-9F0F-58653E7C02CF}" type="datetimeFigureOut">
              <a:rPr lang="ko-KR" altLang="en-US" smtClean="0"/>
              <a:pPr/>
              <a:t>2012-06-01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0ABF4-45E2-4C93-BCCF-DF1AB8E5F56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745061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ko-KR" smtClean="0">
              <a:latin typeface="굴림" charset="-127"/>
              <a:ea typeface="굴림" charset="-127"/>
            </a:endParaRP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E24969-1858-4CA9-B6D7-02A4F67FE827}" type="slidenum">
              <a:rPr lang="en-US" altLang="ko-KR" smtClean="0">
                <a:solidFill>
                  <a:prstClr val="black"/>
                </a:solidFill>
                <a:latin typeface="굴림" charset="-127"/>
              </a:rPr>
              <a:pPr/>
              <a:t>9</a:t>
            </a:fld>
            <a:endParaRPr lang="en-US" altLang="ko-KR" smtClean="0">
              <a:solidFill>
                <a:prstClr val="black"/>
              </a:solidFill>
              <a:latin typeface="굴림" charset="-127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굴림" charset="-127"/>
              <a:ea typeface="굴림" charset="-127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D4788C-274E-441D-9FB3-A483A0482164}" type="slidenum">
              <a:rPr lang="en-US" altLang="ko-KR" smtClean="0">
                <a:solidFill>
                  <a:prstClr val="black"/>
                </a:solidFill>
                <a:latin typeface="굴림" charset="-127"/>
              </a:rPr>
              <a:pPr/>
              <a:t>10</a:t>
            </a:fld>
            <a:endParaRPr lang="en-US" altLang="ko-KR" smtClean="0">
              <a:solidFill>
                <a:prstClr val="black"/>
              </a:solidFill>
              <a:latin typeface="굴림" charset="-127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굴림" charset="-127"/>
              <a:ea typeface="굴림" charset="-127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B23300-D881-46E8-82E3-0B5828A3BE70}" type="slidenum">
              <a:rPr lang="en-US" altLang="ko-KR" smtClean="0">
                <a:solidFill>
                  <a:prstClr val="black"/>
                </a:solidFill>
                <a:latin typeface="굴림" charset="-127"/>
              </a:rPr>
              <a:pPr/>
              <a:t>11</a:t>
            </a:fld>
            <a:endParaRPr lang="en-US" altLang="ko-KR" smtClean="0">
              <a:solidFill>
                <a:prstClr val="black"/>
              </a:solidFill>
              <a:latin typeface="굴림" charset="-127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굴림" charset="-127"/>
              <a:ea typeface="굴림" charset="-127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C0306E-C1DC-4736-8B6E-4BCE813F50B1}" type="slidenum">
              <a:rPr lang="en-US" altLang="ko-KR" smtClean="0">
                <a:solidFill>
                  <a:prstClr val="black"/>
                </a:solidFill>
                <a:latin typeface="굴림" charset="-127"/>
              </a:rPr>
              <a:pPr/>
              <a:t>12</a:t>
            </a:fld>
            <a:endParaRPr lang="en-US" altLang="ko-KR" smtClean="0">
              <a:solidFill>
                <a:prstClr val="black"/>
              </a:solidFill>
              <a:latin typeface="굴림" charset="-127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0ABF4-45E2-4C93-BCCF-DF1AB8E5F56D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317339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29B25F-D0F3-4471-979B-7880931FCD43}" type="slidenum">
              <a:rPr lang="en-US" altLang="ko-KR" smtClean="0"/>
              <a:pPr>
                <a:defRPr/>
              </a:pPr>
              <a:t>3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29B25F-D0F3-4471-979B-7880931FCD43}" type="slidenum">
              <a:rPr lang="en-US" altLang="ko-KR" smtClean="0"/>
              <a:pPr>
                <a:defRPr/>
              </a:pPr>
              <a:t>4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19269E-636F-4B80-8EC5-486103DFF980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 altLang="ko-K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ko-KR" smtClean="0">
              <a:latin typeface="굴림" charset="-127"/>
              <a:ea typeface="굴림" charset="-127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166A59-D9BF-41B9-A664-43A2A8EBC756}" type="slidenum">
              <a:rPr lang="en-US" altLang="ko-KR" smtClean="0">
                <a:solidFill>
                  <a:prstClr val="black"/>
                </a:solidFill>
                <a:latin typeface="굴림" charset="-127"/>
              </a:rPr>
              <a:pPr/>
              <a:t>6</a:t>
            </a:fld>
            <a:endParaRPr lang="en-US" altLang="ko-KR" smtClean="0">
              <a:solidFill>
                <a:prstClr val="black"/>
              </a:solidFill>
              <a:latin typeface="굴림" charset="-127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fld id="{E7C09DD7-79A1-4D07-A1DE-5E6CD57F9F07}" type="slidenum">
              <a:rPr kumimoji="1" lang="en-US" altLang="ko-KR" b="1" i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kumimoji="1" lang="en-US" altLang="ko-KR" b="1" i="1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D330C5-A41E-4276-A352-EA07EE52D4B8}" type="slidenum">
              <a:rPr lang="en-US" altLang="ko-KR" sz="1100">
                <a:solidFill>
                  <a:prstClr val="white"/>
                </a:solidFill>
                <a:latin typeface="HY견고딕" pitchFamily="18" charset="-127"/>
                <a:ea typeface="HY견고딕" pitchFamily="18" charset="-127"/>
              </a:rPr>
              <a:pPr>
                <a:defRPr/>
              </a:pPr>
              <a:t>8</a:t>
            </a:fld>
            <a:endParaRPr lang="en-US" altLang="ko-KR" sz="1100" dirty="0">
              <a:solidFill>
                <a:prstClr val="white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82DD-6F64-49B4-9E48-75EE5958682A}" type="datetime1">
              <a:rPr lang="ko-KR" altLang="en-US" smtClean="0"/>
              <a:pPr/>
              <a:t>2012-06-01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8" name="그림 7" descr="gsma08.png"/>
          <p:cNvPicPr>
            <a:picLocks noChangeAspect="1"/>
          </p:cNvPicPr>
          <p:nvPr userDrawn="1"/>
        </p:nvPicPr>
        <p:blipFill>
          <a:blip r:embed="rId2" cstate="print"/>
          <a:srcRect t="1205" r="57834"/>
          <a:stretch>
            <a:fillRect/>
          </a:stretch>
        </p:blipFill>
        <p:spPr bwMode="auto">
          <a:xfrm>
            <a:off x="3663950" y="5153025"/>
            <a:ext cx="18288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그림 8" descr="gsma02.png"/>
          <p:cNvPicPr>
            <a:picLocks noChangeAspect="1"/>
          </p:cNvPicPr>
          <p:nvPr userDrawn="1"/>
        </p:nvPicPr>
        <p:blipFill>
          <a:blip r:embed="rId3" cstate="print"/>
          <a:srcRect l="4639" r="15860" b="49861"/>
          <a:stretch>
            <a:fillRect/>
          </a:stretch>
        </p:blipFill>
        <p:spPr bwMode="auto">
          <a:xfrm>
            <a:off x="7321550" y="0"/>
            <a:ext cx="18224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그림 9" descr="gsma07.png"/>
          <p:cNvPicPr>
            <a:picLocks noChangeAspect="1"/>
          </p:cNvPicPr>
          <p:nvPr userDrawn="1"/>
        </p:nvPicPr>
        <p:blipFill>
          <a:blip r:embed="rId4" cstate="print"/>
          <a:srcRect l="13864" t="50139" r="7341"/>
          <a:stretch>
            <a:fillRect/>
          </a:stretch>
        </p:blipFill>
        <p:spPr bwMode="auto">
          <a:xfrm>
            <a:off x="7321550" y="5153025"/>
            <a:ext cx="182245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그림 10" descr="gsma04.png"/>
          <p:cNvPicPr>
            <a:picLocks noChangeAspect="1"/>
          </p:cNvPicPr>
          <p:nvPr userDrawn="1"/>
        </p:nvPicPr>
        <p:blipFill>
          <a:blip r:embed="rId5" cstate="print"/>
          <a:srcRect t="50139" r="28577"/>
          <a:stretch>
            <a:fillRect/>
          </a:stretch>
        </p:blipFill>
        <p:spPr bwMode="auto">
          <a:xfrm>
            <a:off x="0" y="5153025"/>
            <a:ext cx="183515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그림 11" descr="gsma06.png"/>
          <p:cNvPicPr>
            <a:picLocks noChangeAspect="1"/>
          </p:cNvPicPr>
          <p:nvPr userDrawn="1"/>
        </p:nvPicPr>
        <p:blipFill>
          <a:blip r:embed="rId6" cstate="print"/>
          <a:srcRect l="50087" t="7813" b="29449"/>
          <a:stretch>
            <a:fillRect/>
          </a:stretch>
        </p:blipFill>
        <p:spPr bwMode="auto">
          <a:xfrm>
            <a:off x="1835150" y="0"/>
            <a:ext cx="18288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그림 12" descr="gsma06.png"/>
          <p:cNvPicPr>
            <a:picLocks noChangeAspect="1"/>
          </p:cNvPicPr>
          <p:nvPr userDrawn="1"/>
        </p:nvPicPr>
        <p:blipFill>
          <a:blip r:embed="rId6" cstate="print"/>
          <a:srcRect t="7813" r="49913" b="29449"/>
          <a:stretch>
            <a:fillRect/>
          </a:stretch>
        </p:blipFill>
        <p:spPr bwMode="auto">
          <a:xfrm>
            <a:off x="0" y="0"/>
            <a:ext cx="18351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그림 13" descr="gsma02.png"/>
          <p:cNvPicPr>
            <a:picLocks noChangeAspect="1"/>
          </p:cNvPicPr>
          <p:nvPr userDrawn="1"/>
        </p:nvPicPr>
        <p:blipFill>
          <a:blip r:embed="rId3" cstate="print"/>
          <a:srcRect l="4639" t="50137" r="15860"/>
          <a:stretch>
            <a:fillRect/>
          </a:stretch>
        </p:blipFill>
        <p:spPr bwMode="auto">
          <a:xfrm>
            <a:off x="7321550" y="1724025"/>
            <a:ext cx="18224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그림 14" descr="gsma04.png"/>
          <p:cNvPicPr>
            <a:picLocks noChangeAspect="1"/>
          </p:cNvPicPr>
          <p:nvPr userDrawn="1"/>
        </p:nvPicPr>
        <p:blipFill>
          <a:blip r:embed="rId5" cstate="print"/>
          <a:srcRect r="28577" b="49861"/>
          <a:stretch>
            <a:fillRect/>
          </a:stretch>
        </p:blipFill>
        <p:spPr bwMode="auto">
          <a:xfrm>
            <a:off x="0" y="3438525"/>
            <a:ext cx="18351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그림 15" descr="gsma11.png"/>
          <p:cNvPicPr>
            <a:picLocks noChangeAspect="1"/>
          </p:cNvPicPr>
          <p:nvPr userDrawn="1"/>
        </p:nvPicPr>
        <p:blipFill>
          <a:blip r:embed="rId7" cstate="print"/>
          <a:srcRect r="19553"/>
          <a:stretch>
            <a:fillRect/>
          </a:stretch>
        </p:blipFill>
        <p:spPr bwMode="auto">
          <a:xfrm>
            <a:off x="1835150" y="5153025"/>
            <a:ext cx="18288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그림 16" descr="gsma07.png"/>
          <p:cNvPicPr>
            <a:picLocks noChangeAspect="1"/>
          </p:cNvPicPr>
          <p:nvPr userDrawn="1"/>
        </p:nvPicPr>
        <p:blipFill>
          <a:blip r:embed="rId4" cstate="print"/>
          <a:srcRect l="13864" r="7341" b="49861"/>
          <a:stretch>
            <a:fillRect/>
          </a:stretch>
        </p:blipFill>
        <p:spPr bwMode="auto">
          <a:xfrm>
            <a:off x="7321550" y="3438525"/>
            <a:ext cx="18224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그림 17" descr="gsma08.png"/>
          <p:cNvPicPr>
            <a:picLocks noChangeAspect="1"/>
          </p:cNvPicPr>
          <p:nvPr userDrawn="1"/>
        </p:nvPicPr>
        <p:blipFill>
          <a:blip r:embed="rId2" cstate="print"/>
          <a:srcRect l="42166" t="1205" r="15668"/>
          <a:stretch>
            <a:fillRect/>
          </a:stretch>
        </p:blipFill>
        <p:spPr bwMode="auto">
          <a:xfrm>
            <a:off x="5492750" y="5153025"/>
            <a:ext cx="18288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그림 18" descr="gsma10.png"/>
          <p:cNvPicPr>
            <a:picLocks noChangeAspect="1"/>
          </p:cNvPicPr>
          <p:nvPr userDrawn="1"/>
        </p:nvPicPr>
        <p:blipFill>
          <a:blip r:embed="rId8" cstate="print"/>
          <a:srcRect l="20442"/>
          <a:stretch>
            <a:fillRect/>
          </a:stretch>
        </p:blipFill>
        <p:spPr bwMode="auto">
          <a:xfrm>
            <a:off x="5492750" y="0"/>
            <a:ext cx="18288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그림 19" descr="gsma12.png"/>
          <p:cNvPicPr>
            <a:picLocks noChangeAspect="1"/>
          </p:cNvPicPr>
          <p:nvPr userDrawn="1"/>
        </p:nvPicPr>
        <p:blipFill>
          <a:blip r:embed="rId9" cstate="print"/>
          <a:srcRect l="20442"/>
          <a:stretch>
            <a:fillRect/>
          </a:stretch>
        </p:blipFill>
        <p:spPr bwMode="auto">
          <a:xfrm>
            <a:off x="3663950" y="0"/>
            <a:ext cx="18288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그림 20" descr="gsma09.png"/>
          <p:cNvPicPr>
            <a:picLocks noChangeAspect="1"/>
          </p:cNvPicPr>
          <p:nvPr userDrawn="1"/>
        </p:nvPicPr>
        <p:blipFill>
          <a:blip r:embed="rId10" cstate="print"/>
          <a:srcRect r="19861"/>
          <a:stretch>
            <a:fillRect/>
          </a:stretch>
        </p:blipFill>
        <p:spPr bwMode="auto">
          <a:xfrm>
            <a:off x="3175" y="1724025"/>
            <a:ext cx="18319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그림 33" descr="samsung-logo.png"/>
          <p:cNvPicPr>
            <a:picLocks noChangeAspect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67644" y="382868"/>
            <a:ext cx="826219" cy="27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직사각형 29"/>
          <p:cNvSpPr/>
          <p:nvPr userDrawn="1"/>
        </p:nvSpPr>
        <p:spPr>
          <a:xfrm flipV="1">
            <a:off x="1835150" y="1724818"/>
            <a:ext cx="5486400" cy="343080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grpSp>
        <p:nvGrpSpPr>
          <p:cNvPr id="87" name="그룹 86"/>
          <p:cNvGrpSpPr/>
          <p:nvPr userDrawn="1"/>
        </p:nvGrpSpPr>
        <p:grpSpPr>
          <a:xfrm>
            <a:off x="1835150" y="4610100"/>
            <a:ext cx="63500" cy="2247900"/>
            <a:chOff x="1835150" y="4610100"/>
            <a:chExt cx="63500" cy="2247900"/>
          </a:xfrm>
        </p:grpSpPr>
        <p:sp>
          <p:nvSpPr>
            <p:cNvPr id="85" name="직사각형 84"/>
            <p:cNvSpPr/>
            <p:nvPr userDrawn="1"/>
          </p:nvSpPr>
          <p:spPr>
            <a:xfrm>
              <a:off x="1835150" y="4610100"/>
              <a:ext cx="63500" cy="8763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/>
            </a:p>
          </p:txBody>
        </p:sp>
        <p:sp>
          <p:nvSpPr>
            <p:cNvPr id="86" name="직사각형 85"/>
            <p:cNvSpPr/>
            <p:nvPr userDrawn="1"/>
          </p:nvSpPr>
          <p:spPr>
            <a:xfrm>
              <a:off x="1835150" y="5434013"/>
              <a:ext cx="28800" cy="1423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/>
            </a:p>
          </p:txBody>
        </p:sp>
      </p:grpSp>
      <p:grpSp>
        <p:nvGrpSpPr>
          <p:cNvPr id="88" name="그룹 87"/>
          <p:cNvGrpSpPr/>
          <p:nvPr userDrawn="1"/>
        </p:nvGrpSpPr>
        <p:grpSpPr>
          <a:xfrm rot="16200000">
            <a:off x="7988300" y="2297449"/>
            <a:ext cx="63500" cy="2247900"/>
            <a:chOff x="1835150" y="4610100"/>
            <a:chExt cx="63500" cy="2247900"/>
          </a:xfrm>
        </p:grpSpPr>
        <p:sp>
          <p:nvSpPr>
            <p:cNvPr id="89" name="직사각형 88"/>
            <p:cNvSpPr/>
            <p:nvPr userDrawn="1"/>
          </p:nvSpPr>
          <p:spPr>
            <a:xfrm>
              <a:off x="1835150" y="4610100"/>
              <a:ext cx="63500" cy="8763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/>
            </a:p>
          </p:txBody>
        </p:sp>
        <p:sp>
          <p:nvSpPr>
            <p:cNvPr id="90" name="직사각형 89"/>
            <p:cNvSpPr/>
            <p:nvPr userDrawn="1"/>
          </p:nvSpPr>
          <p:spPr>
            <a:xfrm>
              <a:off x="1835150" y="5434013"/>
              <a:ext cx="28800" cy="1423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/>
            </a:p>
          </p:txBody>
        </p:sp>
      </p:grpSp>
      <p:grpSp>
        <p:nvGrpSpPr>
          <p:cNvPr id="91" name="그룹 90"/>
          <p:cNvGrpSpPr/>
          <p:nvPr userDrawn="1"/>
        </p:nvGrpSpPr>
        <p:grpSpPr>
          <a:xfrm rot="10800000">
            <a:off x="5432206" y="-1"/>
            <a:ext cx="63500" cy="1858404"/>
            <a:chOff x="1835150" y="4610100"/>
            <a:chExt cx="63500" cy="1858404"/>
          </a:xfrm>
        </p:grpSpPr>
        <p:sp>
          <p:nvSpPr>
            <p:cNvPr id="92" name="직사각형 91"/>
            <p:cNvSpPr/>
            <p:nvPr userDrawn="1"/>
          </p:nvSpPr>
          <p:spPr>
            <a:xfrm>
              <a:off x="1835150" y="4610100"/>
              <a:ext cx="63500" cy="8763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/>
            </a:p>
          </p:txBody>
        </p:sp>
        <p:sp>
          <p:nvSpPr>
            <p:cNvPr id="93" name="직사각형 92"/>
            <p:cNvSpPr/>
            <p:nvPr userDrawn="1"/>
          </p:nvSpPr>
          <p:spPr>
            <a:xfrm>
              <a:off x="1835151" y="5434014"/>
              <a:ext cx="28800" cy="103449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96078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53F81-3544-4C9B-9E65-90975955A073}" type="datetime1">
              <a:rPr lang="ko-KR" altLang="en-US" smtClean="0"/>
              <a:pPr/>
              <a:t>2012-06-01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963183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BF283-712E-40BF-A675-4A288DF0AE9C}" type="datetime1">
              <a:rPr lang="ko-KR" altLang="en-US" smtClean="0"/>
              <a:pPr/>
              <a:t>2012-06-01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01206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B4BB-E7F8-4ECE-A70C-B164623F66E9}" type="datetime1">
              <a:rPr lang="ko-KR" altLang="en-US" smtClean="0"/>
              <a:pPr/>
              <a:t>2012-06-01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13834" y="-3575"/>
            <a:ext cx="9144000" cy="1200327"/>
          </a:xfrm>
          <a:prstGeom prst="rect">
            <a:avLst/>
          </a:prstGeom>
          <a:gradFill>
            <a:gsLst>
              <a:gs pos="100000">
                <a:schemeClr val="accent1">
                  <a:tint val="66000"/>
                  <a:satMod val="160000"/>
                  <a:alpha val="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grpSp>
        <p:nvGrpSpPr>
          <p:cNvPr id="8" name="그룹 7"/>
          <p:cNvGrpSpPr/>
          <p:nvPr userDrawn="1"/>
        </p:nvGrpSpPr>
        <p:grpSpPr>
          <a:xfrm>
            <a:off x="107504" y="119307"/>
            <a:ext cx="8915400" cy="1235413"/>
            <a:chOff x="228600" y="1000108"/>
            <a:chExt cx="8915400" cy="928670"/>
          </a:xfrm>
        </p:grpSpPr>
        <p:pic>
          <p:nvPicPr>
            <p:cNvPr id="9" name="그림 19" descr="gsma13.png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000108"/>
              <a:ext cx="8915400" cy="928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그림 19" descr="gsma13.png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000108"/>
              <a:ext cx="8915400" cy="928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그림 10" descr="gsma26.png"/>
          <p:cNvPicPr>
            <a:picLocks noChangeAspect="1"/>
          </p:cNvPicPr>
          <p:nvPr userDrawn="1"/>
        </p:nvPicPr>
        <p:blipFill>
          <a:blip r:embed="rId3" cstate="print">
            <a:grayscl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79232" y="-6462"/>
            <a:ext cx="1978602" cy="1978602"/>
          </a:xfrm>
          <a:prstGeom prst="rect">
            <a:avLst/>
          </a:prstGeom>
        </p:spPr>
      </p:pic>
      <p:pic>
        <p:nvPicPr>
          <p:cNvPr id="12" name="그림 16" descr="samsung-logo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23173" y="71426"/>
            <a:ext cx="499731" cy="16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직사각형 12"/>
          <p:cNvSpPr/>
          <p:nvPr userDrawn="1"/>
        </p:nvSpPr>
        <p:spPr>
          <a:xfrm>
            <a:off x="0" y="0"/>
            <a:ext cx="288000" cy="105273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sp>
        <p:nvSpPr>
          <p:cNvPr id="14" name="직사각형 13"/>
          <p:cNvSpPr/>
          <p:nvPr userDrawn="1"/>
        </p:nvSpPr>
        <p:spPr>
          <a:xfrm>
            <a:off x="0" y="1052736"/>
            <a:ext cx="288000" cy="5805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251945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AD6C3-BA4C-4558-917B-00620D09B55B}" type="datetime1">
              <a:rPr lang="ko-KR" altLang="en-US" smtClean="0"/>
              <a:pPr/>
              <a:t>2012-06-01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1124744"/>
          </a:xfrm>
          <a:prstGeom prst="rect">
            <a:avLst/>
          </a:prstGeom>
          <a:gradFill>
            <a:gsLst>
              <a:gs pos="100000">
                <a:schemeClr val="accent1">
                  <a:tint val="66000"/>
                  <a:satMod val="160000"/>
                  <a:alpha val="0"/>
                </a:schemeClr>
              </a:gs>
              <a:gs pos="0">
                <a:srgbClr val="F4E1E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grpSp>
        <p:nvGrpSpPr>
          <p:cNvPr id="8" name="그룹 7"/>
          <p:cNvGrpSpPr/>
          <p:nvPr userDrawn="1"/>
        </p:nvGrpSpPr>
        <p:grpSpPr>
          <a:xfrm>
            <a:off x="107504" y="116632"/>
            <a:ext cx="8874440" cy="1293779"/>
            <a:chOff x="228600" y="1000108"/>
            <a:chExt cx="8915400" cy="928670"/>
          </a:xfrm>
        </p:grpSpPr>
        <p:pic>
          <p:nvPicPr>
            <p:cNvPr id="9" name="그림 19" descr="gsma13.png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000108"/>
              <a:ext cx="8915400" cy="928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그림 19" descr="gsma13.png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000108"/>
              <a:ext cx="8915400" cy="928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직사각형 11"/>
          <p:cNvSpPr/>
          <p:nvPr userDrawn="1"/>
        </p:nvSpPr>
        <p:spPr>
          <a:xfrm>
            <a:off x="0" y="0"/>
            <a:ext cx="288000" cy="1051200"/>
          </a:xfrm>
          <a:prstGeom prst="rect">
            <a:avLst/>
          </a:prstGeom>
          <a:solidFill>
            <a:srgbClr val="F0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0" y="1051200"/>
            <a:ext cx="288000" cy="5806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ko-KR" altLang="en-US" sz="1800" dirty="0"/>
          </a:p>
        </p:txBody>
      </p:sp>
      <p:pic>
        <p:nvPicPr>
          <p:cNvPr id="16" name="그림 15" descr="gsma26.png"/>
          <p:cNvPicPr>
            <a:picLocks noChangeAspect="1"/>
          </p:cNvPicPr>
          <p:nvPr userDrawn="1"/>
        </p:nvPicPr>
        <p:blipFill>
          <a:blip r:embed="rId3" cstate="print">
            <a:grayscl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79232" y="-6462"/>
            <a:ext cx="1978602" cy="1978602"/>
          </a:xfrm>
          <a:prstGeom prst="rect">
            <a:avLst/>
          </a:prstGeom>
        </p:spPr>
      </p:pic>
      <p:pic>
        <p:nvPicPr>
          <p:cNvPr id="17" name="그림 16" descr="samsung-logo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23173" y="71426"/>
            <a:ext cx="499731" cy="16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49655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8F98A-D286-45D0-816E-F81EA3F8BF84}" type="datetime1">
              <a:rPr lang="ko-KR" altLang="en-US" smtClean="0"/>
              <a:pPr/>
              <a:t>2012-06-01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0" y="0"/>
            <a:ext cx="9144000" cy="1052736"/>
          </a:xfrm>
          <a:prstGeom prst="rect">
            <a:avLst/>
          </a:prstGeom>
          <a:gradFill>
            <a:gsLst>
              <a:gs pos="100000">
                <a:schemeClr val="accent1">
                  <a:tint val="66000"/>
                  <a:satMod val="160000"/>
                  <a:alpha val="0"/>
                </a:schemeClr>
              </a:gs>
              <a:gs pos="0">
                <a:srgbClr val="D7EDE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130343" y="18804"/>
            <a:ext cx="8915400" cy="1235413"/>
            <a:chOff x="228600" y="1000108"/>
            <a:chExt cx="8915400" cy="928670"/>
          </a:xfrm>
        </p:grpSpPr>
        <p:pic>
          <p:nvPicPr>
            <p:cNvPr id="10" name="그림 19" descr="gsma13.png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000108"/>
              <a:ext cx="8915400" cy="928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그림 19" descr="gsma13.png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000108"/>
              <a:ext cx="8915400" cy="928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직사각형 12"/>
          <p:cNvSpPr/>
          <p:nvPr userDrawn="1"/>
        </p:nvSpPr>
        <p:spPr>
          <a:xfrm>
            <a:off x="0" y="990600"/>
            <a:ext cx="288000" cy="5867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ko-KR" altLang="en-US" sz="1800" dirty="0"/>
          </a:p>
        </p:txBody>
      </p:sp>
      <p:sp>
        <p:nvSpPr>
          <p:cNvPr id="14" name="직사각형 13"/>
          <p:cNvSpPr/>
          <p:nvPr userDrawn="1"/>
        </p:nvSpPr>
        <p:spPr>
          <a:xfrm>
            <a:off x="-214346" y="0"/>
            <a:ext cx="142852" cy="142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5" name="그림 14" descr="gsma26.png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79232" y="-6462"/>
            <a:ext cx="1978602" cy="1978602"/>
          </a:xfrm>
          <a:prstGeom prst="rect">
            <a:avLst/>
          </a:prstGeom>
        </p:spPr>
      </p:pic>
      <p:sp>
        <p:nvSpPr>
          <p:cNvPr id="12" name="직사각형 11"/>
          <p:cNvSpPr/>
          <p:nvPr userDrawn="1"/>
        </p:nvSpPr>
        <p:spPr>
          <a:xfrm>
            <a:off x="0" y="0"/>
            <a:ext cx="288000" cy="1051200"/>
          </a:xfrm>
          <a:prstGeom prst="rect">
            <a:avLst/>
          </a:prstGeom>
          <a:solidFill>
            <a:srgbClr val="93C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7" name="그림 16" descr="samsung-logo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23173" y="71426"/>
            <a:ext cx="499731" cy="16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5998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F8B7-3A8D-4FA6-9787-F33C97C83AE0}" type="datetime1">
              <a:rPr lang="ko-KR" altLang="en-US" smtClean="0"/>
              <a:pPr/>
              <a:t>2012-06-01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직사각형 9"/>
          <p:cNvSpPr/>
          <p:nvPr userDrawn="1"/>
        </p:nvSpPr>
        <p:spPr>
          <a:xfrm>
            <a:off x="0" y="0"/>
            <a:ext cx="9144000" cy="1052736"/>
          </a:xfrm>
          <a:prstGeom prst="rect">
            <a:avLst/>
          </a:prstGeom>
          <a:gradFill>
            <a:gsLst>
              <a:gs pos="100000">
                <a:schemeClr val="accent1">
                  <a:tint val="66000"/>
                  <a:satMod val="160000"/>
                  <a:alpha val="0"/>
                </a:schemeClr>
              </a:gs>
              <a:gs pos="0">
                <a:srgbClr val="FDE4D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107504" y="116632"/>
            <a:ext cx="8915400" cy="1235413"/>
            <a:chOff x="228600" y="1000108"/>
            <a:chExt cx="8915400" cy="928670"/>
          </a:xfrm>
        </p:grpSpPr>
        <p:pic>
          <p:nvPicPr>
            <p:cNvPr id="12" name="그림 19" descr="gsma13.png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000108"/>
              <a:ext cx="8915400" cy="928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그림 19" descr="gsma13.png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000108"/>
              <a:ext cx="8915400" cy="928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직사각형 14"/>
          <p:cNvSpPr/>
          <p:nvPr userDrawn="1"/>
        </p:nvSpPr>
        <p:spPr>
          <a:xfrm>
            <a:off x="0" y="971550"/>
            <a:ext cx="288000" cy="58864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ko-KR" altLang="en-US" sz="1800" dirty="0"/>
          </a:p>
        </p:txBody>
      </p:sp>
      <p:pic>
        <p:nvPicPr>
          <p:cNvPr id="16" name="그림 15" descr="gsma26.png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79232" y="-6462"/>
            <a:ext cx="1978602" cy="1978602"/>
          </a:xfrm>
          <a:prstGeom prst="rect">
            <a:avLst/>
          </a:prstGeom>
        </p:spPr>
      </p:pic>
      <p:sp>
        <p:nvSpPr>
          <p:cNvPr id="14" name="직사각형 13"/>
          <p:cNvSpPr/>
          <p:nvPr userDrawn="1"/>
        </p:nvSpPr>
        <p:spPr>
          <a:xfrm>
            <a:off x="0" y="0"/>
            <a:ext cx="288000" cy="1051200"/>
          </a:xfrm>
          <a:prstGeom prst="rect">
            <a:avLst/>
          </a:prstGeom>
          <a:solidFill>
            <a:srgbClr val="FBB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8" name="그림 17" descr="samsung-logo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23173" y="71426"/>
            <a:ext cx="499731" cy="16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2"/>
          <p:cNvSpPr>
            <a:spLocks noChangeArrowheads="1"/>
          </p:cNvSpPr>
          <p:nvPr userDrawn="1"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NGMN </a:t>
            </a:r>
            <a:r>
              <a:rPr lang="ko-KR" altLang="en-US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현황</a:t>
            </a:r>
          </a:p>
        </p:txBody>
      </p:sp>
    </p:spTree>
    <p:extLst>
      <p:ext uri="{BB962C8B-B14F-4D97-AF65-F5344CB8AC3E}">
        <p14:creationId xmlns="" xmlns:p14="http://schemas.microsoft.com/office/powerpoint/2010/main" val="342871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4AD41-FCBF-413D-B4FC-933B494CB16C}" type="datetime1">
              <a:rPr lang="ko-KR" altLang="en-US" smtClean="0"/>
              <a:pPr/>
              <a:t>2012-06-01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6" name="직사각형 15"/>
          <p:cNvSpPr/>
          <p:nvPr userDrawn="1"/>
        </p:nvSpPr>
        <p:spPr>
          <a:xfrm>
            <a:off x="4545" y="3104"/>
            <a:ext cx="9144000" cy="977624"/>
          </a:xfrm>
          <a:prstGeom prst="rect">
            <a:avLst/>
          </a:prstGeom>
          <a:gradFill>
            <a:gsLst>
              <a:gs pos="100000">
                <a:schemeClr val="accent1">
                  <a:tint val="66000"/>
                  <a:satMod val="160000"/>
                  <a:alpha val="0"/>
                </a:schemeClr>
              </a:gs>
              <a:gs pos="0">
                <a:srgbClr val="EFE4F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117029" y="116632"/>
            <a:ext cx="8915400" cy="1235413"/>
            <a:chOff x="228600" y="1000108"/>
            <a:chExt cx="8915400" cy="928670"/>
          </a:xfrm>
        </p:grpSpPr>
        <p:pic>
          <p:nvPicPr>
            <p:cNvPr id="18" name="그림 19" descr="gsma13.png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000108"/>
              <a:ext cx="8915400" cy="928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그림 19" descr="gsma13.png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000108"/>
              <a:ext cx="8915400" cy="928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" name="직사각형 19"/>
          <p:cNvSpPr/>
          <p:nvPr userDrawn="1"/>
        </p:nvSpPr>
        <p:spPr>
          <a:xfrm>
            <a:off x="0" y="0"/>
            <a:ext cx="288000" cy="1051200"/>
          </a:xfrm>
          <a:prstGeom prst="rect">
            <a:avLst/>
          </a:prstGeom>
          <a:solidFill>
            <a:srgbClr val="D1B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0" y="1051200"/>
            <a:ext cx="288000" cy="5806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ko-KR" altLang="en-US" sz="1800" dirty="0"/>
          </a:p>
        </p:txBody>
      </p:sp>
      <p:pic>
        <p:nvPicPr>
          <p:cNvPr id="22" name="그림 21" descr="gsma26.png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79232" y="-6462"/>
            <a:ext cx="1978602" cy="1978602"/>
          </a:xfrm>
          <a:prstGeom prst="rect">
            <a:avLst/>
          </a:prstGeom>
        </p:spPr>
      </p:pic>
      <p:pic>
        <p:nvPicPr>
          <p:cNvPr id="24" name="그림 23" descr="samsung-logo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23173" y="71426"/>
            <a:ext cx="499731" cy="16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ctangle 2"/>
          <p:cNvSpPr>
            <a:spLocks noChangeArrowheads="1"/>
          </p:cNvSpPr>
          <p:nvPr userDrawn="1"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Roadmap</a:t>
            </a:r>
          </a:p>
        </p:txBody>
      </p:sp>
    </p:spTree>
    <p:extLst>
      <p:ext uri="{BB962C8B-B14F-4D97-AF65-F5344CB8AC3E}">
        <p14:creationId xmlns="" xmlns:p14="http://schemas.microsoft.com/office/powerpoint/2010/main" val="2385409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 userDrawn="1"/>
        </p:nvSpPr>
        <p:spPr>
          <a:xfrm>
            <a:off x="-9526" y="1323975"/>
            <a:ext cx="72000" cy="553402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dirty="0"/>
          </a:p>
        </p:txBody>
      </p:sp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F5835-5134-41BA-972D-1ED59FF0B886}" type="datetime1">
              <a:rPr lang="ko-KR" altLang="en-US" smtClean="0"/>
              <a:pPr/>
              <a:t>2012-06-01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4" name="그림 13" descr="gsma37.pn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3038" r="6678"/>
          <a:stretch>
            <a:fillRect/>
          </a:stretch>
        </p:blipFill>
        <p:spPr>
          <a:xfrm>
            <a:off x="61912" y="0"/>
            <a:ext cx="2124075" cy="6858000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61912" y="352425"/>
            <a:ext cx="2124000" cy="1015575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26969" y="403807"/>
            <a:ext cx="1952613" cy="39395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  <a:scene3d>
              <a:camera prst="orthographicFront"/>
              <a:lightRig rig="contrasting" dir="t"/>
            </a:scene3d>
            <a:sp3d prstMaterial="matte">
              <a:bevelT w="1270"/>
            </a:sp3d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200" b="0" dirty="0" smtClean="0">
                <a:solidFill>
                  <a:schemeClr val="bg1"/>
                </a:solidFill>
                <a:latin typeface="Dinbol" pitchFamily="2" charset="0"/>
              </a:rPr>
              <a:t>CONTENTS</a:t>
            </a:r>
            <a:endParaRPr kumimoji="0" lang="ko-KR" altLang="en-US" sz="3200" b="0" dirty="0">
              <a:solidFill>
                <a:schemeClr val="bg1"/>
              </a:solidFill>
              <a:latin typeface="Dinbol" pitchFamily="2" charset="0"/>
              <a:ea typeface="+mn-ea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-9526" y="0"/>
            <a:ext cx="72000" cy="1368000"/>
          </a:xfrm>
          <a:prstGeom prst="rect">
            <a:avLst/>
          </a:prstGeom>
          <a:solidFill>
            <a:srgbClr val="15C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258418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43FC7-229F-45A9-B036-A9D7CA14B4ED}" type="datetime1">
              <a:rPr lang="ko-KR" altLang="en-US" smtClean="0"/>
              <a:pPr/>
              <a:t>2012-06-01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301323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764FC-53CD-4136-8E77-7B9425F437F5}" type="datetime1">
              <a:rPr lang="ko-KR" altLang="en-US" smtClean="0"/>
              <a:pPr/>
              <a:t>2012-06-01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8" name="그룹 51"/>
          <p:cNvGrpSpPr/>
          <p:nvPr userDrawn="1"/>
        </p:nvGrpSpPr>
        <p:grpSpPr>
          <a:xfrm>
            <a:off x="0" y="0"/>
            <a:ext cx="72000" cy="6858000"/>
            <a:chOff x="-1" y="0"/>
            <a:chExt cx="72000" cy="6858000"/>
          </a:xfrm>
        </p:grpSpPr>
        <p:sp>
          <p:nvSpPr>
            <p:cNvPr id="9" name="직사각형 8"/>
            <p:cNvSpPr/>
            <p:nvPr/>
          </p:nvSpPr>
          <p:spPr>
            <a:xfrm>
              <a:off x="-1" y="0"/>
              <a:ext cx="72000" cy="1368000"/>
            </a:xfrm>
            <a:prstGeom prst="rect">
              <a:avLst/>
            </a:prstGeom>
            <a:solidFill>
              <a:srgbClr val="15C2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dirty="0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-1" y="1352146"/>
              <a:ext cx="72000" cy="550585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3307870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E8044-B1BE-4651-8CFA-2A1DA3E668E3}" type="datetime1">
              <a:rPr lang="ko-KR" altLang="en-US" smtClean="0"/>
              <a:pPr/>
              <a:t>2012-06-01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15375" y="6629400"/>
            <a:ext cx="428624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itchFamily="34" charset="-120"/>
              </a:defRPr>
            </a:lvl1pPr>
          </a:lstStyle>
          <a:p>
            <a:fld id="{E104757F-E9FA-4FC9-9040-FA6834D6C6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022782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7.emf"/><Relationship Id="rId11" Type="http://schemas.openxmlformats.org/officeDocument/2006/relationships/image" Target="../media/image39.png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36.png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oleObject" Target="../embeddings/oleObject10.bin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43.png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7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42.jpeg"/><Relationship Id="rId11" Type="http://schemas.openxmlformats.org/officeDocument/2006/relationships/image" Target="../media/image44.png"/><Relationship Id="rId5" Type="http://schemas.openxmlformats.org/officeDocument/2006/relationships/oleObject" Target="../embeddings/oleObject6.bin"/><Relationship Id="rId15" Type="http://schemas.openxmlformats.org/officeDocument/2006/relationships/image" Target="../media/image46.png"/><Relationship Id="rId10" Type="http://schemas.openxmlformats.org/officeDocument/2006/relationships/image" Target="../media/image37.emf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8.bin"/><Relationship Id="rId1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37.emf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50.png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6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49.png"/><Relationship Id="rId11" Type="http://schemas.openxmlformats.org/officeDocument/2006/relationships/oleObject" Target="../embeddings/oleObject13.bin"/><Relationship Id="rId5" Type="http://schemas.openxmlformats.org/officeDocument/2006/relationships/image" Target="../media/image47.png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43.png"/><Relationship Id="rId4" Type="http://schemas.openxmlformats.org/officeDocument/2006/relationships/image" Target="../media/image42.jpeg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2.pn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microsoft.com/office/2007/relationships/hdphoto" Target="../media/hdphoto3.wdp"/><Relationship Id="rId4" Type="http://schemas.openxmlformats.org/officeDocument/2006/relationships/image" Target="../media/image6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jpe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emf"/><Relationship Id="rId4" Type="http://schemas.openxmlformats.org/officeDocument/2006/relationships/image" Target="../media/image7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emf"/><Relationship Id="rId4" Type="http://schemas.openxmlformats.org/officeDocument/2006/relationships/image" Target="../media/image8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emf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1714500" y="2544805"/>
            <a:ext cx="5715000" cy="1277196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altLang="ko-KR" sz="4000" dirty="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</a:rPr>
              <a:t>Technologies for </a:t>
            </a:r>
            <a:r>
              <a:rPr lang="en-US" altLang="ko-KR" sz="4000" dirty="0" smtClean="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</a:rPr>
              <a:t/>
            </a:r>
            <a:br>
              <a:rPr lang="en-US" altLang="ko-KR" sz="4000" dirty="0" smtClean="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</a:rPr>
            </a:br>
            <a:r>
              <a:rPr lang="en-US" altLang="ko-KR" sz="4000" dirty="0" smtClean="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</a:rPr>
              <a:t>Rel-12 </a:t>
            </a:r>
            <a:r>
              <a:rPr lang="en-US" altLang="ko-KR" sz="4000" dirty="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</a:rPr>
              <a:t>and </a:t>
            </a:r>
            <a:r>
              <a:rPr lang="en-US" altLang="ko-KR" sz="4000" dirty="0" smtClean="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</a:rPr>
              <a:t>Onwards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33114" y="1724341"/>
            <a:ext cx="3786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</a:rPr>
              <a:t>3GPP TSG RAN Workshop on Rel-12 and Onwards</a:t>
            </a:r>
          </a:p>
          <a:p>
            <a:r>
              <a:rPr lang="en-US" altLang="ko-KR" sz="1200" dirty="0" smtClean="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</a:rPr>
              <a:t>Ljubljana, Slovenia, 11 – 12 June 2012</a:t>
            </a:r>
            <a:endParaRPr lang="ko-KR" altLang="en-US" sz="1200" dirty="0">
              <a:solidFill>
                <a:schemeClr val="bg1"/>
              </a:solidFill>
              <a:latin typeface="Microsoft JhengHei" pitchFamily="34" charset="-12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78588" y="1727200"/>
            <a:ext cx="1130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</a:rPr>
              <a:t>RWS-120021</a:t>
            </a:r>
            <a:endParaRPr lang="ko-KR" altLang="en-US" sz="1200" dirty="0">
              <a:solidFill>
                <a:schemeClr val="bg1"/>
              </a:solidFill>
              <a:latin typeface="Microsoft JhengHei" pitchFamily="34" charset="-120"/>
            </a:endParaRPr>
          </a:p>
        </p:txBody>
      </p:sp>
      <p:sp>
        <p:nvSpPr>
          <p:cNvPr id="6" name="부제목 2"/>
          <p:cNvSpPr txBox="1">
            <a:spLocks/>
          </p:cNvSpPr>
          <p:nvPr/>
        </p:nvSpPr>
        <p:spPr>
          <a:xfrm>
            <a:off x="1714500" y="3999335"/>
            <a:ext cx="5715000" cy="771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  <a:cs typeface="+mn-cs"/>
              </a:rPr>
              <a:t>Samsung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JhengHei" pitchFamily="34" charset="-12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201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95536" y="375628"/>
            <a:ext cx="818467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FD-MIMO with 1D/2D AAS Configurations</a:t>
            </a:r>
            <a:endParaRPr lang="ko-KR" altLang="en-US" sz="3000" dirty="0">
              <a:solidFill>
                <a:srgbClr val="0070C0"/>
              </a:solidFill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" name="Content Placeholder 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23325841"/>
              </p:ext>
            </p:extLst>
          </p:nvPr>
        </p:nvGraphicFramePr>
        <p:xfrm>
          <a:off x="411678" y="5326744"/>
          <a:ext cx="8613484" cy="12374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05904"/>
                <a:gridCol w="1032899"/>
                <a:gridCol w="1452640"/>
                <a:gridCol w="1462805"/>
                <a:gridCol w="2159236"/>
              </a:tblGrid>
              <a:tr h="246743">
                <a:tc>
                  <a:txBody>
                    <a:bodyPr/>
                    <a:lstStyle/>
                    <a:p>
                      <a:pPr marL="179388" indent="0" algn="ctr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85000"/>
                            <a:lumOff val="15000"/>
                          </a:schemeClr>
                        </a:buClr>
                        <a:buSzPct val="80000"/>
                        <a:buFont typeface="Microsoft JhengHei" pitchFamily="34" charset="-120"/>
                        <a:buNone/>
                        <a:defRPr/>
                      </a:pPr>
                      <a:r>
                        <a:rPr kumimoji="1" lang="en-US" sz="11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BS Antenna configuration</a:t>
                      </a:r>
                      <a:endParaRPr kumimoji="1" lang="en-US" sz="1100" b="1" kern="1200" dirty="0">
                        <a:solidFill>
                          <a:schemeClr val="bg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4D2"/>
                    </a:solidFill>
                  </a:tcPr>
                </a:tc>
                <a:tc>
                  <a:txBody>
                    <a:bodyPr/>
                    <a:lstStyle/>
                    <a:p>
                      <a:pPr marL="179388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85000"/>
                            <a:lumOff val="15000"/>
                          </a:schemeClr>
                        </a:buClr>
                        <a:buSzPct val="80000"/>
                        <a:buFont typeface="Microsoft JhengHei" pitchFamily="34" charset="-120"/>
                        <a:buNone/>
                        <a:tabLst/>
                        <a:defRPr/>
                      </a:pPr>
                      <a:r>
                        <a:rPr kumimoji="1" lang="en-US" sz="11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1Tx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4D2"/>
                    </a:solidFill>
                  </a:tcPr>
                </a:tc>
                <a:tc>
                  <a:txBody>
                    <a:bodyPr/>
                    <a:lstStyle/>
                    <a:p>
                      <a:pPr marL="179388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85000"/>
                            <a:lumOff val="15000"/>
                          </a:schemeClr>
                        </a:buClr>
                        <a:buSzPct val="80000"/>
                        <a:buFont typeface="Microsoft JhengHei" pitchFamily="34" charset="-120"/>
                        <a:buNone/>
                        <a:tabLst/>
                        <a:defRPr/>
                      </a:pPr>
                      <a:r>
                        <a:rPr kumimoji="1" lang="en-US" sz="11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(64x1), </a:t>
                      </a:r>
                    </a:p>
                    <a:p>
                      <a:pPr marL="179388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85000"/>
                            <a:lumOff val="15000"/>
                          </a:schemeClr>
                        </a:buClr>
                        <a:buSzPct val="80000"/>
                        <a:buFont typeface="Microsoft JhengHei" pitchFamily="34" charset="-120"/>
                        <a:buNone/>
                        <a:tabLst/>
                        <a:defRPr/>
                      </a:pPr>
                      <a:r>
                        <a:rPr kumimoji="1" lang="en-US" sz="1100" b="1" kern="1200" dirty="0" err="1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d</a:t>
                      </a:r>
                      <a:r>
                        <a:rPr kumimoji="1" lang="en-US" sz="1100" b="1" kern="1200" baseline="-25000" dirty="0" err="1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H</a:t>
                      </a:r>
                      <a:r>
                        <a:rPr kumimoji="1" lang="en-US" sz="11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=</a:t>
                      </a:r>
                      <a:r>
                        <a:rPr kumimoji="1" lang="en-US" sz="1100" b="1" kern="1200" dirty="0" err="1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d</a:t>
                      </a:r>
                      <a:r>
                        <a:rPr kumimoji="1" lang="en-US" sz="1100" b="1" kern="1200" baseline="-25000" dirty="0" err="1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V</a:t>
                      </a:r>
                      <a:r>
                        <a:rPr kumimoji="1" lang="en-US" sz="11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=0.5</a:t>
                      </a:r>
                      <a:r>
                        <a:rPr kumimoji="1" lang="el-GR" sz="11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λ</a:t>
                      </a:r>
                      <a:endParaRPr kumimoji="1" lang="en-US" sz="1100" b="1" kern="1200" dirty="0" smtClean="0">
                        <a:solidFill>
                          <a:schemeClr val="bg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4D2"/>
                    </a:solidFill>
                  </a:tcPr>
                </a:tc>
                <a:tc>
                  <a:txBody>
                    <a:bodyPr/>
                    <a:lstStyle/>
                    <a:p>
                      <a:pPr marL="179388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85000"/>
                            <a:lumOff val="15000"/>
                          </a:schemeClr>
                        </a:buClr>
                        <a:buSzPct val="80000"/>
                        <a:buFont typeface="Microsoft JhengHei" pitchFamily="34" charset="-120"/>
                        <a:buNone/>
                        <a:tabLst/>
                        <a:defRPr/>
                      </a:pPr>
                      <a:r>
                        <a:rPr kumimoji="1" lang="en-US" sz="11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(8x8), </a:t>
                      </a:r>
                    </a:p>
                    <a:p>
                      <a:pPr marL="179388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85000"/>
                            <a:lumOff val="15000"/>
                          </a:schemeClr>
                        </a:buClr>
                        <a:buSzPct val="80000"/>
                        <a:buFont typeface="Microsoft JhengHei" pitchFamily="34" charset="-120"/>
                        <a:buNone/>
                        <a:tabLst/>
                        <a:defRPr/>
                      </a:pPr>
                      <a:r>
                        <a:rPr kumimoji="1" lang="en-US" sz="1100" b="1" kern="1200" dirty="0" err="1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d</a:t>
                      </a:r>
                      <a:r>
                        <a:rPr kumimoji="1" lang="en-US" sz="1100" b="1" kern="1200" baseline="-25000" dirty="0" err="1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H</a:t>
                      </a:r>
                      <a:r>
                        <a:rPr kumimoji="1" lang="en-US" sz="11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=</a:t>
                      </a:r>
                      <a:r>
                        <a:rPr kumimoji="1" lang="en-US" sz="1100" b="1" kern="1200" dirty="0" err="1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d</a:t>
                      </a:r>
                      <a:r>
                        <a:rPr kumimoji="1" lang="en-US" sz="1100" b="1" kern="1200" baseline="-25000" dirty="0" err="1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V</a:t>
                      </a:r>
                      <a:r>
                        <a:rPr kumimoji="1" lang="en-US" sz="11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=0.5</a:t>
                      </a:r>
                      <a:r>
                        <a:rPr kumimoji="1" lang="el-GR" sz="11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λ</a:t>
                      </a:r>
                      <a:endParaRPr kumimoji="1" lang="en-US" sz="1100" b="1" kern="1200" dirty="0" smtClean="0">
                        <a:solidFill>
                          <a:schemeClr val="bg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4D2"/>
                    </a:solidFill>
                  </a:tcPr>
                </a:tc>
                <a:tc>
                  <a:txBody>
                    <a:bodyPr/>
                    <a:lstStyle/>
                    <a:p>
                      <a:pPr marL="179388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85000"/>
                            <a:lumOff val="15000"/>
                          </a:schemeClr>
                        </a:buClr>
                        <a:buSzPct val="80000"/>
                        <a:buFont typeface="Microsoft JhengHei" pitchFamily="34" charset="-120"/>
                        <a:buNone/>
                        <a:tabLst/>
                        <a:defRPr/>
                      </a:pPr>
                      <a:r>
                        <a:rPr kumimoji="1" lang="en-US" sz="11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(8x8), </a:t>
                      </a:r>
                    </a:p>
                    <a:p>
                      <a:pPr marL="179388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85000"/>
                            <a:lumOff val="15000"/>
                          </a:schemeClr>
                        </a:buClr>
                        <a:buSzPct val="80000"/>
                        <a:buFont typeface="Microsoft JhengHei" pitchFamily="34" charset="-120"/>
                        <a:buNone/>
                        <a:tabLst/>
                        <a:defRPr/>
                      </a:pPr>
                      <a:r>
                        <a:rPr kumimoji="1" lang="en-US" sz="1100" b="1" kern="1200" dirty="0" err="1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d</a:t>
                      </a:r>
                      <a:r>
                        <a:rPr kumimoji="1" lang="en-US" sz="1100" b="1" kern="1200" baseline="-25000" dirty="0" err="1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H</a:t>
                      </a:r>
                      <a:r>
                        <a:rPr kumimoji="1" lang="en-US" sz="11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=0.5</a:t>
                      </a:r>
                      <a:r>
                        <a:rPr kumimoji="1" lang="el-GR" sz="11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λ</a:t>
                      </a:r>
                      <a:r>
                        <a:rPr kumimoji="1" lang="en-US" sz="11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, </a:t>
                      </a:r>
                      <a:r>
                        <a:rPr kumimoji="1" lang="en-US" sz="1100" b="1" kern="1200" dirty="0" err="1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d</a:t>
                      </a:r>
                      <a:r>
                        <a:rPr kumimoji="1" lang="en-US" sz="1100" b="1" kern="1200" baseline="-25000" dirty="0" err="1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V</a:t>
                      </a:r>
                      <a:r>
                        <a:rPr kumimoji="1" lang="en-US" sz="11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 = 4</a:t>
                      </a:r>
                      <a:r>
                        <a:rPr kumimoji="1" lang="el-GR" sz="11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λ</a:t>
                      </a:r>
                      <a:endParaRPr kumimoji="1" lang="en-US" sz="1100" b="1" kern="1200" dirty="0" smtClean="0">
                        <a:solidFill>
                          <a:schemeClr val="bg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4D2"/>
                    </a:solidFill>
                  </a:tcPr>
                </a:tc>
              </a:tr>
              <a:tr h="243254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100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Half</a:t>
                      </a:r>
                      <a:r>
                        <a:rPr kumimoji="1" lang="en-US" sz="11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 power </a:t>
                      </a:r>
                      <a:r>
                        <a:rPr kumimoji="1" lang="en-US" sz="1100" kern="1200" baseline="0" dirty="0" err="1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beamwidth</a:t>
                      </a:r>
                      <a:r>
                        <a:rPr kumimoji="1" lang="en-US" sz="11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 (H, V)</a:t>
                      </a:r>
                      <a:endParaRPr kumimoji="1" lang="en-US" sz="1100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100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(70, 10)</a:t>
                      </a:r>
                      <a:endParaRPr kumimoji="1" lang="en-US" sz="1100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100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(90, 90)</a:t>
                      </a:r>
                      <a:endParaRPr kumimoji="1" lang="en-US" sz="1100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100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(90, 90)</a:t>
                      </a:r>
                      <a:endParaRPr kumimoji="1" lang="en-US" sz="1100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100" b="1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(90, 90)</a:t>
                      </a:r>
                      <a:endParaRPr kumimoji="1" lang="en-US" sz="1100" b="1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54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100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Cell average throughput (bps/Hz)</a:t>
                      </a:r>
                      <a:endParaRPr kumimoji="1" lang="en-US" sz="1100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100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0.880</a:t>
                      </a:r>
                      <a:endParaRPr kumimoji="1" lang="en-US" sz="1100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100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13.539</a:t>
                      </a:r>
                      <a:endParaRPr kumimoji="1" lang="en-US" sz="1100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100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3.814</a:t>
                      </a:r>
                      <a:endParaRPr kumimoji="1" lang="en-US" sz="1100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100" b="1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9.960</a:t>
                      </a:r>
                      <a:endParaRPr kumimoji="1" lang="en-US" sz="1100" b="1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881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100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Cell edge throughput (bps/Hz)</a:t>
                      </a:r>
                      <a:endParaRPr kumimoji="1" lang="en-US" sz="1100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100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0.010</a:t>
                      </a:r>
                      <a:endParaRPr kumimoji="1" lang="en-US" sz="1100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100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0.260</a:t>
                      </a:r>
                      <a:endParaRPr kumimoji="1" lang="en-US" sz="1100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100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0.078</a:t>
                      </a:r>
                      <a:endParaRPr kumimoji="1" lang="en-US" sz="1100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100" b="1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0.203</a:t>
                      </a:r>
                      <a:endParaRPr kumimoji="1" lang="en-US" sz="1100" b="1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630" y="1092202"/>
            <a:ext cx="4479925" cy="336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5975" y="1085590"/>
            <a:ext cx="4479925" cy="336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9</a:t>
            </a:fld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404246" y="4407782"/>
            <a:ext cx="8614113" cy="872698"/>
            <a:chOff x="394721" y="4417307"/>
            <a:chExt cx="8614113" cy="872698"/>
          </a:xfrm>
        </p:grpSpPr>
        <p:sp>
          <p:nvSpPr>
            <p:cNvPr id="12" name="TextBox 11"/>
            <p:cNvSpPr txBox="1"/>
            <p:nvPr/>
          </p:nvSpPr>
          <p:spPr>
            <a:xfrm>
              <a:off x="394721" y="4417307"/>
              <a:ext cx="8604590" cy="851379"/>
            </a:xfrm>
            <a:prstGeom prst="rect">
              <a:avLst/>
            </a:prstGeom>
            <a:solidFill>
              <a:srgbClr val="F2F2F2"/>
            </a:solidFill>
            <a:ln w="12700" algn="ctr">
              <a:solidFill>
                <a:srgbClr val="C5C5C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ko-KR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1pPr>
              <a:lvl2pPr algn="ctr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2pPr>
              <a:lvl3pPr algn="ctr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3pPr>
              <a:lvl4pPr algn="ctr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4pPr>
              <a:lvl5pPr algn="ctr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5pPr>
              <a:lvl6pPr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6pPr>
              <a:lvl7pPr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7pPr>
              <a:lvl8pPr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8pPr>
              <a:lvl9pPr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9pPr>
            </a:lstStyle>
            <a:p>
              <a:pPr marL="174625" indent="-174625" algn="l">
                <a:buClr>
                  <a:schemeClr val="tx1">
                    <a:lumMod val="85000"/>
                    <a:lumOff val="15000"/>
                  </a:schemeClr>
                </a:buClr>
                <a:buSzPct val="80000"/>
                <a:buFont typeface="Wingdings" pitchFamily="2" charset="2"/>
                <a:buChar char="§"/>
              </a:pPr>
              <a:r>
                <a:rPr lang="en-US" sz="1200" dirty="0" smtClean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57 </a:t>
              </a:r>
              <a:r>
                <a:rPr lang="en-US" sz="12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sectors, 10 UE/sector</a:t>
              </a:r>
            </a:p>
            <a:p>
              <a:pPr marL="174625" indent="-174625" algn="l">
                <a:buClr>
                  <a:schemeClr val="tx1">
                    <a:lumMod val="85000"/>
                    <a:lumOff val="15000"/>
                  </a:schemeClr>
                </a:buClr>
                <a:buSzPct val="80000"/>
                <a:buFont typeface="Wingdings" pitchFamily="2" charset="2"/>
                <a:buChar char="§"/>
              </a:pPr>
              <a:r>
                <a:rPr lang="en-US" sz="1200" dirty="0" smtClean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Long-term </a:t>
              </a:r>
              <a:r>
                <a:rPr lang="en-US" sz="12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fading only </a:t>
              </a:r>
            </a:p>
            <a:p>
              <a:pPr marL="174625" indent="-174625" algn="l">
                <a:buClr>
                  <a:schemeClr val="tx1">
                    <a:lumMod val="85000"/>
                    <a:lumOff val="15000"/>
                  </a:schemeClr>
                </a:buClr>
                <a:buSzPct val="80000"/>
                <a:buFont typeface="Wingdings" pitchFamily="2" charset="2"/>
                <a:buChar char="§"/>
              </a:pPr>
              <a:r>
                <a:rPr lang="en-US" sz="1200" dirty="0" smtClean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Perfect </a:t>
              </a:r>
              <a:r>
                <a:rPr lang="en-US" sz="1200" dirty="0" err="1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AoD</a:t>
              </a:r>
              <a:r>
                <a:rPr lang="en-US" sz="12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 assumed at </a:t>
              </a:r>
              <a:r>
                <a:rPr lang="en-US" sz="1200" dirty="0" err="1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eNB</a:t>
              </a:r>
              <a:endParaRPr lang="en-US" sz="1200" dirty="0">
                <a:latin typeface="Microsoft JhengHei" pitchFamily="34" charset="-120"/>
                <a:ea typeface="Microsoft JhengHei" pitchFamily="34" charset="-120"/>
                <a:cs typeface="Arial" pitchFamily="34" charset="0"/>
              </a:endParaRPr>
            </a:p>
            <a:p>
              <a:pPr marL="174625" indent="-174625" algn="l">
                <a:buClr>
                  <a:schemeClr val="tx1">
                    <a:lumMod val="85000"/>
                    <a:lumOff val="15000"/>
                  </a:schemeClr>
                </a:buClr>
                <a:buSzPct val="80000"/>
                <a:buFont typeface="Wingdings" pitchFamily="2" charset="2"/>
                <a:buChar char="§"/>
              </a:pPr>
              <a:r>
                <a:rPr lang="en-US" sz="1200" dirty="0" smtClean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SINR-throughput </a:t>
              </a:r>
              <a:r>
                <a:rPr lang="en-US" sz="12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mapping using TU3 link results</a:t>
              </a:r>
            </a:p>
          </p:txBody>
        </p:sp>
        <p:grpSp>
          <p:nvGrpSpPr>
            <p:cNvPr id="3" name="그룹 2"/>
            <p:cNvGrpSpPr/>
            <p:nvPr/>
          </p:nvGrpSpPr>
          <p:grpSpPr>
            <a:xfrm rot="5400000" flipH="1">
              <a:off x="8753247" y="5034417"/>
              <a:ext cx="255588" cy="255587"/>
              <a:chOff x="7461250" y="4376738"/>
              <a:chExt cx="255588" cy="255587"/>
            </a:xfrm>
          </p:grpSpPr>
          <p:sp>
            <p:nvSpPr>
              <p:cNvPr id="9" name="Rectangle 205"/>
              <p:cNvSpPr>
                <a:spLocks noChangeArrowheads="1"/>
              </p:cNvSpPr>
              <p:nvPr/>
            </p:nvSpPr>
            <p:spPr bwMode="auto">
              <a:xfrm flipH="1">
                <a:off x="7461250" y="4376738"/>
                <a:ext cx="250825" cy="250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11" name="AutoShape 206"/>
              <p:cNvSpPr>
                <a:spLocks noChangeArrowheads="1"/>
              </p:cNvSpPr>
              <p:nvPr/>
            </p:nvSpPr>
            <p:spPr bwMode="auto">
              <a:xfrm flipH="1">
                <a:off x="7483475" y="4398963"/>
                <a:ext cx="233363" cy="233362"/>
              </a:xfrm>
              <a:prstGeom prst="rtTriangle">
                <a:avLst/>
              </a:prstGeom>
              <a:solidFill>
                <a:srgbClr val="C5C5C5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</p:grpSp>
      <p:sp>
        <p:nvSpPr>
          <p:cNvPr id="14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Full </a:t>
            </a: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Dimension </a:t>
            </a: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MIMO</a:t>
            </a:r>
          </a:p>
        </p:txBody>
      </p:sp>
    </p:spTree>
    <p:extLst>
      <p:ext uri="{BB962C8B-B14F-4D97-AF65-F5344CB8AC3E}">
        <p14:creationId xmlns="" xmlns:p14="http://schemas.microsoft.com/office/powerpoint/2010/main" val="27100014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95536" y="375628"/>
            <a:ext cx="44534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1D (64x1): </a:t>
            </a:r>
            <a:r>
              <a:rPr lang="en-US" altLang="ko-KR" sz="3000" dirty="0" err="1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en-US" altLang="ko-KR" sz="3000" baseline="-25000" dirty="0" err="1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r>
              <a:rPr lang="en-US" altLang="ko-KR" sz="3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= 0.5</a:t>
            </a:r>
            <a:r>
              <a:rPr lang="el-GR" altLang="ko-KR" sz="3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λ</a:t>
            </a:r>
            <a:endParaRPr lang="ko-KR" altLang="en-US" sz="3000" dirty="0"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754563" y="1313119"/>
            <a:ext cx="3181890" cy="3338192"/>
            <a:chOff x="4867679" y="3118845"/>
            <a:chExt cx="3211513" cy="3369270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67679" y="3512575"/>
              <a:ext cx="3211513" cy="2975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8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469461306"/>
                </p:ext>
              </p:extLst>
            </p:nvPr>
          </p:nvGraphicFramePr>
          <p:xfrm>
            <a:off x="5662105" y="3118845"/>
            <a:ext cx="673797" cy="297654"/>
          </p:xfrm>
          <a:graphic>
            <a:graphicData uri="http://schemas.openxmlformats.org/presentationml/2006/ole">
              <p:oleObj spid="_x0000_s2368" name="Equation" r:id="rId5" imgW="533160" imgH="228600" progId="Equation.3">
                <p:embed/>
              </p:oleObj>
            </a:graphicData>
          </a:graphic>
        </p:graphicFrame>
        <p:pic>
          <p:nvPicPr>
            <p:cNvPr id="29" name="Picture 8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304775" y="3135378"/>
              <a:ext cx="364916" cy="281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7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329177683"/>
                </p:ext>
              </p:extLst>
            </p:nvPr>
          </p:nvGraphicFramePr>
          <p:xfrm>
            <a:off x="7333360" y="3158945"/>
            <a:ext cx="657127" cy="297654"/>
          </p:xfrm>
          <a:graphic>
            <a:graphicData uri="http://schemas.openxmlformats.org/presentationml/2006/ole">
              <p:oleObj spid="_x0000_s2369" name="Equation" r:id="rId7" imgW="520560" imgH="228600" progId="Equation.3">
                <p:embed/>
              </p:oleObj>
            </a:graphicData>
          </a:graphic>
        </p:graphicFrame>
        <p:pic>
          <p:nvPicPr>
            <p:cNvPr id="30" name="Picture 8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07591" y="3194311"/>
              <a:ext cx="340469" cy="26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31" name="Straight Arrow Connector 9"/>
            <p:cNvCxnSpPr>
              <a:cxnSpLocks noChangeShapeType="1"/>
            </p:cNvCxnSpPr>
            <p:nvPr/>
          </p:nvCxnSpPr>
          <p:spPr bwMode="auto">
            <a:xfrm rot="5400000" flipH="1" flipV="1">
              <a:off x="5726847" y="4196703"/>
              <a:ext cx="1593358" cy="1196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</p:spPr>
        </p:cxnSp>
        <p:cxnSp>
          <p:nvCxnSpPr>
            <p:cNvPr id="32" name="Straight Arrow Connector 10"/>
            <p:cNvCxnSpPr>
              <a:cxnSpLocks noChangeShapeType="1"/>
            </p:cNvCxnSpPr>
            <p:nvPr/>
          </p:nvCxnSpPr>
          <p:spPr bwMode="auto">
            <a:xfrm rot="5400000" flipH="1" flipV="1">
              <a:off x="6045533" y="3947804"/>
              <a:ext cx="1512984" cy="547797"/>
            </a:xfrm>
            <a:prstGeom prst="straightConnector1">
              <a:avLst/>
            </a:prstGeom>
            <a:noFill/>
            <a:ln w="12700" algn="ctr">
              <a:solidFill>
                <a:srgbClr val="0070C0"/>
              </a:solidFill>
              <a:round/>
              <a:headEnd/>
              <a:tailEnd type="arrow" w="med" len="med"/>
            </a:ln>
          </p:spPr>
        </p:cxnSp>
        <p:sp>
          <p:nvSpPr>
            <p:cNvPr id="33" name="Pie 11"/>
            <p:cNvSpPr/>
            <p:nvPr/>
          </p:nvSpPr>
          <p:spPr bwMode="auto">
            <a:xfrm rot="16200000">
              <a:off x="5243123" y="3740946"/>
              <a:ext cx="2562225" cy="2500313"/>
            </a:xfrm>
            <a:prstGeom prst="pie">
              <a:avLst>
                <a:gd name="adj1" fmla="val 19804437"/>
                <a:gd name="adj2" fmla="val 5393308"/>
              </a:avLst>
            </a:prstGeom>
            <a:solidFill>
              <a:schemeClr val="accent5">
                <a:lumMod val="60000"/>
                <a:lumOff val="40000"/>
                <a:alpha val="22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 b="1" i="1">
                <a:solidFill>
                  <a:srgbClr val="000000"/>
                </a:solidFill>
              </a:endParaRPr>
            </a:p>
          </p:txBody>
        </p:sp>
      </p:grpSp>
      <p:sp>
        <p:nvSpPr>
          <p:cNvPr id="37" name="Content Placeholder 2"/>
          <p:cNvSpPr txBox="1">
            <a:spLocks/>
          </p:cNvSpPr>
          <p:nvPr/>
        </p:nvSpPr>
        <p:spPr bwMode="auto">
          <a:xfrm>
            <a:off x="4290878" y="5018514"/>
            <a:ext cx="4736617" cy="148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latinLnBrk="1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defRPr>
            </a:lvl1pPr>
            <a:lvl2pPr marL="742950" indent="-285750" algn="l" rtl="0" eaLnBrk="0" fontAlgn="base" latinLnBrk="1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defRPr>
            </a:lvl2pPr>
            <a:lvl3pPr marL="1143000" indent="-228600" algn="l" rtl="0" eaLnBrk="0" fontAlgn="base" latinLnBrk="1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kumimoji="1" sz="180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defRPr>
            </a:lvl3pPr>
            <a:lvl4pPr marL="1600200" indent="-228600" algn="l" rtl="0" eaLnBrk="0" fontAlgn="base" latinLnBrk="1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kumimoji="1" sz="160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defRPr>
            </a:lvl4pPr>
            <a:lvl5pPr marL="2057400" indent="-228600" algn="l" rtl="0" eaLnBrk="0" fontAlgn="base" latinLnBrk="1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defRPr>
            </a:lvl5pPr>
            <a:lvl6pPr marL="2514600" indent="-22860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4625" indent="-174625" eaLnBrk="1" latinLnBrk="0" hangingPunct="1">
              <a:lnSpc>
                <a:spcPct val="100000"/>
              </a:lnSpc>
              <a:buClr>
                <a:srgbClr val="0070C0"/>
              </a:buClr>
              <a:buSzPct val="80000"/>
              <a:buFont typeface="Wingdings" pitchFamily="2" charset="2"/>
              <a:buChar char="§"/>
            </a:pPr>
            <a:r>
              <a:rPr lang="en-US" altLang="ko-KR" sz="1600" b="1" dirty="0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MU </a:t>
            </a:r>
            <a:r>
              <a:rPr lang="en-US" altLang="ko-KR" sz="1600" b="1" dirty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Interference virtually non-existent </a:t>
            </a:r>
            <a:r>
              <a:rPr lang="en-US" altLang="ko-KR" sz="1600" b="1" dirty="0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using 64-antenna </a:t>
            </a:r>
            <a:r>
              <a:rPr lang="en-US" altLang="ko-KR" sz="1600" b="1" dirty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horizontal </a:t>
            </a:r>
            <a:r>
              <a:rPr lang="en-US" altLang="ko-KR" sz="1600" b="1" dirty="0" err="1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beamforming</a:t>
            </a:r>
            <a:endParaRPr lang="en-US" altLang="ko-KR" sz="1600" b="1" dirty="0">
              <a:solidFill>
                <a:srgbClr val="0070C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174625" indent="-174625" eaLnBrk="1" latinLnBrk="0" hangingPunct="1">
              <a:lnSpc>
                <a:spcPts val="900"/>
              </a:lnSpc>
              <a:buClr>
                <a:srgbClr val="0070C0"/>
              </a:buClr>
              <a:buSzPct val="80000"/>
              <a:buFont typeface="Wingdings" pitchFamily="2" charset="2"/>
              <a:buChar char="§"/>
            </a:pPr>
            <a:endParaRPr lang="en-US" altLang="ko-KR" sz="1600" b="1" dirty="0">
              <a:solidFill>
                <a:srgbClr val="0070C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174625" indent="-174625" eaLnBrk="1" latinLnBrk="0" hangingPunct="1">
              <a:lnSpc>
                <a:spcPct val="100000"/>
              </a:lnSpc>
              <a:buClr>
                <a:srgbClr val="0070C0"/>
              </a:buClr>
              <a:buSzPct val="80000"/>
              <a:buFont typeface="Wingdings" pitchFamily="2" charset="2"/>
              <a:buChar char="§"/>
            </a:pPr>
            <a:r>
              <a:rPr lang="en-US" altLang="ko-KR" sz="1600" b="1" dirty="0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At </a:t>
            </a:r>
            <a:r>
              <a:rPr lang="en-US" altLang="ko-KR" sz="1600" b="1" dirty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700MHz, 64 antennas with half lambda </a:t>
            </a:r>
            <a:r>
              <a:rPr lang="en-US" altLang="ko-KR" sz="1600" b="1" dirty="0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/>
            </a:r>
            <a:br>
              <a:rPr lang="en-US" altLang="ko-KR" sz="1600" b="1" dirty="0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</a:br>
            <a:r>
              <a:rPr lang="en-US" altLang="ko-KR" sz="1600" b="1" dirty="0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spacing </a:t>
            </a:r>
            <a:r>
              <a:rPr lang="en-US" altLang="ko-KR" sz="1600" b="1" dirty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is 15m long</a:t>
            </a:r>
            <a:r>
              <a:rPr lang="en-US" altLang="ko-KR" sz="1600" b="1" dirty="0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!</a:t>
            </a:r>
            <a:endParaRPr lang="en-US" altLang="ko-KR" sz="1600" b="1" dirty="0">
              <a:solidFill>
                <a:srgbClr val="0070C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383981" y="1192252"/>
            <a:ext cx="3533773" cy="5395927"/>
            <a:chOff x="383981" y="1192252"/>
            <a:chExt cx="3533773" cy="5395927"/>
          </a:xfrm>
        </p:grpSpPr>
        <p:grpSp>
          <p:nvGrpSpPr>
            <p:cNvPr id="7" name="그룹 6"/>
            <p:cNvGrpSpPr/>
            <p:nvPr/>
          </p:nvGrpSpPr>
          <p:grpSpPr>
            <a:xfrm>
              <a:off x="383981" y="4243442"/>
              <a:ext cx="3533773" cy="2344737"/>
              <a:chOff x="-5014065" y="1102842"/>
              <a:chExt cx="3533773" cy="2344737"/>
            </a:xfrm>
          </p:grpSpPr>
          <p:graphicFrame>
            <p:nvGraphicFramePr>
              <p:cNvPr id="1028" name="Object 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="" xmlns:p14="http://schemas.microsoft.com/office/powerpoint/2010/main" val="2169980053"/>
                  </p:ext>
                </p:extLst>
              </p:nvPr>
            </p:nvGraphicFramePr>
            <p:xfrm>
              <a:off x="-2277217" y="1839814"/>
              <a:ext cx="796925" cy="658812"/>
            </p:xfrm>
            <a:graphic>
              <a:graphicData uri="http://schemas.openxmlformats.org/presentationml/2006/ole">
                <p:oleObj spid="_x0000_s2370" name="Equation" r:id="rId8" imgW="583920" imgH="482400" progId="Equation.3">
                  <p:embed/>
                </p:oleObj>
              </a:graphicData>
            </a:graphic>
          </p:graphicFrame>
          <p:pic>
            <p:nvPicPr>
              <p:cNvPr id="21" name="Picture 4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-5014065" y="1102842"/>
                <a:ext cx="2635250" cy="23447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" name="그룹 5"/>
            <p:cNvGrpSpPr/>
            <p:nvPr/>
          </p:nvGrpSpPr>
          <p:grpSpPr>
            <a:xfrm>
              <a:off x="383981" y="1192252"/>
              <a:ext cx="3529011" cy="2614612"/>
              <a:chOff x="-10099630" y="1298506"/>
              <a:chExt cx="3529011" cy="2614612"/>
            </a:xfrm>
          </p:grpSpPr>
          <p:graphicFrame>
            <p:nvGraphicFramePr>
              <p:cNvPr id="1029" name="Object 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="" xmlns:p14="http://schemas.microsoft.com/office/powerpoint/2010/main" val="3294663573"/>
                  </p:ext>
                </p:extLst>
              </p:nvPr>
            </p:nvGraphicFramePr>
            <p:xfrm>
              <a:off x="-7362782" y="2319178"/>
              <a:ext cx="792163" cy="627062"/>
            </p:xfrm>
            <a:graphic>
              <a:graphicData uri="http://schemas.openxmlformats.org/presentationml/2006/ole">
                <p:oleObj spid="_x0000_s2371" name="Equation" r:id="rId10" imgW="609480" imgH="482400" progId="Equation.3">
                  <p:embed/>
                </p:oleObj>
              </a:graphicData>
            </a:graphic>
          </p:graphicFrame>
          <p:pic>
            <p:nvPicPr>
              <p:cNvPr id="22" name="Picture 6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-10099630" y="1298506"/>
                <a:ext cx="2635250" cy="26146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9" name="직사각형 8"/>
            <p:cNvSpPr/>
            <p:nvPr/>
          </p:nvSpPr>
          <p:spPr>
            <a:xfrm>
              <a:off x="383981" y="3771615"/>
              <a:ext cx="2635250" cy="54321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Full </a:t>
            </a: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Dimension </a:t>
            </a: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MIMO</a:t>
            </a:r>
          </a:p>
        </p:txBody>
      </p:sp>
    </p:spTree>
    <p:extLst>
      <p:ext uri="{BB962C8B-B14F-4D97-AF65-F5344CB8AC3E}">
        <p14:creationId xmlns="" xmlns:p14="http://schemas.microsoft.com/office/powerpoint/2010/main" val="24515517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직사각형 67"/>
          <p:cNvSpPr/>
          <p:nvPr/>
        </p:nvSpPr>
        <p:spPr>
          <a:xfrm flipH="1">
            <a:off x="414029" y="1221508"/>
            <a:ext cx="3918365" cy="5340852"/>
          </a:xfrm>
          <a:prstGeom prst="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37000">
                <a:schemeClr val="bg1"/>
              </a:gs>
            </a:gsLst>
            <a:lin ang="215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직사각형 65"/>
          <p:cNvSpPr/>
          <p:nvPr/>
        </p:nvSpPr>
        <p:spPr>
          <a:xfrm>
            <a:off x="5085843" y="1214439"/>
            <a:ext cx="3918365" cy="5340852"/>
          </a:xfrm>
          <a:prstGeom prst="rect">
            <a:avLst/>
          </a:prstGeom>
          <a:gradFill>
            <a:gsLst>
              <a:gs pos="100000">
                <a:schemeClr val="bg1">
                  <a:lumMod val="85000"/>
                </a:schemeClr>
              </a:gs>
              <a:gs pos="37000">
                <a:schemeClr val="bg1"/>
              </a:gs>
            </a:gsLst>
            <a:lin ang="215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395536" y="375628"/>
            <a:ext cx="656141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altLang="ko-KR" sz="3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2D (8x8): d</a:t>
            </a:r>
            <a:r>
              <a:rPr lang="el-GR" altLang="ko-KR" sz="3000" baseline="-25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r>
              <a:rPr lang="el-GR" altLang="ko-KR" sz="3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= 0.5λ, d</a:t>
            </a:r>
            <a:r>
              <a:rPr lang="el-GR" altLang="ko-KR" sz="3000" baseline="-25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l-GR" altLang="ko-KR" sz="3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= 0.5 λ</a:t>
            </a:r>
            <a:endParaRPr lang="ko-KR" altLang="en-US" sz="3000" dirty="0"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201069780"/>
              </p:ext>
            </p:extLst>
          </p:nvPr>
        </p:nvGraphicFramePr>
        <p:xfrm>
          <a:off x="2890287" y="2104231"/>
          <a:ext cx="796925" cy="658812"/>
        </p:xfrm>
        <a:graphic>
          <a:graphicData uri="http://schemas.openxmlformats.org/presentationml/2006/ole">
            <p:oleObj spid="_x0000_s3554" name="Equation" r:id="rId4" imgW="583920" imgH="482400" progId="Equation.3">
              <p:embed/>
            </p:oleObj>
          </a:graphicData>
        </a:graphic>
      </p:graphicFrame>
      <p:graphicFrame>
        <p:nvGraphicFramePr>
          <p:cNvPr id="4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664914353"/>
              </p:ext>
            </p:extLst>
          </p:nvPr>
        </p:nvGraphicFramePr>
        <p:xfrm>
          <a:off x="2898857" y="5014119"/>
          <a:ext cx="790575" cy="627062"/>
        </p:xfrm>
        <a:graphic>
          <a:graphicData uri="http://schemas.openxmlformats.org/presentationml/2006/ole">
            <p:oleObj spid="_x0000_s3555" name="Equation" r:id="rId5" imgW="609480" imgH="482400" progId="Equation.3">
              <p:embed/>
            </p:oleObj>
          </a:graphicData>
        </a:graphic>
      </p:graphicFrame>
      <p:pic>
        <p:nvPicPr>
          <p:cNvPr id="42" name="Picture 24" descr="화살-0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058" y="2151063"/>
            <a:ext cx="1387883" cy="3511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12"/>
          <p:cNvSpPr txBox="1">
            <a:spLocks noChangeArrowheads="1"/>
          </p:cNvSpPr>
          <p:nvPr/>
        </p:nvSpPr>
        <p:spPr bwMode="auto">
          <a:xfrm>
            <a:off x="7556794" y="2329935"/>
            <a:ext cx="10182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800" b="1" i="1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Azimuth</a:t>
            </a:r>
            <a:endParaRPr lang="en-US" sz="1800" b="1" i="1" dirty="0"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sp>
        <p:nvSpPr>
          <p:cNvPr id="45" name="TextBox 13"/>
          <p:cNvSpPr txBox="1">
            <a:spLocks noChangeArrowheads="1"/>
          </p:cNvSpPr>
          <p:nvPr/>
        </p:nvSpPr>
        <p:spPr bwMode="auto">
          <a:xfrm>
            <a:off x="7556794" y="5235677"/>
            <a:ext cx="11336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800" b="1" i="1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Elevation</a:t>
            </a:r>
            <a:endParaRPr lang="en-US" sz="1800" b="1" i="1" dirty="0"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sp>
        <p:nvSpPr>
          <p:cNvPr id="59" name="TextBox 27"/>
          <p:cNvSpPr txBox="1">
            <a:spLocks noChangeArrowheads="1"/>
          </p:cNvSpPr>
          <p:nvPr/>
        </p:nvSpPr>
        <p:spPr bwMode="auto">
          <a:xfrm>
            <a:off x="7614524" y="2706825"/>
            <a:ext cx="1379930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200" b="1" dirty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Low MU </a:t>
            </a:r>
          </a:p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200" b="1" dirty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Interference</a:t>
            </a:r>
          </a:p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200" b="1" dirty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from horizontal </a:t>
            </a:r>
          </a:p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200" b="1" dirty="0" err="1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beamforming</a:t>
            </a:r>
            <a:endParaRPr lang="en-US" sz="1200" b="1" dirty="0">
              <a:solidFill>
                <a:srgbClr val="FF000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sp>
        <p:nvSpPr>
          <p:cNvPr id="60" name="TextBox 29"/>
          <p:cNvSpPr txBox="1">
            <a:spLocks noChangeArrowheads="1"/>
          </p:cNvSpPr>
          <p:nvPr/>
        </p:nvSpPr>
        <p:spPr bwMode="auto">
          <a:xfrm>
            <a:off x="7612248" y="5590143"/>
            <a:ext cx="1333239" cy="9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200" b="1" dirty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High </a:t>
            </a:r>
            <a:r>
              <a:rPr lang="en-US" sz="1200" b="1" dirty="0" smtClean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MU </a:t>
            </a:r>
          </a:p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200" b="1" dirty="0" smtClean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Interference</a:t>
            </a:r>
            <a:endParaRPr lang="en-US" sz="1200" b="1" dirty="0">
              <a:solidFill>
                <a:srgbClr val="FF000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200" b="1" dirty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from vertical </a:t>
            </a:r>
            <a:br>
              <a:rPr lang="en-US" sz="1200" b="1" dirty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</a:br>
            <a:r>
              <a:rPr lang="en-US" sz="1200" b="1" dirty="0" err="1" smtClean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beamforming</a:t>
            </a:r>
            <a:endParaRPr lang="en-US" sz="1200" b="1" dirty="0">
              <a:solidFill>
                <a:srgbClr val="FF000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5213535" y="1312183"/>
            <a:ext cx="2341562" cy="2314575"/>
            <a:chOff x="5714695" y="1211263"/>
            <a:chExt cx="2341562" cy="2314575"/>
          </a:xfrm>
        </p:grpSpPr>
        <p:pic>
          <p:nvPicPr>
            <p:cNvPr id="50" name="Picture 9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14695" y="1535113"/>
              <a:ext cx="2103437" cy="1990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53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152415198"/>
                </p:ext>
              </p:extLst>
            </p:nvPr>
          </p:nvGraphicFramePr>
          <p:xfrm>
            <a:off x="7379982" y="1236663"/>
            <a:ext cx="676275" cy="296862"/>
          </p:xfrm>
          <a:graphic>
            <a:graphicData uri="http://schemas.openxmlformats.org/presentationml/2006/ole">
              <p:oleObj spid="_x0000_s3556" name="Equation" r:id="rId8" imgW="520560" imgH="228600" progId="Equation.3">
                <p:embed/>
              </p:oleObj>
            </a:graphicData>
          </a:graphic>
        </p:graphicFrame>
        <p:graphicFrame>
          <p:nvGraphicFramePr>
            <p:cNvPr id="54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807304809"/>
                </p:ext>
              </p:extLst>
            </p:nvPr>
          </p:nvGraphicFramePr>
          <p:xfrm>
            <a:off x="5998857" y="1225550"/>
            <a:ext cx="692150" cy="296863"/>
          </p:xfrm>
          <a:graphic>
            <a:graphicData uri="http://schemas.openxmlformats.org/presentationml/2006/ole">
              <p:oleObj spid="_x0000_s3557" name="Equation" r:id="rId9" imgW="533160" imgH="228600" progId="Equation.3">
                <p:embed/>
              </p:oleObj>
            </a:graphicData>
          </a:graphic>
        </p:graphicFrame>
        <p:cxnSp>
          <p:nvCxnSpPr>
            <p:cNvPr id="55" name="Straight Arrow Connector 31"/>
            <p:cNvCxnSpPr>
              <a:cxnSpLocks noChangeShapeType="1"/>
            </p:cNvCxnSpPr>
            <p:nvPr/>
          </p:nvCxnSpPr>
          <p:spPr bwMode="auto">
            <a:xfrm rot="16200000" flipV="1">
              <a:off x="6266351" y="1961357"/>
              <a:ext cx="1062037" cy="635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</p:spPr>
        </p:cxnSp>
        <p:cxnSp>
          <p:nvCxnSpPr>
            <p:cNvPr id="56" name="Straight Arrow Connector 34"/>
            <p:cNvCxnSpPr>
              <a:cxnSpLocks noChangeShapeType="1"/>
            </p:cNvCxnSpPr>
            <p:nvPr/>
          </p:nvCxnSpPr>
          <p:spPr bwMode="auto">
            <a:xfrm rot="5400000" flipH="1" flipV="1">
              <a:off x="6499714" y="1824831"/>
              <a:ext cx="995362" cy="365125"/>
            </a:xfrm>
            <a:prstGeom prst="straightConnector1">
              <a:avLst/>
            </a:prstGeom>
            <a:noFill/>
            <a:ln w="9525" algn="ctr">
              <a:solidFill>
                <a:srgbClr val="0070C0"/>
              </a:solidFill>
              <a:round/>
              <a:headEnd/>
              <a:tailEnd type="arrow" w="med" len="med"/>
            </a:ln>
          </p:spPr>
        </p:cxnSp>
        <p:pic>
          <p:nvPicPr>
            <p:cNvPr id="57" name="Picture 80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698945" y="1211263"/>
              <a:ext cx="230187" cy="171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" name="Picture 80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119632" y="1290638"/>
              <a:ext cx="230188" cy="171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" name="Pie 38"/>
            <p:cNvSpPr/>
            <p:nvPr/>
          </p:nvSpPr>
          <p:spPr>
            <a:xfrm rot="16200000">
              <a:off x="5928213" y="1634332"/>
              <a:ext cx="1724025" cy="1776412"/>
            </a:xfrm>
            <a:prstGeom prst="pie">
              <a:avLst>
                <a:gd name="adj1" fmla="val 19854457"/>
                <a:gd name="adj2" fmla="val 5358789"/>
              </a:avLst>
            </a:prstGeom>
            <a:solidFill>
              <a:schemeClr val="accent5">
                <a:lumMod val="75000"/>
                <a:alpha val="22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lang="en-US" sz="1800" b="1" i="1">
                <a:solidFill>
                  <a:srgbClr val="000000"/>
                </a:solidFill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5113338" y="4175919"/>
            <a:ext cx="2498910" cy="2332038"/>
            <a:chOff x="5240075" y="4073525"/>
            <a:chExt cx="2498910" cy="2332038"/>
          </a:xfrm>
        </p:grpSpPr>
        <p:pic>
          <p:nvPicPr>
            <p:cNvPr id="43" name="Picture 6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79973" y="4281488"/>
              <a:ext cx="2259012" cy="212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6" name="Straight Arrow Connector 14"/>
            <p:cNvCxnSpPr>
              <a:cxnSpLocks noChangeShapeType="1"/>
            </p:cNvCxnSpPr>
            <p:nvPr/>
          </p:nvCxnSpPr>
          <p:spPr bwMode="auto">
            <a:xfrm rot="16200000" flipV="1">
              <a:off x="5991148" y="4670425"/>
              <a:ext cx="957262" cy="382588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</p:spPr>
        </p:cxnSp>
        <p:cxnSp>
          <p:nvCxnSpPr>
            <p:cNvPr id="47" name="Straight Arrow Connector 15"/>
            <p:cNvCxnSpPr>
              <a:cxnSpLocks noChangeShapeType="1"/>
            </p:cNvCxnSpPr>
            <p:nvPr/>
          </p:nvCxnSpPr>
          <p:spPr bwMode="auto">
            <a:xfrm rot="16200000" flipV="1">
              <a:off x="6044329" y="4709319"/>
              <a:ext cx="1016000" cy="211138"/>
            </a:xfrm>
            <a:prstGeom prst="straightConnector1">
              <a:avLst/>
            </a:prstGeom>
            <a:noFill/>
            <a:ln w="9525" algn="ctr">
              <a:solidFill>
                <a:srgbClr val="0070C0"/>
              </a:solidFill>
              <a:round/>
              <a:headEnd/>
              <a:tailEnd type="arrow" w="med" len="med"/>
            </a:ln>
          </p:spPr>
        </p:cxnSp>
        <p:pic>
          <p:nvPicPr>
            <p:cNvPr id="48" name="Picture 80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072110" y="4200525"/>
              <a:ext cx="230188" cy="171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" name="Picture 80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397548" y="4116388"/>
              <a:ext cx="230187" cy="171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51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114545169"/>
                </p:ext>
              </p:extLst>
            </p:nvPr>
          </p:nvGraphicFramePr>
          <p:xfrm>
            <a:off x="6729489" y="4073525"/>
            <a:ext cx="758825" cy="298450"/>
          </p:xfrm>
          <a:graphic>
            <a:graphicData uri="http://schemas.openxmlformats.org/presentationml/2006/ole">
              <p:oleObj spid="_x0000_s3558" name="Equation" r:id="rId12" imgW="583920" imgH="228600" progId="Equation.3">
                <p:embed/>
              </p:oleObj>
            </a:graphicData>
          </a:graphic>
        </p:graphicFrame>
        <p:graphicFrame>
          <p:nvGraphicFramePr>
            <p:cNvPr id="52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629809718"/>
                </p:ext>
              </p:extLst>
            </p:nvPr>
          </p:nvGraphicFramePr>
          <p:xfrm>
            <a:off x="5240075" y="4155281"/>
            <a:ext cx="873125" cy="315913"/>
          </p:xfrm>
          <a:graphic>
            <a:graphicData uri="http://schemas.openxmlformats.org/presentationml/2006/ole">
              <p:oleObj spid="_x0000_s3559" name="수식" r:id="rId13" imgW="672808" imgH="241195" progId="Equation.3">
                <p:embed/>
              </p:oleObj>
            </a:graphicData>
          </a:graphic>
        </p:graphicFrame>
        <p:sp>
          <p:nvSpPr>
            <p:cNvPr id="62" name="Pie 39"/>
            <p:cNvSpPr/>
            <p:nvPr/>
          </p:nvSpPr>
          <p:spPr>
            <a:xfrm rot="10800000">
              <a:off x="5802235" y="4460875"/>
              <a:ext cx="1724025" cy="1774825"/>
            </a:xfrm>
            <a:prstGeom prst="pie">
              <a:avLst>
                <a:gd name="adj1" fmla="val 3172741"/>
                <a:gd name="adj2" fmla="val 5258018"/>
              </a:avLst>
            </a:prstGeom>
            <a:solidFill>
              <a:schemeClr val="accent5">
                <a:lumMod val="75000"/>
                <a:alpha val="22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lang="en-US" sz="1800" b="1" i="1">
                <a:solidFill>
                  <a:srgbClr val="000000"/>
                </a:solidFill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414031" y="1214438"/>
            <a:ext cx="2422800" cy="5340852"/>
            <a:chOff x="414031" y="1214438"/>
            <a:chExt cx="2422800" cy="5340852"/>
          </a:xfrm>
        </p:grpSpPr>
        <p:pic>
          <p:nvPicPr>
            <p:cNvPr id="35" name="Picture 11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CCCCCC"/>
                </a:clrFrom>
                <a:clrTo>
                  <a:srgbClr val="CCCC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4031" y="1214438"/>
              <a:ext cx="2422525" cy="2487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Picture 12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CCCCCC"/>
                </a:clrFrom>
                <a:clrTo>
                  <a:srgbClr val="CCCC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4031" y="4144963"/>
              <a:ext cx="2422800" cy="2410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7" name="Picture 254" descr="플러스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16" y="3704431"/>
            <a:ext cx="403030" cy="404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39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Full </a:t>
            </a: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Dimension </a:t>
            </a: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MIMO</a:t>
            </a:r>
          </a:p>
        </p:txBody>
      </p:sp>
    </p:spTree>
    <p:extLst>
      <p:ext uri="{BB962C8B-B14F-4D97-AF65-F5344CB8AC3E}">
        <p14:creationId xmlns="" xmlns:p14="http://schemas.microsoft.com/office/powerpoint/2010/main" val="10819541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95536" y="375628"/>
            <a:ext cx="6176691" cy="5539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l-GR" altLang="ko-KR" sz="3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2D (8x8): d</a:t>
            </a:r>
            <a:r>
              <a:rPr lang="el-GR" altLang="ko-KR" sz="3000" baseline="-25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r>
              <a:rPr lang="el-GR" altLang="ko-KR" sz="3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= 0.5λ, d</a:t>
            </a:r>
            <a:r>
              <a:rPr lang="el-GR" altLang="ko-KR" sz="3000" baseline="-25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l-GR" altLang="ko-KR" sz="3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= 4 λ</a:t>
            </a:r>
            <a:endParaRPr lang="ko-KR" altLang="en-US" sz="3000" dirty="0"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 flipH="1">
            <a:off x="414030" y="1221507"/>
            <a:ext cx="3918365" cy="5343751"/>
          </a:xfrm>
          <a:prstGeom prst="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37000">
                <a:schemeClr val="bg1"/>
              </a:gs>
            </a:gsLst>
            <a:lin ang="215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/>
          <p:cNvSpPr/>
          <p:nvPr/>
        </p:nvSpPr>
        <p:spPr>
          <a:xfrm>
            <a:off x="5085843" y="1214438"/>
            <a:ext cx="3918365" cy="5343751"/>
          </a:xfrm>
          <a:prstGeom prst="rect">
            <a:avLst/>
          </a:prstGeom>
          <a:gradFill>
            <a:gsLst>
              <a:gs pos="100000">
                <a:schemeClr val="bg1">
                  <a:lumMod val="85000"/>
                </a:schemeClr>
              </a:gs>
              <a:gs pos="37000">
                <a:schemeClr val="bg1"/>
              </a:gs>
            </a:gsLst>
            <a:lin ang="215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3" name="Picture 24" descr="화살-0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058" y="2151063"/>
            <a:ext cx="1387883" cy="3511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54" descr="플러스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16" y="3704431"/>
            <a:ext cx="403030" cy="404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662" y="1213077"/>
            <a:ext cx="2528887" cy="245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2187" y="4067402"/>
            <a:ext cx="2549525" cy="249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831253549"/>
              </p:ext>
            </p:extLst>
          </p:nvPr>
        </p:nvGraphicFramePr>
        <p:xfrm>
          <a:off x="2987203" y="2113189"/>
          <a:ext cx="796925" cy="658812"/>
        </p:xfrm>
        <a:graphic>
          <a:graphicData uri="http://schemas.openxmlformats.org/presentationml/2006/ole">
            <p:oleObj spid="_x0000_s4584" name="Equation" r:id="rId8" imgW="583920" imgH="482400" progId="Equation.3">
              <p:embed/>
            </p:oleObj>
          </a:graphicData>
        </a:graphic>
      </p:graphicFrame>
      <p:graphicFrame>
        <p:nvGraphicFramePr>
          <p:cNvPr id="4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985154886"/>
              </p:ext>
            </p:extLst>
          </p:nvPr>
        </p:nvGraphicFramePr>
        <p:xfrm>
          <a:off x="2987203" y="4999264"/>
          <a:ext cx="790575" cy="627062"/>
        </p:xfrm>
        <a:graphic>
          <a:graphicData uri="http://schemas.openxmlformats.org/presentationml/2006/ole">
            <p:oleObj spid="_x0000_s4585" name="Equation" r:id="rId9" imgW="609480" imgH="482400" progId="Equation.3">
              <p:embed/>
            </p:oleObj>
          </a:graphicData>
        </a:graphic>
      </p:graphicFrame>
      <p:grpSp>
        <p:nvGrpSpPr>
          <p:cNvPr id="68" name="그룹 67"/>
          <p:cNvGrpSpPr/>
          <p:nvPr/>
        </p:nvGrpSpPr>
        <p:grpSpPr>
          <a:xfrm>
            <a:off x="5253693" y="1529670"/>
            <a:ext cx="2341562" cy="2314575"/>
            <a:chOff x="15021808" y="1370013"/>
            <a:chExt cx="2341562" cy="2314575"/>
          </a:xfrm>
        </p:grpSpPr>
        <p:pic>
          <p:nvPicPr>
            <p:cNvPr id="69" name="Picture 9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21808" y="1692275"/>
              <a:ext cx="2103437" cy="1992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0" name="그룹 69"/>
            <p:cNvGrpSpPr/>
            <p:nvPr/>
          </p:nvGrpSpPr>
          <p:grpSpPr>
            <a:xfrm>
              <a:off x="15221833" y="1370013"/>
              <a:ext cx="2141537" cy="2173287"/>
              <a:chOff x="15221833" y="1370013"/>
              <a:chExt cx="2141537" cy="2173287"/>
            </a:xfrm>
          </p:grpSpPr>
          <p:graphicFrame>
            <p:nvGraphicFramePr>
              <p:cNvPr id="71" name="Object 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="" xmlns:p14="http://schemas.microsoft.com/office/powerpoint/2010/main" val="3415724219"/>
                  </p:ext>
                </p:extLst>
              </p:nvPr>
            </p:nvGraphicFramePr>
            <p:xfrm>
              <a:off x="16687095" y="1393825"/>
              <a:ext cx="676275" cy="296863"/>
            </p:xfrm>
            <a:graphic>
              <a:graphicData uri="http://schemas.openxmlformats.org/presentationml/2006/ole">
                <p:oleObj spid="_x0000_s4586" name="Equation" r:id="rId11" imgW="520560" imgH="228600" progId="Equation.3">
                  <p:embed/>
                </p:oleObj>
              </a:graphicData>
            </a:graphic>
          </p:graphicFrame>
          <p:graphicFrame>
            <p:nvGraphicFramePr>
              <p:cNvPr id="72" name="Object 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="" xmlns:p14="http://schemas.microsoft.com/office/powerpoint/2010/main" val="594106051"/>
                  </p:ext>
                </p:extLst>
              </p:nvPr>
            </p:nvGraphicFramePr>
            <p:xfrm>
              <a:off x="15305970" y="1384300"/>
              <a:ext cx="693738" cy="296863"/>
            </p:xfrm>
            <a:graphic>
              <a:graphicData uri="http://schemas.openxmlformats.org/presentationml/2006/ole">
                <p:oleObj spid="_x0000_s4587" name="Equation" r:id="rId12" imgW="533160" imgH="228600" progId="Equation.3">
                  <p:embed/>
                </p:oleObj>
              </a:graphicData>
            </a:graphic>
          </p:graphicFrame>
          <p:pic>
            <p:nvPicPr>
              <p:cNvPr id="73" name="Picture 80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6006058" y="1370013"/>
                <a:ext cx="230187" cy="171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4" name="Picture 80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6426745" y="1447800"/>
                <a:ext cx="230188" cy="1730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75" name="Straight Arrow Connector 32"/>
              <p:cNvCxnSpPr>
                <a:cxnSpLocks noChangeShapeType="1"/>
              </p:cNvCxnSpPr>
              <p:nvPr/>
            </p:nvCxnSpPr>
            <p:spPr bwMode="auto">
              <a:xfrm rot="16200000" flipV="1">
                <a:off x="15572670" y="2119313"/>
                <a:ext cx="1063625" cy="6350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</p:spPr>
          </p:cxnSp>
          <p:cxnSp>
            <p:nvCxnSpPr>
              <p:cNvPr id="76" name="Straight Arrow Connector 33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15807620" y="1982788"/>
                <a:ext cx="993775" cy="365125"/>
              </a:xfrm>
              <a:prstGeom prst="straightConnector1">
                <a:avLst/>
              </a:prstGeom>
              <a:noFill/>
              <a:ln w="9525" algn="ctr">
                <a:solidFill>
                  <a:srgbClr val="0070C0"/>
                </a:solidFill>
                <a:round/>
                <a:headEnd/>
                <a:tailEnd type="arrow" w="med" len="med"/>
              </a:ln>
            </p:spPr>
          </p:cxnSp>
          <p:sp>
            <p:nvSpPr>
              <p:cNvPr id="77" name="Pie 37"/>
              <p:cNvSpPr/>
              <p:nvPr/>
            </p:nvSpPr>
            <p:spPr>
              <a:xfrm rot="16200000">
                <a:off x="15248026" y="1793082"/>
                <a:ext cx="1724025" cy="1776412"/>
              </a:xfrm>
              <a:prstGeom prst="pie">
                <a:avLst>
                  <a:gd name="adj1" fmla="val 19854457"/>
                  <a:gd name="adj2" fmla="val 5358789"/>
                </a:avLst>
              </a:prstGeom>
              <a:solidFill>
                <a:schemeClr val="accent5">
                  <a:lumMod val="75000"/>
                  <a:alpha val="22000"/>
                </a:schemeClr>
              </a:solidFill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lang="en-US" sz="1800" b="1" i="1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5" name="그룹 4"/>
          <p:cNvGrpSpPr/>
          <p:nvPr/>
        </p:nvGrpSpPr>
        <p:grpSpPr>
          <a:xfrm>
            <a:off x="5294968" y="3929024"/>
            <a:ext cx="2195512" cy="2540946"/>
            <a:chOff x="5294968" y="3929024"/>
            <a:chExt cx="2195512" cy="2540946"/>
          </a:xfrm>
        </p:grpSpPr>
        <p:pic>
          <p:nvPicPr>
            <p:cNvPr id="79" name="Picture 5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94968" y="4393520"/>
              <a:ext cx="2195512" cy="2076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0" name="Straight Arrow Connector 17"/>
            <p:cNvCxnSpPr>
              <a:cxnSpLocks noChangeShapeType="1"/>
            </p:cNvCxnSpPr>
            <p:nvPr/>
          </p:nvCxnSpPr>
          <p:spPr bwMode="auto">
            <a:xfrm rot="16200000" flipV="1">
              <a:off x="5684699" y="4681651"/>
              <a:ext cx="1068387" cy="396875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</p:spPr>
        </p:cxnSp>
        <p:cxnSp>
          <p:nvCxnSpPr>
            <p:cNvPr id="81" name="Straight Arrow Connector 18"/>
            <p:cNvCxnSpPr>
              <a:cxnSpLocks noChangeShapeType="1"/>
            </p:cNvCxnSpPr>
            <p:nvPr/>
          </p:nvCxnSpPr>
          <p:spPr bwMode="auto">
            <a:xfrm rot="16200000" flipV="1">
              <a:off x="5779155" y="4744358"/>
              <a:ext cx="1089025" cy="209550"/>
            </a:xfrm>
            <a:prstGeom prst="straightConnector1">
              <a:avLst/>
            </a:prstGeom>
            <a:noFill/>
            <a:ln w="9525" algn="ctr">
              <a:solidFill>
                <a:srgbClr val="0070C0"/>
              </a:solidFill>
              <a:round/>
              <a:headEnd/>
              <a:tailEnd type="arrow" w="med" len="med"/>
            </a:ln>
          </p:spPr>
        </p:cxnSp>
        <p:pic>
          <p:nvPicPr>
            <p:cNvPr id="82" name="Picture 80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849005" y="4186238"/>
              <a:ext cx="228600" cy="173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" name="Picture 80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191904" y="4109244"/>
              <a:ext cx="230188" cy="173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84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4165166021"/>
                </p:ext>
              </p:extLst>
            </p:nvPr>
          </p:nvGraphicFramePr>
          <p:xfrm>
            <a:off x="6405107" y="3929024"/>
            <a:ext cx="627695" cy="245562"/>
          </p:xfrm>
          <a:graphic>
            <a:graphicData uri="http://schemas.openxmlformats.org/presentationml/2006/ole">
              <p:oleObj spid="_x0000_s4588" name="Equation" r:id="rId15" imgW="583920" imgH="228600" progId="Equation.3">
                <p:embed/>
              </p:oleObj>
            </a:graphicData>
          </a:graphic>
        </p:graphicFrame>
        <p:graphicFrame>
          <p:nvGraphicFramePr>
            <p:cNvPr id="85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142216612"/>
                </p:ext>
              </p:extLst>
            </p:nvPr>
          </p:nvGraphicFramePr>
          <p:xfrm>
            <a:off x="5426730" y="3955306"/>
            <a:ext cx="650876" cy="245220"/>
          </p:xfrm>
          <a:graphic>
            <a:graphicData uri="http://schemas.openxmlformats.org/presentationml/2006/ole">
              <p:oleObj spid="_x0000_s4589" name="Equation" r:id="rId16" imgW="609480" imgH="228600" progId="Equation.3">
                <p:embed/>
              </p:oleObj>
            </a:graphicData>
          </a:graphic>
        </p:graphicFrame>
        <p:sp>
          <p:nvSpPr>
            <p:cNvPr id="86" name="Pie 38"/>
            <p:cNvSpPr/>
            <p:nvPr/>
          </p:nvSpPr>
          <p:spPr>
            <a:xfrm rot="10800000">
              <a:off x="5560080" y="4531632"/>
              <a:ext cx="1724025" cy="1774825"/>
            </a:xfrm>
            <a:prstGeom prst="pie">
              <a:avLst>
                <a:gd name="adj1" fmla="val 3172741"/>
                <a:gd name="adj2" fmla="val 5258018"/>
              </a:avLst>
            </a:prstGeom>
            <a:solidFill>
              <a:schemeClr val="accent5">
                <a:lumMod val="75000"/>
                <a:alpha val="22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lang="en-US" sz="1800" b="1" i="1">
                <a:solidFill>
                  <a:srgbClr val="000000"/>
                </a:solidFill>
              </a:endParaRPr>
            </a:p>
          </p:txBody>
        </p:sp>
      </p:grpSp>
      <p:sp>
        <p:nvSpPr>
          <p:cNvPr id="3087" name="TextBox 25"/>
          <p:cNvSpPr txBox="1">
            <a:spLocks noChangeArrowheads="1"/>
          </p:cNvSpPr>
          <p:nvPr/>
        </p:nvSpPr>
        <p:spPr bwMode="auto">
          <a:xfrm>
            <a:off x="7628434" y="2326481"/>
            <a:ext cx="10182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800" b="1" i="1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Azimuth</a:t>
            </a:r>
            <a:endParaRPr lang="en-US" sz="1800" b="1" i="1" dirty="0"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sp>
        <p:nvSpPr>
          <p:cNvPr id="3094" name="TextBox 35"/>
          <p:cNvSpPr txBox="1">
            <a:spLocks noChangeArrowheads="1"/>
          </p:cNvSpPr>
          <p:nvPr/>
        </p:nvSpPr>
        <p:spPr bwMode="auto">
          <a:xfrm>
            <a:off x="7628434" y="2724535"/>
            <a:ext cx="1379930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200" b="1" dirty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Low MU </a:t>
            </a:r>
          </a:p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200" b="1" dirty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Interference</a:t>
            </a:r>
          </a:p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200" b="1" dirty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from horizontal </a:t>
            </a:r>
          </a:p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200" b="1" dirty="0" err="1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beamforming</a:t>
            </a:r>
            <a:endParaRPr lang="en-US" sz="1200" b="1" dirty="0">
              <a:solidFill>
                <a:srgbClr val="FF000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sp>
        <p:nvSpPr>
          <p:cNvPr id="3088" name="TextBox 26"/>
          <p:cNvSpPr txBox="1">
            <a:spLocks noChangeArrowheads="1"/>
          </p:cNvSpPr>
          <p:nvPr/>
        </p:nvSpPr>
        <p:spPr bwMode="auto">
          <a:xfrm>
            <a:off x="7628434" y="5180469"/>
            <a:ext cx="11336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800" b="1" i="1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Elevation</a:t>
            </a:r>
            <a:endParaRPr lang="en-US" sz="1800" b="1" i="1" dirty="0"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sp>
        <p:nvSpPr>
          <p:cNvPr id="3095" name="TextBox 36"/>
          <p:cNvSpPr txBox="1">
            <a:spLocks noChangeArrowheads="1"/>
          </p:cNvSpPr>
          <p:nvPr/>
        </p:nvSpPr>
        <p:spPr bwMode="auto">
          <a:xfrm>
            <a:off x="7628434" y="5609545"/>
            <a:ext cx="1203856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200" b="1" dirty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Low MU </a:t>
            </a:r>
          </a:p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200" b="1" dirty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Interference</a:t>
            </a:r>
          </a:p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200" b="1" dirty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from vertical </a:t>
            </a:r>
          </a:p>
          <a:p>
            <a:pPr latinLnBrk="0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US" sz="1200" b="1" dirty="0" err="1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beamforming</a:t>
            </a:r>
            <a:endParaRPr lang="en-US" sz="1200" b="1" dirty="0">
              <a:solidFill>
                <a:srgbClr val="FF000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35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Full </a:t>
            </a: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Dimension </a:t>
            </a: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MIMO</a:t>
            </a:r>
          </a:p>
        </p:txBody>
      </p:sp>
    </p:spTree>
    <p:extLst>
      <p:ext uri="{BB962C8B-B14F-4D97-AF65-F5344CB8AC3E}">
        <p14:creationId xmlns="" xmlns:p14="http://schemas.microsoft.com/office/powerpoint/2010/main" val="8836685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64325" y="3743325"/>
            <a:ext cx="2247900" cy="904875"/>
          </a:xfrm>
          <a:prstGeom prst="roundRect">
            <a:avLst>
              <a:gd name="adj" fmla="val 508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505090" y="1902768"/>
            <a:ext cx="5977671" cy="4784155"/>
            <a:chOff x="1579510" y="1806248"/>
            <a:chExt cx="5977671" cy="4784155"/>
          </a:xfrm>
        </p:grpSpPr>
        <p:sp>
          <p:nvSpPr>
            <p:cNvPr id="12" name="모서리가 둥근 직사각형 11"/>
            <p:cNvSpPr/>
            <p:nvPr/>
          </p:nvSpPr>
          <p:spPr>
            <a:xfrm>
              <a:off x="1885044" y="2076450"/>
              <a:ext cx="5373913" cy="4219843"/>
            </a:xfrm>
            <a:prstGeom prst="roundRect">
              <a:avLst>
                <a:gd name="adj" fmla="val 887"/>
              </a:avLst>
            </a:prstGeom>
            <a:blipFill dpi="0" rotWithShape="1">
              <a:blip r:embed="rId3" cstate="print">
                <a:grayscl/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1" name="직선 연결선 30"/>
            <p:cNvCxnSpPr/>
            <p:nvPr/>
          </p:nvCxnSpPr>
          <p:spPr>
            <a:xfrm flipH="1">
              <a:off x="2100263" y="4126192"/>
              <a:ext cx="544731" cy="1279246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그림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3320" y="5323700"/>
              <a:ext cx="169033" cy="169033"/>
            </a:xfrm>
            <a:prstGeom prst="rect">
              <a:avLst/>
            </a:prstGeom>
          </p:spPr>
        </p:pic>
        <p:cxnSp>
          <p:nvCxnSpPr>
            <p:cNvPr id="36" name="직선 연결선 35"/>
            <p:cNvCxnSpPr/>
            <p:nvPr/>
          </p:nvCxnSpPr>
          <p:spPr>
            <a:xfrm flipH="1">
              <a:off x="2671265" y="3228852"/>
              <a:ext cx="1022241" cy="866966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 40"/>
            <p:cNvCxnSpPr/>
            <p:nvPr/>
          </p:nvCxnSpPr>
          <p:spPr>
            <a:xfrm flipV="1">
              <a:off x="3763425" y="2943225"/>
              <a:ext cx="1015743" cy="244664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그림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9717" y="3102100"/>
              <a:ext cx="169033" cy="169033"/>
            </a:xfrm>
            <a:prstGeom prst="rect">
              <a:avLst/>
            </a:prstGeom>
          </p:spPr>
        </p:pic>
        <p:cxnSp>
          <p:nvCxnSpPr>
            <p:cNvPr id="45" name="직선 연결선 44"/>
            <p:cNvCxnSpPr/>
            <p:nvPr/>
          </p:nvCxnSpPr>
          <p:spPr>
            <a:xfrm flipV="1">
              <a:off x="4885549" y="2883021"/>
              <a:ext cx="968120" cy="43351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그림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4262" y="2852847"/>
              <a:ext cx="169033" cy="169033"/>
            </a:xfrm>
            <a:prstGeom prst="rect">
              <a:avLst/>
            </a:prstGeom>
          </p:spPr>
        </p:pic>
        <p:cxnSp>
          <p:nvCxnSpPr>
            <p:cNvPr id="50" name="직선 연결선 49"/>
            <p:cNvCxnSpPr/>
            <p:nvPr/>
          </p:nvCxnSpPr>
          <p:spPr>
            <a:xfrm>
              <a:off x="5895122" y="2879369"/>
              <a:ext cx="1081941" cy="61475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" name="그림 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0737" y="2863684"/>
              <a:ext cx="169033" cy="169033"/>
            </a:xfrm>
            <a:prstGeom prst="rect">
              <a:avLst/>
            </a:prstGeom>
          </p:spPr>
        </p:pic>
        <p:pic>
          <p:nvPicPr>
            <p:cNvPr id="26" name="그림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5356" y="2798662"/>
              <a:ext cx="169033" cy="169033"/>
            </a:xfrm>
            <a:prstGeom prst="rect">
              <a:avLst/>
            </a:prstGeom>
          </p:spPr>
        </p:pic>
        <p:cxnSp>
          <p:nvCxnSpPr>
            <p:cNvPr id="55" name="직선 연결선 54"/>
            <p:cNvCxnSpPr/>
            <p:nvPr/>
          </p:nvCxnSpPr>
          <p:spPr>
            <a:xfrm>
              <a:off x="2119313" y="2871788"/>
              <a:ext cx="556324" cy="1230106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직선 연결선 57"/>
            <p:cNvCxnSpPr/>
            <p:nvPr/>
          </p:nvCxnSpPr>
          <p:spPr>
            <a:xfrm flipH="1" flipV="1">
              <a:off x="2674144" y="4090987"/>
              <a:ext cx="1058081" cy="987799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그림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2678" y="4019801"/>
              <a:ext cx="169033" cy="169033"/>
            </a:xfrm>
            <a:prstGeom prst="rect">
              <a:avLst/>
            </a:prstGeom>
          </p:spPr>
        </p:pic>
        <p:cxnSp>
          <p:nvCxnSpPr>
            <p:cNvPr id="66" name="직선 연결선 65"/>
            <p:cNvCxnSpPr/>
            <p:nvPr/>
          </p:nvCxnSpPr>
          <p:spPr>
            <a:xfrm flipH="1" flipV="1">
              <a:off x="5943599" y="5336381"/>
              <a:ext cx="1003957" cy="100856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0" name="그림 6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1288" y="5373116"/>
              <a:ext cx="167932" cy="167932"/>
            </a:xfrm>
            <a:prstGeom prst="rect">
              <a:avLst/>
            </a:prstGeom>
          </p:spPr>
        </p:pic>
        <p:pic>
          <p:nvPicPr>
            <p:cNvPr id="71" name="그림 7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4096" y="2783056"/>
              <a:ext cx="167932" cy="167932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142506" y="6313404"/>
              <a:ext cx="2858988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ko-KR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itchFamily="34" charset="-120"/>
                  <a:ea typeface="Microsoft JhengHei" pitchFamily="34" charset="-120"/>
                </a:rPr>
                <a:t>Number of scheduled UEs per sector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itchFamily="34" charset="-12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6200000">
              <a:off x="508704" y="4055566"/>
              <a:ext cx="2403222" cy="2616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solidFill>
                    <a:srgbClr val="0070C0"/>
                  </a:solidFill>
                  <a:latin typeface="Microsoft JhengHei" pitchFamily="34" charset="-120"/>
                </a:rPr>
                <a:t>Cell-average throughput (b/s/Hz)</a:t>
              </a:r>
              <a:endParaRPr lang="ko-KR" altLang="en-US" sz="1100" dirty="0">
                <a:solidFill>
                  <a:srgbClr val="0070C0"/>
                </a:solidFill>
                <a:latin typeface="Microsoft JhengHei" pitchFamily="34" charset="-12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16200000">
              <a:off x="6319342" y="4055566"/>
              <a:ext cx="2214068" cy="2616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solidFill>
                    <a:srgbClr val="0A9A6D"/>
                  </a:solidFill>
                  <a:latin typeface="Microsoft JhengHei" pitchFamily="34" charset="-120"/>
                </a:rPr>
                <a:t>Cell-edge throughput (b/s/Hz)</a:t>
              </a:r>
              <a:endParaRPr lang="ko-KR" altLang="en-US" sz="1100" dirty="0">
                <a:solidFill>
                  <a:srgbClr val="0A9A6D"/>
                </a:solidFill>
                <a:latin typeface="Microsoft JhengHei" pitchFamily="34" charset="-12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024942" y="1806248"/>
              <a:ext cx="3094117" cy="2616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" pitchFamily="34" charset="-120"/>
                </a:rPr>
                <a:t>Throughput with (8x8),  </a:t>
              </a:r>
              <a:r>
                <a:rPr lang="en-US" altLang="ko-KR" sz="11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" pitchFamily="34" charset="-120"/>
                </a:rPr>
                <a:t>d</a:t>
              </a:r>
              <a:r>
                <a:rPr lang="en-US" altLang="ko-KR" sz="1100" baseline="-250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" pitchFamily="34" charset="-120"/>
                </a:rPr>
                <a:t>H</a:t>
              </a:r>
              <a:r>
                <a:rPr lang="en-US" altLang="ko-KR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" pitchFamily="34" charset="-120"/>
                </a:rPr>
                <a:t> = 0.5</a:t>
              </a:r>
              <a:r>
                <a:rPr lang="el-GR" altLang="ko-KR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" pitchFamily="34" charset="-120"/>
                </a:rPr>
                <a:t>λ</a:t>
              </a:r>
              <a:r>
                <a:rPr lang="en-US" altLang="ko-KR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" pitchFamily="34" charset="-120"/>
                </a:rPr>
                <a:t>,  </a:t>
              </a:r>
              <a:r>
                <a:rPr lang="en-US" altLang="ko-KR" sz="11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" pitchFamily="34" charset="-120"/>
                </a:rPr>
                <a:t>d</a:t>
              </a:r>
              <a:r>
                <a:rPr lang="en-US" altLang="ko-KR" sz="1100" baseline="-250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" pitchFamily="34" charset="-120"/>
                </a:rPr>
                <a:t>V</a:t>
              </a:r>
              <a:r>
                <a:rPr lang="en-US" altLang="ko-KR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" pitchFamily="34" charset="-120"/>
                </a:rPr>
                <a:t>  =  4</a:t>
              </a:r>
              <a:r>
                <a:rPr lang="el-GR" altLang="ko-KR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" pitchFamily="34" charset="-120"/>
                </a:rPr>
                <a:t>λ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itchFamily="34" charset="-120"/>
              </a:endParaRPr>
            </a:p>
          </p:txBody>
        </p:sp>
        <p:cxnSp>
          <p:nvCxnSpPr>
            <p:cNvPr id="88" name="직선 연결선 87"/>
            <p:cNvCxnSpPr/>
            <p:nvPr/>
          </p:nvCxnSpPr>
          <p:spPr>
            <a:xfrm>
              <a:off x="4863941" y="5230972"/>
              <a:ext cx="1021080" cy="94739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9" name="그림 6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6744" y="5253908"/>
              <a:ext cx="167932" cy="167932"/>
            </a:xfrm>
            <a:prstGeom prst="rect">
              <a:avLst/>
            </a:prstGeom>
          </p:spPr>
        </p:pic>
        <p:cxnSp>
          <p:nvCxnSpPr>
            <p:cNvPr id="93" name="직선 연결선 92"/>
            <p:cNvCxnSpPr/>
            <p:nvPr/>
          </p:nvCxnSpPr>
          <p:spPr>
            <a:xfrm>
              <a:off x="3756025" y="5080000"/>
              <a:ext cx="1022350" cy="137936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7" name="그림 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9656" y="5004655"/>
              <a:ext cx="167932" cy="167932"/>
            </a:xfrm>
            <a:prstGeom prst="rect">
              <a:avLst/>
            </a:prstGeom>
          </p:spPr>
        </p:pic>
        <p:pic>
          <p:nvPicPr>
            <p:cNvPr id="68" name="그림 6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5038" y="5145537"/>
              <a:ext cx="167932" cy="167932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395536" y="375628"/>
            <a:ext cx="7024680" cy="5539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FD-MIMO Multi-user Dimensioning</a:t>
            </a:r>
            <a:endParaRPr lang="ko-KR" altLang="en-US" sz="2400" dirty="0">
              <a:solidFill>
                <a:srgbClr val="0070C0"/>
              </a:solidFill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맑은 고딕" pitchFamily="50" charset="-127"/>
              <a:cs typeface="Verdana" pitchFamily="34" charset="0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6747817" y="3897630"/>
            <a:ext cx="2164408" cy="640091"/>
            <a:chOff x="6798617" y="3897630"/>
            <a:chExt cx="2154883" cy="640091"/>
          </a:xfrm>
        </p:grpSpPr>
        <p:grpSp>
          <p:nvGrpSpPr>
            <p:cNvPr id="5" name="그룹 4"/>
            <p:cNvGrpSpPr/>
            <p:nvPr/>
          </p:nvGrpSpPr>
          <p:grpSpPr>
            <a:xfrm>
              <a:off x="6805817" y="3897630"/>
              <a:ext cx="2147683" cy="276999"/>
              <a:chOff x="6758192" y="3811905"/>
              <a:chExt cx="2147683" cy="276999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6917055" y="3811905"/>
                <a:ext cx="1988820" cy="27699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ctr">
                <a:spAutoFit/>
              </a:bodyPr>
              <a:lstStyle>
                <a:defPPr>
                  <a:defRPr lang="ko-KR"/>
                </a:defPPr>
                <a:lvl1pPr>
                  <a:defRPr sz="1400" b="1">
                    <a:latin typeface="Microsoft JhengHei" pitchFamily="34" charset="-120"/>
                    <a:ea typeface="Microsoft JhengHei" pitchFamily="34" charset="-120"/>
                  </a:defRPr>
                </a:lvl1pPr>
              </a:lstStyle>
              <a:p>
                <a:r>
                  <a:rPr lang="en-US" altLang="ko-KR" sz="1200" dirty="0"/>
                  <a:t>Cell average throughput</a:t>
                </a:r>
                <a:endParaRPr lang="ko-KR" altLang="en-US" sz="1200" dirty="0"/>
              </a:p>
            </p:txBody>
          </p:sp>
          <p:pic>
            <p:nvPicPr>
              <p:cNvPr id="37" name="그림 3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58192" y="3869404"/>
                <a:ext cx="162000" cy="162000"/>
              </a:xfrm>
              <a:prstGeom prst="rect">
                <a:avLst/>
              </a:prstGeom>
            </p:spPr>
          </p:pic>
        </p:grpSp>
        <p:grpSp>
          <p:nvGrpSpPr>
            <p:cNvPr id="6" name="그룹 5"/>
            <p:cNvGrpSpPr/>
            <p:nvPr/>
          </p:nvGrpSpPr>
          <p:grpSpPr>
            <a:xfrm>
              <a:off x="6798617" y="4260722"/>
              <a:ext cx="2069158" cy="276999"/>
              <a:chOff x="6750992" y="4346447"/>
              <a:chExt cx="2069158" cy="276999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6916955" y="4346447"/>
                <a:ext cx="1903195" cy="27699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200" b="1" dirty="0" smtClean="0">
                    <a:latin typeface="Microsoft JhengHei" pitchFamily="34" charset="-120"/>
                    <a:ea typeface="Microsoft JhengHei" pitchFamily="34" charset="-120"/>
                  </a:rPr>
                  <a:t>Cell edge throughput</a:t>
                </a:r>
                <a:endParaRPr lang="ko-KR" altLang="en-US" sz="1200" b="1" dirty="0">
                  <a:latin typeface="Microsoft JhengHei" pitchFamily="34" charset="-120"/>
                </a:endParaRPr>
              </a:p>
            </p:txBody>
          </p:sp>
          <p:pic>
            <p:nvPicPr>
              <p:cNvPr id="38" name="그림 3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50992" y="4396746"/>
                <a:ext cx="176400" cy="176400"/>
              </a:xfrm>
              <a:prstGeom prst="rect">
                <a:avLst/>
              </a:prstGeom>
            </p:spPr>
          </p:pic>
        </p:grpSp>
      </p:grp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81000" y="1195614"/>
            <a:ext cx="7691016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latinLnBrk="0">
              <a:lnSpc>
                <a:spcPts val="2100"/>
              </a:lnSpc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lang="en-US" altLang="ko-KR" sz="16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  <a:sym typeface="Wingdings" pitchFamily="2" charset="2"/>
              </a:rPr>
              <a:t> Cell capacity increases until around 30 users/sector</a:t>
            </a:r>
          </a:p>
          <a:p>
            <a:pPr lvl="0" latinLnBrk="0">
              <a:lnSpc>
                <a:spcPts val="2100"/>
              </a:lnSpc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lang="en-US" altLang="ko-KR" sz="16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  <a:sym typeface="Wingdings" pitchFamily="2" charset="2"/>
              </a:rPr>
              <a:t> Cell-edge throughput drops but still better </a:t>
            </a:r>
            <a:r>
              <a:rPr lang="en-US" altLang="ko-KR" sz="1600" b="1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  <a:sym typeface="Wingdings" pitchFamily="2" charset="2"/>
              </a:rPr>
              <a:t>than the </a:t>
            </a:r>
            <a:r>
              <a:rPr lang="en-US" altLang="ko-KR" sz="16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  <a:sym typeface="Wingdings" pitchFamily="2" charset="2"/>
              </a:rPr>
              <a:t>reference </a:t>
            </a:r>
            <a:r>
              <a:rPr lang="en-US" altLang="ko-KR" sz="1600" b="1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  <a:sym typeface="Wingdings" pitchFamily="2" charset="2"/>
              </a:rPr>
              <a:t>value of 0.01</a:t>
            </a:r>
            <a:endParaRPr lang="en-US" altLang="ko-KR" sz="1600" b="1" dirty="0">
              <a:latin typeface="Microsoft JhengHei" pitchFamily="34" charset="-120"/>
              <a:ea typeface="Microsoft JhengHei" pitchFamily="34" charset="-120"/>
              <a:cs typeface="Arial" pitchFamily="34" charset="0"/>
              <a:sym typeface="Wingdings" pitchFamily="2" charset="2"/>
            </a:endParaRPr>
          </a:p>
        </p:txBody>
      </p:sp>
      <p:sp>
        <p:nvSpPr>
          <p:cNvPr id="46" name="TextBox 348"/>
          <p:cNvSpPr txBox="1">
            <a:spLocks noChangeArrowheads="1"/>
          </p:cNvSpPr>
          <p:nvPr/>
        </p:nvSpPr>
        <p:spPr bwMode="auto">
          <a:xfrm>
            <a:off x="7017225" y="6256846"/>
            <a:ext cx="1895000" cy="271934"/>
          </a:xfrm>
          <a:prstGeom prst="rect">
            <a:avLst/>
          </a:prstGeom>
          <a:noFill/>
          <a:ln w="25400" cap="flat" cmpd="sng" algn="ctr">
            <a:solidFill>
              <a:srgbClr val="0070C0"/>
            </a:solidFill>
            <a:prstDash val="sysDot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174625" indent="-87313" latinLnBrk="0">
              <a:lnSpc>
                <a:spcPts val="1500"/>
              </a:lnSpc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defRPr/>
            </a:pPr>
            <a:r>
              <a:rPr lang="en-US" sz="1200" b="1" dirty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Case: </a:t>
            </a:r>
            <a:r>
              <a:rPr lang="en-US" sz="1200" b="1" dirty="0" err="1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UMa</a:t>
            </a:r>
            <a:r>
              <a:rPr lang="en-US" sz="1200" b="1" dirty="0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(</a:t>
            </a:r>
            <a:r>
              <a:rPr lang="en-US" sz="1200" b="1" dirty="0" err="1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dV</a:t>
            </a:r>
            <a:r>
              <a:rPr lang="en-US" sz="1200" b="1" dirty="0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=4.0</a:t>
            </a:r>
            <a:r>
              <a:rPr lang="el-GR" sz="1200" b="1" dirty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λ)</a:t>
            </a:r>
          </a:p>
        </p:txBody>
      </p:sp>
      <p:sp>
        <p:nvSpPr>
          <p:cNvPr id="42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Full </a:t>
            </a: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Dimension </a:t>
            </a: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MIMO</a:t>
            </a:r>
          </a:p>
        </p:txBody>
      </p:sp>
    </p:spTree>
    <p:extLst>
      <p:ext uri="{BB962C8B-B14F-4D97-AF65-F5344CB8AC3E}">
        <p14:creationId xmlns="" xmlns:p14="http://schemas.microsoft.com/office/powerpoint/2010/main" val="390280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95185" y="420914"/>
            <a:ext cx="8229600" cy="513897"/>
          </a:xfrm>
          <a:prstGeom prst="rect">
            <a:avLst/>
          </a:prstGeom>
        </p:spPr>
        <p:txBody>
          <a:bodyPr anchor="ctr"/>
          <a:lstStyle/>
          <a:p>
            <a:pPr marR="0" lvl="0" indent="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3D-SCM Modeling Principles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374046" y="5322832"/>
            <a:ext cx="5838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 latinLnBrk="0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</a:pPr>
            <a:r>
              <a:rPr lang="en-US" sz="14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SCM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60109" y="5322832"/>
            <a:ext cx="8771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 latinLnBrk="0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</a:pPr>
            <a:r>
              <a:rPr lang="en-US" sz="14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3D SCM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6400" y="1206500"/>
            <a:ext cx="7380290" cy="929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-342900" latinLnBrk="0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lang="en-US" altLang="ko-KR" sz="16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Associate elevation angles to paths generated by SCM</a:t>
            </a:r>
          </a:p>
          <a:p>
            <a:pPr indent="-342900" latinLnBrk="0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lang="en-US" altLang="ko-KR" sz="16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Correlate elevation statistics with other large-scale fading parameters</a:t>
            </a:r>
          </a:p>
          <a:p>
            <a:pPr indent="-342900" latinLnBrk="0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lang="en-US" altLang="ko-KR" sz="16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Reuse the mechanism and procedure in SCM </a:t>
            </a:r>
          </a:p>
        </p:txBody>
      </p:sp>
      <p:grpSp>
        <p:nvGrpSpPr>
          <p:cNvPr id="43" name="그룹 42"/>
          <p:cNvGrpSpPr/>
          <p:nvPr/>
        </p:nvGrpSpPr>
        <p:grpSpPr>
          <a:xfrm>
            <a:off x="754259" y="2732785"/>
            <a:ext cx="2923502" cy="2445670"/>
            <a:chOff x="1204202" y="2935981"/>
            <a:chExt cx="2923502" cy="2445670"/>
          </a:xfrm>
        </p:grpSpPr>
        <p:cxnSp>
          <p:nvCxnSpPr>
            <p:cNvPr id="14" name="Straight Arrow Connector 13"/>
            <p:cNvCxnSpPr/>
            <p:nvPr/>
          </p:nvCxnSpPr>
          <p:spPr bwMode="auto">
            <a:xfrm rot="5400000" flipH="1" flipV="1">
              <a:off x="1320105" y="3826770"/>
              <a:ext cx="1648496" cy="1588"/>
            </a:xfrm>
            <a:prstGeom prst="straightConnector1">
              <a:avLst/>
            </a:prstGeom>
            <a:solidFill>
              <a:srgbClr val="CCFFCC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7" name="Parallelogram 16"/>
            <p:cNvSpPr/>
            <p:nvPr/>
          </p:nvSpPr>
          <p:spPr bwMode="auto">
            <a:xfrm>
              <a:off x="1360696" y="4327640"/>
              <a:ext cx="2369711" cy="721215"/>
            </a:xfrm>
            <a:prstGeom prst="parallelogram">
              <a:avLst>
                <a:gd name="adj" fmla="val 108473"/>
              </a:avLst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66688" marR="0" indent="-166688" algn="ctr" defTabSz="914400" rtl="0" eaLnBrk="0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SzTx/>
                <a:buFont typeface="Wingdings" pitchFamily="2" charset="2"/>
                <a:buNone/>
                <a:tabLst/>
              </a:pPr>
              <a:endParaRPr kumimoji="1" 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34" charset="-127"/>
                <a:cs typeface="Arial" pitchFamily="34" charset="0"/>
              </a:endParaRPr>
            </a:p>
          </p:txBody>
        </p:sp>
        <p:sp>
          <p:nvSpPr>
            <p:cNvPr id="19" name="Arc 18"/>
            <p:cNvSpPr/>
            <p:nvPr/>
          </p:nvSpPr>
          <p:spPr bwMode="auto">
            <a:xfrm rot="4827005">
              <a:off x="2474424" y="4215091"/>
              <a:ext cx="369173" cy="191474"/>
            </a:xfrm>
            <a:prstGeom prst="arc">
              <a:avLst>
                <a:gd name="adj1" fmla="val 17200216"/>
                <a:gd name="adj2" fmla="val 21365768"/>
              </a:avLst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66688" marR="0" indent="-166688" algn="ctr" defTabSz="914400" rtl="0" eaLnBrk="0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SzTx/>
                <a:buFont typeface="Wingdings" pitchFamily="2" charset="2"/>
                <a:buNone/>
                <a:tabLst/>
              </a:pPr>
              <a:endParaRPr kumimoji="1" 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34" charset="-127"/>
                <a:cs typeface="Arial" pitchFamily="34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 bwMode="auto">
            <a:xfrm>
              <a:off x="2157238" y="4316168"/>
              <a:ext cx="1030310" cy="334850"/>
            </a:xfrm>
            <a:prstGeom prst="straightConnector1">
              <a:avLst/>
            </a:prstGeom>
            <a:solidFill>
              <a:srgbClr val="CCFFCC"/>
            </a:solidFill>
            <a:ln w="254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0" name="TextBox 19"/>
            <p:cNvSpPr txBox="1"/>
            <p:nvPr/>
          </p:nvSpPr>
          <p:spPr>
            <a:xfrm>
              <a:off x="3895885" y="4264653"/>
              <a:ext cx="2318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x</a:t>
              </a:r>
              <a:endParaRPr lang="en-US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292205" y="5073874"/>
              <a:ext cx="2318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y</a:t>
              </a:r>
              <a:endParaRPr lang="en-US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42212" y="2935981"/>
              <a:ext cx="2318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z</a:t>
              </a:r>
              <a:endParaRPr lang="en-US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01183" y="4251773"/>
              <a:ext cx="9530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6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α</a:t>
              </a:r>
              <a:endPara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572468" y="3846038"/>
              <a:ext cx="54694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1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β</a:t>
              </a:r>
              <a:r>
                <a:rPr lang="en-US" sz="1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= 0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6" name="Straight Arrow Connector 15"/>
            <p:cNvCxnSpPr/>
            <p:nvPr/>
          </p:nvCxnSpPr>
          <p:spPr bwMode="auto">
            <a:xfrm rot="10800000" flipV="1">
              <a:off x="1204202" y="4187378"/>
              <a:ext cx="1081829" cy="1017431"/>
            </a:xfrm>
            <a:prstGeom prst="straightConnector1">
              <a:avLst/>
            </a:prstGeom>
            <a:solidFill>
              <a:srgbClr val="CCFFCC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5" name="Straight Arrow Connector 14"/>
            <p:cNvCxnSpPr/>
            <p:nvPr/>
          </p:nvCxnSpPr>
          <p:spPr bwMode="auto">
            <a:xfrm>
              <a:off x="1925414" y="4316168"/>
              <a:ext cx="2034866" cy="1588"/>
            </a:xfrm>
            <a:prstGeom prst="straightConnector1">
              <a:avLst/>
            </a:prstGeom>
            <a:solidFill>
              <a:srgbClr val="CCFFCC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44" name="그룹 43"/>
          <p:cNvGrpSpPr/>
          <p:nvPr/>
        </p:nvGrpSpPr>
        <p:grpSpPr>
          <a:xfrm>
            <a:off x="5536977" y="2732785"/>
            <a:ext cx="2933027" cy="2445670"/>
            <a:chOff x="5232177" y="2938127"/>
            <a:chExt cx="2933027" cy="2445670"/>
          </a:xfrm>
        </p:grpSpPr>
        <p:cxnSp>
          <p:nvCxnSpPr>
            <p:cNvPr id="24" name="Straight Arrow Connector 23"/>
            <p:cNvCxnSpPr/>
            <p:nvPr/>
          </p:nvCxnSpPr>
          <p:spPr bwMode="auto">
            <a:xfrm rot="5400000" flipH="1" flipV="1">
              <a:off x="5357605" y="3828916"/>
              <a:ext cx="1648496" cy="1588"/>
            </a:xfrm>
            <a:prstGeom prst="straightConnector1">
              <a:avLst/>
            </a:prstGeom>
            <a:solidFill>
              <a:srgbClr val="CCFFCC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7" name="Parallelogram 26"/>
            <p:cNvSpPr/>
            <p:nvPr/>
          </p:nvSpPr>
          <p:spPr bwMode="auto">
            <a:xfrm>
              <a:off x="5407722" y="4325025"/>
              <a:ext cx="2369711" cy="721215"/>
            </a:xfrm>
            <a:prstGeom prst="parallelogram">
              <a:avLst>
                <a:gd name="adj" fmla="val 107813"/>
              </a:avLst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66688" marR="0" indent="-166688" algn="ctr" defTabSz="914400" rtl="0" eaLnBrk="0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SzTx/>
                <a:buFont typeface="Wingdings" pitchFamily="2" charset="2"/>
                <a:buNone/>
                <a:tabLst/>
              </a:pPr>
              <a:endParaRPr kumimoji="1" 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34" charset="-127"/>
                <a:cs typeface="Arial" pitchFamily="34" charset="0"/>
              </a:endParaRPr>
            </a:p>
          </p:txBody>
        </p:sp>
        <p:cxnSp>
          <p:nvCxnSpPr>
            <p:cNvPr id="25" name="Straight Arrow Connector 24"/>
            <p:cNvCxnSpPr/>
            <p:nvPr/>
          </p:nvCxnSpPr>
          <p:spPr bwMode="auto">
            <a:xfrm>
              <a:off x="5962914" y="4318314"/>
              <a:ext cx="2034866" cy="1588"/>
            </a:xfrm>
            <a:prstGeom prst="straightConnector1">
              <a:avLst/>
            </a:prstGeom>
            <a:solidFill>
              <a:srgbClr val="CCFFCC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1" name="Arc 30"/>
            <p:cNvSpPr/>
            <p:nvPr/>
          </p:nvSpPr>
          <p:spPr bwMode="auto">
            <a:xfrm rot="4827005">
              <a:off x="6493108" y="4183370"/>
              <a:ext cx="369173" cy="244129"/>
            </a:xfrm>
            <a:prstGeom prst="arc">
              <a:avLst>
                <a:gd name="adj1" fmla="val 17342824"/>
                <a:gd name="adj2" fmla="val 187668"/>
              </a:avLst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66688" marR="0" indent="-166688" algn="ctr" defTabSz="914400" rtl="0" eaLnBrk="0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SzTx/>
                <a:buFont typeface="Wingdings" pitchFamily="2" charset="2"/>
                <a:buNone/>
                <a:tabLst/>
              </a:pPr>
              <a:endParaRPr kumimoji="1" 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34" charset="-127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933385" y="4266799"/>
              <a:ext cx="2318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x</a:t>
              </a:r>
              <a:endParaRPr lang="en-US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329705" y="5076020"/>
              <a:ext cx="2318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y</a:t>
              </a:r>
              <a:endParaRPr lang="en-US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Isosceles Triangle 34"/>
            <p:cNvSpPr/>
            <p:nvPr/>
          </p:nvSpPr>
          <p:spPr bwMode="auto">
            <a:xfrm rot="16200000">
              <a:off x="6389983" y="3808705"/>
              <a:ext cx="673099" cy="1024935"/>
            </a:xfrm>
            <a:prstGeom prst="triangle">
              <a:avLst/>
            </a:prstGeom>
            <a:solidFill>
              <a:schemeClr val="bg1">
                <a:lumMod val="5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66688" marR="0" indent="-166688" algn="ctr" defTabSz="914400" rtl="0" eaLnBrk="0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SzTx/>
                <a:buFont typeface="Wingdings" pitchFamily="2" charset="2"/>
                <a:buNone/>
                <a:tabLst/>
              </a:pPr>
              <a:endParaRPr kumimoji="1" 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34" charset="-127"/>
                <a:cs typeface="Arial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179712" y="2938127"/>
              <a:ext cx="2318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z</a:t>
              </a:r>
              <a:endParaRPr lang="en-US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Arc 35"/>
            <p:cNvSpPr/>
            <p:nvPr/>
          </p:nvSpPr>
          <p:spPr bwMode="auto">
            <a:xfrm rot="3458819">
              <a:off x="6150624" y="4054576"/>
              <a:ext cx="496964" cy="341373"/>
            </a:xfrm>
            <a:prstGeom prst="arc">
              <a:avLst>
                <a:gd name="adj1" fmla="val 17342824"/>
                <a:gd name="adj2" fmla="val 21484863"/>
              </a:avLst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66688" marR="0" indent="-166688" algn="ctr" defTabSz="914400" rtl="0" eaLnBrk="0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SzTx/>
                <a:buFont typeface="Wingdings" pitchFamily="2" charset="2"/>
                <a:buNone/>
                <a:tabLst/>
              </a:pPr>
              <a:endParaRPr kumimoji="1" 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34" charset="-127"/>
                <a:cs typeface="Arial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757992" y="4241040"/>
              <a:ext cx="1905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6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α</a:t>
              </a:r>
              <a:endPara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554185" y="4144398"/>
              <a:ext cx="2936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1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β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8" name="Straight Arrow Connector 27"/>
            <p:cNvCxnSpPr/>
            <p:nvPr/>
          </p:nvCxnSpPr>
          <p:spPr bwMode="auto">
            <a:xfrm flipV="1">
              <a:off x="6181859" y="3967230"/>
              <a:ext cx="1107583" cy="347731"/>
            </a:xfrm>
            <a:prstGeom prst="straightConnector1">
              <a:avLst/>
            </a:prstGeom>
            <a:solidFill>
              <a:srgbClr val="CCFFCC"/>
            </a:solidFill>
            <a:ln w="25400" cap="flat" cmpd="sng" algn="ctr">
              <a:solidFill>
                <a:srgbClr val="FF33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0" name="Straight Arrow Connector 29"/>
            <p:cNvCxnSpPr/>
            <p:nvPr/>
          </p:nvCxnSpPr>
          <p:spPr bwMode="auto">
            <a:xfrm>
              <a:off x="6188388" y="4318314"/>
              <a:ext cx="1030310" cy="334850"/>
            </a:xfrm>
            <a:prstGeom prst="straightConnector1">
              <a:avLst/>
            </a:prstGeom>
            <a:solidFill>
              <a:srgbClr val="CCFFCC"/>
            </a:solidFill>
            <a:ln w="254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6" name="Straight Arrow Connector 25"/>
            <p:cNvCxnSpPr/>
            <p:nvPr/>
          </p:nvCxnSpPr>
          <p:spPr bwMode="auto">
            <a:xfrm rot="10800000" flipV="1">
              <a:off x="5232177" y="4189524"/>
              <a:ext cx="1081829" cy="1017431"/>
            </a:xfrm>
            <a:prstGeom prst="straightConnector1">
              <a:avLst/>
            </a:prstGeom>
            <a:solidFill>
              <a:srgbClr val="CCFFCC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 bwMode="auto">
            <a:xfrm rot="5400000">
              <a:off x="6941712" y="4331193"/>
              <a:ext cx="592428" cy="0"/>
            </a:xfrm>
            <a:prstGeom prst="line">
              <a:avLst/>
            </a:prstGeom>
            <a:solidFill>
              <a:srgbClr val="CCFFCC"/>
            </a:solidFill>
            <a:ln w="25400" cap="flat" cmpd="sng" algn="ctr">
              <a:solidFill>
                <a:srgbClr val="C0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0" name="Group 8"/>
          <p:cNvGrpSpPr>
            <a:grpSpLocks/>
          </p:cNvGrpSpPr>
          <p:nvPr/>
        </p:nvGrpSpPr>
        <p:grpSpPr bwMode="auto">
          <a:xfrm rot="5400000">
            <a:off x="3726449" y="3489699"/>
            <a:ext cx="1751706" cy="1216653"/>
            <a:chOff x="4730" y="3823"/>
            <a:chExt cx="788" cy="572"/>
          </a:xfrm>
        </p:grpSpPr>
        <p:sp>
          <p:nvSpPr>
            <p:cNvPr id="41" name="AutoShape 142"/>
            <p:cNvSpPr>
              <a:spLocks noChangeAspect="1" noChangeArrowheads="1"/>
            </p:cNvSpPr>
            <p:nvPr/>
          </p:nvSpPr>
          <p:spPr bwMode="auto">
            <a:xfrm rot="5400000">
              <a:off x="4840" y="3713"/>
              <a:ext cx="567" cy="788"/>
            </a:xfrm>
            <a:prstGeom prst="leftArrow">
              <a:avLst>
                <a:gd name="adj1" fmla="val 73602"/>
                <a:gd name="adj2" fmla="val 32954"/>
              </a:avLst>
            </a:prstGeom>
            <a:gradFill rotWithShape="1">
              <a:gsLst>
                <a:gs pos="0">
                  <a:srgbClr val="3B8BB3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l" latinLnBrk="0"/>
              <a:endParaRPr lang="ko-KR" altLang="en-US" sz="1400">
                <a:latin typeface="나눔고딕 Bold" pitchFamily="50" charset="-127"/>
                <a:ea typeface="나눔고딕 Bold" pitchFamily="50" charset="-127"/>
              </a:endParaRPr>
            </a:p>
          </p:txBody>
        </p:sp>
        <p:sp>
          <p:nvSpPr>
            <p:cNvPr id="42" name="AutoShape 143"/>
            <p:cNvSpPr>
              <a:spLocks noChangeAspect="1" noChangeArrowheads="1"/>
            </p:cNvSpPr>
            <p:nvPr/>
          </p:nvSpPr>
          <p:spPr bwMode="auto">
            <a:xfrm rot="5400000">
              <a:off x="4852" y="3858"/>
              <a:ext cx="544" cy="530"/>
            </a:xfrm>
            <a:prstGeom prst="leftArrow">
              <a:avLst>
                <a:gd name="adj1" fmla="val 100000"/>
                <a:gd name="adj2" fmla="val 23346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l" latinLnBrk="0"/>
              <a:endParaRPr lang="ko-KR" altLang="en-US" sz="1400">
                <a:latin typeface="나눔고딕 Bold" pitchFamily="50" charset="-127"/>
                <a:ea typeface="나눔고딕 Bold" pitchFamily="50" charset="-127"/>
              </a:endParaRPr>
            </a:p>
          </p:txBody>
        </p:sp>
      </p:grpSp>
      <p:sp>
        <p:nvSpPr>
          <p:cNvPr id="45" name="TextBox 348"/>
          <p:cNvSpPr txBox="1">
            <a:spLocks noChangeArrowheads="1"/>
          </p:cNvSpPr>
          <p:nvPr/>
        </p:nvSpPr>
        <p:spPr bwMode="auto">
          <a:xfrm>
            <a:off x="586943" y="5933148"/>
            <a:ext cx="1895000" cy="513987"/>
          </a:xfrm>
          <a:prstGeom prst="rect">
            <a:avLst/>
          </a:prstGeom>
          <a:noFill/>
          <a:ln w="25400" cap="flat" cmpd="sng" algn="ctr">
            <a:solidFill>
              <a:schemeClr val="accent5">
                <a:lumMod val="60000"/>
                <a:lumOff val="40000"/>
              </a:schemeClr>
            </a:solidFill>
            <a:prstDash val="sysDot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179388" latinLnBrk="0">
              <a:lnSpc>
                <a:spcPts val="1500"/>
              </a:lnSpc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defRPr/>
            </a:pPr>
            <a:r>
              <a:rPr lang="el-GR" sz="12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α: </a:t>
            </a:r>
            <a:r>
              <a:rPr lang="en-US" sz="12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azimuth angle</a:t>
            </a:r>
          </a:p>
          <a:p>
            <a:pPr marL="179388" latinLnBrk="0">
              <a:lnSpc>
                <a:spcPts val="1500"/>
              </a:lnSpc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defRPr/>
            </a:pPr>
            <a:r>
              <a:rPr lang="el-GR" sz="12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β: </a:t>
            </a:r>
            <a:r>
              <a:rPr lang="en-US" sz="12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elevation angle</a:t>
            </a:r>
          </a:p>
        </p:txBody>
      </p:sp>
      <p:sp>
        <p:nvSpPr>
          <p:cNvPr id="39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Full </a:t>
            </a: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Dimension </a:t>
            </a: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MIMO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20" descr="화살-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31919" y="4747256"/>
            <a:ext cx="554355" cy="2346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395536" y="375628"/>
            <a:ext cx="4689810" cy="5539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ko-KR" sz="3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3D-SCM Block Diagram</a:t>
            </a:r>
          </a:p>
        </p:txBody>
      </p:sp>
      <p:pic>
        <p:nvPicPr>
          <p:cNvPr id="85" name="Picture 20" descr="화살-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31918" y="643471"/>
            <a:ext cx="554356" cy="2346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7" name="그룹 106"/>
          <p:cNvGrpSpPr/>
          <p:nvPr/>
        </p:nvGrpSpPr>
        <p:grpSpPr>
          <a:xfrm>
            <a:off x="2428297" y="6184151"/>
            <a:ext cx="4287407" cy="405866"/>
            <a:chOff x="2380081" y="6082330"/>
            <a:chExt cx="4287407" cy="405866"/>
          </a:xfrm>
        </p:grpSpPr>
        <p:grpSp>
          <p:nvGrpSpPr>
            <p:cNvPr id="88" name="그룹 87"/>
            <p:cNvGrpSpPr/>
            <p:nvPr/>
          </p:nvGrpSpPr>
          <p:grpSpPr>
            <a:xfrm>
              <a:off x="2644483" y="6082330"/>
              <a:ext cx="4023005" cy="405866"/>
              <a:chOff x="2644483" y="6096844"/>
              <a:chExt cx="4023005" cy="405866"/>
            </a:xfrm>
          </p:grpSpPr>
          <p:sp>
            <p:nvSpPr>
              <p:cNvPr id="37" name="AutoShape 174" descr="5차전산센터ob-10"/>
              <p:cNvSpPr>
                <a:spLocks noChangeArrowheads="1"/>
              </p:cNvSpPr>
              <p:nvPr/>
            </p:nvSpPr>
            <p:spPr bwMode="auto">
              <a:xfrm>
                <a:off x="2644483" y="6096844"/>
                <a:ext cx="4023005" cy="405866"/>
              </a:xfrm>
              <a:prstGeom prst="roundRect">
                <a:avLst>
                  <a:gd name="adj" fmla="val 15810"/>
                </a:avLst>
              </a:prstGeom>
              <a:gradFill>
                <a:gsLst>
                  <a:gs pos="0">
                    <a:srgbClr val="55A1C7"/>
                  </a:gs>
                  <a:gs pos="64000">
                    <a:srgbClr val="9DC9DF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  <a:ln w="19050" algn="ctr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ffectLst>
                <a:outerShdw dist="25400" dir="5400000" algn="ctr" rotWithShape="0">
                  <a:srgbClr val="E4E8E6"/>
                </a:outerShdw>
              </a:effectLst>
            </p:spPr>
            <p:txBody>
              <a:bodyPr lIns="0" tIns="0" rIns="0" bIns="0" anchor="ctr"/>
              <a:lstStyle/>
              <a:p>
                <a:pPr defTabSz="1068388"/>
                <a:endParaRPr lang="ko-KR" altLang="en-US" sz="900" dirty="0">
                  <a:latin typeface="나눔고딕" pitchFamily="50" charset="-127"/>
                  <a:ea typeface="나눔고딕" pitchFamily="50" charset="-127"/>
                </a:endParaRP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3281186" y="6145889"/>
                <a:ext cx="2749599" cy="30777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lvl="1" algn="ctr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altLang="ko-KR" sz="1400" b="1" dirty="0" smtClean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Generate </a:t>
                </a:r>
                <a:r>
                  <a:rPr lang="en-US" altLang="ko-KR" sz="1400" b="1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channel coefficients</a:t>
                </a:r>
              </a:p>
            </p:txBody>
          </p:sp>
        </p:grpSp>
        <p:sp>
          <p:nvSpPr>
            <p:cNvPr id="106" name="AutoShape 267"/>
            <p:cNvSpPr>
              <a:spLocks noChangeArrowheads="1"/>
            </p:cNvSpPr>
            <p:nvPr/>
          </p:nvSpPr>
          <p:spPr bwMode="auto">
            <a:xfrm>
              <a:off x="2380081" y="6188465"/>
              <a:ext cx="193596" cy="193597"/>
            </a:xfrm>
            <a:prstGeom prst="roundRect">
              <a:avLst>
                <a:gd name="adj" fmla="val 16667"/>
              </a:avLst>
            </a:prstGeom>
            <a:solidFill>
              <a:srgbClr val="009BCC"/>
            </a:solidFill>
            <a:ln>
              <a:noFill/>
            </a:ln>
            <a:effectLst/>
          </p:spPr>
          <p:txBody>
            <a:bodyPr wrap="none" lIns="0" tIns="0" rIns="36000" bIns="0" anchor="ctr"/>
            <a:lstStyle/>
            <a:p>
              <a:r>
                <a:rPr lang="en-US" altLang="ko-KR" sz="2000" i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3</a:t>
              </a:r>
              <a:endParaRPr lang="en-US" altLang="ko-KR" sz="2000" i="1" dirty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</p:grpSp>
      <p:sp>
        <p:nvSpPr>
          <p:cNvPr id="35" name="AutoShape 174" descr="5차전산센터ob-10"/>
          <p:cNvSpPr>
            <a:spLocks noChangeArrowheads="1"/>
          </p:cNvSpPr>
          <p:nvPr/>
        </p:nvSpPr>
        <p:spPr bwMode="auto">
          <a:xfrm>
            <a:off x="1294497" y="1213791"/>
            <a:ext cx="6829198" cy="437757"/>
          </a:xfrm>
          <a:prstGeom prst="roundRect">
            <a:avLst>
              <a:gd name="adj" fmla="val 7657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6350" algn="ctr">
            <a:solidFill>
              <a:srgbClr val="CDD1CF"/>
            </a:solidFill>
            <a:round/>
            <a:headEnd/>
            <a:tailEnd/>
          </a:ln>
          <a:effectLst>
            <a:outerShdw dist="25400" dir="5400000" algn="ctr" rotWithShape="0">
              <a:srgbClr val="E4E8E6"/>
            </a:outerShdw>
          </a:effectLst>
        </p:spPr>
        <p:txBody>
          <a:bodyPr lIns="0" tIns="0" rIns="0" bIns="0" anchor="ctr"/>
          <a:lstStyle/>
          <a:p>
            <a:pPr defTabSz="1068388"/>
            <a:endParaRPr lang="ko-KR" altLang="en-US" sz="900" dirty="0"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110" name="그룹 109"/>
          <p:cNvGrpSpPr/>
          <p:nvPr/>
        </p:nvGrpSpPr>
        <p:grpSpPr>
          <a:xfrm>
            <a:off x="1384432" y="1273000"/>
            <a:ext cx="1801729" cy="307777"/>
            <a:chOff x="1139148" y="1273000"/>
            <a:chExt cx="1801729" cy="307777"/>
          </a:xfrm>
        </p:grpSpPr>
        <p:sp>
          <p:nvSpPr>
            <p:cNvPr id="39" name="AutoShape 267"/>
            <p:cNvSpPr>
              <a:spLocks noChangeArrowheads="1"/>
            </p:cNvSpPr>
            <p:nvPr/>
          </p:nvSpPr>
          <p:spPr bwMode="auto">
            <a:xfrm>
              <a:off x="1139148" y="1330091"/>
              <a:ext cx="193596" cy="193597"/>
            </a:xfrm>
            <a:prstGeom prst="roundRect">
              <a:avLst>
                <a:gd name="adj" fmla="val 16667"/>
              </a:avLst>
            </a:prstGeom>
            <a:solidFill>
              <a:srgbClr val="009BCC"/>
            </a:solidFill>
            <a:ln>
              <a:noFill/>
            </a:ln>
            <a:effectLst/>
          </p:spPr>
          <p:txBody>
            <a:bodyPr wrap="none" lIns="0" tIns="0" rIns="36000" bIns="0" anchor="ctr"/>
            <a:lstStyle/>
            <a:p>
              <a:r>
                <a:rPr lang="en-US" altLang="ko-KR" sz="2000" i="1" dirty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1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332744" y="1273000"/>
              <a:ext cx="1608133" cy="30777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</a:pPr>
              <a:r>
                <a:rPr lang="en-US" altLang="ko-KR" sz="1400" b="1" dirty="0" smtClean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Choose </a:t>
              </a:r>
              <a:r>
                <a:rPr lang="en-US" altLang="ko-KR" sz="14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scenario</a:t>
              </a:r>
            </a:p>
          </p:txBody>
        </p:sp>
      </p:grpSp>
      <p:grpSp>
        <p:nvGrpSpPr>
          <p:cNvPr id="51" name="그룹 50"/>
          <p:cNvGrpSpPr/>
          <p:nvPr/>
        </p:nvGrpSpPr>
        <p:grpSpPr>
          <a:xfrm>
            <a:off x="3327187" y="1278781"/>
            <a:ext cx="4548723" cy="307777"/>
            <a:chOff x="3059598" y="1374529"/>
            <a:chExt cx="4548723" cy="307777"/>
          </a:xfrm>
        </p:grpSpPr>
        <p:sp>
          <p:nvSpPr>
            <p:cNvPr id="40" name="TextBox 39"/>
            <p:cNvSpPr txBox="1"/>
            <p:nvPr/>
          </p:nvSpPr>
          <p:spPr>
            <a:xfrm>
              <a:off x="3059598" y="1374529"/>
              <a:ext cx="1615827" cy="30777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</a:pPr>
              <a:r>
                <a:rPr lang="en-US" altLang="ko-KR" sz="1400" dirty="0" smtClean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Suburban </a:t>
              </a:r>
              <a:r>
                <a:rPr lang="en-US" altLang="ko-KR" sz="14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macro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707738" y="1374529"/>
              <a:ext cx="139348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</a:pPr>
              <a:r>
                <a:rPr lang="en-US" altLang="ko-KR" sz="14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Urban macro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133533" y="1374529"/>
              <a:ext cx="147478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</a:pPr>
              <a:r>
                <a:rPr lang="en-US" altLang="ko-KR" sz="14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Urban micro</a:t>
              </a:r>
            </a:p>
          </p:txBody>
        </p:sp>
      </p:grpSp>
      <p:grpSp>
        <p:nvGrpSpPr>
          <p:cNvPr id="118" name="그룹 117"/>
          <p:cNvGrpSpPr/>
          <p:nvPr/>
        </p:nvGrpSpPr>
        <p:grpSpPr>
          <a:xfrm>
            <a:off x="410401" y="2072531"/>
            <a:ext cx="8597391" cy="3666192"/>
            <a:chOff x="410401" y="1958231"/>
            <a:chExt cx="8597391" cy="3666192"/>
          </a:xfrm>
        </p:grpSpPr>
        <p:sp>
          <p:nvSpPr>
            <p:cNvPr id="36" name="AutoShape 174" descr="5차전산센터ob-10"/>
            <p:cNvSpPr>
              <a:spLocks noChangeArrowheads="1"/>
            </p:cNvSpPr>
            <p:nvPr/>
          </p:nvSpPr>
          <p:spPr bwMode="auto">
            <a:xfrm>
              <a:off x="410401" y="1958231"/>
              <a:ext cx="8597391" cy="3666192"/>
            </a:xfrm>
            <a:prstGeom prst="roundRect">
              <a:avLst>
                <a:gd name="adj" fmla="val 1547"/>
              </a:avLst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6350" algn="ctr">
              <a:solidFill>
                <a:srgbClr val="CDD1CF"/>
              </a:solidFill>
              <a:round/>
              <a:headEnd/>
              <a:tailEnd/>
            </a:ln>
            <a:effectLst>
              <a:outerShdw dist="25400" dir="5400000" algn="ctr" rotWithShape="0">
                <a:srgbClr val="E4E8E6"/>
              </a:outerShdw>
            </a:effectLst>
          </p:spPr>
          <p:txBody>
            <a:bodyPr lIns="0" tIns="0" rIns="0" bIns="0" anchor="ctr"/>
            <a:lstStyle/>
            <a:p>
              <a:pPr defTabSz="1068388"/>
              <a:endParaRPr lang="ko-KR" altLang="en-US" sz="900" dirty="0">
                <a:latin typeface="나눔고딕" pitchFamily="50" charset="-127"/>
                <a:ea typeface="나눔고딕" pitchFamily="50" charset="-127"/>
              </a:endParaRPr>
            </a:p>
          </p:txBody>
        </p:sp>
        <p:grpSp>
          <p:nvGrpSpPr>
            <p:cNvPr id="111" name="그룹 110"/>
            <p:cNvGrpSpPr/>
            <p:nvPr/>
          </p:nvGrpSpPr>
          <p:grpSpPr>
            <a:xfrm>
              <a:off x="467856" y="2030134"/>
              <a:ext cx="2738203" cy="307777"/>
              <a:chOff x="493734" y="2073264"/>
              <a:chExt cx="2738203" cy="307777"/>
            </a:xfrm>
          </p:grpSpPr>
          <p:sp>
            <p:nvSpPr>
              <p:cNvPr id="43" name="AutoShape 267"/>
              <p:cNvSpPr>
                <a:spLocks noChangeArrowheads="1"/>
              </p:cNvSpPr>
              <p:nvPr/>
            </p:nvSpPr>
            <p:spPr bwMode="auto">
              <a:xfrm>
                <a:off x="493734" y="2130355"/>
                <a:ext cx="193596" cy="193597"/>
              </a:xfrm>
              <a:prstGeom prst="roundRect">
                <a:avLst>
                  <a:gd name="adj" fmla="val 16667"/>
                </a:avLst>
              </a:prstGeom>
              <a:solidFill>
                <a:srgbClr val="009BCC"/>
              </a:solidFill>
              <a:ln>
                <a:noFill/>
              </a:ln>
              <a:effectLst/>
            </p:spPr>
            <p:txBody>
              <a:bodyPr wrap="none" lIns="0" tIns="0" rIns="36000" bIns="0" anchor="ctr"/>
              <a:lstStyle/>
              <a:p>
                <a:r>
                  <a:rPr lang="en-US" altLang="ko-KR" sz="2000" i="1" dirty="0" smtClean="0">
                    <a:solidFill>
                      <a:schemeClr val="bg1"/>
                    </a:solidFill>
                    <a:latin typeface="나눔고딕 ExtraBold" pitchFamily="50" charset="-127"/>
                    <a:ea typeface="나눔고딕 ExtraBold" pitchFamily="50" charset="-127"/>
                  </a:rPr>
                  <a:t>2</a:t>
                </a:r>
                <a:endParaRPr lang="en-US" altLang="ko-KR" sz="2000" i="1" dirty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687330" y="2073264"/>
                <a:ext cx="2544607" cy="30777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lvl="1" algn="ctr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altLang="ko-KR" sz="1400" b="1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Determine user parameters</a:t>
                </a:r>
              </a:p>
            </p:txBody>
          </p:sp>
        </p:grpSp>
        <p:grpSp>
          <p:nvGrpSpPr>
            <p:cNvPr id="112" name="그룹 111"/>
            <p:cNvGrpSpPr/>
            <p:nvPr/>
          </p:nvGrpSpPr>
          <p:grpSpPr>
            <a:xfrm>
              <a:off x="696520" y="2708358"/>
              <a:ext cx="3210687" cy="598809"/>
              <a:chOff x="696520" y="2708358"/>
              <a:chExt cx="3210687" cy="598809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816731" y="2708358"/>
                <a:ext cx="3090476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lvl="1" algn="ctr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altLang="ko-KR" sz="1400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Azimuth spread at departure </a:t>
                </a:r>
                <a:r>
                  <a:rPr lang="en-US" altLang="ko-KR" sz="1400" b="1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(ASD)</a:t>
                </a: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696520" y="2999390"/>
                <a:ext cx="3210687" cy="30777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lvl="1" algn="ctr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altLang="ko-KR" sz="1400" b="1" dirty="0" smtClean="0">
                    <a:solidFill>
                      <a:srgbClr val="FF0000"/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Elevation spread at departure </a:t>
                </a:r>
                <a:r>
                  <a:rPr lang="en-US" altLang="ko-KR" sz="1400" b="1" dirty="0" smtClean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(ESD)</a:t>
                </a:r>
                <a:endParaRPr lang="en-US" altLang="ko-KR" sz="14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1475452" y="3435622"/>
              <a:ext cx="2431755" cy="30777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</a:pPr>
              <a:r>
                <a:rPr lang="en-US" altLang="ko-KR" sz="14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Lognormal shadowing </a:t>
              </a:r>
              <a:r>
                <a:rPr lang="en-US" altLang="ko-KR" sz="14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(SF)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231107" y="3892094"/>
              <a:ext cx="1676100" cy="30777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</a:pPr>
              <a:r>
                <a:rPr lang="en-US" altLang="ko-KR" sz="14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Delay spread </a:t>
              </a:r>
              <a:r>
                <a:rPr lang="en-US" altLang="ko-KR" sz="14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(DS)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525849" y="4447024"/>
              <a:ext cx="2381358" cy="30777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</a:pPr>
              <a:r>
                <a:rPr lang="en-US" altLang="ko-KR" sz="1400" b="1" dirty="0">
                  <a:solidFill>
                    <a:srgbClr val="FF0000"/>
                  </a:solidFill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Orientation, speed vector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476879" y="4995137"/>
              <a:ext cx="1430328" cy="30777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</a:pPr>
              <a:r>
                <a:rPr lang="en-US" altLang="ko-KR" sz="1400" b="1" dirty="0">
                  <a:solidFill>
                    <a:srgbClr val="FF0000"/>
                  </a:solidFill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Antenna gains</a:t>
              </a:r>
            </a:p>
          </p:txBody>
        </p:sp>
        <p:sp>
          <p:nvSpPr>
            <p:cNvPr id="92" name="오른쪽 화살표 91"/>
            <p:cNvSpPr/>
            <p:nvPr/>
          </p:nvSpPr>
          <p:spPr>
            <a:xfrm>
              <a:off x="4135100" y="2790891"/>
              <a:ext cx="876549" cy="482358"/>
            </a:xfrm>
            <a:prstGeom prst="rightArrow">
              <a:avLst>
                <a:gd name="adj1" fmla="val 48421"/>
                <a:gd name="adj2" fmla="val 51508"/>
              </a:avLst>
            </a:prstGeom>
            <a:gradFill rotWithShape="1">
              <a:gsLst>
                <a:gs pos="0">
                  <a:srgbClr val="A6CEE2"/>
                </a:gs>
                <a:gs pos="100000">
                  <a:srgbClr val="78B4D2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3B8BB3"/>
              </a:outerShdw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9ABEE6"/>
                  </a:solidFill>
                  <a:prstDash val="dash"/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오른쪽 화살표 93"/>
            <p:cNvSpPr/>
            <p:nvPr/>
          </p:nvSpPr>
          <p:spPr>
            <a:xfrm>
              <a:off x="4135100" y="3845970"/>
              <a:ext cx="876549" cy="400027"/>
            </a:xfrm>
            <a:prstGeom prst="rightArrow">
              <a:avLst>
                <a:gd name="adj1" fmla="val 27209"/>
                <a:gd name="adj2" fmla="val 58755"/>
              </a:avLst>
            </a:prstGeom>
            <a:gradFill rotWithShape="1">
              <a:gsLst>
                <a:gs pos="0">
                  <a:srgbClr val="A6CEE2"/>
                </a:gs>
                <a:gs pos="100000">
                  <a:srgbClr val="78B4D2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3B8BB3"/>
              </a:outerShdw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9ABEE6"/>
                  </a:solidFill>
                  <a:prstDash val="dash"/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grpSp>
          <p:nvGrpSpPr>
            <p:cNvPr id="117" name="그룹 116"/>
            <p:cNvGrpSpPr/>
            <p:nvPr/>
          </p:nvGrpSpPr>
          <p:grpSpPr>
            <a:xfrm>
              <a:off x="5414439" y="2145922"/>
              <a:ext cx="3386661" cy="1340291"/>
              <a:chOff x="5414439" y="2145922"/>
              <a:chExt cx="3386661" cy="1340291"/>
            </a:xfrm>
          </p:grpSpPr>
          <p:sp>
            <p:nvSpPr>
              <p:cNvPr id="96" name="Text Box 121"/>
              <p:cNvSpPr txBox="1">
                <a:spLocks noChangeArrowheads="1"/>
              </p:cNvSpPr>
              <p:nvPr/>
            </p:nvSpPr>
            <p:spPr bwMode="auto">
              <a:xfrm>
                <a:off x="5419204" y="2148416"/>
                <a:ext cx="3381896" cy="806450"/>
              </a:xfrm>
              <a:prstGeom prst="rect">
                <a:avLst/>
              </a:prstGeom>
              <a:solidFill>
                <a:schemeClr val="bg1"/>
              </a:solidFill>
              <a:ln w="6350" algn="ctr">
                <a:solidFill>
                  <a:srgbClr val="B2B2B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25400" dir="5400000" algn="ctr" rotWithShape="0">
                        <a:srgbClr val="E4E8E6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defTabSz="1068388" eaLnBrk="0" hangingPunct="0"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1pPr>
                <a:lvl2pPr defTabSz="1068388" eaLnBrk="0" hangingPunct="0"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2pPr>
                <a:lvl3pPr defTabSz="1068388" eaLnBrk="0" hangingPunct="0"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3pPr>
                <a:lvl4pPr defTabSz="1068388" eaLnBrk="0" hangingPunct="0"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4pPr>
                <a:lvl5pPr defTabSz="1068388" eaLnBrk="0" hangingPunct="0"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5pPr>
                <a:lvl6pPr algn="ctr" defTabSz="10683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6pPr>
                <a:lvl7pPr algn="ctr" defTabSz="10683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7pPr>
                <a:lvl8pPr algn="ctr" defTabSz="10683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8pPr>
                <a:lvl9pPr algn="ctr" defTabSz="10683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9pPr>
              </a:lstStyle>
              <a:p>
                <a:pPr eaLnBrk="1" hangingPunct="1"/>
                <a:endParaRPr lang="ko-KR" altLang="en-US" sz="1000">
                  <a:solidFill>
                    <a:srgbClr val="606060"/>
                  </a:solidFill>
                  <a:latin typeface="나눔고딕 Bold" pitchFamily="50" charset="-127"/>
                  <a:ea typeface="나눔고딕 Bold" pitchFamily="50" charset="-127"/>
                </a:endParaRPr>
              </a:p>
            </p:txBody>
          </p:sp>
          <p:sp>
            <p:nvSpPr>
              <p:cNvPr id="98" name="Text Box 121"/>
              <p:cNvSpPr txBox="1">
                <a:spLocks noChangeArrowheads="1"/>
              </p:cNvSpPr>
              <p:nvPr/>
            </p:nvSpPr>
            <p:spPr bwMode="auto">
              <a:xfrm>
                <a:off x="5419204" y="2958005"/>
                <a:ext cx="3381896" cy="528208"/>
              </a:xfrm>
              <a:prstGeom prst="rect">
                <a:avLst/>
              </a:prstGeom>
              <a:solidFill>
                <a:srgbClr val="55A1C7"/>
              </a:solidFill>
              <a:ln w="6350" algn="ctr">
                <a:solidFill>
                  <a:srgbClr val="B2B2B2"/>
                </a:solidFill>
                <a:miter lim="800000"/>
                <a:headEnd/>
                <a:tailEnd/>
              </a:ln>
              <a:effectLst/>
            </p:spPr>
            <p:txBody>
              <a:bodyPr lIns="0" tIns="0" rIns="0" bIns="0" anchor="ctr"/>
              <a:lstStyle>
                <a:defPPr>
                  <a:defRPr lang="ko-KR"/>
                </a:defPPr>
                <a:lvl1pPr defTabSz="1068388">
                  <a:defRPr kumimoji="1" sz="1000">
                    <a:solidFill>
                      <a:srgbClr val="606060"/>
                    </a:solidFill>
                    <a:latin typeface="나눔고딕 Bold" pitchFamily="50" charset="-127"/>
                    <a:ea typeface="나눔고딕 Bold" pitchFamily="50" charset="-127"/>
                  </a:defRPr>
                </a:lvl1pPr>
                <a:lvl2pPr defTabSz="1068388" eaLnBrk="0" hangingPunct="0">
                  <a:defRPr kumimoji="1">
                    <a:latin typeface="산돌고딕 L" pitchFamily="18" charset="-127"/>
                    <a:ea typeface="산돌고딕 L" pitchFamily="18" charset="-127"/>
                  </a:defRPr>
                </a:lvl2pPr>
                <a:lvl3pPr defTabSz="1068388" eaLnBrk="0" hangingPunct="0">
                  <a:defRPr kumimoji="1">
                    <a:latin typeface="산돌고딕 L" pitchFamily="18" charset="-127"/>
                    <a:ea typeface="산돌고딕 L" pitchFamily="18" charset="-127"/>
                  </a:defRPr>
                </a:lvl3pPr>
                <a:lvl4pPr defTabSz="1068388" eaLnBrk="0" hangingPunct="0">
                  <a:defRPr kumimoji="1">
                    <a:latin typeface="산돌고딕 L" pitchFamily="18" charset="-127"/>
                    <a:ea typeface="산돌고딕 L" pitchFamily="18" charset="-127"/>
                  </a:defRPr>
                </a:lvl4pPr>
                <a:lvl5pPr defTabSz="1068388" eaLnBrk="0" hangingPunct="0">
                  <a:defRPr kumimoji="1">
                    <a:latin typeface="산돌고딕 L" pitchFamily="18" charset="-127"/>
                    <a:ea typeface="산돌고딕 L" pitchFamily="18" charset="-127"/>
                  </a:defRPr>
                </a:lvl5pPr>
                <a:lvl6pPr algn="ctr" defTabSz="10683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산돌고딕 L" pitchFamily="18" charset="-127"/>
                    <a:ea typeface="산돌고딕 L" pitchFamily="18" charset="-127"/>
                  </a:defRPr>
                </a:lvl6pPr>
                <a:lvl7pPr algn="ctr" defTabSz="10683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산돌고딕 L" pitchFamily="18" charset="-127"/>
                    <a:ea typeface="산돌고딕 L" pitchFamily="18" charset="-127"/>
                  </a:defRPr>
                </a:lvl7pPr>
                <a:lvl8pPr algn="ctr" defTabSz="10683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산돌고딕 L" pitchFamily="18" charset="-127"/>
                    <a:ea typeface="산돌고딕 L" pitchFamily="18" charset="-127"/>
                  </a:defRPr>
                </a:lvl8pPr>
                <a:lvl9pPr algn="ctr" defTabSz="10683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산돌고딕 L" pitchFamily="18" charset="-127"/>
                    <a:ea typeface="산돌고딕 L" pitchFamily="18" charset="-127"/>
                  </a:defRPr>
                </a:lvl9pPr>
              </a:lstStyle>
              <a:p>
                <a:endParaRPr lang="ko-KR" altLang="en-US"/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5505178" y="2281186"/>
                <a:ext cx="3240181" cy="5663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altLang="ko-KR" sz="1400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Azimuth angle of departure </a:t>
                </a:r>
                <a:r>
                  <a:rPr lang="en-US" altLang="ko-KR" sz="1400" b="1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(A-</a:t>
                </a:r>
                <a:r>
                  <a:rPr lang="en-US" altLang="ko-KR" sz="1400" b="1" dirty="0" err="1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AoD</a:t>
                </a:r>
                <a:r>
                  <a:rPr lang="en-US" altLang="ko-KR" sz="1400" b="1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)</a:t>
                </a:r>
              </a:p>
              <a:p>
                <a:pPr marL="0" lvl="1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altLang="ko-KR" sz="1400" dirty="0" err="1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Subpath</a:t>
                </a:r>
                <a:r>
                  <a:rPr lang="en-US" altLang="ko-KR" sz="1400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 offset of A-</a:t>
                </a:r>
                <a:r>
                  <a:rPr lang="en-US" altLang="ko-KR" sz="1400" dirty="0" err="1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AoD</a:t>
                </a:r>
                <a:r>
                  <a:rPr lang="en-US" altLang="ko-KR" sz="1400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  </a:t>
                </a:r>
                <a:r>
                  <a:rPr lang="en-US" altLang="ko-KR" sz="1400" dirty="0" smtClean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1</a:t>
                </a:r>
                <a:endParaRPr lang="en-US" altLang="ko-KR" sz="14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5467078" y="3008805"/>
                <a:ext cx="3291157" cy="4688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 latinLnBrk="0">
                  <a:lnSpc>
                    <a:spcPts val="1300"/>
                  </a:lnSpc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altLang="ko-KR" sz="1400" dirty="0">
                    <a:solidFill>
                      <a:schemeClr val="bg1"/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Elevation angle of departure </a:t>
                </a:r>
                <a:r>
                  <a:rPr lang="en-US" altLang="ko-KR" sz="1400" b="1" dirty="0">
                    <a:solidFill>
                      <a:schemeClr val="bg1"/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(E-</a:t>
                </a:r>
                <a:r>
                  <a:rPr lang="en-US" altLang="ko-KR" sz="1400" b="1" dirty="0" err="1">
                    <a:solidFill>
                      <a:schemeClr val="bg1"/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AoD</a:t>
                </a:r>
                <a:r>
                  <a:rPr lang="en-US" altLang="ko-KR" sz="1400" b="1" dirty="0">
                    <a:solidFill>
                      <a:schemeClr val="bg1"/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)</a:t>
                </a:r>
              </a:p>
              <a:p>
                <a:pPr marL="0" lvl="1" latinLnBrk="0">
                  <a:lnSpc>
                    <a:spcPts val="1300"/>
                  </a:lnSpc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altLang="ko-KR" sz="1400" dirty="0" err="1">
                    <a:solidFill>
                      <a:schemeClr val="bg1"/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Subpath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 offset of E-</a:t>
                </a:r>
                <a:r>
                  <a:rPr lang="en-US" altLang="ko-KR" sz="1400" dirty="0" err="1">
                    <a:solidFill>
                      <a:schemeClr val="bg1"/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AoD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 </a:t>
                </a:r>
              </a:p>
            </p:txBody>
          </p:sp>
          <p:sp>
            <p:nvSpPr>
              <p:cNvPr id="113" name="직사각형 112"/>
              <p:cNvSpPr/>
              <p:nvPr/>
            </p:nvSpPr>
            <p:spPr>
              <a:xfrm>
                <a:off x="5414439" y="2145922"/>
                <a:ext cx="3381896" cy="1340291"/>
              </a:xfrm>
              <a:prstGeom prst="rect">
                <a:avLst/>
              </a:prstGeom>
              <a:noFill/>
              <a:ln w="31750">
                <a:pattFill prst="wdDnDiag">
                  <a:fgClr>
                    <a:srgbClr val="3333CC"/>
                  </a:fgClr>
                  <a:bgClr>
                    <a:srgbClr val="99CCFF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endParaRPr>
              </a:p>
            </p:txBody>
          </p:sp>
        </p:grpSp>
        <p:grpSp>
          <p:nvGrpSpPr>
            <p:cNvPr id="116" name="그룹 115"/>
            <p:cNvGrpSpPr/>
            <p:nvPr/>
          </p:nvGrpSpPr>
          <p:grpSpPr>
            <a:xfrm>
              <a:off x="5414439" y="3642866"/>
              <a:ext cx="3386661" cy="1852237"/>
              <a:chOff x="5414439" y="3579366"/>
              <a:chExt cx="3386661" cy="1852237"/>
            </a:xfrm>
          </p:grpSpPr>
          <p:grpSp>
            <p:nvGrpSpPr>
              <p:cNvPr id="105" name="그룹 104"/>
              <p:cNvGrpSpPr/>
              <p:nvPr/>
            </p:nvGrpSpPr>
            <p:grpSpPr>
              <a:xfrm>
                <a:off x="5419204" y="3590031"/>
                <a:ext cx="3381896" cy="1835549"/>
                <a:chOff x="5423396" y="3590031"/>
                <a:chExt cx="3381896" cy="1835549"/>
              </a:xfrm>
            </p:grpSpPr>
            <p:sp>
              <p:nvSpPr>
                <p:cNvPr id="101" name="Text Box 121"/>
                <p:cNvSpPr txBox="1">
                  <a:spLocks noChangeArrowheads="1"/>
                </p:cNvSpPr>
                <p:nvPr/>
              </p:nvSpPr>
              <p:spPr bwMode="auto">
                <a:xfrm>
                  <a:off x="5423396" y="3590031"/>
                  <a:ext cx="3381896" cy="1558993"/>
                </a:xfrm>
                <a:prstGeom prst="rect">
                  <a:avLst/>
                </a:prstGeom>
                <a:solidFill>
                  <a:schemeClr val="bg1"/>
                </a:solidFill>
                <a:ln w="6350" algn="ctr">
                  <a:solidFill>
                    <a:srgbClr val="B2B2B2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25400" dir="5400000" algn="ctr" rotWithShape="0">
                          <a:srgbClr val="E4E8E6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>
                  <a:lvl1pPr defTabSz="1068388" eaLnBrk="0" hangingPunct="0">
                    <a:defRPr kumimoji="1">
                      <a:solidFill>
                        <a:schemeClr val="tx1"/>
                      </a:solidFill>
                      <a:latin typeface="산돌고딕 L" pitchFamily="18" charset="-127"/>
                      <a:ea typeface="산돌고딕 L" pitchFamily="18" charset="-127"/>
                    </a:defRPr>
                  </a:lvl1pPr>
                  <a:lvl2pPr defTabSz="1068388" eaLnBrk="0" hangingPunct="0">
                    <a:defRPr kumimoji="1">
                      <a:solidFill>
                        <a:schemeClr val="tx1"/>
                      </a:solidFill>
                      <a:latin typeface="산돌고딕 L" pitchFamily="18" charset="-127"/>
                      <a:ea typeface="산돌고딕 L" pitchFamily="18" charset="-127"/>
                    </a:defRPr>
                  </a:lvl2pPr>
                  <a:lvl3pPr defTabSz="1068388" eaLnBrk="0" hangingPunct="0">
                    <a:defRPr kumimoji="1">
                      <a:solidFill>
                        <a:schemeClr val="tx1"/>
                      </a:solidFill>
                      <a:latin typeface="산돌고딕 L" pitchFamily="18" charset="-127"/>
                      <a:ea typeface="산돌고딕 L" pitchFamily="18" charset="-127"/>
                    </a:defRPr>
                  </a:lvl3pPr>
                  <a:lvl4pPr defTabSz="1068388" eaLnBrk="0" hangingPunct="0">
                    <a:defRPr kumimoji="1">
                      <a:solidFill>
                        <a:schemeClr val="tx1"/>
                      </a:solidFill>
                      <a:latin typeface="산돌고딕 L" pitchFamily="18" charset="-127"/>
                      <a:ea typeface="산돌고딕 L" pitchFamily="18" charset="-127"/>
                    </a:defRPr>
                  </a:lvl4pPr>
                  <a:lvl5pPr defTabSz="1068388" eaLnBrk="0" hangingPunct="0">
                    <a:defRPr kumimoji="1">
                      <a:solidFill>
                        <a:schemeClr val="tx1"/>
                      </a:solidFill>
                      <a:latin typeface="산돌고딕 L" pitchFamily="18" charset="-127"/>
                      <a:ea typeface="산돌고딕 L" pitchFamily="18" charset="-127"/>
                    </a:defRPr>
                  </a:lvl5pPr>
                  <a:lvl6pPr algn="ctr" defTabSz="10683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산돌고딕 L" pitchFamily="18" charset="-127"/>
                      <a:ea typeface="산돌고딕 L" pitchFamily="18" charset="-127"/>
                    </a:defRPr>
                  </a:lvl6pPr>
                  <a:lvl7pPr algn="ctr" defTabSz="10683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산돌고딕 L" pitchFamily="18" charset="-127"/>
                      <a:ea typeface="산돌고딕 L" pitchFamily="18" charset="-127"/>
                    </a:defRPr>
                  </a:lvl7pPr>
                  <a:lvl8pPr algn="ctr" defTabSz="10683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산돌고딕 L" pitchFamily="18" charset="-127"/>
                      <a:ea typeface="산돌고딕 L" pitchFamily="18" charset="-127"/>
                    </a:defRPr>
                  </a:lvl8pPr>
                  <a:lvl9pPr algn="ctr" defTabSz="10683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산돌고딕 L" pitchFamily="18" charset="-127"/>
                      <a:ea typeface="산돌고딕 L" pitchFamily="18" charset="-127"/>
                    </a:defRPr>
                  </a:lvl9pPr>
                </a:lstStyle>
                <a:p>
                  <a:pPr eaLnBrk="1" hangingPunct="1"/>
                  <a:endParaRPr lang="ko-KR" altLang="en-US" sz="1000">
                    <a:solidFill>
                      <a:srgbClr val="606060"/>
                    </a:solidFill>
                    <a:latin typeface="나눔고딕 Bold" pitchFamily="50" charset="-127"/>
                    <a:ea typeface="나눔고딕 Bold" pitchFamily="50" charset="-127"/>
                  </a:endParaRPr>
                </a:p>
              </p:txBody>
            </p:sp>
            <p:sp>
              <p:nvSpPr>
                <p:cNvPr id="102" name="Text Box 121"/>
                <p:cNvSpPr txBox="1">
                  <a:spLocks noChangeArrowheads="1"/>
                </p:cNvSpPr>
                <p:nvPr/>
              </p:nvSpPr>
              <p:spPr bwMode="auto">
                <a:xfrm>
                  <a:off x="5423396" y="4914602"/>
                  <a:ext cx="3381896" cy="510978"/>
                </a:xfrm>
                <a:prstGeom prst="rect">
                  <a:avLst/>
                </a:prstGeom>
                <a:solidFill>
                  <a:srgbClr val="55A1C7"/>
                </a:solidFill>
                <a:ln w="6350" algn="ctr">
                  <a:solidFill>
                    <a:srgbClr val="B2B2B2"/>
                  </a:solidFill>
                  <a:miter lim="800000"/>
                  <a:headEnd/>
                  <a:tailEnd/>
                </a:ln>
                <a:effectLst/>
              </p:spPr>
              <p:txBody>
                <a:bodyPr lIns="0" tIns="0" rIns="0" bIns="0" anchor="ctr"/>
                <a:lstStyle>
                  <a:defPPr>
                    <a:defRPr lang="ko-KR"/>
                  </a:defPPr>
                  <a:lvl1pPr defTabSz="1068388">
                    <a:defRPr kumimoji="1" sz="1000">
                      <a:solidFill>
                        <a:srgbClr val="606060"/>
                      </a:solidFill>
                      <a:latin typeface="나눔고딕 Bold" pitchFamily="50" charset="-127"/>
                      <a:ea typeface="나눔고딕 Bold" pitchFamily="50" charset="-127"/>
                    </a:defRPr>
                  </a:lvl1pPr>
                  <a:lvl2pPr defTabSz="1068388" eaLnBrk="0" hangingPunct="0">
                    <a:defRPr kumimoji="1">
                      <a:latin typeface="산돌고딕 L" pitchFamily="18" charset="-127"/>
                      <a:ea typeface="산돌고딕 L" pitchFamily="18" charset="-127"/>
                    </a:defRPr>
                  </a:lvl2pPr>
                  <a:lvl3pPr defTabSz="1068388" eaLnBrk="0" hangingPunct="0">
                    <a:defRPr kumimoji="1">
                      <a:latin typeface="산돌고딕 L" pitchFamily="18" charset="-127"/>
                      <a:ea typeface="산돌고딕 L" pitchFamily="18" charset="-127"/>
                    </a:defRPr>
                  </a:lvl3pPr>
                  <a:lvl4pPr defTabSz="1068388" eaLnBrk="0" hangingPunct="0">
                    <a:defRPr kumimoji="1">
                      <a:latin typeface="산돌고딕 L" pitchFamily="18" charset="-127"/>
                      <a:ea typeface="산돌고딕 L" pitchFamily="18" charset="-127"/>
                    </a:defRPr>
                  </a:lvl4pPr>
                  <a:lvl5pPr defTabSz="1068388" eaLnBrk="0" hangingPunct="0">
                    <a:defRPr kumimoji="1">
                      <a:latin typeface="산돌고딕 L" pitchFamily="18" charset="-127"/>
                      <a:ea typeface="산돌고딕 L" pitchFamily="18" charset="-127"/>
                    </a:defRPr>
                  </a:lvl5pPr>
                  <a:lvl6pPr algn="ctr" defTabSz="10683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latin typeface="산돌고딕 L" pitchFamily="18" charset="-127"/>
                      <a:ea typeface="산돌고딕 L" pitchFamily="18" charset="-127"/>
                    </a:defRPr>
                  </a:lvl6pPr>
                  <a:lvl7pPr algn="ctr" defTabSz="10683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latin typeface="산돌고딕 L" pitchFamily="18" charset="-127"/>
                      <a:ea typeface="산돌고딕 L" pitchFamily="18" charset="-127"/>
                    </a:defRPr>
                  </a:lvl7pPr>
                  <a:lvl8pPr algn="ctr" defTabSz="10683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latin typeface="산돌고딕 L" pitchFamily="18" charset="-127"/>
                      <a:ea typeface="산돌고딕 L" pitchFamily="18" charset="-127"/>
                    </a:defRPr>
                  </a:lvl8pPr>
                  <a:lvl9pPr algn="ctr" defTabSz="10683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latin typeface="산돌고딕 L" pitchFamily="18" charset="-127"/>
                      <a:ea typeface="산돌고딕 L" pitchFamily="18" charset="-127"/>
                    </a:defRPr>
                  </a:lvl9pPr>
                </a:lstStyle>
                <a:p>
                  <a:endParaRPr lang="ko-KR" altLang="en-US"/>
                </a:p>
              </p:txBody>
            </p:sp>
          </p:grpSp>
          <p:sp>
            <p:nvSpPr>
              <p:cNvPr id="83" name="TextBox 82"/>
              <p:cNvSpPr txBox="1"/>
              <p:nvPr/>
            </p:nvSpPr>
            <p:spPr>
              <a:xfrm>
                <a:off x="5505178" y="3637504"/>
                <a:ext cx="2929969" cy="12675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altLang="ko-KR" sz="1400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Path delays</a:t>
                </a:r>
              </a:p>
              <a:p>
                <a:pPr marL="0" lvl="1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altLang="ko-KR" sz="1400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Average path </a:t>
                </a:r>
                <a:r>
                  <a:rPr lang="en-US" altLang="ko-KR" sz="1400" dirty="0" smtClean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powers</a:t>
                </a:r>
              </a:p>
              <a:p>
                <a:pPr marL="0" lvl="1" latinLnBrk="0">
                  <a:lnSpc>
                    <a:spcPts val="800"/>
                  </a:lnSpc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endParaRPr lang="en-US" altLang="ko-KR" sz="14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endParaRPr>
              </a:p>
              <a:p>
                <a:pPr marL="0" lvl="1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altLang="ko-KR" sz="1400" dirty="0" smtClean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Azimuth angle of arrival </a:t>
                </a:r>
                <a:r>
                  <a:rPr lang="en-US" altLang="ko-KR" sz="1400" b="1" dirty="0" smtClean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(A-</a:t>
                </a:r>
                <a:r>
                  <a:rPr lang="en-US" altLang="ko-KR" sz="1400" b="1" dirty="0" err="1" smtClean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AoA</a:t>
                </a:r>
                <a:r>
                  <a:rPr lang="en-US" altLang="ko-KR" sz="1400" b="1" dirty="0" smtClean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)</a:t>
                </a:r>
              </a:p>
              <a:p>
                <a:pPr marL="0" lvl="1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altLang="ko-KR" sz="1400" dirty="0" err="1" smtClean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Subpath</a:t>
                </a:r>
                <a:r>
                  <a:rPr lang="en-US" altLang="ko-KR" sz="1400" dirty="0" smtClean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 </a:t>
                </a:r>
                <a:r>
                  <a:rPr lang="en-US" altLang="ko-KR" sz="1400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offset of A-</a:t>
                </a:r>
                <a:r>
                  <a:rPr lang="en-US" altLang="ko-KR" sz="1400" dirty="0" err="1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AoA</a:t>
                </a:r>
                <a:r>
                  <a:rPr lang="en-US" altLang="ko-KR" sz="1400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 </a:t>
                </a: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5505178" y="4952702"/>
                <a:ext cx="3092722" cy="468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1" latinLnBrk="0">
                  <a:lnSpc>
                    <a:spcPts val="1300"/>
                  </a:lnSpc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altLang="ko-KR" sz="1400" dirty="0">
                    <a:solidFill>
                      <a:schemeClr val="bg1"/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Elevation angle of arrival (E-</a:t>
                </a:r>
                <a:r>
                  <a:rPr lang="en-US" altLang="ko-KR" sz="1400" dirty="0" err="1">
                    <a:solidFill>
                      <a:schemeClr val="bg1"/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AoA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)</a:t>
                </a:r>
              </a:p>
              <a:p>
                <a:pPr marL="0" lvl="1" latinLnBrk="0">
                  <a:lnSpc>
                    <a:spcPts val="1300"/>
                  </a:lnSpc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altLang="ko-KR" sz="1400" dirty="0" err="1">
                    <a:solidFill>
                      <a:schemeClr val="bg1"/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Subpath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 offset of E-</a:t>
                </a:r>
                <a:r>
                  <a:rPr lang="en-US" altLang="ko-KR" sz="1400" dirty="0" err="1">
                    <a:solidFill>
                      <a:schemeClr val="bg1"/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AoA</a:t>
                </a:r>
                <a:r>
                  <a:rPr lang="en-US" altLang="ko-KR" sz="1400" dirty="0">
                    <a:solidFill>
                      <a:schemeClr val="bg1"/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 </a:t>
                </a:r>
              </a:p>
            </p:txBody>
          </p:sp>
          <p:sp>
            <p:nvSpPr>
              <p:cNvPr id="114" name="직사각형 113"/>
              <p:cNvSpPr/>
              <p:nvPr/>
            </p:nvSpPr>
            <p:spPr>
              <a:xfrm>
                <a:off x="5414439" y="3579366"/>
                <a:ext cx="3381896" cy="1852237"/>
              </a:xfrm>
              <a:prstGeom prst="rect">
                <a:avLst/>
              </a:prstGeom>
              <a:noFill/>
              <a:ln w="31750">
                <a:pattFill prst="wdDnDiag">
                  <a:fgClr>
                    <a:srgbClr val="3333CC"/>
                  </a:fgClr>
                  <a:bgClr>
                    <a:srgbClr val="99CCFF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endParaRPr>
              </a:p>
            </p:txBody>
          </p:sp>
        </p:grpSp>
      </p:grpSp>
      <p:sp>
        <p:nvSpPr>
          <p:cNvPr id="52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Full </a:t>
            </a: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Dimension </a:t>
            </a: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MIMO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16</a:t>
            </a:fld>
            <a:endParaRPr lang="ko-KR" altLang="en-US"/>
          </a:p>
        </p:txBody>
      </p:sp>
      <p:graphicFrame>
        <p:nvGraphicFramePr>
          <p:cNvPr id="5" name="Content Placeholder 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32000598"/>
              </p:ext>
            </p:extLst>
          </p:nvPr>
        </p:nvGraphicFramePr>
        <p:xfrm>
          <a:off x="392113" y="1203111"/>
          <a:ext cx="8599487" cy="38242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3187"/>
                <a:gridCol w="1343974"/>
                <a:gridCol w="2211109"/>
                <a:gridCol w="2401217"/>
              </a:tblGrid>
              <a:tr h="592190">
                <a:tc>
                  <a:txBody>
                    <a:bodyPr/>
                    <a:lstStyle/>
                    <a:p>
                      <a:pPr marL="179388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85000"/>
                            <a:lumOff val="15000"/>
                          </a:schemeClr>
                        </a:buClr>
                        <a:buSzPct val="80000"/>
                        <a:buFont typeface="Microsoft JhengHei" pitchFamily="34" charset="-120"/>
                        <a:buNone/>
                        <a:defRPr/>
                      </a:pPr>
                      <a:r>
                        <a:rPr kumimoji="1" lang="en-US" sz="14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BS antenna configuration</a:t>
                      </a:r>
                    </a:p>
                    <a:p>
                      <a:pPr marL="179388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85000"/>
                            <a:lumOff val="15000"/>
                          </a:schemeClr>
                        </a:buClr>
                        <a:buSzPct val="80000"/>
                        <a:buFont typeface="Microsoft JhengHei" pitchFamily="34" charset="-120"/>
                        <a:buNone/>
                        <a:defRPr/>
                      </a:pPr>
                      <a:r>
                        <a:rPr kumimoji="1" lang="en-US" sz="14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(H x V)</a:t>
                      </a:r>
                      <a:endParaRPr kumimoji="1" lang="en-US" sz="1400" b="1" kern="1200" dirty="0">
                        <a:solidFill>
                          <a:schemeClr val="bg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4D2"/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>
                            <a:lumMod val="85000"/>
                            <a:lumOff val="15000"/>
                          </a:schemeClr>
                        </a:buClr>
                        <a:buSzPct val="80000"/>
                        <a:buFont typeface="Microsoft JhengHei" pitchFamily="34" charset="-120"/>
                        <a:buNone/>
                        <a:defRPr/>
                      </a:pPr>
                      <a:r>
                        <a:rPr kumimoji="1" lang="en-US" sz="14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UE Rx</a:t>
                      </a:r>
                      <a:endParaRPr kumimoji="1" lang="en-US" sz="1400" b="1" kern="1200" dirty="0">
                        <a:solidFill>
                          <a:schemeClr val="bg1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4D2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Avg. throughput (bps/Hz) </a:t>
                      </a:r>
                      <a:r>
                        <a:rPr kumimoji="1" lang="en-US" sz="1400" b="1" kern="1200" dirty="0" smtClean="0">
                          <a:solidFill>
                            <a:srgbClr val="FF0000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/ gain</a:t>
                      </a:r>
                      <a:endParaRPr kumimoji="1" lang="en-US" sz="1400" b="1" kern="1200" dirty="0">
                        <a:solidFill>
                          <a:srgbClr val="FF0000"/>
                        </a:solidFill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4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b="1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Edge throughput (bps/Hz) </a:t>
                      </a:r>
                      <a:r>
                        <a:rPr kumimoji="1" lang="en-US" sz="1400" b="1" kern="1200" dirty="0" smtClean="0">
                          <a:solidFill>
                            <a:srgbClr val="FF0000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/ gain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4D2"/>
                    </a:solidFill>
                  </a:tcPr>
                </a:tc>
              </a:tr>
              <a:tr h="449690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2Hx1V, (0.5</a:t>
                      </a:r>
                      <a:r>
                        <a:rPr kumimoji="1" lang="el-GR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λ</a:t>
                      </a:r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1.51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0.029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131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64Hx1V, (0.5</a:t>
                      </a:r>
                      <a:r>
                        <a:rPr kumimoji="1" lang="el-GR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λ</a:t>
                      </a:r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)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9.43</a:t>
                      </a:r>
                    </a:p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b="0" kern="1200" dirty="0" smtClean="0">
                          <a:solidFill>
                            <a:srgbClr val="FF0000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/ x6.2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0.446</a:t>
                      </a:r>
                    </a:p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b="0" kern="1200" dirty="0" smtClean="0">
                          <a:solidFill>
                            <a:srgbClr val="FF0000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/ x15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131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32Hx1V, (0.5</a:t>
                      </a:r>
                      <a:r>
                        <a:rPr kumimoji="1" lang="el-GR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λ</a:t>
                      </a:r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)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6.27</a:t>
                      </a:r>
                    </a:p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b="0" kern="1200" dirty="0" smtClean="0">
                          <a:solidFill>
                            <a:srgbClr val="FF0000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/ x4.2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0.252</a:t>
                      </a:r>
                    </a:p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b="0" kern="1200" dirty="0" smtClean="0">
                          <a:solidFill>
                            <a:srgbClr val="FF0000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/ x8.7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131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8Hx8V, (0.5</a:t>
                      </a:r>
                      <a:r>
                        <a:rPr kumimoji="1" lang="el-GR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λ</a:t>
                      </a:r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, 0.5</a:t>
                      </a:r>
                      <a:r>
                        <a:rPr kumimoji="1" lang="el-GR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λ</a:t>
                      </a:r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)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5.24</a:t>
                      </a:r>
                    </a:p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b="0" kern="1200" dirty="0" smtClean="0">
                          <a:solidFill>
                            <a:srgbClr val="FF0000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/ x3.5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0.219</a:t>
                      </a:r>
                    </a:p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b="0" kern="1200" dirty="0" smtClean="0">
                          <a:solidFill>
                            <a:srgbClr val="FF0000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/ x7.6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131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8Hx4V, (0.5</a:t>
                      </a:r>
                      <a:r>
                        <a:rPr kumimoji="1" lang="el-GR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λ</a:t>
                      </a:r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, 0.5</a:t>
                      </a:r>
                      <a:r>
                        <a:rPr kumimoji="1" lang="el-GR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λ</a:t>
                      </a:r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)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3.53</a:t>
                      </a:r>
                    </a:p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b="0" kern="1200" dirty="0" smtClean="0">
                          <a:solidFill>
                            <a:srgbClr val="FF0000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/ x2.3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0.076</a:t>
                      </a:r>
                    </a:p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b="0" kern="1200" dirty="0" smtClean="0">
                          <a:solidFill>
                            <a:srgbClr val="FF0000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/ x2.6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3870"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8Hx4V, (0.5</a:t>
                      </a:r>
                      <a:r>
                        <a:rPr kumimoji="1" lang="el-GR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λ</a:t>
                      </a:r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, 2</a:t>
                      </a:r>
                      <a:r>
                        <a:rPr kumimoji="1" lang="el-GR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λ</a:t>
                      </a:r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)</a:t>
                      </a:r>
                    </a:p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Electrical down tilt = 15</a:t>
                      </a:r>
                      <a:r>
                        <a:rPr kumimoji="1" lang="en-US" sz="1400" kern="1200" baseline="300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o</a:t>
                      </a:r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5.81</a:t>
                      </a:r>
                    </a:p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b="0" kern="1200" dirty="0" smtClean="0">
                          <a:solidFill>
                            <a:srgbClr val="FF0000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/ x3.8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latinLnBrk="0" hangingPunct="0"/>
                      <a:r>
                        <a:rPr kumimoji="1" lang="en-US" sz="1400" kern="1200" baseline="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0.144</a:t>
                      </a:r>
                    </a:p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b="0" kern="1200" dirty="0" smtClean="0">
                          <a:solidFill>
                            <a:srgbClr val="FF0000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Arial" pitchFamily="34" charset="0"/>
                        </a:rPr>
                        <a:t>/ x5</a:t>
                      </a:r>
                    </a:p>
                  </a:txBody>
                  <a:tcPr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5536" y="375628"/>
            <a:ext cx="7614777" cy="5539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ko-KR" sz="3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Initial Evaluation Results with 3D-SCM</a:t>
            </a:r>
          </a:p>
        </p:txBody>
      </p:sp>
      <p:grpSp>
        <p:nvGrpSpPr>
          <p:cNvPr id="51" name="그룹 50"/>
          <p:cNvGrpSpPr/>
          <p:nvPr/>
        </p:nvGrpSpPr>
        <p:grpSpPr>
          <a:xfrm>
            <a:off x="449966" y="5448981"/>
            <a:ext cx="8579734" cy="1155915"/>
            <a:chOff x="404246" y="5448981"/>
            <a:chExt cx="8579734" cy="1155915"/>
          </a:xfrm>
        </p:grpSpPr>
        <p:sp>
          <p:nvSpPr>
            <p:cNvPr id="45" name="TextBox 44"/>
            <p:cNvSpPr txBox="1"/>
            <p:nvPr/>
          </p:nvSpPr>
          <p:spPr>
            <a:xfrm>
              <a:off x="404246" y="5448981"/>
              <a:ext cx="8549254" cy="1138690"/>
            </a:xfrm>
            <a:prstGeom prst="rect">
              <a:avLst/>
            </a:prstGeom>
            <a:solidFill>
              <a:srgbClr val="F2F2F2"/>
            </a:solidFill>
            <a:ln w="12700" algn="ctr">
              <a:solidFill>
                <a:srgbClr val="C5C5C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ko-KR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1pPr>
              <a:lvl2pPr algn="ctr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2pPr>
              <a:lvl3pPr algn="ctr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3pPr>
              <a:lvl4pPr algn="ctr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4pPr>
              <a:lvl5pPr algn="ctr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5pPr>
              <a:lvl6pPr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6pPr>
              <a:lvl7pPr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7pPr>
              <a:lvl8pPr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8pPr>
              <a:lvl9pPr>
                <a:defRPr kumimoji="1">
                  <a:solidFill>
                    <a:schemeClr val="tx1"/>
                  </a:solidFill>
                  <a:latin typeface="산돌고딕 L" pitchFamily="18" charset="-127"/>
                  <a:ea typeface="산돌고딕 L" pitchFamily="18" charset="-127"/>
                </a:defRPr>
              </a:lvl9pPr>
            </a:lstStyle>
            <a:p>
              <a:pPr marL="174625" indent="-174625" algn="l">
                <a:buClr>
                  <a:schemeClr val="tx1">
                    <a:lumMod val="85000"/>
                    <a:lumOff val="15000"/>
                  </a:schemeClr>
                </a:buClr>
                <a:buSzPct val="80000"/>
                <a:buFont typeface="Wingdings" pitchFamily="2" charset="2"/>
                <a:buChar char="§"/>
              </a:pPr>
              <a:r>
                <a:rPr lang="en-US" sz="12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ESD = 1.7 assumed, indicating channel with limited v-domain diversity </a:t>
              </a:r>
            </a:p>
            <a:p>
              <a:pPr marL="174625" indent="-174625" algn="l">
                <a:buClr>
                  <a:schemeClr val="tx1">
                    <a:lumMod val="85000"/>
                    <a:lumOff val="15000"/>
                  </a:schemeClr>
                </a:buClr>
                <a:buSzPct val="80000"/>
                <a:buFont typeface="Wingdings" pitchFamily="2" charset="2"/>
                <a:buChar char="§"/>
              </a:pPr>
              <a:endParaRPr lang="en-US" sz="1200" dirty="0">
                <a:latin typeface="Microsoft JhengHei" pitchFamily="34" charset="-120"/>
                <a:ea typeface="Microsoft JhengHei" pitchFamily="34" charset="-120"/>
                <a:cs typeface="Arial" pitchFamily="34" charset="0"/>
              </a:endParaRPr>
            </a:p>
            <a:p>
              <a:pPr marL="174625" indent="-174625" algn="l">
                <a:buClr>
                  <a:schemeClr val="tx1">
                    <a:lumMod val="85000"/>
                    <a:lumOff val="15000"/>
                  </a:schemeClr>
                </a:buClr>
                <a:buSzPct val="80000"/>
                <a:buFont typeface="Wingdings" pitchFamily="2" charset="2"/>
                <a:buChar char="§"/>
              </a:pPr>
              <a:r>
                <a:rPr lang="en-US" sz="12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Further gain expected with 2 Rx UE, larger ESD and better scheduler</a:t>
              </a:r>
            </a:p>
            <a:p>
              <a:pPr marL="174625" indent="-174625" algn="l">
                <a:buClr>
                  <a:schemeClr val="tx1">
                    <a:lumMod val="85000"/>
                    <a:lumOff val="15000"/>
                  </a:schemeClr>
                </a:buClr>
                <a:buSzPct val="80000"/>
                <a:buFont typeface="Wingdings" pitchFamily="2" charset="2"/>
                <a:buChar char="§"/>
              </a:pPr>
              <a:endParaRPr lang="en-US" sz="1200" dirty="0">
                <a:latin typeface="Microsoft JhengHei" pitchFamily="34" charset="-120"/>
                <a:ea typeface="Microsoft JhengHei" pitchFamily="34" charset="-120"/>
                <a:cs typeface="Arial" pitchFamily="34" charset="0"/>
              </a:endParaRPr>
            </a:p>
            <a:p>
              <a:pPr marL="174625" indent="-174625" algn="l">
                <a:buClr>
                  <a:schemeClr val="tx1">
                    <a:lumMod val="85000"/>
                    <a:lumOff val="15000"/>
                  </a:schemeClr>
                </a:buClr>
                <a:buSzPct val="80000"/>
                <a:buFont typeface="Wingdings" pitchFamily="2" charset="2"/>
                <a:buChar char="§"/>
              </a:pPr>
              <a:r>
                <a:rPr lang="en-US" sz="12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FD-MIMO is a promising technology driver for Rel-12 and beyond</a:t>
              </a:r>
            </a:p>
          </p:txBody>
        </p:sp>
        <p:grpSp>
          <p:nvGrpSpPr>
            <p:cNvPr id="49" name="그룹 48"/>
            <p:cNvGrpSpPr/>
            <p:nvPr/>
          </p:nvGrpSpPr>
          <p:grpSpPr>
            <a:xfrm rot="10800000">
              <a:off x="8581524" y="6202440"/>
              <a:ext cx="402456" cy="402456"/>
              <a:chOff x="8640825" y="6076710"/>
              <a:chExt cx="402456" cy="402456"/>
            </a:xfrm>
          </p:grpSpPr>
          <p:sp>
            <p:nvSpPr>
              <p:cNvPr id="47" name="Rectangle 205"/>
              <p:cNvSpPr>
                <a:spLocks noChangeArrowheads="1"/>
              </p:cNvSpPr>
              <p:nvPr/>
            </p:nvSpPr>
            <p:spPr bwMode="auto">
              <a:xfrm flipH="1">
                <a:off x="8640825" y="6076710"/>
                <a:ext cx="402456" cy="4024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8" name="AutoShape 206"/>
              <p:cNvSpPr>
                <a:spLocks noChangeArrowheads="1"/>
              </p:cNvSpPr>
              <p:nvPr/>
            </p:nvSpPr>
            <p:spPr bwMode="auto">
              <a:xfrm flipH="1">
                <a:off x="8663050" y="6098935"/>
                <a:ext cx="374438" cy="374436"/>
              </a:xfrm>
              <a:prstGeom prst="rtTriangle">
                <a:avLst/>
              </a:prstGeom>
              <a:solidFill>
                <a:srgbClr val="C5C5C5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</p:grpSp>
      <p:sp>
        <p:nvSpPr>
          <p:cNvPr id="10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Full </a:t>
            </a: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Dimension </a:t>
            </a: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MIMO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75628"/>
            <a:ext cx="67540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Small Cell Enhancement in Rel-12</a:t>
            </a:r>
            <a:endParaRPr lang="ko-KR" altLang="en-US" sz="3000" dirty="0">
              <a:solidFill>
                <a:srgbClr val="0070C0"/>
              </a:solidFill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맑은 고딕" pitchFamily="50" charset="-127"/>
              <a:cs typeface="Verdan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7872" y="1198918"/>
            <a:ext cx="8740589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600" b="1" dirty="0" smtClean="0">
                <a:latin typeface="Microsoft JhengHei" pitchFamily="34" charset="-120"/>
                <a:ea typeface="Microsoft JhengHei" pitchFamily="34" charset="-120"/>
              </a:rPr>
              <a:t>Increasing need for throughput boost in areas with high user traffic</a:t>
            </a:r>
          </a:p>
          <a:p>
            <a:pPr marL="179388" lvl="1" indent="-179388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600" b="1" dirty="0" smtClean="0">
                <a:latin typeface="Microsoft JhengHei" pitchFamily="34" charset="-120"/>
                <a:ea typeface="Microsoft JhengHei" pitchFamily="34" charset="-120"/>
              </a:rPr>
              <a:t>Rel-12 focus for small cell: capacity without mobility headaches, plug and play</a:t>
            </a:r>
            <a:endParaRPr lang="en-US" altLang="ko-KR" sz="1400" b="1" dirty="0" smtClean="0">
              <a:latin typeface="Microsoft JhengHei" pitchFamily="34" charset="-120"/>
              <a:ea typeface="Microsoft JhengHei" pitchFamily="34" charset="-120"/>
            </a:endParaRPr>
          </a:p>
        </p:txBody>
      </p:sp>
      <p:grpSp>
        <p:nvGrpSpPr>
          <p:cNvPr id="107" name="그룹 106"/>
          <p:cNvGrpSpPr/>
          <p:nvPr/>
        </p:nvGrpSpPr>
        <p:grpSpPr>
          <a:xfrm>
            <a:off x="1566672" y="2569083"/>
            <a:ext cx="1290225" cy="2495610"/>
            <a:chOff x="1576197" y="2692908"/>
            <a:chExt cx="1290225" cy="2495610"/>
          </a:xfrm>
        </p:grpSpPr>
        <p:sp>
          <p:nvSpPr>
            <p:cNvPr id="66" name="TextBox 65"/>
            <p:cNvSpPr txBox="1"/>
            <p:nvPr/>
          </p:nvSpPr>
          <p:spPr>
            <a:xfrm>
              <a:off x="1576197" y="2692908"/>
              <a:ext cx="8092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b="1" dirty="0" err="1" smtClean="0">
                  <a:latin typeface="Microsoft JhengHei" pitchFamily="34" charset="-120"/>
                  <a:ea typeface="Microsoft JhengHei" pitchFamily="34" charset="-120"/>
                </a:rPr>
                <a:t>F</a:t>
              </a:r>
              <a:r>
                <a:rPr lang="en-US" altLang="ko-KR" sz="1200" dirty="0" err="1" smtClean="0">
                  <a:latin typeface="Microsoft JhengHei" pitchFamily="34" charset="-120"/>
                  <a:ea typeface="Microsoft JhengHei" pitchFamily="34" charset="-120"/>
                </a:rPr>
                <a:t>macro</a:t>
              </a:r>
              <a:endParaRPr lang="ko-KR" altLang="en-US" sz="1200" dirty="0">
                <a:latin typeface="Microsoft JhengHei" pitchFamily="34" charset="-12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576197" y="3740658"/>
              <a:ext cx="104169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b="1" dirty="0" err="1" smtClean="0">
                  <a:latin typeface="Microsoft JhengHei" pitchFamily="34" charset="-120"/>
                  <a:ea typeface="Microsoft JhengHei" pitchFamily="34" charset="-120"/>
                </a:rPr>
                <a:t>F</a:t>
              </a:r>
              <a:r>
                <a:rPr lang="en-US" altLang="ko-KR" sz="1200" dirty="0" err="1" smtClean="0">
                  <a:latin typeface="Microsoft JhengHei" pitchFamily="34" charset="-120"/>
                  <a:ea typeface="Microsoft JhengHei" pitchFamily="34" charset="-120"/>
                </a:rPr>
                <a:t>local</a:t>
              </a:r>
              <a:r>
                <a:rPr lang="en-US" altLang="ko-KR" sz="1200" dirty="0" smtClean="0">
                  <a:latin typeface="Microsoft JhengHei" pitchFamily="34" charset="-120"/>
                  <a:ea typeface="Microsoft JhengHei" pitchFamily="34" charset="-120"/>
                </a:rPr>
                <a:t> area</a:t>
              </a:r>
              <a:endParaRPr lang="ko-KR" altLang="en-US" sz="1200" dirty="0">
                <a:latin typeface="Microsoft JhengHei" pitchFamily="34" charset="-12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576197" y="4788408"/>
              <a:ext cx="129022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 smtClean="0">
                  <a:latin typeface="Microsoft JhengHei" pitchFamily="34" charset="-120"/>
                  <a:ea typeface="Microsoft JhengHei" pitchFamily="34" charset="-120"/>
                </a:rPr>
                <a:t>Data rate</a:t>
              </a:r>
              <a:endParaRPr lang="ko-KR" altLang="en-US" sz="1200" dirty="0">
                <a:latin typeface="Microsoft JhengHei" pitchFamily="34" charset="-120"/>
              </a:endParaRPr>
            </a:p>
          </p:txBody>
        </p:sp>
      </p:grpSp>
      <p:pic>
        <p:nvPicPr>
          <p:cNvPr id="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730" t="72058" r="4969"/>
          <a:stretch/>
        </p:blipFill>
        <p:spPr bwMode="auto">
          <a:xfrm>
            <a:off x="2780536" y="4491370"/>
            <a:ext cx="4563240" cy="78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6" name="그룹 105"/>
          <p:cNvGrpSpPr/>
          <p:nvPr/>
        </p:nvGrpSpPr>
        <p:grpSpPr>
          <a:xfrm>
            <a:off x="3134473" y="3557004"/>
            <a:ext cx="3779524" cy="481224"/>
            <a:chOff x="3134473" y="3589425"/>
            <a:chExt cx="3779524" cy="481224"/>
          </a:xfrm>
        </p:grpSpPr>
        <p:pic>
          <p:nvPicPr>
            <p:cNvPr id="73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</a:blip>
            <a:srcRect l="78252" t="54302" r="6718" b="28666"/>
            <a:stretch/>
          </p:blipFill>
          <p:spPr bwMode="auto">
            <a:xfrm>
              <a:off x="6332532" y="3752872"/>
              <a:ext cx="581465" cy="31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5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</a:blip>
            <a:srcRect l="78252" t="54302" r="6718" b="28666"/>
            <a:stretch/>
          </p:blipFill>
          <p:spPr bwMode="auto">
            <a:xfrm>
              <a:off x="3134473" y="3752872"/>
              <a:ext cx="581465" cy="31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</a:blip>
            <a:srcRect l="78252" t="54302" r="6718" b="28666"/>
            <a:stretch/>
          </p:blipFill>
          <p:spPr bwMode="auto">
            <a:xfrm>
              <a:off x="4200494" y="3752872"/>
              <a:ext cx="581465" cy="31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7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</a:blip>
            <a:srcRect l="78252" t="54302" r="6718" b="28666"/>
            <a:stretch/>
          </p:blipFill>
          <p:spPr bwMode="auto">
            <a:xfrm>
              <a:off x="5266515" y="3752872"/>
              <a:ext cx="581465" cy="31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9" name="그림 7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5205" y="3589425"/>
              <a:ext cx="391856" cy="391857"/>
            </a:xfrm>
            <a:prstGeom prst="rect">
              <a:avLst/>
            </a:prstGeom>
            <a:effectLst>
              <a:glow rad="38100">
                <a:srgbClr val="0A9A6D">
                  <a:alpha val="69000"/>
                </a:srgbClr>
              </a:glow>
            </a:effectLst>
          </p:spPr>
        </p:pic>
      </p:grpSp>
      <p:grpSp>
        <p:nvGrpSpPr>
          <p:cNvPr id="104" name="그룹 103"/>
          <p:cNvGrpSpPr/>
          <p:nvPr/>
        </p:nvGrpSpPr>
        <p:grpSpPr>
          <a:xfrm>
            <a:off x="3355682" y="2116282"/>
            <a:ext cx="3261263" cy="987581"/>
            <a:chOff x="3355682" y="2544907"/>
            <a:chExt cx="3261263" cy="987581"/>
          </a:xfrm>
        </p:grpSpPr>
        <p:grpSp>
          <p:nvGrpSpPr>
            <p:cNvPr id="52" name="Group 185"/>
            <p:cNvGrpSpPr>
              <a:grpSpLocks/>
            </p:cNvGrpSpPr>
            <p:nvPr/>
          </p:nvGrpSpPr>
          <p:grpSpPr bwMode="auto">
            <a:xfrm>
              <a:off x="4317168" y="3154539"/>
              <a:ext cx="1093134" cy="377949"/>
              <a:chOff x="1587" y="2889"/>
              <a:chExt cx="398" cy="139"/>
            </a:xfrm>
          </p:grpSpPr>
          <p:sp>
            <p:nvSpPr>
              <p:cNvPr id="53" name="Oval 186"/>
              <p:cNvSpPr>
                <a:spLocks noChangeArrowheads="1"/>
              </p:cNvSpPr>
              <p:nvPr/>
            </p:nvSpPr>
            <p:spPr bwMode="auto">
              <a:xfrm>
                <a:off x="1712" y="2947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4" name="Oval 187"/>
              <p:cNvSpPr>
                <a:spLocks noChangeArrowheads="1"/>
              </p:cNvSpPr>
              <p:nvPr/>
            </p:nvSpPr>
            <p:spPr bwMode="auto">
              <a:xfrm>
                <a:off x="1743" y="2947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5" name="Oval 188"/>
              <p:cNvSpPr>
                <a:spLocks noChangeArrowheads="1"/>
              </p:cNvSpPr>
              <p:nvPr/>
            </p:nvSpPr>
            <p:spPr bwMode="auto">
              <a:xfrm>
                <a:off x="1775" y="2947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6" name="Oval 189"/>
              <p:cNvSpPr>
                <a:spLocks noChangeArrowheads="1"/>
              </p:cNvSpPr>
              <p:nvPr/>
            </p:nvSpPr>
            <p:spPr bwMode="auto">
              <a:xfrm>
                <a:off x="1806" y="2947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7" name="Oval 190"/>
              <p:cNvSpPr>
                <a:spLocks noChangeArrowheads="1"/>
              </p:cNvSpPr>
              <p:nvPr/>
            </p:nvSpPr>
            <p:spPr bwMode="auto">
              <a:xfrm>
                <a:off x="1837" y="2947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8" name="Oval 191"/>
              <p:cNvSpPr>
                <a:spLocks noChangeArrowheads="1"/>
              </p:cNvSpPr>
              <p:nvPr/>
            </p:nvSpPr>
            <p:spPr bwMode="auto">
              <a:xfrm>
                <a:off x="1868" y="2947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9" name="Oval 192"/>
              <p:cNvSpPr>
                <a:spLocks noChangeArrowheads="1"/>
              </p:cNvSpPr>
              <p:nvPr/>
            </p:nvSpPr>
            <p:spPr bwMode="auto">
              <a:xfrm>
                <a:off x="1900" y="2947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0" name="Oval 193"/>
              <p:cNvSpPr>
                <a:spLocks noChangeArrowheads="1"/>
              </p:cNvSpPr>
              <p:nvPr/>
            </p:nvSpPr>
            <p:spPr bwMode="auto">
              <a:xfrm>
                <a:off x="1931" y="2947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1" name="Oval 194"/>
              <p:cNvSpPr>
                <a:spLocks noChangeArrowheads="1"/>
              </p:cNvSpPr>
              <p:nvPr/>
            </p:nvSpPr>
            <p:spPr bwMode="auto">
              <a:xfrm>
                <a:off x="1962" y="2947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2" name="Oval 195"/>
              <p:cNvSpPr>
                <a:spLocks noChangeArrowheads="1"/>
              </p:cNvSpPr>
              <p:nvPr/>
            </p:nvSpPr>
            <p:spPr bwMode="auto">
              <a:xfrm>
                <a:off x="1930" y="2979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3" name="Oval 196"/>
              <p:cNvSpPr>
                <a:spLocks noChangeArrowheads="1"/>
              </p:cNvSpPr>
              <p:nvPr/>
            </p:nvSpPr>
            <p:spPr bwMode="auto">
              <a:xfrm>
                <a:off x="1900" y="3005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4" name="Oval 197"/>
              <p:cNvSpPr>
                <a:spLocks noChangeArrowheads="1"/>
              </p:cNvSpPr>
              <p:nvPr/>
            </p:nvSpPr>
            <p:spPr bwMode="auto">
              <a:xfrm>
                <a:off x="1930" y="2915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5" name="Oval 198"/>
              <p:cNvSpPr>
                <a:spLocks noChangeArrowheads="1"/>
              </p:cNvSpPr>
              <p:nvPr/>
            </p:nvSpPr>
            <p:spPr bwMode="auto">
              <a:xfrm>
                <a:off x="1900" y="2889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82" name="Oval 186"/>
              <p:cNvSpPr>
                <a:spLocks noChangeArrowheads="1"/>
              </p:cNvSpPr>
              <p:nvPr/>
            </p:nvSpPr>
            <p:spPr bwMode="auto">
              <a:xfrm>
                <a:off x="1681" y="2947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83" name="Oval 186"/>
              <p:cNvSpPr>
                <a:spLocks noChangeArrowheads="1"/>
              </p:cNvSpPr>
              <p:nvPr/>
            </p:nvSpPr>
            <p:spPr bwMode="auto">
              <a:xfrm>
                <a:off x="1650" y="2947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84" name="Oval 186"/>
              <p:cNvSpPr>
                <a:spLocks noChangeArrowheads="1"/>
              </p:cNvSpPr>
              <p:nvPr/>
            </p:nvSpPr>
            <p:spPr bwMode="auto">
              <a:xfrm>
                <a:off x="1618" y="2947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85" name="Oval 186"/>
              <p:cNvSpPr>
                <a:spLocks noChangeArrowheads="1"/>
              </p:cNvSpPr>
              <p:nvPr/>
            </p:nvSpPr>
            <p:spPr bwMode="auto">
              <a:xfrm>
                <a:off x="1587" y="2947"/>
                <a:ext cx="23" cy="23"/>
              </a:xfrm>
              <a:prstGeom prst="ellipse">
                <a:avLst/>
              </a:pr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pic>
          <p:nvPicPr>
            <p:cNvPr id="70" name="그림 6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5682" y="2544907"/>
              <a:ext cx="910120" cy="910121"/>
            </a:xfrm>
            <a:prstGeom prst="rect">
              <a:avLst/>
            </a:prstGeom>
          </p:spPr>
        </p:pic>
        <p:pic>
          <p:nvPicPr>
            <p:cNvPr id="71" name="그림 7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6825" y="2544907"/>
              <a:ext cx="910120" cy="910121"/>
            </a:xfrm>
            <a:prstGeom prst="rect">
              <a:avLst/>
            </a:prstGeom>
          </p:spPr>
        </p:pic>
        <p:pic>
          <p:nvPicPr>
            <p:cNvPr id="80" name="그림 7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2601" y="2856753"/>
              <a:ext cx="391856" cy="391857"/>
            </a:xfrm>
            <a:prstGeom prst="rect">
              <a:avLst/>
            </a:prstGeom>
            <a:effectLst>
              <a:glow rad="38100">
                <a:srgbClr val="0A9A6D">
                  <a:alpha val="69000"/>
                </a:srgbClr>
              </a:glow>
            </a:effectLst>
          </p:spPr>
        </p:pic>
      </p:grpSp>
      <p:grpSp>
        <p:nvGrpSpPr>
          <p:cNvPr id="103" name="그룹 102"/>
          <p:cNvGrpSpPr/>
          <p:nvPr/>
        </p:nvGrpSpPr>
        <p:grpSpPr>
          <a:xfrm>
            <a:off x="404813" y="5480050"/>
            <a:ext cx="8596313" cy="1123950"/>
            <a:chOff x="404813" y="5480050"/>
            <a:chExt cx="8596313" cy="1123950"/>
          </a:xfrm>
        </p:grpSpPr>
        <p:pic>
          <p:nvPicPr>
            <p:cNvPr id="101" name="Picture 70" descr="배경2"/>
            <p:cNvPicPr>
              <a:picLocks noChangeAspect="1" noChangeArrowheads="1"/>
            </p:cNvPicPr>
            <p:nvPr/>
          </p:nvPicPr>
          <p:blipFill>
            <a:blip r:embed="rId6" cstate="print">
              <a:lum bright="6000" contrast="-12000"/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813" y="5480050"/>
              <a:ext cx="5716587" cy="112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" name="Picture 70" descr="배경2"/>
            <p:cNvPicPr>
              <a:picLocks noChangeAspect="1" noChangeArrowheads="1"/>
            </p:cNvPicPr>
            <p:nvPr/>
          </p:nvPicPr>
          <p:blipFill rotWithShape="1">
            <a:blip r:embed="rId6" cstate="print">
              <a:lum bright="6000" contrast="-12000"/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49000"/>
            <a:stretch/>
          </p:blipFill>
          <p:spPr bwMode="auto">
            <a:xfrm>
              <a:off x="6085682" y="5480050"/>
              <a:ext cx="2915444" cy="112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Inter-</a:t>
            </a:r>
            <a:r>
              <a:rPr lang="en-US" altLang="ko-KR" sz="1100" dirty="0" err="1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eNB</a:t>
            </a: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 Carrier Aggregation</a:t>
            </a:r>
          </a:p>
        </p:txBody>
      </p:sp>
    </p:spTree>
    <p:extLst>
      <p:ext uri="{BB962C8B-B14F-4D97-AF65-F5344CB8AC3E}">
        <p14:creationId xmlns="" xmlns:p14="http://schemas.microsoft.com/office/powerpoint/2010/main" val="217820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75628"/>
            <a:ext cx="722127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Cloud-RAN: Benefits and Drawbacks</a:t>
            </a:r>
            <a:endParaRPr lang="ko-KR" altLang="en-US" sz="3000" dirty="0">
              <a:solidFill>
                <a:srgbClr val="0070C0"/>
              </a:solidFill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맑은 고딕" pitchFamily="50" charset="-127"/>
              <a:cs typeface="Verdana" pitchFamily="34" charset="0"/>
            </a:endParaRPr>
          </a:p>
        </p:txBody>
      </p:sp>
      <p:graphicFrame>
        <p:nvGraphicFramePr>
          <p:cNvPr id="3" name="Table 4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01009685"/>
              </p:ext>
            </p:extLst>
          </p:nvPr>
        </p:nvGraphicFramePr>
        <p:xfrm>
          <a:off x="996722" y="5106219"/>
          <a:ext cx="7245806" cy="1418406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622903"/>
                <a:gridCol w="3622903"/>
              </a:tblGrid>
              <a:tr h="551631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Microsoft JhengHei" pitchFamily="34" charset="-120"/>
                        <a:ea typeface="Microsoft JhengHei" pitchFamily="34" charset="-12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4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Microsoft JhengHei" pitchFamily="34" charset="-120"/>
                        <a:ea typeface="Microsoft JhengHei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4D2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>
                          <a:latin typeface="Microsoft JhengHei" pitchFamily="34" charset="-120"/>
                          <a:ea typeface="Microsoft JhengHei" pitchFamily="34" charset="-120"/>
                        </a:rPr>
                        <a:t>Sharing</a:t>
                      </a:r>
                      <a:r>
                        <a:rPr lang="en-GB" sz="1200" baseline="0" dirty="0" smtClean="0">
                          <a:latin typeface="Microsoft JhengHei" pitchFamily="34" charset="-120"/>
                          <a:ea typeface="Microsoft JhengHei" pitchFamily="34" charset="-120"/>
                        </a:rPr>
                        <a:t> of  BB p</a:t>
                      </a:r>
                      <a:r>
                        <a:rPr lang="en-GB" sz="1200" dirty="0" smtClean="0">
                          <a:latin typeface="Microsoft JhengHei" pitchFamily="34" charset="-120"/>
                          <a:ea typeface="Microsoft JhengHei" pitchFamily="34" charset="-120"/>
                        </a:rPr>
                        <a:t>rocessing</a:t>
                      </a:r>
                      <a:r>
                        <a:rPr lang="en-GB" sz="1200" baseline="0" dirty="0" smtClean="0">
                          <a:latin typeface="Microsoft JhengHei" pitchFamily="34" charset="-120"/>
                          <a:ea typeface="Microsoft JhengHei" pitchFamily="34" charset="-120"/>
                        </a:rPr>
                        <a:t> capacity</a:t>
                      </a:r>
                      <a:endParaRPr lang="en-GB" sz="1200" dirty="0">
                        <a:latin typeface="Microsoft JhengHei" pitchFamily="34" charset="-120"/>
                        <a:ea typeface="Microsoft JhengHei" pitchFamily="34" charset="-12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err="1" smtClean="0">
                          <a:latin typeface="Microsoft JhengHei" pitchFamily="34" charset="-120"/>
                          <a:ea typeface="Microsoft JhengHei" pitchFamily="34" charset="-120"/>
                        </a:rPr>
                        <a:t>Gbps</a:t>
                      </a:r>
                      <a:r>
                        <a:rPr lang="en-GB" sz="1200" dirty="0" smtClean="0">
                          <a:latin typeface="Microsoft JhengHei" pitchFamily="34" charset="-120"/>
                          <a:ea typeface="Microsoft JhengHei" pitchFamily="34" charset="-120"/>
                        </a:rPr>
                        <a:t> transport</a:t>
                      </a:r>
                      <a:endParaRPr lang="en-GB" sz="1200" dirty="0">
                        <a:latin typeface="Microsoft JhengHei" pitchFamily="34" charset="-120"/>
                        <a:ea typeface="Microsoft JhengHei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>
                          <a:latin typeface="Microsoft JhengHei" pitchFamily="34" charset="-120"/>
                          <a:ea typeface="Microsoft JhengHei" pitchFamily="34" charset="-120"/>
                        </a:rPr>
                        <a:t>Easily enables advanced</a:t>
                      </a:r>
                      <a:r>
                        <a:rPr lang="en-GB" sz="1200" baseline="0" dirty="0" smtClean="0">
                          <a:latin typeface="Microsoft JhengHei" pitchFamily="34" charset="-120"/>
                          <a:ea typeface="Microsoft JhengHei" pitchFamily="34" charset="-120"/>
                        </a:rPr>
                        <a:t> radio </a:t>
                      </a:r>
                      <a:br>
                        <a:rPr lang="en-GB" sz="1200" baseline="0" dirty="0" smtClean="0">
                          <a:latin typeface="Microsoft JhengHei" pitchFamily="34" charset="-120"/>
                          <a:ea typeface="Microsoft JhengHei" pitchFamily="34" charset="-120"/>
                        </a:rPr>
                      </a:br>
                      <a:r>
                        <a:rPr lang="en-GB" sz="1200" baseline="0" dirty="0" smtClean="0">
                          <a:latin typeface="Microsoft JhengHei" pitchFamily="34" charset="-120"/>
                          <a:ea typeface="Microsoft JhengHei" pitchFamily="34" charset="-120"/>
                        </a:rPr>
                        <a:t>concepts  </a:t>
                      </a:r>
                      <a:r>
                        <a:rPr lang="en-GB" sz="1100" baseline="0" dirty="0" smtClean="0">
                          <a:latin typeface="Microsoft JhengHei" pitchFamily="34" charset="-120"/>
                          <a:ea typeface="Microsoft JhengHei" pitchFamily="34" charset="-120"/>
                        </a:rPr>
                        <a:t>(e.g. CA, COMP)</a:t>
                      </a:r>
                      <a:endParaRPr lang="en-GB" sz="1100" dirty="0">
                        <a:latin typeface="Microsoft JhengHei" pitchFamily="34" charset="-120"/>
                        <a:ea typeface="Microsoft JhengHei" pitchFamily="34" charset="-12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Microsoft JhengHei" pitchFamily="34" charset="-120"/>
                        <a:ea typeface="Microsoft JhengHei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내용 개체 틀 6"/>
          <p:cNvSpPr txBox="1">
            <a:spLocks/>
          </p:cNvSpPr>
          <p:nvPr/>
        </p:nvSpPr>
        <p:spPr bwMode="auto">
          <a:xfrm>
            <a:off x="677077" y="4702899"/>
            <a:ext cx="7885096" cy="354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457200" marR="0" lvl="0" indent="-457200" algn="ctr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1" lang="en-GB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E.g. KT/Samsung/Intel: CCC-servers used to cover Seoul (up to 144 </a:t>
            </a:r>
            <a:r>
              <a:rPr kumimoji="1" lang="en-GB" altLang="ko-KR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eNB</a:t>
            </a:r>
            <a:r>
              <a:rPr kumimoji="1" lang="en-GB" altLang="ko-KR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icrosoft JhengHei" pitchFamily="34" charset="-120"/>
                <a:cs typeface="Arial" pitchFamily="34" charset="0"/>
              </a:rPr>
              <a:t>’</a:t>
            </a:r>
            <a:r>
              <a:rPr kumimoji="1" lang="en-GB" altLang="ko-KR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s</a:t>
            </a:r>
            <a:r>
              <a:rPr kumimoji="1" lang="en-GB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 per CCC-server) </a:t>
            </a:r>
          </a:p>
        </p:txBody>
      </p:sp>
      <p:sp>
        <p:nvSpPr>
          <p:cNvPr id="5" name="덧셈 기호 4"/>
          <p:cNvSpPr/>
          <p:nvPr/>
        </p:nvSpPr>
        <p:spPr>
          <a:xfrm>
            <a:off x="2628900" y="5173756"/>
            <a:ext cx="428626" cy="428624"/>
          </a:xfrm>
          <a:prstGeom prst="mathPlus">
            <a:avLst>
              <a:gd name="adj1" fmla="val 17778"/>
            </a:avLst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뺄셈 기호 5"/>
          <p:cNvSpPr/>
          <p:nvPr/>
        </p:nvSpPr>
        <p:spPr>
          <a:xfrm>
            <a:off x="6362700" y="5195187"/>
            <a:ext cx="385763" cy="385763"/>
          </a:xfrm>
          <a:prstGeom prst="mathMinus">
            <a:avLst>
              <a:gd name="adj1" fmla="val 18581"/>
            </a:avLst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03411" y="1205227"/>
            <a:ext cx="8616763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600" b="1" dirty="0" smtClean="0">
                <a:latin typeface="Microsoft JhengHei" pitchFamily="34" charset="-120"/>
                <a:ea typeface="Microsoft JhengHei" pitchFamily="34" charset="-120"/>
              </a:rPr>
              <a:t>Cloud control center controls and coordinates large number of RRHs</a:t>
            </a:r>
            <a:endParaRPr lang="en-US" altLang="ko-KR" sz="1600" b="1" dirty="0">
              <a:latin typeface="Microsoft JhengHei" pitchFamily="34" charset="-120"/>
              <a:ea typeface="Microsoft JhengHei" pitchFamily="34" charset="-120"/>
            </a:endParaRPr>
          </a:p>
          <a:p>
            <a:pPr marL="179388" indent="-179388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600" b="1" dirty="0" smtClean="0">
                <a:latin typeface="Microsoft JhengHei" pitchFamily="34" charset="-120"/>
                <a:ea typeface="Microsoft JhengHei" pitchFamily="34" charset="-120"/>
              </a:rPr>
              <a:t>Supports COMP, ICIC and other multi-point transmission and coordination schemes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1140036" y="2064202"/>
            <a:ext cx="2424689" cy="2046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그룹 8"/>
          <p:cNvGrpSpPr/>
          <p:nvPr/>
        </p:nvGrpSpPr>
        <p:grpSpPr>
          <a:xfrm>
            <a:off x="4819377" y="2083248"/>
            <a:ext cx="3392649" cy="1990661"/>
            <a:chOff x="4736869" y="3352641"/>
            <a:chExt cx="3815960" cy="2111922"/>
          </a:xfrm>
        </p:grpSpPr>
        <p:cxnSp>
          <p:nvCxnSpPr>
            <p:cNvPr id="11" name="Straight Connector 25"/>
            <p:cNvCxnSpPr>
              <a:stCxn id="12" idx="0"/>
              <a:endCxn id="10" idx="2"/>
            </p:cNvCxnSpPr>
            <p:nvPr/>
          </p:nvCxnSpPr>
          <p:spPr>
            <a:xfrm flipV="1">
              <a:off x="5398527" y="4344994"/>
              <a:ext cx="1024326" cy="334724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  <p:sp>
          <p:nvSpPr>
            <p:cNvPr id="12" name="Rectangle 26"/>
            <p:cNvSpPr/>
            <p:nvPr/>
          </p:nvSpPr>
          <p:spPr>
            <a:xfrm>
              <a:off x="5153231" y="4679718"/>
              <a:ext cx="490591" cy="784845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6350">
              <a:solidFill>
                <a:srgbClr val="9DC9D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900" dirty="0">
                  <a:latin typeface="Microsoft JhengHei" pitchFamily="34" charset="-120"/>
                  <a:ea typeface="Microsoft JhengHei" pitchFamily="34" charset="-120"/>
                </a:rPr>
                <a:t>Cell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900" dirty="0">
                  <a:latin typeface="Microsoft JhengHei" pitchFamily="34" charset="-120"/>
                  <a:ea typeface="Microsoft JhengHei" pitchFamily="34" charset="-120"/>
                </a:rPr>
                <a:t>site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900" dirty="0">
                  <a:latin typeface="Microsoft JhengHei" pitchFamily="34" charset="-120"/>
                  <a:ea typeface="Microsoft JhengHei" pitchFamily="34" charset="-120"/>
                </a:rPr>
                <a:t>RRH</a:t>
              </a:r>
            </a:p>
          </p:txBody>
        </p:sp>
        <p:cxnSp>
          <p:nvCxnSpPr>
            <p:cNvPr id="13" name="Straight Connector 27"/>
            <p:cNvCxnSpPr>
              <a:stCxn id="22" idx="0"/>
              <a:endCxn id="10" idx="2"/>
            </p:cNvCxnSpPr>
            <p:nvPr/>
          </p:nvCxnSpPr>
          <p:spPr>
            <a:xfrm flipV="1">
              <a:off x="6084970" y="4344994"/>
              <a:ext cx="337883" cy="334724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14" name="Straight Connector 28"/>
            <p:cNvCxnSpPr>
              <a:stCxn id="23" idx="0"/>
              <a:endCxn id="10" idx="2"/>
            </p:cNvCxnSpPr>
            <p:nvPr/>
          </p:nvCxnSpPr>
          <p:spPr>
            <a:xfrm flipH="1" flipV="1">
              <a:off x="6422853" y="4344994"/>
              <a:ext cx="299885" cy="334724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15" name="Straight Connector 29"/>
            <p:cNvCxnSpPr>
              <a:stCxn id="24" idx="0"/>
              <a:endCxn id="10" idx="2"/>
            </p:cNvCxnSpPr>
            <p:nvPr/>
          </p:nvCxnSpPr>
          <p:spPr>
            <a:xfrm flipH="1" flipV="1">
              <a:off x="6422853" y="4344994"/>
              <a:ext cx="937654" cy="334724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  <p:sp>
          <p:nvSpPr>
            <p:cNvPr id="16" name="TextBox 15"/>
            <p:cNvSpPr txBox="1"/>
            <p:nvPr/>
          </p:nvSpPr>
          <p:spPr>
            <a:xfrm>
              <a:off x="7459842" y="3477233"/>
              <a:ext cx="1092987" cy="587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rPr>
                <a:t>CCC includes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rPr>
                <a:t> baseband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rPr>
                <a:t>processing</a:t>
              </a:r>
              <a:endParaRPr kumimoji="0" lang="en-GB" sz="10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</a:endParaRPr>
            </a:p>
          </p:txBody>
        </p:sp>
        <p:cxnSp>
          <p:nvCxnSpPr>
            <p:cNvPr id="17" name="Straight Arrow Connector 31"/>
            <p:cNvCxnSpPr/>
            <p:nvPr/>
          </p:nvCxnSpPr>
          <p:spPr>
            <a:xfrm flipH="1">
              <a:off x="6835349" y="3775715"/>
              <a:ext cx="753648" cy="171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" name="Straight Arrow Connector 32"/>
            <p:cNvCxnSpPr/>
            <p:nvPr/>
          </p:nvCxnSpPr>
          <p:spPr>
            <a:xfrm>
              <a:off x="5316658" y="4008443"/>
              <a:ext cx="609108" cy="43760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0" name="Straight Connector 34"/>
            <p:cNvCxnSpPr/>
            <p:nvPr/>
          </p:nvCxnSpPr>
          <p:spPr>
            <a:xfrm flipH="1" flipV="1">
              <a:off x="6423238" y="3413273"/>
              <a:ext cx="1" cy="325314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  <p:sp>
          <p:nvSpPr>
            <p:cNvPr id="19" name="TextBox 18"/>
            <p:cNvSpPr txBox="1"/>
            <p:nvPr/>
          </p:nvSpPr>
          <p:spPr>
            <a:xfrm>
              <a:off x="4736869" y="3703513"/>
              <a:ext cx="636825" cy="587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rPr>
                <a:t>High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rPr>
                <a:t>Speed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1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rPr>
                <a:t>Fiber</a:t>
              </a:r>
              <a:endParaRPr kumimoji="0" lang="en-GB" sz="10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415507" y="3352641"/>
              <a:ext cx="370791" cy="2419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S1 </a:t>
              </a:r>
              <a:endPara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굴림" charset="-127"/>
              </a:endParaRPr>
            </a:p>
          </p:txBody>
        </p:sp>
        <p:sp>
          <p:nvSpPr>
            <p:cNvPr id="22" name="Rectangle 36"/>
            <p:cNvSpPr/>
            <p:nvPr/>
          </p:nvSpPr>
          <p:spPr>
            <a:xfrm>
              <a:off x="5839674" y="4679718"/>
              <a:ext cx="490591" cy="784845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6350">
              <a:solidFill>
                <a:srgbClr val="9DC9D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900" dirty="0">
                  <a:latin typeface="Microsoft JhengHei" pitchFamily="34" charset="-120"/>
                  <a:ea typeface="Microsoft JhengHei" pitchFamily="34" charset="-120"/>
                </a:rPr>
                <a:t>Cell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900" dirty="0">
                  <a:latin typeface="Microsoft JhengHei" pitchFamily="34" charset="-120"/>
                  <a:ea typeface="Microsoft JhengHei" pitchFamily="34" charset="-120"/>
                </a:rPr>
                <a:t>site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900" dirty="0">
                  <a:latin typeface="Microsoft JhengHei" pitchFamily="34" charset="-120"/>
                  <a:ea typeface="Microsoft JhengHei" pitchFamily="34" charset="-120"/>
                </a:rPr>
                <a:t>RRH</a:t>
              </a:r>
            </a:p>
          </p:txBody>
        </p:sp>
        <p:sp>
          <p:nvSpPr>
            <p:cNvPr id="23" name="Rectangle 37"/>
            <p:cNvSpPr/>
            <p:nvPr/>
          </p:nvSpPr>
          <p:spPr>
            <a:xfrm>
              <a:off x="6477442" y="4679718"/>
              <a:ext cx="490591" cy="784845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6350">
              <a:solidFill>
                <a:srgbClr val="9DC9D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900" dirty="0">
                  <a:latin typeface="Microsoft JhengHei" pitchFamily="34" charset="-120"/>
                  <a:ea typeface="Microsoft JhengHei" pitchFamily="34" charset="-120"/>
                </a:rPr>
                <a:t>Cell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900" dirty="0">
                  <a:latin typeface="Microsoft JhengHei" pitchFamily="34" charset="-120"/>
                  <a:ea typeface="Microsoft JhengHei" pitchFamily="34" charset="-120"/>
                </a:rPr>
                <a:t>site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900" dirty="0">
                  <a:latin typeface="Microsoft JhengHei" pitchFamily="34" charset="-120"/>
                  <a:ea typeface="Microsoft JhengHei" pitchFamily="34" charset="-120"/>
                </a:rPr>
                <a:t>RRH</a:t>
              </a:r>
            </a:p>
          </p:txBody>
        </p:sp>
        <p:sp>
          <p:nvSpPr>
            <p:cNvPr id="24" name="Rectangle 38"/>
            <p:cNvSpPr/>
            <p:nvPr/>
          </p:nvSpPr>
          <p:spPr>
            <a:xfrm>
              <a:off x="7115211" y="4679718"/>
              <a:ext cx="490591" cy="784845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6350">
              <a:solidFill>
                <a:srgbClr val="9DC9D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900" dirty="0">
                  <a:latin typeface="Microsoft JhengHei" pitchFamily="34" charset="-120"/>
                  <a:ea typeface="Microsoft JhengHei" pitchFamily="34" charset="-120"/>
                </a:rPr>
                <a:t>Cell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900" dirty="0">
                  <a:latin typeface="Microsoft JhengHei" pitchFamily="34" charset="-120"/>
                  <a:ea typeface="Microsoft JhengHei" pitchFamily="34" charset="-120"/>
                </a:rPr>
                <a:t>site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900" dirty="0">
                  <a:latin typeface="Microsoft JhengHei" pitchFamily="34" charset="-120"/>
                  <a:ea typeface="Microsoft JhengHei" pitchFamily="34" charset="-120"/>
                </a:rPr>
                <a:t>RRH</a:t>
              </a:r>
            </a:p>
          </p:txBody>
        </p:sp>
        <p:sp>
          <p:nvSpPr>
            <p:cNvPr id="10" name="Rectangle 24"/>
            <p:cNvSpPr/>
            <p:nvPr/>
          </p:nvSpPr>
          <p:spPr>
            <a:xfrm>
              <a:off x="6054910" y="3742490"/>
              <a:ext cx="735886" cy="60250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0">
              <a:pattFill prst="dkUpDiag">
                <a:fgClr>
                  <a:srgbClr val="FF6600"/>
                </a:fgClr>
                <a:bgClr>
                  <a:srgbClr val="CC0000"/>
                </a:bgClr>
              </a:pattFill>
              <a:round/>
              <a:headEnd/>
              <a:tailEnd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1600" b="1" dirty="0" smtClean="0">
                  <a:latin typeface="Microsoft JhengHei" pitchFamily="34" charset="-120"/>
                  <a:ea typeface="Microsoft JhengHei" pitchFamily="34" charset="-120"/>
                </a:rPr>
                <a:t>CCC</a:t>
              </a:r>
              <a:r>
                <a:rPr kumimoji="1" lang="en-GB" sz="1400" baseline="50000" dirty="0">
                  <a:latin typeface="Microsoft JhengHei" pitchFamily="34" charset="-120"/>
                  <a:ea typeface="Microsoft JhengHei" pitchFamily="34" charset="-120"/>
                </a:rPr>
                <a:t>3</a:t>
              </a:r>
              <a:r>
                <a:rPr kumimoji="1" lang="en-GB" sz="1400" baseline="50000" dirty="0" smtClean="0">
                  <a:latin typeface="Microsoft JhengHei" pitchFamily="34" charset="-120"/>
                  <a:ea typeface="Microsoft JhengHei" pitchFamily="34" charset="-120"/>
                </a:rPr>
                <a:t>)</a:t>
              </a:r>
              <a:endParaRPr kumimoji="1" lang="en-GB" sz="1600" baseline="50000" dirty="0">
                <a:latin typeface="Microsoft JhengHei" pitchFamily="34" charset="-120"/>
                <a:ea typeface="Microsoft JhengHei" pitchFamily="34" charset="-120"/>
              </a:endParaRPr>
            </a:p>
          </p:txBody>
        </p:sp>
      </p:grpSp>
      <p:sp>
        <p:nvSpPr>
          <p:cNvPr id="25" name="Rectangle 41"/>
          <p:cNvSpPr/>
          <p:nvPr/>
        </p:nvSpPr>
        <p:spPr>
          <a:xfrm>
            <a:off x="5034450" y="4161412"/>
            <a:ext cx="255230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5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</a:rPr>
              <a:t>3) CCC: Cloud Communication </a:t>
            </a:r>
            <a:r>
              <a:rPr lang="en-GB" sz="1050" dirty="0" err="1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</a:rPr>
              <a:t>Center</a:t>
            </a:r>
            <a:endParaRPr lang="en-GB" sz="1050" dirty="0">
              <a:solidFill>
                <a:srgbClr val="000000"/>
              </a:solidFill>
              <a:latin typeface="Microsoft JhengHei" pitchFamily="34" charset="-120"/>
              <a:ea typeface="Microsoft JhengHei" pitchFamily="34" charset="-120"/>
            </a:endParaRPr>
          </a:p>
        </p:txBody>
      </p:sp>
      <p:pic>
        <p:nvPicPr>
          <p:cNvPr id="26" name="Picture 25" descr="화살-02"/>
          <p:cNvPicPr>
            <a:picLocks noChangeAspect="1" noChangeArrowheads="1"/>
          </p:cNvPicPr>
          <p:nvPr/>
        </p:nvPicPr>
        <p:blipFill>
          <a:blip r:embed="rId5" cstate="print">
            <a:lum bright="6000" contrast="-12000"/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26" t="903"/>
          <a:stretch>
            <a:fillRect/>
          </a:stretch>
        </p:blipFill>
        <p:spPr bwMode="auto">
          <a:xfrm>
            <a:off x="3875312" y="2134051"/>
            <a:ext cx="557074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슬라이드 번호 개체 틀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29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Inter-</a:t>
            </a:r>
            <a:r>
              <a:rPr lang="en-US" altLang="ko-KR" sz="1100" dirty="0" err="1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eNB</a:t>
            </a: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 Carrier Aggregation</a:t>
            </a:r>
          </a:p>
        </p:txBody>
      </p:sp>
    </p:spTree>
    <p:extLst>
      <p:ext uri="{BB962C8B-B14F-4D97-AF65-F5344CB8AC3E}">
        <p14:creationId xmlns="" xmlns:p14="http://schemas.microsoft.com/office/powerpoint/2010/main" val="417895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그룹 31"/>
          <p:cNvGrpSpPr/>
          <p:nvPr/>
        </p:nvGrpSpPr>
        <p:grpSpPr>
          <a:xfrm>
            <a:off x="2777488" y="1758313"/>
            <a:ext cx="5168010" cy="594933"/>
            <a:chOff x="2615563" y="1758313"/>
            <a:chExt cx="5168010" cy="594933"/>
          </a:xfrm>
        </p:grpSpPr>
        <p:grpSp>
          <p:nvGrpSpPr>
            <p:cNvPr id="23" name="그룹 22"/>
            <p:cNvGrpSpPr/>
            <p:nvPr/>
          </p:nvGrpSpPr>
          <p:grpSpPr>
            <a:xfrm>
              <a:off x="2615563" y="1758313"/>
              <a:ext cx="5168010" cy="594362"/>
              <a:chOff x="2615563" y="1758313"/>
              <a:chExt cx="5168010" cy="594362"/>
            </a:xfrm>
          </p:grpSpPr>
          <p:cxnSp>
            <p:nvCxnSpPr>
              <p:cNvPr id="16" name="직선 연결선 15"/>
              <p:cNvCxnSpPr/>
              <p:nvPr/>
            </p:nvCxnSpPr>
            <p:spPr>
              <a:xfrm>
                <a:off x="2938275" y="2320966"/>
                <a:ext cx="4845298" cy="0"/>
              </a:xfrm>
              <a:prstGeom prst="line">
                <a:avLst/>
              </a:prstGeom>
              <a:ln w="38100">
                <a:solidFill>
                  <a:srgbClr val="15C2E5"/>
                </a:solidFill>
                <a:headEnd type="none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2" name="그림 2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5563" y="1758313"/>
                <a:ext cx="594362" cy="594362"/>
              </a:xfrm>
              <a:prstGeom prst="rect">
                <a:avLst/>
              </a:prstGeom>
            </p:spPr>
          </p:pic>
        </p:grpSp>
        <p:sp>
          <p:nvSpPr>
            <p:cNvPr id="20" name="TextBox 19"/>
            <p:cNvSpPr txBox="1"/>
            <p:nvPr/>
          </p:nvSpPr>
          <p:spPr>
            <a:xfrm>
              <a:off x="2766082" y="1789213"/>
              <a:ext cx="29527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I</a:t>
              </a:r>
              <a:endPara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022194" y="1768471"/>
              <a:ext cx="26901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굴림"/>
                  <a:cs typeface="Arial" pitchFamily="34" charset="0"/>
                </a:rPr>
                <a:t>Requirement</a:t>
              </a:r>
              <a:endParaRPr lang="ko-KR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a typeface="굴림"/>
                <a:cs typeface="Arial" pitchFamily="34" charset="0"/>
              </a:endParaRPr>
            </a:p>
          </p:txBody>
        </p:sp>
      </p:grpSp>
      <p:grpSp>
        <p:nvGrpSpPr>
          <p:cNvPr id="31" name="그룹 30"/>
          <p:cNvGrpSpPr/>
          <p:nvPr/>
        </p:nvGrpSpPr>
        <p:grpSpPr>
          <a:xfrm>
            <a:off x="2777488" y="3091313"/>
            <a:ext cx="5168010" cy="607732"/>
            <a:chOff x="2615563" y="3127598"/>
            <a:chExt cx="5168010" cy="607732"/>
          </a:xfrm>
        </p:grpSpPr>
        <p:grpSp>
          <p:nvGrpSpPr>
            <p:cNvPr id="24" name="그룹 23"/>
            <p:cNvGrpSpPr/>
            <p:nvPr/>
          </p:nvGrpSpPr>
          <p:grpSpPr>
            <a:xfrm>
              <a:off x="2615563" y="3140968"/>
              <a:ext cx="5168010" cy="594362"/>
              <a:chOff x="2615563" y="1758313"/>
              <a:chExt cx="5168010" cy="594362"/>
            </a:xfrm>
          </p:grpSpPr>
          <p:cxnSp>
            <p:nvCxnSpPr>
              <p:cNvPr id="25" name="직선 연결선 24"/>
              <p:cNvCxnSpPr/>
              <p:nvPr/>
            </p:nvCxnSpPr>
            <p:spPr>
              <a:xfrm>
                <a:off x="2938275" y="2320966"/>
                <a:ext cx="4845298" cy="0"/>
              </a:xfrm>
              <a:prstGeom prst="line">
                <a:avLst/>
              </a:prstGeom>
              <a:ln w="38100">
                <a:solidFill>
                  <a:srgbClr val="15C2E5"/>
                </a:solidFill>
                <a:headEnd type="none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6" name="그림 2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5563" y="1758313"/>
                <a:ext cx="594362" cy="594362"/>
              </a:xfrm>
              <a:prstGeom prst="rect">
                <a:avLst/>
              </a:prstGeom>
            </p:spPr>
          </p:pic>
        </p:grpSp>
        <p:sp>
          <p:nvSpPr>
            <p:cNvPr id="15" name="TextBox 14"/>
            <p:cNvSpPr txBox="1"/>
            <p:nvPr/>
          </p:nvSpPr>
          <p:spPr>
            <a:xfrm>
              <a:off x="2710779" y="3176915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II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22194" y="3127598"/>
              <a:ext cx="27927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굴림"/>
                  <a:cs typeface="Arial" pitchFamily="34" charset="0"/>
                </a:rPr>
                <a:t>Technologies</a:t>
              </a: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2777488" y="4437112"/>
            <a:ext cx="5168010" cy="634387"/>
            <a:chOff x="2615563" y="4437112"/>
            <a:chExt cx="5168010" cy="634387"/>
          </a:xfrm>
        </p:grpSpPr>
        <p:grpSp>
          <p:nvGrpSpPr>
            <p:cNvPr id="27" name="그룹 26"/>
            <p:cNvGrpSpPr/>
            <p:nvPr/>
          </p:nvGrpSpPr>
          <p:grpSpPr>
            <a:xfrm>
              <a:off x="2615563" y="4437112"/>
              <a:ext cx="5168010" cy="594362"/>
              <a:chOff x="2615563" y="1758313"/>
              <a:chExt cx="5168010" cy="594362"/>
            </a:xfrm>
          </p:grpSpPr>
          <p:cxnSp>
            <p:nvCxnSpPr>
              <p:cNvPr id="28" name="직선 연결선 27"/>
              <p:cNvCxnSpPr/>
              <p:nvPr/>
            </p:nvCxnSpPr>
            <p:spPr>
              <a:xfrm>
                <a:off x="2938275" y="2320966"/>
                <a:ext cx="4845298" cy="0"/>
              </a:xfrm>
              <a:prstGeom prst="line">
                <a:avLst/>
              </a:prstGeom>
              <a:ln w="38100">
                <a:solidFill>
                  <a:srgbClr val="15C2E5"/>
                </a:solidFill>
                <a:headEnd type="none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9" name="그림 2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5563" y="1758313"/>
                <a:ext cx="594362" cy="594362"/>
              </a:xfrm>
              <a:prstGeom prst="rect">
                <a:avLst/>
              </a:prstGeom>
            </p:spPr>
          </p:pic>
        </p:grpSp>
        <p:sp>
          <p:nvSpPr>
            <p:cNvPr id="10" name="TextBox 9"/>
            <p:cNvSpPr txBox="1"/>
            <p:nvPr/>
          </p:nvSpPr>
          <p:spPr>
            <a:xfrm>
              <a:off x="2665000" y="4478891"/>
              <a:ext cx="5164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III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022194" y="4486724"/>
              <a:ext cx="20521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굴림"/>
                  <a:cs typeface="Arial" pitchFamily="34" charset="0"/>
                </a:rPr>
                <a:t>Roadmap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402800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75628"/>
            <a:ext cx="86832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Inter-</a:t>
            </a:r>
            <a:r>
              <a:rPr kumimoji="1" lang="en-US" altLang="ko-KR" sz="3000" dirty="0" err="1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eNB</a:t>
            </a:r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Carrier Aggregation: Architecture</a:t>
            </a:r>
            <a:endParaRPr lang="ko-KR" altLang="en-US" sz="3000" dirty="0">
              <a:solidFill>
                <a:srgbClr val="0070C0"/>
              </a:solidFill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맑은 고딕" pitchFamily="50" charset="-127"/>
              <a:cs typeface="Verdan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3412" y="1203908"/>
            <a:ext cx="86072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600" b="1" dirty="0" smtClean="0">
                <a:latin typeface="Microsoft JhengHei" pitchFamily="34" charset="-120"/>
                <a:ea typeface="Microsoft JhengHei" pitchFamily="34" charset="-120"/>
              </a:rPr>
              <a:t>Inter-</a:t>
            </a:r>
            <a:r>
              <a:rPr lang="en-US" altLang="ko-KR" sz="1600" b="1" dirty="0" err="1" smtClean="0">
                <a:latin typeface="Microsoft JhengHei" pitchFamily="34" charset="-120"/>
                <a:ea typeface="Microsoft JhengHei" pitchFamily="34" charset="-120"/>
              </a:rPr>
              <a:t>eNB</a:t>
            </a:r>
            <a:r>
              <a:rPr lang="en-US" altLang="ko-KR" sz="1600" b="1" dirty="0" smtClean="0">
                <a:latin typeface="Microsoft JhengHei" pitchFamily="34" charset="-120"/>
                <a:ea typeface="Microsoft JhengHei" pitchFamily="34" charset="-120"/>
              </a:rPr>
              <a:t> Carrier Aggregation is an alternative to fiber based cloud-RAN</a:t>
            </a:r>
          </a:p>
          <a:p>
            <a:pPr marL="361950" indent="-180975">
              <a:lnSpc>
                <a:spcPct val="150000"/>
              </a:lnSpc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－"/>
            </a:pP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Lower cost and backhaul requirement, easy to deploy in many scenarios</a:t>
            </a:r>
          </a:p>
          <a:p>
            <a:pPr marL="361950" indent="-180975">
              <a:lnSpc>
                <a:spcPct val="150000"/>
              </a:lnSpc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－"/>
            </a:pP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E.g.,  Macro-cell layer f1 for mobility robustness, </a:t>
            </a:r>
            <a:r>
              <a:rPr lang="en-US" altLang="ko-KR" sz="1400" dirty="0" err="1" smtClean="0">
                <a:latin typeface="Microsoft JhengHei" pitchFamily="34" charset="-120"/>
                <a:ea typeface="Microsoft JhengHei" pitchFamily="34" charset="-120"/>
              </a:rPr>
              <a:t>pico</a:t>
            </a: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 cells in f2 for throughput boost</a:t>
            </a:r>
          </a:p>
        </p:txBody>
      </p:sp>
      <p:grpSp>
        <p:nvGrpSpPr>
          <p:cNvPr id="35" name="그룹 34"/>
          <p:cNvGrpSpPr/>
          <p:nvPr/>
        </p:nvGrpSpPr>
        <p:grpSpPr>
          <a:xfrm>
            <a:off x="2494172" y="2372229"/>
            <a:ext cx="1066189" cy="1795879"/>
            <a:chOff x="1576197" y="3073908"/>
            <a:chExt cx="1066189" cy="1795879"/>
          </a:xfrm>
        </p:grpSpPr>
        <p:sp>
          <p:nvSpPr>
            <p:cNvPr id="36" name="TextBox 35"/>
            <p:cNvSpPr txBox="1"/>
            <p:nvPr/>
          </p:nvSpPr>
          <p:spPr>
            <a:xfrm>
              <a:off x="1935205" y="3073908"/>
              <a:ext cx="348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 smtClean="0">
                  <a:latin typeface="Microsoft JhengHei" pitchFamily="34" charset="-120"/>
                  <a:ea typeface="Microsoft JhengHei" pitchFamily="34" charset="-120"/>
                </a:rPr>
                <a:t>f</a:t>
              </a:r>
              <a:r>
                <a:rPr lang="en-US" altLang="ko-KR" sz="1050" dirty="0" smtClean="0">
                  <a:latin typeface="Microsoft JhengHei" pitchFamily="34" charset="-120"/>
                  <a:ea typeface="Microsoft JhengHei" pitchFamily="34" charset="-120"/>
                </a:rPr>
                <a:t>1</a:t>
              </a:r>
              <a:endParaRPr lang="ko-KR" altLang="en-US" sz="1050" dirty="0">
                <a:latin typeface="Microsoft JhengHei" pitchFamily="34" charset="-12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935205" y="3802570"/>
              <a:ext cx="348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 smtClean="0">
                  <a:latin typeface="Microsoft JhengHei" pitchFamily="34" charset="-120"/>
                  <a:ea typeface="Microsoft JhengHei" pitchFamily="34" charset="-120"/>
                </a:rPr>
                <a:t>f</a:t>
              </a:r>
              <a:r>
                <a:rPr lang="en-US" altLang="ko-KR" sz="1050" dirty="0" smtClean="0">
                  <a:latin typeface="Microsoft JhengHei" pitchFamily="34" charset="-120"/>
                  <a:ea typeface="Microsoft JhengHei" pitchFamily="34" charset="-120"/>
                </a:rPr>
                <a:t>2</a:t>
              </a:r>
              <a:endParaRPr lang="ko-KR" altLang="en-US" sz="1050" dirty="0">
                <a:latin typeface="Microsoft JhengHei" pitchFamily="34" charset="-12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576197" y="4531233"/>
              <a:ext cx="106618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 smtClean="0">
                  <a:latin typeface="Microsoft JhengHei" pitchFamily="34" charset="-120"/>
                  <a:ea typeface="Microsoft JhengHei" pitchFamily="34" charset="-120"/>
                </a:rPr>
                <a:t>Data rate</a:t>
              </a:r>
              <a:endParaRPr lang="ko-KR" altLang="en-US" sz="1050" dirty="0">
                <a:latin typeface="Microsoft JhengHei" pitchFamily="34" charset="-120"/>
              </a:endParaRPr>
            </a:p>
          </p:txBody>
        </p:sp>
      </p:grpSp>
      <p:grpSp>
        <p:nvGrpSpPr>
          <p:cNvPr id="2" name="그룹 1"/>
          <p:cNvGrpSpPr/>
          <p:nvPr/>
        </p:nvGrpSpPr>
        <p:grpSpPr>
          <a:xfrm>
            <a:off x="3700612" y="2245806"/>
            <a:ext cx="2991614" cy="2071984"/>
            <a:chOff x="2780536" y="2278207"/>
            <a:chExt cx="4563240" cy="3160488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730" t="72058" r="4969"/>
            <a:stretch/>
          </p:blipFill>
          <p:spPr bwMode="auto">
            <a:xfrm>
              <a:off x="2780536" y="4653295"/>
              <a:ext cx="4563240" cy="785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" name="그룹 6"/>
            <p:cNvGrpSpPr/>
            <p:nvPr/>
          </p:nvGrpSpPr>
          <p:grpSpPr>
            <a:xfrm>
              <a:off x="3134473" y="3718929"/>
              <a:ext cx="3779524" cy="481224"/>
              <a:chOff x="3134473" y="3589425"/>
              <a:chExt cx="3779524" cy="481224"/>
            </a:xfrm>
          </p:grpSpPr>
          <p:pic>
            <p:nvPicPr>
              <p:cNvPr id="8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rcRect l="78252" t="54302" r="6718" b="28666"/>
              <a:stretch/>
            </p:blipFill>
            <p:spPr bwMode="auto">
              <a:xfrm>
                <a:off x="6332532" y="3752872"/>
                <a:ext cx="581465" cy="31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rcRect l="78252" t="54302" r="6718" b="28666"/>
              <a:stretch/>
            </p:blipFill>
            <p:spPr bwMode="auto">
              <a:xfrm>
                <a:off x="3134473" y="3752872"/>
                <a:ext cx="581465" cy="31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rcRect l="78252" t="54302" r="6718" b="28666"/>
              <a:stretch/>
            </p:blipFill>
            <p:spPr bwMode="auto">
              <a:xfrm>
                <a:off x="4200494" y="3752872"/>
                <a:ext cx="581465" cy="31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rcRect l="78252" t="54302" r="6718" b="28666"/>
              <a:stretch/>
            </p:blipFill>
            <p:spPr bwMode="auto">
              <a:xfrm>
                <a:off x="5266515" y="3752872"/>
                <a:ext cx="581465" cy="31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" name="그림 1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25205" y="3589425"/>
                <a:ext cx="391856" cy="391857"/>
              </a:xfrm>
              <a:prstGeom prst="rect">
                <a:avLst/>
              </a:prstGeom>
              <a:effectLst>
                <a:glow rad="38100">
                  <a:srgbClr val="0A9A6D">
                    <a:alpha val="69000"/>
                  </a:srgbClr>
                </a:glow>
              </a:effectLst>
            </p:spPr>
          </p:pic>
        </p:grpSp>
        <p:grpSp>
          <p:nvGrpSpPr>
            <p:cNvPr id="13" name="그룹 12"/>
            <p:cNvGrpSpPr/>
            <p:nvPr/>
          </p:nvGrpSpPr>
          <p:grpSpPr>
            <a:xfrm>
              <a:off x="3355682" y="2278207"/>
              <a:ext cx="3261263" cy="987581"/>
              <a:chOff x="3355682" y="2544907"/>
              <a:chExt cx="3261263" cy="987581"/>
            </a:xfrm>
          </p:grpSpPr>
          <p:grpSp>
            <p:nvGrpSpPr>
              <p:cNvPr id="14" name="Group 185"/>
              <p:cNvGrpSpPr>
                <a:grpSpLocks/>
              </p:cNvGrpSpPr>
              <p:nvPr/>
            </p:nvGrpSpPr>
            <p:grpSpPr bwMode="auto">
              <a:xfrm>
                <a:off x="4317168" y="3154539"/>
                <a:ext cx="1093134" cy="377949"/>
                <a:chOff x="1587" y="2889"/>
                <a:chExt cx="398" cy="139"/>
              </a:xfrm>
            </p:grpSpPr>
            <p:sp>
              <p:nvSpPr>
                <p:cNvPr id="18" name="Oval 186"/>
                <p:cNvSpPr>
                  <a:spLocks noChangeArrowheads="1"/>
                </p:cNvSpPr>
                <p:nvPr/>
              </p:nvSpPr>
              <p:spPr bwMode="auto">
                <a:xfrm>
                  <a:off x="1712" y="2947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19" name="Oval 187"/>
                <p:cNvSpPr>
                  <a:spLocks noChangeArrowheads="1"/>
                </p:cNvSpPr>
                <p:nvPr/>
              </p:nvSpPr>
              <p:spPr bwMode="auto">
                <a:xfrm>
                  <a:off x="1743" y="2947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20" name="Oval 188"/>
                <p:cNvSpPr>
                  <a:spLocks noChangeArrowheads="1"/>
                </p:cNvSpPr>
                <p:nvPr/>
              </p:nvSpPr>
              <p:spPr bwMode="auto">
                <a:xfrm>
                  <a:off x="1775" y="2947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21" name="Oval 189"/>
                <p:cNvSpPr>
                  <a:spLocks noChangeArrowheads="1"/>
                </p:cNvSpPr>
                <p:nvPr/>
              </p:nvSpPr>
              <p:spPr bwMode="auto">
                <a:xfrm>
                  <a:off x="1806" y="2947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22" name="Oval 190"/>
                <p:cNvSpPr>
                  <a:spLocks noChangeArrowheads="1"/>
                </p:cNvSpPr>
                <p:nvPr/>
              </p:nvSpPr>
              <p:spPr bwMode="auto">
                <a:xfrm>
                  <a:off x="1837" y="2947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23" name="Oval 191"/>
                <p:cNvSpPr>
                  <a:spLocks noChangeArrowheads="1"/>
                </p:cNvSpPr>
                <p:nvPr/>
              </p:nvSpPr>
              <p:spPr bwMode="auto">
                <a:xfrm>
                  <a:off x="1868" y="2947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24" name="Oval 192"/>
                <p:cNvSpPr>
                  <a:spLocks noChangeArrowheads="1"/>
                </p:cNvSpPr>
                <p:nvPr/>
              </p:nvSpPr>
              <p:spPr bwMode="auto">
                <a:xfrm>
                  <a:off x="1900" y="2947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25" name="Oval 193"/>
                <p:cNvSpPr>
                  <a:spLocks noChangeArrowheads="1"/>
                </p:cNvSpPr>
                <p:nvPr/>
              </p:nvSpPr>
              <p:spPr bwMode="auto">
                <a:xfrm>
                  <a:off x="1931" y="2947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26" name="Oval 194"/>
                <p:cNvSpPr>
                  <a:spLocks noChangeArrowheads="1"/>
                </p:cNvSpPr>
                <p:nvPr/>
              </p:nvSpPr>
              <p:spPr bwMode="auto">
                <a:xfrm>
                  <a:off x="1962" y="2947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27" name="Oval 195"/>
                <p:cNvSpPr>
                  <a:spLocks noChangeArrowheads="1"/>
                </p:cNvSpPr>
                <p:nvPr/>
              </p:nvSpPr>
              <p:spPr bwMode="auto">
                <a:xfrm>
                  <a:off x="1930" y="2979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28" name="Oval 196"/>
                <p:cNvSpPr>
                  <a:spLocks noChangeArrowheads="1"/>
                </p:cNvSpPr>
                <p:nvPr/>
              </p:nvSpPr>
              <p:spPr bwMode="auto">
                <a:xfrm>
                  <a:off x="1900" y="3005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29" name="Oval 197"/>
                <p:cNvSpPr>
                  <a:spLocks noChangeArrowheads="1"/>
                </p:cNvSpPr>
                <p:nvPr/>
              </p:nvSpPr>
              <p:spPr bwMode="auto">
                <a:xfrm>
                  <a:off x="1930" y="2915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30" name="Oval 198"/>
                <p:cNvSpPr>
                  <a:spLocks noChangeArrowheads="1"/>
                </p:cNvSpPr>
                <p:nvPr/>
              </p:nvSpPr>
              <p:spPr bwMode="auto">
                <a:xfrm>
                  <a:off x="1900" y="2889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31" name="Oval 186"/>
                <p:cNvSpPr>
                  <a:spLocks noChangeArrowheads="1"/>
                </p:cNvSpPr>
                <p:nvPr/>
              </p:nvSpPr>
              <p:spPr bwMode="auto">
                <a:xfrm>
                  <a:off x="1681" y="2947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32" name="Oval 186"/>
                <p:cNvSpPr>
                  <a:spLocks noChangeArrowheads="1"/>
                </p:cNvSpPr>
                <p:nvPr/>
              </p:nvSpPr>
              <p:spPr bwMode="auto">
                <a:xfrm>
                  <a:off x="1650" y="2947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33" name="Oval 186"/>
                <p:cNvSpPr>
                  <a:spLocks noChangeArrowheads="1"/>
                </p:cNvSpPr>
                <p:nvPr/>
              </p:nvSpPr>
              <p:spPr bwMode="auto">
                <a:xfrm>
                  <a:off x="1618" y="2947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34" name="Oval 186"/>
                <p:cNvSpPr>
                  <a:spLocks noChangeArrowheads="1"/>
                </p:cNvSpPr>
                <p:nvPr/>
              </p:nvSpPr>
              <p:spPr bwMode="auto">
                <a:xfrm>
                  <a:off x="1587" y="2947"/>
                  <a:ext cx="23" cy="23"/>
                </a:xfrm>
                <a:prstGeom prst="ellipse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  <p:pic>
            <p:nvPicPr>
              <p:cNvPr id="15" name="그림 1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5682" y="2544907"/>
                <a:ext cx="910120" cy="910121"/>
              </a:xfrm>
              <a:prstGeom prst="rect">
                <a:avLst/>
              </a:prstGeom>
            </p:spPr>
          </p:pic>
          <p:pic>
            <p:nvPicPr>
              <p:cNvPr id="16" name="그림 1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06825" y="2544907"/>
                <a:ext cx="910120" cy="910121"/>
              </a:xfrm>
              <a:prstGeom prst="rect">
                <a:avLst/>
              </a:prstGeom>
            </p:spPr>
          </p:pic>
          <p:pic>
            <p:nvPicPr>
              <p:cNvPr id="17" name="그림 1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70226" y="2856753"/>
                <a:ext cx="391856" cy="391857"/>
              </a:xfrm>
              <a:prstGeom prst="rect">
                <a:avLst/>
              </a:prstGeom>
              <a:effectLst>
                <a:glow rad="38100">
                  <a:srgbClr val="0A9A6D">
                    <a:alpha val="69000"/>
                  </a:srgbClr>
                </a:glow>
              </a:effectLst>
            </p:spPr>
          </p:pic>
        </p:grpSp>
        <p:sp>
          <p:nvSpPr>
            <p:cNvPr id="42" name="TextBox 41"/>
            <p:cNvSpPr txBox="1"/>
            <p:nvPr/>
          </p:nvSpPr>
          <p:spPr>
            <a:xfrm>
              <a:off x="3224024" y="3140581"/>
              <a:ext cx="1306190" cy="375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>
                  <a:latin typeface="Microsoft JhengHei" pitchFamily="34" charset="-120"/>
                  <a:ea typeface="Microsoft JhengHei" pitchFamily="34" charset="-120"/>
                </a:rPr>
                <a:t>Macro </a:t>
              </a:r>
              <a:r>
                <a:rPr lang="en-US" altLang="ko-KR" sz="1000" dirty="0" err="1" smtClean="0">
                  <a:latin typeface="Microsoft JhengHei" pitchFamily="34" charset="-120"/>
                  <a:ea typeface="Microsoft JhengHei" pitchFamily="34" charset="-120"/>
                </a:rPr>
                <a:t>eNB</a:t>
              </a:r>
              <a:endParaRPr lang="ko-KR" altLang="en-US" sz="600" dirty="0">
                <a:latin typeface="Microsoft JhengHei" pitchFamily="34" charset="-12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81148" y="4140708"/>
              <a:ext cx="1105688" cy="375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>
                  <a:latin typeface="Microsoft JhengHei" pitchFamily="34" charset="-120"/>
                  <a:ea typeface="Microsoft JhengHei" pitchFamily="34" charset="-120"/>
                </a:rPr>
                <a:t>Pico </a:t>
              </a:r>
              <a:r>
                <a:rPr lang="en-US" altLang="ko-KR" sz="1000" dirty="0" err="1" smtClean="0">
                  <a:latin typeface="Microsoft JhengHei" pitchFamily="34" charset="-120"/>
                  <a:ea typeface="Microsoft JhengHei" pitchFamily="34" charset="-120"/>
                </a:rPr>
                <a:t>eNB</a:t>
              </a:r>
              <a:endParaRPr lang="ko-KR" altLang="en-US" sz="600" dirty="0">
                <a:latin typeface="Microsoft JhengHei" pitchFamily="34" charset="-12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403412" y="4400514"/>
            <a:ext cx="86072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600" b="1" dirty="0" smtClean="0">
                <a:latin typeface="Microsoft JhengHei" pitchFamily="34" charset="-120"/>
                <a:ea typeface="Microsoft JhengHei" pitchFamily="34" charset="-120"/>
              </a:rPr>
              <a:t>Architecture Illustration</a:t>
            </a:r>
            <a:endParaRPr lang="en-US" altLang="ko-KR" sz="1600" b="1" dirty="0">
              <a:latin typeface="Microsoft JhengHei" pitchFamily="34" charset="-120"/>
              <a:ea typeface="Microsoft JhengHei" pitchFamily="34" charset="-120"/>
            </a:endParaRPr>
          </a:p>
        </p:txBody>
      </p:sp>
      <p:grpSp>
        <p:nvGrpSpPr>
          <p:cNvPr id="96" name="그룹 95"/>
          <p:cNvGrpSpPr/>
          <p:nvPr/>
        </p:nvGrpSpPr>
        <p:grpSpPr>
          <a:xfrm>
            <a:off x="1717142" y="4605905"/>
            <a:ext cx="5865228" cy="2087213"/>
            <a:chOff x="1717142" y="4489793"/>
            <a:chExt cx="5865228" cy="2087213"/>
          </a:xfrm>
        </p:grpSpPr>
        <p:cxnSp>
          <p:nvCxnSpPr>
            <p:cNvPr id="76" name="직선 연결선 75"/>
            <p:cNvCxnSpPr>
              <a:stCxn id="59" idx="0"/>
            </p:cNvCxnSpPr>
            <p:nvPr/>
          </p:nvCxnSpPr>
          <p:spPr>
            <a:xfrm flipH="1" flipV="1">
              <a:off x="4090988" y="6148388"/>
              <a:ext cx="568" cy="159808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  <p:grpSp>
          <p:nvGrpSpPr>
            <p:cNvPr id="45" name="그룹 44"/>
            <p:cNvGrpSpPr/>
            <p:nvPr/>
          </p:nvGrpSpPr>
          <p:grpSpPr>
            <a:xfrm>
              <a:off x="1717142" y="4489793"/>
              <a:ext cx="5865228" cy="2087213"/>
              <a:chOff x="2127152" y="4074070"/>
              <a:chExt cx="5865228" cy="2087213"/>
            </a:xfrm>
          </p:grpSpPr>
          <p:cxnSp>
            <p:nvCxnSpPr>
              <p:cNvPr id="46" name="Straight Connector 151"/>
              <p:cNvCxnSpPr/>
              <p:nvPr/>
            </p:nvCxnSpPr>
            <p:spPr>
              <a:xfrm flipV="1">
                <a:off x="4256965" y="4164080"/>
                <a:ext cx="0" cy="377023"/>
              </a:xfrm>
              <a:prstGeom prst="line">
                <a:avLst/>
              </a:prstGeom>
              <a:noFill/>
              <a:ln w="9525" cap="flat" cmpd="sng" algn="ctr">
                <a:solidFill>
                  <a:schemeClr val="bg1">
                    <a:lumMod val="50000"/>
                  </a:schemeClr>
                </a:solidFill>
                <a:prstDash val="solid"/>
              </a:ln>
              <a:effectLst/>
            </p:spPr>
          </p:cxnSp>
          <p:cxnSp>
            <p:nvCxnSpPr>
              <p:cNvPr id="48" name="Straight Connector 67"/>
              <p:cNvCxnSpPr/>
              <p:nvPr/>
            </p:nvCxnSpPr>
            <p:spPr>
              <a:xfrm flipV="1">
                <a:off x="7632340" y="4074070"/>
                <a:ext cx="0" cy="377023"/>
              </a:xfrm>
              <a:prstGeom prst="line">
                <a:avLst/>
              </a:prstGeom>
              <a:noFill/>
              <a:ln w="9525" cap="flat" cmpd="sng" algn="ctr">
                <a:solidFill>
                  <a:schemeClr val="bg1">
                    <a:lumMod val="50000"/>
                  </a:schemeClr>
                </a:solidFill>
                <a:prstDash val="solid"/>
              </a:ln>
              <a:effectLst/>
            </p:spPr>
          </p:cxnSp>
          <p:sp>
            <p:nvSpPr>
              <p:cNvPr id="49" name="TextBox 48"/>
              <p:cNvSpPr txBox="1"/>
              <p:nvPr/>
            </p:nvSpPr>
            <p:spPr>
              <a:xfrm>
                <a:off x="4244787" y="4112276"/>
                <a:ext cx="37221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JhengHei" pitchFamily="34" charset="-120"/>
                    <a:ea typeface="Microsoft JhengHei" pitchFamily="34" charset="-120"/>
                  </a:rPr>
                  <a:t>S1</a:t>
                </a:r>
                <a:endPara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cxnSp>
            <p:nvCxnSpPr>
              <p:cNvPr id="53" name="Straight Connector 72"/>
              <p:cNvCxnSpPr>
                <a:stCxn id="47" idx="3"/>
                <a:endCxn id="52" idx="0"/>
              </p:cNvCxnSpPr>
              <p:nvPr/>
            </p:nvCxnSpPr>
            <p:spPr>
              <a:xfrm>
                <a:off x="4662934" y="4648298"/>
                <a:ext cx="1198733" cy="603237"/>
              </a:xfrm>
              <a:prstGeom prst="line">
                <a:avLst/>
              </a:prstGeom>
              <a:noFill/>
              <a:ln w="9525" cap="flat" cmpd="sng" algn="ctr">
                <a:solidFill>
                  <a:schemeClr val="bg1">
                    <a:lumMod val="50000"/>
                  </a:schemeClr>
                </a:solidFill>
                <a:prstDash val="solid"/>
              </a:ln>
              <a:effectLst/>
            </p:spPr>
          </p:cxnSp>
          <p:cxnSp>
            <p:nvCxnSpPr>
              <p:cNvPr id="54" name="Straight Connector 73"/>
              <p:cNvCxnSpPr>
                <a:stCxn id="47" idx="2"/>
                <a:endCxn id="50" idx="0"/>
              </p:cNvCxnSpPr>
              <p:nvPr/>
            </p:nvCxnSpPr>
            <p:spPr>
              <a:xfrm flipH="1">
                <a:off x="2542098" y="4836809"/>
                <a:ext cx="1705889" cy="414725"/>
              </a:xfrm>
              <a:prstGeom prst="line">
                <a:avLst/>
              </a:prstGeom>
              <a:noFill/>
              <a:ln w="9525" cap="flat" cmpd="sng" algn="ctr">
                <a:solidFill>
                  <a:schemeClr val="bg1">
                    <a:lumMod val="50000"/>
                  </a:schemeClr>
                </a:solidFill>
                <a:prstDash val="solid"/>
              </a:ln>
              <a:effectLst/>
            </p:spPr>
          </p:cxnSp>
          <p:cxnSp>
            <p:nvCxnSpPr>
              <p:cNvPr id="55" name="Straight Connector 74"/>
              <p:cNvCxnSpPr>
                <a:stCxn id="47" idx="2"/>
                <a:endCxn id="51" idx="0"/>
              </p:cNvCxnSpPr>
              <p:nvPr/>
            </p:nvCxnSpPr>
            <p:spPr>
              <a:xfrm flipH="1">
                <a:off x="3602516" y="4836809"/>
                <a:ext cx="645471" cy="414725"/>
              </a:xfrm>
              <a:prstGeom prst="line">
                <a:avLst/>
              </a:prstGeom>
              <a:noFill/>
              <a:ln w="9525" cap="flat" cmpd="sng" algn="ctr">
                <a:solidFill>
                  <a:schemeClr val="bg1">
                    <a:lumMod val="50000"/>
                  </a:schemeClr>
                </a:solidFill>
                <a:prstDash val="solid"/>
              </a:ln>
              <a:effectLst/>
            </p:spPr>
          </p:cxnSp>
          <p:sp>
            <p:nvSpPr>
              <p:cNvPr id="56" name="TextBox 55"/>
              <p:cNvSpPr txBox="1"/>
              <p:nvPr/>
            </p:nvSpPr>
            <p:spPr>
              <a:xfrm>
                <a:off x="5236585" y="4791212"/>
                <a:ext cx="67999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JhengHei" pitchFamily="34" charset="-120"/>
                    <a:ea typeface="Microsoft JhengHei" pitchFamily="34" charset="-120"/>
                  </a:rPr>
                  <a:t>“X2”</a:t>
                </a:r>
                <a:endPara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3782877" y="4954306"/>
                <a:ext cx="67999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JhengHei" pitchFamily="34" charset="-120"/>
                    <a:ea typeface="Microsoft JhengHei" pitchFamily="34" charset="-120"/>
                  </a:rPr>
                  <a:t>“X2”</a:t>
                </a:r>
                <a:endPara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2938219" y="4813188"/>
                <a:ext cx="67999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JhengHei" pitchFamily="34" charset="-120"/>
                    <a:ea typeface="Microsoft JhengHei" pitchFamily="34" charset="-120"/>
                  </a:rPr>
                  <a:t>“X2”</a:t>
                </a:r>
                <a:endPara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4570002" y="5884284"/>
                <a:ext cx="38183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JhengHei" pitchFamily="34" charset="-120"/>
                    <a:ea typeface="Microsoft JhengHei" pitchFamily="34" charset="-120"/>
                  </a:rPr>
                  <a:t>UE</a:t>
                </a:r>
                <a:endPara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cxnSp>
            <p:nvCxnSpPr>
              <p:cNvPr id="64" name="Straight Connector 83"/>
              <p:cNvCxnSpPr/>
              <p:nvPr/>
            </p:nvCxnSpPr>
            <p:spPr>
              <a:xfrm flipV="1">
                <a:off x="6000704" y="4874511"/>
                <a:ext cx="0" cy="377023"/>
              </a:xfrm>
              <a:prstGeom prst="line">
                <a:avLst/>
              </a:prstGeom>
              <a:noFill/>
              <a:ln w="9525" cap="flat" cmpd="sng" algn="ctr">
                <a:solidFill>
                  <a:schemeClr val="bg1">
                    <a:lumMod val="50000"/>
                  </a:schemeClr>
                </a:solidFill>
                <a:prstDash val="solid"/>
              </a:ln>
              <a:effectLst/>
            </p:spPr>
          </p:cxnSp>
          <p:sp>
            <p:nvSpPr>
              <p:cNvPr id="65" name="TextBox 64"/>
              <p:cNvSpPr txBox="1"/>
              <p:nvPr/>
            </p:nvSpPr>
            <p:spPr>
              <a:xfrm>
                <a:off x="5952357" y="4875449"/>
                <a:ext cx="37221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JhengHei" pitchFamily="34" charset="-120"/>
                    <a:ea typeface="Microsoft JhengHei" pitchFamily="34" charset="-120"/>
                  </a:rPr>
                  <a:t>S1</a:t>
                </a:r>
                <a:endPara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cxnSp>
            <p:nvCxnSpPr>
              <p:cNvPr id="66" name="Straight Connector 85"/>
              <p:cNvCxnSpPr/>
              <p:nvPr/>
            </p:nvCxnSpPr>
            <p:spPr>
              <a:xfrm flipV="1">
                <a:off x="2312294" y="4874511"/>
                <a:ext cx="0" cy="377023"/>
              </a:xfrm>
              <a:prstGeom prst="line">
                <a:avLst/>
              </a:prstGeom>
              <a:noFill/>
              <a:ln w="9525" cap="flat" cmpd="sng" algn="ctr">
                <a:solidFill>
                  <a:schemeClr val="bg1">
                    <a:lumMod val="50000"/>
                  </a:schemeClr>
                </a:solidFill>
                <a:prstDash val="solid"/>
              </a:ln>
              <a:effectLst/>
            </p:spPr>
          </p:cxnSp>
          <p:sp>
            <p:nvSpPr>
              <p:cNvPr id="67" name="TextBox 66"/>
              <p:cNvSpPr txBox="1"/>
              <p:nvPr/>
            </p:nvSpPr>
            <p:spPr>
              <a:xfrm>
                <a:off x="2258232" y="4865924"/>
                <a:ext cx="37221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JhengHei" pitchFamily="34" charset="-120"/>
                    <a:ea typeface="Microsoft JhengHei" pitchFamily="34" charset="-120"/>
                  </a:rPr>
                  <a:t>S1</a:t>
                </a:r>
                <a:endPara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cxnSp>
            <p:nvCxnSpPr>
              <p:cNvPr id="68" name="Straight Connector 147"/>
              <p:cNvCxnSpPr>
                <a:stCxn id="47" idx="3"/>
                <a:endCxn id="69" idx="1"/>
              </p:cNvCxnSpPr>
              <p:nvPr/>
            </p:nvCxnSpPr>
            <p:spPr>
              <a:xfrm flipV="1">
                <a:off x="4662933" y="4627075"/>
                <a:ext cx="2499555" cy="21223"/>
              </a:xfrm>
              <a:prstGeom prst="line">
                <a:avLst/>
              </a:prstGeom>
              <a:noFill/>
              <a:ln w="9525" cap="flat" cmpd="sng" algn="ctr">
                <a:solidFill>
                  <a:schemeClr val="bg1">
                    <a:lumMod val="50000"/>
                  </a:schemeClr>
                </a:solidFill>
                <a:prstDash val="solid"/>
              </a:ln>
              <a:effectLst/>
            </p:spPr>
          </p:cxnSp>
          <p:sp>
            <p:nvSpPr>
              <p:cNvPr id="70" name="TextBox 69"/>
              <p:cNvSpPr txBox="1"/>
              <p:nvPr/>
            </p:nvSpPr>
            <p:spPr>
              <a:xfrm>
                <a:off x="7576713" y="4091053"/>
                <a:ext cx="37221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JhengHei" pitchFamily="34" charset="-120"/>
                    <a:ea typeface="Microsoft JhengHei" pitchFamily="34" charset="-120"/>
                  </a:rPr>
                  <a:t>S1</a:t>
                </a:r>
                <a:endPara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5819962" y="4406088"/>
                <a:ext cx="67999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Microsoft JhengHei" pitchFamily="34" charset="-120"/>
                    <a:ea typeface="Microsoft JhengHei" pitchFamily="34" charset="-120"/>
                  </a:rPr>
                  <a:t>“X2”</a:t>
                </a:r>
                <a:endPara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sp>
            <p:nvSpPr>
              <p:cNvPr id="50" name="Rectangle 69"/>
              <p:cNvSpPr/>
              <p:nvPr/>
            </p:nvSpPr>
            <p:spPr>
              <a:xfrm>
                <a:off x="2127152" y="5251534"/>
                <a:ext cx="829892" cy="377023"/>
              </a:xfrm>
              <a:prstGeom prst="rect">
                <a:avLst/>
              </a:prstGeom>
              <a:blipFill dpi="0" rotWithShape="1">
                <a:blip r:embed="rId6" cstate="print"/>
                <a:srcRect/>
                <a:stretch>
                  <a:fillRect/>
                </a:stretch>
              </a:blipFill>
              <a:ln w="6350">
                <a:solidFill>
                  <a:srgbClr val="9DC9D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GB" sz="900" dirty="0">
                    <a:latin typeface="Microsoft JhengHei" pitchFamily="34" charset="-120"/>
                    <a:ea typeface="Microsoft JhengHei" pitchFamily="34" charset="-120"/>
                  </a:rPr>
                  <a:t>Drift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GB" sz="900" dirty="0" err="1" smtClean="0">
                    <a:latin typeface="Microsoft JhengHei" pitchFamily="34" charset="-120"/>
                    <a:ea typeface="Microsoft JhengHei" pitchFamily="34" charset="-120"/>
                  </a:rPr>
                  <a:t>eNB</a:t>
                </a:r>
                <a:endParaRPr kumimoji="1" lang="en-GB" sz="900" dirty="0"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sp>
            <p:nvSpPr>
              <p:cNvPr id="51" name="Rectangle 70"/>
              <p:cNvSpPr/>
              <p:nvPr/>
            </p:nvSpPr>
            <p:spPr>
              <a:xfrm>
                <a:off x="3187570" y="5251534"/>
                <a:ext cx="829892" cy="377023"/>
              </a:xfrm>
              <a:prstGeom prst="rect">
                <a:avLst/>
              </a:prstGeom>
              <a:blipFill dpi="0" rotWithShape="1">
                <a:blip r:embed="rId6" cstate="print"/>
                <a:srcRect/>
                <a:stretch>
                  <a:fillRect/>
                </a:stretch>
              </a:blipFill>
              <a:ln w="6350">
                <a:solidFill>
                  <a:srgbClr val="9DC9D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GB" sz="900" dirty="0">
                    <a:latin typeface="Microsoft JhengHei" pitchFamily="34" charset="-120"/>
                    <a:ea typeface="Microsoft JhengHei" pitchFamily="34" charset="-120"/>
                  </a:rPr>
                  <a:t>Drift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GB" sz="900" dirty="0" err="1" smtClean="0">
                    <a:latin typeface="Microsoft JhengHei" pitchFamily="34" charset="-120"/>
                    <a:ea typeface="Microsoft JhengHei" pitchFamily="34" charset="-120"/>
                  </a:rPr>
                  <a:t>eNB</a:t>
                </a:r>
                <a:endParaRPr kumimoji="1" lang="en-GB" sz="900" dirty="0"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sp>
            <p:nvSpPr>
              <p:cNvPr id="52" name="Rectangle 71"/>
              <p:cNvSpPr/>
              <p:nvPr/>
            </p:nvSpPr>
            <p:spPr>
              <a:xfrm>
                <a:off x="5446721" y="5251534"/>
                <a:ext cx="829892" cy="377023"/>
              </a:xfrm>
              <a:prstGeom prst="rect">
                <a:avLst/>
              </a:prstGeom>
              <a:blipFill dpi="0" rotWithShape="1">
                <a:blip r:embed="rId6" cstate="print"/>
                <a:srcRect/>
                <a:stretch>
                  <a:fillRect/>
                </a:stretch>
              </a:blipFill>
              <a:ln w="6350">
                <a:solidFill>
                  <a:srgbClr val="9DC9D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GB" sz="900" dirty="0">
                    <a:latin typeface="Microsoft JhengHei" pitchFamily="34" charset="-120"/>
                    <a:ea typeface="Microsoft JhengHei" pitchFamily="34" charset="-120"/>
                  </a:rPr>
                  <a:t>Drift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GB" sz="900" dirty="0" err="1" smtClean="0">
                    <a:latin typeface="Microsoft JhengHei" pitchFamily="34" charset="-120"/>
                    <a:ea typeface="Microsoft JhengHei" pitchFamily="34" charset="-120"/>
                  </a:rPr>
                  <a:t>eNB</a:t>
                </a:r>
                <a:endParaRPr kumimoji="1" lang="en-GB" sz="900" dirty="0"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sp>
            <p:nvSpPr>
              <p:cNvPr id="69" name="Rectangle 148"/>
              <p:cNvSpPr/>
              <p:nvPr/>
            </p:nvSpPr>
            <p:spPr>
              <a:xfrm>
                <a:off x="7162488" y="4438563"/>
                <a:ext cx="829892" cy="377023"/>
              </a:xfrm>
              <a:prstGeom prst="rect">
                <a:avLst/>
              </a:prstGeom>
              <a:blipFill dpi="0" rotWithShape="1">
                <a:blip r:embed="rId7" cstate="print"/>
                <a:srcRect/>
                <a:stretch>
                  <a:fillRect/>
                </a:stretch>
              </a:blipFill>
              <a:ln w="6350">
                <a:solidFill>
                  <a:srgbClr val="639384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GB" sz="900" dirty="0">
                    <a:latin typeface="Microsoft JhengHei" pitchFamily="34" charset="-120"/>
                    <a:ea typeface="Microsoft JhengHei" pitchFamily="34" charset="-120"/>
                  </a:rPr>
                  <a:t>Serving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GB" sz="900" dirty="0" err="1">
                    <a:latin typeface="Microsoft JhengHei" pitchFamily="34" charset="-120"/>
                    <a:ea typeface="Microsoft JhengHei" pitchFamily="34" charset="-120"/>
                  </a:rPr>
                  <a:t>eNB</a:t>
                </a:r>
                <a:r>
                  <a:rPr kumimoji="1" lang="en-GB" sz="900" dirty="0">
                    <a:latin typeface="Microsoft JhengHei" pitchFamily="34" charset="-120"/>
                    <a:ea typeface="Microsoft JhengHei" pitchFamily="34" charset="-120"/>
                  </a:rPr>
                  <a:t> </a:t>
                </a:r>
              </a:p>
            </p:txBody>
          </p:sp>
          <p:sp>
            <p:nvSpPr>
              <p:cNvPr id="59" name="Rectangle 78"/>
              <p:cNvSpPr/>
              <p:nvPr/>
            </p:nvSpPr>
            <p:spPr>
              <a:xfrm>
                <a:off x="4432408" y="5892473"/>
                <a:ext cx="138315" cy="188512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1750">
                <a:pattFill prst="dkUpDiag">
                  <a:fgClr>
                    <a:srgbClr val="FF6600"/>
                  </a:fgClr>
                  <a:bgClr>
                    <a:srgbClr val="CC0000"/>
                  </a:bgClr>
                </a:patt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GB" sz="1600" b="1" dirty="0"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sp>
            <p:nvSpPr>
              <p:cNvPr id="47" name="Rectangle 66"/>
              <p:cNvSpPr/>
              <p:nvPr/>
            </p:nvSpPr>
            <p:spPr>
              <a:xfrm>
                <a:off x="3833041" y="4459786"/>
                <a:ext cx="829892" cy="377023"/>
              </a:xfrm>
              <a:prstGeom prst="rect">
                <a:avLst/>
              </a:prstGeom>
              <a:blipFill dpi="0" rotWithShape="1">
                <a:blip r:embed="rId7" cstate="print"/>
                <a:srcRect/>
                <a:stretch>
                  <a:fillRect/>
                </a:stretch>
              </a:blipFill>
              <a:ln w="6350">
                <a:solidFill>
                  <a:srgbClr val="639384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GB" sz="900" dirty="0">
                    <a:latin typeface="Microsoft JhengHei" pitchFamily="34" charset="-120"/>
                    <a:ea typeface="Microsoft JhengHei" pitchFamily="34" charset="-120"/>
                  </a:rPr>
                  <a:t>Serving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GB" sz="900" dirty="0" err="1">
                    <a:latin typeface="Microsoft JhengHei" pitchFamily="34" charset="-120"/>
                    <a:ea typeface="Microsoft JhengHei" pitchFamily="34" charset="-120"/>
                  </a:rPr>
                  <a:t>eNB</a:t>
                </a:r>
                <a:r>
                  <a:rPr kumimoji="1" lang="en-GB" sz="900" dirty="0">
                    <a:latin typeface="Microsoft JhengHei" pitchFamily="34" charset="-120"/>
                    <a:ea typeface="Microsoft JhengHei" pitchFamily="34" charset="-120"/>
                  </a:rPr>
                  <a:t> </a:t>
                </a:r>
              </a:p>
            </p:txBody>
          </p:sp>
        </p:grpSp>
      </p:grpSp>
      <p:cxnSp>
        <p:nvCxnSpPr>
          <p:cNvPr id="89" name="직선 화살표 연결선 88"/>
          <p:cNvCxnSpPr/>
          <p:nvPr/>
        </p:nvCxnSpPr>
        <p:spPr>
          <a:xfrm>
            <a:off x="3512094" y="6167717"/>
            <a:ext cx="405480" cy="251011"/>
          </a:xfrm>
          <a:prstGeom prst="straightConnector1">
            <a:avLst/>
          </a:prstGeom>
          <a:noFill/>
          <a:ln w="76200" cap="flat" cmpd="sng" algn="ctr">
            <a:solidFill>
              <a:srgbClr val="D6E6E6"/>
            </a:solidFill>
            <a:prstDash val="solid"/>
            <a:tailEnd type="triangle"/>
          </a:ln>
          <a:effectLst/>
        </p:spPr>
      </p:cxnSp>
      <p:cxnSp>
        <p:nvCxnSpPr>
          <p:cNvPr id="98" name="직선 화살표 연결선 97"/>
          <p:cNvCxnSpPr/>
          <p:nvPr/>
        </p:nvCxnSpPr>
        <p:spPr>
          <a:xfrm>
            <a:off x="4087905" y="5369859"/>
            <a:ext cx="0" cy="627530"/>
          </a:xfrm>
          <a:prstGeom prst="straightConnector1">
            <a:avLst/>
          </a:prstGeom>
          <a:noFill/>
          <a:ln w="76200" cap="flat" cmpd="sng" algn="ctr">
            <a:solidFill>
              <a:srgbClr val="D6E6E6"/>
            </a:solidFill>
            <a:prstDash val="solid"/>
            <a:tailEnd type="triangle"/>
          </a:ln>
          <a:effectLst/>
        </p:spPr>
      </p:cxn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72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Inter-</a:t>
            </a:r>
            <a:r>
              <a:rPr lang="en-US" altLang="ko-KR" sz="1100" dirty="0" err="1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eNB</a:t>
            </a: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 Carrier Aggregation</a:t>
            </a:r>
          </a:p>
        </p:txBody>
      </p:sp>
    </p:spTree>
    <p:extLst>
      <p:ext uri="{BB962C8B-B14F-4D97-AF65-F5344CB8AC3E}">
        <p14:creationId xmlns="" xmlns:p14="http://schemas.microsoft.com/office/powerpoint/2010/main" val="211372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75628"/>
            <a:ext cx="881651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Inter-</a:t>
            </a:r>
            <a:r>
              <a:rPr kumimoji="1" lang="en-US" altLang="ko-KR" sz="3000" dirty="0" err="1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eNB</a:t>
            </a:r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CA: Potential Specification Impact</a:t>
            </a:r>
            <a:endParaRPr lang="ko-KR" altLang="en-US" sz="3000" dirty="0">
              <a:solidFill>
                <a:srgbClr val="0070C0"/>
              </a:solidFill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맑은 고딕" pitchFamily="50" charset="-127"/>
              <a:cs typeface="Verdan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8130" y="1206545"/>
            <a:ext cx="5483166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GB" dirty="0" smtClean="0"/>
              <a:t> </a:t>
            </a:r>
            <a:r>
              <a:rPr lang="en-GB" sz="1600" b="1" dirty="0">
                <a:latin typeface="Microsoft JhengHei" pitchFamily="34" charset="-120"/>
                <a:ea typeface="Microsoft JhengHei" pitchFamily="34" charset="-120"/>
              </a:rPr>
              <a:t>Main architectural considerations:</a:t>
            </a:r>
            <a:endParaRPr lang="en-US" sz="1600" b="1" dirty="0">
              <a:latin typeface="Microsoft JhengHei" pitchFamily="34" charset="-120"/>
              <a:ea typeface="Microsoft JhengHei" pitchFamily="34" charset="-120"/>
            </a:endParaRPr>
          </a:p>
          <a:p>
            <a:pPr marL="363538" indent="-188913" latinLnBrk="0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맑은 고딕" pitchFamily="50" charset="-127"/>
              <a:buChar char="-"/>
            </a:pPr>
            <a:r>
              <a:rPr lang="en-GB" sz="1400" dirty="0" smtClean="0">
                <a:latin typeface="Microsoft JhengHei" pitchFamily="34" charset="-120"/>
                <a:ea typeface="Microsoft JhengHei" pitchFamily="34" charset="-120"/>
              </a:rPr>
              <a:t>Traffic splitting (for </a:t>
            </a:r>
            <a:r>
              <a:rPr lang="en-GB" sz="1400" dirty="0" err="1" smtClean="0">
                <a:latin typeface="Microsoft JhengHei" pitchFamily="34" charset="-120"/>
                <a:ea typeface="Microsoft JhengHei" pitchFamily="34" charset="-120"/>
              </a:rPr>
              <a:t>SeNB</a:t>
            </a:r>
            <a:r>
              <a:rPr lang="en-GB" sz="1400" dirty="0" smtClean="0">
                <a:latin typeface="Microsoft JhengHei" pitchFamily="34" charset="-120"/>
                <a:ea typeface="Microsoft JhengHei" pitchFamily="34" charset="-120"/>
              </a:rPr>
              <a:t>/</a:t>
            </a:r>
            <a:r>
              <a:rPr lang="en-GB" sz="1400" dirty="0" err="1" smtClean="0">
                <a:latin typeface="Microsoft JhengHei" pitchFamily="34" charset="-120"/>
                <a:ea typeface="Microsoft JhengHei" pitchFamily="34" charset="-120"/>
              </a:rPr>
              <a:t>DeNB</a:t>
            </a:r>
            <a:r>
              <a:rPr lang="en-GB" sz="1400" dirty="0" smtClean="0">
                <a:latin typeface="Microsoft JhengHei" pitchFamily="34" charset="-120"/>
                <a:ea typeface="Microsoft JhengHei" pitchFamily="34" charset="-120"/>
              </a:rPr>
              <a:t>) in CN or </a:t>
            </a:r>
            <a:r>
              <a:rPr lang="en-GB" sz="1400" dirty="0" err="1" smtClean="0">
                <a:latin typeface="Microsoft JhengHei" pitchFamily="34" charset="-120"/>
                <a:ea typeface="Microsoft JhengHei" pitchFamily="34" charset="-120"/>
              </a:rPr>
              <a:t>DeNB</a:t>
            </a:r>
            <a:r>
              <a:rPr lang="en-GB" sz="1400" dirty="0" smtClean="0">
                <a:latin typeface="Microsoft JhengHei" pitchFamily="34" charset="-120"/>
                <a:ea typeface="Microsoft JhengHei" pitchFamily="34" charset="-120"/>
              </a:rPr>
              <a:t> ?</a:t>
            </a:r>
            <a:endParaRPr lang="en-US" sz="1400" dirty="0">
              <a:latin typeface="Microsoft JhengHei" pitchFamily="34" charset="-120"/>
              <a:ea typeface="Microsoft JhengHei" pitchFamily="34" charset="-120"/>
            </a:endParaRPr>
          </a:p>
          <a:p>
            <a:pPr marL="363538" indent="-188913" latinLnBrk="0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맑은 고딕" pitchFamily="50" charset="-127"/>
              <a:buChar char="-"/>
            </a:pPr>
            <a:r>
              <a:rPr lang="en-GB" sz="1400" dirty="0" smtClean="0">
                <a:latin typeface="Microsoft JhengHei" pitchFamily="34" charset="-120"/>
                <a:ea typeface="Microsoft JhengHei" pitchFamily="34" charset="-120"/>
              </a:rPr>
              <a:t>If splitting in RAN, how to transport user data over “X2”</a:t>
            </a:r>
          </a:p>
          <a:p>
            <a:pPr marL="363538" indent="-188913" latinLnBrk="0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맑은 고딕" pitchFamily="50" charset="-127"/>
              <a:buChar char="-"/>
            </a:pPr>
            <a:r>
              <a:rPr lang="en-GB" sz="1400" dirty="0" smtClean="0">
                <a:latin typeface="Microsoft JhengHei" pitchFamily="34" charset="-120"/>
                <a:ea typeface="Microsoft JhengHei" pitchFamily="34" charset="-120"/>
              </a:rPr>
              <a:t>“X2” a new interface or update of existing interface?</a:t>
            </a:r>
          </a:p>
          <a:p>
            <a:pPr marL="531813" indent="-168275" latinLnBrk="0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GB" sz="1400" dirty="0" smtClean="0">
                <a:latin typeface="Microsoft JhengHei" pitchFamily="34" charset="-120"/>
                <a:ea typeface="Microsoft JhengHei" pitchFamily="34" charset="-120"/>
              </a:rPr>
              <a:t>The more asymmetric the </a:t>
            </a:r>
            <a:r>
              <a:rPr lang="en-GB" sz="1400" dirty="0" err="1" smtClean="0">
                <a:latin typeface="Microsoft JhengHei" pitchFamily="34" charset="-120"/>
                <a:ea typeface="Microsoft JhengHei" pitchFamily="34" charset="-120"/>
              </a:rPr>
              <a:t>SeNB</a:t>
            </a:r>
            <a:r>
              <a:rPr lang="en-GB" sz="1400" dirty="0" smtClean="0">
                <a:latin typeface="Microsoft JhengHei" pitchFamily="34" charset="-120"/>
                <a:ea typeface="Microsoft JhengHei" pitchFamily="34" charset="-120"/>
              </a:rPr>
              <a:t>&lt;-&gt;</a:t>
            </a:r>
            <a:r>
              <a:rPr lang="en-GB" sz="1400" dirty="0" err="1" smtClean="0">
                <a:latin typeface="Microsoft JhengHei" pitchFamily="34" charset="-120"/>
                <a:ea typeface="Microsoft JhengHei" pitchFamily="34" charset="-120"/>
              </a:rPr>
              <a:t>DeNB</a:t>
            </a:r>
            <a:r>
              <a:rPr lang="en-GB" sz="1400" dirty="0" smtClean="0">
                <a:latin typeface="Microsoft JhengHei" pitchFamily="34" charset="-120"/>
                <a:ea typeface="Microsoft JhengHei" pitchFamily="34" charset="-120"/>
              </a:rPr>
              <a:t> relation, </a:t>
            </a:r>
            <a:br>
              <a:rPr lang="en-GB" sz="1400" dirty="0" smtClean="0">
                <a:latin typeface="Microsoft JhengHei" pitchFamily="34" charset="-120"/>
                <a:ea typeface="Microsoft JhengHei" pitchFamily="34" charset="-120"/>
              </a:rPr>
            </a:br>
            <a:r>
              <a:rPr lang="en-GB" sz="1400" dirty="0" smtClean="0">
                <a:latin typeface="Microsoft JhengHei" pitchFamily="34" charset="-120"/>
                <a:ea typeface="Microsoft JhengHei" pitchFamily="34" charset="-120"/>
              </a:rPr>
              <a:t>  more need for new interface</a:t>
            </a:r>
          </a:p>
          <a:p>
            <a:pPr latinLnBrk="0">
              <a:spcBef>
                <a:spcPts val="600"/>
              </a:spcBef>
              <a:buFont typeface="Wingdings" pitchFamily="2" charset="2"/>
              <a:buChar char="v"/>
            </a:pPr>
            <a:endParaRPr lang="en-GB" dirty="0" smtClean="0"/>
          </a:p>
          <a:p>
            <a:pPr latinLnBrk="0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GB" dirty="0" smtClean="0"/>
              <a:t> </a:t>
            </a:r>
            <a:r>
              <a:rPr lang="en-GB" sz="1600" b="1" dirty="0">
                <a:latin typeface="Microsoft JhengHei" pitchFamily="34" charset="-120"/>
                <a:ea typeface="Microsoft JhengHei" pitchFamily="34" charset="-120"/>
              </a:rPr>
              <a:t>RAN1/2 enhancement needed in order to </a:t>
            </a:r>
            <a:br>
              <a:rPr lang="en-GB" sz="1600" b="1" dirty="0">
                <a:latin typeface="Microsoft JhengHei" pitchFamily="34" charset="-120"/>
                <a:ea typeface="Microsoft JhengHei" pitchFamily="34" charset="-120"/>
              </a:rPr>
            </a:br>
            <a:r>
              <a:rPr lang="en-GB" sz="1600" b="1" dirty="0">
                <a:latin typeface="Microsoft JhengHei" pitchFamily="34" charset="-120"/>
                <a:ea typeface="Microsoft JhengHei" pitchFamily="34" charset="-120"/>
              </a:rPr>
              <a:t>  enable “self-operating D-</a:t>
            </a:r>
            <a:r>
              <a:rPr lang="en-GB" sz="1600" b="1" dirty="0" err="1">
                <a:latin typeface="Microsoft JhengHei" pitchFamily="34" charset="-120"/>
                <a:ea typeface="Microsoft JhengHei" pitchFamily="34" charset="-120"/>
              </a:rPr>
              <a:t>eNBs</a:t>
            </a:r>
            <a:r>
              <a:rPr lang="en-GB" sz="1600" b="1" dirty="0">
                <a:latin typeface="Microsoft JhengHei" pitchFamily="34" charset="-120"/>
                <a:ea typeface="Microsoft JhengHei" pitchFamily="34" charset="-120"/>
              </a:rPr>
              <a:t>”:</a:t>
            </a:r>
          </a:p>
          <a:p>
            <a:pPr marL="363538" indent="-188913" latinLnBrk="0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맑은 고딕" pitchFamily="50" charset="-127"/>
              <a:buChar char="-"/>
            </a:pPr>
            <a:r>
              <a:rPr lang="en-GB" sz="1400" dirty="0" smtClean="0">
                <a:latin typeface="Microsoft JhengHei" pitchFamily="34" charset="-120"/>
                <a:ea typeface="Microsoft JhengHei" pitchFamily="34" charset="-120"/>
              </a:rPr>
              <a:t>D-</a:t>
            </a:r>
            <a:r>
              <a:rPr lang="en-GB" sz="1400" dirty="0" err="1" smtClean="0">
                <a:latin typeface="Microsoft JhengHei" pitchFamily="34" charset="-120"/>
                <a:ea typeface="Microsoft JhengHei" pitchFamily="34" charset="-120"/>
              </a:rPr>
              <a:t>eNB</a:t>
            </a:r>
            <a:r>
              <a:rPr lang="en-GB" sz="1400" dirty="0" smtClean="0">
                <a:latin typeface="Microsoft JhengHei" pitchFamily="34" charset="-120"/>
                <a:ea typeface="Microsoft JhengHei" pitchFamily="34" charset="-120"/>
              </a:rPr>
              <a:t> UL Control Info handling</a:t>
            </a:r>
          </a:p>
          <a:p>
            <a:pPr marL="363538" indent="-188913" latinLnBrk="0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맑은 고딕" pitchFamily="50" charset="-127"/>
              <a:buChar char="-"/>
            </a:pPr>
            <a:r>
              <a:rPr lang="en-GB" sz="1400" dirty="0" smtClean="0">
                <a:latin typeface="Microsoft JhengHei" pitchFamily="34" charset="-120"/>
                <a:ea typeface="Microsoft JhengHei" pitchFamily="34" charset="-120"/>
              </a:rPr>
              <a:t>RACH Msg2 from D-</a:t>
            </a:r>
            <a:r>
              <a:rPr lang="en-GB" sz="1400" dirty="0" err="1" smtClean="0">
                <a:latin typeface="Microsoft JhengHei" pitchFamily="34" charset="-120"/>
                <a:ea typeface="Microsoft JhengHei" pitchFamily="34" charset="-120"/>
              </a:rPr>
              <a:t>eNB</a:t>
            </a:r>
            <a:endParaRPr lang="en-US" sz="1400" dirty="0" smtClean="0">
              <a:latin typeface="Microsoft JhengHei" pitchFamily="34" charset="-120"/>
              <a:ea typeface="Microsoft JhengHei" pitchFamily="34" charset="-120"/>
            </a:endParaRPr>
          </a:p>
          <a:p>
            <a:pPr lvl="0" latinLnBrk="0">
              <a:spcBef>
                <a:spcPts val="600"/>
              </a:spcBef>
              <a:buFont typeface="Wingdings" pitchFamily="2" charset="2"/>
              <a:buChar char="v"/>
            </a:pPr>
            <a:endParaRPr lang="en-US" dirty="0" smtClean="0"/>
          </a:p>
          <a:p>
            <a:pPr lvl="0" latinLnBrk="0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1600" b="1" dirty="0" smtClean="0"/>
              <a:t> </a:t>
            </a:r>
            <a:r>
              <a:rPr lang="en-US" sz="1600" b="1" dirty="0">
                <a:latin typeface="Microsoft JhengHei" pitchFamily="34" charset="-120"/>
                <a:ea typeface="Microsoft JhengHei" pitchFamily="34" charset="-120"/>
              </a:rPr>
              <a:t>Need to consider feasibility, market need </a:t>
            </a:r>
            <a:br>
              <a:rPr lang="en-US" sz="1600" b="1" dirty="0">
                <a:latin typeface="Microsoft JhengHei" pitchFamily="34" charset="-120"/>
                <a:ea typeface="Microsoft JhengHei" pitchFamily="34" charset="-120"/>
              </a:rPr>
            </a:br>
            <a:r>
              <a:rPr lang="en-US" sz="1600" b="1" dirty="0">
                <a:latin typeface="Microsoft JhengHei" pitchFamily="34" charset="-120"/>
                <a:ea typeface="Microsoft JhengHei" pitchFamily="34" charset="-120"/>
              </a:rPr>
              <a:t>  and specification impact </a:t>
            </a:r>
          </a:p>
          <a:p>
            <a:pPr marL="809625" indent="-180975" latinLnBrk="0">
              <a:lnSpc>
                <a:spcPct val="150000"/>
              </a:lnSpc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›"/>
            </a:pPr>
            <a:endParaRPr lang="en-US" altLang="ko-KR" sz="1600" b="1" dirty="0">
              <a:latin typeface="Microsoft JhengHei" pitchFamily="34" charset="-120"/>
              <a:ea typeface="Microsoft JhengHei" pitchFamily="34" charset="-120"/>
            </a:endParaRPr>
          </a:p>
        </p:txBody>
      </p:sp>
      <p:grpSp>
        <p:nvGrpSpPr>
          <p:cNvPr id="72" name="그룹 71"/>
          <p:cNvGrpSpPr/>
          <p:nvPr/>
        </p:nvGrpSpPr>
        <p:grpSpPr>
          <a:xfrm>
            <a:off x="5004613" y="2656496"/>
            <a:ext cx="4093206" cy="2669816"/>
            <a:chOff x="4478551" y="2365626"/>
            <a:chExt cx="4093206" cy="2669816"/>
          </a:xfrm>
        </p:grpSpPr>
        <p:sp>
          <p:nvSpPr>
            <p:cNvPr id="30" name="Oval 30"/>
            <p:cNvSpPr/>
            <p:nvPr/>
          </p:nvSpPr>
          <p:spPr>
            <a:xfrm>
              <a:off x="4606399" y="2365626"/>
              <a:ext cx="1788576" cy="740101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6350">
              <a:solidFill>
                <a:srgbClr val="9DC9D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1400" b="1" dirty="0" err="1">
                  <a:latin typeface="Microsoft JhengHei" pitchFamily="34" charset="-120"/>
                  <a:ea typeface="Microsoft JhengHei" pitchFamily="34" charset="-120"/>
                </a:rPr>
                <a:t>pTAG</a:t>
              </a:r>
              <a:endParaRPr kumimoji="1" lang="en-GB" sz="1400" b="1" dirty="0">
                <a:latin typeface="Microsoft JhengHei" pitchFamily="34" charset="-120"/>
                <a:ea typeface="Microsoft JhengHei" pitchFamily="34" charset="-12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1400" b="1" dirty="0">
                  <a:latin typeface="Microsoft JhengHei" pitchFamily="34" charset="-120"/>
                  <a:ea typeface="Microsoft JhengHei" pitchFamily="34" charset="-120"/>
                </a:rPr>
                <a:t>(S-</a:t>
              </a:r>
              <a:r>
                <a:rPr kumimoji="1" lang="en-GB" sz="1400" b="1" dirty="0" err="1">
                  <a:latin typeface="Microsoft JhengHei" pitchFamily="34" charset="-120"/>
                  <a:ea typeface="Microsoft JhengHei" pitchFamily="34" charset="-120"/>
                </a:rPr>
                <a:t>eNB</a:t>
              </a:r>
              <a:r>
                <a:rPr kumimoji="1" lang="en-GB" sz="1400" b="1" dirty="0">
                  <a:latin typeface="Microsoft JhengHei" pitchFamily="34" charset="-120"/>
                  <a:ea typeface="Microsoft JhengHei" pitchFamily="34" charset="-120"/>
                </a:rPr>
                <a:t>)</a:t>
              </a:r>
            </a:p>
          </p:txBody>
        </p:sp>
        <p:cxnSp>
          <p:nvCxnSpPr>
            <p:cNvPr id="35" name="Straight Arrow Connector 36"/>
            <p:cNvCxnSpPr/>
            <p:nvPr/>
          </p:nvCxnSpPr>
          <p:spPr>
            <a:xfrm flipV="1">
              <a:off x="4827787" y="3155576"/>
              <a:ext cx="0" cy="645459"/>
            </a:xfrm>
            <a:prstGeom prst="straightConnector1">
              <a:avLst/>
            </a:prstGeom>
            <a:noFill/>
            <a:ln w="1905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tailEnd type="arrow"/>
            </a:ln>
            <a:effectLst/>
          </p:spPr>
        </p:cxnSp>
        <p:sp>
          <p:nvSpPr>
            <p:cNvPr id="36" name="TextBox 35"/>
            <p:cNvSpPr txBox="1"/>
            <p:nvPr/>
          </p:nvSpPr>
          <p:spPr>
            <a:xfrm>
              <a:off x="4636869" y="4001295"/>
              <a:ext cx="381836" cy="230832"/>
            </a:xfrm>
            <a:prstGeom prst="rect">
              <a:avLst/>
            </a:prstGeom>
            <a:blipFill dpi="0" rotWithShape="1">
              <a:blip r:embed="rId4" cstate="print">
                <a:extLst>
                  <a:ext uri="{BEBA8EAE-BF5A-486C-A8C5-ECC9F3942E4B}">
                    <a14:imgProps xmlns="" xmlns:a14="http://schemas.microsoft.com/office/drawing/2010/main">
                      <a14:imgLayer r:embed="rId5"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rgbClr val="B2B2B2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kumimoji="1" sz="900">
                  <a:latin typeface="나눔고딕" pitchFamily="50" charset="-127"/>
                  <a:ea typeface="나눔고딕" pitchFamily="50" charset="-127"/>
                </a:defRPr>
              </a:lvl1pPr>
              <a:lvl2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2pPr>
              <a:lvl3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3pPr>
              <a:lvl4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4pPr>
              <a:lvl5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5pPr>
              <a:lvl6pPr>
                <a:defRPr kumimoji="1">
                  <a:latin typeface="산돌고딕 L" pitchFamily="18" charset="-127"/>
                  <a:ea typeface="산돌고딕 L" pitchFamily="18" charset="-127"/>
                </a:defRPr>
              </a:lvl6pPr>
              <a:lvl7pPr>
                <a:defRPr kumimoji="1">
                  <a:latin typeface="산돌고딕 L" pitchFamily="18" charset="-127"/>
                  <a:ea typeface="산돌고딕 L" pitchFamily="18" charset="-127"/>
                </a:defRPr>
              </a:lvl7pPr>
              <a:lvl8pPr>
                <a:defRPr kumimoji="1">
                  <a:latin typeface="산돌고딕 L" pitchFamily="18" charset="-127"/>
                  <a:ea typeface="산돌고딕 L" pitchFamily="18" charset="-127"/>
                </a:defRPr>
              </a:lvl8pPr>
              <a:lvl9pPr>
                <a:defRPr kumimoji="1">
                  <a:latin typeface="산돌고딕 L" pitchFamily="18" charset="-127"/>
                  <a:ea typeface="산돌고딕 L" pitchFamily="18" charset="-127"/>
                </a:defRPr>
              </a:lvl9pPr>
            </a:lstStyle>
            <a:p>
              <a:r>
                <a:rPr lang="en-GB" dirty="0">
                  <a:latin typeface="Microsoft JhengHei" pitchFamily="34" charset="-120"/>
                  <a:ea typeface="Microsoft JhengHei" pitchFamily="34" charset="-120"/>
                </a:rPr>
                <a:t>SRS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79721" y="4001295"/>
              <a:ext cx="388248" cy="230832"/>
            </a:xfrm>
            <a:prstGeom prst="rect">
              <a:avLst/>
            </a:prstGeom>
            <a:blipFill dpi="0" rotWithShape="1">
              <a:blip r:embed="rId6" cstate="print">
                <a:extLst>
                  <a:ext uri="{BEBA8EAE-BF5A-486C-A8C5-ECC9F3942E4B}">
                    <a14:imgProps xmlns="" xmlns:a14="http://schemas.microsoft.com/office/drawing/2010/main">
                      <a14:imgLayer r:embed="rId5"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rgbClr val="B2B2B2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kumimoji="1" sz="900">
                  <a:latin typeface="Microsoft JhengHei" pitchFamily="34" charset="-120"/>
                  <a:ea typeface="Microsoft JhengHei" pitchFamily="34" charset="-120"/>
                </a:defRPr>
              </a:lvl1pPr>
              <a:lvl2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2pPr>
              <a:lvl3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3pPr>
              <a:lvl4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4pPr>
              <a:lvl5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5pPr>
              <a:lvl6pPr>
                <a:defRPr kumimoji="1">
                  <a:latin typeface="산돌고딕 L" pitchFamily="18" charset="-127"/>
                  <a:ea typeface="산돌고딕 L" pitchFamily="18" charset="-127"/>
                </a:defRPr>
              </a:lvl6pPr>
              <a:lvl7pPr>
                <a:defRPr kumimoji="1">
                  <a:latin typeface="산돌고딕 L" pitchFamily="18" charset="-127"/>
                  <a:ea typeface="산돌고딕 L" pitchFamily="18" charset="-127"/>
                </a:defRPr>
              </a:lvl7pPr>
              <a:lvl8pPr>
                <a:defRPr kumimoji="1">
                  <a:latin typeface="산돌고딕 L" pitchFamily="18" charset="-127"/>
                  <a:ea typeface="산돌고딕 L" pitchFamily="18" charset="-127"/>
                </a:defRPr>
              </a:lvl8pPr>
              <a:lvl9pPr>
                <a:defRPr kumimoji="1">
                  <a:latin typeface="산돌고딕 L" pitchFamily="18" charset="-127"/>
                  <a:ea typeface="산돌고딕 L" pitchFamily="18" charset="-127"/>
                </a:defRPr>
              </a:lvl9pPr>
            </a:lstStyle>
            <a:p>
              <a:r>
                <a:rPr lang="en-GB" dirty="0"/>
                <a:t>CQI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528985" y="3920504"/>
              <a:ext cx="394660" cy="415498"/>
            </a:xfrm>
            <a:prstGeom prst="rect">
              <a:avLst/>
            </a:prstGeom>
            <a:blipFill dpi="0" rotWithShape="1">
              <a:blip r:embed="rId7" cstate="print">
                <a:extLst>
                  <a:ext uri="{BEBA8EAE-BF5A-486C-A8C5-ECC9F3942E4B}">
                    <a14:imgProps xmlns="" xmlns:a14="http://schemas.microsoft.com/office/drawing/2010/main">
                      <a14:imgLayer r:embed="rId5"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rgbClr val="B2B2B2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kumimoji="1" sz="900">
                  <a:latin typeface="Microsoft JhengHei" pitchFamily="34" charset="-120"/>
                  <a:ea typeface="Microsoft JhengHei" pitchFamily="34" charset="-120"/>
                </a:defRPr>
              </a:lvl1pPr>
              <a:lvl2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2pPr>
              <a:lvl3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3pPr>
              <a:lvl4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4pPr>
              <a:lvl5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5pPr>
              <a:lvl6pPr>
                <a:defRPr kumimoji="1">
                  <a:latin typeface="산돌고딕 L" pitchFamily="18" charset="-127"/>
                  <a:ea typeface="산돌고딕 L" pitchFamily="18" charset="-127"/>
                </a:defRPr>
              </a:lvl6pPr>
              <a:lvl7pPr>
                <a:defRPr kumimoji="1">
                  <a:latin typeface="산돌고딕 L" pitchFamily="18" charset="-127"/>
                  <a:ea typeface="산돌고딕 L" pitchFamily="18" charset="-127"/>
                </a:defRPr>
              </a:lvl7pPr>
              <a:lvl8pPr>
                <a:defRPr kumimoji="1">
                  <a:latin typeface="산돌고딕 L" pitchFamily="18" charset="-127"/>
                  <a:ea typeface="산돌고딕 L" pitchFamily="18" charset="-127"/>
                </a:defRPr>
              </a:lvl8pPr>
              <a:lvl9pPr>
                <a:defRPr kumimoji="1">
                  <a:latin typeface="산돌고딕 L" pitchFamily="18" charset="-127"/>
                  <a:ea typeface="산돌고딕 L" pitchFamily="18" charset="-127"/>
                </a:defRPr>
              </a:lvl9pPr>
            </a:lstStyle>
            <a:p>
              <a:r>
                <a:rPr lang="en-GB" dirty="0"/>
                <a:t>UL </a:t>
              </a:r>
            </a:p>
            <a:p>
              <a:r>
                <a:rPr lang="en-GB" dirty="0"/>
                <a:t>AN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984660" y="3920504"/>
              <a:ext cx="394660" cy="415498"/>
            </a:xfrm>
            <a:prstGeom prst="rect">
              <a:avLst/>
            </a:prstGeom>
            <a:blipFill dpi="0" rotWithShape="1">
              <a:blip r:embed="rId7" cstate="print">
                <a:extLst>
                  <a:ext uri="{BEBA8EAE-BF5A-486C-A8C5-ECC9F3942E4B}">
                    <a14:imgProps xmlns="" xmlns:a14="http://schemas.microsoft.com/office/drawing/2010/main">
                      <a14:imgLayer r:embed="rId5"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rgbClr val="B2B2B2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kumimoji="1" sz="900">
                  <a:latin typeface="Microsoft JhengHei" pitchFamily="34" charset="-120"/>
                  <a:ea typeface="Microsoft JhengHei" pitchFamily="34" charset="-120"/>
                </a:defRPr>
              </a:lvl1pPr>
              <a:lvl2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2pPr>
              <a:lvl3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3pPr>
              <a:lvl4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4pPr>
              <a:lvl5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5pPr>
              <a:lvl6pPr>
                <a:defRPr kumimoji="1">
                  <a:latin typeface="산돌고딕 L" pitchFamily="18" charset="-127"/>
                  <a:ea typeface="산돌고딕 L" pitchFamily="18" charset="-127"/>
                </a:defRPr>
              </a:lvl6pPr>
              <a:lvl7pPr>
                <a:defRPr kumimoji="1">
                  <a:latin typeface="산돌고딕 L" pitchFamily="18" charset="-127"/>
                  <a:ea typeface="산돌고딕 L" pitchFamily="18" charset="-127"/>
                </a:defRPr>
              </a:lvl7pPr>
              <a:lvl8pPr>
                <a:defRPr kumimoji="1">
                  <a:latin typeface="산돌고딕 L" pitchFamily="18" charset="-127"/>
                  <a:ea typeface="산돌고딕 L" pitchFamily="18" charset="-127"/>
                </a:defRPr>
              </a:lvl8pPr>
              <a:lvl9pPr>
                <a:defRPr kumimoji="1">
                  <a:latin typeface="산돌고딕 L" pitchFamily="18" charset="-127"/>
                  <a:ea typeface="산돌고딕 L" pitchFamily="18" charset="-127"/>
                </a:defRPr>
              </a:lvl9pPr>
            </a:lstStyle>
            <a:p>
              <a:r>
                <a:rPr lang="en-GB" dirty="0"/>
                <a:t>DL </a:t>
              </a:r>
            </a:p>
            <a:p>
              <a:r>
                <a:rPr lang="en-GB" dirty="0"/>
                <a:t>AN</a:t>
              </a:r>
            </a:p>
          </p:txBody>
        </p:sp>
        <p:sp>
          <p:nvSpPr>
            <p:cNvPr id="51" name="Left Brace 65"/>
            <p:cNvSpPr/>
            <p:nvPr/>
          </p:nvSpPr>
          <p:spPr>
            <a:xfrm rot="16200000">
              <a:off x="6412641" y="2393971"/>
              <a:ext cx="225025" cy="4093206"/>
            </a:xfrm>
            <a:prstGeom prst="leftBrace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6462245" y="4631690"/>
              <a:ext cx="519430" cy="403752"/>
              <a:chOff x="7186890" y="5019040"/>
              <a:chExt cx="519430" cy="403752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7324484" y="5145793"/>
                <a:ext cx="38183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200" dirty="0" smtClean="0">
                    <a:solidFill>
                      <a:srgbClr val="000000"/>
                    </a:solidFill>
                    <a:latin typeface="Microsoft JhengHei" pitchFamily="34" charset="-120"/>
                    <a:ea typeface="Microsoft JhengHei" pitchFamily="34" charset="-120"/>
                  </a:rPr>
                  <a:t>UE</a:t>
                </a:r>
                <a:endParaRPr lang="en-GB" sz="1200" dirty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cxnSp>
            <p:nvCxnSpPr>
              <p:cNvPr id="53" name="직선 연결선 52"/>
              <p:cNvCxnSpPr/>
              <p:nvPr/>
            </p:nvCxnSpPr>
            <p:spPr>
              <a:xfrm flipV="1">
                <a:off x="7251700" y="5019040"/>
                <a:ext cx="0" cy="136525"/>
              </a:xfrm>
              <a:prstGeom prst="line">
                <a:avLst/>
              </a:prstGeom>
              <a:noFill/>
              <a:ln w="9525" cap="flat" cmpd="sng" algn="ctr">
                <a:solidFill>
                  <a:schemeClr val="bg1">
                    <a:lumMod val="50000"/>
                  </a:schemeClr>
                </a:solidFill>
                <a:prstDash val="solid"/>
              </a:ln>
              <a:effectLst/>
            </p:spPr>
          </p:cxnSp>
          <p:sp>
            <p:nvSpPr>
              <p:cNvPr id="32" name="Rectangle 32"/>
              <p:cNvSpPr/>
              <p:nvPr/>
            </p:nvSpPr>
            <p:spPr>
              <a:xfrm>
                <a:off x="7186890" y="5153982"/>
                <a:ext cx="138315" cy="188512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1750">
                <a:pattFill prst="dkUpDiag">
                  <a:fgClr>
                    <a:srgbClr val="FF6600"/>
                  </a:fgClr>
                  <a:bgClr>
                    <a:srgbClr val="CC0000"/>
                  </a:bgClr>
                </a:patt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GB" sz="1600" b="1" dirty="0"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</p:grpSp>
        <p:cxnSp>
          <p:nvCxnSpPr>
            <p:cNvPr id="58" name="Straight Arrow Connector 36"/>
            <p:cNvCxnSpPr/>
            <p:nvPr/>
          </p:nvCxnSpPr>
          <p:spPr>
            <a:xfrm flipV="1">
              <a:off x="5279188" y="3155576"/>
              <a:ext cx="0" cy="645459"/>
            </a:xfrm>
            <a:prstGeom prst="straightConnector1">
              <a:avLst/>
            </a:prstGeom>
            <a:noFill/>
            <a:ln w="1905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tailEnd type="arrow"/>
            </a:ln>
            <a:effectLst/>
          </p:spPr>
        </p:cxnSp>
        <p:cxnSp>
          <p:nvCxnSpPr>
            <p:cNvPr id="59" name="Straight Arrow Connector 36"/>
            <p:cNvCxnSpPr/>
            <p:nvPr/>
          </p:nvCxnSpPr>
          <p:spPr>
            <a:xfrm flipV="1">
              <a:off x="5730589" y="3155576"/>
              <a:ext cx="0" cy="645459"/>
            </a:xfrm>
            <a:prstGeom prst="straightConnector1">
              <a:avLst/>
            </a:prstGeom>
            <a:noFill/>
            <a:ln w="1905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tailEnd type="arrow"/>
            </a:ln>
            <a:effectLst/>
          </p:spPr>
        </p:cxnSp>
        <p:cxnSp>
          <p:nvCxnSpPr>
            <p:cNvPr id="60" name="Straight Arrow Connector 36"/>
            <p:cNvCxnSpPr/>
            <p:nvPr/>
          </p:nvCxnSpPr>
          <p:spPr>
            <a:xfrm>
              <a:off x="6181990" y="3155576"/>
              <a:ext cx="0" cy="645459"/>
            </a:xfrm>
            <a:prstGeom prst="straightConnector1">
              <a:avLst/>
            </a:prstGeom>
            <a:noFill/>
            <a:ln w="1905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tailEnd type="arrow"/>
            </a:ln>
            <a:effectLst/>
          </p:spPr>
        </p:cxnSp>
        <p:sp>
          <p:nvSpPr>
            <p:cNvPr id="61" name="Oval 30"/>
            <p:cNvSpPr/>
            <p:nvPr/>
          </p:nvSpPr>
          <p:spPr>
            <a:xfrm>
              <a:off x="6659317" y="2365626"/>
              <a:ext cx="1788576" cy="740101"/>
            </a:xfrm>
            <a:prstGeom prst="ellipse">
              <a:avLst/>
            </a:prstGeom>
            <a:blipFill dpi="0" rotWithShape="1">
              <a:blip r:embed="rId8" cstate="print"/>
              <a:srcRect/>
              <a:stretch>
                <a:fillRect/>
              </a:stretch>
            </a:blipFill>
            <a:ln w="6350">
              <a:solidFill>
                <a:srgbClr val="639384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1400" b="1" dirty="0" err="1">
                  <a:latin typeface="Microsoft JhengHei" pitchFamily="34" charset="-120"/>
                  <a:ea typeface="Microsoft JhengHei" pitchFamily="34" charset="-120"/>
                </a:rPr>
                <a:t>sTAG</a:t>
              </a:r>
              <a:endParaRPr kumimoji="1" lang="en-GB" sz="1400" b="1" dirty="0">
                <a:latin typeface="Microsoft JhengHei" pitchFamily="34" charset="-120"/>
                <a:ea typeface="Microsoft JhengHei" pitchFamily="34" charset="-12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GB" sz="1400" b="1" dirty="0">
                  <a:latin typeface="Microsoft JhengHei" pitchFamily="34" charset="-120"/>
                  <a:ea typeface="Microsoft JhengHei" pitchFamily="34" charset="-120"/>
                </a:rPr>
                <a:t>(D-</a:t>
              </a:r>
              <a:r>
                <a:rPr kumimoji="1" lang="en-GB" sz="1400" b="1" dirty="0" err="1">
                  <a:latin typeface="Microsoft JhengHei" pitchFamily="34" charset="-120"/>
                  <a:ea typeface="Microsoft JhengHei" pitchFamily="34" charset="-120"/>
                </a:rPr>
                <a:t>eNB</a:t>
              </a:r>
              <a:r>
                <a:rPr kumimoji="1" lang="en-GB" sz="1400" b="1" dirty="0">
                  <a:latin typeface="Microsoft JhengHei" pitchFamily="34" charset="-120"/>
                  <a:ea typeface="Microsoft JhengHei" pitchFamily="34" charset="-120"/>
                </a:rPr>
                <a:t>)</a:t>
              </a:r>
            </a:p>
          </p:txBody>
        </p:sp>
        <p:cxnSp>
          <p:nvCxnSpPr>
            <p:cNvPr id="62" name="Straight Arrow Connector 36"/>
            <p:cNvCxnSpPr/>
            <p:nvPr/>
          </p:nvCxnSpPr>
          <p:spPr>
            <a:xfrm flipV="1">
              <a:off x="6880705" y="3155576"/>
              <a:ext cx="0" cy="645459"/>
            </a:xfrm>
            <a:prstGeom prst="straightConnector1">
              <a:avLst/>
            </a:prstGeom>
            <a:ln w="19050">
              <a:solidFill>
                <a:srgbClr val="98D0C0"/>
              </a:solidFill>
              <a:tailEnd type="arrow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6689787" y="4001295"/>
              <a:ext cx="381836" cy="230832"/>
            </a:xfrm>
            <a:prstGeom prst="rect">
              <a:avLst/>
            </a:prstGeom>
            <a:blipFill dpi="0" rotWithShape="1">
              <a:blip r:embed="rId4" cstate="print">
                <a:extLst>
                  <a:ext uri="{BEBA8EAE-BF5A-486C-A8C5-ECC9F3942E4B}">
                    <a14:imgProps xmlns="" xmlns:a14="http://schemas.microsoft.com/office/drawing/2010/main">
                      <a14:imgLayer r:embed="rId5"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rgbClr val="B2B2B2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kumimoji="1" sz="900">
                  <a:latin typeface="나눔고딕" pitchFamily="50" charset="-127"/>
                  <a:ea typeface="나눔고딕" pitchFamily="50" charset="-127"/>
                </a:defRPr>
              </a:lvl1pPr>
              <a:lvl2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2pPr>
              <a:lvl3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3pPr>
              <a:lvl4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4pPr>
              <a:lvl5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5pPr>
              <a:lvl6pPr>
                <a:defRPr kumimoji="1">
                  <a:latin typeface="산돌고딕 L" pitchFamily="18" charset="-127"/>
                  <a:ea typeface="산돌고딕 L" pitchFamily="18" charset="-127"/>
                </a:defRPr>
              </a:lvl6pPr>
              <a:lvl7pPr>
                <a:defRPr kumimoji="1">
                  <a:latin typeface="산돌고딕 L" pitchFamily="18" charset="-127"/>
                  <a:ea typeface="산돌고딕 L" pitchFamily="18" charset="-127"/>
                </a:defRPr>
              </a:lvl7pPr>
              <a:lvl8pPr>
                <a:defRPr kumimoji="1">
                  <a:latin typeface="산돌고딕 L" pitchFamily="18" charset="-127"/>
                  <a:ea typeface="산돌고딕 L" pitchFamily="18" charset="-127"/>
                </a:defRPr>
              </a:lvl8pPr>
              <a:lvl9pPr>
                <a:defRPr kumimoji="1">
                  <a:latin typeface="산돌고딕 L" pitchFamily="18" charset="-127"/>
                  <a:ea typeface="산돌고딕 L" pitchFamily="18" charset="-127"/>
                </a:defRPr>
              </a:lvl9pPr>
            </a:lstStyle>
            <a:p>
              <a:r>
                <a:rPr lang="en-GB" dirty="0">
                  <a:latin typeface="Microsoft JhengHei" pitchFamily="34" charset="-120"/>
                  <a:ea typeface="Microsoft JhengHei" pitchFamily="34" charset="-120"/>
                </a:rPr>
                <a:t>SRS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132639" y="4001295"/>
              <a:ext cx="388248" cy="230832"/>
            </a:xfrm>
            <a:prstGeom prst="rect">
              <a:avLst/>
            </a:prstGeom>
            <a:blipFill dpi="0" rotWithShape="1">
              <a:blip r:embed="rId6" cstate="print">
                <a:extLst>
                  <a:ext uri="{BEBA8EAE-BF5A-486C-A8C5-ECC9F3942E4B}">
                    <a14:imgProps xmlns="" xmlns:a14="http://schemas.microsoft.com/office/drawing/2010/main">
                      <a14:imgLayer r:embed="rId5"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rgbClr val="B2B2B2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kumimoji="1" sz="900">
                  <a:latin typeface="Microsoft JhengHei" pitchFamily="34" charset="-120"/>
                  <a:ea typeface="Microsoft JhengHei" pitchFamily="34" charset="-120"/>
                </a:defRPr>
              </a:lvl1pPr>
              <a:lvl2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2pPr>
              <a:lvl3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3pPr>
              <a:lvl4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4pPr>
              <a:lvl5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5pPr>
              <a:lvl6pPr>
                <a:defRPr kumimoji="1">
                  <a:latin typeface="산돌고딕 L" pitchFamily="18" charset="-127"/>
                  <a:ea typeface="산돌고딕 L" pitchFamily="18" charset="-127"/>
                </a:defRPr>
              </a:lvl6pPr>
              <a:lvl7pPr>
                <a:defRPr kumimoji="1">
                  <a:latin typeface="산돌고딕 L" pitchFamily="18" charset="-127"/>
                  <a:ea typeface="산돌고딕 L" pitchFamily="18" charset="-127"/>
                </a:defRPr>
              </a:lvl7pPr>
              <a:lvl8pPr>
                <a:defRPr kumimoji="1">
                  <a:latin typeface="산돌고딕 L" pitchFamily="18" charset="-127"/>
                  <a:ea typeface="산돌고딕 L" pitchFamily="18" charset="-127"/>
                </a:defRPr>
              </a:lvl8pPr>
              <a:lvl9pPr>
                <a:defRPr kumimoji="1">
                  <a:latin typeface="산돌고딕 L" pitchFamily="18" charset="-127"/>
                  <a:ea typeface="산돌고딕 L" pitchFamily="18" charset="-127"/>
                </a:defRPr>
              </a:lvl9pPr>
            </a:lstStyle>
            <a:p>
              <a:r>
                <a:rPr lang="en-GB" dirty="0"/>
                <a:t>CQI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581903" y="3920504"/>
              <a:ext cx="394660" cy="415498"/>
            </a:xfrm>
            <a:prstGeom prst="rect">
              <a:avLst/>
            </a:prstGeom>
            <a:blipFill dpi="0" rotWithShape="1">
              <a:blip r:embed="rId7" cstate="print">
                <a:extLst>
                  <a:ext uri="{BEBA8EAE-BF5A-486C-A8C5-ECC9F3942E4B}">
                    <a14:imgProps xmlns="" xmlns:a14="http://schemas.microsoft.com/office/drawing/2010/main">
                      <a14:imgLayer r:embed="rId5"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rgbClr val="B2B2B2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kumimoji="1" sz="900">
                  <a:latin typeface="Microsoft JhengHei" pitchFamily="34" charset="-120"/>
                  <a:ea typeface="Microsoft JhengHei" pitchFamily="34" charset="-120"/>
                </a:defRPr>
              </a:lvl1pPr>
              <a:lvl2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2pPr>
              <a:lvl3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3pPr>
              <a:lvl4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4pPr>
              <a:lvl5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5pPr>
              <a:lvl6pPr>
                <a:defRPr kumimoji="1">
                  <a:latin typeface="산돌고딕 L" pitchFamily="18" charset="-127"/>
                  <a:ea typeface="산돌고딕 L" pitchFamily="18" charset="-127"/>
                </a:defRPr>
              </a:lvl6pPr>
              <a:lvl7pPr>
                <a:defRPr kumimoji="1">
                  <a:latin typeface="산돌고딕 L" pitchFamily="18" charset="-127"/>
                  <a:ea typeface="산돌고딕 L" pitchFamily="18" charset="-127"/>
                </a:defRPr>
              </a:lvl7pPr>
              <a:lvl8pPr>
                <a:defRPr kumimoji="1">
                  <a:latin typeface="산돌고딕 L" pitchFamily="18" charset="-127"/>
                  <a:ea typeface="산돌고딕 L" pitchFamily="18" charset="-127"/>
                </a:defRPr>
              </a:lvl8pPr>
              <a:lvl9pPr>
                <a:defRPr kumimoji="1">
                  <a:latin typeface="산돌고딕 L" pitchFamily="18" charset="-127"/>
                  <a:ea typeface="산돌고딕 L" pitchFamily="18" charset="-127"/>
                </a:defRPr>
              </a:lvl9pPr>
            </a:lstStyle>
            <a:p>
              <a:r>
                <a:rPr lang="en-GB" dirty="0"/>
                <a:t>UL </a:t>
              </a:r>
            </a:p>
            <a:p>
              <a:r>
                <a:rPr lang="en-GB" dirty="0"/>
                <a:t>AN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8037578" y="3920504"/>
              <a:ext cx="394660" cy="415498"/>
            </a:xfrm>
            <a:prstGeom prst="rect">
              <a:avLst/>
            </a:prstGeom>
            <a:blipFill dpi="0" rotWithShape="1">
              <a:blip r:embed="rId7" cstate="print">
                <a:extLst>
                  <a:ext uri="{BEBA8EAE-BF5A-486C-A8C5-ECC9F3942E4B}">
                    <a14:imgProps xmlns="" xmlns:a14="http://schemas.microsoft.com/office/drawing/2010/main">
                      <a14:imgLayer r:embed="rId5"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rgbClr val="B2B2B2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kumimoji="1" sz="900">
                  <a:latin typeface="Microsoft JhengHei" pitchFamily="34" charset="-120"/>
                  <a:ea typeface="Microsoft JhengHei" pitchFamily="34" charset="-120"/>
                </a:defRPr>
              </a:lvl1pPr>
              <a:lvl2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2pPr>
              <a:lvl3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3pPr>
              <a:lvl4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4pPr>
              <a:lvl5pPr algn="ctr"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산돌고딕 L" pitchFamily="18" charset="-127"/>
                  <a:ea typeface="산돌고딕 L" pitchFamily="18" charset="-127"/>
                </a:defRPr>
              </a:lvl5pPr>
              <a:lvl6pPr>
                <a:defRPr kumimoji="1">
                  <a:latin typeface="산돌고딕 L" pitchFamily="18" charset="-127"/>
                  <a:ea typeface="산돌고딕 L" pitchFamily="18" charset="-127"/>
                </a:defRPr>
              </a:lvl6pPr>
              <a:lvl7pPr>
                <a:defRPr kumimoji="1">
                  <a:latin typeface="산돌고딕 L" pitchFamily="18" charset="-127"/>
                  <a:ea typeface="산돌고딕 L" pitchFamily="18" charset="-127"/>
                </a:defRPr>
              </a:lvl7pPr>
              <a:lvl8pPr>
                <a:defRPr kumimoji="1">
                  <a:latin typeface="산돌고딕 L" pitchFamily="18" charset="-127"/>
                  <a:ea typeface="산돌고딕 L" pitchFamily="18" charset="-127"/>
                </a:defRPr>
              </a:lvl8pPr>
              <a:lvl9pPr>
                <a:defRPr kumimoji="1">
                  <a:latin typeface="산돌고딕 L" pitchFamily="18" charset="-127"/>
                  <a:ea typeface="산돌고딕 L" pitchFamily="18" charset="-127"/>
                </a:defRPr>
              </a:lvl9pPr>
            </a:lstStyle>
            <a:p>
              <a:r>
                <a:rPr lang="en-GB" dirty="0"/>
                <a:t>DL </a:t>
              </a:r>
            </a:p>
            <a:p>
              <a:r>
                <a:rPr lang="en-GB" dirty="0"/>
                <a:t>AN</a:t>
              </a:r>
            </a:p>
          </p:txBody>
        </p:sp>
        <p:cxnSp>
          <p:nvCxnSpPr>
            <p:cNvPr id="67" name="Straight Arrow Connector 36"/>
            <p:cNvCxnSpPr/>
            <p:nvPr/>
          </p:nvCxnSpPr>
          <p:spPr>
            <a:xfrm flipV="1">
              <a:off x="7332106" y="3155576"/>
              <a:ext cx="0" cy="645459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cxnSp>
          <p:nvCxnSpPr>
            <p:cNvPr id="68" name="Straight Arrow Connector 36"/>
            <p:cNvCxnSpPr/>
            <p:nvPr/>
          </p:nvCxnSpPr>
          <p:spPr>
            <a:xfrm flipV="1">
              <a:off x="7783507" y="3155576"/>
              <a:ext cx="0" cy="645459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cxnSp>
          <p:nvCxnSpPr>
            <p:cNvPr id="69" name="Straight Arrow Connector 36"/>
            <p:cNvCxnSpPr/>
            <p:nvPr/>
          </p:nvCxnSpPr>
          <p:spPr>
            <a:xfrm>
              <a:off x="8234908" y="3155576"/>
              <a:ext cx="0" cy="645459"/>
            </a:xfrm>
            <a:prstGeom prst="straightConnector1">
              <a:avLst/>
            </a:prstGeom>
            <a:ln w="19050">
              <a:solidFill>
                <a:srgbClr val="98D0C0"/>
              </a:solidFill>
              <a:tailEnd type="arrow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29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Inter-</a:t>
            </a:r>
            <a:r>
              <a:rPr lang="en-US" altLang="ko-KR" sz="1100" dirty="0" err="1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eNB</a:t>
            </a: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 Carrier Aggregation</a:t>
            </a:r>
          </a:p>
        </p:txBody>
      </p:sp>
    </p:spTree>
    <p:extLst>
      <p:ext uri="{BB962C8B-B14F-4D97-AF65-F5344CB8AC3E}">
        <p14:creationId xmlns="" xmlns:p14="http://schemas.microsoft.com/office/powerpoint/2010/main" val="170149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75628"/>
            <a:ext cx="68051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Control Plane Overhead Reduction</a:t>
            </a:r>
            <a:endParaRPr lang="ko-KR" altLang="en-US" sz="3000" dirty="0">
              <a:solidFill>
                <a:srgbClr val="0070C0"/>
              </a:solidFill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맑은 고딕" pitchFamily="50" charset="-127"/>
              <a:cs typeface="Verdan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3412" y="1201268"/>
            <a:ext cx="86072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600" b="1" dirty="0" smtClean="0">
                <a:latin typeface="Microsoft JhengHei" pitchFamily="34" charset="-120"/>
                <a:ea typeface="Microsoft JhengHei" pitchFamily="34" charset="-120"/>
              </a:rPr>
              <a:t>Many applications generate “small data transmission” like background traffic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3412" y="4358779"/>
            <a:ext cx="86072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600" b="1" dirty="0" smtClean="0">
                <a:latin typeface="Microsoft JhengHei" pitchFamily="34" charset="-120"/>
                <a:ea typeface="Microsoft JhengHei" pitchFamily="34" charset="-120"/>
              </a:rPr>
              <a:t>Overview on </a:t>
            </a:r>
            <a:r>
              <a:rPr lang="en-US" altLang="ko-KR" sz="1600" b="1" dirty="0" err="1" smtClean="0">
                <a:latin typeface="Microsoft JhengHei" pitchFamily="34" charset="-120"/>
                <a:ea typeface="Microsoft JhengHei" pitchFamily="34" charset="-120"/>
              </a:rPr>
              <a:t>Uu</a:t>
            </a:r>
            <a:r>
              <a:rPr lang="en-US" altLang="ko-KR" sz="1600" b="1" dirty="0" smtClean="0">
                <a:latin typeface="Microsoft JhengHei" pitchFamily="34" charset="-120"/>
                <a:ea typeface="Microsoft JhengHei" pitchFamily="34" charset="-120"/>
              </a:rPr>
              <a:t> CP overhead for different applications and network configurations</a:t>
            </a:r>
          </a:p>
        </p:txBody>
      </p:sp>
      <p:graphicFrame>
        <p:nvGraphicFramePr>
          <p:cNvPr id="6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41897856"/>
              </p:ext>
            </p:extLst>
          </p:nvPr>
        </p:nvGraphicFramePr>
        <p:xfrm>
          <a:off x="3478674" y="4778941"/>
          <a:ext cx="5446729" cy="1373045"/>
        </p:xfrm>
        <a:graphic>
          <a:graphicData uri="http://schemas.openxmlformats.org/drawingml/2006/table">
            <a:tbl>
              <a:tblPr/>
              <a:tblGrid>
                <a:gridCol w="640007"/>
                <a:gridCol w="1106679"/>
                <a:gridCol w="1110012"/>
                <a:gridCol w="910010"/>
                <a:gridCol w="880011"/>
                <a:gridCol w="800010"/>
              </a:tblGrid>
              <a:tr h="45768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Data </a:t>
                      </a:r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(B </a:t>
                      </a: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in 5hrs)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4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Connection </a:t>
                      </a:r>
                      <a:endParaRPr lang="en-GB" sz="1000" b="1" i="0" u="none" strike="noStrike" dirty="0" smtClean="0">
                        <a:solidFill>
                          <a:schemeClr val="bg1"/>
                        </a:solidFill>
                        <a:latin typeface="Microsoft JhengHei" pitchFamily="34" charset="-120"/>
                        <a:ea typeface="Microsoft JhengHei" pitchFamily="34" charset="-120"/>
                      </a:endParaRPr>
                    </a:p>
                    <a:p>
                      <a:pPr algn="ctr" fontAlgn="ctr"/>
                      <a:r>
                        <a:rPr lang="en-GB" sz="1000" b="1" i="0" u="none" strike="noStrike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release </a:t>
                      </a: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Timer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4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#Connections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4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#HOs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4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CP</a:t>
                      </a:r>
                      <a:br>
                        <a:rPr lang="en-GB" sz="1000" b="1" i="0" u="none" strike="noStrike" dirty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</a:br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Overhead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4D2"/>
                    </a:solidFill>
                  </a:tcPr>
                </a:tc>
              </a:tr>
              <a:tr h="22884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Skype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406000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10 Sec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280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24.1%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0F0"/>
                    </a:solidFill>
                  </a:tcPr>
                </a:tc>
              </a:tr>
              <a:tr h="22884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406000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60 Sec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20.9%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0F0"/>
                    </a:solidFill>
                  </a:tcPr>
                </a:tc>
              </a:tr>
              <a:tr h="22884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gTalk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latin typeface="Microsoft JhengHei" pitchFamily="34" charset="-120"/>
                        <a:ea typeface="Microsoft JhengHei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233000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10 Sec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311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190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33.0%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884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233000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60 Sec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710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40.4%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03412" y="5770028"/>
            <a:ext cx="8607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lvl="1" indent="-180975"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ko-KR" sz="1200" i="1" dirty="0" smtClean="0">
                <a:latin typeface="Microsoft JhengHei" pitchFamily="34" charset="-120"/>
                <a:ea typeface="Microsoft JhengHei" pitchFamily="34" charset="-120"/>
              </a:rPr>
              <a:t>UE speed:  30Kmh</a:t>
            </a:r>
          </a:p>
          <a:p>
            <a:pPr marL="266700" lvl="1" indent="-180975"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ko-KR" sz="1200" i="1" dirty="0" smtClean="0">
                <a:latin typeface="Microsoft JhengHei" pitchFamily="34" charset="-120"/>
                <a:ea typeface="Microsoft JhengHei" pitchFamily="34" charset="-120"/>
              </a:rPr>
              <a:t>CP Overhead:	</a:t>
            </a:r>
          </a:p>
          <a:p>
            <a:pPr marL="361950" lvl="2" indent="-184150"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맑은 고딕" pitchFamily="50" charset="-127"/>
              <a:buChar char="－"/>
            </a:pPr>
            <a:r>
              <a:rPr lang="en-US" altLang="ko-KR" sz="1200" i="1" dirty="0" smtClean="0">
                <a:latin typeface="Microsoft JhengHei" pitchFamily="34" charset="-120"/>
                <a:ea typeface="Microsoft JhengHei" pitchFamily="34" charset="-120"/>
              </a:rPr>
              <a:t>Handover: 	100B</a:t>
            </a:r>
          </a:p>
          <a:p>
            <a:pPr marL="361950" lvl="2" indent="-184150"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맑은 고딕" pitchFamily="50" charset="-127"/>
              <a:buChar char="－"/>
            </a:pPr>
            <a:r>
              <a:rPr lang="en-US" altLang="ko-KR" sz="1200" i="1" dirty="0" smtClean="0">
                <a:latin typeface="Microsoft JhengHei" pitchFamily="34" charset="-120"/>
                <a:ea typeface="Microsoft JhengHei" pitchFamily="34" charset="-120"/>
              </a:rPr>
              <a:t>Conn </a:t>
            </a:r>
            <a:r>
              <a:rPr lang="en-US" altLang="ko-KR" sz="1200" i="1" dirty="0" err="1" smtClean="0">
                <a:latin typeface="Microsoft JhengHei" pitchFamily="34" charset="-120"/>
                <a:ea typeface="Microsoft JhengHei" pitchFamily="34" charset="-120"/>
              </a:rPr>
              <a:t>Est</a:t>
            </a:r>
            <a:r>
              <a:rPr lang="en-US" altLang="ko-KR" sz="1200" i="1" dirty="0" smtClean="0">
                <a:latin typeface="Microsoft JhengHei" pitchFamily="34" charset="-120"/>
                <a:ea typeface="Microsoft JhengHei" pitchFamily="34" charset="-120"/>
              </a:rPr>
              <a:t>/</a:t>
            </a:r>
            <a:r>
              <a:rPr lang="en-US" altLang="ko-KR" sz="1200" i="1" dirty="0" err="1" smtClean="0">
                <a:latin typeface="Microsoft JhengHei" pitchFamily="34" charset="-120"/>
                <a:ea typeface="Microsoft JhengHei" pitchFamily="34" charset="-120"/>
              </a:rPr>
              <a:t>Rel</a:t>
            </a:r>
            <a:r>
              <a:rPr lang="en-US" altLang="ko-KR" sz="1200" i="1" dirty="0" smtClean="0">
                <a:latin typeface="Microsoft JhengHei" pitchFamily="34" charset="-120"/>
                <a:ea typeface="Microsoft JhengHei" pitchFamily="34" charset="-120"/>
              </a:rPr>
              <a:t>: 	186B (Table 5.2.1-1 TR36.822 v0.4.0)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17740" y="1602244"/>
            <a:ext cx="3964013" cy="207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2295" y="1734998"/>
            <a:ext cx="3676963" cy="1943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561234" y="3539507"/>
            <a:ext cx="10775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</a:rPr>
              <a:t>(R2-120291)</a:t>
            </a:r>
            <a:endParaRPr lang="en-GB" sz="1200" dirty="0">
              <a:solidFill>
                <a:srgbClr val="000000"/>
              </a:solidFill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21</a:t>
            </a:fld>
            <a:endParaRPr lang="ko-KR" altLang="en-US"/>
          </a:p>
        </p:txBody>
      </p:sp>
      <p:grpSp>
        <p:nvGrpSpPr>
          <p:cNvPr id="25" name="그룹 24"/>
          <p:cNvGrpSpPr/>
          <p:nvPr/>
        </p:nvGrpSpPr>
        <p:grpSpPr>
          <a:xfrm>
            <a:off x="1464389" y="3788478"/>
            <a:ext cx="2061029" cy="369332"/>
            <a:chOff x="1464389" y="3832020"/>
            <a:chExt cx="2061029" cy="369332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1464389" y="3832020"/>
              <a:ext cx="2061029" cy="369332"/>
            </a:xfrm>
            <a:prstGeom prst="roundRect">
              <a:avLst/>
            </a:prstGeom>
            <a:solidFill>
              <a:srgbClr val="55A1C7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0"/>
              <a:endParaRPr lang="ko-KR" altLang="en-US" sz="100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927376" y="3847409"/>
              <a:ext cx="1135054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ko-KR" sz="1600" b="1" dirty="0" smtClean="0">
                  <a:solidFill>
                    <a:schemeClr val="bg1"/>
                  </a:solidFill>
                  <a:latin typeface="Microsoft JhengHei" pitchFamily="34" charset="-120"/>
                  <a:ea typeface="Microsoft JhengHei" pitchFamily="34" charset="-120"/>
                </a:rPr>
                <a:t>Facebook</a:t>
              </a:r>
              <a:endParaRPr lang="en-US" altLang="ko-KR" sz="1600" b="1" dirty="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5940152" y="3788478"/>
            <a:ext cx="2061029" cy="369332"/>
            <a:chOff x="5940152" y="3832020"/>
            <a:chExt cx="2061029" cy="369332"/>
          </a:xfrm>
        </p:grpSpPr>
        <p:sp>
          <p:nvSpPr>
            <p:cNvPr id="21" name="모서리가 둥근 직사각형 20"/>
            <p:cNvSpPr/>
            <p:nvPr/>
          </p:nvSpPr>
          <p:spPr>
            <a:xfrm>
              <a:off x="5940152" y="3832020"/>
              <a:ext cx="2061029" cy="369332"/>
            </a:xfrm>
            <a:prstGeom prst="roundRect">
              <a:avLst/>
            </a:prstGeom>
            <a:solidFill>
              <a:srgbClr val="BAD9E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000"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79373" y="3847409"/>
              <a:ext cx="782587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ko-KR" sz="1600" b="1" dirty="0">
                  <a:latin typeface="Microsoft JhengHei" pitchFamily="34" charset="-120"/>
                  <a:ea typeface="Microsoft JhengHei" pitchFamily="34" charset="-120"/>
                </a:rPr>
                <a:t>Skype</a:t>
              </a:r>
            </a:p>
          </p:txBody>
        </p:sp>
      </p:grpSp>
      <p:sp>
        <p:nvSpPr>
          <p:cNvPr id="19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Control Plane Overhead Reduction</a:t>
            </a:r>
          </a:p>
        </p:txBody>
      </p:sp>
    </p:spTree>
    <p:extLst>
      <p:ext uri="{BB962C8B-B14F-4D97-AF65-F5344CB8AC3E}">
        <p14:creationId xmlns="" xmlns:p14="http://schemas.microsoft.com/office/powerpoint/2010/main" val="315679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287301" y="1019513"/>
            <a:ext cx="8846615" cy="5502896"/>
            <a:chOff x="-71010" y="1528326"/>
            <a:chExt cx="9140004" cy="5502896"/>
          </a:xfrm>
        </p:grpSpPr>
        <p:sp>
          <p:nvSpPr>
            <p:cNvPr id="25" name="직사각형 24"/>
            <p:cNvSpPr/>
            <p:nvPr/>
          </p:nvSpPr>
          <p:spPr>
            <a:xfrm flipV="1">
              <a:off x="4496994" y="1528326"/>
              <a:ext cx="4572000" cy="2753832"/>
            </a:xfrm>
            <a:prstGeom prst="rect">
              <a:avLst/>
            </a:prstGeom>
            <a:gradFill>
              <a:gsLst>
                <a:gs pos="0">
                  <a:srgbClr val="B0DA62"/>
                </a:gs>
                <a:gs pos="55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 flipH="1" flipV="1">
              <a:off x="-71010" y="1528326"/>
              <a:ext cx="4572000" cy="2753832"/>
            </a:xfrm>
            <a:prstGeom prst="rect">
              <a:avLst/>
            </a:prstGeom>
            <a:gradFill>
              <a:gsLst>
                <a:gs pos="0">
                  <a:srgbClr val="43B6F8"/>
                </a:gs>
                <a:gs pos="50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 flipH="1">
              <a:off x="-71010" y="4277390"/>
              <a:ext cx="4572000" cy="2753832"/>
            </a:xfrm>
            <a:prstGeom prst="rect">
              <a:avLst/>
            </a:prstGeom>
            <a:gradFill>
              <a:gsLst>
                <a:gs pos="0">
                  <a:srgbClr val="FF923E"/>
                </a:gs>
                <a:gs pos="55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496993" y="4277390"/>
              <a:ext cx="4572000" cy="2753832"/>
            </a:xfrm>
            <a:prstGeom prst="rect">
              <a:avLst/>
            </a:prstGeom>
            <a:gradFill>
              <a:gsLst>
                <a:gs pos="0">
                  <a:srgbClr val="43BFC5"/>
                </a:gs>
                <a:gs pos="55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955" y="1730189"/>
            <a:ext cx="3271614" cy="184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977" y="1781744"/>
            <a:ext cx="4053344" cy="1665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586" y="4309690"/>
            <a:ext cx="3968298" cy="2161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54905" y="4166389"/>
            <a:ext cx="3718698" cy="237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395536" y="375628"/>
            <a:ext cx="37788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Potential Solutions</a:t>
            </a:r>
            <a:endParaRPr lang="ko-KR" altLang="en-US" sz="3000" dirty="0">
              <a:solidFill>
                <a:srgbClr val="0070C0"/>
              </a:solidFill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맑은 고딕" pitchFamily="50" charset="-127"/>
              <a:cs typeface="Verdan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8010" y="1282207"/>
            <a:ext cx="3348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Microsoft JhengHei" pitchFamily="34" charset="-120"/>
                <a:ea typeface="Microsoft JhengHei" pitchFamily="34" charset="-120"/>
              </a:rPr>
              <a:t>1. Preserve UE </a:t>
            </a:r>
            <a:r>
              <a:rPr lang="en-GB" sz="1600" dirty="0" err="1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Microsoft JhengHei" pitchFamily="34" charset="-120"/>
                <a:ea typeface="Microsoft JhengHei" pitchFamily="34" charset="-120"/>
              </a:rPr>
              <a:t>ctxt</a:t>
            </a:r>
            <a:r>
              <a:rPr lang="en-GB" sz="16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Microsoft JhengHei" pitchFamily="34" charset="-120"/>
                <a:ea typeface="Microsoft JhengHei" pitchFamily="34" charset="-120"/>
              </a:rPr>
              <a:t> in </a:t>
            </a:r>
            <a:r>
              <a:rPr lang="en-GB" sz="1600" dirty="0" err="1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Microsoft JhengHei" pitchFamily="34" charset="-120"/>
                <a:ea typeface="Microsoft JhengHei" pitchFamily="34" charset="-120"/>
              </a:rPr>
              <a:t>eNB</a:t>
            </a:r>
            <a:r>
              <a:rPr lang="en-GB" sz="16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Microsoft JhengHei" pitchFamily="34" charset="-120"/>
                <a:ea typeface="Microsoft JhengHei" pitchFamily="34" charset="-120"/>
              </a:rPr>
              <a:t> in IDLE</a:t>
            </a:r>
            <a:endParaRPr lang="en-GB" sz="1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32360" y="1282207"/>
            <a:ext cx="22769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Microsoft JhengHei" pitchFamily="34" charset="-120"/>
                <a:ea typeface="Microsoft JhengHei" pitchFamily="34" charset="-120"/>
              </a:rPr>
              <a:t>2. Transport over NAS</a:t>
            </a:r>
            <a:endParaRPr lang="en-GB" sz="1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8010" y="3836665"/>
            <a:ext cx="31059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Microsoft JhengHei" pitchFamily="34" charset="-120"/>
                <a:ea typeface="Microsoft JhengHei" pitchFamily="34" charset="-120"/>
              </a:rPr>
              <a:t>3. Keeping UE longer in CONN</a:t>
            </a:r>
            <a:endParaRPr lang="en-GB" sz="1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32360" y="3836665"/>
            <a:ext cx="28232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Microsoft JhengHei" pitchFamily="34" charset="-120"/>
                <a:ea typeface="Microsoft JhengHei" pitchFamily="34" charset="-120"/>
              </a:rPr>
              <a:t>4. Connectionless transport</a:t>
            </a:r>
            <a:endParaRPr lang="en-GB" sz="1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Microsoft JhengHei" pitchFamily="34" charset="-120"/>
              <a:ea typeface="Microsoft JhengHei" pitchFamily="34" charset="-120"/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3792445" y="2713728"/>
            <a:ext cx="1873250" cy="2077028"/>
            <a:chOff x="3527425" y="2503488"/>
            <a:chExt cx="2349500" cy="2605087"/>
          </a:xfrm>
        </p:grpSpPr>
        <p:pic>
          <p:nvPicPr>
            <p:cNvPr id="16" name="그림 282" descr="5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3620" y="2503488"/>
              <a:ext cx="1153305" cy="2159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그림 282" descr="5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3527425" y="2948843"/>
              <a:ext cx="1153305" cy="2159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39" descr="E:\PTmaker\PTmaker_다이어그램\02_문서별포멧\2차_다이어그램\07_보고서\43_업무추진현황\png\업무추진현황_04\gg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8238" y="2740335"/>
              <a:ext cx="1861808" cy="1997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직사각형 17"/>
          <p:cNvSpPr/>
          <p:nvPr/>
        </p:nvSpPr>
        <p:spPr>
          <a:xfrm>
            <a:off x="3961651" y="3247474"/>
            <a:ext cx="14586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b="1" spc="-150" dirty="0">
                <a:ln w="6350">
                  <a:noFill/>
                  <a:prstDash val="solid"/>
                </a:ln>
                <a:effectLst>
                  <a:glow rad="101600">
                    <a:schemeClr val="bg1"/>
                  </a:glow>
                </a:effectLst>
                <a:latin typeface="+mn-ea"/>
                <a:cs typeface="Tahoma" pitchFamily="34" charset="0"/>
              </a:rPr>
              <a:t>CP </a:t>
            </a:r>
          </a:p>
          <a:p>
            <a:pPr algn="ctr">
              <a:defRPr/>
            </a:pPr>
            <a:r>
              <a:rPr lang="en-US" altLang="ko-KR" b="1" spc="-150" dirty="0">
                <a:ln w="6350">
                  <a:noFill/>
                  <a:prstDash val="solid"/>
                </a:ln>
                <a:effectLst>
                  <a:glow rad="101600">
                    <a:schemeClr val="bg1"/>
                  </a:glow>
                </a:effectLst>
                <a:latin typeface="+mn-ea"/>
                <a:cs typeface="Tahoma" pitchFamily="34" charset="0"/>
              </a:rPr>
              <a:t>Overhead</a:t>
            </a:r>
          </a:p>
          <a:p>
            <a:pPr algn="ctr">
              <a:defRPr/>
            </a:pPr>
            <a:r>
              <a:rPr lang="en-US" altLang="ko-KR" b="1" spc="-150" dirty="0">
                <a:ln w="6350">
                  <a:noFill/>
                  <a:prstDash val="solid"/>
                </a:ln>
                <a:effectLst>
                  <a:glow rad="101600">
                    <a:schemeClr val="bg1"/>
                  </a:glow>
                </a:effectLst>
                <a:latin typeface="+mn-ea"/>
                <a:cs typeface="Tahoma" pitchFamily="34" charset="0"/>
              </a:rPr>
              <a:t>Reduction</a:t>
            </a:r>
          </a:p>
        </p:txBody>
      </p:sp>
      <p:sp>
        <p:nvSpPr>
          <p:cNvPr id="7" name="Rounded Rectangle 25"/>
          <p:cNvSpPr/>
          <p:nvPr/>
        </p:nvSpPr>
        <p:spPr>
          <a:xfrm rot="18062092">
            <a:off x="487031" y="3651758"/>
            <a:ext cx="4095455" cy="620524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 smtClean="0">
                <a:solidFill>
                  <a:schemeClr val="bg1">
                    <a:lumMod val="75000"/>
                  </a:schemeClr>
                </a:solidFill>
              </a:rPr>
              <a:t>Stationary UE</a:t>
            </a:r>
            <a:endParaRPr lang="en-GB" sz="4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Rounded Rectangle 27"/>
          <p:cNvSpPr/>
          <p:nvPr/>
        </p:nvSpPr>
        <p:spPr>
          <a:xfrm rot="18004252">
            <a:off x="4891552" y="3592959"/>
            <a:ext cx="4095455" cy="636638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 smtClean="0">
                <a:solidFill>
                  <a:schemeClr val="bg1">
                    <a:lumMod val="75000"/>
                  </a:schemeClr>
                </a:solidFill>
              </a:rPr>
              <a:t>Moving UE</a:t>
            </a:r>
            <a:endParaRPr lang="en-GB" sz="4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Control Plane Overhead Reduction</a:t>
            </a:r>
          </a:p>
        </p:txBody>
      </p:sp>
    </p:spTree>
    <p:extLst>
      <p:ext uri="{BB962C8B-B14F-4D97-AF65-F5344CB8AC3E}">
        <p14:creationId xmlns="" xmlns:p14="http://schemas.microsoft.com/office/powerpoint/2010/main" val="378447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420935" y="2815771"/>
            <a:ext cx="8570665" cy="3762828"/>
          </a:xfrm>
          <a:prstGeom prst="roundRect">
            <a:avLst>
              <a:gd name="adj" fmla="val 2336"/>
            </a:avLst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5535" y="375628"/>
            <a:ext cx="86449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New Spectrum for Mobile Broadband Access</a:t>
            </a:r>
            <a:endParaRPr lang="ko-KR" altLang="en-US" sz="3000" dirty="0">
              <a:solidFill>
                <a:srgbClr val="0070C0"/>
              </a:solidFill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맑은 고딕" pitchFamily="50" charset="-127"/>
              <a:cs typeface="Verdana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63" name="내용 개체 틀 2"/>
          <p:cNvSpPr txBox="1">
            <a:spLocks/>
          </p:cNvSpPr>
          <p:nvPr/>
        </p:nvSpPr>
        <p:spPr bwMode="auto">
          <a:xfrm>
            <a:off x="392113" y="1197815"/>
            <a:ext cx="8229600" cy="1502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74625" indent="-174625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lang="en-US" altLang="ko-KR" sz="1600" b="1" dirty="0">
                <a:latin typeface="Microsoft JhengHei" pitchFamily="34" charset="-120"/>
                <a:ea typeface="Microsoft JhengHei" pitchFamily="34" charset="-120"/>
              </a:rPr>
              <a:t>Possibility of large chunks of contiguous spectrum </a:t>
            </a:r>
            <a:endParaRPr lang="en-US" altLang="ko-KR" sz="1600" b="1" dirty="0" smtClean="0">
              <a:latin typeface="Microsoft JhengHei" pitchFamily="34" charset="-120"/>
              <a:ea typeface="Microsoft JhengHei" pitchFamily="34" charset="-120"/>
            </a:endParaRPr>
          </a:p>
          <a:p>
            <a:pPr marL="342900" indent="-168275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defRPr/>
            </a:pP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23</a:t>
            </a: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</a:rPr>
              <a:t>, 28(LMDS band), 38, 40, 46, 47, 49GHz </a:t>
            </a:r>
          </a:p>
          <a:p>
            <a:pPr marL="174625" marR="0" lvl="0" indent="-174625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lang="en-US" altLang="ko-KR" sz="1600" b="1" dirty="0">
                <a:latin typeface="Microsoft JhengHei" pitchFamily="34" charset="-120"/>
                <a:ea typeface="Microsoft JhengHei" pitchFamily="34" charset="-120"/>
              </a:rPr>
              <a:t>Time to start considering these bands for mobile broadband usage </a:t>
            </a:r>
            <a:r>
              <a:rPr lang="en-US" altLang="ko-KR" sz="1600" b="1" dirty="0" smtClean="0">
                <a:latin typeface="Microsoft JhengHei" pitchFamily="34" charset="-120"/>
                <a:ea typeface="Microsoft JhengHei" pitchFamily="34" charset="-120"/>
              </a:rPr>
              <a:t> </a:t>
            </a:r>
          </a:p>
          <a:p>
            <a:pPr marL="285750" marR="0" lvl="0" indent="-111125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tabLst/>
              <a:defRPr/>
            </a:pP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These bands are being used for fixed applications in backhaul of mobile in US and EU</a:t>
            </a:r>
            <a:endParaRPr lang="en-US" altLang="ko-KR" sz="1400" dirty="0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3322541" y="6157685"/>
            <a:ext cx="27093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Microsoft JhengHei" pitchFamily="34" charset="-120"/>
                <a:ea typeface="Microsoft JhengHei" pitchFamily="34" charset="-120"/>
              </a:rPr>
              <a:t>Potential bands in 20~50GHz</a:t>
            </a:r>
            <a:endParaRPr lang="ko-KR" altLang="en-US" sz="1400" b="1" dirty="0">
              <a:latin typeface="Microsoft JhengHei" pitchFamily="34" charset="-120"/>
              <a:ea typeface="Microsoft JhengHei" pitchFamily="34" charset="-120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1515407" y="3003787"/>
            <a:ext cx="6323664" cy="2785923"/>
            <a:chOff x="1421241" y="2989273"/>
            <a:chExt cx="6323664" cy="2785923"/>
          </a:xfrm>
        </p:grpSpPr>
        <p:grpSp>
          <p:nvGrpSpPr>
            <p:cNvPr id="8" name="그룹 7"/>
            <p:cNvGrpSpPr/>
            <p:nvPr/>
          </p:nvGrpSpPr>
          <p:grpSpPr>
            <a:xfrm>
              <a:off x="1421241" y="4758690"/>
              <a:ext cx="6323664" cy="1016506"/>
              <a:chOff x="1452363" y="5321641"/>
              <a:chExt cx="6323664" cy="1016506"/>
            </a:xfrm>
          </p:grpSpPr>
          <p:sp>
            <p:nvSpPr>
              <p:cNvPr id="95" name="직사각형 94"/>
              <p:cNvSpPr/>
              <p:nvPr/>
            </p:nvSpPr>
            <p:spPr>
              <a:xfrm>
                <a:off x="2692495" y="5795077"/>
                <a:ext cx="562805" cy="541547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latinLnBrk="0">
                  <a:defRPr/>
                </a:pPr>
                <a:r>
                  <a:rPr lang="en-US" altLang="ko-KR" sz="1000" b="1" kern="0" dirty="0">
                    <a:solidFill>
                      <a:schemeClr val="tx1"/>
                    </a:solidFill>
                    <a:latin typeface="Microsoft JhengHei" pitchFamily="34" charset="-120"/>
                    <a:ea typeface="Microsoft JhengHei" pitchFamily="34" charset="-120"/>
                  </a:rPr>
                  <a:t>1.4</a:t>
                </a:r>
              </a:p>
              <a:p>
                <a:pPr algn="ctr" latinLnBrk="0">
                  <a:defRPr/>
                </a:pPr>
                <a:r>
                  <a:rPr lang="en-US" altLang="ko-KR" sz="1000" b="1" kern="0" dirty="0">
                    <a:solidFill>
                      <a:schemeClr val="tx1"/>
                    </a:solidFill>
                    <a:latin typeface="Microsoft JhengHei" pitchFamily="34" charset="-120"/>
                    <a:ea typeface="Microsoft JhengHei" pitchFamily="34" charset="-120"/>
                  </a:rPr>
                  <a:t>GHz</a:t>
                </a:r>
                <a:endParaRPr lang="ko-KR" altLang="en-US" sz="1000" b="1" kern="0" dirty="0">
                  <a:solidFill>
                    <a:schemeClr val="tx1"/>
                  </a:solidFill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sp>
            <p:nvSpPr>
              <p:cNvPr id="96" name="직사각형 95"/>
              <p:cNvSpPr/>
              <p:nvPr/>
            </p:nvSpPr>
            <p:spPr>
              <a:xfrm>
                <a:off x="3255300" y="5795077"/>
                <a:ext cx="216806" cy="541547"/>
              </a:xfrm>
              <a:prstGeom prst="rect">
                <a:avLst/>
              </a:prstGeom>
              <a:pattFill prst="ltUpDiag">
                <a:fgClr>
                  <a:schemeClr val="accent5"/>
                </a:fgClr>
                <a:bgClr>
                  <a:srgbClr val="FFFFFF"/>
                </a:bgClr>
              </a:pattFill>
              <a:ln w="25400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latinLnBrk="0"/>
                <a:endParaRPr lang="ko-KR" altLang="en-US" sz="1400" kern="0" dirty="0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97" name="직사각형 96"/>
              <p:cNvSpPr/>
              <p:nvPr/>
            </p:nvSpPr>
            <p:spPr>
              <a:xfrm>
                <a:off x="1572163" y="5795077"/>
                <a:ext cx="1120332" cy="543070"/>
              </a:xfrm>
              <a:prstGeom prst="rect">
                <a:avLst/>
              </a:prstGeom>
              <a:pattFill prst="ltUpDiag">
                <a:fgClr>
                  <a:schemeClr val="accent5"/>
                </a:fgClr>
                <a:bgClr>
                  <a:srgbClr val="FFFFFF"/>
                </a:bgClr>
              </a:pattFill>
              <a:ln w="25400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latinLnBrk="0"/>
                <a:endParaRPr lang="ko-KR" altLang="en-US" sz="1400" kern="0" dirty="0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98" name="직사각형 97"/>
              <p:cNvSpPr/>
              <p:nvPr/>
            </p:nvSpPr>
            <p:spPr>
              <a:xfrm>
                <a:off x="3472106" y="5795077"/>
                <a:ext cx="929040" cy="541547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latinLnBrk="0">
                  <a:defRPr/>
                </a:pPr>
                <a:r>
                  <a:rPr lang="en-US" altLang="ko-KR" sz="1000" b="1" kern="0" dirty="0">
                    <a:solidFill>
                      <a:schemeClr val="tx1"/>
                    </a:solidFill>
                    <a:latin typeface="Microsoft JhengHei" pitchFamily="34" charset="-120"/>
                    <a:ea typeface="Microsoft JhengHei" pitchFamily="34" charset="-120"/>
                  </a:rPr>
                  <a:t>2</a:t>
                </a:r>
              </a:p>
              <a:p>
                <a:pPr algn="ctr" latinLnBrk="0">
                  <a:defRPr/>
                </a:pPr>
                <a:r>
                  <a:rPr lang="en-US" altLang="ko-KR" sz="1000" b="1" kern="0" dirty="0">
                    <a:solidFill>
                      <a:schemeClr val="tx1"/>
                    </a:solidFill>
                    <a:latin typeface="Microsoft JhengHei" pitchFamily="34" charset="-120"/>
                    <a:ea typeface="Microsoft JhengHei" pitchFamily="34" charset="-120"/>
                  </a:rPr>
                  <a:t>GHz</a:t>
                </a:r>
              </a:p>
            </p:txBody>
          </p:sp>
          <p:sp>
            <p:nvSpPr>
              <p:cNvPr id="99" name="직사각형 98"/>
              <p:cNvSpPr/>
              <p:nvPr/>
            </p:nvSpPr>
            <p:spPr>
              <a:xfrm>
                <a:off x="4401146" y="5795077"/>
                <a:ext cx="924746" cy="541547"/>
              </a:xfrm>
              <a:prstGeom prst="rect">
                <a:avLst/>
              </a:prstGeom>
              <a:pattFill prst="ltUpDiag">
                <a:fgClr>
                  <a:schemeClr val="accent5"/>
                </a:fgClr>
                <a:bgClr>
                  <a:srgbClr val="FFFFFF"/>
                </a:bgClr>
              </a:pattFill>
              <a:ln w="25400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latinLnBrk="0"/>
                <a:endParaRPr lang="ko-KR" altLang="en-US" sz="1400" kern="0" dirty="0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00" name="직사각형 99"/>
              <p:cNvSpPr/>
              <p:nvPr/>
            </p:nvSpPr>
            <p:spPr>
              <a:xfrm>
                <a:off x="6170717" y="5795077"/>
                <a:ext cx="517760" cy="540058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latinLnBrk="0">
                  <a:defRPr/>
                </a:pPr>
                <a:r>
                  <a:rPr lang="en-US" altLang="ko-KR" sz="1000" b="1" kern="0" dirty="0">
                    <a:solidFill>
                      <a:schemeClr val="tx1"/>
                    </a:solidFill>
                    <a:latin typeface="Microsoft JhengHei" pitchFamily="34" charset="-120"/>
                    <a:ea typeface="Microsoft JhengHei" pitchFamily="34" charset="-120"/>
                  </a:rPr>
                  <a:t>1.0</a:t>
                </a:r>
              </a:p>
              <a:p>
                <a:pPr algn="ctr" latinLnBrk="0">
                  <a:defRPr/>
                </a:pPr>
                <a:r>
                  <a:rPr lang="en-US" altLang="ko-KR" sz="1000" b="1" kern="0" dirty="0">
                    <a:solidFill>
                      <a:schemeClr val="tx1"/>
                    </a:solidFill>
                    <a:latin typeface="Microsoft JhengHei" pitchFamily="34" charset="-120"/>
                    <a:ea typeface="Microsoft JhengHei" pitchFamily="34" charset="-120"/>
                  </a:rPr>
                  <a:t>GHz</a:t>
                </a:r>
                <a:endParaRPr lang="ko-KR" altLang="en-US" sz="1000" b="1" kern="0" dirty="0">
                  <a:solidFill>
                    <a:schemeClr val="tx1"/>
                  </a:solidFill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1452363" y="5453559"/>
                <a:ext cx="35458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35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2479006" y="5460140"/>
                <a:ext cx="4732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38.6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3078008" y="5321641"/>
                <a:ext cx="35458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40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3258379" y="5466746"/>
                <a:ext cx="5581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40.50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4132820" y="5484342"/>
                <a:ext cx="5581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42.50</a:t>
                </a: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TextBox 105"/>
              <p:cNvSpPr txBox="1"/>
              <p:nvPr/>
            </p:nvSpPr>
            <p:spPr>
              <a:xfrm>
                <a:off x="5091066" y="5482886"/>
                <a:ext cx="4732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45.5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5692090" y="5322387"/>
                <a:ext cx="4732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46.9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직사각형 107"/>
              <p:cNvSpPr/>
              <p:nvPr/>
            </p:nvSpPr>
            <p:spPr>
              <a:xfrm>
                <a:off x="5933963" y="5795077"/>
                <a:ext cx="237227" cy="540058"/>
              </a:xfrm>
              <a:prstGeom prst="rect">
                <a:avLst/>
              </a:prstGeom>
              <a:pattFill prst="ltUpDiag">
                <a:fgClr>
                  <a:schemeClr val="accent5"/>
                </a:fgClr>
                <a:bgClr>
                  <a:srgbClr val="FFFFFF"/>
                </a:bgClr>
              </a:pattFill>
              <a:ln w="25400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latinLnBrk="0"/>
                <a:endParaRPr lang="ko-KR" altLang="en-US" sz="1400" kern="0" dirty="0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09" name="TextBox 108"/>
              <p:cNvSpPr txBox="1"/>
              <p:nvPr/>
            </p:nvSpPr>
            <p:spPr>
              <a:xfrm>
                <a:off x="5920298" y="5484342"/>
                <a:ext cx="4732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47.2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6451874" y="5482888"/>
                <a:ext cx="4732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48.2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직사각형 110"/>
              <p:cNvSpPr/>
              <p:nvPr/>
            </p:nvSpPr>
            <p:spPr>
              <a:xfrm>
                <a:off x="6682990" y="5795077"/>
                <a:ext cx="879043" cy="540058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latinLnBrk="0">
                  <a:defRPr/>
                </a:pPr>
                <a:r>
                  <a:rPr lang="en-US" altLang="ko-KR" sz="1000" b="1" kern="0" dirty="0">
                    <a:solidFill>
                      <a:schemeClr val="tx1"/>
                    </a:solidFill>
                    <a:latin typeface="Microsoft JhengHei" pitchFamily="34" charset="-120"/>
                    <a:ea typeface="Microsoft JhengHei" pitchFamily="34" charset="-120"/>
                  </a:rPr>
                  <a:t>2</a:t>
                </a:r>
              </a:p>
              <a:p>
                <a:pPr algn="ctr" latinLnBrk="0">
                  <a:defRPr/>
                </a:pPr>
                <a:r>
                  <a:rPr lang="en-US" altLang="ko-KR" sz="1000" b="1" kern="0" dirty="0">
                    <a:solidFill>
                      <a:schemeClr val="tx1"/>
                    </a:solidFill>
                    <a:latin typeface="Microsoft JhengHei" pitchFamily="34" charset="-120"/>
                    <a:ea typeface="Microsoft JhengHei" pitchFamily="34" charset="-120"/>
                  </a:rPr>
                  <a:t>GHz</a:t>
                </a:r>
                <a:endParaRPr lang="ko-KR" altLang="en-US" sz="1000" b="1" kern="0" dirty="0">
                  <a:solidFill>
                    <a:schemeClr val="tx1"/>
                  </a:solidFill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sp>
            <p:nvSpPr>
              <p:cNvPr id="112" name="TextBox 111"/>
              <p:cNvSpPr txBox="1"/>
              <p:nvPr/>
            </p:nvSpPr>
            <p:spPr>
              <a:xfrm>
                <a:off x="7302821" y="5482887"/>
                <a:ext cx="4732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50.2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직사각형 112"/>
              <p:cNvSpPr/>
              <p:nvPr/>
            </p:nvSpPr>
            <p:spPr>
              <a:xfrm>
                <a:off x="5327668" y="5795077"/>
                <a:ext cx="621775" cy="543070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latinLnBrk="0">
                  <a:defRPr/>
                </a:pPr>
                <a:r>
                  <a:rPr lang="en-US" altLang="ko-KR" sz="1000" b="1" kern="0" dirty="0">
                    <a:solidFill>
                      <a:schemeClr val="tx1"/>
                    </a:solidFill>
                    <a:latin typeface="Microsoft JhengHei" pitchFamily="34" charset="-120"/>
                    <a:ea typeface="Microsoft JhengHei" pitchFamily="34" charset="-120"/>
                  </a:rPr>
                  <a:t>1.4</a:t>
                </a:r>
              </a:p>
              <a:p>
                <a:pPr algn="ctr" latinLnBrk="0">
                  <a:defRPr/>
                </a:pPr>
                <a:r>
                  <a:rPr lang="en-US" altLang="ko-KR" sz="1000" b="1" kern="0" dirty="0">
                    <a:solidFill>
                      <a:schemeClr val="tx1"/>
                    </a:solidFill>
                    <a:latin typeface="Microsoft JhengHei" pitchFamily="34" charset="-120"/>
                    <a:ea typeface="Microsoft JhengHei" pitchFamily="34" charset="-120"/>
                  </a:rPr>
                  <a:t>GHz</a:t>
                </a:r>
                <a:endParaRPr lang="ko-KR" altLang="en-US" sz="1000" b="1" kern="0" dirty="0">
                  <a:solidFill>
                    <a:schemeClr val="tx1"/>
                  </a:solidFill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cxnSp>
            <p:nvCxnSpPr>
              <p:cNvPr id="114" name="직선 연결선 113"/>
              <p:cNvCxnSpPr/>
              <p:nvPr/>
            </p:nvCxnSpPr>
            <p:spPr>
              <a:xfrm>
                <a:off x="3252823" y="5605246"/>
                <a:ext cx="0" cy="678558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15" name="직선 연결선 114"/>
              <p:cNvCxnSpPr/>
              <p:nvPr/>
            </p:nvCxnSpPr>
            <p:spPr>
              <a:xfrm>
                <a:off x="5950872" y="5605246"/>
                <a:ext cx="0" cy="678558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grpSp>
          <p:nvGrpSpPr>
            <p:cNvPr id="7" name="그룹 6"/>
            <p:cNvGrpSpPr/>
            <p:nvPr/>
          </p:nvGrpSpPr>
          <p:grpSpPr>
            <a:xfrm>
              <a:off x="1434108" y="2989273"/>
              <a:ext cx="6297931" cy="1640732"/>
              <a:chOff x="1415520" y="3697543"/>
              <a:chExt cx="6297931" cy="1640732"/>
            </a:xfrm>
          </p:grpSpPr>
          <p:sp>
            <p:nvSpPr>
              <p:cNvPr id="65" name="직사각형 64"/>
              <p:cNvSpPr/>
              <p:nvPr/>
            </p:nvSpPr>
            <p:spPr>
              <a:xfrm>
                <a:off x="2457718" y="4387170"/>
                <a:ext cx="1038227" cy="539316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Microsoft JhengHei" pitchFamily="34" charset="-120"/>
                    <a:ea typeface="Microsoft JhengHei" pitchFamily="34" charset="-120"/>
                  </a:rPr>
                  <a:t>1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Microsoft JhengHei" pitchFamily="34" charset="-120"/>
                    <a:ea typeface="Microsoft JhengHei" pitchFamily="34" charset="-120"/>
                  </a:rPr>
                  <a:t>GHz</a:t>
                </a:r>
                <a:endParaRPr kumimoji="0" lang="ko-KR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Microsoft JhengHei" pitchFamily="34" charset="-120"/>
                  <a:ea typeface="굴림"/>
                </a:endParaRPr>
              </a:p>
            </p:txBody>
          </p:sp>
          <p:sp>
            <p:nvSpPr>
              <p:cNvPr id="66" name="직사각형 65"/>
              <p:cNvSpPr/>
              <p:nvPr/>
            </p:nvSpPr>
            <p:spPr>
              <a:xfrm>
                <a:off x="3495945" y="4387270"/>
                <a:ext cx="940079" cy="539216"/>
              </a:xfrm>
              <a:prstGeom prst="rect">
                <a:avLst/>
              </a:prstGeom>
              <a:pattFill prst="ltUpDiag">
                <a:fgClr>
                  <a:schemeClr val="accent5"/>
                </a:fgClr>
                <a:bgClr>
                  <a:srgbClr val="FFFFFF"/>
                </a:bgClr>
              </a:pattFill>
              <a:ln w="25400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latinLnBrk="0"/>
                <a:endParaRPr lang="ko-KR" altLang="en-US" sz="1400" kern="0" dirty="0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67" name="직사각형 66"/>
              <p:cNvSpPr/>
              <p:nvPr/>
            </p:nvSpPr>
            <p:spPr>
              <a:xfrm>
                <a:off x="1568898" y="4387270"/>
                <a:ext cx="888821" cy="539216"/>
              </a:xfrm>
              <a:prstGeom prst="rect">
                <a:avLst/>
              </a:prstGeom>
              <a:pattFill prst="ltUpDiag">
                <a:fgClr>
                  <a:schemeClr val="accent5"/>
                </a:fgClr>
                <a:bgClr>
                  <a:srgbClr val="FFFFFF"/>
                </a:bgClr>
              </a:pattFill>
              <a:ln w="25400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1415520" y="4079305"/>
                <a:ext cx="35458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20</a:t>
                </a: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2201859" y="4079305"/>
                <a:ext cx="5581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22.55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직사각형 69"/>
              <p:cNvSpPr/>
              <p:nvPr/>
            </p:nvSpPr>
            <p:spPr>
              <a:xfrm>
                <a:off x="4436024" y="4387270"/>
                <a:ext cx="583663" cy="539216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latinLnBrk="0"/>
                <a:endParaRPr lang="ko-KR" altLang="en-US" sz="1000" b="1" kern="0" dirty="0">
                  <a:solidFill>
                    <a:schemeClr val="bg1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71" name="직사각형 70"/>
              <p:cNvSpPr/>
              <p:nvPr/>
            </p:nvSpPr>
            <p:spPr>
              <a:xfrm>
                <a:off x="5205776" y="4387270"/>
                <a:ext cx="483049" cy="539216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latinLnBrk="0"/>
                <a:endParaRPr lang="ko-KR" altLang="en-US" sz="1000" b="1" kern="0" dirty="0">
                  <a:solidFill>
                    <a:schemeClr val="bg1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72" name="직사각형 71"/>
              <p:cNvSpPr/>
              <p:nvPr/>
            </p:nvSpPr>
            <p:spPr>
              <a:xfrm>
                <a:off x="5009177" y="4387170"/>
                <a:ext cx="196599" cy="539316"/>
              </a:xfrm>
              <a:prstGeom prst="rect">
                <a:avLst/>
              </a:prstGeom>
              <a:pattFill prst="ltUpDiag">
                <a:fgClr>
                  <a:schemeClr val="accent5"/>
                </a:fgClr>
                <a:bgClr>
                  <a:srgbClr val="FFFFFF"/>
                </a:bgClr>
              </a:pattFill>
              <a:ln w="25400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latinLnBrk="0"/>
                <a:endParaRPr lang="ko-KR" altLang="en-US" sz="1400" kern="0" dirty="0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73" name="직사각형 72"/>
              <p:cNvSpPr/>
              <p:nvPr/>
            </p:nvSpPr>
            <p:spPr>
              <a:xfrm>
                <a:off x="5949444" y="4387170"/>
                <a:ext cx="508902" cy="539316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latinLnBrk="0"/>
                <a:endParaRPr lang="ko-KR" altLang="en-US" sz="1000" b="1" kern="0" dirty="0">
                  <a:solidFill>
                    <a:schemeClr val="bg1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74" name="직사각형 73"/>
              <p:cNvSpPr/>
              <p:nvPr/>
            </p:nvSpPr>
            <p:spPr>
              <a:xfrm>
                <a:off x="6420528" y="4387270"/>
                <a:ext cx="1138242" cy="539216"/>
              </a:xfrm>
              <a:prstGeom prst="rect">
                <a:avLst/>
              </a:prstGeom>
              <a:pattFill prst="ltUpDiag">
                <a:fgClr>
                  <a:schemeClr val="accent5"/>
                </a:fgClr>
                <a:bgClr>
                  <a:srgbClr val="FFFFFF"/>
                </a:bgClr>
              </a:pattFill>
              <a:ln w="25400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latinLnBrk="0"/>
                <a:endParaRPr lang="ko-KR" altLang="en-US" sz="1400" kern="0" dirty="0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3216862" y="4071877"/>
                <a:ext cx="5581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23.55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4129555" y="4071876"/>
                <a:ext cx="5581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27.50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4740604" y="3707068"/>
                <a:ext cx="5581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28.35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4936218" y="3977827"/>
                <a:ext cx="5581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29.10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5456284" y="3976185"/>
                <a:ext cx="5581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29.25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직사각형 79"/>
              <p:cNvSpPr/>
              <p:nvPr/>
            </p:nvSpPr>
            <p:spPr>
              <a:xfrm>
                <a:off x="5688825" y="4387270"/>
                <a:ext cx="260619" cy="539216"/>
              </a:xfrm>
              <a:prstGeom prst="rect">
                <a:avLst/>
              </a:prstGeom>
              <a:pattFill prst="ltUpDiag">
                <a:fgClr>
                  <a:schemeClr val="accent5"/>
                </a:fgClr>
                <a:bgClr>
                  <a:srgbClr val="FFFFFF"/>
                </a:bgClr>
              </a:pattFill>
              <a:ln w="25400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latinLnBrk="0"/>
                <a:endParaRPr lang="ko-KR" altLang="en-US" sz="1400" kern="0" dirty="0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5627881" y="3697543"/>
                <a:ext cx="64312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31.075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7358867" y="4089268"/>
                <a:ext cx="35458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35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6204682" y="3977827"/>
                <a:ext cx="64312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31.225</a:t>
                </a: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4751800" y="5092054"/>
                <a:ext cx="145981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latinLnBrk="0">
                  <a:defRPr/>
                </a:pPr>
                <a:r>
                  <a:rPr lang="en-US" altLang="ko-KR" sz="1000" kern="0" dirty="0">
                    <a:latin typeface="Microsoft JhengHei" pitchFamily="34" charset="-120"/>
                    <a:ea typeface="Microsoft JhengHei" pitchFamily="34" charset="-120"/>
                  </a:rPr>
                  <a:t>LMDS</a:t>
                </a:r>
                <a:endParaRPr lang="ko-KR" altLang="en-US" sz="1000" kern="0" dirty="0"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cxnSp>
            <p:nvCxnSpPr>
              <p:cNvPr id="85" name="직선 연결선 84"/>
              <p:cNvCxnSpPr/>
              <p:nvPr/>
            </p:nvCxnSpPr>
            <p:spPr>
              <a:xfrm>
                <a:off x="4436024" y="4387170"/>
                <a:ext cx="0" cy="914429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86" name="직선 화살표 연결선 85"/>
              <p:cNvCxnSpPr/>
              <p:nvPr/>
            </p:nvCxnSpPr>
            <p:spPr>
              <a:xfrm rot="10800000" flipV="1">
                <a:off x="4436830" y="5245685"/>
                <a:ext cx="686965" cy="257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  <a:headEnd type="none" w="med" len="med"/>
                <a:tailEnd type="triangle" w="med" len="med"/>
              </a:ln>
              <a:effectLst/>
            </p:spPr>
          </p:cxnSp>
          <p:cxnSp>
            <p:nvCxnSpPr>
              <p:cNvPr id="87" name="직선 연결선 86"/>
              <p:cNvCxnSpPr/>
              <p:nvPr/>
            </p:nvCxnSpPr>
            <p:spPr>
              <a:xfrm>
                <a:off x="6422102" y="4387270"/>
                <a:ext cx="0" cy="914429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88" name="직선 화살표 연결선 87"/>
              <p:cNvCxnSpPr/>
              <p:nvPr/>
            </p:nvCxnSpPr>
            <p:spPr>
              <a:xfrm>
                <a:off x="5849007" y="5245686"/>
                <a:ext cx="581731" cy="257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  <a:headEnd type="none" w="med" len="med"/>
                <a:tailEnd type="triangle" w="med" len="med"/>
              </a:ln>
              <a:effectLst/>
            </p:spPr>
          </p:cxnSp>
          <p:cxnSp>
            <p:nvCxnSpPr>
              <p:cNvPr id="89" name="직선 연결선 88"/>
              <p:cNvCxnSpPr/>
              <p:nvPr/>
            </p:nvCxnSpPr>
            <p:spPr>
              <a:xfrm>
                <a:off x="5009177" y="4012901"/>
                <a:ext cx="0" cy="914429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90" name="직선 연결선 89"/>
              <p:cNvCxnSpPr/>
              <p:nvPr/>
            </p:nvCxnSpPr>
            <p:spPr>
              <a:xfrm flipH="1">
                <a:off x="5202625" y="4254826"/>
                <a:ext cx="3151" cy="67166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91" name="직선 연결선 90"/>
              <p:cNvCxnSpPr/>
              <p:nvPr/>
            </p:nvCxnSpPr>
            <p:spPr>
              <a:xfrm flipH="1">
                <a:off x="5687166" y="4259460"/>
                <a:ext cx="3151" cy="67166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92" name="직선 연결선 91"/>
              <p:cNvCxnSpPr/>
              <p:nvPr/>
            </p:nvCxnSpPr>
            <p:spPr>
              <a:xfrm flipH="1">
                <a:off x="6420527" y="4265336"/>
                <a:ext cx="3151" cy="67166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93" name="직선 연결선 92"/>
              <p:cNvCxnSpPr/>
              <p:nvPr/>
            </p:nvCxnSpPr>
            <p:spPr>
              <a:xfrm>
                <a:off x="5949444" y="4022567"/>
                <a:ext cx="0" cy="914429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sp>
            <p:nvSpPr>
              <p:cNvPr id="117" name="TextBox 116"/>
              <p:cNvSpPr txBox="1"/>
              <p:nvPr/>
            </p:nvSpPr>
            <p:spPr>
              <a:xfrm>
                <a:off x="4730779" y="4909736"/>
                <a:ext cx="145981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latinLnBrk="0">
                  <a:defRPr/>
                </a:pPr>
                <a:r>
                  <a:rPr lang="en-US" altLang="ko-KR" sz="1000" b="1" kern="0" dirty="0">
                    <a:latin typeface="Microsoft JhengHei" pitchFamily="34" charset="-120"/>
                    <a:ea typeface="Microsoft JhengHei" pitchFamily="34" charset="-120"/>
                  </a:rPr>
                  <a:t>1.3 GHz</a:t>
                </a:r>
                <a:endParaRPr lang="ko-KR" altLang="en-US" sz="1000" b="1" kern="0" dirty="0">
                  <a:latin typeface="Microsoft JhengHei" pitchFamily="34" charset="-120"/>
                  <a:ea typeface="Microsoft JhengHei" pitchFamily="34" charset="-120"/>
                </a:endParaRPr>
              </a:p>
            </p:txBody>
          </p:sp>
          <p:cxnSp>
            <p:nvCxnSpPr>
              <p:cNvPr id="118" name="직선 연결선 117"/>
              <p:cNvCxnSpPr/>
              <p:nvPr/>
            </p:nvCxnSpPr>
            <p:spPr>
              <a:xfrm>
                <a:off x="4800600" y="4706006"/>
                <a:ext cx="331076" cy="307428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  <a:headEnd type="none" w="med" len="med"/>
                <a:tailEnd type="triangle" w="med" len="med"/>
              </a:ln>
              <a:effectLst/>
            </p:spPr>
          </p:cxnSp>
          <p:cxnSp>
            <p:nvCxnSpPr>
              <p:cNvPr id="119" name="직선 연결선 118"/>
              <p:cNvCxnSpPr/>
              <p:nvPr/>
            </p:nvCxnSpPr>
            <p:spPr>
              <a:xfrm rot="10800000" flipV="1">
                <a:off x="5797899" y="4682357"/>
                <a:ext cx="382186" cy="331770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  <a:headEnd type="none" w="med" len="med"/>
                <a:tailEnd type="triangle" w="med" len="med"/>
              </a:ln>
              <a:effectLst/>
            </p:spPr>
          </p:cxnSp>
          <p:cxnSp>
            <p:nvCxnSpPr>
              <p:cNvPr id="120" name="직선 연결선 119"/>
              <p:cNvCxnSpPr/>
              <p:nvPr/>
            </p:nvCxnSpPr>
            <p:spPr>
              <a:xfrm rot="5400000">
                <a:off x="5327288" y="4838888"/>
                <a:ext cx="267393" cy="597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  <a:headEnd type="none" w="med" len="med"/>
                <a:tailEnd type="triangle" w="med" len="med"/>
              </a:ln>
              <a:effectLst/>
            </p:spPr>
          </p:cxnSp>
        </p:grpSp>
      </p:grpSp>
      <p:sp>
        <p:nvSpPr>
          <p:cNvPr id="64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Technologies for Higher Frequency</a:t>
            </a:r>
            <a:endParaRPr lang="en-US" altLang="ko-KR" sz="1100" dirty="0">
              <a:latin typeface="맑은 고딕" pitchFamily="50" charset="-127"/>
              <a:ea typeface="맑은 고딕" pitchFamily="50" charset="-127"/>
              <a:cs typeface="Arial" charset="0"/>
              <a:sym typeface="Wingding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744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75628"/>
            <a:ext cx="484831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Radio Propagation (1/2)</a:t>
            </a:r>
            <a:endParaRPr lang="ko-KR" altLang="en-US" sz="3000" dirty="0">
              <a:solidFill>
                <a:srgbClr val="0070C0"/>
              </a:solidFill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맑은 고딕" pitchFamily="50" charset="-127"/>
              <a:cs typeface="Verdana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28" name="내용 개체 틀 2"/>
          <p:cNvSpPr txBox="1">
            <a:spLocks/>
          </p:cNvSpPr>
          <p:nvPr/>
        </p:nvSpPr>
        <p:spPr bwMode="auto">
          <a:xfrm>
            <a:off x="399144" y="1196975"/>
            <a:ext cx="843528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74625" marR="0" lvl="0" indent="-174625" algn="l" defTabSz="914400" rtl="0" eaLnBrk="0" fontAlgn="base" latinLnBrk="1" hangingPunct="0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lang="en-US" altLang="ko-KR" sz="1600" b="1" dirty="0">
                <a:latin typeface="Microsoft JhengHei" pitchFamily="34" charset="-120"/>
                <a:ea typeface="Microsoft JhengHei" pitchFamily="34" charset="-120"/>
              </a:rPr>
              <a:t>Channel measurement results at 28GHz exhibits s</a:t>
            </a:r>
            <a:r>
              <a:rPr lang="en-US" altLang="ko-KR" sz="1600" b="1" dirty="0">
                <a:latin typeface="Microsoft JhengHei" pitchFamily="34" charset="-120"/>
                <a:ea typeface="Microsoft JhengHei" pitchFamily="34" charset="-120"/>
                <a:sym typeface="Wingdings" pitchFamily="2" charset="2"/>
              </a:rPr>
              <a:t>imilar path loss exponent but much less delay spread compared to the current cellular </a:t>
            </a:r>
            <a:r>
              <a:rPr lang="en-US" altLang="ko-KR" sz="1600" b="1" dirty="0" smtClean="0">
                <a:latin typeface="Microsoft JhengHei" pitchFamily="34" charset="-120"/>
                <a:ea typeface="Microsoft JhengHei" pitchFamily="34" charset="-120"/>
                <a:sym typeface="Wingdings" pitchFamily="2" charset="2"/>
              </a:rPr>
              <a:t>bands</a:t>
            </a:r>
          </a:p>
          <a:p>
            <a:pPr marL="363538" marR="0" lvl="0" indent="-188913" algn="l" defTabSz="914400" rtl="0" eaLnBrk="0" fontAlgn="base" latinLnBrk="1" hangingPunct="0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tabLst/>
              <a:defRPr/>
            </a:pPr>
            <a:r>
              <a:rPr kumimoji="1" lang="en-US" altLang="ko-KR" sz="1600" kern="0" dirty="0" err="1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Tx</a:t>
            </a:r>
            <a:r>
              <a:rPr kumimoji="1" lang="en-US" altLang="ko-KR" sz="1600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 </a:t>
            </a:r>
            <a:r>
              <a:rPr kumimoji="1" lang="en-US" altLang="ko-KR" sz="1600" kern="0" dirty="0" err="1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beamwidth</a:t>
            </a:r>
            <a:r>
              <a:rPr kumimoji="1" lang="en-US" altLang="ko-KR" sz="16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 10</a:t>
            </a:r>
            <a:r>
              <a:rPr kumimoji="1" lang="en-US" altLang="ko-KR" sz="1600" kern="0" baseline="3000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o</a:t>
            </a:r>
            <a:r>
              <a:rPr kumimoji="1" lang="en-US" altLang="ko-KR" sz="16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 </a:t>
            </a:r>
            <a:r>
              <a:rPr kumimoji="1" lang="en-US" altLang="ko-KR" sz="16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  <a:sym typeface="Wingdings" pitchFamily="2" charset="2"/>
              </a:rPr>
              <a:t>  Rx </a:t>
            </a:r>
            <a:r>
              <a:rPr kumimoji="1" lang="en-US" altLang="ko-KR" sz="1600" kern="0" dirty="0" err="1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  <a:sym typeface="Wingdings" pitchFamily="2" charset="2"/>
              </a:rPr>
              <a:t>beamwidth</a:t>
            </a:r>
            <a:r>
              <a:rPr kumimoji="1" lang="en-US" altLang="ko-KR" sz="16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  <a:sym typeface="Wingdings" pitchFamily="2" charset="2"/>
              </a:rPr>
              <a:t>  60</a:t>
            </a:r>
            <a:r>
              <a:rPr kumimoji="1" lang="en-US" altLang="ko-KR" sz="1600" kern="0" baseline="3000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  <a:sym typeface="Wingdings" pitchFamily="2" charset="2"/>
              </a:rPr>
              <a:t>o</a:t>
            </a:r>
            <a:r>
              <a:rPr kumimoji="1" lang="en-US" altLang="ko-KR" sz="16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  <a:sym typeface="Wingdings" pitchFamily="2" charset="2"/>
              </a:rPr>
              <a:t> </a:t>
            </a:r>
          </a:p>
        </p:txBody>
      </p:sp>
      <p:grpSp>
        <p:nvGrpSpPr>
          <p:cNvPr id="6" name="그룹 5"/>
          <p:cNvGrpSpPr/>
          <p:nvPr/>
        </p:nvGrpSpPr>
        <p:grpSpPr>
          <a:xfrm>
            <a:off x="416039" y="3247597"/>
            <a:ext cx="3884767" cy="3111818"/>
            <a:chOff x="416039" y="3247597"/>
            <a:chExt cx="3884767" cy="3111818"/>
          </a:xfrm>
        </p:grpSpPr>
        <p:pic>
          <p:nvPicPr>
            <p:cNvPr id="29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6039" y="3247597"/>
              <a:ext cx="2205514" cy="3111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02987" y="3287011"/>
              <a:ext cx="1597819" cy="3059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3680" y="3114405"/>
            <a:ext cx="4380395" cy="328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직사각형 34"/>
          <p:cNvSpPr/>
          <p:nvPr/>
        </p:nvSpPr>
        <p:spPr>
          <a:xfrm>
            <a:off x="7917658" y="4529917"/>
            <a:ext cx="473868" cy="10093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굴림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15425" y="6346441"/>
            <a:ext cx="162384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5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[Received Power]</a:t>
            </a:r>
            <a:endParaRPr lang="ko-KR" altLang="en-US" sz="1050" dirty="0"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9694" y="6369270"/>
            <a:ext cx="326065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5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Samsung Electronics, Suwon Campus, Korea </a:t>
            </a:r>
            <a:endParaRPr lang="ko-KR" altLang="en-US" sz="1050" dirty="0"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5871409" y="2390845"/>
            <a:ext cx="2604452" cy="549549"/>
            <a:chOff x="5871409" y="2488354"/>
            <a:chExt cx="2604452" cy="549549"/>
          </a:xfrm>
        </p:grpSpPr>
        <p:grpSp>
          <p:nvGrpSpPr>
            <p:cNvPr id="39" name="그룹 13"/>
            <p:cNvGrpSpPr/>
            <p:nvPr/>
          </p:nvGrpSpPr>
          <p:grpSpPr>
            <a:xfrm>
              <a:off x="5871409" y="2751032"/>
              <a:ext cx="720080" cy="173234"/>
              <a:chOff x="251520" y="1974231"/>
              <a:chExt cx="720080" cy="173234"/>
            </a:xfrm>
          </p:grpSpPr>
          <p:sp>
            <p:nvSpPr>
              <p:cNvPr id="47" name="이등변 삼각형 46"/>
              <p:cNvSpPr/>
              <p:nvPr/>
            </p:nvSpPr>
            <p:spPr>
              <a:xfrm rot="16200000">
                <a:off x="668959" y="1844824"/>
                <a:ext cx="173234" cy="432048"/>
              </a:xfrm>
              <a:prstGeom prst="triangle">
                <a:avLst/>
              </a:prstGeom>
              <a:solidFill>
                <a:srgbClr val="BBE0E3"/>
              </a:solidFill>
              <a:ln w="254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endParaRPr>
              </a:p>
            </p:txBody>
          </p:sp>
          <p:cxnSp>
            <p:nvCxnSpPr>
              <p:cNvPr id="48" name="직선 연결선 47"/>
              <p:cNvCxnSpPr>
                <a:endCxn id="47" idx="0"/>
              </p:cNvCxnSpPr>
              <p:nvPr/>
            </p:nvCxnSpPr>
            <p:spPr>
              <a:xfrm>
                <a:off x="251520" y="2060848"/>
                <a:ext cx="288032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</p:grpSp>
        <p:grpSp>
          <p:nvGrpSpPr>
            <p:cNvPr id="40" name="그룹 14"/>
            <p:cNvGrpSpPr/>
            <p:nvPr/>
          </p:nvGrpSpPr>
          <p:grpSpPr>
            <a:xfrm rot="10800000">
              <a:off x="7671609" y="2637395"/>
              <a:ext cx="720080" cy="400508"/>
              <a:chOff x="251520" y="1860594"/>
              <a:chExt cx="720080" cy="400508"/>
            </a:xfrm>
          </p:grpSpPr>
          <p:sp>
            <p:nvSpPr>
              <p:cNvPr id="45" name="이등변 삼각형 44"/>
              <p:cNvSpPr/>
              <p:nvPr/>
            </p:nvSpPr>
            <p:spPr>
              <a:xfrm rot="16200000">
                <a:off x="555322" y="1844824"/>
                <a:ext cx="400508" cy="432048"/>
              </a:xfrm>
              <a:prstGeom prst="triangle">
                <a:avLst/>
              </a:prstGeom>
              <a:solidFill>
                <a:srgbClr val="BBE0E3"/>
              </a:solidFill>
              <a:ln w="254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endParaRPr>
              </a:p>
            </p:txBody>
          </p:sp>
          <p:cxnSp>
            <p:nvCxnSpPr>
              <p:cNvPr id="46" name="직선 연결선 45"/>
              <p:cNvCxnSpPr>
                <a:endCxn id="45" idx="0"/>
              </p:cNvCxnSpPr>
              <p:nvPr/>
            </p:nvCxnSpPr>
            <p:spPr>
              <a:xfrm>
                <a:off x="251520" y="2060848"/>
                <a:ext cx="288032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</p:grpSp>
        <p:cxnSp>
          <p:nvCxnSpPr>
            <p:cNvPr id="41" name="직선 화살표 연결선 40"/>
            <p:cNvCxnSpPr/>
            <p:nvPr/>
          </p:nvCxnSpPr>
          <p:spPr>
            <a:xfrm>
              <a:off x="6951529" y="2837649"/>
              <a:ext cx="432048" cy="1588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sp>
          <p:nvSpPr>
            <p:cNvPr id="42" name="TextBox 41"/>
            <p:cNvSpPr txBox="1"/>
            <p:nvPr/>
          </p:nvSpPr>
          <p:spPr>
            <a:xfrm>
              <a:off x="5915082" y="2506284"/>
              <a:ext cx="7140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rPr>
                <a:t>Tx</a:t>
              </a:r>
              <a:r>
                <a:rPr kumimoji="1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rPr>
                <a:t> (10</a:t>
              </a:r>
              <a:r>
                <a:rPr kumimoji="1" lang="en-US" altLang="ko-KR" sz="12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rPr>
                <a:t>o</a:t>
              </a:r>
              <a:r>
                <a:rPr kumimoji="1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JhengHei" pitchFamily="34" charset="-120"/>
                  <a:ea typeface="Microsoft JhengHei" pitchFamily="34" charset="-120"/>
                </a:rPr>
                <a:t>)</a:t>
              </a:r>
              <a:endParaRPr kumimoji="1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JhengHei" pitchFamily="34" charset="-12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751718" y="2488354"/>
              <a:ext cx="724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200" kern="0" dirty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</a:rPr>
                <a:t>Rx (60</a:t>
              </a:r>
              <a:r>
                <a:rPr kumimoji="1" lang="en-US" altLang="ko-KR" sz="1200" kern="0" baseline="30000" dirty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</a:rPr>
                <a:t>o</a:t>
              </a:r>
              <a:r>
                <a:rPr kumimoji="1" lang="en-US" altLang="ko-KR" sz="1200" kern="0" dirty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</a:rPr>
                <a:t>)</a:t>
              </a:r>
              <a:endParaRPr kumimoji="1" lang="ko-KR" altLang="en-US" sz="12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814403" y="2551057"/>
              <a:ext cx="6813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200" kern="0" dirty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</a:rPr>
                <a:t>28GHz</a:t>
              </a:r>
              <a:endParaRPr kumimoji="1" lang="ko-KR" altLang="en-US" sz="12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</a:endParaRPr>
            </a:p>
          </p:txBody>
        </p:sp>
      </p:grpSp>
      <p:graphicFrame>
        <p:nvGraphicFramePr>
          <p:cNvPr id="49" name="표 4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67522881"/>
              </p:ext>
            </p:extLst>
          </p:nvPr>
        </p:nvGraphicFramePr>
        <p:xfrm>
          <a:off x="419507" y="2245843"/>
          <a:ext cx="4885766" cy="839552"/>
        </p:xfrm>
        <a:graphic>
          <a:graphicData uri="http://schemas.openxmlformats.org/drawingml/2006/table">
            <a:tbl>
              <a:tblPr firstRow="1" bandRow="1"/>
              <a:tblGrid>
                <a:gridCol w="1667756"/>
                <a:gridCol w="815468"/>
                <a:gridCol w="1116106"/>
                <a:gridCol w="1286436"/>
              </a:tblGrid>
              <a:tr h="209888"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B4D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LOS</a:t>
                      </a:r>
                      <a:endParaRPr lang="ko-KR" altLang="en-US" sz="1000" b="1" i="0" u="none" strike="noStrike" kern="1200" dirty="0">
                        <a:solidFill>
                          <a:schemeClr val="bg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B4D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NLOS</a:t>
                      </a:r>
                      <a:endParaRPr lang="ko-KR" altLang="en-US" sz="1000" b="1" i="0" u="none" strike="noStrike" kern="1200" dirty="0">
                        <a:solidFill>
                          <a:schemeClr val="bg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B4D2"/>
                    </a:solidFill>
                  </a:tcPr>
                </a:tc>
              </a:tr>
              <a:tr h="209888"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Path Loss Exponent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F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2.22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3.69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9888">
                <a:tc row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RMS Delay Spread [ns]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Median 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4.0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34.2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988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99%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11.4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168.7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Technologies for Higher Frequency</a:t>
            </a:r>
            <a:endParaRPr lang="en-US" altLang="ko-KR" sz="1100" dirty="0">
              <a:latin typeface="맑은 고딕" pitchFamily="50" charset="-127"/>
              <a:ea typeface="맑은 고딕" pitchFamily="50" charset="-127"/>
              <a:cs typeface="Arial" charset="0"/>
              <a:sym typeface="Wingding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956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75628"/>
            <a:ext cx="484831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Radio Propagation (2/2)</a:t>
            </a:r>
            <a:endParaRPr lang="ko-KR" altLang="en-US" sz="3000" dirty="0">
              <a:solidFill>
                <a:srgbClr val="0070C0"/>
              </a:solidFill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맑은 고딕" pitchFamily="50" charset="-127"/>
              <a:cs typeface="Verdana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23" name="내용 개체 틀 2"/>
          <p:cNvSpPr txBox="1">
            <a:spLocks/>
          </p:cNvSpPr>
          <p:nvPr/>
        </p:nvSpPr>
        <p:spPr bwMode="auto">
          <a:xfrm>
            <a:off x="399144" y="1207218"/>
            <a:ext cx="8435280" cy="511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74625" marR="0" lvl="0" indent="-174625" algn="l" defTabSz="914400" rtl="0" eaLnBrk="0" fontAlgn="base" latinLnBrk="1" hangingPunct="0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lang="en-US" altLang="ko-KR" sz="1600" b="1" dirty="0">
                <a:latin typeface="Microsoft JhengHei" pitchFamily="34" charset="-120"/>
                <a:ea typeface="Microsoft JhengHei" pitchFamily="34" charset="-120"/>
                <a:sym typeface="Wingdings" pitchFamily="2" charset="2"/>
              </a:rPr>
              <a:t>Even at 37.6GHz radio characteristics are similar to one observed at 28Ghz </a:t>
            </a:r>
            <a:endParaRPr kumimoji="1" lang="en-US" altLang="ko-KR" sz="1200" kern="0" dirty="0">
              <a:solidFill>
                <a:srgbClr val="000000"/>
              </a:solidFill>
              <a:latin typeface="Arial" pitchFamily="34" charset="0"/>
              <a:ea typeface="맑은 고딕" pitchFamily="50" charset="-127"/>
              <a:cs typeface="Arial" pitchFamily="34" charset="0"/>
              <a:sym typeface="Wingdings" pitchFamily="2" charset="2"/>
            </a:endParaRPr>
          </a:p>
          <a:p>
            <a:pPr marL="342900" marR="0" lvl="0" indent="-168275" algn="l" defTabSz="914400" rtl="0" eaLnBrk="0" fontAlgn="base" latinLnBrk="1" hangingPunct="0">
              <a:lnSpc>
                <a:spcPct val="100000"/>
              </a:lnSpc>
              <a:spcBef>
                <a:spcPts val="2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Arial" pitchFamily="34" charset="0"/>
              <a:buChar char="-"/>
              <a:tabLst/>
              <a:defRPr/>
            </a:pPr>
            <a:r>
              <a:rPr kumimoji="1" lang="en-US" altLang="ko-KR" sz="1600" kern="0" dirty="0" err="1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Tx</a:t>
            </a:r>
            <a:r>
              <a:rPr kumimoji="1" lang="en-US" altLang="ko-KR" sz="1600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 </a:t>
            </a:r>
            <a:r>
              <a:rPr kumimoji="1" lang="en-US" altLang="ko-KR" sz="1600" kern="0" dirty="0" err="1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beamwidth</a:t>
            </a:r>
            <a:r>
              <a:rPr kumimoji="1" lang="en-US" altLang="ko-KR" sz="16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 7.8</a:t>
            </a:r>
            <a:r>
              <a:rPr kumimoji="1" lang="en-US" altLang="ko-KR" sz="1600" kern="0" baseline="3000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o</a:t>
            </a:r>
            <a:r>
              <a:rPr kumimoji="1" lang="en-US" altLang="ko-KR" sz="16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 </a:t>
            </a:r>
            <a:r>
              <a:rPr kumimoji="1" lang="en-US" altLang="ko-KR" sz="16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  <a:sym typeface="Wingdings" pitchFamily="2" charset="2"/>
              </a:rPr>
              <a:t>  Rx </a:t>
            </a:r>
            <a:r>
              <a:rPr kumimoji="1" lang="en-US" altLang="ko-KR" sz="1600" kern="0" dirty="0" err="1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  <a:sym typeface="Wingdings" pitchFamily="2" charset="2"/>
              </a:rPr>
              <a:t>beamwidth</a:t>
            </a:r>
            <a:r>
              <a:rPr kumimoji="1" lang="en-US" altLang="ko-KR" sz="16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  <a:sym typeface="Wingdings" pitchFamily="2" charset="2"/>
              </a:rPr>
              <a:t>  49</a:t>
            </a:r>
            <a:r>
              <a:rPr kumimoji="1" lang="en-US" altLang="ko-KR" sz="1600" kern="0" baseline="3000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  <a:sym typeface="Wingdings" pitchFamily="2" charset="2"/>
              </a:rPr>
              <a:t>o</a:t>
            </a:r>
            <a:r>
              <a:rPr kumimoji="1" lang="en-US" altLang="ko-KR" sz="16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  <a:sym typeface="Wingdings" pitchFamily="2" charset="2"/>
              </a:rPr>
              <a:t>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3558" y="6340431"/>
            <a:ext cx="2884168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05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University of Texas- Austin Campus, U.S.A.</a:t>
            </a:r>
            <a:endParaRPr lang="ko-KR" altLang="en-US" sz="1050" dirty="0"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4486" y="3249249"/>
            <a:ext cx="4687087" cy="29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295" y="3263900"/>
            <a:ext cx="3654880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" name="그룹 27"/>
          <p:cNvGrpSpPr/>
          <p:nvPr/>
        </p:nvGrpSpPr>
        <p:grpSpPr>
          <a:xfrm>
            <a:off x="5622854" y="2406224"/>
            <a:ext cx="2604452" cy="516554"/>
            <a:chOff x="6145117" y="1437751"/>
            <a:chExt cx="2604452" cy="516554"/>
          </a:xfrm>
        </p:grpSpPr>
        <p:grpSp>
          <p:nvGrpSpPr>
            <p:cNvPr id="28" name="그룹 13"/>
            <p:cNvGrpSpPr/>
            <p:nvPr/>
          </p:nvGrpSpPr>
          <p:grpSpPr>
            <a:xfrm>
              <a:off x="6145117" y="1727363"/>
              <a:ext cx="730812" cy="119366"/>
              <a:chOff x="251520" y="2001165"/>
              <a:chExt cx="730812" cy="119366"/>
            </a:xfrm>
          </p:grpSpPr>
          <p:sp>
            <p:nvSpPr>
              <p:cNvPr id="36" name="이등변 삼각형 35"/>
              <p:cNvSpPr/>
              <p:nvPr/>
            </p:nvSpPr>
            <p:spPr>
              <a:xfrm rot="16200000">
                <a:off x="695893" y="1834092"/>
                <a:ext cx="119366" cy="453512"/>
              </a:xfrm>
              <a:prstGeom prst="triangle">
                <a:avLst/>
              </a:prstGeom>
              <a:solidFill>
                <a:srgbClr val="BBE0E3"/>
              </a:solidFill>
              <a:ln w="254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endParaRPr>
              </a:p>
            </p:txBody>
          </p:sp>
          <p:cxnSp>
            <p:nvCxnSpPr>
              <p:cNvPr id="37" name="직선 연결선 36"/>
              <p:cNvCxnSpPr>
                <a:endCxn id="36" idx="0"/>
              </p:cNvCxnSpPr>
              <p:nvPr/>
            </p:nvCxnSpPr>
            <p:spPr>
              <a:xfrm>
                <a:off x="251520" y="2060848"/>
                <a:ext cx="27730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</p:grpSp>
        <p:grpSp>
          <p:nvGrpSpPr>
            <p:cNvPr id="29" name="그룹 14"/>
            <p:cNvGrpSpPr/>
            <p:nvPr/>
          </p:nvGrpSpPr>
          <p:grpSpPr>
            <a:xfrm rot="10800000">
              <a:off x="7945317" y="1619787"/>
              <a:ext cx="720080" cy="334518"/>
              <a:chOff x="251520" y="1893589"/>
              <a:chExt cx="720080" cy="334518"/>
            </a:xfrm>
          </p:grpSpPr>
          <p:sp>
            <p:nvSpPr>
              <p:cNvPr id="34" name="이등변 삼각형 33"/>
              <p:cNvSpPr/>
              <p:nvPr/>
            </p:nvSpPr>
            <p:spPr>
              <a:xfrm rot="16200000">
                <a:off x="588317" y="1844824"/>
                <a:ext cx="334518" cy="432048"/>
              </a:xfrm>
              <a:prstGeom prst="triangle">
                <a:avLst/>
              </a:prstGeom>
              <a:solidFill>
                <a:srgbClr val="BBE0E3"/>
              </a:solidFill>
              <a:ln w="254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endParaRPr>
              </a:p>
            </p:txBody>
          </p:sp>
          <p:cxnSp>
            <p:nvCxnSpPr>
              <p:cNvPr id="35" name="직선 연결선 34"/>
              <p:cNvCxnSpPr>
                <a:endCxn id="34" idx="0"/>
              </p:cNvCxnSpPr>
              <p:nvPr/>
            </p:nvCxnSpPr>
            <p:spPr>
              <a:xfrm>
                <a:off x="251520" y="2060848"/>
                <a:ext cx="288032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</p:grpSp>
        <p:cxnSp>
          <p:nvCxnSpPr>
            <p:cNvPr id="30" name="직선 화살표 연결선 29"/>
            <p:cNvCxnSpPr/>
            <p:nvPr/>
          </p:nvCxnSpPr>
          <p:spPr>
            <a:xfrm>
              <a:off x="7225237" y="1787046"/>
              <a:ext cx="432048" cy="1588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sp>
          <p:nvSpPr>
            <p:cNvPr id="31" name="TextBox 30"/>
            <p:cNvSpPr txBox="1"/>
            <p:nvPr/>
          </p:nvSpPr>
          <p:spPr>
            <a:xfrm>
              <a:off x="6188790" y="1455681"/>
              <a:ext cx="7678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200" kern="0" dirty="0" err="1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</a:rPr>
                <a:t>Tx</a:t>
              </a:r>
              <a:r>
                <a:rPr kumimoji="1" lang="en-US" altLang="ko-KR" sz="1200" kern="0" dirty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</a:rPr>
                <a:t> (7.8</a:t>
              </a:r>
              <a:r>
                <a:rPr kumimoji="1" lang="en-US" altLang="ko-KR" sz="1200" kern="0" baseline="30000" dirty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</a:rPr>
                <a:t>o</a:t>
              </a:r>
              <a:r>
                <a:rPr kumimoji="1" lang="en-US" altLang="ko-KR" sz="1200" kern="0" dirty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</a:rPr>
                <a:t>)</a:t>
              </a:r>
              <a:endParaRPr kumimoji="1" lang="ko-KR" altLang="en-US" sz="12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025426" y="1437751"/>
              <a:ext cx="724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200" kern="0" dirty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</a:rPr>
                <a:t>Rx (49</a:t>
              </a:r>
              <a:r>
                <a:rPr kumimoji="1" lang="en-US" altLang="ko-KR" sz="1200" kern="0" baseline="30000" dirty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</a:rPr>
                <a:t>o</a:t>
              </a:r>
              <a:r>
                <a:rPr kumimoji="1" lang="en-US" altLang="ko-KR" sz="1200" kern="0" dirty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</a:rPr>
                <a:t>)</a:t>
              </a:r>
              <a:endParaRPr kumimoji="1" lang="ko-KR" altLang="en-US" sz="12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064188" y="1500454"/>
              <a:ext cx="8068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200" kern="0" dirty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</a:rPr>
                <a:t>37.6GHz</a:t>
              </a:r>
              <a:endParaRPr kumimoji="1" lang="ko-KR" altLang="en-US" sz="12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5846105" y="6323694"/>
            <a:ext cx="162384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05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[Path Loss]</a:t>
            </a:r>
            <a:endParaRPr lang="ko-KR" altLang="en-US" sz="1050" dirty="0"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graphicFrame>
        <p:nvGraphicFramePr>
          <p:cNvPr id="22" name="표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48248855"/>
              </p:ext>
            </p:extLst>
          </p:nvPr>
        </p:nvGraphicFramePr>
        <p:xfrm>
          <a:off x="412295" y="2244725"/>
          <a:ext cx="4885766" cy="839552"/>
        </p:xfrm>
        <a:graphic>
          <a:graphicData uri="http://schemas.openxmlformats.org/drawingml/2006/table">
            <a:tbl>
              <a:tblPr firstRow="1" bandRow="1"/>
              <a:tblGrid>
                <a:gridCol w="1667756"/>
                <a:gridCol w="815468"/>
                <a:gridCol w="1116106"/>
                <a:gridCol w="1286436"/>
              </a:tblGrid>
              <a:tr h="209888"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B4D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LOS</a:t>
                      </a:r>
                      <a:endParaRPr lang="ko-KR" altLang="en-US" sz="1000" b="1" i="0" u="none" strike="noStrike" kern="1200" dirty="0">
                        <a:solidFill>
                          <a:schemeClr val="bg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B4D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bg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NLOS</a:t>
                      </a:r>
                      <a:endParaRPr lang="ko-KR" altLang="en-US" sz="1000" b="1" i="0" u="none" strike="noStrike" kern="1200" dirty="0">
                        <a:solidFill>
                          <a:schemeClr val="bg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B4D2"/>
                    </a:solidFill>
                  </a:tcPr>
                </a:tc>
              </a:tr>
              <a:tr h="209888"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Path Loss Exponent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F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2.21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3.18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9888">
                <a:tc row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RMS Delay Spread [ns]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Median 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1.9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15.5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988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99%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F0F0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13.7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1" i="0" u="none" strike="noStrike" kern="1200" dirty="0" smtClean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  <a:cs typeface="+mn-cs"/>
                        </a:rPr>
                        <a:t>166</a:t>
                      </a:r>
                      <a:endParaRPr lang="ko-KR" altLang="en-US" sz="1000" b="1" i="0" u="none" strike="noStrike" kern="1200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Technologies for Higher Frequency</a:t>
            </a:r>
            <a:endParaRPr lang="en-US" altLang="ko-KR" sz="1100" dirty="0">
              <a:latin typeface="맑은 고딕" pitchFamily="50" charset="-127"/>
              <a:ea typeface="맑은 고딕" pitchFamily="50" charset="-127"/>
              <a:cs typeface="Arial" charset="0"/>
              <a:sym typeface="Wingding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729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75628"/>
            <a:ext cx="807015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Enabling Technologies for New Spectrum</a:t>
            </a:r>
            <a:endParaRPr kumimoji="1" lang="ko-KR" altLang="en-US" sz="3000" dirty="0"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11" name="내용 개체 틀 2"/>
          <p:cNvSpPr txBox="1">
            <a:spLocks/>
          </p:cNvSpPr>
          <p:nvPr/>
        </p:nvSpPr>
        <p:spPr bwMode="auto">
          <a:xfrm>
            <a:off x="399143" y="1211101"/>
            <a:ext cx="8657771" cy="512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74625" marR="0" lvl="0" indent="-174625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1" lang="en-US" altLang="ko-K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A New Numerology adequate for higher frequencies </a:t>
            </a:r>
          </a:p>
          <a:p>
            <a:pPr marL="342900" marR="0" lvl="0" indent="-168275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tabLst/>
              <a:defRPr/>
            </a:pP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Shorter CP size, Wider subcarrier spacing, Shorter frame size, etc. </a:t>
            </a:r>
            <a:endParaRPr kumimoji="1" lang="en-US" altLang="ko-KR" sz="1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174625" indent="-174625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kumimoji="1" lang="en-US" altLang="ko-KR" sz="1600" b="1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Adaptive </a:t>
            </a:r>
            <a:r>
              <a:rPr kumimoji="1" lang="en-US" altLang="ko-KR" sz="1600" b="1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Pencil-</a:t>
            </a:r>
            <a:r>
              <a:rPr kumimoji="1" lang="en-US" altLang="ko-KR" sz="1600" b="1" kern="0" dirty="0" err="1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Beamforming</a:t>
            </a:r>
            <a:endParaRPr kumimoji="1" lang="en-US" altLang="ko-KR" sz="1600" b="1" kern="0" dirty="0" smtClean="0">
              <a:solidFill>
                <a:srgbClr val="00000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342900" indent="-168275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defRPr/>
            </a:pP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Huge </a:t>
            </a:r>
            <a:r>
              <a:rPr kumimoji="1" lang="en-US" altLang="ko-KR" sz="1400" kern="0" dirty="0" err="1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beamforming</a:t>
            </a:r>
            <a:r>
              <a:rPr kumimoji="1" lang="en-US" altLang="ko-KR" sz="1400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 </a:t>
            </a: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gain with compact-sized antenna at both BS and </a:t>
            </a:r>
            <a:r>
              <a:rPr kumimoji="1" lang="en-US" altLang="ko-KR" sz="1400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MS</a:t>
            </a:r>
            <a:br>
              <a:rPr kumimoji="1" lang="en-US" altLang="ko-KR" sz="1400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</a:br>
            <a:r>
              <a:rPr kumimoji="1" lang="en-US" altLang="ko-KR" sz="1400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(</a:t>
            </a: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suitable for the small cell deployment) </a:t>
            </a:r>
          </a:p>
          <a:p>
            <a:pPr marL="174625" indent="-174625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kumimoji="1" lang="en-US" altLang="ko-KR" sz="1600" b="1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Dynamic Virtual </a:t>
            </a:r>
            <a:r>
              <a:rPr kumimoji="1" lang="en-US" altLang="ko-KR" sz="1600" b="1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Cells</a:t>
            </a:r>
          </a:p>
          <a:p>
            <a:pPr marL="342900" indent="-168275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defRPr/>
            </a:pP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High link reliability and uniform </a:t>
            </a:r>
            <a:r>
              <a:rPr kumimoji="1" lang="en-US" altLang="ko-KR" sz="1400" kern="0" dirty="0" err="1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QoE</a:t>
            </a: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/>
            </a:r>
            <a:b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</a:b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through user-centric virtual cells </a:t>
            </a:r>
            <a:b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</a:b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consisting of cooperating BSs </a:t>
            </a:r>
            <a:b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</a:b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interconnected by wireless links</a:t>
            </a:r>
          </a:p>
          <a:p>
            <a:pPr marL="174625" indent="-174625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kumimoji="1" lang="en-US" altLang="ko-KR" sz="1600" b="1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Observation: </a:t>
            </a:r>
            <a:endParaRPr kumimoji="1" lang="en-US" altLang="ko-KR" sz="1600" b="1" kern="0" dirty="0" smtClean="0">
              <a:solidFill>
                <a:srgbClr val="00000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342900" indent="-168275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defRPr/>
            </a:pP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Markedly different radio propagation </a:t>
            </a:r>
            <a:b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</a:b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conditions (new numerology) along </a:t>
            </a:r>
            <a:r>
              <a:rPr kumimoji="1" lang="en-US" altLang="ko-KR" sz="1400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with </a:t>
            </a:r>
            <a:br>
              <a:rPr kumimoji="1" lang="en-US" altLang="ko-KR" sz="1400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</a:br>
            <a:r>
              <a:rPr kumimoji="1" lang="en-US" altLang="ko-KR" sz="1400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essential </a:t>
            </a: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technologies for effective </a:t>
            </a:r>
            <a:b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</a:b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operation in these new higher frequencies </a:t>
            </a:r>
          </a:p>
          <a:p>
            <a:pPr marL="742950" marR="0" lvl="1" indent="-28575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1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may </a:t>
            </a:r>
            <a:r>
              <a:rPr kumimoji="1" lang="en-US" altLang="ko-KR" sz="1600" b="1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require a new RAT </a:t>
            </a:r>
            <a:r>
              <a:rPr kumimoji="1" lang="en-US" altLang="ko-KR" sz="1600" b="1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design</a:t>
            </a:r>
            <a:endParaRPr kumimoji="1" lang="en-US" altLang="ko-KR" sz="1600" b="1" kern="0" dirty="0">
              <a:solidFill>
                <a:srgbClr val="00000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742950" marR="0" lvl="1" indent="-285750" algn="l" defTabSz="914400" rtl="0" eaLnBrk="0" fontAlgn="base" latinLnBrk="1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–"/>
              <a:tabLst/>
              <a:defRPr/>
            </a:pPr>
            <a:endParaRPr kumimoji="1" lang="ko-KR" altLang="en-US" sz="17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JhengHei" pitchFamily="34" charset="-120"/>
              <a:ea typeface="-까치집B" pitchFamily="18" charset="-127"/>
              <a:cs typeface="Arial" pitchFamily="34" charset="0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4795812" y="3164112"/>
            <a:ext cx="3999342" cy="3182663"/>
            <a:chOff x="4708728" y="3048000"/>
            <a:chExt cx="3999342" cy="3182663"/>
          </a:xfrm>
        </p:grpSpPr>
        <p:grpSp>
          <p:nvGrpSpPr>
            <p:cNvPr id="12" name="그룹 23"/>
            <p:cNvGrpSpPr/>
            <p:nvPr/>
          </p:nvGrpSpPr>
          <p:grpSpPr>
            <a:xfrm>
              <a:off x="4708728" y="3048000"/>
              <a:ext cx="3999342" cy="3182663"/>
              <a:chOff x="848544" y="3573016"/>
              <a:chExt cx="3435143" cy="2952328"/>
            </a:xfrm>
          </p:grpSpPr>
          <p:sp>
            <p:nvSpPr>
              <p:cNvPr id="13" name="Text Box 121"/>
              <p:cNvSpPr txBox="1">
                <a:spLocks noChangeArrowheads="1"/>
              </p:cNvSpPr>
              <p:nvPr/>
            </p:nvSpPr>
            <p:spPr bwMode="auto">
              <a:xfrm>
                <a:off x="848544" y="3573016"/>
                <a:ext cx="3435143" cy="2880320"/>
              </a:xfrm>
              <a:prstGeom prst="rect">
                <a:avLst/>
              </a:prstGeom>
              <a:solidFill>
                <a:srgbClr val="FFFFFF"/>
              </a:solidFill>
              <a:ln w="6350" algn="ctr">
                <a:solidFill>
                  <a:srgbClr val="B2B2B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25400" dir="5400000" algn="ctr" rotWithShape="0">
                        <a:srgbClr val="E4E8E6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defTabSz="1068388" eaLnBrk="0" hangingPunct="0"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1pPr>
                <a:lvl2pPr defTabSz="1068388" eaLnBrk="0" hangingPunct="0"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2pPr>
                <a:lvl3pPr defTabSz="1068388" eaLnBrk="0" hangingPunct="0"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3pPr>
                <a:lvl4pPr defTabSz="1068388" eaLnBrk="0" hangingPunct="0"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4pPr>
                <a:lvl5pPr defTabSz="1068388" eaLnBrk="0" hangingPunct="0"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5pPr>
                <a:lvl6pPr algn="ctr" defTabSz="10683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6pPr>
                <a:lvl7pPr algn="ctr" defTabSz="10683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7pPr>
                <a:lvl8pPr algn="ctr" defTabSz="10683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8pPr>
                <a:lvl9pPr algn="ctr" defTabSz="10683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산돌고딕 L" pitchFamily="18" charset="-127"/>
                    <a:ea typeface="산돌고딕 L" pitchFamily="18" charset="-127"/>
                  </a:defRPr>
                </a:lvl9pPr>
              </a:lstStyle>
              <a:p>
                <a:pPr marL="0" marR="0" lvl="0" indent="0" defTabSz="106838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4" name="Text Box 122" descr="5차전산센터ob-10"/>
              <p:cNvSpPr txBox="1">
                <a:spLocks noChangeArrowheads="1"/>
              </p:cNvSpPr>
              <p:nvPr/>
            </p:nvSpPr>
            <p:spPr bwMode="auto">
              <a:xfrm>
                <a:off x="848544" y="6237312"/>
                <a:ext cx="3435143" cy="288032"/>
              </a:xfrm>
              <a:prstGeom prst="rect">
                <a:avLst/>
              </a:prstGeom>
              <a:solidFill>
                <a:srgbClr val="55A1C7"/>
              </a:solidFill>
              <a:ln w="9525" algn="ctr">
                <a:solidFill>
                  <a:srgbClr val="55A1C7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ko-KR"/>
                </a:defPPr>
                <a:lvl1pPr marR="0" lvl="0" indent="0" fontAlgn="auto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000" b="0" i="0" u="none" strike="noStrike" kern="0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나눔고딕 ExtraBold" pitchFamily="50" charset="-127"/>
                    <a:ea typeface="나눔고딕 ExtraBold" pitchFamily="50" charset="-127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맑은 고딕" pitchFamily="50" charset="-127"/>
                  </a:rPr>
                  <a:t>Adaptive Pencil</a:t>
                </a:r>
                <a:r>
                  <a:rPr kumimoji="0" lang="en-US" altLang="ko-KR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맑은 고딕" pitchFamily="50" charset="-127"/>
                  </a:rPr>
                  <a:t>-</a:t>
                </a:r>
                <a:r>
                  <a:rPr kumimoji="0" lang="en-US" altLang="ko-KR" sz="14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맑은 고딕" pitchFamily="50" charset="-127"/>
                    <a:ea typeface="맑은 고딕" pitchFamily="50" charset="-127"/>
                  </a:rPr>
                  <a:t>Beamforming</a:t>
                </a:r>
                <a:endParaRPr kumimoji="0" lang="en-US" altLang="ko-KR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75308" y="3220358"/>
              <a:ext cx="3535093" cy="2620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0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Technologies for Higher Frequency</a:t>
            </a:r>
            <a:endParaRPr lang="en-US" altLang="ko-KR" sz="1100" dirty="0">
              <a:latin typeface="맑은 고딕" pitchFamily="50" charset="-127"/>
              <a:ea typeface="맑은 고딕" pitchFamily="50" charset="-127"/>
              <a:cs typeface="Arial" charset="0"/>
              <a:sym typeface="Wingding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729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75628"/>
            <a:ext cx="765998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Enhancement of Rel-11 Features (1/2)</a:t>
            </a:r>
            <a:endParaRPr lang="ko-KR" altLang="en-US" sz="3000" dirty="0">
              <a:solidFill>
                <a:srgbClr val="0070C0"/>
              </a:solidFill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맑은 고딕" pitchFamily="50" charset="-127"/>
              <a:cs typeface="Verdana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51419" y="2173296"/>
            <a:ext cx="1030778" cy="651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06139" y="1277511"/>
            <a:ext cx="3269931" cy="723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그룹 32"/>
          <p:cNvGrpSpPr/>
          <p:nvPr/>
        </p:nvGrpSpPr>
        <p:grpSpPr>
          <a:xfrm>
            <a:off x="6712173" y="3083117"/>
            <a:ext cx="2033822" cy="873188"/>
            <a:chOff x="3261019" y="1252200"/>
            <a:chExt cx="2910027" cy="1260140"/>
          </a:xfrm>
        </p:grpSpPr>
        <p:sp>
          <p:nvSpPr>
            <p:cNvPr id="12" name="Rectangle 5"/>
            <p:cNvSpPr/>
            <p:nvPr/>
          </p:nvSpPr>
          <p:spPr>
            <a:xfrm>
              <a:off x="3261019" y="1252200"/>
              <a:ext cx="225025" cy="2250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D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13" name="Rectangle 6"/>
            <p:cNvSpPr/>
            <p:nvPr/>
          </p:nvSpPr>
          <p:spPr>
            <a:xfrm>
              <a:off x="3486045" y="1252201"/>
              <a:ext cx="225025" cy="22502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S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14" name="Rectangle 7"/>
            <p:cNvSpPr/>
            <p:nvPr/>
          </p:nvSpPr>
          <p:spPr>
            <a:xfrm>
              <a:off x="3711070" y="1252201"/>
              <a:ext cx="225025" cy="225025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U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15" name="Rectangle 8"/>
            <p:cNvSpPr/>
            <p:nvPr/>
          </p:nvSpPr>
          <p:spPr>
            <a:xfrm>
              <a:off x="3936095" y="1252201"/>
              <a:ext cx="225025" cy="225025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U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16" name="Rectangle 9"/>
            <p:cNvSpPr/>
            <p:nvPr/>
          </p:nvSpPr>
          <p:spPr>
            <a:xfrm>
              <a:off x="4161120" y="1252201"/>
              <a:ext cx="225025" cy="225025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U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17" name="Rectangle 10"/>
            <p:cNvSpPr/>
            <p:nvPr/>
          </p:nvSpPr>
          <p:spPr>
            <a:xfrm>
              <a:off x="4386144" y="1252201"/>
              <a:ext cx="225025" cy="2250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D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18" name="Rectangle 11"/>
            <p:cNvSpPr/>
            <p:nvPr/>
          </p:nvSpPr>
          <p:spPr>
            <a:xfrm>
              <a:off x="4611170" y="1252202"/>
              <a:ext cx="225025" cy="22502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S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19" name="Rectangle 12"/>
            <p:cNvSpPr/>
            <p:nvPr/>
          </p:nvSpPr>
          <p:spPr>
            <a:xfrm>
              <a:off x="4836195" y="1252202"/>
              <a:ext cx="225025" cy="225025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U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20" name="Rectangle 13"/>
            <p:cNvSpPr/>
            <p:nvPr/>
          </p:nvSpPr>
          <p:spPr>
            <a:xfrm>
              <a:off x="5061220" y="1252202"/>
              <a:ext cx="225025" cy="225025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U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21" name="Rectangle 14"/>
            <p:cNvSpPr/>
            <p:nvPr/>
          </p:nvSpPr>
          <p:spPr>
            <a:xfrm>
              <a:off x="5286245" y="1252202"/>
              <a:ext cx="225025" cy="225025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U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22" name="Rectangle 15"/>
            <p:cNvSpPr/>
            <p:nvPr/>
          </p:nvSpPr>
          <p:spPr>
            <a:xfrm>
              <a:off x="3261020" y="2287313"/>
              <a:ext cx="225025" cy="2250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D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23" name="Rectangle 16"/>
            <p:cNvSpPr/>
            <p:nvPr/>
          </p:nvSpPr>
          <p:spPr>
            <a:xfrm>
              <a:off x="3486046" y="2287314"/>
              <a:ext cx="225025" cy="22502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S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24" name="Rectangle 17"/>
            <p:cNvSpPr/>
            <p:nvPr/>
          </p:nvSpPr>
          <p:spPr>
            <a:xfrm>
              <a:off x="3711071" y="2287314"/>
              <a:ext cx="225025" cy="225025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U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25" name="Rectangle 20"/>
            <p:cNvSpPr/>
            <p:nvPr/>
          </p:nvSpPr>
          <p:spPr>
            <a:xfrm>
              <a:off x="4386145" y="2287314"/>
              <a:ext cx="225025" cy="2250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D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26" name="Rectangle 21"/>
            <p:cNvSpPr/>
            <p:nvPr/>
          </p:nvSpPr>
          <p:spPr>
            <a:xfrm>
              <a:off x="4611171" y="2287315"/>
              <a:ext cx="225025" cy="22502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S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27" name="Rectangle 22"/>
            <p:cNvSpPr/>
            <p:nvPr/>
          </p:nvSpPr>
          <p:spPr>
            <a:xfrm>
              <a:off x="4836196" y="2287315"/>
              <a:ext cx="225025" cy="225025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U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28" name="Rectangle 25"/>
            <p:cNvSpPr/>
            <p:nvPr/>
          </p:nvSpPr>
          <p:spPr>
            <a:xfrm>
              <a:off x="3936095" y="2287315"/>
              <a:ext cx="225025" cy="2250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D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29" name="Rectangle 26"/>
            <p:cNvSpPr/>
            <p:nvPr/>
          </p:nvSpPr>
          <p:spPr>
            <a:xfrm>
              <a:off x="4161120" y="2287315"/>
              <a:ext cx="225025" cy="2250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D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30" name="Rectangle 27"/>
            <p:cNvSpPr/>
            <p:nvPr/>
          </p:nvSpPr>
          <p:spPr>
            <a:xfrm>
              <a:off x="5061220" y="2287315"/>
              <a:ext cx="225025" cy="2250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D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31" name="Rectangle 28"/>
            <p:cNvSpPr/>
            <p:nvPr/>
          </p:nvSpPr>
          <p:spPr>
            <a:xfrm>
              <a:off x="5286245" y="2287315"/>
              <a:ext cx="225025" cy="2250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rgbClr val="FFFFFF"/>
                  </a:solidFill>
                </a:rPr>
                <a:t>D</a:t>
              </a:r>
              <a:endParaRPr lang="ko-KR" alt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32" name="Curved Left Arrow 35"/>
            <p:cNvSpPr/>
            <p:nvPr/>
          </p:nvSpPr>
          <p:spPr>
            <a:xfrm>
              <a:off x="4386145" y="1522229"/>
              <a:ext cx="270030" cy="720081"/>
            </a:xfrm>
            <a:prstGeom prst="curvedLef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>
                <a:solidFill>
                  <a:srgbClr val="000000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693506" y="1501266"/>
              <a:ext cx="1477540" cy="7728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900" dirty="0" smtClean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  <a:cs typeface="Calibri" pitchFamily="34" charset="0"/>
                </a:rPr>
                <a:t>between time,</a:t>
              </a:r>
              <a:br>
                <a:rPr lang="en-US" altLang="ko-KR" sz="900" dirty="0" smtClean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  <a:cs typeface="Calibri" pitchFamily="34" charset="0"/>
                </a:rPr>
              </a:br>
              <a:r>
                <a:rPr lang="en-US" altLang="ko-KR" sz="900" dirty="0" smtClean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  <a:cs typeface="Calibri" pitchFamily="34" charset="0"/>
                </a:rPr>
                <a:t>between nodes</a:t>
              </a:r>
              <a:br>
                <a:rPr lang="en-US" altLang="ko-KR" sz="900" dirty="0" smtClean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  <a:cs typeface="Calibri" pitchFamily="34" charset="0"/>
                </a:rPr>
              </a:br>
              <a:r>
                <a:rPr lang="en-US" altLang="ko-KR" sz="900" dirty="0" smtClean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  <a:cs typeface="Calibri" pitchFamily="34" charset="0"/>
                </a:rPr>
                <a:t>(same layer, </a:t>
              </a:r>
              <a:br>
                <a:rPr lang="en-US" altLang="ko-KR" sz="900" dirty="0" smtClean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  <a:cs typeface="Calibri" pitchFamily="34" charset="0"/>
                </a:rPr>
              </a:br>
              <a:r>
                <a:rPr lang="en-US" altLang="ko-KR" sz="900" dirty="0" smtClean="0">
                  <a:solidFill>
                    <a:srgbClr val="000000"/>
                  </a:solidFill>
                  <a:latin typeface="Microsoft JhengHei" pitchFamily="34" charset="-120"/>
                  <a:ea typeface="Microsoft JhengHei" pitchFamily="34" charset="-120"/>
                  <a:cs typeface="Calibri" pitchFamily="34" charset="0"/>
                </a:rPr>
                <a:t>different layers)</a:t>
              </a:r>
              <a:endParaRPr lang="ko-KR" altLang="en-US" sz="900" dirty="0">
                <a:solidFill>
                  <a:srgbClr val="000000"/>
                </a:solidFill>
                <a:latin typeface="Microsoft JhengHei" pitchFamily="34" charset="-120"/>
                <a:ea typeface="굴림" charset="-127"/>
                <a:cs typeface="Calibri" pitchFamily="34" charset="0"/>
              </a:endParaRPr>
            </a:p>
          </p:txBody>
        </p:sp>
        <p:sp>
          <p:nvSpPr>
            <p:cNvPr id="34" name="Curved Left Arrow 35"/>
            <p:cNvSpPr/>
            <p:nvPr/>
          </p:nvSpPr>
          <p:spPr>
            <a:xfrm rot="10800000">
              <a:off x="4084928" y="1483330"/>
              <a:ext cx="270030" cy="720081"/>
            </a:xfrm>
            <a:prstGeom prst="curvedLef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>
                <a:solidFill>
                  <a:srgbClr val="000000"/>
                </a:solidFill>
              </a:endParaRPr>
            </a:p>
          </p:txBody>
        </p:sp>
      </p:grp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596" y="4077124"/>
            <a:ext cx="4165263" cy="1277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슬라이드 번호 개체 틀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40" name="내용 개체 틀 2"/>
          <p:cNvSpPr txBox="1">
            <a:spLocks/>
          </p:cNvSpPr>
          <p:nvPr/>
        </p:nvSpPr>
        <p:spPr>
          <a:xfrm>
            <a:off x="385946" y="1207533"/>
            <a:ext cx="5971311" cy="53241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1" lang="en-US" altLang="ko-KR" sz="1600" b="1" kern="0" dirty="0" err="1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CoMP</a:t>
            </a:r>
            <a:r>
              <a:rPr kumimoji="1" lang="en-US" altLang="ko-KR" sz="1600" b="1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 </a:t>
            </a:r>
            <a:r>
              <a:rPr kumimoji="1" lang="en-US" altLang="ko-KR" sz="1600" b="1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enhancement</a:t>
            </a:r>
          </a:p>
          <a:p>
            <a:pPr marL="363538" marR="0" lvl="0" indent="-1889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</a:rPr>
              <a:t>Inter-</a:t>
            </a:r>
            <a:r>
              <a:rPr kumimoji="0" lang="en-US" altLang="ko-K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</a:rPr>
              <a:t>eNB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</a:rPr>
              <a:t>CoMP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</a:rPr>
              <a:t> with non-ideal backhaul based on X2 interface</a:t>
            </a:r>
          </a:p>
          <a:p>
            <a:pPr marL="363538" marR="0" lvl="0" indent="-1889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</a:rPr>
              <a:t>Enhanced feedback mechanism, e.g., inter-TP phase, aggregated</a:t>
            </a:r>
            <a:b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</a:rPr>
            </a:b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Microsoft JhengHei" pitchFamily="34" charset="-120"/>
                <a:ea typeface="Microsoft JhengHei" pitchFamily="34" charset="-120"/>
              </a:rPr>
              <a:t>CQI, etc. </a:t>
            </a:r>
            <a:endParaRPr kumimoji="0" lang="en-US" altLang="ko-KR" sz="105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Microsoft JhengHei" pitchFamily="34" charset="-120"/>
              <a:ea typeface="Microsoft JhengHei" pitchFamily="34" charset="-12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1" lang="en-US" altLang="ko-KR" sz="1600" b="1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Further enhanced DL </a:t>
            </a:r>
            <a:r>
              <a:rPr kumimoji="1" lang="en-US" altLang="ko-KR" sz="1600" b="1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MIMO</a:t>
            </a:r>
          </a:p>
          <a:p>
            <a:pPr marL="363538" marR="0" lvl="0" indent="-1889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tabLst/>
              <a:defRPr/>
            </a:pP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Codebook</a:t>
            </a: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</a:rPr>
              <a:t>, MU-MIMO enhancement, sub-band CQI/PMI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1" lang="en-US" altLang="ko-KR" sz="1600" b="1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LTE TDD interference management &amp; traffic adaptation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1" lang="en-US" altLang="ko-KR" sz="1600" b="1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Low cost MTC </a:t>
            </a:r>
            <a:r>
              <a:rPr kumimoji="1" lang="en-US" altLang="ko-KR" sz="1600" b="1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UE</a:t>
            </a:r>
          </a:p>
          <a:p>
            <a:pPr marL="363538" marR="0" lvl="0" indent="-1889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tabLst/>
              <a:defRPr/>
            </a:pP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Reduced </a:t>
            </a: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</a:rPr>
              <a:t>bandwidth most helpful for cost </a:t>
            </a: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reduction</a:t>
            </a:r>
          </a:p>
          <a:p>
            <a:pPr marL="363538" marR="0" lvl="0" indent="-1889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tabLst/>
              <a:defRPr/>
            </a:pP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Peak </a:t>
            </a: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</a:rPr>
              <a:t>rate reduction, half duplex, </a:t>
            </a: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etc.</a:t>
            </a:r>
          </a:p>
          <a:p>
            <a:pPr marL="363538" marR="0" lvl="0" indent="-1889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tabLst/>
              <a:defRPr/>
            </a:pP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Any </a:t>
            </a: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</a:rPr>
              <a:t>interest from market on low cost </a:t>
            </a:r>
            <a:r>
              <a:rPr lang="en-US" altLang="ko-KR" sz="1400" dirty="0" err="1">
                <a:latin typeface="Microsoft JhengHei" pitchFamily="34" charset="-120"/>
                <a:ea typeface="Microsoft JhengHei" pitchFamily="34" charset="-120"/>
              </a:rPr>
              <a:t>VoLTE</a:t>
            </a: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</a:rPr>
              <a:t> UE?</a:t>
            </a:r>
          </a:p>
          <a:p>
            <a:pPr marL="363538" marR="0" lvl="0" indent="-1889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altLang="ko-KR" sz="1400" dirty="0">
              <a:latin typeface="Microsoft JhengHei" pitchFamily="34" charset="-120"/>
              <a:ea typeface="Microsoft JhengHei" pitchFamily="34" charset="-120"/>
            </a:endParaRPr>
          </a:p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1" lang="en-US" altLang="ko-KR" sz="1600" b="1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LTE coverage enhancement </a:t>
            </a:r>
          </a:p>
          <a:p>
            <a:pPr marL="342900" marR="0" lvl="0" indent="-34290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4625" lvl="0" indent="-17462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kumimoji="1" lang="en-US" altLang="ko-KR" sz="1600" b="1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Stand-alone New Carrier Type in </a:t>
            </a:r>
            <a:r>
              <a:rPr kumimoji="1" lang="en-US" altLang="ko-KR" sz="1600" b="1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Rel-12?</a:t>
            </a:r>
          </a:p>
          <a:p>
            <a:pPr marL="363538" lvl="0" indent="-188913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defRPr/>
            </a:pP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Helpful </a:t>
            </a: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</a:rPr>
              <a:t>to reduce network energy consumption</a:t>
            </a:r>
          </a:p>
          <a:p>
            <a:pPr marL="531813" lvl="2" indent="-16827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</a:rPr>
              <a:t>TX off when no data to </a:t>
            </a: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transmit</a:t>
            </a:r>
          </a:p>
          <a:p>
            <a:pPr marL="363538" lvl="2" indent="-188913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defRPr/>
            </a:pP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Carefully </a:t>
            </a: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</a:rPr>
              <a:t>decide whether/when to introduce</a:t>
            </a:r>
          </a:p>
          <a:p>
            <a:pPr marL="531813" lvl="2" indent="-16827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</a:rPr>
              <a:t>Prevent unnecessary technology </a:t>
            </a: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fragmentation</a:t>
            </a:r>
            <a:endParaRPr lang="en-US" altLang="ko-KR" sz="1400" dirty="0">
              <a:latin typeface="Microsoft JhengHei" pitchFamily="34" charset="-120"/>
              <a:ea typeface="Microsoft JhengHei" pitchFamily="34" charset="-120"/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61833" y="5598442"/>
            <a:ext cx="3645395" cy="94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Box 41"/>
          <p:cNvSpPr txBox="1"/>
          <p:nvPr/>
        </p:nvSpPr>
        <p:spPr>
          <a:xfrm>
            <a:off x="8272951" y="5791676"/>
            <a:ext cx="854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latin typeface="Microsoft JhengHei" pitchFamily="34" charset="-120"/>
                <a:ea typeface="Microsoft JhengHei" pitchFamily="34" charset="-120"/>
              </a:rPr>
              <a:t>- No PDCCH</a:t>
            </a:r>
          </a:p>
          <a:p>
            <a:r>
              <a:rPr lang="en-US" altLang="ko-KR" sz="900" dirty="0" smtClean="0">
                <a:latin typeface="Microsoft JhengHei" pitchFamily="34" charset="-120"/>
                <a:ea typeface="Microsoft JhengHei" pitchFamily="34" charset="-120"/>
              </a:rPr>
              <a:t>- No CRS</a:t>
            </a:r>
            <a:endParaRPr lang="ko-KR" altLang="en-US" sz="900" dirty="0">
              <a:latin typeface="Microsoft JhengHei" pitchFamily="34" charset="-120"/>
            </a:endParaRPr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Enhancement of Rel-11 Features</a:t>
            </a:r>
          </a:p>
        </p:txBody>
      </p:sp>
    </p:spTree>
    <p:extLst>
      <p:ext uri="{BB962C8B-B14F-4D97-AF65-F5344CB8AC3E}">
        <p14:creationId xmlns="" xmlns:p14="http://schemas.microsoft.com/office/powerpoint/2010/main" val="273289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75628"/>
            <a:ext cx="765998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Enhancement of Rel-11 Features (2/2)</a:t>
            </a:r>
            <a:endParaRPr lang="ko-KR" altLang="en-US" sz="3000" dirty="0">
              <a:solidFill>
                <a:srgbClr val="0070C0"/>
              </a:solidFill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맑은 고딕" pitchFamily="50" charset="-127"/>
              <a:cs typeface="Verdana" pitchFamily="34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94617" y="2521612"/>
            <a:ext cx="3538647" cy="740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66093" y="1321567"/>
            <a:ext cx="3823607" cy="1072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51687" y="5560695"/>
            <a:ext cx="2957724" cy="101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28</a:t>
            </a:fld>
            <a:endParaRPr lang="ko-KR" altLang="en-US" dirty="0"/>
          </a:p>
        </p:txBody>
      </p:sp>
      <p:sp>
        <p:nvSpPr>
          <p:cNvPr id="19" name="내용 개체 틀 2"/>
          <p:cNvSpPr txBox="1">
            <a:spLocks/>
          </p:cNvSpPr>
          <p:nvPr/>
        </p:nvSpPr>
        <p:spPr bwMode="auto">
          <a:xfrm>
            <a:off x="384758" y="1186165"/>
            <a:ext cx="5464498" cy="5366081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174625" indent="-17462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kumimoji="1" lang="en-US" altLang="ko-KR" sz="1600" b="1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Further enhancements to MDT</a:t>
            </a:r>
          </a:p>
          <a:p>
            <a:pPr marL="363538" indent="-188913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defRPr/>
            </a:pP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MDT is turning into an area of continuous improvement</a:t>
            </a:r>
          </a:p>
          <a:p>
            <a:pPr marL="363538" indent="-188913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defRPr/>
            </a:pP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Potential improvement in Rel-12</a:t>
            </a:r>
          </a:p>
          <a:p>
            <a:pPr marL="174625" indent="-17462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kumimoji="1" lang="en-US" altLang="ko-KR" sz="1600" b="1" kern="0" dirty="0">
              <a:solidFill>
                <a:srgbClr val="00000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174625" indent="-17462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kumimoji="1" lang="en-US" altLang="ko-KR" sz="1600" b="1" kern="0" dirty="0" err="1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HetNet</a:t>
            </a:r>
            <a:r>
              <a:rPr kumimoji="1" lang="en-US" altLang="ko-KR" sz="1600" b="1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 mobility enhancement</a:t>
            </a:r>
          </a:p>
          <a:p>
            <a:pPr marL="363538" indent="-188913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defRPr/>
            </a:pP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No major issues identified in Rel-11 SI  </a:t>
            </a:r>
          </a:p>
          <a:p>
            <a:pPr marL="363538" indent="-188913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defRPr/>
            </a:pP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Could consider implement some of the proposals made in SI-phase (e.g. inter-freq </a:t>
            </a:r>
            <a:r>
              <a:rPr kumimoji="1" lang="en-US" altLang="ko-KR" sz="1400" kern="0" dirty="0" err="1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pico</a:t>
            </a: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 cell detection)</a:t>
            </a:r>
          </a:p>
          <a:p>
            <a:pPr marL="174625" indent="-17462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kumimoji="1" lang="en-US" altLang="ko-KR" sz="1600" b="1" kern="0" dirty="0">
              <a:solidFill>
                <a:srgbClr val="00000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174625" indent="-17462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kumimoji="1" lang="en-US" altLang="ko-KR" sz="1600" b="1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Network energy saving</a:t>
            </a:r>
          </a:p>
          <a:p>
            <a:pPr marL="363538" indent="-188913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defRPr/>
            </a:pP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Energy saving in various scenarios besides HCS, e.g., </a:t>
            </a:r>
            <a:r>
              <a:rPr kumimoji="1" lang="en-GB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in non-overlapping </a:t>
            </a:r>
            <a:r>
              <a:rPr kumimoji="1" lang="en-GB" sz="1400" kern="0" dirty="0" err="1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eNBs</a:t>
            </a:r>
            <a:r>
              <a:rPr kumimoji="1" lang="en-GB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 scenario, energy saving in </a:t>
            </a:r>
            <a:r>
              <a:rPr kumimoji="1" lang="en-GB" sz="1400" kern="0" dirty="0" err="1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HetNet</a:t>
            </a:r>
            <a:r>
              <a:rPr kumimoji="1" lang="en-GB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.</a:t>
            </a:r>
            <a:endParaRPr kumimoji="1" lang="en-US" altLang="ko-KR" sz="1400" kern="0" dirty="0">
              <a:solidFill>
                <a:srgbClr val="00000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174625" indent="-17462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kumimoji="1" lang="en-US" altLang="ko-KR" sz="1600" b="1" kern="0" dirty="0">
              <a:solidFill>
                <a:srgbClr val="00000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174625" indent="-17462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kumimoji="1" lang="en-US" altLang="ko-KR" sz="1600" b="1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LIPA/SIPTO</a:t>
            </a:r>
          </a:p>
          <a:p>
            <a:pPr marL="363538" indent="-188913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defRPr/>
            </a:pPr>
            <a:r>
              <a:rPr kumimoji="1" lang="en-GB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LIPA and SIPTO mobility support</a:t>
            </a:r>
            <a:endParaRPr kumimoji="1" lang="en-US" altLang="ko-KR" sz="1400" kern="0" dirty="0">
              <a:solidFill>
                <a:srgbClr val="00000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174625" indent="-17462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kumimoji="1" lang="en-US" altLang="ko-KR" sz="1600" b="1" kern="0" dirty="0">
              <a:solidFill>
                <a:srgbClr val="00000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174625" indent="-17462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kumimoji="1" lang="en-US" altLang="ko-KR" sz="1600" b="1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Mobile relay</a:t>
            </a:r>
          </a:p>
          <a:p>
            <a:pPr marL="363538" indent="-188913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defRPr/>
            </a:pP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</a:t>
            </a:r>
            <a:r>
              <a:rPr kumimoji="1" lang="en-US" altLang="ko-KR" sz="1400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ontinue </a:t>
            </a:r>
            <a:r>
              <a:rPr kumimoji="1" lang="en-US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the mobile relay based on alternative 1</a:t>
            </a:r>
          </a:p>
          <a:p>
            <a:pPr marL="174625" indent="-17462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kumimoji="1" lang="en-US" altLang="ko-KR" sz="1600" b="1" kern="0" dirty="0">
              <a:solidFill>
                <a:srgbClr val="00000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174625" indent="-17462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kumimoji="1" lang="en-US" altLang="ko-KR" sz="1600" b="1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UP-CON</a:t>
            </a:r>
          </a:p>
          <a:p>
            <a:pPr marL="363538" indent="-188913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defRPr/>
            </a:pPr>
            <a:r>
              <a:rPr kumimoji="1" lang="en-GB" altLang="ko-KR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Handling user plane traffic when RAN congestion occurs</a:t>
            </a:r>
            <a:r>
              <a:rPr kumimoji="1" lang="en-US" altLang="zh-CN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.  </a:t>
            </a:r>
          </a:p>
          <a:p>
            <a:pPr marL="363538" indent="-188913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  <a:defRPr/>
            </a:pPr>
            <a:r>
              <a:rPr kumimoji="1" lang="en-US" altLang="zh-CN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Many issues has RAN impact, e.g., mechanism to detect the RAN </a:t>
            </a:r>
            <a:r>
              <a:rPr kumimoji="1" lang="en-US" altLang="zh-CN" sz="1400" kern="0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congestion / </a:t>
            </a:r>
            <a:r>
              <a:rPr kumimoji="1" lang="en-US" altLang="zh-CN" sz="1400" kern="0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congestion removal</a:t>
            </a:r>
            <a:endParaRPr kumimoji="1" lang="en-US" altLang="ko-KR" sz="1400" kern="0" dirty="0">
              <a:solidFill>
                <a:srgbClr val="00000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Enhancement of Rel-11 Features</a:t>
            </a:r>
          </a:p>
        </p:txBody>
      </p:sp>
      <p:pic>
        <p:nvPicPr>
          <p:cNvPr id="1328" name="Picture 30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31390" y="3420576"/>
            <a:ext cx="2618695" cy="85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7" name="Picture 30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38827" y="4084139"/>
            <a:ext cx="2015217" cy="115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4100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>
            <a:off x="1987995" y="2668967"/>
            <a:ext cx="5168010" cy="594933"/>
            <a:chOff x="2615563" y="1758313"/>
            <a:chExt cx="5168010" cy="594933"/>
          </a:xfrm>
        </p:grpSpPr>
        <p:grpSp>
          <p:nvGrpSpPr>
            <p:cNvPr id="18" name="그룹 17"/>
            <p:cNvGrpSpPr/>
            <p:nvPr/>
          </p:nvGrpSpPr>
          <p:grpSpPr>
            <a:xfrm>
              <a:off x="2615563" y="1758313"/>
              <a:ext cx="5168010" cy="594362"/>
              <a:chOff x="2615563" y="1758313"/>
              <a:chExt cx="5168010" cy="594362"/>
            </a:xfrm>
          </p:grpSpPr>
          <p:cxnSp>
            <p:nvCxnSpPr>
              <p:cNvPr id="21" name="직선 연결선 20"/>
              <p:cNvCxnSpPr/>
              <p:nvPr/>
            </p:nvCxnSpPr>
            <p:spPr>
              <a:xfrm>
                <a:off x="2938275" y="2320966"/>
                <a:ext cx="4845298" cy="0"/>
              </a:xfrm>
              <a:prstGeom prst="line">
                <a:avLst/>
              </a:prstGeom>
              <a:ln w="38100">
                <a:solidFill>
                  <a:srgbClr val="15C2E5"/>
                </a:solidFill>
                <a:headEnd type="none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2" name="그림 2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5563" y="1758313"/>
                <a:ext cx="594362" cy="594362"/>
              </a:xfrm>
              <a:prstGeom prst="rect">
                <a:avLst/>
              </a:prstGeom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766082" y="1789213"/>
              <a:ext cx="29527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I</a:t>
              </a:r>
              <a:endPara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022194" y="1768471"/>
              <a:ext cx="26901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굴림"/>
                  <a:cs typeface="Arial" pitchFamily="34" charset="0"/>
                </a:rPr>
                <a:t>Requirement</a:t>
              </a:r>
              <a:endParaRPr lang="ko-KR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a typeface="굴림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43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2005963" y="2629513"/>
            <a:ext cx="5168010" cy="634387"/>
            <a:chOff x="2615563" y="4437112"/>
            <a:chExt cx="5168010" cy="634387"/>
          </a:xfrm>
        </p:grpSpPr>
        <p:grpSp>
          <p:nvGrpSpPr>
            <p:cNvPr id="12" name="그룹 11"/>
            <p:cNvGrpSpPr/>
            <p:nvPr/>
          </p:nvGrpSpPr>
          <p:grpSpPr>
            <a:xfrm>
              <a:off x="2615563" y="4437112"/>
              <a:ext cx="5168010" cy="594362"/>
              <a:chOff x="2615563" y="1758313"/>
              <a:chExt cx="5168010" cy="594362"/>
            </a:xfrm>
          </p:grpSpPr>
          <p:cxnSp>
            <p:nvCxnSpPr>
              <p:cNvPr id="15" name="직선 연결선 14"/>
              <p:cNvCxnSpPr/>
              <p:nvPr/>
            </p:nvCxnSpPr>
            <p:spPr>
              <a:xfrm>
                <a:off x="2938275" y="2320966"/>
                <a:ext cx="4845298" cy="0"/>
              </a:xfrm>
              <a:prstGeom prst="line">
                <a:avLst/>
              </a:prstGeom>
              <a:ln w="38100">
                <a:solidFill>
                  <a:srgbClr val="15C2E5"/>
                </a:solidFill>
                <a:headEnd type="none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6" name="그림 1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5563" y="1758313"/>
                <a:ext cx="594362" cy="594362"/>
              </a:xfrm>
              <a:prstGeom prst="rect">
                <a:avLst/>
              </a:prstGeom>
            </p:spPr>
          </p:pic>
        </p:grpSp>
        <p:sp>
          <p:nvSpPr>
            <p:cNvPr id="13" name="TextBox 12"/>
            <p:cNvSpPr txBox="1"/>
            <p:nvPr/>
          </p:nvSpPr>
          <p:spPr>
            <a:xfrm>
              <a:off x="2665000" y="4478891"/>
              <a:ext cx="5164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III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22194" y="4486724"/>
              <a:ext cx="20521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굴림"/>
                  <a:cs typeface="Arial" pitchFamily="34" charset="0"/>
                </a:rPr>
                <a:t>Roadmap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56018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75628"/>
            <a:ext cx="475373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3GPP Release Roadmap</a:t>
            </a:r>
            <a:endParaRPr lang="ko-KR" altLang="en-US" sz="3000" dirty="0">
              <a:solidFill>
                <a:srgbClr val="0070C0"/>
              </a:solidFill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맑은 고딕" pitchFamily="50" charset="-127"/>
              <a:cs typeface="Verdan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3412" y="1201268"/>
            <a:ext cx="860723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600" b="1" dirty="0" smtClean="0">
                <a:latin typeface="Microsoft JhengHei" pitchFamily="34" charset="-120"/>
                <a:ea typeface="Microsoft JhengHei" pitchFamily="34" charset="-120"/>
              </a:rPr>
              <a:t>Rel-12</a:t>
            </a:r>
          </a:p>
          <a:p>
            <a:pPr marL="361950" indent="-180975">
              <a:lnSpc>
                <a:spcPct val="150000"/>
              </a:lnSpc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－"/>
            </a:pP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Full Dimension MIMO</a:t>
            </a:r>
          </a:p>
          <a:p>
            <a:pPr marL="361950" indent="-180975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－"/>
            </a:pP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Inter-</a:t>
            </a:r>
            <a:r>
              <a:rPr lang="en-US" altLang="ko-KR" sz="1400" dirty="0" err="1" smtClean="0">
                <a:latin typeface="Microsoft JhengHei" pitchFamily="34" charset="-120"/>
                <a:ea typeface="Microsoft JhengHei" pitchFamily="34" charset="-120"/>
              </a:rPr>
              <a:t>eNB</a:t>
            </a: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 carrier aggregation</a:t>
            </a:r>
          </a:p>
          <a:p>
            <a:pPr marL="361950" indent="-180975">
              <a:lnSpc>
                <a:spcPct val="150000"/>
              </a:lnSpc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－"/>
            </a:pP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Control plane overhead reduction</a:t>
            </a:r>
          </a:p>
          <a:p>
            <a:pPr marL="361950" indent="-180975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－"/>
            </a:pP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Enhancement of Rel-11 features</a:t>
            </a:r>
            <a:endParaRPr lang="en-US" altLang="ko-KR" sz="1200" dirty="0" smtClean="0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8898" y="2610930"/>
            <a:ext cx="8607238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600" b="1" dirty="0" smtClean="0">
                <a:latin typeface="Microsoft JhengHei" pitchFamily="34" charset="-120"/>
                <a:ea typeface="Microsoft JhengHei" pitchFamily="34" charset="-120"/>
              </a:rPr>
              <a:t>Rel-13</a:t>
            </a:r>
          </a:p>
          <a:p>
            <a:pPr marL="361950" indent="-180975">
              <a:lnSpc>
                <a:spcPct val="150000"/>
              </a:lnSpc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－"/>
            </a:pP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Enhancement on FD-MIMO, inter-</a:t>
            </a:r>
            <a:r>
              <a:rPr lang="en-US" altLang="ko-KR" sz="1400" dirty="0" err="1" smtClean="0">
                <a:latin typeface="Microsoft JhengHei" pitchFamily="34" charset="-120"/>
                <a:ea typeface="Microsoft JhengHei" pitchFamily="34" charset="-120"/>
              </a:rPr>
              <a:t>eNB</a:t>
            </a: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 carrier aggregation, and CP overhead reduction</a:t>
            </a:r>
          </a:p>
          <a:p>
            <a:pPr marL="361950" indent="-180975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－"/>
            </a:pP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</a:rPr>
              <a:t>Technologies for higher frequency</a:t>
            </a:r>
            <a:endParaRPr lang="en-US" altLang="ko-KR" sz="1200" dirty="0" smtClean="0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48" name="슬라이드 번호 개체 틀 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7" name="Line 14"/>
          <p:cNvSpPr>
            <a:spLocks noChangeShapeType="1"/>
          </p:cNvSpPr>
          <p:nvPr/>
        </p:nvSpPr>
        <p:spPr bwMode="auto">
          <a:xfrm>
            <a:off x="1259093" y="4365104"/>
            <a:ext cx="0" cy="1758951"/>
          </a:xfrm>
          <a:prstGeom prst="line">
            <a:avLst/>
          </a:prstGeom>
          <a:noFill/>
          <a:ln w="31750" cap="rnd">
            <a:solidFill>
              <a:schemeClr val="bg1">
                <a:lumMod val="7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2035239" y="4365104"/>
            <a:ext cx="0" cy="1758951"/>
          </a:xfrm>
          <a:prstGeom prst="line">
            <a:avLst/>
          </a:prstGeom>
          <a:noFill/>
          <a:ln w="31750" cap="rnd">
            <a:solidFill>
              <a:schemeClr val="bg1">
                <a:lumMod val="7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/>
        </p:nvSpPr>
        <p:spPr bwMode="auto">
          <a:xfrm>
            <a:off x="2811385" y="4365104"/>
            <a:ext cx="0" cy="1758951"/>
          </a:xfrm>
          <a:prstGeom prst="line">
            <a:avLst/>
          </a:prstGeom>
          <a:noFill/>
          <a:ln w="31750" cap="rnd">
            <a:solidFill>
              <a:schemeClr val="bg1">
                <a:lumMod val="7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>
            <a:off x="3587531" y="4365104"/>
            <a:ext cx="0" cy="1758951"/>
          </a:xfrm>
          <a:prstGeom prst="line">
            <a:avLst/>
          </a:prstGeom>
          <a:noFill/>
          <a:ln w="31750" cap="rnd">
            <a:solidFill>
              <a:schemeClr val="bg1">
                <a:lumMod val="7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>
            <a:off x="4363677" y="4365104"/>
            <a:ext cx="0" cy="1758951"/>
          </a:xfrm>
          <a:prstGeom prst="line">
            <a:avLst/>
          </a:prstGeom>
          <a:noFill/>
          <a:ln w="31750" cap="rnd">
            <a:solidFill>
              <a:schemeClr val="bg1">
                <a:lumMod val="7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5139823" y="4365104"/>
            <a:ext cx="0" cy="1758951"/>
          </a:xfrm>
          <a:prstGeom prst="line">
            <a:avLst/>
          </a:prstGeom>
          <a:noFill/>
          <a:ln w="31750" cap="rnd">
            <a:solidFill>
              <a:schemeClr val="bg1">
                <a:lumMod val="7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5915969" y="4365104"/>
            <a:ext cx="0" cy="1758951"/>
          </a:xfrm>
          <a:prstGeom prst="line">
            <a:avLst/>
          </a:prstGeom>
          <a:noFill/>
          <a:ln w="31750" cap="rnd">
            <a:solidFill>
              <a:schemeClr val="bg1">
                <a:lumMod val="7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6692115" y="4365104"/>
            <a:ext cx="0" cy="1758951"/>
          </a:xfrm>
          <a:prstGeom prst="line">
            <a:avLst/>
          </a:prstGeom>
          <a:noFill/>
          <a:ln w="31750" cap="rnd">
            <a:solidFill>
              <a:schemeClr val="bg1">
                <a:lumMod val="7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7468261" y="4365104"/>
            <a:ext cx="0" cy="1758951"/>
          </a:xfrm>
          <a:prstGeom prst="line">
            <a:avLst/>
          </a:prstGeom>
          <a:noFill/>
          <a:ln w="31750" cap="rnd">
            <a:solidFill>
              <a:schemeClr val="bg1">
                <a:lumMod val="7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>
            <a:off x="8244408" y="4365104"/>
            <a:ext cx="0" cy="1758951"/>
          </a:xfrm>
          <a:prstGeom prst="line">
            <a:avLst/>
          </a:prstGeom>
          <a:noFill/>
          <a:ln w="31750" cap="rnd">
            <a:solidFill>
              <a:schemeClr val="bg1">
                <a:lumMod val="7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 Box 25"/>
          <p:cNvSpPr txBox="1">
            <a:spLocks noChangeArrowheads="1"/>
          </p:cNvSpPr>
          <p:nvPr/>
        </p:nvSpPr>
        <p:spPr bwMode="auto">
          <a:xfrm>
            <a:off x="4466717" y="4071570"/>
            <a:ext cx="61427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Tahoma" pitchFamily="34" charset="0"/>
              </a:rPr>
              <a:t>2015</a:t>
            </a:r>
            <a:endParaRPr lang="en-US" altLang="ko-KR" sz="1400" dirty="0">
              <a:latin typeface="Microsoft JhengHei" pitchFamily="34" charset="-120"/>
              <a:ea typeface="Microsoft JhengHei" pitchFamily="34" charset="-120"/>
              <a:cs typeface="Tahoma" pitchFamily="34" charset="0"/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auto">
          <a:xfrm>
            <a:off x="5219007" y="4071570"/>
            <a:ext cx="61427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Tahoma" pitchFamily="34" charset="0"/>
              </a:rPr>
              <a:t>2016</a:t>
            </a:r>
            <a:endParaRPr lang="en-US" altLang="ko-KR" sz="1400" dirty="0">
              <a:latin typeface="Microsoft JhengHei" pitchFamily="34" charset="-120"/>
              <a:ea typeface="Microsoft JhengHei" pitchFamily="34" charset="-120"/>
              <a:cs typeface="Tahoma" pitchFamily="34" charset="0"/>
            </a:endParaRP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5999872" y="4071570"/>
            <a:ext cx="61427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Tahoma" pitchFamily="34" charset="0"/>
              </a:rPr>
              <a:t>2017</a:t>
            </a:r>
            <a:endParaRPr lang="en-US" altLang="ko-KR" sz="1400" dirty="0">
              <a:latin typeface="Microsoft JhengHei" pitchFamily="34" charset="-120"/>
              <a:ea typeface="Microsoft JhengHei" pitchFamily="34" charset="-120"/>
              <a:cs typeface="Tahoma" pitchFamily="34" charset="0"/>
            </a:endParaRPr>
          </a:p>
        </p:txBody>
      </p:sp>
      <p:sp>
        <p:nvSpPr>
          <p:cNvPr id="20" name="Text Box 25"/>
          <p:cNvSpPr txBox="1">
            <a:spLocks noChangeArrowheads="1"/>
          </p:cNvSpPr>
          <p:nvPr/>
        </p:nvSpPr>
        <p:spPr bwMode="auto">
          <a:xfrm>
            <a:off x="6780737" y="4071570"/>
            <a:ext cx="61427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Tahoma" pitchFamily="34" charset="0"/>
              </a:rPr>
              <a:t>2018</a:t>
            </a:r>
            <a:endParaRPr lang="en-US" altLang="ko-KR" sz="1400" dirty="0">
              <a:latin typeface="Microsoft JhengHei" pitchFamily="34" charset="-120"/>
              <a:ea typeface="Microsoft JhengHei" pitchFamily="34" charset="-120"/>
              <a:cs typeface="Tahoma" pitchFamily="34" charset="0"/>
            </a:endParaRP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auto">
          <a:xfrm>
            <a:off x="7552077" y="4071570"/>
            <a:ext cx="61427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Tahoma" pitchFamily="34" charset="0"/>
              </a:rPr>
              <a:t>2019</a:t>
            </a:r>
            <a:endParaRPr lang="en-US" altLang="ko-KR" sz="1400" dirty="0">
              <a:latin typeface="Microsoft JhengHei" pitchFamily="34" charset="-120"/>
              <a:ea typeface="Microsoft JhengHei" pitchFamily="34" charset="-120"/>
              <a:cs typeface="Tahoma" pitchFamily="34" charset="0"/>
            </a:endParaRP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8332945" y="4071570"/>
            <a:ext cx="61427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Tahoma" pitchFamily="34" charset="0"/>
              </a:rPr>
              <a:t>2020</a:t>
            </a:r>
            <a:endParaRPr lang="en-US" altLang="ko-KR" sz="1400" dirty="0">
              <a:latin typeface="Microsoft JhengHei" pitchFamily="34" charset="-120"/>
              <a:ea typeface="Microsoft JhengHei" pitchFamily="34" charset="-120"/>
              <a:cs typeface="Tahoma" pitchFamily="34" charset="0"/>
            </a:endParaRPr>
          </a:p>
        </p:txBody>
      </p:sp>
      <p:sp>
        <p:nvSpPr>
          <p:cNvPr id="23" name="Text Box 25"/>
          <p:cNvSpPr txBox="1">
            <a:spLocks noChangeArrowheads="1"/>
          </p:cNvSpPr>
          <p:nvPr/>
        </p:nvSpPr>
        <p:spPr bwMode="auto">
          <a:xfrm>
            <a:off x="1343257" y="4071570"/>
            <a:ext cx="61427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Tahoma" pitchFamily="34" charset="0"/>
              </a:rPr>
              <a:t>2011</a:t>
            </a:r>
            <a:endParaRPr lang="en-US" altLang="ko-KR" sz="1400" dirty="0">
              <a:latin typeface="Microsoft JhengHei" pitchFamily="34" charset="-120"/>
              <a:ea typeface="Microsoft JhengHei" pitchFamily="34" charset="-120"/>
              <a:cs typeface="Tahoma" pitchFamily="34" charset="0"/>
            </a:endParaRPr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2124122" y="4071570"/>
            <a:ext cx="61427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Tahoma" pitchFamily="34" charset="0"/>
              </a:rPr>
              <a:t>2012</a:t>
            </a:r>
            <a:endParaRPr lang="en-US" altLang="ko-KR" sz="1400" dirty="0">
              <a:latin typeface="Microsoft JhengHei" pitchFamily="34" charset="-120"/>
              <a:ea typeface="Microsoft JhengHei" pitchFamily="34" charset="-120"/>
              <a:cs typeface="Tahoma" pitchFamily="34" charset="0"/>
            </a:endParaRP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2904987" y="4071570"/>
            <a:ext cx="61427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Tahoma" pitchFamily="34" charset="0"/>
              </a:rPr>
              <a:t>2013</a:t>
            </a:r>
            <a:endParaRPr lang="en-US" altLang="ko-KR" sz="1400" dirty="0">
              <a:latin typeface="Microsoft JhengHei" pitchFamily="34" charset="-120"/>
              <a:ea typeface="Microsoft JhengHei" pitchFamily="34" charset="-120"/>
              <a:cs typeface="Tahoma" pitchFamily="34" charset="0"/>
            </a:endParaRP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auto">
          <a:xfrm>
            <a:off x="3685852" y="4071570"/>
            <a:ext cx="61427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Tahoma" pitchFamily="34" charset="0"/>
              </a:rPr>
              <a:t>2014</a:t>
            </a:r>
            <a:endParaRPr lang="en-US" altLang="ko-KR" sz="1400" dirty="0">
              <a:latin typeface="Microsoft JhengHei" pitchFamily="34" charset="-120"/>
              <a:ea typeface="Microsoft JhengHei" pitchFamily="34" charset="-12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7027" y="4400550"/>
            <a:ext cx="8212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b="1" dirty="0" smtClean="0">
                <a:gradFill>
                  <a:gsLst>
                    <a:gs pos="45000">
                      <a:srgbClr val="002060"/>
                    </a:gs>
                    <a:gs pos="100000">
                      <a:srgbClr val="009BCC"/>
                    </a:gs>
                  </a:gsLst>
                  <a:lin ang="5400000" scaled="0"/>
                </a:gradFill>
                <a:latin typeface="Microsoft JhengHei" pitchFamily="34" charset="-120"/>
                <a:ea typeface="Microsoft JhengHei" pitchFamily="34" charset="-120"/>
              </a:rPr>
              <a:t>Rel-11</a:t>
            </a:r>
            <a:endParaRPr lang="ko-KR" altLang="en-US" sz="1600" b="1" dirty="0">
              <a:gradFill>
                <a:gsLst>
                  <a:gs pos="45000">
                    <a:srgbClr val="002060"/>
                  </a:gs>
                  <a:gs pos="100000">
                    <a:srgbClr val="009BCC"/>
                  </a:gs>
                </a:gsLst>
                <a:lin ang="5400000" scaled="0"/>
              </a:gradFill>
              <a:latin typeface="Microsoft JhengHei" pitchFamily="34" charset="-12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7027" y="4848225"/>
            <a:ext cx="8212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b="1" dirty="0">
                <a:gradFill>
                  <a:gsLst>
                    <a:gs pos="45000">
                      <a:srgbClr val="002060"/>
                    </a:gs>
                    <a:gs pos="100000">
                      <a:srgbClr val="009BCC"/>
                    </a:gs>
                  </a:gsLst>
                  <a:lin ang="5400000" scaled="0"/>
                </a:gradFill>
                <a:latin typeface="Microsoft JhengHei" pitchFamily="34" charset="-120"/>
                <a:ea typeface="Microsoft JhengHei" pitchFamily="34" charset="-120"/>
              </a:rPr>
              <a:t>Rel-12</a:t>
            </a:r>
            <a:endParaRPr lang="ko-KR" altLang="en-US" sz="1600" b="1" dirty="0">
              <a:gradFill>
                <a:gsLst>
                  <a:gs pos="45000">
                    <a:srgbClr val="002060"/>
                  </a:gs>
                  <a:gs pos="100000">
                    <a:srgbClr val="009BCC"/>
                  </a:gs>
                </a:gsLst>
                <a:lin ang="5400000" scaled="0"/>
              </a:gradFill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7027" y="5295900"/>
            <a:ext cx="8212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b="1" dirty="0">
                <a:gradFill>
                  <a:gsLst>
                    <a:gs pos="45000">
                      <a:srgbClr val="002060"/>
                    </a:gs>
                    <a:gs pos="100000">
                      <a:srgbClr val="009BCC"/>
                    </a:gs>
                  </a:gsLst>
                  <a:lin ang="5400000" scaled="0"/>
                </a:gradFill>
                <a:latin typeface="Microsoft JhengHei" pitchFamily="34" charset="-120"/>
                <a:ea typeface="Microsoft JhengHei" pitchFamily="34" charset="-120"/>
              </a:rPr>
              <a:t>Rel-13</a:t>
            </a:r>
            <a:endParaRPr lang="ko-KR" altLang="en-US" sz="1600" b="1" dirty="0">
              <a:gradFill>
                <a:gsLst>
                  <a:gs pos="45000">
                    <a:srgbClr val="002060"/>
                  </a:gs>
                  <a:gs pos="100000">
                    <a:srgbClr val="009BCC"/>
                  </a:gs>
                </a:gsLst>
                <a:lin ang="5400000" scaled="0"/>
              </a:gradFill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7027" y="5743575"/>
            <a:ext cx="8212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b="1" dirty="0">
                <a:gradFill>
                  <a:gsLst>
                    <a:gs pos="45000">
                      <a:srgbClr val="002060"/>
                    </a:gs>
                    <a:gs pos="100000">
                      <a:srgbClr val="009BCC"/>
                    </a:gs>
                  </a:gsLst>
                  <a:lin ang="5400000" scaled="0"/>
                </a:gradFill>
                <a:latin typeface="Microsoft JhengHei" pitchFamily="34" charset="-120"/>
                <a:ea typeface="Microsoft JhengHei" pitchFamily="34" charset="-120"/>
              </a:rPr>
              <a:t>Rel-14</a:t>
            </a:r>
            <a:endParaRPr lang="ko-KR" altLang="en-US" sz="1600" b="1" dirty="0">
              <a:gradFill>
                <a:gsLst>
                  <a:gs pos="45000">
                    <a:srgbClr val="002060"/>
                  </a:gs>
                  <a:gs pos="100000">
                    <a:srgbClr val="009BCC"/>
                  </a:gs>
                </a:gsLst>
                <a:lin ang="5400000" scaled="0"/>
              </a:gradFill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31" name="AutoShape 9"/>
          <p:cNvSpPr>
            <a:spLocks noChangeArrowheads="1"/>
          </p:cNvSpPr>
          <p:nvPr/>
        </p:nvSpPr>
        <p:spPr bwMode="auto">
          <a:xfrm>
            <a:off x="1592541" y="4467624"/>
            <a:ext cx="987858" cy="263524"/>
          </a:xfrm>
          <a:prstGeom prst="rightArrow">
            <a:avLst>
              <a:gd name="adj1" fmla="val 55046"/>
              <a:gd name="adj2" fmla="val 99842"/>
            </a:avLst>
          </a:prstGeom>
          <a:gradFill rotWithShape="1">
            <a:gsLst>
              <a:gs pos="0">
                <a:srgbClr val="004BFF"/>
              </a:gs>
              <a:gs pos="100000">
                <a:srgbClr val="00C8FF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AutoShape 9"/>
          <p:cNvSpPr>
            <a:spLocks noChangeArrowheads="1"/>
          </p:cNvSpPr>
          <p:nvPr/>
        </p:nvSpPr>
        <p:spPr bwMode="auto">
          <a:xfrm>
            <a:off x="2775881" y="4896249"/>
            <a:ext cx="987858" cy="263524"/>
          </a:xfrm>
          <a:prstGeom prst="rightArrow">
            <a:avLst>
              <a:gd name="adj1" fmla="val 55046"/>
              <a:gd name="adj2" fmla="val 99842"/>
            </a:avLst>
          </a:prstGeom>
          <a:gradFill rotWithShape="1">
            <a:gsLst>
              <a:gs pos="0">
                <a:srgbClr val="004BFF"/>
              </a:gs>
              <a:gs pos="100000">
                <a:srgbClr val="00C8FF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AutoShape 9"/>
          <p:cNvSpPr>
            <a:spLocks noChangeArrowheads="1"/>
          </p:cNvSpPr>
          <p:nvPr/>
        </p:nvSpPr>
        <p:spPr bwMode="auto">
          <a:xfrm>
            <a:off x="3926166" y="5334399"/>
            <a:ext cx="987858" cy="263524"/>
          </a:xfrm>
          <a:prstGeom prst="rightArrow">
            <a:avLst>
              <a:gd name="adj1" fmla="val 55046"/>
              <a:gd name="adj2" fmla="val 99842"/>
            </a:avLst>
          </a:prstGeom>
          <a:gradFill rotWithShape="1">
            <a:gsLst>
              <a:gs pos="0">
                <a:srgbClr val="004BFF"/>
              </a:gs>
              <a:gs pos="100000">
                <a:srgbClr val="00C8FF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AutoShape 9"/>
          <p:cNvSpPr>
            <a:spLocks noChangeArrowheads="1"/>
          </p:cNvSpPr>
          <p:nvPr/>
        </p:nvSpPr>
        <p:spPr bwMode="auto">
          <a:xfrm>
            <a:off x="5078691" y="5743974"/>
            <a:ext cx="987858" cy="263524"/>
          </a:xfrm>
          <a:prstGeom prst="rightArrow">
            <a:avLst>
              <a:gd name="adj1" fmla="val 55046"/>
              <a:gd name="adj2" fmla="val 99842"/>
            </a:avLst>
          </a:prstGeom>
          <a:gradFill rotWithShape="1">
            <a:gsLst>
              <a:gs pos="0">
                <a:srgbClr val="004BFF"/>
              </a:gs>
              <a:gs pos="100000">
                <a:srgbClr val="00C8FF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5" name="그룹 34"/>
          <p:cNvGrpSpPr/>
          <p:nvPr/>
        </p:nvGrpSpPr>
        <p:grpSpPr>
          <a:xfrm>
            <a:off x="2268352" y="4839862"/>
            <a:ext cx="341502" cy="341500"/>
            <a:chOff x="1810386" y="3328435"/>
            <a:chExt cx="476376" cy="476374"/>
          </a:xfrm>
        </p:grpSpPr>
        <p:pic>
          <p:nvPicPr>
            <p:cNvPr id="36" name="Picture 251" descr="강조-오렌지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386" y="3328435"/>
              <a:ext cx="476376" cy="476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251" descr="강조-오렌지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7442" y="3395491"/>
              <a:ext cx="342264" cy="34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8" name="Picture 30" descr="f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107" y="4779036"/>
            <a:ext cx="8461375" cy="29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30" descr="f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107" y="5225822"/>
            <a:ext cx="8461375" cy="29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30" descr="f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107" y="5672608"/>
            <a:ext cx="8461375" cy="29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30" descr="f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107" y="6119394"/>
            <a:ext cx="8461375" cy="29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2" name="그룹 41"/>
          <p:cNvGrpSpPr/>
          <p:nvPr/>
        </p:nvGrpSpPr>
        <p:grpSpPr>
          <a:xfrm>
            <a:off x="4555525" y="4429744"/>
            <a:ext cx="273650" cy="273650"/>
            <a:chOff x="5410246" y="417194"/>
            <a:chExt cx="488248" cy="488248"/>
          </a:xfrm>
        </p:grpSpPr>
        <p:sp>
          <p:nvSpPr>
            <p:cNvPr id="43" name="타원 42"/>
            <p:cNvSpPr/>
            <p:nvPr/>
          </p:nvSpPr>
          <p:spPr>
            <a:xfrm>
              <a:off x="5411245" y="418193"/>
              <a:ext cx="486250" cy="4862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01600">
                <a:schemeClr val="bg1">
                  <a:lumMod val="85000"/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4" name="그룹 43"/>
            <p:cNvGrpSpPr/>
            <p:nvPr/>
          </p:nvGrpSpPr>
          <p:grpSpPr>
            <a:xfrm>
              <a:off x="5410246" y="417194"/>
              <a:ext cx="488248" cy="488248"/>
              <a:chOff x="-1433670" y="2114233"/>
              <a:chExt cx="812731" cy="812731"/>
            </a:xfrm>
          </p:grpSpPr>
          <p:sp>
            <p:nvSpPr>
              <p:cNvPr id="45" name="타원 44"/>
              <p:cNvSpPr/>
              <p:nvPr/>
            </p:nvSpPr>
            <p:spPr>
              <a:xfrm>
                <a:off x="-1387130" y="2160773"/>
                <a:ext cx="719647" cy="71964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6" name="도넛 45"/>
              <p:cNvSpPr/>
              <p:nvPr/>
            </p:nvSpPr>
            <p:spPr>
              <a:xfrm>
                <a:off x="-1433670" y="2114233"/>
                <a:ext cx="812731" cy="812731"/>
              </a:xfrm>
              <a:prstGeom prst="donut">
                <a:avLst>
                  <a:gd name="adj" fmla="val 17587"/>
                </a:avLst>
              </a:prstGeom>
              <a:solidFill>
                <a:srgbClr val="FFFFFF">
                  <a:alpha val="4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7" name="그룹 46"/>
          <p:cNvGrpSpPr/>
          <p:nvPr/>
        </p:nvGrpSpPr>
        <p:grpSpPr>
          <a:xfrm>
            <a:off x="5737006" y="4900279"/>
            <a:ext cx="273650" cy="273650"/>
            <a:chOff x="5410246" y="417194"/>
            <a:chExt cx="488248" cy="488248"/>
          </a:xfrm>
        </p:grpSpPr>
        <p:sp>
          <p:nvSpPr>
            <p:cNvPr id="49" name="타원 48"/>
            <p:cNvSpPr/>
            <p:nvPr/>
          </p:nvSpPr>
          <p:spPr>
            <a:xfrm>
              <a:off x="5411245" y="418193"/>
              <a:ext cx="486250" cy="4862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01600">
                <a:schemeClr val="bg1">
                  <a:lumMod val="85000"/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0" name="그룹 49"/>
            <p:cNvGrpSpPr/>
            <p:nvPr/>
          </p:nvGrpSpPr>
          <p:grpSpPr>
            <a:xfrm>
              <a:off x="5410246" y="417194"/>
              <a:ext cx="488248" cy="488248"/>
              <a:chOff x="-1433670" y="2114233"/>
              <a:chExt cx="812731" cy="812731"/>
            </a:xfrm>
          </p:grpSpPr>
          <p:sp>
            <p:nvSpPr>
              <p:cNvPr id="51" name="타원 50"/>
              <p:cNvSpPr/>
              <p:nvPr/>
            </p:nvSpPr>
            <p:spPr>
              <a:xfrm>
                <a:off x="-1387130" y="2160773"/>
                <a:ext cx="719647" cy="71964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2" name="도넛 51"/>
              <p:cNvSpPr/>
              <p:nvPr/>
            </p:nvSpPr>
            <p:spPr>
              <a:xfrm>
                <a:off x="-1433670" y="2114233"/>
                <a:ext cx="812731" cy="812731"/>
              </a:xfrm>
              <a:prstGeom prst="donut">
                <a:avLst>
                  <a:gd name="adj" fmla="val 17587"/>
                </a:avLst>
              </a:prstGeom>
              <a:solidFill>
                <a:srgbClr val="FFFFFF">
                  <a:alpha val="4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3" name="그룹 52"/>
          <p:cNvGrpSpPr/>
          <p:nvPr/>
        </p:nvGrpSpPr>
        <p:grpSpPr>
          <a:xfrm>
            <a:off x="7015261" y="5304901"/>
            <a:ext cx="273650" cy="273650"/>
            <a:chOff x="5410246" y="417194"/>
            <a:chExt cx="488248" cy="488248"/>
          </a:xfrm>
        </p:grpSpPr>
        <p:sp>
          <p:nvSpPr>
            <p:cNvPr id="54" name="타원 53"/>
            <p:cNvSpPr/>
            <p:nvPr/>
          </p:nvSpPr>
          <p:spPr>
            <a:xfrm>
              <a:off x="5411245" y="418193"/>
              <a:ext cx="486250" cy="4862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01600">
                <a:schemeClr val="bg1">
                  <a:lumMod val="85000"/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5" name="그룹 54"/>
            <p:cNvGrpSpPr/>
            <p:nvPr/>
          </p:nvGrpSpPr>
          <p:grpSpPr>
            <a:xfrm>
              <a:off x="5410246" y="417194"/>
              <a:ext cx="488248" cy="488248"/>
              <a:chOff x="-1433670" y="2114233"/>
              <a:chExt cx="812731" cy="812731"/>
            </a:xfrm>
          </p:grpSpPr>
          <p:sp>
            <p:nvSpPr>
              <p:cNvPr id="56" name="타원 55"/>
              <p:cNvSpPr/>
              <p:nvPr/>
            </p:nvSpPr>
            <p:spPr>
              <a:xfrm>
                <a:off x="-1387130" y="2160773"/>
                <a:ext cx="719647" cy="71964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7" name="도넛 56"/>
              <p:cNvSpPr/>
              <p:nvPr/>
            </p:nvSpPr>
            <p:spPr>
              <a:xfrm>
                <a:off x="-1433670" y="2114233"/>
                <a:ext cx="812731" cy="812731"/>
              </a:xfrm>
              <a:prstGeom prst="donut">
                <a:avLst>
                  <a:gd name="adj" fmla="val 17587"/>
                </a:avLst>
              </a:prstGeom>
              <a:solidFill>
                <a:srgbClr val="FFFFFF">
                  <a:alpha val="4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8" name="그룹 57"/>
          <p:cNvGrpSpPr/>
          <p:nvPr/>
        </p:nvGrpSpPr>
        <p:grpSpPr>
          <a:xfrm>
            <a:off x="8176549" y="5765530"/>
            <a:ext cx="273650" cy="273650"/>
            <a:chOff x="5410246" y="417194"/>
            <a:chExt cx="488248" cy="488248"/>
          </a:xfrm>
        </p:grpSpPr>
        <p:sp>
          <p:nvSpPr>
            <p:cNvPr id="59" name="타원 58"/>
            <p:cNvSpPr/>
            <p:nvPr/>
          </p:nvSpPr>
          <p:spPr>
            <a:xfrm>
              <a:off x="5411245" y="418193"/>
              <a:ext cx="486250" cy="4862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01600">
                <a:schemeClr val="bg1">
                  <a:lumMod val="85000"/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0" name="그룹 59"/>
            <p:cNvGrpSpPr/>
            <p:nvPr/>
          </p:nvGrpSpPr>
          <p:grpSpPr>
            <a:xfrm>
              <a:off x="5410246" y="417194"/>
              <a:ext cx="488248" cy="488248"/>
              <a:chOff x="-1433670" y="2114233"/>
              <a:chExt cx="812731" cy="812731"/>
            </a:xfrm>
          </p:grpSpPr>
          <p:sp>
            <p:nvSpPr>
              <p:cNvPr id="61" name="타원 60"/>
              <p:cNvSpPr/>
              <p:nvPr/>
            </p:nvSpPr>
            <p:spPr>
              <a:xfrm>
                <a:off x="-1387130" y="2160773"/>
                <a:ext cx="719647" cy="71964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2" name="도넛 61"/>
              <p:cNvSpPr/>
              <p:nvPr/>
            </p:nvSpPr>
            <p:spPr>
              <a:xfrm>
                <a:off x="-1433670" y="2114233"/>
                <a:ext cx="812731" cy="812731"/>
              </a:xfrm>
              <a:prstGeom prst="donut">
                <a:avLst>
                  <a:gd name="adj" fmla="val 17587"/>
                </a:avLst>
              </a:prstGeom>
              <a:solidFill>
                <a:srgbClr val="FFFFFF">
                  <a:alpha val="4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3" name="그룹 62"/>
          <p:cNvGrpSpPr/>
          <p:nvPr/>
        </p:nvGrpSpPr>
        <p:grpSpPr>
          <a:xfrm>
            <a:off x="6572382" y="6261077"/>
            <a:ext cx="2370685" cy="253916"/>
            <a:chOff x="6572382" y="6261077"/>
            <a:chExt cx="2370685" cy="253916"/>
          </a:xfrm>
        </p:grpSpPr>
        <p:sp>
          <p:nvSpPr>
            <p:cNvPr id="64" name="TextBox 50"/>
            <p:cNvSpPr txBox="1">
              <a:spLocks noChangeArrowheads="1"/>
            </p:cNvSpPr>
            <p:nvPr/>
          </p:nvSpPr>
          <p:spPr bwMode="auto">
            <a:xfrm>
              <a:off x="6730602" y="6261077"/>
              <a:ext cx="2212465" cy="253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50" dirty="0">
                  <a:latin typeface="Microsoft JhengHei" pitchFamily="34" charset="-120"/>
                  <a:ea typeface="Microsoft JhengHei" pitchFamily="34" charset="-120"/>
                </a:rPr>
                <a:t>RAN WS </a:t>
              </a:r>
              <a:r>
                <a:rPr lang="en-US" altLang="ko-KR" sz="1050" dirty="0" smtClean="0">
                  <a:latin typeface="Microsoft JhengHei" pitchFamily="34" charset="-120"/>
                  <a:ea typeface="Microsoft JhengHei" pitchFamily="34" charset="-120"/>
                </a:rPr>
                <a:t>on Rel-12 and onwards</a:t>
              </a:r>
              <a:endParaRPr lang="ko-KR" altLang="en-US" sz="1050" dirty="0">
                <a:latin typeface="Microsoft JhengHei" pitchFamily="34" charset="-120"/>
              </a:endParaRPr>
            </a:p>
          </p:txBody>
        </p:sp>
        <p:grpSp>
          <p:nvGrpSpPr>
            <p:cNvPr id="65" name="그룹 64"/>
            <p:cNvGrpSpPr/>
            <p:nvPr/>
          </p:nvGrpSpPr>
          <p:grpSpPr>
            <a:xfrm>
              <a:off x="6572382" y="6289562"/>
              <a:ext cx="196946" cy="196946"/>
              <a:chOff x="1764314" y="3328435"/>
              <a:chExt cx="476376" cy="476374"/>
            </a:xfrm>
          </p:grpSpPr>
          <p:pic>
            <p:nvPicPr>
              <p:cNvPr id="66" name="Picture 251" descr="강조-오렌지"/>
              <p:cNvPicPr>
                <a:picLocks noChangeAspect="1" noChangeArrowheads="1"/>
              </p:cNvPicPr>
              <p:nvPr/>
            </p:nvPicPr>
            <p:blipFill>
              <a:blip r:embed="rId6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4314" y="3328435"/>
                <a:ext cx="476376" cy="476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7" name="Picture 251" descr="강조-오렌지"/>
              <p:cNvPicPr>
                <a:picLocks noChangeAspect="1" noChangeArrowheads="1"/>
              </p:cNvPicPr>
              <p:nvPr/>
            </p:nvPicPr>
            <p:blipFill>
              <a:blip r:embed="rId7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1371" y="3395492"/>
                <a:ext cx="342265" cy="3422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68" name="그룹 67"/>
          <p:cNvGrpSpPr/>
          <p:nvPr/>
        </p:nvGrpSpPr>
        <p:grpSpPr>
          <a:xfrm>
            <a:off x="4413158" y="6261077"/>
            <a:ext cx="1994900" cy="253916"/>
            <a:chOff x="4413158" y="6261077"/>
            <a:chExt cx="1994900" cy="253916"/>
          </a:xfrm>
        </p:grpSpPr>
        <p:sp>
          <p:nvSpPr>
            <p:cNvPr id="69" name="TextBox 11"/>
            <p:cNvSpPr txBox="1">
              <a:spLocks noChangeArrowheads="1"/>
            </p:cNvSpPr>
            <p:nvPr/>
          </p:nvSpPr>
          <p:spPr bwMode="auto">
            <a:xfrm>
              <a:off x="4565887" y="6261077"/>
              <a:ext cx="1842171" cy="253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50" dirty="0">
                  <a:latin typeface="Microsoft JhengHei" pitchFamily="34" charset="-120"/>
                  <a:ea typeface="Microsoft JhengHei" pitchFamily="34" charset="-120"/>
                </a:rPr>
                <a:t>Start of commercialization</a:t>
              </a:r>
              <a:endParaRPr lang="ko-KR" altLang="en-US" sz="1050" dirty="0">
                <a:latin typeface="Microsoft JhengHei" pitchFamily="34" charset="-120"/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4413158" y="6299089"/>
              <a:ext cx="177892" cy="177892"/>
              <a:chOff x="3962308" y="6258544"/>
              <a:chExt cx="228692" cy="228692"/>
            </a:xfrm>
          </p:grpSpPr>
          <p:sp>
            <p:nvSpPr>
              <p:cNvPr id="71" name="타원 70"/>
              <p:cNvSpPr/>
              <p:nvPr/>
            </p:nvSpPr>
            <p:spPr>
              <a:xfrm>
                <a:off x="3962776" y="6259012"/>
                <a:ext cx="227756" cy="2277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glow rad="25400">
                  <a:schemeClr val="bg1">
                    <a:lumMod val="85000"/>
                    <a:alpha val="6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72" name="그룹 71"/>
              <p:cNvGrpSpPr/>
              <p:nvPr/>
            </p:nvGrpSpPr>
            <p:grpSpPr>
              <a:xfrm>
                <a:off x="3962308" y="6258544"/>
                <a:ext cx="228692" cy="228692"/>
                <a:chOff x="-1433670" y="2114233"/>
                <a:chExt cx="812731" cy="812731"/>
              </a:xfrm>
            </p:grpSpPr>
            <p:sp>
              <p:nvSpPr>
                <p:cNvPr id="73" name="타원 72"/>
                <p:cNvSpPr/>
                <p:nvPr/>
              </p:nvSpPr>
              <p:spPr>
                <a:xfrm>
                  <a:off x="-1387130" y="2160773"/>
                  <a:ext cx="719647" cy="719647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도넛 73"/>
                <p:cNvSpPr/>
                <p:nvPr/>
              </p:nvSpPr>
              <p:spPr>
                <a:xfrm>
                  <a:off x="-1433670" y="2114233"/>
                  <a:ext cx="812731" cy="812731"/>
                </a:xfrm>
                <a:prstGeom prst="donut">
                  <a:avLst>
                    <a:gd name="adj" fmla="val 17587"/>
                  </a:avLst>
                </a:prstGeom>
                <a:solidFill>
                  <a:srgbClr val="FFFFFF">
                    <a:alpha val="45098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75" name="그룹 74"/>
          <p:cNvGrpSpPr/>
          <p:nvPr/>
        </p:nvGrpSpPr>
        <p:grpSpPr>
          <a:xfrm>
            <a:off x="4649001" y="4761566"/>
            <a:ext cx="751674" cy="476830"/>
            <a:chOff x="4649001" y="3104215"/>
            <a:chExt cx="783484" cy="497009"/>
          </a:xfrm>
        </p:grpSpPr>
        <p:sp>
          <p:nvSpPr>
            <p:cNvPr id="76" name="TextBox 75"/>
            <p:cNvSpPr txBox="1"/>
            <p:nvPr/>
          </p:nvSpPr>
          <p:spPr>
            <a:xfrm>
              <a:off x="4649001" y="3324225"/>
              <a:ext cx="7834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>
                  <a:latin typeface="Microsoft JhengHei" pitchFamily="34" charset="-120"/>
                  <a:ea typeface="Microsoft JhengHei" pitchFamily="34" charset="-120"/>
                </a:rPr>
                <a:t>WRC-15</a:t>
              </a:r>
              <a:endParaRPr lang="ko-KR" altLang="en-US" sz="1200" dirty="0">
                <a:latin typeface="Microsoft JhengHei" pitchFamily="34" charset="-120"/>
              </a:endParaRPr>
            </a:p>
          </p:txBody>
        </p:sp>
        <p:sp>
          <p:nvSpPr>
            <p:cNvPr id="77" name="Freeform 5"/>
            <p:cNvSpPr>
              <a:spLocks/>
            </p:cNvSpPr>
            <p:nvPr/>
          </p:nvSpPr>
          <p:spPr bwMode="auto">
            <a:xfrm rot="16200000">
              <a:off x="4914396" y="3038474"/>
              <a:ext cx="252694" cy="384176"/>
            </a:xfrm>
            <a:custGeom>
              <a:avLst/>
              <a:gdLst>
                <a:gd name="T0" fmla="*/ 2147483647 w 246"/>
                <a:gd name="T1" fmla="*/ 2147483647 h 374"/>
                <a:gd name="T2" fmla="*/ 2147483647 w 246"/>
                <a:gd name="T3" fmla="*/ 2147483647 h 374"/>
                <a:gd name="T4" fmla="*/ 2147483647 w 246"/>
                <a:gd name="T5" fmla="*/ 2147483647 h 374"/>
                <a:gd name="T6" fmla="*/ 2147483647 w 246"/>
                <a:gd name="T7" fmla="*/ 2147483647 h 374"/>
                <a:gd name="T8" fmla="*/ 2147483647 w 246"/>
                <a:gd name="T9" fmla="*/ 2147483647 h 374"/>
                <a:gd name="T10" fmla="*/ 2147483647 w 246"/>
                <a:gd name="T11" fmla="*/ 2147483647 h 374"/>
                <a:gd name="T12" fmla="*/ 2147483647 w 246"/>
                <a:gd name="T13" fmla="*/ 2147483647 h 374"/>
                <a:gd name="T14" fmla="*/ 2147483647 w 246"/>
                <a:gd name="T15" fmla="*/ 2147483647 h 374"/>
                <a:gd name="T16" fmla="*/ 2147483647 w 246"/>
                <a:gd name="T17" fmla="*/ 2147483647 h 374"/>
                <a:gd name="T18" fmla="*/ 2147483647 w 246"/>
                <a:gd name="T19" fmla="*/ 2147483647 h 374"/>
                <a:gd name="T20" fmla="*/ 2147483647 w 246"/>
                <a:gd name="T21" fmla="*/ 2147483647 h 374"/>
                <a:gd name="T22" fmla="*/ 2147483647 w 246"/>
                <a:gd name="T23" fmla="*/ 2147483647 h 374"/>
                <a:gd name="T24" fmla="*/ 2147483647 w 246"/>
                <a:gd name="T25" fmla="*/ 2147483647 h 374"/>
                <a:gd name="T26" fmla="*/ 2147483647 w 246"/>
                <a:gd name="T27" fmla="*/ 2147483647 h 374"/>
                <a:gd name="T28" fmla="*/ 2147483647 w 246"/>
                <a:gd name="T29" fmla="*/ 2147483647 h 374"/>
                <a:gd name="T30" fmla="*/ 2147483647 w 246"/>
                <a:gd name="T31" fmla="*/ 2147483647 h 374"/>
                <a:gd name="T32" fmla="*/ 2147483647 w 246"/>
                <a:gd name="T33" fmla="*/ 2147483647 h 374"/>
                <a:gd name="T34" fmla="*/ 2147483647 w 246"/>
                <a:gd name="T35" fmla="*/ 2147483647 h 374"/>
                <a:gd name="T36" fmla="*/ 2147483647 w 246"/>
                <a:gd name="T37" fmla="*/ 2147483647 h 374"/>
                <a:gd name="T38" fmla="*/ 2147483647 w 246"/>
                <a:gd name="T39" fmla="*/ 2147483647 h 374"/>
                <a:gd name="T40" fmla="*/ 0 w 246"/>
                <a:gd name="T41" fmla="*/ 2147483647 h 374"/>
                <a:gd name="T42" fmla="*/ 0 w 246"/>
                <a:gd name="T43" fmla="*/ 2147483647 h 374"/>
                <a:gd name="T44" fmla="*/ 0 w 246"/>
                <a:gd name="T45" fmla="*/ 2147483647 h 374"/>
                <a:gd name="T46" fmla="*/ 2147483647 w 246"/>
                <a:gd name="T47" fmla="*/ 2147483647 h 374"/>
                <a:gd name="T48" fmla="*/ 2147483647 w 246"/>
                <a:gd name="T49" fmla="*/ 2147483647 h 374"/>
                <a:gd name="T50" fmla="*/ 2147483647 w 246"/>
                <a:gd name="T51" fmla="*/ 2147483647 h 374"/>
                <a:gd name="T52" fmla="*/ 2147483647 w 246"/>
                <a:gd name="T53" fmla="*/ 2147483647 h 374"/>
                <a:gd name="T54" fmla="*/ 2147483647 w 246"/>
                <a:gd name="T55" fmla="*/ 2147483647 h 374"/>
                <a:gd name="T56" fmla="*/ 2147483647 w 246"/>
                <a:gd name="T57" fmla="*/ 2147483647 h 374"/>
                <a:gd name="T58" fmla="*/ 2147483647 w 246"/>
                <a:gd name="T59" fmla="*/ 0 h 374"/>
                <a:gd name="T60" fmla="*/ 2147483647 w 246"/>
                <a:gd name="T61" fmla="*/ 0 h 374"/>
                <a:gd name="T62" fmla="*/ 2147483647 w 246"/>
                <a:gd name="T63" fmla="*/ 0 h 374"/>
                <a:gd name="T64" fmla="*/ 2147483647 w 246"/>
                <a:gd name="T65" fmla="*/ 0 h 374"/>
                <a:gd name="T66" fmla="*/ 2147483647 w 246"/>
                <a:gd name="T67" fmla="*/ 2147483647 h 374"/>
                <a:gd name="T68" fmla="*/ 2147483647 w 246"/>
                <a:gd name="T69" fmla="*/ 2147483647 h 374"/>
                <a:gd name="T70" fmla="*/ 2147483647 w 246"/>
                <a:gd name="T71" fmla="*/ 2147483647 h 374"/>
                <a:gd name="T72" fmla="*/ 2147483647 w 246"/>
                <a:gd name="T73" fmla="*/ 2147483647 h 374"/>
                <a:gd name="T74" fmla="*/ 2147483647 w 246"/>
                <a:gd name="T75" fmla="*/ 2147483647 h 374"/>
                <a:gd name="T76" fmla="*/ 2147483647 w 246"/>
                <a:gd name="T77" fmla="*/ 2147483647 h 374"/>
                <a:gd name="T78" fmla="*/ 2147483647 w 246"/>
                <a:gd name="T79" fmla="*/ 2147483647 h 374"/>
                <a:gd name="T80" fmla="*/ 2147483647 w 246"/>
                <a:gd name="T81" fmla="*/ 2147483647 h 374"/>
                <a:gd name="T82" fmla="*/ 2147483647 w 246"/>
                <a:gd name="T83" fmla="*/ 2147483647 h 374"/>
                <a:gd name="T84" fmla="*/ 2147483647 w 246"/>
                <a:gd name="T85" fmla="*/ 2147483647 h 374"/>
                <a:gd name="T86" fmla="*/ 2147483647 w 246"/>
                <a:gd name="T87" fmla="*/ 2147483647 h 374"/>
                <a:gd name="T88" fmla="*/ 2147483647 w 246"/>
                <a:gd name="T89" fmla="*/ 2147483647 h 374"/>
                <a:gd name="T90" fmla="*/ 2147483647 w 246"/>
                <a:gd name="T91" fmla="*/ 2147483647 h 374"/>
                <a:gd name="T92" fmla="*/ 2147483647 w 246"/>
                <a:gd name="T93" fmla="*/ 2147483647 h 374"/>
                <a:gd name="T94" fmla="*/ 2147483647 w 246"/>
                <a:gd name="T95" fmla="*/ 2147483647 h 374"/>
                <a:gd name="T96" fmla="*/ 2147483647 w 246"/>
                <a:gd name="T97" fmla="*/ 2147483647 h 374"/>
                <a:gd name="T98" fmla="*/ 2147483647 w 246"/>
                <a:gd name="T99" fmla="*/ 2147483647 h 374"/>
                <a:gd name="T100" fmla="*/ 2147483647 w 246"/>
                <a:gd name="T101" fmla="*/ 2147483647 h 374"/>
                <a:gd name="T102" fmla="*/ 2147483647 w 246"/>
                <a:gd name="T103" fmla="*/ 2147483647 h 374"/>
                <a:gd name="T104" fmla="*/ 2147483647 w 246"/>
                <a:gd name="T105" fmla="*/ 2147483647 h 3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6" h="374">
                  <a:moveTo>
                    <a:pt x="44" y="374"/>
                  </a:moveTo>
                  <a:lnTo>
                    <a:pt x="44" y="374"/>
                  </a:lnTo>
                  <a:lnTo>
                    <a:pt x="36" y="374"/>
                  </a:lnTo>
                  <a:lnTo>
                    <a:pt x="30" y="372"/>
                  </a:lnTo>
                  <a:lnTo>
                    <a:pt x="22" y="368"/>
                  </a:lnTo>
                  <a:lnTo>
                    <a:pt x="16" y="362"/>
                  </a:lnTo>
                  <a:lnTo>
                    <a:pt x="10" y="356"/>
                  </a:lnTo>
                  <a:lnTo>
                    <a:pt x="8" y="350"/>
                  </a:lnTo>
                  <a:lnTo>
                    <a:pt x="6" y="342"/>
                  </a:lnTo>
                  <a:lnTo>
                    <a:pt x="4" y="334"/>
                  </a:lnTo>
                  <a:lnTo>
                    <a:pt x="6" y="326"/>
                  </a:lnTo>
                  <a:lnTo>
                    <a:pt x="8" y="318"/>
                  </a:lnTo>
                  <a:lnTo>
                    <a:pt x="12" y="312"/>
                  </a:lnTo>
                  <a:lnTo>
                    <a:pt x="18" y="306"/>
                  </a:lnTo>
                  <a:lnTo>
                    <a:pt x="146" y="184"/>
                  </a:lnTo>
                  <a:lnTo>
                    <a:pt x="14" y="70"/>
                  </a:lnTo>
                  <a:lnTo>
                    <a:pt x="8" y="64"/>
                  </a:lnTo>
                  <a:lnTo>
                    <a:pt x="4" y="56"/>
                  </a:lnTo>
                  <a:lnTo>
                    <a:pt x="0" y="50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8" y="12"/>
                  </a:lnTo>
                  <a:lnTo>
                    <a:pt x="14" y="8"/>
                  </a:lnTo>
                  <a:lnTo>
                    <a:pt x="22" y="4"/>
                  </a:lnTo>
                  <a:lnTo>
                    <a:pt x="28" y="0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58" y="4"/>
                  </a:lnTo>
                  <a:lnTo>
                    <a:pt x="66" y="8"/>
                  </a:lnTo>
                  <a:lnTo>
                    <a:pt x="232" y="152"/>
                  </a:lnTo>
                  <a:lnTo>
                    <a:pt x="238" y="158"/>
                  </a:lnTo>
                  <a:lnTo>
                    <a:pt x="242" y="164"/>
                  </a:lnTo>
                  <a:lnTo>
                    <a:pt x="244" y="172"/>
                  </a:lnTo>
                  <a:lnTo>
                    <a:pt x="246" y="180"/>
                  </a:lnTo>
                  <a:lnTo>
                    <a:pt x="246" y="188"/>
                  </a:lnTo>
                  <a:lnTo>
                    <a:pt x="242" y="196"/>
                  </a:lnTo>
                  <a:lnTo>
                    <a:pt x="240" y="204"/>
                  </a:lnTo>
                  <a:lnTo>
                    <a:pt x="234" y="210"/>
                  </a:lnTo>
                  <a:lnTo>
                    <a:pt x="72" y="364"/>
                  </a:lnTo>
                  <a:lnTo>
                    <a:pt x="66" y="368"/>
                  </a:lnTo>
                  <a:lnTo>
                    <a:pt x="60" y="372"/>
                  </a:lnTo>
                  <a:lnTo>
                    <a:pt x="52" y="374"/>
                  </a:lnTo>
                  <a:lnTo>
                    <a:pt x="44" y="374"/>
                  </a:lnTo>
                  <a:close/>
                </a:path>
              </a:pathLst>
            </a:custGeom>
            <a:gradFill rotWithShape="1">
              <a:gsLst>
                <a:gs pos="0">
                  <a:srgbClr val="A6CEE2"/>
                </a:gs>
                <a:gs pos="100000">
                  <a:srgbClr val="78B4D2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3B8BB3"/>
              </a:outerShdw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29963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75628"/>
            <a:ext cx="42825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Technology Roadmap</a:t>
            </a:r>
            <a:endParaRPr lang="ko-KR" altLang="en-US" sz="3000" dirty="0">
              <a:solidFill>
                <a:srgbClr val="0070C0"/>
              </a:solidFill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맑은 고딕" pitchFamily="50" charset="-127"/>
              <a:cs typeface="Verdana" pitchFamily="34" charset="0"/>
            </a:endParaRPr>
          </a:p>
        </p:txBody>
      </p:sp>
      <p:sp>
        <p:nvSpPr>
          <p:cNvPr id="57" name="Text Box 118"/>
          <p:cNvSpPr txBox="1">
            <a:spLocks noChangeArrowheads="1"/>
          </p:cNvSpPr>
          <p:nvPr/>
        </p:nvSpPr>
        <p:spPr bwMode="auto">
          <a:xfrm>
            <a:off x="379568" y="1552194"/>
            <a:ext cx="1802920" cy="4999672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CDD1CF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>
            <a:lvl1pPr defTabSz="1068388" eaLnBrk="0" hangingPunct="0"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1pPr>
            <a:lvl2pPr marL="742950" indent="-285750" defTabSz="1068388" eaLnBrk="0" hangingPunct="0"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2pPr>
            <a:lvl3pPr marL="1143000" indent="-228600" defTabSz="1068388" eaLnBrk="0" hangingPunct="0"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3pPr>
            <a:lvl4pPr marL="1600200" indent="-228600" defTabSz="1068388" eaLnBrk="0" hangingPunct="0"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4pPr>
            <a:lvl5pPr marL="2057400" indent="-228600" defTabSz="1068388" eaLnBrk="0" hangingPunct="0"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5pPr>
            <a:lvl6pPr marL="2514600" indent="-228600" algn="ctr" defTabSz="106838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6pPr>
            <a:lvl7pPr marL="2971800" indent="-228600" algn="ctr" defTabSz="106838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7pPr>
            <a:lvl8pPr marL="3429000" indent="-228600" algn="ctr" defTabSz="106838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8pPr>
            <a:lvl9pPr marL="3886200" indent="-228600" algn="ctr" defTabSz="106838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9pPr>
          </a:lstStyle>
          <a:p>
            <a:pPr eaLnBrk="1" hangingPunct="1"/>
            <a:endParaRPr lang="ko-KR" altLang="en-US" sz="90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7" name="Rectangle 21"/>
          <p:cNvSpPr/>
          <p:nvPr/>
        </p:nvSpPr>
        <p:spPr>
          <a:xfrm>
            <a:off x="444622" y="3709935"/>
            <a:ext cx="1652400" cy="183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eDDA</a:t>
            </a:r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WI</a:t>
            </a:r>
          </a:p>
        </p:txBody>
      </p:sp>
      <p:sp>
        <p:nvSpPr>
          <p:cNvPr id="98" name="Rectangle 16"/>
          <p:cNvSpPr/>
          <p:nvPr/>
        </p:nvSpPr>
        <p:spPr>
          <a:xfrm>
            <a:off x="444622" y="3509835"/>
            <a:ext cx="1652400" cy="183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RAN overload ctrl WI </a:t>
            </a:r>
          </a:p>
        </p:txBody>
      </p:sp>
      <p:sp>
        <p:nvSpPr>
          <p:cNvPr id="99" name="Rectangle 17"/>
          <p:cNvSpPr/>
          <p:nvPr/>
        </p:nvSpPr>
        <p:spPr>
          <a:xfrm>
            <a:off x="444622" y="4040660"/>
            <a:ext cx="1652400" cy="183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CA enhancements WI</a:t>
            </a:r>
          </a:p>
        </p:txBody>
      </p:sp>
      <p:sp>
        <p:nvSpPr>
          <p:cNvPr id="100" name="Rectangle 30"/>
          <p:cNvSpPr/>
          <p:nvPr/>
        </p:nvSpPr>
        <p:spPr>
          <a:xfrm>
            <a:off x="444622" y="4447191"/>
            <a:ext cx="1652400" cy="183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HetNet</a:t>
            </a:r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mob SI</a:t>
            </a:r>
          </a:p>
        </p:txBody>
      </p:sp>
      <p:sp>
        <p:nvSpPr>
          <p:cNvPr id="101" name="Rectangle 32"/>
          <p:cNvSpPr/>
          <p:nvPr/>
        </p:nvSpPr>
        <p:spPr>
          <a:xfrm>
            <a:off x="444622" y="4240760"/>
            <a:ext cx="1652400" cy="183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MDT enhance WI</a:t>
            </a:r>
          </a:p>
        </p:txBody>
      </p:sp>
      <p:sp>
        <p:nvSpPr>
          <p:cNvPr id="102" name="Rectangle 35"/>
          <p:cNvSpPr/>
          <p:nvPr/>
        </p:nvSpPr>
        <p:spPr>
          <a:xfrm>
            <a:off x="444622" y="4883802"/>
            <a:ext cx="1652400" cy="183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Mobile Relay SI</a:t>
            </a:r>
          </a:p>
        </p:txBody>
      </p:sp>
      <p:sp>
        <p:nvSpPr>
          <p:cNvPr id="103" name="Rectangle 36"/>
          <p:cNvSpPr/>
          <p:nvPr/>
        </p:nvSpPr>
        <p:spPr>
          <a:xfrm>
            <a:off x="444622" y="4677372"/>
            <a:ext cx="1652400" cy="183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Energy Saving WI</a:t>
            </a:r>
          </a:p>
        </p:txBody>
      </p:sp>
      <p:sp>
        <p:nvSpPr>
          <p:cNvPr id="104" name="Rectangle 17"/>
          <p:cNvSpPr/>
          <p:nvPr/>
        </p:nvSpPr>
        <p:spPr>
          <a:xfrm>
            <a:off x="444622" y="1652951"/>
            <a:ext cx="1652400" cy="183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CoMP</a:t>
            </a:r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WI</a:t>
            </a:r>
          </a:p>
        </p:txBody>
      </p:sp>
      <p:sp>
        <p:nvSpPr>
          <p:cNvPr id="105" name="Rectangle 17"/>
          <p:cNvSpPr/>
          <p:nvPr/>
        </p:nvSpPr>
        <p:spPr>
          <a:xfrm>
            <a:off x="444622" y="2326071"/>
            <a:ext cx="1652400" cy="183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Enh</a:t>
            </a:r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DL ctrl </a:t>
            </a:r>
            <a:r>
              <a:rPr lang="en-GB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ch</a:t>
            </a:r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WI</a:t>
            </a:r>
          </a:p>
        </p:txBody>
      </p:sp>
      <p:sp>
        <p:nvSpPr>
          <p:cNvPr id="106" name="Rectangle 17"/>
          <p:cNvSpPr/>
          <p:nvPr/>
        </p:nvSpPr>
        <p:spPr>
          <a:xfrm>
            <a:off x="444622" y="2527028"/>
            <a:ext cx="1652400" cy="183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FeICIC</a:t>
            </a:r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WI</a:t>
            </a:r>
          </a:p>
        </p:txBody>
      </p:sp>
      <p:sp>
        <p:nvSpPr>
          <p:cNvPr id="107" name="Rectangle 17"/>
          <p:cNvSpPr/>
          <p:nvPr/>
        </p:nvSpPr>
        <p:spPr>
          <a:xfrm>
            <a:off x="444622" y="2928942"/>
            <a:ext cx="1652400" cy="183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Low-cost MTC UE SI</a:t>
            </a:r>
          </a:p>
        </p:txBody>
      </p:sp>
      <p:sp>
        <p:nvSpPr>
          <p:cNvPr id="108" name="Rectangle 17"/>
          <p:cNvSpPr/>
          <p:nvPr/>
        </p:nvSpPr>
        <p:spPr>
          <a:xfrm>
            <a:off x="444622" y="2727985"/>
            <a:ext cx="1652400" cy="183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LTE TDD IMTA SI</a:t>
            </a:r>
          </a:p>
        </p:txBody>
      </p:sp>
      <p:sp>
        <p:nvSpPr>
          <p:cNvPr id="109" name="Rectangle 17"/>
          <p:cNvSpPr/>
          <p:nvPr/>
        </p:nvSpPr>
        <p:spPr>
          <a:xfrm>
            <a:off x="444622" y="3129898"/>
            <a:ext cx="1652400" cy="183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Coverage </a:t>
            </a:r>
            <a:r>
              <a:rPr lang="en-GB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Enh</a:t>
            </a:r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SI</a:t>
            </a:r>
          </a:p>
        </p:txBody>
      </p:sp>
      <p:sp>
        <p:nvSpPr>
          <p:cNvPr id="110" name="Rectangle 46"/>
          <p:cNvSpPr/>
          <p:nvPr/>
        </p:nvSpPr>
        <p:spPr>
          <a:xfrm>
            <a:off x="444622" y="5520761"/>
            <a:ext cx="1652400" cy="183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Advanced Receiver WI</a:t>
            </a:r>
          </a:p>
        </p:txBody>
      </p:sp>
      <p:sp>
        <p:nvSpPr>
          <p:cNvPr id="111" name="Rectangle 43"/>
          <p:cNvSpPr/>
          <p:nvPr/>
        </p:nvSpPr>
        <p:spPr>
          <a:xfrm>
            <a:off x="8471607" y="6118860"/>
            <a:ext cx="530168" cy="1631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GB" sz="900" kern="0" dirty="0" smtClean="0">
                <a:effectLst/>
                <a:latin typeface="Microsoft JhengHei" pitchFamily="34" charset="-120"/>
                <a:ea typeface="Microsoft JhengHei" pitchFamily="34" charset="-120"/>
              </a:rPr>
              <a:t>RAN3</a:t>
            </a:r>
            <a:endParaRPr kumimoji="0" lang="en-GB" sz="900" kern="0" dirty="0">
              <a:effectLst/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112" name="Rectangle 44"/>
          <p:cNvSpPr/>
          <p:nvPr/>
        </p:nvSpPr>
        <p:spPr>
          <a:xfrm>
            <a:off x="8471607" y="5867400"/>
            <a:ext cx="530168" cy="1631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GB" sz="900" kern="0" dirty="0" smtClean="0">
                <a:effectLst/>
                <a:latin typeface="Microsoft JhengHei" pitchFamily="34" charset="-120"/>
                <a:ea typeface="Microsoft JhengHei" pitchFamily="34" charset="-120"/>
              </a:rPr>
              <a:t>RAN2</a:t>
            </a:r>
            <a:endParaRPr kumimoji="0" lang="en-GB" sz="900" kern="0" dirty="0">
              <a:effectLst/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113" name="Rectangle 45"/>
          <p:cNvSpPr/>
          <p:nvPr/>
        </p:nvSpPr>
        <p:spPr>
          <a:xfrm>
            <a:off x="8471607" y="5615940"/>
            <a:ext cx="530168" cy="1631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GB" sz="900" kern="0" dirty="0" smtClean="0">
                <a:effectLst/>
                <a:latin typeface="Microsoft JhengHei" pitchFamily="34" charset="-120"/>
                <a:ea typeface="Microsoft JhengHei" pitchFamily="34" charset="-120"/>
              </a:rPr>
              <a:t>RAN1</a:t>
            </a:r>
            <a:endParaRPr kumimoji="0" lang="en-GB" sz="900" kern="0" dirty="0">
              <a:effectLst/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114" name="Rectangle 46"/>
          <p:cNvSpPr/>
          <p:nvPr/>
        </p:nvSpPr>
        <p:spPr>
          <a:xfrm>
            <a:off x="8471607" y="6370320"/>
            <a:ext cx="530168" cy="1631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GB" sz="900" kern="0" dirty="0" smtClean="0">
                <a:effectLst/>
                <a:latin typeface="Microsoft JhengHei" pitchFamily="34" charset="-120"/>
                <a:ea typeface="Microsoft JhengHei" pitchFamily="34" charset="-120"/>
              </a:rPr>
              <a:t>RAN4</a:t>
            </a:r>
            <a:endParaRPr kumimoji="0" lang="en-GB" sz="900" kern="0" dirty="0">
              <a:effectLst/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90" name="Text Box 118"/>
          <p:cNvSpPr txBox="1">
            <a:spLocks noChangeArrowheads="1"/>
          </p:cNvSpPr>
          <p:nvPr/>
        </p:nvSpPr>
        <p:spPr bwMode="auto">
          <a:xfrm>
            <a:off x="6564698" y="1552194"/>
            <a:ext cx="1768415" cy="4999672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CDD1CF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>
            <a:lvl1pPr defTabSz="1068388" eaLnBrk="0" hangingPunct="0"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1pPr>
            <a:lvl2pPr marL="742950" indent="-285750" defTabSz="1068388" eaLnBrk="0" hangingPunct="0"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2pPr>
            <a:lvl3pPr marL="1143000" indent="-228600" defTabSz="1068388" eaLnBrk="0" hangingPunct="0"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3pPr>
            <a:lvl4pPr marL="1600200" indent="-228600" defTabSz="1068388" eaLnBrk="0" hangingPunct="0"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4pPr>
            <a:lvl5pPr marL="2057400" indent="-228600" defTabSz="1068388" eaLnBrk="0" hangingPunct="0"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5pPr>
            <a:lvl6pPr marL="2514600" indent="-228600" algn="ctr" defTabSz="106838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6pPr>
            <a:lvl7pPr marL="2971800" indent="-228600" algn="ctr" defTabSz="106838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7pPr>
            <a:lvl8pPr marL="3429000" indent="-228600" algn="ctr" defTabSz="106838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8pPr>
            <a:lvl9pPr marL="3886200" indent="-228600" algn="ctr" defTabSz="106838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9pPr>
          </a:lstStyle>
          <a:p>
            <a:pPr eaLnBrk="1" hangingPunct="1"/>
            <a:endParaRPr lang="ko-KR" altLang="en-US" sz="90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8" name="Rectangle 16"/>
          <p:cNvSpPr/>
          <p:nvPr/>
        </p:nvSpPr>
        <p:spPr>
          <a:xfrm>
            <a:off x="6626950" y="3615709"/>
            <a:ext cx="1652400" cy="183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CP-reduction </a:t>
            </a:r>
            <a:r>
              <a:rPr lang="en-GB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enh</a:t>
            </a:r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 WI</a:t>
            </a:r>
          </a:p>
        </p:txBody>
      </p:sp>
      <p:sp>
        <p:nvSpPr>
          <p:cNvPr id="119" name="Rectangle 17"/>
          <p:cNvSpPr/>
          <p:nvPr/>
        </p:nvSpPr>
        <p:spPr>
          <a:xfrm>
            <a:off x="6626950" y="4029434"/>
            <a:ext cx="1652400" cy="183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US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Inter-</a:t>
            </a:r>
            <a:r>
              <a:rPr lang="en-US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eNB</a:t>
            </a:r>
            <a:r>
              <a:rPr lang="en-US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CA </a:t>
            </a:r>
            <a:r>
              <a:rPr lang="en-US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enh</a:t>
            </a:r>
            <a:r>
              <a:rPr lang="en-US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WI</a:t>
            </a:r>
            <a:endParaRPr lang="en-GB" sz="1050" kern="0" dirty="0">
              <a:effectLst/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120" name="Rectangle 17"/>
          <p:cNvSpPr/>
          <p:nvPr/>
        </p:nvSpPr>
        <p:spPr>
          <a:xfrm>
            <a:off x="6626950" y="6127668"/>
            <a:ext cx="1652400" cy="3800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00" kern="0" dirty="0" smtClean="0">
                <a:effectLst/>
                <a:latin typeface="Microsoft JhengHei" pitchFamily="34" charset="-120"/>
                <a:ea typeface="Microsoft JhengHei" pitchFamily="34" charset="-120"/>
              </a:rPr>
              <a:t>Technologies for higher frequency</a:t>
            </a:r>
            <a:endParaRPr lang="en-GB" sz="1000" kern="0" dirty="0">
              <a:effectLst/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123" name="Rectangle 41"/>
          <p:cNvSpPr/>
          <p:nvPr/>
        </p:nvSpPr>
        <p:spPr>
          <a:xfrm>
            <a:off x="6626950" y="2052708"/>
            <a:ext cx="1652400" cy="183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FD-MIMO </a:t>
            </a:r>
            <a:r>
              <a:rPr lang="en-GB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Enh</a:t>
            </a:r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WI </a:t>
            </a:r>
          </a:p>
        </p:txBody>
      </p:sp>
      <p:sp>
        <p:nvSpPr>
          <p:cNvPr id="124" name="Rectangle 24"/>
          <p:cNvSpPr/>
          <p:nvPr/>
        </p:nvSpPr>
        <p:spPr>
          <a:xfrm>
            <a:off x="6626950" y="5305780"/>
            <a:ext cx="1652400" cy="183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UP-CON </a:t>
            </a:r>
            <a:r>
              <a:rPr lang="en-GB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enh</a:t>
            </a:r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WI</a:t>
            </a:r>
          </a:p>
        </p:txBody>
      </p:sp>
      <p:sp>
        <p:nvSpPr>
          <p:cNvPr id="94" name="Text Box 118"/>
          <p:cNvSpPr txBox="1">
            <a:spLocks noChangeArrowheads="1"/>
          </p:cNvSpPr>
          <p:nvPr/>
        </p:nvSpPr>
        <p:spPr bwMode="auto">
          <a:xfrm>
            <a:off x="2725943" y="1552194"/>
            <a:ext cx="3269411" cy="4999672"/>
          </a:xfrm>
          <a:prstGeom prst="rect">
            <a:avLst/>
          </a:prstGeom>
          <a:solidFill>
            <a:schemeClr val="bg1"/>
          </a:solidFill>
          <a:ln w="6350" algn="ctr">
            <a:solidFill>
              <a:srgbClr val="CDD1CF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>
            <a:lvl1pPr defTabSz="1068388" eaLnBrk="0" hangingPunct="0"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1pPr>
            <a:lvl2pPr marL="742950" indent="-285750" defTabSz="1068388" eaLnBrk="0" hangingPunct="0"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2pPr>
            <a:lvl3pPr marL="1143000" indent="-228600" defTabSz="1068388" eaLnBrk="0" hangingPunct="0"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3pPr>
            <a:lvl4pPr marL="1600200" indent="-228600" defTabSz="1068388" eaLnBrk="0" hangingPunct="0"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4pPr>
            <a:lvl5pPr marL="2057400" indent="-228600" defTabSz="1068388" eaLnBrk="0" hangingPunct="0"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5pPr>
            <a:lvl6pPr marL="2514600" indent="-228600" algn="ctr" defTabSz="106838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6pPr>
            <a:lvl7pPr marL="2971800" indent="-228600" algn="ctr" defTabSz="106838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7pPr>
            <a:lvl8pPr marL="3429000" indent="-228600" algn="ctr" defTabSz="106838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8pPr>
            <a:lvl9pPr marL="3886200" indent="-228600" algn="ctr" defTabSz="106838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9pPr>
          </a:lstStyle>
          <a:p>
            <a:pPr eaLnBrk="1" hangingPunct="1"/>
            <a:endParaRPr lang="ko-KR" altLang="en-US" sz="90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5" name="Rectangle 22"/>
          <p:cNvSpPr/>
          <p:nvPr/>
        </p:nvSpPr>
        <p:spPr>
          <a:xfrm>
            <a:off x="2782834" y="3622705"/>
            <a:ext cx="1213200" cy="183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CP-reduction SI</a:t>
            </a:r>
          </a:p>
        </p:txBody>
      </p:sp>
      <p:sp>
        <p:nvSpPr>
          <p:cNvPr id="126" name="Rectangle 24"/>
          <p:cNvSpPr/>
          <p:nvPr/>
        </p:nvSpPr>
        <p:spPr>
          <a:xfrm>
            <a:off x="2783828" y="5300901"/>
            <a:ext cx="3174206" cy="183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UP-CON WI</a:t>
            </a:r>
          </a:p>
        </p:txBody>
      </p:sp>
      <p:sp>
        <p:nvSpPr>
          <p:cNvPr id="127" name="Rectangle 26"/>
          <p:cNvSpPr/>
          <p:nvPr/>
        </p:nvSpPr>
        <p:spPr>
          <a:xfrm>
            <a:off x="2782834" y="5089998"/>
            <a:ext cx="3175200" cy="183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LIPA/SIPTO WI</a:t>
            </a:r>
          </a:p>
        </p:txBody>
      </p:sp>
      <p:sp>
        <p:nvSpPr>
          <p:cNvPr id="128" name="Rectangle 27"/>
          <p:cNvSpPr/>
          <p:nvPr/>
        </p:nvSpPr>
        <p:spPr>
          <a:xfrm>
            <a:off x="2782834" y="4668192"/>
            <a:ext cx="3175200" cy="183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Energy Saving Enhancement WI</a:t>
            </a:r>
          </a:p>
        </p:txBody>
      </p:sp>
      <p:sp>
        <p:nvSpPr>
          <p:cNvPr id="129" name="Rectangle 28"/>
          <p:cNvSpPr/>
          <p:nvPr/>
        </p:nvSpPr>
        <p:spPr>
          <a:xfrm>
            <a:off x="2782834" y="4879095"/>
            <a:ext cx="3175200" cy="183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Mobile Relay WI</a:t>
            </a:r>
          </a:p>
        </p:txBody>
      </p:sp>
      <p:sp>
        <p:nvSpPr>
          <p:cNvPr id="130" name="Rectangle 29"/>
          <p:cNvSpPr/>
          <p:nvPr/>
        </p:nvSpPr>
        <p:spPr>
          <a:xfrm>
            <a:off x="2782834" y="4457289"/>
            <a:ext cx="3175200" cy="183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HetNet</a:t>
            </a:r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mobility WI</a:t>
            </a:r>
          </a:p>
        </p:txBody>
      </p:sp>
      <p:sp>
        <p:nvSpPr>
          <p:cNvPr id="131" name="Rectangle 31"/>
          <p:cNvSpPr/>
          <p:nvPr/>
        </p:nvSpPr>
        <p:spPr>
          <a:xfrm>
            <a:off x="2782834" y="4246386"/>
            <a:ext cx="3175200" cy="183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MDT enhancements+ WI</a:t>
            </a:r>
          </a:p>
        </p:txBody>
      </p:sp>
      <p:sp>
        <p:nvSpPr>
          <p:cNvPr id="132" name="Rectangle 37"/>
          <p:cNvSpPr/>
          <p:nvPr/>
        </p:nvSpPr>
        <p:spPr>
          <a:xfrm>
            <a:off x="2782834" y="2739309"/>
            <a:ext cx="3175200" cy="183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LTE TDD IMTA WI</a:t>
            </a:r>
          </a:p>
        </p:txBody>
      </p:sp>
      <p:sp>
        <p:nvSpPr>
          <p:cNvPr id="133" name="Rectangle 38"/>
          <p:cNvSpPr/>
          <p:nvPr/>
        </p:nvSpPr>
        <p:spPr>
          <a:xfrm>
            <a:off x="2782834" y="2944615"/>
            <a:ext cx="3175200" cy="183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Low-cost MTC UE WI</a:t>
            </a:r>
          </a:p>
        </p:txBody>
      </p:sp>
      <p:sp>
        <p:nvSpPr>
          <p:cNvPr id="134" name="Rectangle 39"/>
          <p:cNvSpPr/>
          <p:nvPr/>
        </p:nvSpPr>
        <p:spPr>
          <a:xfrm>
            <a:off x="2782834" y="3149918"/>
            <a:ext cx="3175200" cy="183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Coverage </a:t>
            </a:r>
            <a:r>
              <a:rPr lang="en-GB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Enh</a:t>
            </a:r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WI</a:t>
            </a:r>
          </a:p>
        </p:txBody>
      </p:sp>
      <p:sp>
        <p:nvSpPr>
          <p:cNvPr id="135" name="Rectangle 40"/>
          <p:cNvSpPr/>
          <p:nvPr/>
        </p:nvSpPr>
        <p:spPr>
          <a:xfrm>
            <a:off x="2782834" y="1648519"/>
            <a:ext cx="3175200" cy="183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CoMP</a:t>
            </a:r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Enhancement WI</a:t>
            </a:r>
          </a:p>
        </p:txBody>
      </p:sp>
      <p:sp>
        <p:nvSpPr>
          <p:cNvPr id="136" name="Rectangle 41"/>
          <p:cNvSpPr/>
          <p:nvPr/>
        </p:nvSpPr>
        <p:spPr>
          <a:xfrm>
            <a:off x="2782834" y="2058462"/>
            <a:ext cx="1213200" cy="183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FD-MIMO SI </a:t>
            </a:r>
          </a:p>
        </p:txBody>
      </p:sp>
      <p:sp>
        <p:nvSpPr>
          <p:cNvPr id="137" name="Rectangle 41"/>
          <p:cNvSpPr/>
          <p:nvPr/>
        </p:nvSpPr>
        <p:spPr>
          <a:xfrm>
            <a:off x="2782834" y="1853491"/>
            <a:ext cx="3175200" cy="183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Further DL MIMO Enhancement WI </a:t>
            </a:r>
          </a:p>
        </p:txBody>
      </p:sp>
      <p:sp>
        <p:nvSpPr>
          <p:cNvPr id="138" name="Rectangle 23"/>
          <p:cNvSpPr/>
          <p:nvPr/>
        </p:nvSpPr>
        <p:spPr>
          <a:xfrm>
            <a:off x="4021602" y="4035483"/>
            <a:ext cx="1936800" cy="183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Inter-</a:t>
            </a:r>
            <a:r>
              <a:rPr lang="en-GB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eNB</a:t>
            </a:r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CA </a:t>
            </a:r>
            <a:r>
              <a:rPr lang="en-GB" sz="1050" kern="0" dirty="0" smtClean="0">
                <a:effectLst/>
                <a:latin typeface="Microsoft JhengHei" pitchFamily="34" charset="-120"/>
                <a:ea typeface="Microsoft JhengHei" pitchFamily="34" charset="-120"/>
              </a:rPr>
              <a:t>WI</a:t>
            </a:r>
            <a:endParaRPr lang="en-GB" sz="1050" kern="0" dirty="0">
              <a:effectLst/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139" name="Rectangle 23"/>
          <p:cNvSpPr/>
          <p:nvPr/>
        </p:nvSpPr>
        <p:spPr>
          <a:xfrm>
            <a:off x="2782834" y="4035483"/>
            <a:ext cx="1213200" cy="183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Inter-</a:t>
            </a:r>
            <a:r>
              <a:rPr lang="en-GB" sz="1050" kern="0" dirty="0" err="1">
                <a:effectLst/>
                <a:latin typeface="Microsoft JhengHei" pitchFamily="34" charset="-120"/>
                <a:ea typeface="Microsoft JhengHei" pitchFamily="34" charset="-120"/>
              </a:rPr>
              <a:t>eNB</a:t>
            </a:r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 CA SI</a:t>
            </a:r>
          </a:p>
        </p:txBody>
      </p:sp>
      <p:sp>
        <p:nvSpPr>
          <p:cNvPr id="140" name="Rectangle 22"/>
          <p:cNvSpPr/>
          <p:nvPr/>
        </p:nvSpPr>
        <p:spPr>
          <a:xfrm>
            <a:off x="4021602" y="3622705"/>
            <a:ext cx="1936800" cy="183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00" kern="0" dirty="0">
                <a:effectLst/>
                <a:latin typeface="Microsoft JhengHei" pitchFamily="34" charset="-120"/>
                <a:ea typeface="Microsoft JhengHei" pitchFamily="34" charset="-120"/>
              </a:rPr>
              <a:t>CP-overhead reduction WI </a:t>
            </a:r>
          </a:p>
        </p:txBody>
      </p:sp>
      <p:sp>
        <p:nvSpPr>
          <p:cNvPr id="141" name="Rectangle 41"/>
          <p:cNvSpPr/>
          <p:nvPr/>
        </p:nvSpPr>
        <p:spPr>
          <a:xfrm>
            <a:off x="4021602" y="2058462"/>
            <a:ext cx="1936800" cy="183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50" kern="0" dirty="0">
                <a:effectLst/>
                <a:latin typeface="Microsoft JhengHei" pitchFamily="34" charset="-120"/>
                <a:ea typeface="Microsoft JhengHei" pitchFamily="34" charset="-120"/>
              </a:rPr>
              <a:t>FD-MIMO </a:t>
            </a:r>
            <a:r>
              <a:rPr lang="en-GB" sz="1050" kern="0" dirty="0" smtClean="0">
                <a:effectLst/>
                <a:latin typeface="Microsoft JhengHei" pitchFamily="34" charset="-120"/>
                <a:ea typeface="Microsoft JhengHei" pitchFamily="34" charset="-120"/>
              </a:rPr>
              <a:t>WI </a:t>
            </a:r>
            <a:endParaRPr lang="en-GB" sz="1050" kern="0" dirty="0">
              <a:effectLst/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142" name="Rectangle 22"/>
          <p:cNvSpPr/>
          <p:nvPr/>
        </p:nvSpPr>
        <p:spPr>
          <a:xfrm>
            <a:off x="2783828" y="5523147"/>
            <a:ext cx="1211750" cy="183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sz="1000" kern="0" dirty="0">
                <a:effectLst/>
                <a:latin typeface="Microsoft JhengHei" pitchFamily="34" charset="-120"/>
                <a:ea typeface="Microsoft JhengHei" pitchFamily="34" charset="-120"/>
              </a:rPr>
              <a:t>Further adv </a:t>
            </a:r>
            <a:r>
              <a:rPr lang="en-GB" sz="1000" kern="0" dirty="0" err="1">
                <a:effectLst/>
                <a:latin typeface="Microsoft JhengHei" pitchFamily="34" charset="-120"/>
                <a:ea typeface="Microsoft JhengHei" pitchFamily="34" charset="-120"/>
              </a:rPr>
              <a:t>rx</a:t>
            </a:r>
            <a:r>
              <a:rPr lang="en-GB" sz="1000" kern="0" dirty="0">
                <a:effectLst/>
                <a:latin typeface="Microsoft JhengHei" pitchFamily="34" charset="-120"/>
                <a:ea typeface="Microsoft JhengHei" pitchFamily="34" charset="-120"/>
              </a:rPr>
              <a:t> SI?</a:t>
            </a:r>
          </a:p>
        </p:txBody>
      </p:sp>
      <p:sp>
        <p:nvSpPr>
          <p:cNvPr id="143" name="Rectangle 22"/>
          <p:cNvSpPr/>
          <p:nvPr/>
        </p:nvSpPr>
        <p:spPr>
          <a:xfrm>
            <a:off x="4021602" y="5523147"/>
            <a:ext cx="1936432" cy="183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/>
            <a:r>
              <a:rPr lang="en-GB" altLang="ko-KR" sz="1000" kern="0" dirty="0">
                <a:effectLst/>
                <a:latin typeface="Microsoft JhengHei" pitchFamily="34" charset="-120"/>
                <a:ea typeface="Microsoft JhengHei" pitchFamily="34" charset="-120"/>
              </a:rPr>
              <a:t>Further advanced receiver WI?</a:t>
            </a:r>
          </a:p>
        </p:txBody>
      </p:sp>
      <p:grpSp>
        <p:nvGrpSpPr>
          <p:cNvPr id="65" name="그룹 64"/>
          <p:cNvGrpSpPr/>
          <p:nvPr/>
        </p:nvGrpSpPr>
        <p:grpSpPr>
          <a:xfrm>
            <a:off x="414068" y="1230428"/>
            <a:ext cx="1733909" cy="338554"/>
            <a:chOff x="586348" y="1221463"/>
            <a:chExt cx="2016777" cy="338554"/>
          </a:xfrm>
        </p:grpSpPr>
        <p:sp>
          <p:nvSpPr>
            <p:cNvPr id="150" name="TextBox 149"/>
            <p:cNvSpPr txBox="1"/>
            <p:nvPr/>
          </p:nvSpPr>
          <p:spPr>
            <a:xfrm>
              <a:off x="1173382" y="1221463"/>
              <a:ext cx="827471" cy="33855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Rel-11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crosoft JhengHei" pitchFamily="34" charset="-120"/>
                <a:ea typeface="Microsoft JhengHei" pitchFamily="34" charset="-120"/>
                <a:cs typeface="Arial" pitchFamily="34" charset="0"/>
              </a:endParaRPr>
            </a:p>
          </p:txBody>
        </p:sp>
        <p:pic>
          <p:nvPicPr>
            <p:cNvPr id="153" name="Picture 183" descr="헤드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29063"/>
            <a:stretch>
              <a:fillRect/>
            </a:stretch>
          </p:blipFill>
          <p:spPr bwMode="auto">
            <a:xfrm>
              <a:off x="586348" y="1334953"/>
              <a:ext cx="552170" cy="126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4" name="Picture 184" descr="헤드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9063"/>
            <a:stretch>
              <a:fillRect/>
            </a:stretch>
          </p:blipFill>
          <p:spPr bwMode="auto">
            <a:xfrm>
              <a:off x="2050955" y="1334953"/>
              <a:ext cx="552170" cy="126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7" name="그룹 156"/>
          <p:cNvGrpSpPr/>
          <p:nvPr/>
        </p:nvGrpSpPr>
        <p:grpSpPr>
          <a:xfrm>
            <a:off x="3275733" y="1230428"/>
            <a:ext cx="2016777" cy="338554"/>
            <a:chOff x="586348" y="1221463"/>
            <a:chExt cx="2016777" cy="338554"/>
          </a:xfrm>
        </p:grpSpPr>
        <p:sp>
          <p:nvSpPr>
            <p:cNvPr id="158" name="TextBox 157"/>
            <p:cNvSpPr txBox="1"/>
            <p:nvPr/>
          </p:nvSpPr>
          <p:spPr>
            <a:xfrm>
              <a:off x="1173382" y="1221463"/>
              <a:ext cx="827471" cy="33855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97F7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Rel-12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97F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crosoft JhengHei" pitchFamily="34" charset="-120"/>
                <a:ea typeface="Microsoft JhengHei" pitchFamily="34" charset="-120"/>
                <a:cs typeface="Arial" pitchFamily="34" charset="0"/>
              </a:endParaRPr>
            </a:p>
          </p:txBody>
        </p:sp>
        <p:pic>
          <p:nvPicPr>
            <p:cNvPr id="159" name="Picture 183" descr="헤드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29063"/>
            <a:stretch>
              <a:fillRect/>
            </a:stretch>
          </p:blipFill>
          <p:spPr bwMode="auto">
            <a:xfrm>
              <a:off x="586348" y="1334953"/>
              <a:ext cx="552170" cy="126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0" name="Picture 184" descr="헤드"/>
            <p:cNvPicPr>
              <a:picLocks noChangeAspect="1" noChangeArrowheads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9063"/>
            <a:stretch>
              <a:fillRect/>
            </a:stretch>
          </p:blipFill>
          <p:spPr bwMode="auto">
            <a:xfrm>
              <a:off x="2050955" y="1334953"/>
              <a:ext cx="552170" cy="126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1" name="그룹 160"/>
          <p:cNvGrpSpPr/>
          <p:nvPr/>
        </p:nvGrpSpPr>
        <p:grpSpPr>
          <a:xfrm>
            <a:off x="6521565" y="1230428"/>
            <a:ext cx="1802921" cy="338554"/>
            <a:chOff x="586348" y="1221463"/>
            <a:chExt cx="2016777" cy="338554"/>
          </a:xfrm>
        </p:grpSpPr>
        <p:sp>
          <p:nvSpPr>
            <p:cNvPr id="162" name="TextBox 161"/>
            <p:cNvSpPr txBox="1"/>
            <p:nvPr/>
          </p:nvSpPr>
          <p:spPr>
            <a:xfrm>
              <a:off x="1173382" y="1221463"/>
              <a:ext cx="827471" cy="33855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Rel-13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crosoft JhengHei" pitchFamily="34" charset="-120"/>
                <a:ea typeface="Microsoft JhengHei" pitchFamily="34" charset="-120"/>
                <a:cs typeface="Arial" pitchFamily="34" charset="0"/>
              </a:endParaRPr>
            </a:p>
          </p:txBody>
        </p:sp>
        <p:pic>
          <p:nvPicPr>
            <p:cNvPr id="163" name="Picture 183" descr="헤드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29063"/>
            <a:stretch>
              <a:fillRect/>
            </a:stretch>
          </p:blipFill>
          <p:spPr bwMode="auto">
            <a:xfrm>
              <a:off x="586348" y="1334953"/>
              <a:ext cx="552170" cy="126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" name="Picture 184" descr="헤드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CFAFB"/>
                </a:clrFrom>
                <a:clrTo>
                  <a:srgbClr val="FCFAFB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9063"/>
            <a:stretch>
              <a:fillRect/>
            </a:stretch>
          </p:blipFill>
          <p:spPr bwMode="auto">
            <a:xfrm>
              <a:off x="2050955" y="1334953"/>
              <a:ext cx="552170" cy="126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6" name="슬라이드 번호 개체 틀 6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31</a:t>
            </a:fld>
            <a:endParaRPr lang="ko-KR" altLang="en-US"/>
          </a:p>
        </p:txBody>
      </p:sp>
      <p:pic>
        <p:nvPicPr>
          <p:cNvPr id="72" name="Picture 25" descr="화살-02"/>
          <p:cNvPicPr>
            <a:picLocks noChangeAspect="1" noChangeArrowheads="1"/>
          </p:cNvPicPr>
          <p:nvPr/>
        </p:nvPicPr>
        <p:blipFill>
          <a:blip r:embed="rId6" cstate="print">
            <a:lum bright="6000" contrast="-12000"/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26" t="903"/>
          <a:stretch>
            <a:fillRect/>
          </a:stretch>
        </p:blipFill>
        <p:spPr bwMode="auto">
          <a:xfrm>
            <a:off x="2258212" y="2728044"/>
            <a:ext cx="424603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25" descr="화살-02"/>
          <p:cNvPicPr>
            <a:picLocks noChangeAspect="1" noChangeArrowheads="1"/>
          </p:cNvPicPr>
          <p:nvPr/>
        </p:nvPicPr>
        <p:blipFill>
          <a:blip r:embed="rId6" cstate="print">
            <a:lum bright="6000" contrast="-12000"/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26" t="903"/>
          <a:stretch>
            <a:fillRect/>
          </a:stretch>
        </p:blipFill>
        <p:spPr bwMode="auto">
          <a:xfrm>
            <a:off x="6085464" y="2733803"/>
            <a:ext cx="424603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8678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392113" y="1211267"/>
            <a:ext cx="8610373" cy="5378219"/>
          </a:xfrm>
          <a:prstGeom prst="roundRect">
            <a:avLst>
              <a:gd name="adj" fmla="val 1273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슬라이드 번호 개체 틀 4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395536" y="375628"/>
            <a:ext cx="714977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Requirement of Beyond 4G Network</a:t>
            </a:r>
            <a:endParaRPr lang="ko-KR" altLang="en-US" sz="3000" dirty="0"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1174632" y="2332748"/>
            <a:ext cx="2424713" cy="1744592"/>
            <a:chOff x="1174632" y="2242275"/>
            <a:chExt cx="2424713" cy="1744592"/>
          </a:xfrm>
        </p:grpSpPr>
        <p:pic>
          <p:nvPicPr>
            <p:cNvPr id="22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79033" y="2242275"/>
              <a:ext cx="1615911" cy="1454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TextBox 24"/>
            <p:cNvSpPr txBox="1"/>
            <p:nvPr/>
          </p:nvSpPr>
          <p:spPr>
            <a:xfrm>
              <a:off x="1174632" y="3732951"/>
              <a:ext cx="2424713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05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1000x traffic increase </a:t>
              </a:r>
              <a:r>
                <a:rPr lang="en-US" altLang="ko-KR" sz="1050" dirty="0" smtClean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towards </a:t>
              </a:r>
              <a:r>
                <a:rPr lang="en-US" altLang="ko-KR" sz="105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2020</a:t>
              </a:r>
              <a:endParaRPr lang="ko-KR" altLang="en-US" sz="1050" dirty="0">
                <a:latin typeface="Microsoft JhengHei" pitchFamily="34" charset="-120"/>
                <a:ea typeface="Microsoft JhengHei" pitchFamily="34" charset="-120"/>
                <a:cs typeface="Arial" pitchFamily="34" charset="0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4938730" y="5578599"/>
            <a:ext cx="3782411" cy="659665"/>
            <a:chOff x="4937953" y="5457949"/>
            <a:chExt cx="3782411" cy="659665"/>
          </a:xfrm>
        </p:grpSpPr>
        <p:pic>
          <p:nvPicPr>
            <p:cNvPr id="39" name="Picture 32" descr="tab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62423" y="5578792"/>
              <a:ext cx="719681" cy="417978"/>
            </a:xfrm>
            <a:prstGeom prst="rect">
              <a:avLst/>
            </a:prstGeom>
          </p:spPr>
        </p:pic>
        <p:pic>
          <p:nvPicPr>
            <p:cNvPr id="40" name="그림 39" descr="a0015808_4d66177b93167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41998" y="5471112"/>
              <a:ext cx="729373" cy="633338"/>
            </a:xfrm>
            <a:prstGeom prst="rect">
              <a:avLst/>
            </a:prstGeom>
          </p:spPr>
        </p:pic>
        <p:pic>
          <p:nvPicPr>
            <p:cNvPr id="41" name="Picture 2" descr="http://www.safalsha.com/wp-content/uploads/2011/07/samsung-s5600-and-s5230-touchwiz-phones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EFF"/>
                </a:clrFrom>
                <a:clrTo>
                  <a:srgbClr val="FFFE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31266" y="5490367"/>
              <a:ext cx="660920" cy="594828"/>
            </a:xfrm>
            <a:prstGeom prst="rect">
              <a:avLst/>
            </a:prstGeom>
            <a:noFill/>
          </p:spPr>
        </p:pic>
        <p:pic>
          <p:nvPicPr>
            <p:cNvPr id="42" name="Picture 4" descr="http://www.reuk.co.uk/OtherImages/smart-electricity-meter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152081" y="5573497"/>
              <a:ext cx="568283" cy="428568"/>
            </a:xfrm>
            <a:prstGeom prst="rect">
              <a:avLst/>
            </a:prstGeom>
            <a:noFill/>
          </p:spPr>
        </p:pic>
        <p:pic>
          <p:nvPicPr>
            <p:cNvPr id="43" name="Picture 6" descr="http://smartphonenow.kr/wp-content/uploads/2011/09/GALAXY_Note_0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937953" y="5457949"/>
              <a:ext cx="464576" cy="659665"/>
            </a:xfrm>
            <a:prstGeom prst="rect">
              <a:avLst/>
            </a:prstGeom>
            <a:noFill/>
          </p:spPr>
        </p:pic>
      </p:grpSp>
      <p:sp>
        <p:nvSpPr>
          <p:cNvPr id="6" name="TextBox 5"/>
          <p:cNvSpPr txBox="1"/>
          <p:nvPr/>
        </p:nvSpPr>
        <p:spPr>
          <a:xfrm>
            <a:off x="357435" y="1210300"/>
            <a:ext cx="4466995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indent="-17462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5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Significant network </a:t>
            </a:r>
            <a:r>
              <a:rPr lang="en-US" altLang="ko-KR" sz="1500" b="1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capacity enhancement</a:t>
            </a:r>
          </a:p>
          <a:p>
            <a:pPr marL="174625" indent="-174625" latinLnBrk="0">
              <a:lnSpc>
                <a:spcPts val="1000"/>
              </a:lnSpc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endParaRPr lang="en-US" altLang="ko-KR" sz="1500" b="1" dirty="0"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363538" lvl="1" indent="-188913" latinLnBrk="0">
              <a:lnSpc>
                <a:spcPts val="1000"/>
              </a:lnSpc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</a:pP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Continued evolution of macro cell </a:t>
            </a: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/>
            </a:r>
            <a:b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</a:br>
            <a:endParaRPr lang="en-US" altLang="ko-KR" sz="1400" dirty="0"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363538" lvl="1" indent="-188913" latinLnBrk="0">
              <a:lnSpc>
                <a:spcPts val="1500"/>
              </a:lnSpc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</a:pP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Enhancement for small cell, e.g., LTE </a:t>
            </a: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or</a:t>
            </a:r>
            <a:b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</a:b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others</a:t>
            </a:r>
            <a:endParaRPr lang="en-US" altLang="ko-KR" sz="1400" dirty="0"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79156" y="1210300"/>
            <a:ext cx="44376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indent="-17462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5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Network energy efficiency improvement</a:t>
            </a:r>
          </a:p>
          <a:p>
            <a:pPr marL="285750" indent="-107950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</a:pP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Network capacity improvement </a:t>
            </a: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without</a:t>
            </a:r>
            <a:b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</a:b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necessarily increasing </a:t>
            </a: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energy </a:t>
            </a: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consumption</a:t>
            </a:r>
          </a:p>
          <a:p>
            <a:pPr marL="285750" indent="-107950" latinLnBrk="0">
              <a:lnSpc>
                <a:spcPts val="800"/>
              </a:lnSpc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</a:pPr>
            <a:endParaRPr lang="en-US" altLang="ko-KR" sz="1400" dirty="0"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285750" indent="-107950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</a:pP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Energy efficiency improvement for both macro and small cells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5498525" y="2493771"/>
            <a:ext cx="2690614" cy="1583569"/>
            <a:chOff x="5485825" y="2393985"/>
            <a:chExt cx="2690614" cy="1583569"/>
          </a:xfrm>
        </p:grpSpPr>
        <p:sp>
          <p:nvSpPr>
            <p:cNvPr id="33" name="TextBox 8"/>
            <p:cNvSpPr txBox="1">
              <a:spLocks noChangeArrowheads="1"/>
            </p:cNvSpPr>
            <p:nvPr/>
          </p:nvSpPr>
          <p:spPr bwMode="auto">
            <a:xfrm>
              <a:off x="5490060" y="3723638"/>
              <a:ext cx="2682145" cy="253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5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Source: </a:t>
              </a:r>
              <a:r>
                <a:rPr lang="en-US" altLang="ko-KR" sz="1050" dirty="0" err="1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GeSI</a:t>
              </a:r>
              <a:r>
                <a:rPr lang="en-US" altLang="ko-KR" sz="105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 SMART2020 Report (2008)</a:t>
              </a:r>
              <a:endParaRPr lang="ko-KR" altLang="en-US" sz="1050" dirty="0">
                <a:latin typeface="Microsoft JhengHei" pitchFamily="34" charset="-120"/>
                <a:ea typeface="Microsoft JhengHei" pitchFamily="34" charset="-120"/>
                <a:cs typeface="Arial" pitchFamily="34" charset="0"/>
              </a:endParaRPr>
            </a:p>
          </p:txBody>
        </p:sp>
        <p:grpSp>
          <p:nvGrpSpPr>
            <p:cNvPr id="13" name="그룹 12"/>
            <p:cNvGrpSpPr/>
            <p:nvPr/>
          </p:nvGrpSpPr>
          <p:grpSpPr>
            <a:xfrm>
              <a:off x="5485825" y="2393985"/>
              <a:ext cx="2690614" cy="1366138"/>
              <a:chOff x="5281186" y="2393985"/>
              <a:chExt cx="2690614" cy="1366138"/>
            </a:xfrm>
          </p:grpSpPr>
          <p:pic>
            <p:nvPicPr>
              <p:cNvPr id="23" name="Picture 3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5374447" y="2393985"/>
                <a:ext cx="2429143" cy="1289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6" name="TextBox 25"/>
              <p:cNvSpPr txBox="1"/>
              <p:nvPr/>
            </p:nvSpPr>
            <p:spPr>
              <a:xfrm>
                <a:off x="5281186" y="3506207"/>
                <a:ext cx="2690614" cy="253916"/>
              </a:xfrm>
              <a:prstGeom prst="rect">
                <a:avLst/>
              </a:prstGeom>
              <a:solidFill>
                <a:schemeClr val="bg1">
                  <a:alpha val="65000"/>
                </a:schemeClr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1050" b="1" dirty="0">
                    <a:solidFill>
                      <a:schemeClr val="accent6">
                        <a:lumMod val="75000"/>
                      </a:schemeClr>
                    </a:solidFill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Mobile network  energy consumption</a:t>
                </a:r>
                <a:endParaRPr lang="ko-KR" altLang="en-US" sz="1050" b="1" dirty="0">
                  <a:solidFill>
                    <a:schemeClr val="accent6">
                      <a:lumMod val="75000"/>
                    </a:schemeClr>
                  </a:solidFill>
                  <a:latin typeface="Microsoft JhengHei" pitchFamily="34" charset="-120"/>
                  <a:ea typeface="Microsoft JhengHei" pitchFamily="34" charset="-120"/>
                  <a:cs typeface="Arial" pitchFamily="34" charset="0"/>
                </a:endParaRPr>
              </a:p>
            </p:txBody>
          </p:sp>
          <p:sp>
            <p:nvSpPr>
              <p:cNvPr id="2" name="막힌 원호 1"/>
              <p:cNvSpPr/>
              <p:nvPr/>
            </p:nvSpPr>
            <p:spPr>
              <a:xfrm rot="15725455">
                <a:off x="5809580" y="2505677"/>
                <a:ext cx="722200" cy="703095"/>
              </a:xfrm>
              <a:prstGeom prst="blockArc">
                <a:avLst>
                  <a:gd name="adj1" fmla="val 10116096"/>
                  <a:gd name="adj2" fmla="val 19590610"/>
                  <a:gd name="adj3" fmla="val 27087"/>
                </a:avLst>
              </a:prstGeom>
              <a:noFill/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막힌 원호 19"/>
              <p:cNvSpPr/>
              <p:nvPr/>
            </p:nvSpPr>
            <p:spPr>
              <a:xfrm rot="15171190">
                <a:off x="7018754" y="2521000"/>
                <a:ext cx="722200" cy="703095"/>
              </a:xfrm>
              <a:prstGeom prst="blockArc">
                <a:avLst>
                  <a:gd name="adj1" fmla="val 8340091"/>
                  <a:gd name="adj2" fmla="val 19448447"/>
                  <a:gd name="adj3" fmla="val 27290"/>
                </a:avLst>
              </a:prstGeom>
              <a:noFill/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6" name="직선 화살표 연결선 45"/>
              <p:cNvCxnSpPr/>
              <p:nvPr/>
            </p:nvCxnSpPr>
            <p:spPr>
              <a:xfrm>
                <a:off x="6086475" y="3082290"/>
                <a:ext cx="104775" cy="409575"/>
              </a:xfrm>
              <a:prstGeom prst="straightConnector1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직선 화살표 연결선 49"/>
              <p:cNvCxnSpPr/>
              <p:nvPr/>
            </p:nvCxnSpPr>
            <p:spPr>
              <a:xfrm>
                <a:off x="7400925" y="3053715"/>
                <a:ext cx="104775" cy="514350"/>
              </a:xfrm>
              <a:prstGeom prst="straightConnector1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9" name="직선 연결선 8"/>
          <p:cNvCxnSpPr/>
          <p:nvPr/>
        </p:nvCxnSpPr>
        <p:spPr>
          <a:xfrm>
            <a:off x="772601" y="4210289"/>
            <a:ext cx="7874000" cy="0"/>
          </a:xfrm>
          <a:prstGeom prst="line">
            <a:avLst/>
          </a:prstGeom>
          <a:ln w="28575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4632963" y="1373076"/>
            <a:ext cx="0" cy="5080000"/>
          </a:xfrm>
          <a:prstGeom prst="line">
            <a:avLst/>
          </a:prstGeom>
          <a:ln w="28575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44911" y="5350769"/>
            <a:ext cx="2252368" cy="1179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>
            <a:off x="357435" y="4423406"/>
            <a:ext cx="3836820" cy="5970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4625" indent="-17462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5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Enhanced network traffic control</a:t>
            </a:r>
          </a:p>
          <a:p>
            <a:pPr marL="363538" lvl="1" indent="-188913" latinLnBrk="0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</a:pP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Efficient support of various traffic types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679156" y="4423406"/>
            <a:ext cx="42634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indent="-174625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5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Support of various types of LTE device</a:t>
            </a:r>
          </a:p>
          <a:p>
            <a:pPr marL="285750" indent="-103188" latinLnBrk="0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</a:pP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Consider the market need for various device types, </a:t>
            </a: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e.g</a:t>
            </a: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., low cost LTE UEs</a:t>
            </a: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Requirement</a:t>
            </a:r>
          </a:p>
        </p:txBody>
      </p:sp>
    </p:spTree>
    <p:extLst>
      <p:ext uri="{BB962C8B-B14F-4D97-AF65-F5344CB8AC3E}">
        <p14:creationId xmlns="" xmlns:p14="http://schemas.microsoft.com/office/powerpoint/2010/main" val="173099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388101" y="3256840"/>
            <a:ext cx="4425243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800" dirty="0" smtClean="0"/>
              <a:t> Full Dimension MIMO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800" dirty="0" smtClean="0"/>
              <a:t> Inter-</a:t>
            </a:r>
            <a:r>
              <a:rPr lang="en-US" altLang="ko-KR" sz="1800" dirty="0" err="1" smtClean="0"/>
              <a:t>eNB</a:t>
            </a:r>
            <a:r>
              <a:rPr lang="en-US" altLang="ko-KR" sz="1800" dirty="0" smtClean="0"/>
              <a:t> Carrier Aggregation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800" dirty="0" smtClean="0"/>
              <a:t> Control Plane Overhead Reduction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800" dirty="0" smtClean="0"/>
              <a:t> Technologies for higher frequency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800" dirty="0" smtClean="0"/>
              <a:t> Enhancement of Rel-11 Features</a:t>
            </a:r>
          </a:p>
        </p:txBody>
      </p:sp>
      <p:grpSp>
        <p:nvGrpSpPr>
          <p:cNvPr id="12" name="그룹 11"/>
          <p:cNvGrpSpPr/>
          <p:nvPr/>
        </p:nvGrpSpPr>
        <p:grpSpPr>
          <a:xfrm>
            <a:off x="1981470" y="2638195"/>
            <a:ext cx="5168010" cy="607732"/>
            <a:chOff x="2615563" y="3127598"/>
            <a:chExt cx="5168010" cy="607732"/>
          </a:xfrm>
        </p:grpSpPr>
        <p:grpSp>
          <p:nvGrpSpPr>
            <p:cNvPr id="13" name="그룹 12"/>
            <p:cNvGrpSpPr/>
            <p:nvPr/>
          </p:nvGrpSpPr>
          <p:grpSpPr>
            <a:xfrm>
              <a:off x="2615563" y="3140968"/>
              <a:ext cx="5168010" cy="594362"/>
              <a:chOff x="2615563" y="1758313"/>
              <a:chExt cx="5168010" cy="594362"/>
            </a:xfrm>
          </p:grpSpPr>
          <p:cxnSp>
            <p:nvCxnSpPr>
              <p:cNvPr id="21" name="직선 연결선 20"/>
              <p:cNvCxnSpPr/>
              <p:nvPr/>
            </p:nvCxnSpPr>
            <p:spPr>
              <a:xfrm>
                <a:off x="2938275" y="2320966"/>
                <a:ext cx="4845298" cy="0"/>
              </a:xfrm>
              <a:prstGeom prst="line">
                <a:avLst/>
              </a:prstGeom>
              <a:ln w="38100">
                <a:solidFill>
                  <a:srgbClr val="15C2E5"/>
                </a:solidFill>
                <a:headEnd type="none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3" name="그림 2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5563" y="1758313"/>
                <a:ext cx="594362" cy="594362"/>
              </a:xfrm>
              <a:prstGeom prst="rect">
                <a:avLst/>
              </a:prstGeom>
            </p:spPr>
          </p:pic>
        </p:grpSp>
        <p:sp>
          <p:nvSpPr>
            <p:cNvPr id="14" name="TextBox 13"/>
            <p:cNvSpPr txBox="1"/>
            <p:nvPr/>
          </p:nvSpPr>
          <p:spPr>
            <a:xfrm>
              <a:off x="2710779" y="3176915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II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022194" y="3127598"/>
              <a:ext cx="27927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굴림"/>
                  <a:cs typeface="Arial" pitchFamily="34" charset="0"/>
                </a:rPr>
                <a:t>Technologies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162208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모서리가 둥근 직사각형 31"/>
          <p:cNvSpPr/>
          <p:nvPr/>
        </p:nvSpPr>
        <p:spPr>
          <a:xfrm>
            <a:off x="402203" y="1196752"/>
            <a:ext cx="4245997" cy="5394545"/>
          </a:xfrm>
          <a:prstGeom prst="roundRect">
            <a:avLst>
              <a:gd name="adj" fmla="val 1273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>
          <a:xfrm>
            <a:off x="4788024" y="1196752"/>
            <a:ext cx="4245997" cy="5394545"/>
          </a:xfrm>
          <a:prstGeom prst="roundRect">
            <a:avLst>
              <a:gd name="adj" fmla="val 1273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95536" y="375628"/>
            <a:ext cx="81395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Full </a:t>
            </a:r>
            <a:r>
              <a:rPr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Dimension </a:t>
            </a:r>
            <a:r>
              <a:rPr lang="en-US" altLang="ko-KR" sz="3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MIMO </a:t>
            </a:r>
            <a:r>
              <a:rPr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(FD-MIMO) System</a:t>
            </a:r>
            <a:endParaRPr lang="ko-KR" altLang="en-US" sz="3000" dirty="0"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843" y="3863522"/>
            <a:ext cx="3946423" cy="2560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946584" y="1277841"/>
            <a:ext cx="30960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ko-KR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Solution for capacity demand</a:t>
            </a:r>
            <a:endParaRPr lang="en-GB" altLang="ko-KR" b="1" dirty="0"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458247" y="1277841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ko-KR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Benefit</a:t>
            </a:r>
          </a:p>
        </p:txBody>
      </p:sp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8052" y="3638084"/>
            <a:ext cx="3871906" cy="27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TextBox 55"/>
          <p:cNvSpPr txBox="1"/>
          <p:nvPr/>
        </p:nvSpPr>
        <p:spPr>
          <a:xfrm>
            <a:off x="406917" y="1609271"/>
            <a:ext cx="42370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Full </a:t>
            </a:r>
            <a:r>
              <a:rPr lang="en-US" altLang="ko-KR" b="1" dirty="0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Dimension </a:t>
            </a:r>
            <a:r>
              <a:rPr lang="en-US" altLang="ko-KR" b="1" dirty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MIMO with 2D AAS  </a:t>
            </a:r>
          </a:p>
          <a:p>
            <a:pPr algn="ctr"/>
            <a:r>
              <a:rPr lang="en-US" altLang="ko-KR" b="1" dirty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(Active Antenna System)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762000" y="2398143"/>
            <a:ext cx="3251595" cy="816841"/>
            <a:chOff x="762000" y="2302893"/>
            <a:chExt cx="3251595" cy="816841"/>
          </a:xfrm>
        </p:grpSpPr>
        <p:sp>
          <p:nvSpPr>
            <p:cNvPr id="51" name="모서리가 둥근 직사각형 50"/>
            <p:cNvSpPr/>
            <p:nvPr/>
          </p:nvSpPr>
          <p:spPr>
            <a:xfrm>
              <a:off x="762000" y="2302893"/>
              <a:ext cx="3251595" cy="347031"/>
            </a:xfrm>
            <a:prstGeom prst="roundRect">
              <a:avLst/>
            </a:prstGeom>
            <a:gradFill>
              <a:gsLst>
                <a:gs pos="100000">
                  <a:schemeClr val="accent5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5400000" scaled="0"/>
            </a:gra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15883" y="2307131"/>
              <a:ext cx="2743828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ko-KR" sz="16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MU-MIMO with 10s of UEs</a:t>
              </a:r>
            </a:p>
          </p:txBody>
        </p:sp>
        <p:sp>
          <p:nvSpPr>
            <p:cNvPr id="59" name="모서리가 둥근 직사각형 58"/>
            <p:cNvSpPr/>
            <p:nvPr/>
          </p:nvSpPr>
          <p:spPr>
            <a:xfrm>
              <a:off x="762000" y="2772703"/>
              <a:ext cx="3251595" cy="347031"/>
            </a:xfrm>
            <a:prstGeom prst="roundRect">
              <a:avLst/>
            </a:prstGeom>
            <a:gradFill>
              <a:gsLst>
                <a:gs pos="100000">
                  <a:schemeClr val="accent5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5400000" scaled="0"/>
            </a:gra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880878" y="2776941"/>
              <a:ext cx="3013838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ko-KR" sz="16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2D AAS array &amp; 100 antennas</a:t>
              </a: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4712575" y="1619063"/>
            <a:ext cx="3964983" cy="1790687"/>
            <a:chOff x="4864975" y="1609538"/>
            <a:chExt cx="3964983" cy="1790687"/>
          </a:xfrm>
        </p:grpSpPr>
        <p:cxnSp>
          <p:nvCxnSpPr>
            <p:cNvPr id="13" name="직선 연결선 12"/>
            <p:cNvCxnSpPr/>
            <p:nvPr/>
          </p:nvCxnSpPr>
          <p:spPr>
            <a:xfrm>
              <a:off x="5196445" y="1707879"/>
              <a:ext cx="0" cy="115628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/>
            <p:cNvCxnSpPr/>
            <p:nvPr/>
          </p:nvCxnSpPr>
          <p:spPr>
            <a:xfrm>
              <a:off x="5196445" y="2864162"/>
              <a:ext cx="3561020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직사각형 23"/>
            <p:cNvSpPr/>
            <p:nvPr/>
          </p:nvSpPr>
          <p:spPr>
            <a:xfrm>
              <a:off x="5383216" y="2709428"/>
              <a:ext cx="630070" cy="14610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6659866" y="2428191"/>
              <a:ext cx="630070" cy="427346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7936515" y="2111121"/>
              <a:ext cx="630070" cy="744415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428786" y="2892394"/>
              <a:ext cx="53893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0">
                <a:buClr>
                  <a:srgbClr val="3333CC"/>
                </a:buClr>
                <a:buFont typeface="Wingdings" pitchFamily="2" charset="2"/>
                <a:buNone/>
              </a:pPr>
              <a:r>
                <a:rPr lang="en-US" sz="9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Rel-10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301352" y="2892394"/>
              <a:ext cx="1347097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0">
                <a:buClr>
                  <a:srgbClr val="3333CC"/>
                </a:buClr>
              </a:pPr>
              <a:r>
                <a:rPr lang="pl-PL" sz="9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Rel -</a:t>
              </a:r>
              <a:r>
                <a:rPr lang="pl-PL" sz="900" dirty="0" smtClean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12</a:t>
              </a:r>
              <a:endParaRPr lang="pl-PL" sz="900" dirty="0">
                <a:latin typeface="Microsoft JhengHei" pitchFamily="34" charset="-120"/>
                <a:ea typeface="Microsoft JhengHei" pitchFamily="34" charset="-120"/>
                <a:cs typeface="Arial" pitchFamily="34" charset="0"/>
              </a:endParaRPr>
            </a:p>
            <a:p>
              <a:pPr algn="ctr" eaLnBrk="0">
                <a:buClr>
                  <a:srgbClr val="3333CC"/>
                </a:buClr>
              </a:pPr>
              <a:r>
                <a:rPr lang="pl-PL" sz="9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 </a:t>
              </a:r>
              <a:r>
                <a:rPr lang="pl-PL" sz="900" dirty="0" smtClean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FD-MIMO</a:t>
              </a:r>
              <a:endParaRPr lang="en-US" sz="900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endParaRPr>
            </a:p>
            <a:p>
              <a:pPr algn="ctr" eaLnBrk="0">
                <a:buClr>
                  <a:srgbClr val="3333CC"/>
                </a:buClr>
              </a:pPr>
              <a:r>
                <a:rPr lang="pl-PL" sz="900" dirty="0" smtClean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32-64  </a:t>
              </a:r>
              <a:r>
                <a:rPr lang="pl-PL" sz="9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Tx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677892" y="2892394"/>
              <a:ext cx="1152066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0">
                <a:buClr>
                  <a:srgbClr val="3333CC"/>
                </a:buClr>
              </a:pPr>
              <a:r>
                <a:rPr lang="en-US" sz="9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Rel-13  </a:t>
              </a:r>
            </a:p>
            <a:p>
              <a:pPr algn="ctr" eaLnBrk="0">
                <a:buClr>
                  <a:srgbClr val="3333CC"/>
                </a:buClr>
              </a:pPr>
              <a:r>
                <a:rPr lang="en-US" sz="900" dirty="0" smtClean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FD-MIMO</a:t>
              </a:r>
            </a:p>
            <a:p>
              <a:pPr algn="ctr" eaLnBrk="0">
                <a:buClr>
                  <a:srgbClr val="3333CC"/>
                </a:buClr>
              </a:pPr>
              <a:r>
                <a:rPr lang="en-US" sz="900" dirty="0" smtClean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100 </a:t>
              </a:r>
              <a:r>
                <a:rPr lang="en-US" sz="900" dirty="0" err="1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Tx</a:t>
              </a:r>
              <a:endParaRPr lang="en-US" sz="900" dirty="0">
                <a:latin typeface="Microsoft JhengHei" pitchFamily="34" charset="-120"/>
                <a:ea typeface="Microsoft JhengHei" pitchFamily="34" charset="-120"/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rot="10800000">
              <a:off x="4864975" y="1609538"/>
              <a:ext cx="338554" cy="61010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eaLnBrk="0">
                <a:buClr>
                  <a:srgbClr val="3333CC"/>
                </a:buClr>
              </a:pPr>
              <a:r>
                <a:rPr lang="en-US" altLang="ko-KR" sz="1000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Capacity</a:t>
              </a: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6559961" y="2117713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>
              <a:buClr>
                <a:srgbClr val="3333CC"/>
              </a:buClr>
            </a:pPr>
            <a:r>
              <a:rPr lang="en-US" altLang="ko-KR" sz="12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3-5x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877673" y="1814189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>
              <a:buClr>
                <a:srgbClr val="3333CC"/>
              </a:buClr>
            </a:pPr>
            <a:r>
              <a:rPr lang="en-US" altLang="ko-KR" sz="12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10x</a:t>
            </a:r>
          </a:p>
        </p:txBody>
      </p:sp>
      <p:cxnSp>
        <p:nvCxnSpPr>
          <p:cNvPr id="69" name="직선 연결선 68"/>
          <p:cNvCxnSpPr/>
          <p:nvPr/>
        </p:nvCxnSpPr>
        <p:spPr>
          <a:xfrm flipV="1">
            <a:off x="5697125" y="2307132"/>
            <a:ext cx="862836" cy="34425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직선 연결선 71"/>
          <p:cNvCxnSpPr>
            <a:endCxn id="68" idx="1"/>
          </p:cNvCxnSpPr>
          <p:nvPr/>
        </p:nvCxnSpPr>
        <p:spPr>
          <a:xfrm flipV="1">
            <a:off x="7076449" y="1952689"/>
            <a:ext cx="801224" cy="29215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31" name="모서리가 둥근 직사각형 58"/>
          <p:cNvSpPr/>
          <p:nvPr/>
        </p:nvSpPr>
        <p:spPr>
          <a:xfrm>
            <a:off x="762000" y="3344203"/>
            <a:ext cx="3251595" cy="347031"/>
          </a:xfrm>
          <a:prstGeom prst="roundRect">
            <a:avLst/>
          </a:prstGeom>
          <a:gradFill>
            <a:gsLst>
              <a:gs pos="100000">
                <a:schemeClr val="accent5">
                  <a:lumMod val="20000"/>
                  <a:lumOff val="80000"/>
                </a:schemeClr>
              </a:gs>
              <a:gs pos="0">
                <a:schemeClr val="bg1"/>
              </a:gs>
            </a:gsLst>
            <a:lin ang="5400000" scaled="0"/>
          </a:gra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3D-SCM channel </a:t>
            </a:r>
            <a:endParaRPr lang="en-US" altLang="ko-KR" sz="1600" dirty="0">
              <a:solidFill>
                <a:schemeClr val="tx1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sp>
        <p:nvSpPr>
          <p:cNvPr id="34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Full </a:t>
            </a: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Dimension </a:t>
            </a: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MIMO</a:t>
            </a:r>
          </a:p>
        </p:txBody>
      </p:sp>
    </p:spTree>
    <p:extLst>
      <p:ext uri="{BB962C8B-B14F-4D97-AF65-F5344CB8AC3E}">
        <p14:creationId xmlns="" xmlns:p14="http://schemas.microsoft.com/office/powerpoint/2010/main" val="2368623100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17411" name="Content Placeholder 2"/>
          <p:cNvSpPr>
            <a:spLocks noGrp="1"/>
          </p:cNvSpPr>
          <p:nvPr>
            <p:ph idx="4294967295"/>
          </p:nvPr>
        </p:nvSpPr>
        <p:spPr>
          <a:xfrm>
            <a:off x="500063" y="1204913"/>
            <a:ext cx="8643937" cy="2282825"/>
          </a:xfrm>
        </p:spPr>
        <p:txBody>
          <a:bodyPr/>
          <a:lstStyle/>
          <a:p>
            <a:pPr eaLnBrk="1" latinLnBrk="0" hangingPunct="1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600" b="1" kern="12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Active antenna systems – integrating RF components into antennas, allowing:</a:t>
            </a:r>
          </a:p>
          <a:p>
            <a:pPr lvl="1" eaLnBrk="1" latinLnBrk="0" hangingPunct="1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</a:pPr>
            <a:r>
              <a:rPr lang="en-US" altLang="ko-KR" sz="1400" kern="12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Improved energy efficiency</a:t>
            </a:r>
          </a:p>
          <a:p>
            <a:pPr lvl="1" eaLnBrk="1" latinLnBrk="0" hangingPunct="1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</a:pPr>
            <a:r>
              <a:rPr lang="en-US" altLang="ko-KR" sz="1400" kern="12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Improved beamforming capability (vertical and horizontal active beamforming)</a:t>
            </a:r>
          </a:p>
          <a:p>
            <a:pPr lvl="1" eaLnBrk="1" latinLnBrk="0" hangingPunct="1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</a:pPr>
            <a:r>
              <a:rPr lang="en-US" altLang="ko-KR" sz="1400" kern="12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Improved system capacity</a:t>
            </a:r>
          </a:p>
          <a:p>
            <a:pPr lvl="1" eaLnBrk="1" latinLnBrk="0" hangingPunct="1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</a:pPr>
            <a:r>
              <a:rPr lang="en-US" altLang="ko-KR" sz="1400" kern="12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Reduced cost of maintenance and site rental</a:t>
            </a:r>
          </a:p>
          <a:p>
            <a:pPr eaLnBrk="1" latinLnBrk="0" hangingPunct="1">
              <a:lnSpc>
                <a:spcPct val="150000"/>
              </a:lnSpc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600" b="1" kern="12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3GPP RAN4: SI on RF and EMC requirements for AAS</a:t>
            </a:r>
          </a:p>
          <a:p>
            <a:pPr eaLnBrk="1" latinLnBrk="0" hangingPunct="1">
              <a:lnSpc>
                <a:spcPct val="150000"/>
              </a:lnSpc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600" b="1" kern="12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Important step toward realization of </a:t>
            </a:r>
            <a:r>
              <a:rPr lang="en-US" altLang="ko-KR" sz="1600" b="1" kern="1200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FD-MIMO</a:t>
            </a:r>
            <a:endParaRPr lang="en-US" altLang="ko-KR" sz="1600" b="1" kern="1200" dirty="0"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lvl="1" eaLnBrk="1" latinLnBrk="0" hangingPunct="1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endParaRPr lang="en-US" altLang="ko-KR" sz="1600" b="1" kern="1200" dirty="0"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404656"/>
            <a:ext cx="8169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Active Antenna System </a:t>
            </a:r>
            <a:r>
              <a:rPr lang="en-US" altLang="ko-KR" sz="24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– Road to FD-MIMO</a:t>
            </a:r>
            <a:endParaRPr lang="ko-KR" altLang="en-US" sz="2400" dirty="0"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9135" y="3723207"/>
            <a:ext cx="7936001" cy="2634222"/>
            <a:chOff x="656565" y="3737723"/>
            <a:chExt cx="7936001" cy="2634222"/>
          </a:xfrm>
        </p:grpSpPr>
        <p:pic>
          <p:nvPicPr>
            <p:cNvPr id="13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6565" y="3737723"/>
              <a:ext cx="2677642" cy="257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32240" y="3737723"/>
              <a:ext cx="1860326" cy="2634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그룹 7"/>
          <p:cNvGrpSpPr/>
          <p:nvPr/>
        </p:nvGrpSpPr>
        <p:grpSpPr>
          <a:xfrm>
            <a:off x="3581890" y="3609873"/>
            <a:ext cx="2679965" cy="2860891"/>
            <a:chOff x="3638849" y="3609873"/>
            <a:chExt cx="2679965" cy="2860891"/>
          </a:xfrm>
        </p:grpSpPr>
        <p:pic>
          <p:nvPicPr>
            <p:cNvPr id="15" name="Picture 22" descr="화살-0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6806" b="15555"/>
            <a:stretch>
              <a:fillRect/>
            </a:stretch>
          </p:blipFill>
          <p:spPr bwMode="auto">
            <a:xfrm>
              <a:off x="4267430" y="3609873"/>
              <a:ext cx="1422802" cy="286089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3638849" y="5904455"/>
              <a:ext cx="2679965" cy="5663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</a:pPr>
              <a:r>
                <a:rPr lang="en-US" altLang="ko-KR" sz="14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Base station evolution </a:t>
              </a:r>
              <a:endParaRPr lang="en-US" altLang="ko-KR" sz="1400" b="1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endParaRPr>
            </a:p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</a:pPr>
              <a:r>
                <a:rPr lang="en-US" altLang="ko-KR" sz="1400" b="1" dirty="0" smtClean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with </a:t>
              </a:r>
              <a:r>
                <a:rPr lang="en-US" altLang="ko-KR" sz="14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Active Antenna </a:t>
              </a:r>
              <a:r>
                <a:rPr lang="en-US" altLang="ko-KR" sz="1400" b="1" dirty="0" smtClean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Systems</a:t>
              </a:r>
              <a:endParaRPr lang="en-US" altLang="ko-KR" sz="14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endParaRPr>
            </a:p>
          </p:txBody>
        </p:sp>
      </p:grpSp>
      <p:sp>
        <p:nvSpPr>
          <p:cNvPr id="11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Full </a:t>
            </a: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Dimension </a:t>
            </a: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MIMO</a:t>
            </a:r>
          </a:p>
        </p:txBody>
      </p:sp>
    </p:spTree>
    <p:extLst>
      <p:ext uri="{BB962C8B-B14F-4D97-AF65-F5344CB8AC3E}">
        <p14:creationId xmlns="" xmlns:p14="http://schemas.microsoft.com/office/powerpoint/2010/main" val="1180537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extBox 245"/>
          <p:cNvSpPr txBox="1"/>
          <p:nvPr/>
        </p:nvSpPr>
        <p:spPr>
          <a:xfrm>
            <a:off x="395536" y="346600"/>
            <a:ext cx="86104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RF Transceiver Architecture for FD-MIMO</a:t>
            </a:r>
            <a:endParaRPr lang="ko-KR" altLang="en-US" sz="2400" dirty="0"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1" name="Content Placeholder 2"/>
          <p:cNvSpPr txBox="1">
            <a:spLocks/>
          </p:cNvSpPr>
          <p:nvPr/>
        </p:nvSpPr>
        <p:spPr bwMode="auto">
          <a:xfrm>
            <a:off x="384628" y="1204525"/>
            <a:ext cx="7697761" cy="1209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latinLnBrk="1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defRPr>
            </a:lvl1pPr>
            <a:lvl2pPr marL="742950" indent="-285750" algn="l" rtl="0" eaLnBrk="0" fontAlgn="base" latinLnBrk="1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defRPr>
            </a:lvl2pPr>
            <a:lvl3pPr marL="1143000" indent="-228600" algn="l" rtl="0" eaLnBrk="0" fontAlgn="base" latinLnBrk="1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kumimoji="1" sz="180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defRPr>
            </a:lvl3pPr>
            <a:lvl4pPr marL="1600200" indent="-228600" algn="l" rtl="0" eaLnBrk="0" fontAlgn="base" latinLnBrk="1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kumimoji="1" sz="160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defRPr>
            </a:lvl4pPr>
            <a:lvl5pPr marL="2057400" indent="-228600" algn="l" rtl="0" eaLnBrk="0" fontAlgn="base" latinLnBrk="1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defRPr>
            </a:lvl5pPr>
            <a:lvl6pPr marL="2514600" indent="-22860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4625" indent="-174625" eaLnBrk="1" latinLnBrk="0" hangingPunct="1">
              <a:buClr>
                <a:schemeClr val="tx1">
                  <a:lumMod val="85000"/>
                  <a:lumOff val="15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altLang="ko-KR" sz="16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Full digital control of individual active antenna  in FD-MIMO allows</a:t>
            </a:r>
          </a:p>
          <a:p>
            <a:pPr indent="-168275" eaLnBrk="1" latinLnBrk="0" hangingPunct="1">
              <a:lnSpc>
                <a:spcPct val="100000"/>
              </a:lnSpc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</a:pPr>
            <a:r>
              <a:rPr lang="en-US" altLang="ko-KR" sz="16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 </a:t>
            </a: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Easy adaptation to traffic and UE population change </a:t>
            </a:r>
          </a:p>
          <a:p>
            <a:pPr indent="-168275" eaLnBrk="1" latinLnBrk="0" hangingPunct="1">
              <a:lnSpc>
                <a:spcPct val="100000"/>
              </a:lnSpc>
              <a:buClr>
                <a:schemeClr val="tx1">
                  <a:lumMod val="85000"/>
                  <a:lumOff val="15000"/>
                </a:schemeClr>
              </a:buClr>
              <a:buSzPct val="80000"/>
              <a:buFont typeface="Microsoft JhengHei" pitchFamily="34" charset="-120"/>
              <a:buChar char="-"/>
            </a:pPr>
            <a:r>
              <a:rPr lang="en-US" altLang="ko-KR" sz="1400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 Flexible partitioning of  antenna resource for coverage and </a:t>
            </a:r>
            <a:r>
              <a:rPr lang="en-US" altLang="ko-KR" sz="1400" dirty="0" smtClean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capacity</a:t>
            </a:r>
            <a:endParaRPr lang="en-US" altLang="ko-KR" sz="1400" dirty="0"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grpSp>
        <p:nvGrpSpPr>
          <p:cNvPr id="82" name="그룹 81"/>
          <p:cNvGrpSpPr/>
          <p:nvPr/>
        </p:nvGrpSpPr>
        <p:grpSpPr>
          <a:xfrm>
            <a:off x="402631" y="2322729"/>
            <a:ext cx="2717545" cy="3588657"/>
            <a:chOff x="402631" y="2520096"/>
            <a:chExt cx="2717545" cy="3588657"/>
          </a:xfrm>
        </p:grpSpPr>
        <p:sp>
          <p:nvSpPr>
            <p:cNvPr id="249" name="Rounded Rectangle 7"/>
            <p:cNvSpPr/>
            <p:nvPr/>
          </p:nvSpPr>
          <p:spPr>
            <a:xfrm>
              <a:off x="402631" y="2520096"/>
              <a:ext cx="2679870" cy="3588657"/>
            </a:xfrm>
            <a:prstGeom prst="roundRect">
              <a:avLst>
                <a:gd name="adj" fmla="val 3347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 fontAlgn="base" latinLnBrk="1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en-US" sz="1200" b="1" i="1" kern="1200">
                <a:solidFill>
                  <a:srgbClr val="FFFFFF"/>
                </a:solidFill>
                <a:latin typeface="Arial"/>
                <a:ea typeface="굴림"/>
                <a:cs typeface="+mn-cs"/>
              </a:endParaRPr>
            </a:p>
          </p:txBody>
        </p:sp>
        <p:grpSp>
          <p:nvGrpSpPr>
            <p:cNvPr id="81" name="그룹 80"/>
            <p:cNvGrpSpPr/>
            <p:nvPr/>
          </p:nvGrpSpPr>
          <p:grpSpPr>
            <a:xfrm>
              <a:off x="451217" y="2927179"/>
              <a:ext cx="2668959" cy="2774490"/>
              <a:chOff x="451217" y="2927179"/>
              <a:chExt cx="2668959" cy="2774490"/>
            </a:xfrm>
          </p:grpSpPr>
          <p:sp>
            <p:nvSpPr>
              <p:cNvPr id="50" name="모서리가 둥근 직사각형 49"/>
              <p:cNvSpPr/>
              <p:nvPr/>
            </p:nvSpPr>
            <p:spPr>
              <a:xfrm>
                <a:off x="984684" y="2927179"/>
                <a:ext cx="2023034" cy="2774490"/>
              </a:xfrm>
              <a:prstGeom prst="roundRect">
                <a:avLst>
                  <a:gd name="adj" fmla="val 5767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264" name="Straight Connector 12"/>
              <p:cNvCxnSpPr>
                <a:cxnSpLocks noChangeShapeType="1"/>
              </p:cNvCxnSpPr>
              <p:nvPr/>
            </p:nvCxnSpPr>
            <p:spPr bwMode="auto">
              <a:xfrm rot="10800000" flipV="1">
                <a:off x="2366209" y="3342614"/>
                <a:ext cx="338920" cy="2999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265" name="Straight Connector 13"/>
              <p:cNvCxnSpPr>
                <a:cxnSpLocks noChangeShapeType="1"/>
              </p:cNvCxnSpPr>
              <p:nvPr/>
            </p:nvCxnSpPr>
            <p:spPr bwMode="auto">
              <a:xfrm rot="10800000" flipV="1">
                <a:off x="2397346" y="5341644"/>
                <a:ext cx="350918" cy="150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266" name="Straight Connector 14"/>
              <p:cNvCxnSpPr>
                <a:cxnSpLocks noChangeShapeType="1"/>
                <a:endCxn id="267" idx="0"/>
              </p:cNvCxnSpPr>
              <p:nvPr/>
            </p:nvCxnSpPr>
            <p:spPr bwMode="auto">
              <a:xfrm>
                <a:off x="2367352" y="3345614"/>
                <a:ext cx="11999" cy="76482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sp>
            <p:nvSpPr>
              <p:cNvPr id="267" name="Line 9"/>
              <p:cNvSpPr>
                <a:spLocks noChangeShapeType="1"/>
              </p:cNvSpPr>
              <p:nvPr/>
            </p:nvSpPr>
            <p:spPr bwMode="auto">
              <a:xfrm flipH="1">
                <a:off x="2299869" y="4110434"/>
                <a:ext cx="79482" cy="116973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268" name="Line 9"/>
              <p:cNvSpPr>
                <a:spLocks noChangeShapeType="1"/>
              </p:cNvSpPr>
              <p:nvPr/>
            </p:nvSpPr>
            <p:spPr bwMode="auto">
              <a:xfrm>
                <a:off x="2299869" y="4224407"/>
                <a:ext cx="83980" cy="121471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cxnSp>
            <p:nvCxnSpPr>
              <p:cNvPr id="269" name="Straight Connector 17"/>
              <p:cNvCxnSpPr>
                <a:cxnSpLocks noChangeShapeType="1"/>
                <a:stCxn id="268" idx="1"/>
              </p:cNvCxnSpPr>
              <p:nvPr/>
            </p:nvCxnSpPr>
            <p:spPr bwMode="auto">
              <a:xfrm rot="16200000" flipH="1">
                <a:off x="1893465" y="4836262"/>
                <a:ext cx="995766" cy="14996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270" name="Straight Connector 18"/>
              <p:cNvCxnSpPr>
                <a:cxnSpLocks noChangeShapeType="1"/>
              </p:cNvCxnSpPr>
              <p:nvPr/>
            </p:nvCxnSpPr>
            <p:spPr bwMode="auto">
              <a:xfrm flipV="1">
                <a:off x="2389848" y="4932241"/>
                <a:ext cx="341920" cy="5999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271" name="Straight Connector 19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2557808" y="3201647"/>
                <a:ext cx="293931" cy="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275" name="Straight Connector 21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2600547" y="5199928"/>
                <a:ext cx="292432" cy="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276" name="Straight Connector 22"/>
              <p:cNvCxnSpPr>
                <a:cxnSpLocks noChangeShapeType="1"/>
              </p:cNvCxnSpPr>
              <p:nvPr/>
            </p:nvCxnSpPr>
            <p:spPr bwMode="auto">
              <a:xfrm flipV="1">
                <a:off x="2041929" y="4221408"/>
                <a:ext cx="259439" cy="2999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sp>
            <p:nvSpPr>
              <p:cNvPr id="277" name="TextBox 23"/>
              <p:cNvSpPr txBox="1">
                <a:spLocks noChangeArrowheads="1"/>
              </p:cNvSpPr>
              <p:nvPr/>
            </p:nvSpPr>
            <p:spPr bwMode="auto">
              <a:xfrm rot="16200000">
                <a:off x="2458035" y="4069068"/>
                <a:ext cx="816249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lvl="1" algn="ctr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sz="900" b="1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N Elements</a:t>
                </a:r>
              </a:p>
            </p:txBody>
          </p:sp>
          <p:sp>
            <p:nvSpPr>
              <p:cNvPr id="278" name="Oval 75"/>
              <p:cNvSpPr/>
              <p:nvPr/>
            </p:nvSpPr>
            <p:spPr bwMode="auto">
              <a:xfrm>
                <a:off x="2407843" y="3260134"/>
                <a:ext cx="133778" cy="143966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9050" cap="flat" cmpd="sng" algn="ctr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>
                <a:spAutoFit/>
              </a:bodyPr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279" name="Oval 77"/>
              <p:cNvSpPr/>
              <p:nvPr/>
            </p:nvSpPr>
            <p:spPr bwMode="auto">
              <a:xfrm>
                <a:off x="2440063" y="3294111"/>
                <a:ext cx="70064" cy="72536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cxnSp>
            <p:nvCxnSpPr>
              <p:cNvPr id="280" name="Straight Connector 78"/>
              <p:cNvCxnSpPr/>
              <p:nvPr/>
            </p:nvCxnSpPr>
            <p:spPr bwMode="auto">
              <a:xfrm rot="10800000" flipV="1">
                <a:off x="2433707" y="3291424"/>
                <a:ext cx="78821" cy="80595"/>
              </a:xfrm>
              <a:prstGeom prst="line">
                <a:avLst/>
              </a:prstGeom>
              <a:solidFill>
                <a:srgbClr val="CCFFCC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81" name="Straight Connector 178"/>
              <p:cNvCxnSpPr>
                <a:cxnSpLocks noChangeShapeType="1"/>
              </p:cNvCxnSpPr>
              <p:nvPr/>
            </p:nvCxnSpPr>
            <p:spPr bwMode="auto">
              <a:xfrm>
                <a:off x="852709" y="3918479"/>
                <a:ext cx="1066249" cy="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sp>
            <p:nvSpPr>
              <p:cNvPr id="282" name="AutoShape 167"/>
              <p:cNvSpPr>
                <a:spLocks noChangeArrowheads="1"/>
              </p:cNvSpPr>
              <p:nvPr/>
            </p:nvSpPr>
            <p:spPr bwMode="auto">
              <a:xfrm rot="5406822">
                <a:off x="1247117" y="3777511"/>
                <a:ext cx="274435" cy="286433"/>
              </a:xfrm>
              <a:prstGeom prst="triangle">
                <a:avLst>
                  <a:gd name="adj" fmla="val 49986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12700">
                <a:solidFill>
                  <a:srgbClr val="4D4D4D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None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Arial" charset="0"/>
                </a:endParaRPr>
              </a:p>
            </p:txBody>
          </p:sp>
          <p:sp>
            <p:nvSpPr>
              <p:cNvPr id="283" name="Text Box 169"/>
              <p:cNvSpPr txBox="1">
                <a:spLocks noChangeArrowheads="1"/>
              </p:cNvSpPr>
              <p:nvPr/>
            </p:nvSpPr>
            <p:spPr bwMode="auto">
              <a:xfrm>
                <a:off x="1139100" y="3804515"/>
                <a:ext cx="393180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lvl="1" algn="ctr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  <a:buFont typeface="Wingdings" pitchFamily="2" charset="2"/>
                  <a:buNone/>
                </a:pPr>
                <a:r>
                  <a:rPr lang="en-US" sz="900" b="1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PA</a:t>
                </a:r>
              </a:p>
            </p:txBody>
          </p:sp>
          <p:cxnSp>
            <p:nvCxnSpPr>
              <p:cNvPr id="284" name="Straight Connector 178"/>
              <p:cNvCxnSpPr>
                <a:cxnSpLocks noChangeShapeType="1"/>
              </p:cNvCxnSpPr>
              <p:nvPr/>
            </p:nvCxnSpPr>
            <p:spPr bwMode="auto">
              <a:xfrm flipV="1">
                <a:off x="852709" y="4513838"/>
                <a:ext cx="1061750" cy="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sp>
            <p:nvSpPr>
              <p:cNvPr id="285" name="AutoShape 143"/>
              <p:cNvSpPr>
                <a:spLocks noChangeArrowheads="1"/>
              </p:cNvSpPr>
              <p:nvPr/>
            </p:nvSpPr>
            <p:spPr bwMode="auto">
              <a:xfrm rot="16193178" flipH="1">
                <a:off x="1259113" y="4359375"/>
                <a:ext cx="232446" cy="313426"/>
              </a:xfrm>
              <a:prstGeom prst="triangle">
                <a:avLst>
                  <a:gd name="adj" fmla="val 50000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12700">
                <a:solidFill>
                  <a:srgbClr val="4D4D4D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>
                  <a:buFont typeface="Wingdings" pitchFamily="2" charset="2"/>
                  <a:buNone/>
                </a:pPr>
                <a:endParaRPr lang="en-US" sz="1200" b="1" i="1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286" name="Text Box 144"/>
              <p:cNvSpPr txBox="1">
                <a:spLocks noChangeArrowheads="1"/>
              </p:cNvSpPr>
              <p:nvPr/>
            </p:nvSpPr>
            <p:spPr bwMode="auto">
              <a:xfrm>
                <a:off x="1212228" y="4402618"/>
                <a:ext cx="423514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lvl="1" algn="ctr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sz="900" b="1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LNA</a:t>
                </a:r>
              </a:p>
            </p:txBody>
          </p:sp>
          <p:cxnSp>
            <p:nvCxnSpPr>
              <p:cNvPr id="287" name="Straight Connector 187"/>
              <p:cNvCxnSpPr>
                <a:cxnSpLocks noChangeShapeType="1"/>
              </p:cNvCxnSpPr>
              <p:nvPr/>
            </p:nvCxnSpPr>
            <p:spPr bwMode="auto">
              <a:xfrm rot="16200000" flipH="1">
                <a:off x="1855223" y="3979215"/>
                <a:ext cx="122971" cy="150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288" name="Straight Connector 34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1867970" y="4464351"/>
                <a:ext cx="97477" cy="150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sp>
            <p:nvSpPr>
              <p:cNvPr id="289" name="Oval 65"/>
              <p:cNvSpPr/>
              <p:nvPr/>
            </p:nvSpPr>
            <p:spPr bwMode="auto">
              <a:xfrm>
                <a:off x="1634024" y="3827000"/>
                <a:ext cx="201765" cy="196436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9050" cap="flat" cmpd="sng" algn="ctr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>
                <a:spAutoFit/>
              </a:bodyPr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290" name="Arc 66"/>
              <p:cNvSpPr/>
              <p:nvPr/>
            </p:nvSpPr>
            <p:spPr bwMode="auto">
              <a:xfrm>
                <a:off x="1669113" y="3852062"/>
                <a:ext cx="135971" cy="139694"/>
              </a:xfrm>
              <a:prstGeom prst="arc">
                <a:avLst>
                  <a:gd name="adj1" fmla="val 16200000"/>
                  <a:gd name="adj2" fmla="val 10333001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anchor="ctr">
                <a:spAutoFit/>
              </a:bodyPr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291" name="Rectangle 14"/>
              <p:cNvSpPr>
                <a:spLocks noChangeArrowheads="1"/>
              </p:cNvSpPr>
              <p:nvPr/>
            </p:nvSpPr>
            <p:spPr bwMode="auto">
              <a:xfrm>
                <a:off x="1792125" y="4041966"/>
                <a:ext cx="250168" cy="373785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2700">
                <a:solidFill>
                  <a:srgbClr val="4D4D4D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>
                  <a:buFont typeface="Wingdings" pitchFamily="2" charset="2"/>
                  <a:buNone/>
                </a:pPr>
                <a:endParaRPr lang="en-US" sz="1200" b="1" i="1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292" name="Line 17"/>
              <p:cNvSpPr>
                <a:spLocks noChangeShapeType="1"/>
              </p:cNvSpPr>
              <p:nvPr/>
            </p:nvSpPr>
            <p:spPr bwMode="auto">
              <a:xfrm flipV="1">
                <a:off x="1826187" y="4141800"/>
                <a:ext cx="13131" cy="200263"/>
              </a:xfrm>
              <a:prstGeom prst="line">
                <a:avLst/>
              </a:prstGeom>
              <a:solidFill>
                <a:srgbClr val="CCFFCC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293" name="Line 18"/>
              <p:cNvSpPr>
                <a:spLocks noChangeShapeType="1"/>
              </p:cNvSpPr>
              <p:nvPr/>
            </p:nvSpPr>
            <p:spPr bwMode="auto">
              <a:xfrm>
                <a:off x="1841436" y="4141800"/>
                <a:ext cx="63960" cy="0"/>
              </a:xfrm>
              <a:prstGeom prst="line">
                <a:avLst/>
              </a:prstGeom>
              <a:solidFill>
                <a:srgbClr val="CCFFCC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294" name="Line 19"/>
              <p:cNvSpPr>
                <a:spLocks noChangeShapeType="1"/>
              </p:cNvSpPr>
              <p:nvPr/>
            </p:nvSpPr>
            <p:spPr bwMode="auto">
              <a:xfrm>
                <a:off x="1905396" y="4144804"/>
                <a:ext cx="13131" cy="197259"/>
              </a:xfrm>
              <a:prstGeom prst="line">
                <a:avLst/>
              </a:prstGeom>
              <a:solidFill>
                <a:srgbClr val="CCFFCC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295" name="Line 21"/>
              <p:cNvSpPr>
                <a:spLocks noChangeShapeType="1"/>
              </p:cNvSpPr>
              <p:nvPr/>
            </p:nvSpPr>
            <p:spPr bwMode="auto">
              <a:xfrm flipV="1">
                <a:off x="1907393" y="4141800"/>
                <a:ext cx="13131" cy="200263"/>
              </a:xfrm>
              <a:prstGeom prst="line">
                <a:avLst/>
              </a:prstGeom>
              <a:solidFill>
                <a:srgbClr val="CCFFCC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296" name="Line 22"/>
              <p:cNvSpPr>
                <a:spLocks noChangeShapeType="1"/>
              </p:cNvSpPr>
              <p:nvPr/>
            </p:nvSpPr>
            <p:spPr bwMode="auto">
              <a:xfrm>
                <a:off x="1922642" y="4141800"/>
                <a:ext cx="63960" cy="0"/>
              </a:xfrm>
              <a:prstGeom prst="line">
                <a:avLst/>
              </a:prstGeom>
              <a:solidFill>
                <a:srgbClr val="CCFFCC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297" name="Line 23"/>
              <p:cNvSpPr>
                <a:spLocks noChangeShapeType="1"/>
              </p:cNvSpPr>
              <p:nvPr/>
            </p:nvSpPr>
            <p:spPr bwMode="auto">
              <a:xfrm>
                <a:off x="1986602" y="4144804"/>
                <a:ext cx="13131" cy="197259"/>
              </a:xfrm>
              <a:prstGeom prst="line">
                <a:avLst/>
              </a:prstGeom>
              <a:solidFill>
                <a:srgbClr val="CCFFCC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cxnSp>
            <p:nvCxnSpPr>
              <p:cNvPr id="302" name="Straight Connector 39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2580303" y="4791274"/>
                <a:ext cx="293931" cy="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303" name="Straight Connector 40"/>
              <p:cNvCxnSpPr>
                <a:cxnSpLocks noChangeShapeType="1"/>
              </p:cNvCxnSpPr>
              <p:nvPr/>
            </p:nvCxnSpPr>
            <p:spPr bwMode="auto">
              <a:xfrm flipV="1">
                <a:off x="2374851" y="3785010"/>
                <a:ext cx="340420" cy="4499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307" name="Straight Connector 43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2563807" y="3644043"/>
                <a:ext cx="293931" cy="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sp>
            <p:nvSpPr>
              <p:cNvPr id="308" name="TextBox 44"/>
              <p:cNvSpPr txBox="1">
                <a:spLocks noChangeArrowheads="1"/>
              </p:cNvSpPr>
              <p:nvPr/>
            </p:nvSpPr>
            <p:spPr bwMode="auto">
              <a:xfrm>
                <a:off x="2740765" y="3949971"/>
                <a:ext cx="379411" cy="4873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3600" b="1" i="1" kern="1200" dirty="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rPr>
                  <a:t>…</a:t>
                </a:r>
              </a:p>
            </p:txBody>
          </p:sp>
          <p:sp>
            <p:nvSpPr>
              <p:cNvPr id="310" name="Oval 244"/>
              <p:cNvSpPr/>
              <p:nvPr/>
            </p:nvSpPr>
            <p:spPr bwMode="auto">
              <a:xfrm>
                <a:off x="2416841" y="3710028"/>
                <a:ext cx="133778" cy="143966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9050" cap="flat" cmpd="sng" algn="ctr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>
                <a:spAutoFit/>
              </a:bodyPr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11" name="Oval 246"/>
              <p:cNvSpPr/>
              <p:nvPr/>
            </p:nvSpPr>
            <p:spPr bwMode="auto">
              <a:xfrm>
                <a:off x="2449061" y="3744005"/>
                <a:ext cx="70064" cy="72536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cxnSp>
            <p:nvCxnSpPr>
              <p:cNvPr id="312" name="Straight Connector 247"/>
              <p:cNvCxnSpPr/>
              <p:nvPr/>
            </p:nvCxnSpPr>
            <p:spPr bwMode="auto">
              <a:xfrm rot="10800000" flipV="1">
                <a:off x="2442705" y="3741318"/>
                <a:ext cx="78821" cy="80595"/>
              </a:xfrm>
              <a:prstGeom prst="line">
                <a:avLst/>
              </a:prstGeom>
              <a:solidFill>
                <a:srgbClr val="CCFFCC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313" name="Oval 249"/>
              <p:cNvSpPr/>
              <p:nvPr/>
            </p:nvSpPr>
            <p:spPr bwMode="auto">
              <a:xfrm>
                <a:off x="2443835" y="4861758"/>
                <a:ext cx="133778" cy="143966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>
                <a:spAutoFit/>
              </a:bodyPr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14" name="Oval 251"/>
              <p:cNvSpPr/>
              <p:nvPr/>
            </p:nvSpPr>
            <p:spPr bwMode="auto">
              <a:xfrm>
                <a:off x="2476055" y="4895735"/>
                <a:ext cx="70064" cy="72536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cxnSp>
            <p:nvCxnSpPr>
              <p:cNvPr id="315" name="Straight Connector 252"/>
              <p:cNvCxnSpPr/>
              <p:nvPr/>
            </p:nvCxnSpPr>
            <p:spPr bwMode="auto">
              <a:xfrm rot="10800000" flipV="1">
                <a:off x="2469699" y="4893048"/>
                <a:ext cx="78821" cy="80595"/>
              </a:xfrm>
              <a:prstGeom prst="line">
                <a:avLst/>
              </a:prstGeom>
              <a:solidFill>
                <a:srgbClr val="CCFFCC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316" name="Oval 254"/>
              <p:cNvSpPr/>
              <p:nvPr/>
            </p:nvSpPr>
            <p:spPr bwMode="auto">
              <a:xfrm>
                <a:off x="2452833" y="5266662"/>
                <a:ext cx="133778" cy="143966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>
                <a:spAutoFit/>
              </a:bodyPr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17" name="Oval 256"/>
              <p:cNvSpPr/>
              <p:nvPr/>
            </p:nvSpPr>
            <p:spPr bwMode="auto">
              <a:xfrm>
                <a:off x="2485053" y="5300639"/>
                <a:ext cx="70064" cy="72536"/>
              </a:xfrm>
              <a:prstGeom prst="ellipse">
                <a:avLst/>
              </a:prstGeom>
              <a:solidFill>
                <a:srgbClr val="CCFFCC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cxnSp>
            <p:nvCxnSpPr>
              <p:cNvPr id="318" name="Straight Connector 257"/>
              <p:cNvCxnSpPr/>
              <p:nvPr/>
            </p:nvCxnSpPr>
            <p:spPr bwMode="auto">
              <a:xfrm rot="10800000" flipV="1">
                <a:off x="2478697" y="5297952"/>
                <a:ext cx="78821" cy="80595"/>
              </a:xfrm>
              <a:prstGeom prst="line">
                <a:avLst/>
              </a:prstGeom>
              <a:solidFill>
                <a:srgbClr val="CCFFCC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2" name="이등변 삼각형 51"/>
              <p:cNvSpPr/>
              <p:nvPr/>
            </p:nvSpPr>
            <p:spPr>
              <a:xfrm rot="10800000">
                <a:off x="2645095" y="3501121"/>
                <a:ext cx="135015" cy="221150"/>
              </a:xfrm>
              <a:prstGeom prst="triangle">
                <a:avLst>
                  <a:gd name="adj" fmla="val 51764"/>
                </a:avLst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0" name="이등변 삼각형 319"/>
              <p:cNvSpPr/>
              <p:nvPr/>
            </p:nvSpPr>
            <p:spPr>
              <a:xfrm rot="10800000">
                <a:off x="2640333" y="3058208"/>
                <a:ext cx="135015" cy="221150"/>
              </a:xfrm>
              <a:prstGeom prst="triangle">
                <a:avLst>
                  <a:gd name="adj" fmla="val 51764"/>
                </a:avLst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1" name="이등변 삼각형 320"/>
              <p:cNvSpPr/>
              <p:nvPr/>
            </p:nvSpPr>
            <p:spPr>
              <a:xfrm rot="10800000">
                <a:off x="2659383" y="4644121"/>
                <a:ext cx="135015" cy="221150"/>
              </a:xfrm>
              <a:prstGeom prst="triangle">
                <a:avLst>
                  <a:gd name="adj" fmla="val 51764"/>
                </a:avLst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2" name="이등변 삼각형 321"/>
              <p:cNvSpPr/>
              <p:nvPr/>
            </p:nvSpPr>
            <p:spPr>
              <a:xfrm rot="10800000">
                <a:off x="2678433" y="5053696"/>
                <a:ext cx="135015" cy="221150"/>
              </a:xfrm>
              <a:prstGeom prst="triangle">
                <a:avLst>
                  <a:gd name="adj" fmla="val 51764"/>
                </a:avLst>
              </a:pr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8" name="직사각형 47"/>
              <p:cNvSpPr/>
              <p:nvPr/>
            </p:nvSpPr>
            <p:spPr>
              <a:xfrm>
                <a:off x="453201" y="3734619"/>
                <a:ext cx="401912" cy="1355987"/>
              </a:xfrm>
              <a:prstGeom prst="rect">
                <a:avLst/>
              </a:prstGeom>
              <a:pattFill prst="wdDnDiag">
                <a:fgClr>
                  <a:schemeClr val="lt1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ln w="12700"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451217" y="4297196"/>
                <a:ext cx="40588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 algn="ctr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altLang="ko-KR" sz="900" b="1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TRX</a:t>
                </a:r>
                <a:endParaRPr lang="ko-KR" altLang="en-US" sz="9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endParaRPr>
              </a:p>
            </p:txBody>
          </p:sp>
        </p:grpSp>
      </p:grpSp>
      <p:grpSp>
        <p:nvGrpSpPr>
          <p:cNvPr id="77" name="그룹 76"/>
          <p:cNvGrpSpPr/>
          <p:nvPr/>
        </p:nvGrpSpPr>
        <p:grpSpPr>
          <a:xfrm>
            <a:off x="3321133" y="2322729"/>
            <a:ext cx="2679870" cy="3588657"/>
            <a:chOff x="3305882" y="2468338"/>
            <a:chExt cx="2679870" cy="3588657"/>
          </a:xfrm>
        </p:grpSpPr>
        <p:sp>
          <p:nvSpPr>
            <p:cNvPr id="324" name="Rounded Rectangle 7"/>
            <p:cNvSpPr/>
            <p:nvPr/>
          </p:nvSpPr>
          <p:spPr>
            <a:xfrm>
              <a:off x="3305882" y="2468338"/>
              <a:ext cx="2679870" cy="3588657"/>
            </a:xfrm>
            <a:prstGeom prst="roundRect">
              <a:avLst>
                <a:gd name="adj" fmla="val 3347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 fontAlgn="base" latinLnBrk="1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en-US" sz="1200" b="1" i="1" kern="1200">
                <a:solidFill>
                  <a:srgbClr val="FFFFFF"/>
                </a:solidFill>
                <a:latin typeface="Arial"/>
                <a:ea typeface="굴림"/>
                <a:cs typeface="+mn-cs"/>
              </a:endParaRPr>
            </a:p>
          </p:txBody>
        </p:sp>
        <p:grpSp>
          <p:nvGrpSpPr>
            <p:cNvPr id="71" name="그룹 70"/>
            <p:cNvGrpSpPr/>
            <p:nvPr/>
          </p:nvGrpSpPr>
          <p:grpSpPr>
            <a:xfrm>
              <a:off x="3354469" y="2875421"/>
              <a:ext cx="2560578" cy="2791251"/>
              <a:chOff x="3354469" y="2875421"/>
              <a:chExt cx="2560578" cy="2791251"/>
            </a:xfrm>
          </p:grpSpPr>
          <p:sp>
            <p:nvSpPr>
              <p:cNvPr id="326" name="모서리가 둥근 직사각형 325"/>
              <p:cNvSpPr/>
              <p:nvPr/>
            </p:nvSpPr>
            <p:spPr>
              <a:xfrm>
                <a:off x="3887935" y="2875421"/>
                <a:ext cx="2023034" cy="2774490"/>
              </a:xfrm>
              <a:prstGeom prst="roundRect">
                <a:avLst>
                  <a:gd name="adj" fmla="val 5767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436" name="Straight Connector 178"/>
              <p:cNvCxnSpPr>
                <a:cxnSpLocks noChangeShapeType="1"/>
              </p:cNvCxnSpPr>
              <p:nvPr/>
            </p:nvCxnSpPr>
            <p:spPr bwMode="auto">
              <a:xfrm>
                <a:off x="3590116" y="4277937"/>
                <a:ext cx="457392" cy="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437" name="Straight Connector 178"/>
              <p:cNvCxnSpPr>
                <a:cxnSpLocks noChangeShapeType="1"/>
              </p:cNvCxnSpPr>
              <p:nvPr/>
            </p:nvCxnSpPr>
            <p:spPr bwMode="auto">
              <a:xfrm>
                <a:off x="3677259" y="5188399"/>
                <a:ext cx="2066514" cy="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sp>
            <p:nvSpPr>
              <p:cNvPr id="438" name="AutoShape 143"/>
              <p:cNvSpPr>
                <a:spLocks noChangeArrowheads="1"/>
              </p:cNvSpPr>
              <p:nvPr/>
            </p:nvSpPr>
            <p:spPr bwMode="auto">
              <a:xfrm rot="16193178" flipH="1">
                <a:off x="4696270" y="5036184"/>
                <a:ext cx="292431" cy="308927"/>
              </a:xfrm>
              <a:prstGeom prst="triangle">
                <a:avLst>
                  <a:gd name="adj" fmla="val 50000"/>
                </a:avLst>
              </a:prstGeom>
              <a:solidFill>
                <a:srgbClr val="CCFFCC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None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Arial" charset="0"/>
                </a:endParaRPr>
              </a:p>
            </p:txBody>
          </p:sp>
          <p:sp>
            <p:nvSpPr>
              <p:cNvPr id="439" name="Text Box 144"/>
              <p:cNvSpPr txBox="1">
                <a:spLocks noChangeArrowheads="1"/>
              </p:cNvSpPr>
              <p:nvPr/>
            </p:nvSpPr>
            <p:spPr bwMode="auto">
              <a:xfrm>
                <a:off x="4676084" y="5077437"/>
                <a:ext cx="423514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lvl="1" algn="ctr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  <a:buFont typeface="Wingdings" pitchFamily="2" charset="2"/>
                  <a:buNone/>
                </a:pPr>
                <a:r>
                  <a:rPr lang="en-US" sz="900" b="1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LNA</a:t>
                </a:r>
              </a:p>
            </p:txBody>
          </p:sp>
          <p:sp>
            <p:nvSpPr>
              <p:cNvPr id="440" name="Line 9"/>
              <p:cNvSpPr>
                <a:spLocks noChangeShapeType="1"/>
              </p:cNvSpPr>
              <p:nvPr/>
            </p:nvSpPr>
            <p:spPr bwMode="auto">
              <a:xfrm flipH="1">
                <a:off x="5377858" y="2926575"/>
                <a:ext cx="146966" cy="242208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441" name="TextBox 97"/>
              <p:cNvSpPr txBox="1">
                <a:spLocks noChangeArrowheads="1"/>
              </p:cNvSpPr>
              <p:nvPr/>
            </p:nvSpPr>
            <p:spPr bwMode="auto">
              <a:xfrm>
                <a:off x="4269233" y="5435840"/>
                <a:ext cx="1495922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lvl="1" algn="ctr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  <a:defRPr/>
                </a:pPr>
                <a:r>
                  <a:rPr lang="en-US" sz="900" b="1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Active Antenna Module</a:t>
                </a:r>
              </a:p>
            </p:txBody>
          </p:sp>
          <p:sp>
            <p:nvSpPr>
              <p:cNvPr id="442" name="Line 9"/>
              <p:cNvSpPr>
                <a:spLocks noChangeShapeType="1"/>
              </p:cNvSpPr>
              <p:nvPr/>
            </p:nvSpPr>
            <p:spPr bwMode="auto">
              <a:xfrm>
                <a:off x="5370360" y="2927457"/>
                <a:ext cx="158963" cy="235444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cxnSp>
            <p:nvCxnSpPr>
              <p:cNvPr id="443" name="Straight Connector 93"/>
              <p:cNvCxnSpPr>
                <a:cxnSpLocks noChangeShapeType="1"/>
              </p:cNvCxnSpPr>
              <p:nvPr/>
            </p:nvCxnSpPr>
            <p:spPr bwMode="auto">
              <a:xfrm rot="16200000" flipH="1">
                <a:off x="5282631" y="3257247"/>
                <a:ext cx="188956" cy="1499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444" name="Straight Connector 94"/>
              <p:cNvCxnSpPr>
                <a:cxnSpLocks noChangeShapeType="1"/>
              </p:cNvCxnSpPr>
              <p:nvPr/>
            </p:nvCxnSpPr>
            <p:spPr bwMode="auto">
              <a:xfrm rot="16200000" flipH="1">
                <a:off x="4695519" y="3990180"/>
                <a:ext cx="1688603" cy="20995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445" name="Straight Connector 95"/>
              <p:cNvCxnSpPr>
                <a:cxnSpLocks noChangeShapeType="1"/>
              </p:cNvCxnSpPr>
              <p:nvPr/>
            </p:nvCxnSpPr>
            <p:spPr bwMode="auto">
              <a:xfrm rot="10800000" flipV="1">
                <a:off x="4187139" y="3349475"/>
                <a:ext cx="1190720" cy="2999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sp>
            <p:nvSpPr>
              <p:cNvPr id="446" name="AutoShape 167"/>
              <p:cNvSpPr>
                <a:spLocks noChangeArrowheads="1"/>
              </p:cNvSpPr>
              <p:nvPr/>
            </p:nvSpPr>
            <p:spPr bwMode="auto">
              <a:xfrm rot="5406822">
                <a:off x="4454825" y="3245606"/>
                <a:ext cx="266937" cy="199454"/>
              </a:xfrm>
              <a:prstGeom prst="triangle">
                <a:avLst>
                  <a:gd name="adj" fmla="val 49986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rgbClr val="4D4D4D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>
                  <a:buFont typeface="Wingdings" pitchFamily="2" charset="2"/>
                  <a:buNone/>
                </a:pPr>
                <a:endParaRPr lang="en-US" sz="1200" b="1" i="1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47" name="Text Box 169"/>
              <p:cNvSpPr txBox="1">
                <a:spLocks noChangeArrowheads="1"/>
              </p:cNvSpPr>
              <p:nvPr/>
            </p:nvSpPr>
            <p:spPr bwMode="auto">
              <a:xfrm>
                <a:off x="4399517" y="3235943"/>
                <a:ext cx="344966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lvl="1" algn="ctr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sz="900" b="1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PA</a:t>
                </a:r>
              </a:p>
            </p:txBody>
          </p:sp>
          <p:sp>
            <p:nvSpPr>
              <p:cNvPr id="448" name="Oval 99"/>
              <p:cNvSpPr/>
              <p:nvPr/>
            </p:nvSpPr>
            <p:spPr bwMode="auto">
              <a:xfrm>
                <a:off x="4736483" y="3253573"/>
                <a:ext cx="165560" cy="18401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9050" cap="flat" cmpd="sng" algn="ctr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>
                <a:spAutoFit/>
              </a:bodyPr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 dirty="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49" name="Arc 100"/>
              <p:cNvSpPr/>
              <p:nvPr/>
            </p:nvSpPr>
            <p:spPr bwMode="auto">
              <a:xfrm>
                <a:off x="4765276" y="3277049"/>
                <a:ext cx="111573" cy="130857"/>
              </a:xfrm>
              <a:prstGeom prst="arc">
                <a:avLst>
                  <a:gd name="adj1" fmla="val 16200000"/>
                  <a:gd name="adj2" fmla="val 10333001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anchor="ctr">
                <a:spAutoFit/>
              </a:bodyPr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50" name="Rectangle 161"/>
              <p:cNvSpPr>
                <a:spLocks noChangeArrowheads="1"/>
              </p:cNvSpPr>
              <p:nvPr/>
            </p:nvSpPr>
            <p:spPr bwMode="auto">
              <a:xfrm>
                <a:off x="5131801" y="3207553"/>
                <a:ext cx="148245" cy="252554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rgbClr val="4D4D4D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>
                  <a:buFont typeface="Wingdings" pitchFamily="2" charset="2"/>
                  <a:buNone/>
                </a:pPr>
                <a:endParaRPr lang="en-US" sz="1200" b="1" i="1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51" name="Line 162"/>
              <p:cNvSpPr>
                <a:spLocks noChangeShapeType="1"/>
              </p:cNvSpPr>
              <p:nvPr/>
            </p:nvSpPr>
            <p:spPr bwMode="auto">
              <a:xfrm flipV="1">
                <a:off x="5163186" y="3277782"/>
                <a:ext cx="12020" cy="135056"/>
              </a:xfrm>
              <a:prstGeom prst="line">
                <a:avLst/>
              </a:prstGeom>
              <a:solidFill>
                <a:srgbClr val="FFFFCC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452" name="Line 163"/>
              <p:cNvSpPr>
                <a:spLocks noChangeShapeType="1"/>
              </p:cNvSpPr>
              <p:nvPr/>
            </p:nvSpPr>
            <p:spPr bwMode="auto">
              <a:xfrm>
                <a:off x="5177209" y="3277782"/>
                <a:ext cx="58764" cy="0"/>
              </a:xfrm>
              <a:prstGeom prst="line">
                <a:avLst/>
              </a:prstGeom>
              <a:solidFill>
                <a:srgbClr val="FFFFCC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453" name="Line 164"/>
              <p:cNvSpPr>
                <a:spLocks noChangeShapeType="1"/>
              </p:cNvSpPr>
              <p:nvPr/>
            </p:nvSpPr>
            <p:spPr bwMode="auto">
              <a:xfrm>
                <a:off x="5235973" y="3279808"/>
                <a:ext cx="12020" cy="133030"/>
              </a:xfrm>
              <a:prstGeom prst="line">
                <a:avLst/>
              </a:prstGeom>
              <a:solidFill>
                <a:srgbClr val="FFFFCC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454" name="Line 9"/>
              <p:cNvSpPr>
                <a:spLocks noChangeShapeType="1"/>
              </p:cNvSpPr>
              <p:nvPr/>
            </p:nvSpPr>
            <p:spPr bwMode="auto">
              <a:xfrm flipH="1">
                <a:off x="5661291" y="3736384"/>
                <a:ext cx="148466" cy="24228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455" name="Line 9"/>
              <p:cNvSpPr>
                <a:spLocks noChangeShapeType="1"/>
              </p:cNvSpPr>
              <p:nvPr/>
            </p:nvSpPr>
            <p:spPr bwMode="auto">
              <a:xfrm>
                <a:off x="5653794" y="3734885"/>
                <a:ext cx="160462" cy="236944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cxnSp>
            <p:nvCxnSpPr>
              <p:cNvPr id="456" name="Straight Connector 108"/>
              <p:cNvCxnSpPr>
                <a:cxnSpLocks noChangeShapeType="1"/>
              </p:cNvCxnSpPr>
              <p:nvPr/>
            </p:nvCxnSpPr>
            <p:spPr bwMode="auto">
              <a:xfrm rot="16200000" flipH="1">
                <a:off x="5567564" y="4068913"/>
                <a:ext cx="188956" cy="1499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457" name="Straight Connector 109"/>
              <p:cNvCxnSpPr>
                <a:cxnSpLocks noChangeShapeType="1"/>
              </p:cNvCxnSpPr>
              <p:nvPr/>
            </p:nvCxnSpPr>
            <p:spPr bwMode="auto">
              <a:xfrm rot="16200000" flipH="1">
                <a:off x="5381608" y="4398833"/>
                <a:ext cx="881793" cy="16497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458" name="Straight Connector 110"/>
              <p:cNvCxnSpPr>
                <a:cxnSpLocks noChangeShapeType="1"/>
              </p:cNvCxnSpPr>
              <p:nvPr/>
            </p:nvCxnSpPr>
            <p:spPr bwMode="auto">
              <a:xfrm rot="10800000">
                <a:off x="4202135" y="4158141"/>
                <a:ext cx="1460657" cy="5999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sp>
            <p:nvSpPr>
              <p:cNvPr id="459" name="Oval 112"/>
              <p:cNvSpPr/>
              <p:nvPr/>
            </p:nvSpPr>
            <p:spPr bwMode="auto">
              <a:xfrm>
                <a:off x="4752238" y="4063555"/>
                <a:ext cx="165560" cy="18401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9050" cap="flat" cmpd="sng" algn="ctr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>
                <a:spAutoFit/>
              </a:bodyPr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60" name="Arc 113"/>
              <p:cNvSpPr/>
              <p:nvPr/>
            </p:nvSpPr>
            <p:spPr bwMode="auto">
              <a:xfrm>
                <a:off x="4781031" y="4087031"/>
                <a:ext cx="111573" cy="130857"/>
              </a:xfrm>
              <a:prstGeom prst="arc">
                <a:avLst>
                  <a:gd name="adj1" fmla="val 16200000"/>
                  <a:gd name="adj2" fmla="val 10333001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anchor="ctr">
                <a:spAutoFit/>
              </a:bodyPr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61" name="Rectangle 161"/>
              <p:cNvSpPr>
                <a:spLocks noChangeArrowheads="1"/>
              </p:cNvSpPr>
              <p:nvPr/>
            </p:nvSpPr>
            <p:spPr bwMode="auto">
              <a:xfrm>
                <a:off x="5147556" y="4017535"/>
                <a:ext cx="148245" cy="252554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rgbClr val="4D4D4D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>
                  <a:buFont typeface="Wingdings" pitchFamily="2" charset="2"/>
                  <a:buNone/>
                </a:pPr>
                <a:endParaRPr lang="en-US" sz="1200" b="1" i="1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62" name="Line 162"/>
              <p:cNvSpPr>
                <a:spLocks noChangeShapeType="1"/>
              </p:cNvSpPr>
              <p:nvPr/>
            </p:nvSpPr>
            <p:spPr bwMode="auto">
              <a:xfrm flipV="1">
                <a:off x="5178941" y="4087764"/>
                <a:ext cx="12020" cy="135056"/>
              </a:xfrm>
              <a:prstGeom prst="line">
                <a:avLst/>
              </a:prstGeom>
              <a:solidFill>
                <a:srgbClr val="FFFFCC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463" name="Line 163"/>
              <p:cNvSpPr>
                <a:spLocks noChangeShapeType="1"/>
              </p:cNvSpPr>
              <p:nvPr/>
            </p:nvSpPr>
            <p:spPr bwMode="auto">
              <a:xfrm>
                <a:off x="5192964" y="4087764"/>
                <a:ext cx="58764" cy="0"/>
              </a:xfrm>
              <a:prstGeom prst="line">
                <a:avLst/>
              </a:prstGeom>
              <a:solidFill>
                <a:srgbClr val="FFFFCC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464" name="Line 164"/>
              <p:cNvSpPr>
                <a:spLocks noChangeShapeType="1"/>
              </p:cNvSpPr>
              <p:nvPr/>
            </p:nvSpPr>
            <p:spPr bwMode="auto">
              <a:xfrm>
                <a:off x="5251728" y="4089790"/>
                <a:ext cx="12020" cy="133030"/>
              </a:xfrm>
              <a:prstGeom prst="line">
                <a:avLst/>
              </a:prstGeom>
              <a:solidFill>
                <a:srgbClr val="FFFFCC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cxnSp>
            <p:nvCxnSpPr>
              <p:cNvPr id="465" name="Straight Connector 120"/>
              <p:cNvCxnSpPr/>
              <p:nvPr/>
            </p:nvCxnSpPr>
            <p:spPr bwMode="auto">
              <a:xfrm rot="16200000" flipH="1">
                <a:off x="4048023" y="3488476"/>
                <a:ext cx="288594" cy="5393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sp>
            <p:nvSpPr>
              <p:cNvPr id="466" name="Line 9"/>
              <p:cNvSpPr>
                <a:spLocks noChangeShapeType="1"/>
              </p:cNvSpPr>
              <p:nvPr/>
            </p:nvSpPr>
            <p:spPr bwMode="auto">
              <a:xfrm flipH="1">
                <a:off x="4116498" y="3636397"/>
                <a:ext cx="77652" cy="115643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467" name="Line 9"/>
              <p:cNvSpPr>
                <a:spLocks noChangeShapeType="1"/>
              </p:cNvSpPr>
              <p:nvPr/>
            </p:nvSpPr>
            <p:spPr bwMode="auto">
              <a:xfrm>
                <a:off x="4116499" y="3749329"/>
                <a:ext cx="82047" cy="121299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cxnSp>
            <p:nvCxnSpPr>
              <p:cNvPr id="468" name="Straight Connector 123"/>
              <p:cNvCxnSpPr/>
              <p:nvPr/>
            </p:nvCxnSpPr>
            <p:spPr bwMode="auto">
              <a:xfrm rot="16200000" flipH="1">
                <a:off x="4057696" y="4011015"/>
                <a:ext cx="286468" cy="7069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sp>
            <p:nvSpPr>
              <p:cNvPr id="469" name="AutoShape 167"/>
              <p:cNvSpPr>
                <a:spLocks noChangeArrowheads="1"/>
              </p:cNvSpPr>
              <p:nvPr/>
            </p:nvSpPr>
            <p:spPr bwMode="auto">
              <a:xfrm rot="5406822">
                <a:off x="4460825" y="4056915"/>
                <a:ext cx="265437" cy="200953"/>
              </a:xfrm>
              <a:prstGeom prst="triangle">
                <a:avLst>
                  <a:gd name="adj" fmla="val 49986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rgbClr val="4D4D4D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>
                  <a:buFont typeface="Wingdings" pitchFamily="2" charset="2"/>
                  <a:buNone/>
                </a:pPr>
                <a:endParaRPr lang="en-US" sz="1200" b="1" i="1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70" name="Text Box 169"/>
              <p:cNvSpPr txBox="1">
                <a:spLocks noChangeArrowheads="1"/>
              </p:cNvSpPr>
              <p:nvPr/>
            </p:nvSpPr>
            <p:spPr bwMode="auto">
              <a:xfrm>
                <a:off x="4407271" y="4037062"/>
                <a:ext cx="34496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lvl="1" algn="ctr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sz="900" b="1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PA</a:t>
                </a:r>
              </a:p>
            </p:txBody>
          </p:sp>
          <p:cxnSp>
            <p:nvCxnSpPr>
              <p:cNvPr id="471" name="Straight Connector 126"/>
              <p:cNvCxnSpPr>
                <a:cxnSpLocks noChangeShapeType="1"/>
              </p:cNvCxnSpPr>
              <p:nvPr/>
            </p:nvCxnSpPr>
            <p:spPr bwMode="auto">
              <a:xfrm flipV="1">
                <a:off x="4193138" y="3631054"/>
                <a:ext cx="253440" cy="2999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472" name="Straight Connector 127"/>
              <p:cNvCxnSpPr>
                <a:cxnSpLocks noChangeShapeType="1"/>
              </p:cNvCxnSpPr>
              <p:nvPr/>
            </p:nvCxnSpPr>
            <p:spPr bwMode="auto">
              <a:xfrm flipV="1">
                <a:off x="4196137" y="3866157"/>
                <a:ext cx="254940" cy="2999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sp>
            <p:nvSpPr>
              <p:cNvPr id="473" name="Oval 129"/>
              <p:cNvSpPr/>
              <p:nvPr/>
            </p:nvSpPr>
            <p:spPr bwMode="auto">
              <a:xfrm>
                <a:off x="4262922" y="4075302"/>
                <a:ext cx="165560" cy="184010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9050" cap="flat" cmpd="sng" algn="ctr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>
                <a:spAutoFit/>
              </a:bodyPr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74" name="Oval 131"/>
              <p:cNvSpPr/>
              <p:nvPr/>
            </p:nvSpPr>
            <p:spPr bwMode="auto">
              <a:xfrm>
                <a:off x="4302796" y="4118726"/>
                <a:ext cx="86710" cy="92711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cxnSp>
            <p:nvCxnSpPr>
              <p:cNvPr id="475" name="Straight Connector 132"/>
              <p:cNvCxnSpPr/>
              <p:nvPr/>
            </p:nvCxnSpPr>
            <p:spPr bwMode="auto">
              <a:xfrm rot="10800000" flipV="1">
                <a:off x="4294930" y="4115292"/>
                <a:ext cx="97547" cy="103012"/>
              </a:xfrm>
              <a:prstGeom prst="line">
                <a:avLst/>
              </a:prstGeom>
              <a:solidFill>
                <a:srgbClr val="FFFFCC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76" name="Oval 134"/>
              <p:cNvSpPr/>
              <p:nvPr/>
            </p:nvSpPr>
            <p:spPr bwMode="auto">
              <a:xfrm>
                <a:off x="4258957" y="3254813"/>
                <a:ext cx="165560" cy="184010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9050" cap="flat" cmpd="sng" algn="ctr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>
                <a:spAutoFit/>
              </a:bodyPr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77" name="Oval 136"/>
              <p:cNvSpPr/>
              <p:nvPr/>
            </p:nvSpPr>
            <p:spPr bwMode="auto">
              <a:xfrm>
                <a:off x="4298831" y="3298237"/>
                <a:ext cx="86710" cy="92711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cxnSp>
            <p:nvCxnSpPr>
              <p:cNvPr id="478" name="Straight Connector 137"/>
              <p:cNvCxnSpPr/>
              <p:nvPr/>
            </p:nvCxnSpPr>
            <p:spPr bwMode="auto">
              <a:xfrm rot="10800000" flipV="1">
                <a:off x="4290965" y="3294803"/>
                <a:ext cx="97547" cy="103012"/>
              </a:xfrm>
              <a:prstGeom prst="line">
                <a:avLst/>
              </a:prstGeom>
              <a:solidFill>
                <a:srgbClr val="FFFFCC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79" name="Straight Connector 139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5599126" y="4815552"/>
                <a:ext cx="70514" cy="1015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480" name="Straight Connector 140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5702515" y="4813745"/>
                <a:ext cx="70514" cy="1015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481" name="Straight Connector 142"/>
              <p:cNvCxnSpPr>
                <a:cxnSpLocks noChangeShapeType="1"/>
              </p:cNvCxnSpPr>
              <p:nvPr/>
            </p:nvCxnSpPr>
            <p:spPr bwMode="auto">
              <a:xfrm rot="10860000" flipH="1">
                <a:off x="5501179" y="4847159"/>
                <a:ext cx="130759" cy="3211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sp>
            <p:nvSpPr>
              <p:cNvPr id="482" name="Line 9"/>
              <p:cNvSpPr>
                <a:spLocks noChangeShapeType="1"/>
              </p:cNvSpPr>
              <p:nvPr/>
            </p:nvSpPr>
            <p:spPr bwMode="auto">
              <a:xfrm rot="16260000" flipH="1">
                <a:off x="5635043" y="4846194"/>
                <a:ext cx="46230" cy="52397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483" name="Line 9"/>
              <p:cNvSpPr>
                <a:spLocks noChangeShapeType="1"/>
              </p:cNvSpPr>
              <p:nvPr/>
            </p:nvSpPr>
            <p:spPr bwMode="auto">
              <a:xfrm rot="16260000">
                <a:off x="5686199" y="4844520"/>
                <a:ext cx="48846" cy="54959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cxnSp>
            <p:nvCxnSpPr>
              <p:cNvPr id="484" name="Straight Connector 145"/>
              <p:cNvCxnSpPr>
                <a:cxnSpLocks noChangeShapeType="1"/>
              </p:cNvCxnSpPr>
              <p:nvPr/>
            </p:nvCxnSpPr>
            <p:spPr bwMode="auto">
              <a:xfrm rot="10860000" flipH="1">
                <a:off x="5738850" y="4845673"/>
                <a:ext cx="129796" cy="4208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485" name="Straight Connector 146"/>
              <p:cNvCxnSpPr>
                <a:cxnSpLocks noChangeShapeType="1"/>
              </p:cNvCxnSpPr>
              <p:nvPr/>
            </p:nvCxnSpPr>
            <p:spPr bwMode="auto">
              <a:xfrm>
                <a:off x="5683787" y="4895967"/>
                <a:ext cx="1499" cy="29843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sp>
            <p:nvSpPr>
              <p:cNvPr id="486" name="Rectangle 131"/>
              <p:cNvSpPr>
                <a:spLocks noChangeArrowheads="1"/>
              </p:cNvSpPr>
              <p:nvPr/>
            </p:nvSpPr>
            <p:spPr bwMode="auto">
              <a:xfrm>
                <a:off x="5195619" y="5041438"/>
                <a:ext cx="148245" cy="287605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rgbClr val="4D4D4D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>
                  <a:buFont typeface="Wingdings" pitchFamily="2" charset="2"/>
                  <a:buNone/>
                </a:pPr>
                <a:endParaRPr lang="en-US" sz="1200" b="1" i="1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87" name="Line 132"/>
              <p:cNvSpPr>
                <a:spLocks noChangeShapeType="1"/>
              </p:cNvSpPr>
              <p:nvPr/>
            </p:nvSpPr>
            <p:spPr bwMode="auto">
              <a:xfrm flipV="1">
                <a:off x="5227004" y="5121414"/>
                <a:ext cx="12020" cy="153799"/>
              </a:xfrm>
              <a:prstGeom prst="line">
                <a:avLst/>
              </a:prstGeom>
              <a:solidFill>
                <a:srgbClr val="FFFFCC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488" name="Line 133"/>
              <p:cNvSpPr>
                <a:spLocks noChangeShapeType="1"/>
              </p:cNvSpPr>
              <p:nvPr/>
            </p:nvSpPr>
            <p:spPr bwMode="auto">
              <a:xfrm>
                <a:off x="5241027" y="5121414"/>
                <a:ext cx="58764" cy="0"/>
              </a:xfrm>
              <a:prstGeom prst="line">
                <a:avLst/>
              </a:prstGeom>
              <a:solidFill>
                <a:srgbClr val="FFFFCC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489" name="Line 134"/>
              <p:cNvSpPr>
                <a:spLocks noChangeShapeType="1"/>
              </p:cNvSpPr>
              <p:nvPr/>
            </p:nvSpPr>
            <p:spPr bwMode="auto">
              <a:xfrm>
                <a:off x="5299791" y="5123721"/>
                <a:ext cx="12020" cy="151492"/>
              </a:xfrm>
              <a:prstGeom prst="line">
                <a:avLst/>
              </a:prstGeom>
              <a:solidFill>
                <a:srgbClr val="FFFFCC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l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000000"/>
                  </a:solidFill>
                  <a:latin typeface="Arial" charset="0"/>
                  <a:ea typeface="굴림" pitchFamily="50" charset="-127"/>
                  <a:cs typeface="+mn-cs"/>
                </a:endParaRPr>
              </a:p>
            </p:txBody>
          </p:sp>
          <p:sp>
            <p:nvSpPr>
              <p:cNvPr id="490" name="Oval 153"/>
              <p:cNvSpPr/>
              <p:nvPr/>
            </p:nvSpPr>
            <p:spPr bwMode="auto">
              <a:xfrm>
                <a:off x="5457340" y="4473067"/>
                <a:ext cx="178773" cy="173164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9050" cap="flat" cmpd="sng" algn="ctr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>
                <a:spAutoFit/>
              </a:bodyPr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91" name="Oval 155"/>
              <p:cNvSpPr/>
              <p:nvPr/>
            </p:nvSpPr>
            <p:spPr bwMode="auto">
              <a:xfrm>
                <a:off x="5500397" y="4513932"/>
                <a:ext cx="93630" cy="87246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cxnSp>
            <p:nvCxnSpPr>
              <p:cNvPr id="492" name="Straight Connector 156"/>
              <p:cNvCxnSpPr/>
              <p:nvPr/>
            </p:nvCxnSpPr>
            <p:spPr bwMode="auto">
              <a:xfrm rot="10800000" flipV="1">
                <a:off x="5491903" y="4510700"/>
                <a:ext cx="105332" cy="96940"/>
              </a:xfrm>
              <a:prstGeom prst="line">
                <a:avLst/>
              </a:prstGeom>
              <a:solidFill>
                <a:srgbClr val="FFFFCC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93" name="Straight Connector 162"/>
              <p:cNvCxnSpPr>
                <a:cxnSpLocks noChangeShapeType="1"/>
              </p:cNvCxnSpPr>
              <p:nvPr/>
            </p:nvCxnSpPr>
            <p:spPr bwMode="auto">
              <a:xfrm rot="10800000" flipV="1">
                <a:off x="4038673" y="3753499"/>
                <a:ext cx="77982" cy="1499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cxnSp>
            <p:nvCxnSpPr>
              <p:cNvPr id="494" name="Straight Connector 163"/>
              <p:cNvCxnSpPr>
                <a:cxnSpLocks noChangeShapeType="1"/>
              </p:cNvCxnSpPr>
              <p:nvPr/>
            </p:nvCxnSpPr>
            <p:spPr bwMode="auto">
              <a:xfrm rot="16200000" flipH="1">
                <a:off x="3777735" y="4009676"/>
                <a:ext cx="527876" cy="5999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</p:spPr>
          </p:cxnSp>
          <p:sp>
            <p:nvSpPr>
              <p:cNvPr id="495" name="Oval 164"/>
              <p:cNvSpPr>
                <a:spLocks noChangeArrowheads="1"/>
              </p:cNvSpPr>
              <p:nvPr/>
            </p:nvSpPr>
            <p:spPr bwMode="auto">
              <a:xfrm>
                <a:off x="5623801" y="3190868"/>
                <a:ext cx="22494" cy="26994"/>
              </a:xfrm>
              <a:prstGeom prst="ellipse">
                <a:avLst/>
              </a:prstGeom>
              <a:solidFill>
                <a:schemeClr val="tx1"/>
              </a:solidFill>
              <a:ln w="63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</a:pPr>
                <a:endParaRPr kumimoji="1" lang="en-US" sz="1200" kern="1200">
                  <a:solidFill>
                    <a:srgbClr val="000000"/>
                  </a:solidFill>
                  <a:latin typeface="Arial" charset="0"/>
                  <a:ea typeface="Arial Unicode MS" pitchFamily="50" charset="-127"/>
                  <a:cs typeface="Arial Unicode MS" pitchFamily="50" charset="-127"/>
                </a:endParaRPr>
              </a:p>
            </p:txBody>
          </p:sp>
          <p:sp>
            <p:nvSpPr>
              <p:cNvPr id="496" name="Oval 131"/>
              <p:cNvSpPr>
                <a:spLocks noChangeArrowheads="1"/>
              </p:cNvSpPr>
              <p:nvPr/>
            </p:nvSpPr>
            <p:spPr bwMode="auto">
              <a:xfrm>
                <a:off x="5625300" y="3301842"/>
                <a:ext cx="22495" cy="26994"/>
              </a:xfrm>
              <a:prstGeom prst="ellipse">
                <a:avLst/>
              </a:prstGeom>
              <a:solidFill>
                <a:schemeClr val="tx1"/>
              </a:solidFill>
              <a:ln w="63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</a:pPr>
                <a:endParaRPr kumimoji="1" lang="en-US" sz="1200" kern="1200">
                  <a:solidFill>
                    <a:srgbClr val="000000"/>
                  </a:solidFill>
                  <a:latin typeface="Arial" charset="0"/>
                  <a:ea typeface="Arial Unicode MS" pitchFamily="50" charset="-127"/>
                  <a:cs typeface="Arial Unicode MS" pitchFamily="50" charset="-127"/>
                </a:endParaRPr>
              </a:p>
            </p:txBody>
          </p:sp>
          <p:sp>
            <p:nvSpPr>
              <p:cNvPr id="497" name="Oval 166"/>
              <p:cNvSpPr>
                <a:spLocks noChangeArrowheads="1"/>
              </p:cNvSpPr>
              <p:nvPr/>
            </p:nvSpPr>
            <p:spPr bwMode="auto">
              <a:xfrm>
                <a:off x="5628300" y="3406818"/>
                <a:ext cx="22495" cy="25494"/>
              </a:xfrm>
              <a:prstGeom prst="ellipse">
                <a:avLst/>
              </a:prstGeom>
              <a:solidFill>
                <a:schemeClr val="tx1"/>
              </a:solidFill>
              <a:ln w="63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</a:pPr>
                <a:endParaRPr kumimoji="1" lang="en-US" sz="1200" kern="1200">
                  <a:solidFill>
                    <a:srgbClr val="000000"/>
                  </a:solidFill>
                  <a:latin typeface="Arial" charset="0"/>
                  <a:ea typeface="Arial Unicode MS" pitchFamily="50" charset="-127"/>
                  <a:cs typeface="Arial Unicode MS" pitchFamily="50" charset="-127"/>
                </a:endParaRPr>
              </a:p>
            </p:txBody>
          </p:sp>
          <p:sp>
            <p:nvSpPr>
              <p:cNvPr id="498" name="Oval 167"/>
              <p:cNvSpPr>
                <a:spLocks noChangeArrowheads="1"/>
              </p:cNvSpPr>
              <p:nvPr/>
            </p:nvSpPr>
            <p:spPr bwMode="auto">
              <a:xfrm>
                <a:off x="5629800" y="3513292"/>
                <a:ext cx="22494" cy="25494"/>
              </a:xfrm>
              <a:prstGeom prst="ellipse">
                <a:avLst/>
              </a:prstGeom>
              <a:solidFill>
                <a:schemeClr val="tx1"/>
              </a:solidFill>
              <a:ln w="63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</a:pPr>
                <a:endParaRPr kumimoji="1" lang="en-US" sz="1200" kern="1200">
                  <a:solidFill>
                    <a:srgbClr val="000000"/>
                  </a:solidFill>
                  <a:latin typeface="Arial" charset="0"/>
                  <a:ea typeface="Arial Unicode MS" pitchFamily="50" charset="-127"/>
                  <a:cs typeface="Arial Unicode MS" pitchFamily="50" charset="-127"/>
                </a:endParaRPr>
              </a:p>
            </p:txBody>
          </p:sp>
          <p:sp>
            <p:nvSpPr>
              <p:cNvPr id="499" name="Oval 168"/>
              <p:cNvSpPr>
                <a:spLocks noChangeArrowheads="1"/>
              </p:cNvSpPr>
              <p:nvPr/>
            </p:nvSpPr>
            <p:spPr bwMode="auto">
              <a:xfrm>
                <a:off x="5629800" y="3619768"/>
                <a:ext cx="23994" cy="25494"/>
              </a:xfrm>
              <a:prstGeom prst="ellipse">
                <a:avLst/>
              </a:prstGeom>
              <a:solidFill>
                <a:schemeClr val="tx1"/>
              </a:solidFill>
              <a:ln w="63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</a:pPr>
                <a:endParaRPr kumimoji="1" lang="en-US" sz="1200" kern="1200">
                  <a:solidFill>
                    <a:srgbClr val="000000"/>
                  </a:solidFill>
                  <a:latin typeface="Arial" charset="0"/>
                  <a:ea typeface="Arial Unicode MS" pitchFamily="50" charset="-127"/>
                  <a:cs typeface="Arial Unicode MS" pitchFamily="50" charset="-127"/>
                </a:endParaRPr>
              </a:p>
            </p:txBody>
          </p:sp>
          <p:sp>
            <p:nvSpPr>
              <p:cNvPr id="500" name="Oval 141"/>
              <p:cNvSpPr>
                <a:spLocks noChangeArrowheads="1"/>
              </p:cNvSpPr>
              <p:nvPr/>
            </p:nvSpPr>
            <p:spPr bwMode="auto">
              <a:xfrm>
                <a:off x="5194902" y="3513292"/>
                <a:ext cx="23994" cy="26994"/>
              </a:xfrm>
              <a:prstGeom prst="ellipse">
                <a:avLst/>
              </a:prstGeom>
              <a:solidFill>
                <a:schemeClr val="tx1"/>
              </a:solidFill>
              <a:ln w="63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</a:pPr>
                <a:endParaRPr kumimoji="1" lang="en-US" sz="1200" kern="1200">
                  <a:solidFill>
                    <a:srgbClr val="000000"/>
                  </a:solidFill>
                  <a:latin typeface="Arial" charset="0"/>
                  <a:ea typeface="Arial Unicode MS" pitchFamily="50" charset="-127"/>
                  <a:cs typeface="Arial Unicode MS" pitchFamily="50" charset="-127"/>
                </a:endParaRPr>
              </a:p>
            </p:txBody>
          </p:sp>
          <p:sp>
            <p:nvSpPr>
              <p:cNvPr id="501" name="Oval 170"/>
              <p:cNvSpPr>
                <a:spLocks noChangeArrowheads="1"/>
              </p:cNvSpPr>
              <p:nvPr/>
            </p:nvSpPr>
            <p:spPr bwMode="auto">
              <a:xfrm>
                <a:off x="5196401" y="3624266"/>
                <a:ext cx="23994" cy="26994"/>
              </a:xfrm>
              <a:prstGeom prst="ellipse">
                <a:avLst/>
              </a:prstGeom>
              <a:solidFill>
                <a:schemeClr val="tx1"/>
              </a:solidFill>
              <a:ln w="63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</a:pPr>
                <a:endParaRPr kumimoji="1" lang="en-US" sz="1200" kern="1200">
                  <a:solidFill>
                    <a:srgbClr val="000000"/>
                  </a:solidFill>
                  <a:latin typeface="Arial" charset="0"/>
                  <a:ea typeface="Arial Unicode MS" pitchFamily="50" charset="-127"/>
                  <a:cs typeface="Arial Unicode MS" pitchFamily="50" charset="-127"/>
                </a:endParaRPr>
              </a:p>
            </p:txBody>
          </p:sp>
          <p:sp>
            <p:nvSpPr>
              <p:cNvPr id="502" name="Oval 171"/>
              <p:cNvSpPr>
                <a:spLocks noChangeArrowheads="1"/>
              </p:cNvSpPr>
              <p:nvPr/>
            </p:nvSpPr>
            <p:spPr bwMode="auto">
              <a:xfrm>
                <a:off x="5199401" y="3729241"/>
                <a:ext cx="22495" cy="26994"/>
              </a:xfrm>
              <a:prstGeom prst="ellipse">
                <a:avLst/>
              </a:prstGeom>
              <a:solidFill>
                <a:schemeClr val="tx1"/>
              </a:solidFill>
              <a:ln w="63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</a:pPr>
                <a:endParaRPr kumimoji="1" lang="en-US" sz="1200" kern="1200">
                  <a:solidFill>
                    <a:srgbClr val="000000"/>
                  </a:solidFill>
                  <a:latin typeface="Arial" charset="0"/>
                  <a:ea typeface="Arial Unicode MS" pitchFamily="50" charset="-127"/>
                  <a:cs typeface="Arial Unicode MS" pitchFamily="50" charset="-127"/>
                </a:endParaRPr>
              </a:p>
            </p:txBody>
          </p:sp>
          <p:sp>
            <p:nvSpPr>
              <p:cNvPr id="503" name="Oval 152"/>
              <p:cNvSpPr>
                <a:spLocks noChangeArrowheads="1"/>
              </p:cNvSpPr>
              <p:nvPr/>
            </p:nvSpPr>
            <p:spPr bwMode="auto">
              <a:xfrm>
                <a:off x="5200901" y="3835717"/>
                <a:ext cx="22494" cy="26994"/>
              </a:xfrm>
              <a:prstGeom prst="ellipse">
                <a:avLst/>
              </a:prstGeom>
              <a:solidFill>
                <a:schemeClr val="tx1"/>
              </a:solidFill>
              <a:ln w="63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</a:pPr>
                <a:endParaRPr kumimoji="1" lang="en-US" sz="1200" kern="1200">
                  <a:solidFill>
                    <a:srgbClr val="000000"/>
                  </a:solidFill>
                  <a:latin typeface="Arial" charset="0"/>
                  <a:ea typeface="Arial Unicode MS" pitchFamily="50" charset="-127"/>
                  <a:cs typeface="Arial Unicode MS" pitchFamily="50" charset="-127"/>
                </a:endParaRPr>
              </a:p>
            </p:txBody>
          </p:sp>
          <p:sp>
            <p:nvSpPr>
              <p:cNvPr id="504" name="Oval 155"/>
              <p:cNvSpPr>
                <a:spLocks noChangeArrowheads="1"/>
              </p:cNvSpPr>
              <p:nvPr/>
            </p:nvSpPr>
            <p:spPr bwMode="auto">
              <a:xfrm>
                <a:off x="5202400" y="3942191"/>
                <a:ext cx="22495" cy="26994"/>
              </a:xfrm>
              <a:prstGeom prst="ellipse">
                <a:avLst/>
              </a:prstGeom>
              <a:solidFill>
                <a:schemeClr val="tx1"/>
              </a:solidFill>
              <a:ln w="63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</a:pPr>
                <a:endParaRPr kumimoji="1" lang="en-US" sz="1200" kern="1200">
                  <a:solidFill>
                    <a:srgbClr val="000000"/>
                  </a:solidFill>
                  <a:latin typeface="Arial" charset="0"/>
                  <a:ea typeface="Arial Unicode MS" pitchFamily="50" charset="-127"/>
                  <a:cs typeface="Arial Unicode MS" pitchFamily="50" charset="-127"/>
                </a:endParaRPr>
              </a:p>
            </p:txBody>
          </p:sp>
          <p:sp>
            <p:nvSpPr>
              <p:cNvPr id="505" name="Oval 174"/>
              <p:cNvSpPr>
                <a:spLocks noChangeArrowheads="1"/>
              </p:cNvSpPr>
              <p:nvPr/>
            </p:nvSpPr>
            <p:spPr bwMode="auto">
              <a:xfrm>
                <a:off x="4587544" y="3504294"/>
                <a:ext cx="22495" cy="25494"/>
              </a:xfrm>
              <a:prstGeom prst="ellipse">
                <a:avLst/>
              </a:prstGeom>
              <a:solidFill>
                <a:srgbClr val="FFFFCC"/>
              </a:solidFill>
              <a:ln w="63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</a:pPr>
                <a:endParaRPr kumimoji="1" lang="en-US" sz="1200" kern="1200">
                  <a:solidFill>
                    <a:srgbClr val="000000"/>
                  </a:solidFill>
                  <a:latin typeface="Arial" charset="0"/>
                  <a:ea typeface="Arial Unicode MS" pitchFamily="50" charset="-127"/>
                  <a:cs typeface="Arial Unicode MS" pitchFamily="50" charset="-127"/>
                </a:endParaRPr>
              </a:p>
            </p:txBody>
          </p:sp>
          <p:sp>
            <p:nvSpPr>
              <p:cNvPr id="506" name="Oval 175"/>
              <p:cNvSpPr>
                <a:spLocks noChangeArrowheads="1"/>
              </p:cNvSpPr>
              <p:nvPr/>
            </p:nvSpPr>
            <p:spPr bwMode="auto">
              <a:xfrm>
                <a:off x="4589045" y="3615268"/>
                <a:ext cx="22494" cy="25494"/>
              </a:xfrm>
              <a:prstGeom prst="ellipse">
                <a:avLst/>
              </a:prstGeom>
              <a:solidFill>
                <a:srgbClr val="FFFFCC"/>
              </a:solidFill>
              <a:ln w="63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</a:pPr>
                <a:endParaRPr kumimoji="1" lang="en-US" sz="1200" kern="1200">
                  <a:solidFill>
                    <a:srgbClr val="000000"/>
                  </a:solidFill>
                  <a:latin typeface="Arial" charset="0"/>
                  <a:ea typeface="Arial Unicode MS" pitchFamily="50" charset="-127"/>
                  <a:cs typeface="Arial Unicode MS" pitchFamily="50" charset="-127"/>
                </a:endParaRPr>
              </a:p>
            </p:txBody>
          </p:sp>
          <p:sp>
            <p:nvSpPr>
              <p:cNvPr id="507" name="Oval 176"/>
              <p:cNvSpPr>
                <a:spLocks noChangeArrowheads="1"/>
              </p:cNvSpPr>
              <p:nvPr/>
            </p:nvSpPr>
            <p:spPr bwMode="auto">
              <a:xfrm>
                <a:off x="4590544" y="3720244"/>
                <a:ext cx="23994" cy="25494"/>
              </a:xfrm>
              <a:prstGeom prst="ellipse">
                <a:avLst/>
              </a:prstGeom>
              <a:solidFill>
                <a:srgbClr val="FFFFCC"/>
              </a:solidFill>
              <a:ln w="63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</a:pPr>
                <a:endParaRPr kumimoji="1" lang="en-US" sz="1200" kern="1200">
                  <a:solidFill>
                    <a:srgbClr val="000000"/>
                  </a:solidFill>
                  <a:latin typeface="Arial" charset="0"/>
                  <a:ea typeface="Arial Unicode MS" pitchFamily="50" charset="-127"/>
                  <a:cs typeface="Arial Unicode MS" pitchFamily="50" charset="-127"/>
                </a:endParaRPr>
              </a:p>
            </p:txBody>
          </p:sp>
          <p:sp>
            <p:nvSpPr>
              <p:cNvPr id="508" name="Oval 177"/>
              <p:cNvSpPr>
                <a:spLocks noChangeArrowheads="1"/>
              </p:cNvSpPr>
              <p:nvPr/>
            </p:nvSpPr>
            <p:spPr bwMode="auto">
              <a:xfrm>
                <a:off x="4592044" y="3826719"/>
                <a:ext cx="23994" cy="25494"/>
              </a:xfrm>
              <a:prstGeom prst="ellipse">
                <a:avLst/>
              </a:prstGeom>
              <a:solidFill>
                <a:srgbClr val="FFFFCC"/>
              </a:solidFill>
              <a:ln w="63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</a:pPr>
                <a:endParaRPr kumimoji="1" lang="en-US" sz="1200" kern="1200">
                  <a:solidFill>
                    <a:srgbClr val="000000"/>
                  </a:solidFill>
                  <a:latin typeface="Arial" charset="0"/>
                  <a:ea typeface="Arial Unicode MS" pitchFamily="50" charset="-127"/>
                  <a:cs typeface="Arial Unicode MS" pitchFamily="50" charset="-127"/>
                </a:endParaRPr>
              </a:p>
            </p:txBody>
          </p:sp>
          <p:sp>
            <p:nvSpPr>
              <p:cNvPr id="509" name="Oval 178"/>
              <p:cNvSpPr>
                <a:spLocks noChangeArrowheads="1"/>
              </p:cNvSpPr>
              <p:nvPr/>
            </p:nvSpPr>
            <p:spPr bwMode="auto">
              <a:xfrm>
                <a:off x="4593543" y="3933193"/>
                <a:ext cx="22495" cy="25494"/>
              </a:xfrm>
              <a:prstGeom prst="ellipse">
                <a:avLst/>
              </a:prstGeom>
              <a:solidFill>
                <a:srgbClr val="FFFFCC"/>
              </a:solidFill>
              <a:ln w="63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</a:pPr>
                <a:endParaRPr kumimoji="1" lang="en-US" sz="1200" kern="1200">
                  <a:solidFill>
                    <a:srgbClr val="000000"/>
                  </a:solidFill>
                  <a:latin typeface="Arial" charset="0"/>
                  <a:ea typeface="Arial Unicode MS" pitchFamily="50" charset="-127"/>
                  <a:cs typeface="Arial Unicode MS" pitchFamily="50" charset="-127"/>
                </a:endParaRPr>
              </a:p>
            </p:txBody>
          </p:sp>
          <p:sp>
            <p:nvSpPr>
              <p:cNvPr id="510" name="TextBox 179"/>
              <p:cNvSpPr txBox="1">
                <a:spLocks noChangeArrowheads="1"/>
              </p:cNvSpPr>
              <p:nvPr/>
            </p:nvSpPr>
            <p:spPr bwMode="auto">
              <a:xfrm>
                <a:off x="4648715" y="3654259"/>
                <a:ext cx="34015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lvl="1" algn="ctr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sz="900" b="1" dirty="0" err="1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xN</a:t>
                </a:r>
                <a:endParaRPr lang="en-US" sz="9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endParaRPr>
              </a:p>
            </p:txBody>
          </p:sp>
          <p:sp>
            <p:nvSpPr>
              <p:cNvPr id="511" name="TextBox 180"/>
              <p:cNvSpPr txBox="1">
                <a:spLocks noChangeArrowheads="1"/>
              </p:cNvSpPr>
              <p:nvPr/>
            </p:nvSpPr>
            <p:spPr bwMode="auto">
              <a:xfrm rot="16200000">
                <a:off x="5355087" y="3223268"/>
                <a:ext cx="816249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lvl="1" algn="ctr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</a:pPr>
                <a:r>
                  <a:rPr lang="en-US" sz="900" b="1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N Elements</a:t>
                </a:r>
              </a:p>
            </p:txBody>
          </p:sp>
          <p:sp>
            <p:nvSpPr>
              <p:cNvPr id="512" name="Oval 239"/>
              <p:cNvSpPr/>
              <p:nvPr/>
            </p:nvSpPr>
            <p:spPr bwMode="auto">
              <a:xfrm>
                <a:off x="5736274" y="4473067"/>
                <a:ext cx="178773" cy="173164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9050" cap="flat" cmpd="sng" algn="ctr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>
                <a:spAutoFit/>
              </a:bodyPr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13" name="Oval 241"/>
              <p:cNvSpPr/>
              <p:nvPr/>
            </p:nvSpPr>
            <p:spPr bwMode="auto">
              <a:xfrm>
                <a:off x="5779331" y="4513932"/>
                <a:ext cx="93630" cy="87246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 rtl="0" eaLnBrk="0" fontAlgn="base" latinLnBrk="1" hangingPunct="0">
                  <a:spcBef>
                    <a:spcPct val="50000"/>
                  </a:spcBef>
                  <a:spcAft>
                    <a:spcPct val="0"/>
                  </a:spcAft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kumimoji="1" lang="en-US" sz="1200" kern="1200">
                  <a:solidFill>
                    <a:srgbClr val="000000"/>
                  </a:solidFill>
                  <a:latin typeface="Arial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cxnSp>
            <p:nvCxnSpPr>
              <p:cNvPr id="514" name="Straight Connector 242"/>
              <p:cNvCxnSpPr/>
              <p:nvPr/>
            </p:nvCxnSpPr>
            <p:spPr bwMode="auto">
              <a:xfrm rot="10800000" flipV="1">
                <a:off x="5770837" y="4510700"/>
                <a:ext cx="105332" cy="96940"/>
              </a:xfrm>
              <a:prstGeom prst="line">
                <a:avLst/>
              </a:prstGeom>
              <a:solidFill>
                <a:srgbClr val="FFFFCC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58" name="그룹 57"/>
              <p:cNvGrpSpPr/>
              <p:nvPr/>
            </p:nvGrpSpPr>
            <p:grpSpPr>
              <a:xfrm>
                <a:off x="3354469" y="4052492"/>
                <a:ext cx="405881" cy="1355987"/>
                <a:chOff x="3354469" y="3682861"/>
                <a:chExt cx="405881" cy="1355987"/>
              </a:xfrm>
            </p:grpSpPr>
            <p:sp>
              <p:nvSpPr>
                <p:cNvPr id="377" name="직사각형 376"/>
                <p:cNvSpPr/>
                <p:nvPr/>
              </p:nvSpPr>
              <p:spPr>
                <a:xfrm>
                  <a:off x="3356452" y="3682861"/>
                  <a:ext cx="401912" cy="1355987"/>
                </a:xfrm>
                <a:prstGeom prst="rect">
                  <a:avLst/>
                </a:prstGeom>
                <a:pattFill prst="wdDnDiag">
                  <a:fgClr>
                    <a:schemeClr val="lt1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ln w="12700"/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8" name="TextBox 377"/>
                <p:cNvSpPr txBox="1"/>
                <p:nvPr/>
              </p:nvSpPr>
              <p:spPr>
                <a:xfrm>
                  <a:off x="3354469" y="4245438"/>
                  <a:ext cx="405881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lvl="1" algn="ctr" latinLnBrk="0">
                    <a:spcBef>
                      <a:spcPct val="20000"/>
                    </a:spcBef>
                    <a:buClr>
                      <a:schemeClr val="tx1">
                        <a:lumMod val="85000"/>
                        <a:lumOff val="15000"/>
                      </a:schemeClr>
                    </a:buClr>
                    <a:buSzPct val="80000"/>
                  </a:pPr>
                  <a:r>
                    <a:rPr lang="en-US" altLang="ko-KR" sz="900" b="1" dirty="0" smtClean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rPr>
                    <a:t>TRX</a:t>
                  </a:r>
                  <a:endParaRPr lang="ko-KR" altLang="en-US" sz="900" b="1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endParaRPr>
                </a:p>
              </p:txBody>
            </p:sp>
          </p:grpSp>
        </p:grpSp>
      </p:grpSp>
      <p:sp>
        <p:nvSpPr>
          <p:cNvPr id="653" name="TextBox 235"/>
          <p:cNvSpPr txBox="1">
            <a:spLocks noChangeArrowheads="1"/>
          </p:cNvSpPr>
          <p:nvPr/>
        </p:nvSpPr>
        <p:spPr bwMode="auto">
          <a:xfrm>
            <a:off x="3387743" y="5590718"/>
            <a:ext cx="26479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 algn="ctr" latinLnBrk="0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</a:pPr>
            <a:r>
              <a:rPr lang="en-US" sz="1400" b="1" dirty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Common TRX + multiple PA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309" name="TextBox 235"/>
          <p:cNvSpPr txBox="1">
            <a:spLocks noChangeArrowheads="1"/>
          </p:cNvSpPr>
          <p:nvPr/>
        </p:nvSpPr>
        <p:spPr bwMode="auto">
          <a:xfrm>
            <a:off x="423002" y="5581193"/>
            <a:ext cx="26479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 algn="ctr" latinLnBrk="0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</a:pPr>
            <a:r>
              <a:rPr lang="en-US" sz="1400" b="1" dirty="0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Common TRX + common PA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731840" y="5981700"/>
            <a:ext cx="21175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 algn="ctr" latinLnBrk="0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</a:pPr>
            <a:r>
              <a:rPr lang="en-US" altLang="ko-KR" sz="1400" b="1" dirty="0" smtClean="0">
                <a:solidFill>
                  <a:srgbClr val="004EFF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Current base station – </a:t>
            </a:r>
            <a:br>
              <a:rPr lang="en-US" altLang="ko-KR" sz="1400" b="1" dirty="0" smtClean="0">
                <a:solidFill>
                  <a:srgbClr val="004EFF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</a:br>
            <a:r>
              <a:rPr lang="en-US" altLang="ko-KR" sz="1400" b="1" dirty="0" smtClean="0">
                <a:solidFill>
                  <a:srgbClr val="004EFF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passive antennas</a:t>
            </a:r>
            <a:endParaRPr lang="ko-KR" altLang="en-US" sz="1400" b="1" dirty="0">
              <a:solidFill>
                <a:srgbClr val="004EFF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3564672" y="6010275"/>
            <a:ext cx="226215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 algn="ctr" latinLnBrk="0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</a:pPr>
            <a:r>
              <a:rPr lang="en-US" altLang="ko-KR" sz="1400" b="1" dirty="0" smtClean="0">
                <a:solidFill>
                  <a:srgbClr val="004EFF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AAS solution in RAN4 SI</a:t>
            </a:r>
            <a:endParaRPr lang="ko-KR" altLang="en-US" sz="1400" b="1" dirty="0">
              <a:solidFill>
                <a:srgbClr val="004EFF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6771526" y="6000750"/>
            <a:ext cx="177888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 algn="ctr" latinLnBrk="0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</a:pPr>
            <a:r>
              <a:rPr lang="en-US" altLang="ko-KR" sz="1400" b="1" dirty="0" smtClean="0">
                <a:solidFill>
                  <a:srgbClr val="004EFF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Smart 2D-AAS for </a:t>
            </a:r>
            <a:br>
              <a:rPr lang="en-US" altLang="ko-KR" sz="1400" b="1" dirty="0" smtClean="0">
                <a:solidFill>
                  <a:srgbClr val="004EFF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</a:br>
            <a:r>
              <a:rPr lang="en-US" altLang="ko-KR" sz="1400" b="1" dirty="0" smtClean="0">
                <a:solidFill>
                  <a:srgbClr val="004EFF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FD-MIMO </a:t>
            </a:r>
          </a:p>
        </p:txBody>
      </p:sp>
      <p:grpSp>
        <p:nvGrpSpPr>
          <p:cNvPr id="207" name="그룹 206"/>
          <p:cNvGrpSpPr/>
          <p:nvPr/>
        </p:nvGrpSpPr>
        <p:grpSpPr>
          <a:xfrm>
            <a:off x="6397455" y="2189379"/>
            <a:ext cx="2679870" cy="3594816"/>
            <a:chOff x="6316260" y="2322729"/>
            <a:chExt cx="2679870" cy="3594816"/>
          </a:xfrm>
        </p:grpSpPr>
        <p:grpSp>
          <p:nvGrpSpPr>
            <p:cNvPr id="208" name="그룹 74"/>
            <p:cNvGrpSpPr/>
            <p:nvPr/>
          </p:nvGrpSpPr>
          <p:grpSpPr>
            <a:xfrm>
              <a:off x="6316260" y="2322729"/>
              <a:ext cx="2679870" cy="3588657"/>
              <a:chOff x="6290382" y="2582638"/>
              <a:chExt cx="2679870" cy="3588657"/>
            </a:xfrm>
          </p:grpSpPr>
          <p:sp>
            <p:nvSpPr>
              <p:cNvPr id="210" name="Rounded Rectangle 7"/>
              <p:cNvSpPr/>
              <p:nvPr/>
            </p:nvSpPr>
            <p:spPr>
              <a:xfrm>
                <a:off x="6290382" y="2582638"/>
                <a:ext cx="2679870" cy="3588657"/>
              </a:xfrm>
              <a:prstGeom prst="roundRect">
                <a:avLst>
                  <a:gd name="adj" fmla="val 3347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FFFFFF"/>
                  </a:solidFill>
                  <a:latin typeface="Arial"/>
                  <a:ea typeface="굴림"/>
                  <a:cs typeface="+mn-cs"/>
                </a:endParaRPr>
              </a:p>
            </p:txBody>
          </p:sp>
          <p:grpSp>
            <p:nvGrpSpPr>
              <p:cNvPr id="211" name="그룹 73"/>
              <p:cNvGrpSpPr/>
              <p:nvPr/>
            </p:nvGrpSpPr>
            <p:grpSpPr>
              <a:xfrm>
                <a:off x="6338969" y="2989721"/>
                <a:ext cx="2556500" cy="2791251"/>
                <a:chOff x="6338969" y="2989721"/>
                <a:chExt cx="2556500" cy="2791251"/>
              </a:xfrm>
            </p:grpSpPr>
            <p:sp>
              <p:nvSpPr>
                <p:cNvPr id="212" name="모서리가 둥근 직사각형 211"/>
                <p:cNvSpPr/>
                <p:nvPr/>
              </p:nvSpPr>
              <p:spPr>
                <a:xfrm>
                  <a:off x="6872435" y="2989721"/>
                  <a:ext cx="2023034" cy="2774490"/>
                </a:xfrm>
                <a:prstGeom prst="roundRect">
                  <a:avLst>
                    <a:gd name="adj" fmla="val 5767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3" name="TextBox 97"/>
                <p:cNvSpPr txBox="1">
                  <a:spLocks noChangeArrowheads="1"/>
                </p:cNvSpPr>
                <p:nvPr/>
              </p:nvSpPr>
              <p:spPr bwMode="auto">
                <a:xfrm>
                  <a:off x="7253733" y="5550140"/>
                  <a:ext cx="1495922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lvl="1" algn="ctr" latinLnBrk="0">
                    <a:spcBef>
                      <a:spcPct val="20000"/>
                    </a:spcBef>
                    <a:buClr>
                      <a:schemeClr val="tx1">
                        <a:lumMod val="85000"/>
                        <a:lumOff val="15000"/>
                      </a:schemeClr>
                    </a:buClr>
                    <a:buSzPct val="80000"/>
                    <a:defRPr/>
                  </a:pPr>
                  <a:r>
                    <a:rPr lang="en-US" sz="900" b="1" dirty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rPr>
                    <a:t>Active Antenna Module</a:t>
                  </a:r>
                </a:p>
              </p:txBody>
            </p:sp>
            <p:cxnSp>
              <p:nvCxnSpPr>
                <p:cNvPr id="214" name="Straight Connector 178"/>
                <p:cNvCxnSpPr>
                  <a:cxnSpLocks noChangeShapeType="1"/>
                </p:cNvCxnSpPr>
                <p:nvPr/>
              </p:nvCxnSpPr>
              <p:spPr bwMode="auto">
                <a:xfrm>
                  <a:off x="6580193" y="3967686"/>
                  <a:ext cx="2123501" cy="7498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</p:cxnSp>
            <p:sp>
              <p:nvSpPr>
                <p:cNvPr id="215" name="AutoShape 143"/>
                <p:cNvSpPr>
                  <a:spLocks noChangeArrowheads="1"/>
                </p:cNvSpPr>
                <p:nvPr/>
              </p:nvSpPr>
              <p:spPr bwMode="auto">
                <a:xfrm rot="16193178" flipH="1">
                  <a:off x="7557963" y="3817721"/>
                  <a:ext cx="313427" cy="310427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1905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None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Arial" charset="0"/>
                  </a:endParaRPr>
                </a:p>
              </p:txBody>
            </p:sp>
            <p:sp>
              <p:nvSpPr>
                <p:cNvPr id="216" name="Text Box 144"/>
                <p:cNvSpPr txBox="1">
                  <a:spLocks noChangeArrowheads="1"/>
                </p:cNvSpPr>
                <p:nvPr/>
              </p:nvSpPr>
              <p:spPr bwMode="auto">
                <a:xfrm>
                  <a:off x="7554564" y="3867209"/>
                  <a:ext cx="423514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lvl="1" algn="ctr" latinLnBrk="0">
                    <a:spcBef>
                      <a:spcPct val="20000"/>
                    </a:spcBef>
                    <a:buClr>
                      <a:schemeClr val="tx1">
                        <a:lumMod val="85000"/>
                        <a:lumOff val="15000"/>
                      </a:schemeClr>
                    </a:buClr>
                    <a:buSzPct val="80000"/>
                  </a:pPr>
                  <a:r>
                    <a:rPr lang="en-US" sz="900" b="1" dirty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rPr>
                    <a:t>LNA</a:t>
                  </a:r>
                </a:p>
              </p:txBody>
            </p:sp>
            <p:sp>
              <p:nvSpPr>
                <p:cNvPr id="217" name="Line 9"/>
                <p:cNvSpPr>
                  <a:spLocks noChangeShapeType="1"/>
                </p:cNvSpPr>
                <p:nvPr/>
              </p:nvSpPr>
              <p:spPr bwMode="auto">
                <a:xfrm flipH="1">
                  <a:off x="8483246" y="3031906"/>
                  <a:ext cx="209951" cy="281934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218" name="Line 9"/>
                <p:cNvSpPr>
                  <a:spLocks noChangeShapeType="1"/>
                </p:cNvSpPr>
                <p:nvPr/>
              </p:nvSpPr>
              <p:spPr bwMode="auto">
                <a:xfrm>
                  <a:off x="8489245" y="3028906"/>
                  <a:ext cx="209951" cy="281934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cxnSp>
              <p:nvCxnSpPr>
                <p:cNvPr id="219" name="Straight Connector 189"/>
                <p:cNvCxnSpPr>
                  <a:cxnSpLocks noChangeShapeType="1"/>
                  <a:stCxn id="217" idx="1"/>
                </p:cNvCxnSpPr>
                <p:nvPr/>
              </p:nvCxnSpPr>
              <p:spPr bwMode="auto">
                <a:xfrm rot="16200000" flipH="1">
                  <a:off x="8372272" y="3424813"/>
                  <a:ext cx="224947" cy="2999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</p:cxnSp>
            <p:cxnSp>
              <p:nvCxnSpPr>
                <p:cNvPr id="220" name="Straight Connector 190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8363274" y="3640762"/>
                  <a:ext cx="661344" cy="7498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</p:cxnSp>
            <p:cxnSp>
              <p:nvCxnSpPr>
                <p:cNvPr id="221" name="Straight Connector 191"/>
                <p:cNvCxnSpPr>
                  <a:cxnSpLocks noChangeShapeType="1"/>
                </p:cNvCxnSpPr>
                <p:nvPr/>
              </p:nvCxnSpPr>
              <p:spPr bwMode="auto">
                <a:xfrm rot="10800000">
                  <a:off x="6554699" y="3529788"/>
                  <a:ext cx="1933045" cy="7498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</p:cxnSp>
            <p:sp>
              <p:nvSpPr>
                <p:cNvPr id="222" name="AutoShape 167"/>
                <p:cNvSpPr>
                  <a:spLocks noChangeArrowheads="1"/>
                </p:cNvSpPr>
                <p:nvPr/>
              </p:nvSpPr>
              <p:spPr bwMode="auto">
                <a:xfrm rot="5406822">
                  <a:off x="7089324" y="3407567"/>
                  <a:ext cx="317925" cy="262439"/>
                </a:xfrm>
                <a:prstGeom prst="triangle">
                  <a:avLst>
                    <a:gd name="adj" fmla="val 49986"/>
                  </a:avLst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 rot="10800000" vert="eaVert" wrap="none" anchor="ctr"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None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Arial" charset="0"/>
                  </a:endParaRPr>
                </a:p>
              </p:txBody>
            </p:sp>
            <p:sp>
              <p:nvSpPr>
                <p:cNvPr id="223" name="Text Box 169"/>
                <p:cNvSpPr txBox="1">
                  <a:spLocks noChangeArrowheads="1"/>
                </p:cNvSpPr>
                <p:nvPr/>
              </p:nvSpPr>
              <p:spPr bwMode="auto">
                <a:xfrm>
                  <a:off x="7047161" y="3418121"/>
                  <a:ext cx="340158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lvl="1" algn="ctr" latinLnBrk="0">
                    <a:spcBef>
                      <a:spcPct val="20000"/>
                    </a:spcBef>
                    <a:buClr>
                      <a:schemeClr val="tx1">
                        <a:lumMod val="85000"/>
                        <a:lumOff val="15000"/>
                      </a:schemeClr>
                    </a:buClr>
                    <a:buSzPct val="80000"/>
                    <a:buFont typeface="Wingdings" pitchFamily="2" charset="2"/>
                    <a:buNone/>
                  </a:pPr>
                  <a:r>
                    <a:rPr lang="en-US" sz="900" b="1" dirty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rPr>
                    <a:t>PA</a:t>
                  </a:r>
                </a:p>
              </p:txBody>
            </p:sp>
            <p:sp>
              <p:nvSpPr>
                <p:cNvPr id="224" name="Oval 195"/>
                <p:cNvSpPr/>
                <p:nvPr/>
              </p:nvSpPr>
              <p:spPr bwMode="auto">
                <a:xfrm>
                  <a:off x="7443851" y="3429388"/>
                  <a:ext cx="217922" cy="219178"/>
                </a:xfrm>
                <a:prstGeom prst="ellipse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 cap="flat" cmpd="sng" algn="ctr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 rtl="0" eaLnBrk="0" fontAlgn="base" latinLnBrk="1" hangingPunct="0">
                    <a:spcBef>
                      <a:spcPct val="50000"/>
                    </a:spcBef>
                    <a:spcAft>
                      <a:spcPct val="0"/>
                    </a:spcAft>
                    <a:buClr>
                      <a:srgbClr val="3333CC"/>
                    </a:buClr>
                    <a:buFont typeface="Wingdings" pitchFamily="2" charset="2"/>
                    <a:buNone/>
                    <a:defRPr/>
                  </a:pPr>
                  <a:endParaRPr kumimoji="1" lang="en-US" sz="1200" kern="1200">
                    <a:solidFill>
                      <a:srgbClr val="000000"/>
                    </a:solidFill>
                    <a:latin typeface="Arial" pitchFamily="34" charset="0"/>
                    <a:ea typeface="Arial Unicode MS" pitchFamily="34" charset="-128"/>
                    <a:cs typeface="Arial Unicode MS" pitchFamily="34" charset="-128"/>
                  </a:endParaRPr>
                </a:p>
              </p:txBody>
            </p:sp>
            <p:sp>
              <p:nvSpPr>
                <p:cNvPr id="225" name="Arc 196"/>
                <p:cNvSpPr/>
                <p:nvPr/>
              </p:nvSpPr>
              <p:spPr bwMode="auto">
                <a:xfrm>
                  <a:off x="7481750" y="3457351"/>
                  <a:ext cx="146860" cy="155867"/>
                </a:xfrm>
                <a:prstGeom prst="arc">
                  <a:avLst>
                    <a:gd name="adj1" fmla="val 16200000"/>
                    <a:gd name="adj2" fmla="val 10333001"/>
                  </a:avLst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 rtl="0" eaLnBrk="0" fontAlgn="base" latinLnBrk="1" hangingPunct="0">
                    <a:spcBef>
                      <a:spcPct val="50000"/>
                    </a:spcBef>
                    <a:spcAft>
                      <a:spcPct val="0"/>
                    </a:spcAft>
                    <a:buClr>
                      <a:srgbClr val="3333CC"/>
                    </a:buClr>
                    <a:buFont typeface="Wingdings" pitchFamily="2" charset="2"/>
                    <a:buNone/>
                    <a:defRPr/>
                  </a:pPr>
                  <a:endParaRPr kumimoji="1" lang="en-US" sz="1200" kern="1200">
                    <a:solidFill>
                      <a:srgbClr val="000000"/>
                    </a:solidFill>
                    <a:latin typeface="Arial" pitchFamily="34" charset="0"/>
                    <a:ea typeface="Arial Unicode MS" pitchFamily="34" charset="-128"/>
                    <a:cs typeface="Arial Unicode MS" pitchFamily="34" charset="-128"/>
                  </a:endParaRPr>
                </a:p>
              </p:txBody>
            </p:sp>
            <p:sp>
              <p:nvSpPr>
                <p:cNvPr id="226" name="Rectangle 161"/>
                <p:cNvSpPr>
                  <a:spLocks noChangeArrowheads="1"/>
                </p:cNvSpPr>
                <p:nvPr/>
              </p:nvSpPr>
              <p:spPr bwMode="auto">
                <a:xfrm>
                  <a:off x="8175186" y="3374573"/>
                  <a:ext cx="195129" cy="300821"/>
                </a:xfrm>
                <a:prstGeom prst="rect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None/>
                    <a:defRPr/>
                  </a:pPr>
                  <a:endParaRPr kumimoji="1" lang="en-US" sz="14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Arial" pitchFamily="34" charset="0"/>
                  </a:endParaRPr>
                </a:p>
              </p:txBody>
            </p:sp>
            <p:sp>
              <p:nvSpPr>
                <p:cNvPr id="227" name="Line 162"/>
                <p:cNvSpPr>
                  <a:spLocks noChangeShapeType="1"/>
                </p:cNvSpPr>
                <p:nvPr/>
              </p:nvSpPr>
              <p:spPr bwMode="auto">
                <a:xfrm flipV="1">
                  <a:off x="8216497" y="3458224"/>
                  <a:ext cx="15821" cy="160867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228" name="Line 163"/>
                <p:cNvSpPr>
                  <a:spLocks noChangeShapeType="1"/>
                </p:cNvSpPr>
                <p:nvPr/>
              </p:nvSpPr>
              <p:spPr bwMode="auto">
                <a:xfrm>
                  <a:off x="8234955" y="3458224"/>
                  <a:ext cx="77348" cy="0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229" name="Line 164"/>
                <p:cNvSpPr>
                  <a:spLocks noChangeShapeType="1"/>
                </p:cNvSpPr>
                <p:nvPr/>
              </p:nvSpPr>
              <p:spPr bwMode="auto">
                <a:xfrm>
                  <a:off x="8312304" y="3460637"/>
                  <a:ext cx="15821" cy="158454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230" name="Line 9"/>
                <p:cNvSpPr>
                  <a:spLocks noChangeShapeType="1"/>
                </p:cNvSpPr>
                <p:nvPr/>
              </p:nvSpPr>
              <p:spPr bwMode="auto">
                <a:xfrm flipH="1">
                  <a:off x="8525236" y="4471567"/>
                  <a:ext cx="209951" cy="281934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231" name="Line 9"/>
                <p:cNvSpPr>
                  <a:spLocks noChangeShapeType="1"/>
                </p:cNvSpPr>
                <p:nvPr/>
              </p:nvSpPr>
              <p:spPr bwMode="auto">
                <a:xfrm>
                  <a:off x="8531235" y="4477566"/>
                  <a:ext cx="209951" cy="281934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cxnSp>
              <p:nvCxnSpPr>
                <p:cNvPr id="232" name="Straight Connector 204"/>
                <p:cNvCxnSpPr>
                  <a:cxnSpLocks noChangeShapeType="1"/>
                  <a:stCxn id="230" idx="1"/>
                </p:cNvCxnSpPr>
                <p:nvPr/>
              </p:nvCxnSpPr>
              <p:spPr bwMode="auto">
                <a:xfrm rot="16200000" flipH="1">
                  <a:off x="8414262" y="4864475"/>
                  <a:ext cx="224947" cy="2999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</p:cxnSp>
            <p:cxnSp>
              <p:nvCxnSpPr>
                <p:cNvPr id="233" name="Straight Connector 205"/>
                <p:cNvCxnSpPr>
                  <a:cxnSpLocks noChangeShapeType="1"/>
                  <a:stCxn id="231" idx="1"/>
                </p:cNvCxnSpPr>
                <p:nvPr/>
              </p:nvCxnSpPr>
              <p:spPr bwMode="auto">
                <a:xfrm rot="16200000" flipH="1" flipV="1">
                  <a:off x="8405264" y="5095421"/>
                  <a:ext cx="671842" cy="0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</p:cxnSp>
            <p:cxnSp>
              <p:nvCxnSpPr>
                <p:cNvPr id="234" name="Straight Connector 206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6611686" y="4972449"/>
                  <a:ext cx="1916550" cy="0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</p:cxnSp>
            <p:sp>
              <p:nvSpPr>
                <p:cNvPr id="235" name="Oval 208"/>
                <p:cNvSpPr/>
                <p:nvPr/>
              </p:nvSpPr>
              <p:spPr bwMode="auto">
                <a:xfrm>
                  <a:off x="7464590" y="4869482"/>
                  <a:ext cx="217922" cy="219178"/>
                </a:xfrm>
                <a:prstGeom prst="ellipse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 cap="flat" cmpd="sng" algn="ctr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 rtl="0" eaLnBrk="0" fontAlgn="base" latinLnBrk="1" hangingPunct="0">
                    <a:spcBef>
                      <a:spcPct val="50000"/>
                    </a:spcBef>
                    <a:spcAft>
                      <a:spcPct val="0"/>
                    </a:spcAft>
                    <a:buClr>
                      <a:srgbClr val="3333CC"/>
                    </a:buClr>
                    <a:buFont typeface="Wingdings" pitchFamily="2" charset="2"/>
                    <a:buNone/>
                    <a:defRPr/>
                  </a:pPr>
                  <a:endParaRPr kumimoji="1" lang="en-US" sz="1200" kern="1200">
                    <a:solidFill>
                      <a:srgbClr val="000000"/>
                    </a:solidFill>
                    <a:latin typeface="Arial" pitchFamily="34" charset="0"/>
                    <a:ea typeface="Arial Unicode MS" pitchFamily="34" charset="-128"/>
                    <a:cs typeface="Arial Unicode MS" pitchFamily="34" charset="-128"/>
                  </a:endParaRPr>
                </a:p>
              </p:txBody>
            </p:sp>
            <p:sp>
              <p:nvSpPr>
                <p:cNvPr id="236" name="Arc 209"/>
                <p:cNvSpPr/>
                <p:nvPr/>
              </p:nvSpPr>
              <p:spPr bwMode="auto">
                <a:xfrm>
                  <a:off x="7502489" y="4897445"/>
                  <a:ext cx="146860" cy="155867"/>
                </a:xfrm>
                <a:prstGeom prst="arc">
                  <a:avLst>
                    <a:gd name="adj1" fmla="val 16200000"/>
                    <a:gd name="adj2" fmla="val 10333001"/>
                  </a:avLst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 rtl="0" eaLnBrk="0" fontAlgn="base" latinLnBrk="1" hangingPunct="0">
                    <a:spcBef>
                      <a:spcPct val="50000"/>
                    </a:spcBef>
                    <a:spcAft>
                      <a:spcPct val="0"/>
                    </a:spcAft>
                    <a:buClr>
                      <a:srgbClr val="3333CC"/>
                    </a:buClr>
                    <a:buFont typeface="Wingdings" pitchFamily="2" charset="2"/>
                    <a:buNone/>
                    <a:defRPr/>
                  </a:pPr>
                  <a:endParaRPr kumimoji="1" lang="en-US" sz="1200" kern="1200">
                    <a:solidFill>
                      <a:srgbClr val="000000"/>
                    </a:solidFill>
                    <a:latin typeface="Arial" pitchFamily="34" charset="0"/>
                    <a:ea typeface="Arial Unicode MS" pitchFamily="34" charset="-128"/>
                    <a:cs typeface="Arial Unicode MS" pitchFamily="34" charset="-128"/>
                  </a:endParaRPr>
                </a:p>
              </p:txBody>
            </p:sp>
            <p:sp>
              <p:nvSpPr>
                <p:cNvPr id="237" name="Rectangle 161"/>
                <p:cNvSpPr>
                  <a:spLocks noChangeArrowheads="1"/>
                </p:cNvSpPr>
                <p:nvPr/>
              </p:nvSpPr>
              <p:spPr bwMode="auto">
                <a:xfrm>
                  <a:off x="8195925" y="4814667"/>
                  <a:ext cx="195129" cy="300821"/>
                </a:xfrm>
                <a:prstGeom prst="rect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None/>
                    <a:defRPr/>
                  </a:pPr>
                  <a:endParaRPr kumimoji="1" lang="en-US" sz="14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Arial" pitchFamily="34" charset="0"/>
                  </a:endParaRPr>
                </a:p>
              </p:txBody>
            </p:sp>
            <p:sp>
              <p:nvSpPr>
                <p:cNvPr id="238" name="Line 162"/>
                <p:cNvSpPr>
                  <a:spLocks noChangeShapeType="1"/>
                </p:cNvSpPr>
                <p:nvPr/>
              </p:nvSpPr>
              <p:spPr bwMode="auto">
                <a:xfrm flipV="1">
                  <a:off x="8237236" y="4898318"/>
                  <a:ext cx="15821" cy="160867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239" name="Line 163"/>
                <p:cNvSpPr>
                  <a:spLocks noChangeShapeType="1"/>
                </p:cNvSpPr>
                <p:nvPr/>
              </p:nvSpPr>
              <p:spPr bwMode="auto">
                <a:xfrm>
                  <a:off x="8255694" y="4898318"/>
                  <a:ext cx="77348" cy="0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240" name="Line 164"/>
                <p:cNvSpPr>
                  <a:spLocks noChangeShapeType="1"/>
                </p:cNvSpPr>
                <p:nvPr/>
              </p:nvSpPr>
              <p:spPr bwMode="auto">
                <a:xfrm>
                  <a:off x="8333043" y="4900731"/>
                  <a:ext cx="15821" cy="158454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241" name="AutoShape 167"/>
                <p:cNvSpPr>
                  <a:spLocks noChangeArrowheads="1"/>
                </p:cNvSpPr>
                <p:nvPr/>
              </p:nvSpPr>
              <p:spPr bwMode="auto">
                <a:xfrm rot="5406822">
                  <a:off x="7096822" y="4850228"/>
                  <a:ext cx="317925" cy="262438"/>
                </a:xfrm>
                <a:prstGeom prst="triangle">
                  <a:avLst>
                    <a:gd name="adj" fmla="val 49986"/>
                  </a:avLst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 rot="10800000" vert="eaVert" wrap="none" anchor="ctr"/>
                <a:lstStyle/>
                <a:p>
                  <a:pPr>
                    <a:buFont typeface="Wingdings" pitchFamily="2" charset="2"/>
                    <a:buNone/>
                  </a:pPr>
                  <a:endParaRPr lang="en-US" sz="1200" b="1" i="1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242" name="Text Box 169"/>
                <p:cNvSpPr txBox="1">
                  <a:spLocks noChangeArrowheads="1"/>
                </p:cNvSpPr>
                <p:nvPr/>
              </p:nvSpPr>
              <p:spPr bwMode="auto">
                <a:xfrm>
                  <a:off x="7051293" y="4863335"/>
                  <a:ext cx="340158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lvl="1" algn="ctr" latinLnBrk="0">
                    <a:spcBef>
                      <a:spcPct val="20000"/>
                    </a:spcBef>
                    <a:buClr>
                      <a:schemeClr val="tx1">
                        <a:lumMod val="85000"/>
                        <a:lumOff val="15000"/>
                      </a:schemeClr>
                    </a:buClr>
                    <a:buSzPct val="80000"/>
                    <a:buFont typeface="Wingdings" pitchFamily="2" charset="2"/>
                    <a:buNone/>
                  </a:pPr>
                  <a:r>
                    <a:rPr lang="en-US" sz="900" b="1" dirty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rPr>
                    <a:t>PA</a:t>
                  </a:r>
                </a:p>
              </p:txBody>
            </p:sp>
            <p:sp>
              <p:nvSpPr>
                <p:cNvPr id="243" name="Rectangle 131"/>
                <p:cNvSpPr>
                  <a:spLocks noChangeArrowheads="1"/>
                </p:cNvSpPr>
                <p:nvPr/>
              </p:nvSpPr>
              <p:spPr bwMode="auto">
                <a:xfrm>
                  <a:off x="8184030" y="3799462"/>
                  <a:ext cx="195129" cy="342572"/>
                </a:xfrm>
                <a:prstGeom prst="rect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None/>
                    <a:defRPr/>
                  </a:pPr>
                  <a:endParaRPr kumimoji="1" lang="en-US" sz="14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Arial" pitchFamily="34" charset="0"/>
                  </a:endParaRPr>
                </a:p>
              </p:txBody>
            </p:sp>
            <p:sp>
              <p:nvSpPr>
                <p:cNvPr id="244" name="Line 132"/>
                <p:cNvSpPr>
                  <a:spLocks noChangeShapeType="1"/>
                </p:cNvSpPr>
                <p:nvPr/>
              </p:nvSpPr>
              <p:spPr bwMode="auto">
                <a:xfrm flipV="1">
                  <a:off x="8225341" y="3894723"/>
                  <a:ext cx="15821" cy="183194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245" name="Line 133"/>
                <p:cNvSpPr>
                  <a:spLocks noChangeShapeType="1"/>
                </p:cNvSpPr>
                <p:nvPr/>
              </p:nvSpPr>
              <p:spPr bwMode="auto">
                <a:xfrm>
                  <a:off x="8243799" y="3894723"/>
                  <a:ext cx="77348" cy="0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247" name="Line 134"/>
                <p:cNvSpPr>
                  <a:spLocks noChangeShapeType="1"/>
                </p:cNvSpPr>
                <p:nvPr/>
              </p:nvSpPr>
              <p:spPr bwMode="auto">
                <a:xfrm>
                  <a:off x="8321148" y="3897471"/>
                  <a:ext cx="15821" cy="180446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248" name="TextBox 222"/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7602783" y="4377190"/>
                  <a:ext cx="816249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lvl="1" algn="ctr" latinLnBrk="0">
                    <a:spcBef>
                      <a:spcPct val="20000"/>
                    </a:spcBef>
                    <a:buClr>
                      <a:schemeClr val="tx1">
                        <a:lumMod val="85000"/>
                        <a:lumOff val="15000"/>
                      </a:schemeClr>
                    </a:buClr>
                    <a:buSzPct val="80000"/>
                  </a:pPr>
                  <a:r>
                    <a:rPr lang="en-US" sz="900" b="1" dirty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rPr>
                    <a:t>N Elements</a:t>
                  </a:r>
                </a:p>
              </p:txBody>
            </p:sp>
            <p:cxnSp>
              <p:nvCxnSpPr>
                <p:cNvPr id="250" name="Straight Connector 178"/>
                <p:cNvCxnSpPr>
                  <a:cxnSpLocks noChangeShapeType="1"/>
                </p:cNvCxnSpPr>
                <p:nvPr/>
              </p:nvCxnSpPr>
              <p:spPr bwMode="auto">
                <a:xfrm>
                  <a:off x="6617684" y="5425343"/>
                  <a:ext cx="2123501" cy="1499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</p:cxnSp>
            <p:sp>
              <p:nvSpPr>
                <p:cNvPr id="252" name="AutoShape 143"/>
                <p:cNvSpPr>
                  <a:spLocks noChangeArrowheads="1"/>
                </p:cNvSpPr>
                <p:nvPr/>
              </p:nvSpPr>
              <p:spPr bwMode="auto">
                <a:xfrm rot="16193178" flipH="1">
                  <a:off x="7578958" y="5270879"/>
                  <a:ext cx="331423" cy="313427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1905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None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Arial" charset="0"/>
                  </a:endParaRPr>
                </a:p>
              </p:txBody>
            </p:sp>
            <p:sp>
              <p:nvSpPr>
                <p:cNvPr id="253" name="Text Box 144"/>
                <p:cNvSpPr txBox="1">
                  <a:spLocks noChangeArrowheads="1"/>
                </p:cNvSpPr>
                <p:nvPr/>
              </p:nvSpPr>
              <p:spPr bwMode="auto">
                <a:xfrm>
                  <a:off x="7598803" y="5333864"/>
                  <a:ext cx="423514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lvl="1" algn="ctr" latinLnBrk="0">
                    <a:spcBef>
                      <a:spcPct val="20000"/>
                    </a:spcBef>
                    <a:buClr>
                      <a:schemeClr val="tx1">
                        <a:lumMod val="85000"/>
                        <a:lumOff val="15000"/>
                      </a:schemeClr>
                    </a:buClr>
                    <a:buSzPct val="80000"/>
                  </a:pPr>
                  <a:r>
                    <a:rPr lang="en-US" sz="900" b="1" dirty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rPr>
                    <a:t>LNA</a:t>
                  </a:r>
                </a:p>
              </p:txBody>
            </p:sp>
            <p:sp>
              <p:nvSpPr>
                <p:cNvPr id="254" name="Rectangle 131"/>
                <p:cNvSpPr>
                  <a:spLocks noChangeArrowheads="1"/>
                </p:cNvSpPr>
                <p:nvPr/>
              </p:nvSpPr>
              <p:spPr bwMode="auto">
                <a:xfrm>
                  <a:off x="8201507" y="5238860"/>
                  <a:ext cx="195129" cy="342572"/>
                </a:xfrm>
                <a:prstGeom prst="rect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None/>
                    <a:defRPr/>
                  </a:pPr>
                  <a:endParaRPr kumimoji="1" lang="en-US" sz="14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Arial" pitchFamily="34" charset="0"/>
                  </a:endParaRPr>
                </a:p>
              </p:txBody>
            </p:sp>
            <p:sp>
              <p:nvSpPr>
                <p:cNvPr id="255" name="Line 132"/>
                <p:cNvSpPr>
                  <a:spLocks noChangeShapeType="1"/>
                </p:cNvSpPr>
                <p:nvPr/>
              </p:nvSpPr>
              <p:spPr bwMode="auto">
                <a:xfrm flipV="1">
                  <a:off x="8242818" y="5334121"/>
                  <a:ext cx="15821" cy="183194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256" name="Line 133"/>
                <p:cNvSpPr>
                  <a:spLocks noChangeShapeType="1"/>
                </p:cNvSpPr>
                <p:nvPr/>
              </p:nvSpPr>
              <p:spPr bwMode="auto">
                <a:xfrm>
                  <a:off x="8261276" y="5334121"/>
                  <a:ext cx="77348" cy="0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257" name="Line 134"/>
                <p:cNvSpPr>
                  <a:spLocks noChangeShapeType="1"/>
                </p:cNvSpPr>
                <p:nvPr/>
              </p:nvSpPr>
              <p:spPr bwMode="auto">
                <a:xfrm>
                  <a:off x="8338625" y="5336869"/>
                  <a:ext cx="15821" cy="180446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258" name="TextBox 232"/>
                <p:cNvSpPr txBox="1">
                  <a:spLocks noChangeArrowheads="1"/>
                </p:cNvSpPr>
                <p:nvPr/>
              </p:nvSpPr>
              <p:spPr bwMode="auto">
                <a:xfrm>
                  <a:off x="7845895" y="4228624"/>
                  <a:ext cx="490385" cy="5698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>
                  <a:spAutoFit/>
                </a:bodyPr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sz="3600" b="1" i="1" kern="1200" dirty="0">
                      <a:solidFill>
                        <a:srgbClr val="000000"/>
                      </a:solidFill>
                      <a:latin typeface="Arial" charset="0"/>
                      <a:ea typeface="굴림" pitchFamily="50" charset="-127"/>
                      <a:cs typeface="+mn-cs"/>
                    </a:rPr>
                    <a:t>…</a:t>
                  </a:r>
                </a:p>
              </p:txBody>
            </p:sp>
            <p:grpSp>
              <p:nvGrpSpPr>
                <p:cNvPr id="259" name="그룹 71"/>
                <p:cNvGrpSpPr/>
                <p:nvPr/>
              </p:nvGrpSpPr>
              <p:grpSpPr>
                <a:xfrm>
                  <a:off x="6338969" y="4636961"/>
                  <a:ext cx="405880" cy="1049712"/>
                  <a:chOff x="6338969" y="4473067"/>
                  <a:chExt cx="405880" cy="1049712"/>
                </a:xfrm>
              </p:grpSpPr>
              <p:sp>
                <p:nvSpPr>
                  <p:cNvPr id="263" name="직사각형 262"/>
                  <p:cNvSpPr/>
                  <p:nvPr/>
                </p:nvSpPr>
                <p:spPr>
                  <a:xfrm>
                    <a:off x="6340953" y="4473067"/>
                    <a:ext cx="401912" cy="1049712"/>
                  </a:xfrm>
                  <a:prstGeom prst="rect">
                    <a:avLst/>
                  </a:prstGeom>
                  <a:pattFill prst="wdDnDiag">
                    <a:fgClr>
                      <a:schemeClr val="lt1"/>
                    </a:fgClr>
                    <a:bgClr>
                      <a:schemeClr val="accent3">
                        <a:lumMod val="40000"/>
                        <a:lumOff val="60000"/>
                      </a:schemeClr>
                    </a:bgClr>
                  </a:pattFill>
                  <a:ln w="12700"/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2" name="TextBox 271"/>
                  <p:cNvSpPr txBox="1"/>
                  <p:nvPr/>
                </p:nvSpPr>
                <p:spPr>
                  <a:xfrm>
                    <a:off x="6338969" y="4799407"/>
                    <a:ext cx="405880" cy="3970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lvl="1" algn="ctr" latinLnBrk="0">
                      <a:spcBef>
                        <a:spcPct val="20000"/>
                      </a:spcBef>
                      <a:buClr>
                        <a:schemeClr val="tx1">
                          <a:lumMod val="85000"/>
                          <a:lumOff val="15000"/>
                        </a:schemeClr>
                      </a:buClr>
                      <a:buSzPct val="80000"/>
                    </a:pPr>
                    <a:r>
                      <a:rPr lang="en-US" altLang="ko-KR" sz="900" b="1" dirty="0" smtClean="0"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rPr>
                      <a:t>TRX</a:t>
                    </a:r>
                  </a:p>
                  <a:p>
                    <a:pPr marL="0" lvl="1" algn="ctr" latinLnBrk="0">
                      <a:spcBef>
                        <a:spcPct val="20000"/>
                      </a:spcBef>
                      <a:buClr>
                        <a:schemeClr val="tx1">
                          <a:lumMod val="85000"/>
                          <a:lumOff val="15000"/>
                        </a:schemeClr>
                      </a:buClr>
                      <a:buSzPct val="80000"/>
                    </a:pPr>
                    <a:r>
                      <a:rPr lang="en-US" altLang="ko-KR" sz="900" b="1" dirty="0" smtClean="0"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rPr>
                      <a:t>N</a:t>
                    </a:r>
                    <a:endParaRPr lang="ko-KR" altLang="en-US" sz="900" b="1" dirty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260" name="그룹 600"/>
                <p:cNvGrpSpPr/>
                <p:nvPr/>
              </p:nvGrpSpPr>
              <p:grpSpPr>
                <a:xfrm>
                  <a:off x="6351669" y="3211443"/>
                  <a:ext cx="405880" cy="1049712"/>
                  <a:chOff x="6338969" y="4473067"/>
                  <a:chExt cx="405880" cy="1049712"/>
                </a:xfrm>
              </p:grpSpPr>
              <p:sp>
                <p:nvSpPr>
                  <p:cNvPr id="261" name="직사각형 260"/>
                  <p:cNvSpPr/>
                  <p:nvPr/>
                </p:nvSpPr>
                <p:spPr>
                  <a:xfrm>
                    <a:off x="6340953" y="4473067"/>
                    <a:ext cx="401912" cy="1049712"/>
                  </a:xfrm>
                  <a:prstGeom prst="rect">
                    <a:avLst/>
                  </a:prstGeom>
                  <a:pattFill prst="wdDnDiag">
                    <a:fgClr>
                      <a:schemeClr val="lt1"/>
                    </a:fgClr>
                    <a:bgClr>
                      <a:schemeClr val="accent3">
                        <a:lumMod val="40000"/>
                        <a:lumOff val="60000"/>
                      </a:schemeClr>
                    </a:bgClr>
                  </a:pattFill>
                  <a:ln w="12700"/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62" name="TextBox 261"/>
                  <p:cNvSpPr txBox="1"/>
                  <p:nvPr/>
                </p:nvSpPr>
                <p:spPr>
                  <a:xfrm>
                    <a:off x="6338969" y="4799407"/>
                    <a:ext cx="405880" cy="3970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lvl="1" algn="ctr" latinLnBrk="0">
                      <a:spcBef>
                        <a:spcPct val="20000"/>
                      </a:spcBef>
                      <a:buClr>
                        <a:schemeClr val="tx1">
                          <a:lumMod val="85000"/>
                          <a:lumOff val="15000"/>
                        </a:schemeClr>
                      </a:buClr>
                      <a:buSzPct val="80000"/>
                    </a:pPr>
                    <a:r>
                      <a:rPr lang="en-US" altLang="ko-KR" sz="900" b="1" dirty="0" smtClean="0"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rPr>
                      <a:t>TRX</a:t>
                    </a:r>
                  </a:p>
                  <a:p>
                    <a:pPr marL="0" lvl="1" algn="ctr" latinLnBrk="0">
                      <a:spcBef>
                        <a:spcPct val="20000"/>
                      </a:spcBef>
                      <a:buClr>
                        <a:schemeClr val="tx1">
                          <a:lumMod val="85000"/>
                          <a:lumOff val="15000"/>
                        </a:schemeClr>
                      </a:buClr>
                      <a:buSzPct val="80000"/>
                    </a:pPr>
                    <a:r>
                      <a:rPr lang="en-US" altLang="ko-KR" sz="900" b="1" dirty="0" smtClean="0"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rPr>
                      <a:t>1</a:t>
                    </a:r>
                    <a:endParaRPr lang="ko-KR" altLang="en-US" sz="900" b="1" dirty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endParaRPr>
                  </a:p>
                </p:txBody>
              </p:sp>
            </p:grpSp>
          </p:grpSp>
        </p:grpSp>
        <p:sp>
          <p:nvSpPr>
            <p:cNvPr id="209" name="TextBox 235"/>
            <p:cNvSpPr txBox="1">
              <a:spLocks noChangeArrowheads="1"/>
            </p:cNvSpPr>
            <p:nvPr/>
          </p:nvSpPr>
          <p:spPr bwMode="auto">
            <a:xfrm>
              <a:off x="6411750" y="5609768"/>
              <a:ext cx="251485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</a:pPr>
              <a:r>
                <a:rPr lang="en-US" sz="1400" b="1" dirty="0">
                  <a:solidFill>
                    <a:srgbClr val="FF0000"/>
                  </a:solidFill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Multiple TRX + multiple PA</a:t>
              </a:r>
            </a:p>
          </p:txBody>
        </p:sp>
      </p:grpSp>
      <p:grpSp>
        <p:nvGrpSpPr>
          <p:cNvPr id="206" name="그룹 205"/>
          <p:cNvGrpSpPr/>
          <p:nvPr/>
        </p:nvGrpSpPr>
        <p:grpSpPr>
          <a:xfrm>
            <a:off x="6185787" y="2375894"/>
            <a:ext cx="2679870" cy="3594816"/>
            <a:chOff x="6316260" y="2322729"/>
            <a:chExt cx="2679870" cy="3594816"/>
          </a:xfrm>
        </p:grpSpPr>
        <p:grpSp>
          <p:nvGrpSpPr>
            <p:cNvPr id="75" name="그룹 74"/>
            <p:cNvGrpSpPr/>
            <p:nvPr/>
          </p:nvGrpSpPr>
          <p:grpSpPr>
            <a:xfrm>
              <a:off x="6316260" y="2322729"/>
              <a:ext cx="2679870" cy="3588657"/>
              <a:chOff x="6290382" y="2582638"/>
              <a:chExt cx="2679870" cy="3588657"/>
            </a:xfrm>
          </p:grpSpPr>
          <p:sp>
            <p:nvSpPr>
              <p:cNvPr id="515" name="Rounded Rectangle 7"/>
              <p:cNvSpPr/>
              <p:nvPr/>
            </p:nvSpPr>
            <p:spPr>
              <a:xfrm>
                <a:off x="6290382" y="2582638"/>
                <a:ext cx="2679870" cy="3588657"/>
              </a:xfrm>
              <a:prstGeom prst="roundRect">
                <a:avLst>
                  <a:gd name="adj" fmla="val 3347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0" fontAlgn="base" latinLnBrk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sz="1200" b="1" i="1" kern="1200">
                  <a:solidFill>
                    <a:srgbClr val="FFFFFF"/>
                  </a:solidFill>
                  <a:latin typeface="Arial"/>
                  <a:ea typeface="굴림"/>
                  <a:cs typeface="+mn-cs"/>
                </a:endParaRPr>
              </a:p>
            </p:txBody>
          </p:sp>
          <p:grpSp>
            <p:nvGrpSpPr>
              <p:cNvPr id="74" name="그룹 73"/>
              <p:cNvGrpSpPr/>
              <p:nvPr/>
            </p:nvGrpSpPr>
            <p:grpSpPr>
              <a:xfrm>
                <a:off x="6338969" y="2989721"/>
                <a:ext cx="2556500" cy="2791251"/>
                <a:chOff x="6338969" y="2989721"/>
                <a:chExt cx="2556500" cy="2791251"/>
              </a:xfrm>
            </p:grpSpPr>
            <p:sp>
              <p:nvSpPr>
                <p:cNvPr id="517" name="모서리가 둥근 직사각형 516"/>
                <p:cNvSpPr/>
                <p:nvPr/>
              </p:nvSpPr>
              <p:spPr>
                <a:xfrm>
                  <a:off x="6872435" y="2989721"/>
                  <a:ext cx="2023034" cy="2774490"/>
                </a:xfrm>
                <a:prstGeom prst="roundRect">
                  <a:avLst>
                    <a:gd name="adj" fmla="val 5767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3" name="TextBox 97"/>
                <p:cNvSpPr txBox="1">
                  <a:spLocks noChangeArrowheads="1"/>
                </p:cNvSpPr>
                <p:nvPr/>
              </p:nvSpPr>
              <p:spPr bwMode="auto">
                <a:xfrm>
                  <a:off x="7253733" y="5550140"/>
                  <a:ext cx="1495922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lvl="1" algn="ctr" latinLnBrk="0">
                    <a:spcBef>
                      <a:spcPct val="20000"/>
                    </a:spcBef>
                    <a:buClr>
                      <a:schemeClr val="tx1">
                        <a:lumMod val="85000"/>
                        <a:lumOff val="15000"/>
                      </a:schemeClr>
                    </a:buClr>
                    <a:buSzPct val="80000"/>
                    <a:defRPr/>
                  </a:pPr>
                  <a:r>
                    <a:rPr lang="en-US" sz="900" b="1" dirty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rPr>
                    <a:t>Active Antenna Module</a:t>
                  </a:r>
                </a:p>
              </p:txBody>
            </p:sp>
            <p:cxnSp>
              <p:nvCxnSpPr>
                <p:cNvPr id="604" name="Straight Connector 178"/>
                <p:cNvCxnSpPr>
                  <a:cxnSpLocks noChangeShapeType="1"/>
                </p:cNvCxnSpPr>
                <p:nvPr/>
              </p:nvCxnSpPr>
              <p:spPr bwMode="auto">
                <a:xfrm>
                  <a:off x="6580193" y="3967686"/>
                  <a:ext cx="2123501" cy="7498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</p:cxnSp>
            <p:sp>
              <p:nvSpPr>
                <p:cNvPr id="605" name="AutoShape 143"/>
                <p:cNvSpPr>
                  <a:spLocks noChangeArrowheads="1"/>
                </p:cNvSpPr>
                <p:nvPr/>
              </p:nvSpPr>
              <p:spPr bwMode="auto">
                <a:xfrm rot="16193178" flipH="1">
                  <a:off x="7557963" y="3817721"/>
                  <a:ext cx="313427" cy="310427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1905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None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Arial" charset="0"/>
                  </a:endParaRPr>
                </a:p>
              </p:txBody>
            </p:sp>
            <p:sp>
              <p:nvSpPr>
                <p:cNvPr id="606" name="Text Box 144"/>
                <p:cNvSpPr txBox="1">
                  <a:spLocks noChangeArrowheads="1"/>
                </p:cNvSpPr>
                <p:nvPr/>
              </p:nvSpPr>
              <p:spPr bwMode="auto">
                <a:xfrm>
                  <a:off x="7554564" y="3867209"/>
                  <a:ext cx="423514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lvl="1" algn="ctr" latinLnBrk="0">
                    <a:spcBef>
                      <a:spcPct val="20000"/>
                    </a:spcBef>
                    <a:buClr>
                      <a:schemeClr val="tx1">
                        <a:lumMod val="85000"/>
                        <a:lumOff val="15000"/>
                      </a:schemeClr>
                    </a:buClr>
                    <a:buSzPct val="80000"/>
                  </a:pPr>
                  <a:r>
                    <a:rPr lang="en-US" sz="900" b="1" dirty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rPr>
                    <a:t>LNA</a:t>
                  </a:r>
                </a:p>
              </p:txBody>
            </p:sp>
            <p:sp>
              <p:nvSpPr>
                <p:cNvPr id="607" name="Line 9"/>
                <p:cNvSpPr>
                  <a:spLocks noChangeShapeType="1"/>
                </p:cNvSpPr>
                <p:nvPr/>
              </p:nvSpPr>
              <p:spPr bwMode="auto">
                <a:xfrm flipH="1">
                  <a:off x="8483246" y="3031906"/>
                  <a:ext cx="209951" cy="281934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608" name="Line 9"/>
                <p:cNvSpPr>
                  <a:spLocks noChangeShapeType="1"/>
                </p:cNvSpPr>
                <p:nvPr/>
              </p:nvSpPr>
              <p:spPr bwMode="auto">
                <a:xfrm>
                  <a:off x="8489245" y="3028906"/>
                  <a:ext cx="209951" cy="281934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cxnSp>
              <p:nvCxnSpPr>
                <p:cNvPr id="609" name="Straight Connector 189"/>
                <p:cNvCxnSpPr>
                  <a:cxnSpLocks noChangeShapeType="1"/>
                  <a:stCxn id="607" idx="1"/>
                </p:cNvCxnSpPr>
                <p:nvPr/>
              </p:nvCxnSpPr>
              <p:spPr bwMode="auto">
                <a:xfrm rot="16200000" flipH="1">
                  <a:off x="8372272" y="3424813"/>
                  <a:ext cx="224947" cy="2999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</p:cxnSp>
            <p:cxnSp>
              <p:nvCxnSpPr>
                <p:cNvPr id="610" name="Straight Connector 190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8363274" y="3640762"/>
                  <a:ext cx="661344" cy="7498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</p:cxnSp>
            <p:cxnSp>
              <p:nvCxnSpPr>
                <p:cNvPr id="611" name="Straight Connector 191"/>
                <p:cNvCxnSpPr>
                  <a:cxnSpLocks noChangeShapeType="1"/>
                </p:cNvCxnSpPr>
                <p:nvPr/>
              </p:nvCxnSpPr>
              <p:spPr bwMode="auto">
                <a:xfrm rot="10800000">
                  <a:off x="6554699" y="3529788"/>
                  <a:ext cx="1933045" cy="7498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</p:cxnSp>
            <p:sp>
              <p:nvSpPr>
                <p:cNvPr id="612" name="AutoShape 167"/>
                <p:cNvSpPr>
                  <a:spLocks noChangeArrowheads="1"/>
                </p:cNvSpPr>
                <p:nvPr/>
              </p:nvSpPr>
              <p:spPr bwMode="auto">
                <a:xfrm rot="5406822">
                  <a:off x="7089324" y="3407567"/>
                  <a:ext cx="317925" cy="262439"/>
                </a:xfrm>
                <a:prstGeom prst="triangle">
                  <a:avLst>
                    <a:gd name="adj" fmla="val 49986"/>
                  </a:avLst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 rot="10800000" vert="eaVert" wrap="none" anchor="ctr"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None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Arial" charset="0"/>
                  </a:endParaRPr>
                </a:p>
              </p:txBody>
            </p:sp>
            <p:sp>
              <p:nvSpPr>
                <p:cNvPr id="613" name="Text Box 169"/>
                <p:cNvSpPr txBox="1">
                  <a:spLocks noChangeArrowheads="1"/>
                </p:cNvSpPr>
                <p:nvPr/>
              </p:nvSpPr>
              <p:spPr bwMode="auto">
                <a:xfrm>
                  <a:off x="7047161" y="3418121"/>
                  <a:ext cx="340158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lvl="1" algn="ctr" latinLnBrk="0">
                    <a:spcBef>
                      <a:spcPct val="20000"/>
                    </a:spcBef>
                    <a:buClr>
                      <a:schemeClr val="tx1">
                        <a:lumMod val="85000"/>
                        <a:lumOff val="15000"/>
                      </a:schemeClr>
                    </a:buClr>
                    <a:buSzPct val="80000"/>
                    <a:buFont typeface="Wingdings" pitchFamily="2" charset="2"/>
                    <a:buNone/>
                  </a:pPr>
                  <a:r>
                    <a:rPr lang="en-US" sz="900" b="1" dirty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rPr>
                    <a:t>PA</a:t>
                  </a:r>
                </a:p>
              </p:txBody>
            </p:sp>
            <p:sp>
              <p:nvSpPr>
                <p:cNvPr id="614" name="Oval 195"/>
                <p:cNvSpPr/>
                <p:nvPr/>
              </p:nvSpPr>
              <p:spPr bwMode="auto">
                <a:xfrm>
                  <a:off x="7443851" y="3429388"/>
                  <a:ext cx="217922" cy="219178"/>
                </a:xfrm>
                <a:prstGeom prst="ellipse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 cap="flat" cmpd="sng" algn="ctr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 rtl="0" eaLnBrk="0" fontAlgn="base" latinLnBrk="1" hangingPunct="0">
                    <a:spcBef>
                      <a:spcPct val="50000"/>
                    </a:spcBef>
                    <a:spcAft>
                      <a:spcPct val="0"/>
                    </a:spcAft>
                    <a:buClr>
                      <a:srgbClr val="3333CC"/>
                    </a:buClr>
                    <a:buFont typeface="Wingdings" pitchFamily="2" charset="2"/>
                    <a:buNone/>
                    <a:defRPr/>
                  </a:pPr>
                  <a:endParaRPr kumimoji="1" lang="en-US" sz="1200" kern="1200">
                    <a:solidFill>
                      <a:srgbClr val="000000"/>
                    </a:solidFill>
                    <a:latin typeface="Arial" pitchFamily="34" charset="0"/>
                    <a:ea typeface="Arial Unicode MS" pitchFamily="34" charset="-128"/>
                    <a:cs typeface="Arial Unicode MS" pitchFamily="34" charset="-128"/>
                  </a:endParaRPr>
                </a:p>
              </p:txBody>
            </p:sp>
            <p:sp>
              <p:nvSpPr>
                <p:cNvPr id="615" name="Arc 196"/>
                <p:cNvSpPr/>
                <p:nvPr/>
              </p:nvSpPr>
              <p:spPr bwMode="auto">
                <a:xfrm>
                  <a:off x="7481750" y="3457351"/>
                  <a:ext cx="146860" cy="155867"/>
                </a:xfrm>
                <a:prstGeom prst="arc">
                  <a:avLst>
                    <a:gd name="adj1" fmla="val 16200000"/>
                    <a:gd name="adj2" fmla="val 10333001"/>
                  </a:avLst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 rtl="0" eaLnBrk="0" fontAlgn="base" latinLnBrk="1" hangingPunct="0">
                    <a:spcBef>
                      <a:spcPct val="50000"/>
                    </a:spcBef>
                    <a:spcAft>
                      <a:spcPct val="0"/>
                    </a:spcAft>
                    <a:buClr>
                      <a:srgbClr val="3333CC"/>
                    </a:buClr>
                    <a:buFont typeface="Wingdings" pitchFamily="2" charset="2"/>
                    <a:buNone/>
                    <a:defRPr/>
                  </a:pPr>
                  <a:endParaRPr kumimoji="1" lang="en-US" sz="1200" kern="1200">
                    <a:solidFill>
                      <a:srgbClr val="000000"/>
                    </a:solidFill>
                    <a:latin typeface="Arial" pitchFamily="34" charset="0"/>
                    <a:ea typeface="Arial Unicode MS" pitchFamily="34" charset="-128"/>
                    <a:cs typeface="Arial Unicode MS" pitchFamily="34" charset="-128"/>
                  </a:endParaRPr>
                </a:p>
              </p:txBody>
            </p:sp>
            <p:sp>
              <p:nvSpPr>
                <p:cNvPr id="616" name="Rectangle 161"/>
                <p:cNvSpPr>
                  <a:spLocks noChangeArrowheads="1"/>
                </p:cNvSpPr>
                <p:nvPr/>
              </p:nvSpPr>
              <p:spPr bwMode="auto">
                <a:xfrm>
                  <a:off x="8175186" y="3374573"/>
                  <a:ext cx="195129" cy="300821"/>
                </a:xfrm>
                <a:prstGeom prst="rect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None/>
                    <a:defRPr/>
                  </a:pPr>
                  <a:endParaRPr kumimoji="1" lang="en-US" sz="14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Arial" pitchFamily="34" charset="0"/>
                  </a:endParaRPr>
                </a:p>
              </p:txBody>
            </p:sp>
            <p:sp>
              <p:nvSpPr>
                <p:cNvPr id="617" name="Line 162"/>
                <p:cNvSpPr>
                  <a:spLocks noChangeShapeType="1"/>
                </p:cNvSpPr>
                <p:nvPr/>
              </p:nvSpPr>
              <p:spPr bwMode="auto">
                <a:xfrm flipV="1">
                  <a:off x="8216497" y="3458224"/>
                  <a:ext cx="15821" cy="160867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618" name="Line 163"/>
                <p:cNvSpPr>
                  <a:spLocks noChangeShapeType="1"/>
                </p:cNvSpPr>
                <p:nvPr/>
              </p:nvSpPr>
              <p:spPr bwMode="auto">
                <a:xfrm>
                  <a:off x="8234955" y="3458224"/>
                  <a:ext cx="77348" cy="0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619" name="Line 164"/>
                <p:cNvSpPr>
                  <a:spLocks noChangeShapeType="1"/>
                </p:cNvSpPr>
                <p:nvPr/>
              </p:nvSpPr>
              <p:spPr bwMode="auto">
                <a:xfrm>
                  <a:off x="8312304" y="3460637"/>
                  <a:ext cx="15821" cy="158454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620" name="Line 9"/>
                <p:cNvSpPr>
                  <a:spLocks noChangeShapeType="1"/>
                </p:cNvSpPr>
                <p:nvPr/>
              </p:nvSpPr>
              <p:spPr bwMode="auto">
                <a:xfrm flipH="1">
                  <a:off x="8525236" y="4471567"/>
                  <a:ext cx="209951" cy="281934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621" name="Line 9"/>
                <p:cNvSpPr>
                  <a:spLocks noChangeShapeType="1"/>
                </p:cNvSpPr>
                <p:nvPr/>
              </p:nvSpPr>
              <p:spPr bwMode="auto">
                <a:xfrm>
                  <a:off x="8531235" y="4477566"/>
                  <a:ext cx="209951" cy="281934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cxnSp>
              <p:nvCxnSpPr>
                <p:cNvPr id="622" name="Straight Connector 204"/>
                <p:cNvCxnSpPr>
                  <a:cxnSpLocks noChangeShapeType="1"/>
                  <a:stCxn id="620" idx="1"/>
                </p:cNvCxnSpPr>
                <p:nvPr/>
              </p:nvCxnSpPr>
              <p:spPr bwMode="auto">
                <a:xfrm rot="16200000" flipH="1">
                  <a:off x="8414262" y="4864475"/>
                  <a:ext cx="224947" cy="2999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</p:cxnSp>
            <p:cxnSp>
              <p:nvCxnSpPr>
                <p:cNvPr id="623" name="Straight Connector 205"/>
                <p:cNvCxnSpPr>
                  <a:cxnSpLocks noChangeShapeType="1"/>
                  <a:stCxn id="621" idx="1"/>
                </p:cNvCxnSpPr>
                <p:nvPr/>
              </p:nvCxnSpPr>
              <p:spPr bwMode="auto">
                <a:xfrm rot="16200000" flipH="1" flipV="1">
                  <a:off x="8405264" y="5095421"/>
                  <a:ext cx="671842" cy="0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</p:cxnSp>
            <p:cxnSp>
              <p:nvCxnSpPr>
                <p:cNvPr id="624" name="Straight Connector 206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6611686" y="4972449"/>
                  <a:ext cx="1916550" cy="0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</p:cxnSp>
            <p:sp>
              <p:nvSpPr>
                <p:cNvPr id="625" name="Oval 208"/>
                <p:cNvSpPr/>
                <p:nvPr/>
              </p:nvSpPr>
              <p:spPr bwMode="auto">
                <a:xfrm>
                  <a:off x="7464590" y="4869482"/>
                  <a:ext cx="217922" cy="219178"/>
                </a:xfrm>
                <a:prstGeom prst="ellipse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 cap="flat" cmpd="sng" algn="ctr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 rtl="0" eaLnBrk="0" fontAlgn="base" latinLnBrk="1" hangingPunct="0">
                    <a:spcBef>
                      <a:spcPct val="50000"/>
                    </a:spcBef>
                    <a:spcAft>
                      <a:spcPct val="0"/>
                    </a:spcAft>
                    <a:buClr>
                      <a:srgbClr val="3333CC"/>
                    </a:buClr>
                    <a:buFont typeface="Wingdings" pitchFamily="2" charset="2"/>
                    <a:buNone/>
                    <a:defRPr/>
                  </a:pPr>
                  <a:endParaRPr kumimoji="1" lang="en-US" sz="1200" kern="1200">
                    <a:solidFill>
                      <a:srgbClr val="000000"/>
                    </a:solidFill>
                    <a:latin typeface="Arial" pitchFamily="34" charset="0"/>
                    <a:ea typeface="Arial Unicode MS" pitchFamily="34" charset="-128"/>
                    <a:cs typeface="Arial Unicode MS" pitchFamily="34" charset="-128"/>
                  </a:endParaRPr>
                </a:p>
              </p:txBody>
            </p:sp>
            <p:sp>
              <p:nvSpPr>
                <p:cNvPr id="626" name="Arc 209"/>
                <p:cNvSpPr/>
                <p:nvPr/>
              </p:nvSpPr>
              <p:spPr bwMode="auto">
                <a:xfrm>
                  <a:off x="7502489" y="4897445"/>
                  <a:ext cx="146860" cy="155867"/>
                </a:xfrm>
                <a:prstGeom prst="arc">
                  <a:avLst>
                    <a:gd name="adj1" fmla="val 16200000"/>
                    <a:gd name="adj2" fmla="val 10333001"/>
                  </a:avLst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 rtl="0" eaLnBrk="0" fontAlgn="base" latinLnBrk="1" hangingPunct="0">
                    <a:spcBef>
                      <a:spcPct val="50000"/>
                    </a:spcBef>
                    <a:spcAft>
                      <a:spcPct val="0"/>
                    </a:spcAft>
                    <a:buClr>
                      <a:srgbClr val="3333CC"/>
                    </a:buClr>
                    <a:buFont typeface="Wingdings" pitchFamily="2" charset="2"/>
                    <a:buNone/>
                    <a:defRPr/>
                  </a:pPr>
                  <a:endParaRPr kumimoji="1" lang="en-US" sz="1200" kern="1200">
                    <a:solidFill>
                      <a:srgbClr val="000000"/>
                    </a:solidFill>
                    <a:latin typeface="Arial" pitchFamily="34" charset="0"/>
                    <a:ea typeface="Arial Unicode MS" pitchFamily="34" charset="-128"/>
                    <a:cs typeface="Arial Unicode MS" pitchFamily="34" charset="-128"/>
                  </a:endParaRPr>
                </a:p>
              </p:txBody>
            </p:sp>
            <p:sp>
              <p:nvSpPr>
                <p:cNvPr id="627" name="Rectangle 161"/>
                <p:cNvSpPr>
                  <a:spLocks noChangeArrowheads="1"/>
                </p:cNvSpPr>
                <p:nvPr/>
              </p:nvSpPr>
              <p:spPr bwMode="auto">
                <a:xfrm>
                  <a:off x="8195925" y="4814667"/>
                  <a:ext cx="195129" cy="300821"/>
                </a:xfrm>
                <a:prstGeom prst="rect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None/>
                    <a:defRPr/>
                  </a:pPr>
                  <a:endParaRPr kumimoji="1" lang="en-US" sz="14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Arial" pitchFamily="34" charset="0"/>
                  </a:endParaRPr>
                </a:p>
              </p:txBody>
            </p:sp>
            <p:sp>
              <p:nvSpPr>
                <p:cNvPr id="628" name="Line 162"/>
                <p:cNvSpPr>
                  <a:spLocks noChangeShapeType="1"/>
                </p:cNvSpPr>
                <p:nvPr/>
              </p:nvSpPr>
              <p:spPr bwMode="auto">
                <a:xfrm flipV="1">
                  <a:off x="8237236" y="4898318"/>
                  <a:ext cx="15821" cy="160867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629" name="Line 163"/>
                <p:cNvSpPr>
                  <a:spLocks noChangeShapeType="1"/>
                </p:cNvSpPr>
                <p:nvPr/>
              </p:nvSpPr>
              <p:spPr bwMode="auto">
                <a:xfrm>
                  <a:off x="8255694" y="4898318"/>
                  <a:ext cx="77348" cy="0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630" name="Line 164"/>
                <p:cNvSpPr>
                  <a:spLocks noChangeShapeType="1"/>
                </p:cNvSpPr>
                <p:nvPr/>
              </p:nvSpPr>
              <p:spPr bwMode="auto">
                <a:xfrm>
                  <a:off x="8333043" y="4900731"/>
                  <a:ext cx="15821" cy="158454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631" name="AutoShape 167"/>
                <p:cNvSpPr>
                  <a:spLocks noChangeArrowheads="1"/>
                </p:cNvSpPr>
                <p:nvPr/>
              </p:nvSpPr>
              <p:spPr bwMode="auto">
                <a:xfrm rot="5406822">
                  <a:off x="7096822" y="4850228"/>
                  <a:ext cx="317925" cy="262438"/>
                </a:xfrm>
                <a:prstGeom prst="triangle">
                  <a:avLst>
                    <a:gd name="adj" fmla="val 49986"/>
                  </a:avLst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 rot="10800000" vert="eaVert" wrap="none" anchor="ctr"/>
                <a:lstStyle/>
                <a:p>
                  <a:pPr>
                    <a:buFont typeface="Wingdings" pitchFamily="2" charset="2"/>
                    <a:buNone/>
                  </a:pPr>
                  <a:endParaRPr lang="en-US" sz="1200" b="1" i="1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632" name="Text Box 169"/>
                <p:cNvSpPr txBox="1">
                  <a:spLocks noChangeArrowheads="1"/>
                </p:cNvSpPr>
                <p:nvPr/>
              </p:nvSpPr>
              <p:spPr bwMode="auto">
                <a:xfrm>
                  <a:off x="7051293" y="4863335"/>
                  <a:ext cx="340158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lvl="1" algn="ctr" latinLnBrk="0">
                    <a:spcBef>
                      <a:spcPct val="20000"/>
                    </a:spcBef>
                    <a:buClr>
                      <a:schemeClr val="tx1">
                        <a:lumMod val="85000"/>
                        <a:lumOff val="15000"/>
                      </a:schemeClr>
                    </a:buClr>
                    <a:buSzPct val="80000"/>
                    <a:buFont typeface="Wingdings" pitchFamily="2" charset="2"/>
                    <a:buNone/>
                  </a:pPr>
                  <a:r>
                    <a:rPr lang="en-US" sz="900" b="1" dirty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rPr>
                    <a:t>PA</a:t>
                  </a:r>
                </a:p>
              </p:txBody>
            </p:sp>
            <p:sp>
              <p:nvSpPr>
                <p:cNvPr id="633" name="Rectangle 131"/>
                <p:cNvSpPr>
                  <a:spLocks noChangeArrowheads="1"/>
                </p:cNvSpPr>
                <p:nvPr/>
              </p:nvSpPr>
              <p:spPr bwMode="auto">
                <a:xfrm>
                  <a:off x="8184030" y="3799462"/>
                  <a:ext cx="195129" cy="342572"/>
                </a:xfrm>
                <a:prstGeom prst="rect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None/>
                    <a:defRPr/>
                  </a:pPr>
                  <a:endParaRPr kumimoji="1" lang="en-US" sz="14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Arial" pitchFamily="34" charset="0"/>
                  </a:endParaRPr>
                </a:p>
              </p:txBody>
            </p:sp>
            <p:sp>
              <p:nvSpPr>
                <p:cNvPr id="634" name="Line 132"/>
                <p:cNvSpPr>
                  <a:spLocks noChangeShapeType="1"/>
                </p:cNvSpPr>
                <p:nvPr/>
              </p:nvSpPr>
              <p:spPr bwMode="auto">
                <a:xfrm flipV="1">
                  <a:off x="8225341" y="3894723"/>
                  <a:ext cx="15821" cy="183194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635" name="Line 133"/>
                <p:cNvSpPr>
                  <a:spLocks noChangeShapeType="1"/>
                </p:cNvSpPr>
                <p:nvPr/>
              </p:nvSpPr>
              <p:spPr bwMode="auto">
                <a:xfrm>
                  <a:off x="8243799" y="3894723"/>
                  <a:ext cx="77348" cy="0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636" name="Line 134"/>
                <p:cNvSpPr>
                  <a:spLocks noChangeShapeType="1"/>
                </p:cNvSpPr>
                <p:nvPr/>
              </p:nvSpPr>
              <p:spPr bwMode="auto">
                <a:xfrm>
                  <a:off x="8321148" y="3897471"/>
                  <a:ext cx="15821" cy="180446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637" name="TextBox 222"/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7602783" y="4377190"/>
                  <a:ext cx="816249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lvl="1" algn="ctr" latinLnBrk="0">
                    <a:spcBef>
                      <a:spcPct val="20000"/>
                    </a:spcBef>
                    <a:buClr>
                      <a:schemeClr val="tx1">
                        <a:lumMod val="85000"/>
                        <a:lumOff val="15000"/>
                      </a:schemeClr>
                    </a:buClr>
                    <a:buSzPct val="80000"/>
                  </a:pPr>
                  <a:r>
                    <a:rPr lang="en-US" sz="900" b="1" dirty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rPr>
                    <a:t>N Elements</a:t>
                  </a:r>
                </a:p>
              </p:txBody>
            </p:sp>
            <p:cxnSp>
              <p:nvCxnSpPr>
                <p:cNvPr id="638" name="Straight Connector 178"/>
                <p:cNvCxnSpPr>
                  <a:cxnSpLocks noChangeShapeType="1"/>
                </p:cNvCxnSpPr>
                <p:nvPr/>
              </p:nvCxnSpPr>
              <p:spPr bwMode="auto">
                <a:xfrm>
                  <a:off x="6617684" y="5425343"/>
                  <a:ext cx="2123501" cy="1499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</p:spPr>
            </p:cxnSp>
            <p:sp>
              <p:nvSpPr>
                <p:cNvPr id="639" name="AutoShape 143"/>
                <p:cNvSpPr>
                  <a:spLocks noChangeArrowheads="1"/>
                </p:cNvSpPr>
                <p:nvPr/>
              </p:nvSpPr>
              <p:spPr bwMode="auto">
                <a:xfrm rot="16193178" flipH="1">
                  <a:off x="7578958" y="5270879"/>
                  <a:ext cx="331423" cy="313427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1905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None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Arial" charset="0"/>
                  </a:endParaRPr>
                </a:p>
              </p:txBody>
            </p:sp>
            <p:sp>
              <p:nvSpPr>
                <p:cNvPr id="640" name="Text Box 144"/>
                <p:cNvSpPr txBox="1">
                  <a:spLocks noChangeArrowheads="1"/>
                </p:cNvSpPr>
                <p:nvPr/>
              </p:nvSpPr>
              <p:spPr bwMode="auto">
                <a:xfrm>
                  <a:off x="7598803" y="5333864"/>
                  <a:ext cx="423514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lvl="1" algn="ctr" latinLnBrk="0">
                    <a:spcBef>
                      <a:spcPct val="20000"/>
                    </a:spcBef>
                    <a:buClr>
                      <a:schemeClr val="tx1">
                        <a:lumMod val="85000"/>
                        <a:lumOff val="15000"/>
                      </a:schemeClr>
                    </a:buClr>
                    <a:buSzPct val="80000"/>
                  </a:pPr>
                  <a:r>
                    <a:rPr lang="en-US" sz="900" b="1" dirty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rPr>
                    <a:t>LNA</a:t>
                  </a:r>
                </a:p>
              </p:txBody>
            </p:sp>
            <p:sp>
              <p:nvSpPr>
                <p:cNvPr id="641" name="Rectangle 131"/>
                <p:cNvSpPr>
                  <a:spLocks noChangeArrowheads="1"/>
                </p:cNvSpPr>
                <p:nvPr/>
              </p:nvSpPr>
              <p:spPr bwMode="auto">
                <a:xfrm>
                  <a:off x="8201507" y="5238860"/>
                  <a:ext cx="195129" cy="342572"/>
                </a:xfrm>
                <a:prstGeom prst="rect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None/>
                    <a:defRPr/>
                  </a:pPr>
                  <a:endParaRPr kumimoji="1" lang="en-US" sz="14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Arial" pitchFamily="34" charset="0"/>
                  </a:endParaRPr>
                </a:p>
              </p:txBody>
            </p:sp>
            <p:sp>
              <p:nvSpPr>
                <p:cNvPr id="642" name="Line 132"/>
                <p:cNvSpPr>
                  <a:spLocks noChangeShapeType="1"/>
                </p:cNvSpPr>
                <p:nvPr/>
              </p:nvSpPr>
              <p:spPr bwMode="auto">
                <a:xfrm flipV="1">
                  <a:off x="8242818" y="5334121"/>
                  <a:ext cx="15821" cy="183194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643" name="Line 133"/>
                <p:cNvSpPr>
                  <a:spLocks noChangeShapeType="1"/>
                </p:cNvSpPr>
                <p:nvPr/>
              </p:nvSpPr>
              <p:spPr bwMode="auto">
                <a:xfrm>
                  <a:off x="8261276" y="5334121"/>
                  <a:ext cx="77348" cy="0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644" name="Line 134"/>
                <p:cNvSpPr>
                  <a:spLocks noChangeShapeType="1"/>
                </p:cNvSpPr>
                <p:nvPr/>
              </p:nvSpPr>
              <p:spPr bwMode="auto">
                <a:xfrm>
                  <a:off x="8338625" y="5336869"/>
                  <a:ext cx="15821" cy="180446"/>
                </a:xfrm>
                <a:prstGeom prst="line">
                  <a:avLst/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en-US" sz="1200" b="1" i="1" kern="1200">
                    <a:solidFill>
                      <a:srgbClr val="000000"/>
                    </a:solidFill>
                    <a:latin typeface="Arial" charset="0"/>
                    <a:ea typeface="굴림" pitchFamily="50" charset="-127"/>
                    <a:cs typeface="+mn-cs"/>
                  </a:endParaRPr>
                </a:p>
              </p:txBody>
            </p:sp>
            <p:sp>
              <p:nvSpPr>
                <p:cNvPr id="645" name="TextBox 232"/>
                <p:cNvSpPr txBox="1">
                  <a:spLocks noChangeArrowheads="1"/>
                </p:cNvSpPr>
                <p:nvPr/>
              </p:nvSpPr>
              <p:spPr bwMode="auto">
                <a:xfrm>
                  <a:off x="7845895" y="4228624"/>
                  <a:ext cx="490385" cy="5698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>
                  <a:spAutoFit/>
                </a:bodyPr>
                <a:lstStyle/>
                <a:p>
                  <a: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sz="3600" b="1" i="1" kern="1200" dirty="0">
                      <a:solidFill>
                        <a:srgbClr val="000000"/>
                      </a:solidFill>
                      <a:latin typeface="Arial" charset="0"/>
                      <a:ea typeface="굴림" pitchFamily="50" charset="-127"/>
                      <a:cs typeface="+mn-cs"/>
                    </a:rPr>
                    <a:t>…</a:t>
                  </a:r>
                </a:p>
              </p:txBody>
            </p:sp>
            <p:grpSp>
              <p:nvGrpSpPr>
                <p:cNvPr id="72" name="그룹 71"/>
                <p:cNvGrpSpPr/>
                <p:nvPr/>
              </p:nvGrpSpPr>
              <p:grpSpPr>
                <a:xfrm>
                  <a:off x="6338969" y="4636961"/>
                  <a:ext cx="405880" cy="1049712"/>
                  <a:chOff x="6338969" y="4473067"/>
                  <a:chExt cx="405880" cy="1049712"/>
                </a:xfrm>
              </p:grpSpPr>
              <p:sp>
                <p:nvSpPr>
                  <p:cNvPr id="598" name="직사각형 597"/>
                  <p:cNvSpPr/>
                  <p:nvPr/>
                </p:nvSpPr>
                <p:spPr>
                  <a:xfrm>
                    <a:off x="6340953" y="4473067"/>
                    <a:ext cx="401912" cy="1049712"/>
                  </a:xfrm>
                  <a:prstGeom prst="rect">
                    <a:avLst/>
                  </a:prstGeom>
                  <a:pattFill prst="wdDnDiag">
                    <a:fgClr>
                      <a:schemeClr val="lt1"/>
                    </a:fgClr>
                    <a:bgClr>
                      <a:schemeClr val="accent3">
                        <a:lumMod val="40000"/>
                        <a:lumOff val="60000"/>
                      </a:schemeClr>
                    </a:bgClr>
                  </a:pattFill>
                  <a:ln w="12700"/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99" name="TextBox 598"/>
                  <p:cNvSpPr txBox="1"/>
                  <p:nvPr/>
                </p:nvSpPr>
                <p:spPr>
                  <a:xfrm>
                    <a:off x="6338969" y="4799407"/>
                    <a:ext cx="405880" cy="3970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lvl="1" algn="ctr" latinLnBrk="0">
                      <a:spcBef>
                        <a:spcPct val="20000"/>
                      </a:spcBef>
                      <a:buClr>
                        <a:schemeClr val="tx1">
                          <a:lumMod val="85000"/>
                          <a:lumOff val="15000"/>
                        </a:schemeClr>
                      </a:buClr>
                      <a:buSzPct val="80000"/>
                    </a:pPr>
                    <a:r>
                      <a:rPr lang="en-US" altLang="ko-KR" sz="900" b="1" dirty="0" smtClean="0"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rPr>
                      <a:t>TRX</a:t>
                    </a:r>
                  </a:p>
                  <a:p>
                    <a:pPr marL="0" lvl="1" algn="ctr" latinLnBrk="0">
                      <a:spcBef>
                        <a:spcPct val="20000"/>
                      </a:spcBef>
                      <a:buClr>
                        <a:schemeClr val="tx1">
                          <a:lumMod val="85000"/>
                          <a:lumOff val="15000"/>
                        </a:schemeClr>
                      </a:buClr>
                      <a:buSzPct val="80000"/>
                    </a:pPr>
                    <a:r>
                      <a:rPr lang="en-US" altLang="ko-KR" sz="900" b="1" dirty="0" smtClean="0"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rPr>
                      <a:t>N</a:t>
                    </a:r>
                    <a:endParaRPr lang="ko-KR" altLang="en-US" sz="900" b="1" dirty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601" name="그룹 600"/>
                <p:cNvGrpSpPr/>
                <p:nvPr/>
              </p:nvGrpSpPr>
              <p:grpSpPr>
                <a:xfrm>
                  <a:off x="6351669" y="3211443"/>
                  <a:ext cx="405880" cy="1049712"/>
                  <a:chOff x="6338969" y="4473067"/>
                  <a:chExt cx="405880" cy="1049712"/>
                </a:xfrm>
              </p:grpSpPr>
              <p:sp>
                <p:nvSpPr>
                  <p:cNvPr id="602" name="직사각형 601"/>
                  <p:cNvSpPr/>
                  <p:nvPr/>
                </p:nvSpPr>
                <p:spPr>
                  <a:xfrm>
                    <a:off x="6340953" y="4473067"/>
                    <a:ext cx="401912" cy="1049712"/>
                  </a:xfrm>
                  <a:prstGeom prst="rect">
                    <a:avLst/>
                  </a:prstGeom>
                  <a:pattFill prst="wdDnDiag">
                    <a:fgClr>
                      <a:schemeClr val="lt1"/>
                    </a:fgClr>
                    <a:bgClr>
                      <a:schemeClr val="accent3">
                        <a:lumMod val="40000"/>
                        <a:lumOff val="60000"/>
                      </a:schemeClr>
                    </a:bgClr>
                  </a:pattFill>
                  <a:ln w="12700"/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03" name="TextBox 602"/>
                  <p:cNvSpPr txBox="1"/>
                  <p:nvPr/>
                </p:nvSpPr>
                <p:spPr>
                  <a:xfrm>
                    <a:off x="6338969" y="4799407"/>
                    <a:ext cx="405880" cy="3970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lvl="1" algn="ctr" latinLnBrk="0">
                      <a:spcBef>
                        <a:spcPct val="20000"/>
                      </a:spcBef>
                      <a:buClr>
                        <a:schemeClr val="tx1">
                          <a:lumMod val="85000"/>
                          <a:lumOff val="15000"/>
                        </a:schemeClr>
                      </a:buClr>
                      <a:buSzPct val="80000"/>
                    </a:pPr>
                    <a:r>
                      <a:rPr lang="en-US" altLang="ko-KR" sz="900" b="1" dirty="0" smtClean="0"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rPr>
                      <a:t>TRX</a:t>
                    </a:r>
                  </a:p>
                  <a:p>
                    <a:pPr marL="0" lvl="1" algn="ctr" latinLnBrk="0">
                      <a:spcBef>
                        <a:spcPct val="20000"/>
                      </a:spcBef>
                      <a:buClr>
                        <a:schemeClr val="tx1">
                          <a:lumMod val="85000"/>
                          <a:lumOff val="15000"/>
                        </a:schemeClr>
                      </a:buClr>
                      <a:buSzPct val="80000"/>
                    </a:pPr>
                    <a:r>
                      <a:rPr lang="en-US" altLang="ko-KR" sz="900" b="1" dirty="0" smtClean="0">
                        <a:latin typeface="Microsoft JhengHei" pitchFamily="34" charset="-120"/>
                        <a:ea typeface="Microsoft JhengHei" pitchFamily="34" charset="-120"/>
                        <a:cs typeface="Arial" pitchFamily="34" charset="0"/>
                      </a:rPr>
                      <a:t>1</a:t>
                    </a:r>
                    <a:endParaRPr lang="ko-KR" altLang="en-US" sz="900" b="1" dirty="0">
                      <a:latin typeface="Microsoft JhengHei" pitchFamily="34" charset="-120"/>
                      <a:ea typeface="Microsoft JhengHei" pitchFamily="34" charset="-120"/>
                      <a:cs typeface="Arial" pitchFamily="34" charset="0"/>
                    </a:endParaRPr>
                  </a:p>
                </p:txBody>
              </p:sp>
            </p:grpSp>
          </p:grpSp>
        </p:grpSp>
        <p:sp>
          <p:nvSpPr>
            <p:cNvPr id="654" name="TextBox 235"/>
            <p:cNvSpPr txBox="1">
              <a:spLocks noChangeArrowheads="1"/>
            </p:cNvSpPr>
            <p:nvPr/>
          </p:nvSpPr>
          <p:spPr bwMode="auto">
            <a:xfrm>
              <a:off x="6411750" y="5609768"/>
              <a:ext cx="251485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</a:pPr>
              <a:r>
                <a:rPr lang="en-US" sz="1400" b="1" dirty="0">
                  <a:solidFill>
                    <a:srgbClr val="FF0000"/>
                  </a:solidFill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Multiple TRX + multiple PA</a:t>
              </a:r>
            </a:p>
          </p:txBody>
        </p:sp>
      </p:grpSp>
      <p:cxnSp>
        <p:nvCxnSpPr>
          <p:cNvPr id="274" name="Straight Connector 316"/>
          <p:cNvCxnSpPr/>
          <p:nvPr/>
        </p:nvCxnSpPr>
        <p:spPr>
          <a:xfrm flipV="1">
            <a:off x="6220327" y="2190750"/>
            <a:ext cx="247148" cy="193507"/>
          </a:xfrm>
          <a:prstGeom prst="line">
            <a:avLst/>
          </a:prstGeom>
          <a:noFill/>
          <a:ln w="50800" cap="flat" cmpd="sng" algn="ctr">
            <a:solidFill>
              <a:srgbClr val="000000"/>
            </a:solidFill>
            <a:prstDash val="sysDot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299" name="Straight Connector 316"/>
          <p:cNvCxnSpPr/>
          <p:nvPr/>
        </p:nvCxnSpPr>
        <p:spPr>
          <a:xfrm flipV="1">
            <a:off x="8858752" y="5715000"/>
            <a:ext cx="247148" cy="193507"/>
          </a:xfrm>
          <a:prstGeom prst="line">
            <a:avLst/>
          </a:prstGeom>
          <a:noFill/>
          <a:ln w="50800" cap="flat" cmpd="sng" algn="ctr">
            <a:solidFill>
              <a:srgbClr val="000000"/>
            </a:solidFill>
            <a:prstDash val="sysDot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273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Full </a:t>
            </a: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Dimension </a:t>
            </a: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MIMO</a:t>
            </a:r>
          </a:p>
        </p:txBody>
      </p:sp>
    </p:spTree>
    <p:extLst>
      <p:ext uri="{BB962C8B-B14F-4D97-AF65-F5344CB8AC3E}">
        <p14:creationId xmlns="" xmlns:p14="http://schemas.microsoft.com/office/powerpoint/2010/main" val="29720141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모서리가 둥근 직사각형 20"/>
          <p:cNvSpPr/>
          <p:nvPr/>
        </p:nvSpPr>
        <p:spPr>
          <a:xfrm>
            <a:off x="406377" y="1207886"/>
            <a:ext cx="8614213" cy="5370714"/>
          </a:xfrm>
          <a:prstGeom prst="roundRect">
            <a:avLst>
              <a:gd name="adj" fmla="val 241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0" name="TextBox 149"/>
          <p:cNvSpPr txBox="1"/>
          <p:nvPr/>
        </p:nvSpPr>
        <p:spPr>
          <a:xfrm>
            <a:off x="395536" y="375628"/>
            <a:ext cx="800937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 smtClean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FD-MIMO 2D AAS Form </a:t>
            </a:r>
            <a:r>
              <a:rPr lang="en-US" altLang="ko-KR" sz="3000" dirty="0">
                <a:effectLst>
                  <a:glow rad="63500">
                    <a:schemeClr val="bg1">
                      <a:alpha val="33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Factor Examples</a:t>
            </a:r>
            <a:endParaRPr lang="ko-KR" altLang="en-US" sz="3000" dirty="0">
              <a:effectLst>
                <a:glow rad="63500">
                  <a:schemeClr val="bg1">
                    <a:alpha val="33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2" name="TextBox 348"/>
          <p:cNvSpPr txBox="1">
            <a:spLocks noChangeArrowheads="1"/>
          </p:cNvSpPr>
          <p:nvPr/>
        </p:nvSpPr>
        <p:spPr bwMode="auto">
          <a:xfrm>
            <a:off x="470829" y="1332120"/>
            <a:ext cx="1154059" cy="513987"/>
          </a:xfrm>
          <a:prstGeom prst="rect">
            <a:avLst/>
          </a:prstGeom>
          <a:noFill/>
          <a:ln w="25400" cap="flat" cmpd="sng" algn="ctr">
            <a:solidFill>
              <a:schemeClr val="accent5">
                <a:lumMod val="60000"/>
                <a:lumOff val="40000"/>
              </a:schemeClr>
            </a:solidFill>
            <a:prstDash val="sysDot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179388" latinLnBrk="0">
              <a:lnSpc>
                <a:spcPts val="1500"/>
              </a:lnSpc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defRPr/>
            </a:pPr>
            <a:r>
              <a:rPr lang="el-GR" sz="12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λ</a:t>
            </a:r>
            <a:r>
              <a:rPr lang="en-US" sz="12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=12cm</a:t>
            </a:r>
          </a:p>
          <a:p>
            <a:pPr marL="179388" latinLnBrk="0">
              <a:lnSpc>
                <a:spcPts val="1500"/>
              </a:lnSpc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defRPr/>
            </a:pPr>
            <a:r>
              <a:rPr lang="en-US" sz="12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@ 2.5GHz </a:t>
            </a:r>
          </a:p>
        </p:txBody>
      </p:sp>
      <p:sp>
        <p:nvSpPr>
          <p:cNvPr id="241" name="TextBox 207"/>
          <p:cNvSpPr txBox="1">
            <a:spLocks noChangeArrowheads="1"/>
          </p:cNvSpPr>
          <p:nvPr/>
        </p:nvSpPr>
        <p:spPr bwMode="auto">
          <a:xfrm>
            <a:off x="223285" y="5627031"/>
            <a:ext cx="4465674" cy="49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 algn="ctr" latinLnBrk="0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defRPr/>
            </a:pPr>
            <a:r>
              <a:rPr lang="en-US" sz="1200" b="1" dirty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Example 1: 8x8 array </a:t>
            </a:r>
            <a:r>
              <a:rPr lang="en-US" sz="1200" b="1" dirty="0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with “uniform” elements</a:t>
            </a:r>
          </a:p>
          <a:p>
            <a:pPr marL="0" lvl="1" algn="ctr" latinLnBrk="0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defRPr/>
            </a:pPr>
            <a:r>
              <a:rPr lang="en-US" sz="1200" b="1" dirty="0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Full digital </a:t>
            </a:r>
            <a:r>
              <a:rPr lang="en-US" sz="1200" b="1" dirty="0" err="1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beamforming</a:t>
            </a:r>
            <a:r>
              <a:rPr lang="en-US" sz="1200" b="1" dirty="0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 across 64 elements</a:t>
            </a:r>
            <a:endParaRPr lang="en-US" sz="1200" b="1" dirty="0">
              <a:solidFill>
                <a:srgbClr val="0070C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196984" y="1808663"/>
            <a:ext cx="3999371" cy="3551172"/>
            <a:chOff x="326504" y="1731281"/>
            <a:chExt cx="3999371" cy="3551172"/>
          </a:xfrm>
        </p:grpSpPr>
        <p:cxnSp>
          <p:nvCxnSpPr>
            <p:cNvPr id="11" name="직선 화살표 연결선 10"/>
            <p:cNvCxnSpPr/>
            <p:nvPr/>
          </p:nvCxnSpPr>
          <p:spPr>
            <a:xfrm>
              <a:off x="929032" y="2437600"/>
              <a:ext cx="0" cy="2844853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직선 화살표 연결선 152"/>
            <p:cNvCxnSpPr/>
            <p:nvPr/>
          </p:nvCxnSpPr>
          <p:spPr>
            <a:xfrm>
              <a:off x="1417858" y="2012132"/>
              <a:ext cx="2908017" cy="0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/>
            <p:cNvGrpSpPr/>
            <p:nvPr/>
          </p:nvGrpSpPr>
          <p:grpSpPr>
            <a:xfrm>
              <a:off x="1469318" y="2596924"/>
              <a:ext cx="2809991" cy="2620936"/>
              <a:chOff x="1272637" y="2808231"/>
              <a:chExt cx="2397125" cy="2235848"/>
            </a:xfrm>
          </p:grpSpPr>
          <p:sp>
            <p:nvSpPr>
              <p:cNvPr id="157" name="Rectangle 249"/>
              <p:cNvSpPr/>
              <p:nvPr/>
            </p:nvSpPr>
            <p:spPr bwMode="auto">
              <a:xfrm>
                <a:off x="3371312" y="2808231"/>
                <a:ext cx="298450" cy="2233405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9525" cap="flat" cmpd="sng" algn="ctr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marL="166688" indent="-166688" algn="ctr" eaLnBrk="0">
                  <a:spcBef>
                    <a:spcPct val="20000"/>
                  </a:spcBef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 pitchFamily="34" charset="-127"/>
                </a:endParaRPr>
              </a:p>
            </p:txBody>
          </p:sp>
          <p:sp>
            <p:nvSpPr>
              <p:cNvPr id="158" name="Rectangle 250"/>
              <p:cNvSpPr/>
              <p:nvPr/>
            </p:nvSpPr>
            <p:spPr bwMode="auto">
              <a:xfrm>
                <a:off x="1272637" y="2808231"/>
                <a:ext cx="298450" cy="2235033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9525" cap="flat" cmpd="sng" algn="ctr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marL="166688" indent="-166688" algn="ctr" eaLnBrk="0">
                  <a:spcBef>
                    <a:spcPct val="20000"/>
                  </a:spcBef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 pitchFamily="34" charset="-127"/>
                </a:endParaRPr>
              </a:p>
            </p:txBody>
          </p:sp>
          <p:sp>
            <p:nvSpPr>
              <p:cNvPr id="159" name="Diamond 251"/>
              <p:cNvSpPr/>
              <p:nvPr/>
            </p:nvSpPr>
            <p:spPr bwMode="auto">
              <a:xfrm>
                <a:off x="1318231" y="2905696"/>
                <a:ext cx="169543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60" name="Diamond 252"/>
              <p:cNvSpPr/>
              <p:nvPr/>
            </p:nvSpPr>
            <p:spPr bwMode="auto">
              <a:xfrm>
                <a:off x="1318231" y="3169082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61" name="Diamond 253"/>
              <p:cNvSpPr/>
              <p:nvPr/>
            </p:nvSpPr>
            <p:spPr bwMode="auto">
              <a:xfrm>
                <a:off x="1318231" y="3438958"/>
                <a:ext cx="167814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62" name="Diamond 254"/>
              <p:cNvSpPr/>
              <p:nvPr/>
            </p:nvSpPr>
            <p:spPr bwMode="auto">
              <a:xfrm>
                <a:off x="1318231" y="3715182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63" name="Diamond 255"/>
              <p:cNvSpPr/>
              <p:nvPr/>
            </p:nvSpPr>
            <p:spPr bwMode="auto">
              <a:xfrm>
                <a:off x="1318231" y="3978708"/>
                <a:ext cx="167814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64" name="Diamond 256"/>
              <p:cNvSpPr/>
              <p:nvPr/>
            </p:nvSpPr>
            <p:spPr bwMode="auto">
              <a:xfrm>
                <a:off x="1318231" y="4245546"/>
                <a:ext cx="169543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65" name="Diamond 257"/>
              <p:cNvSpPr/>
              <p:nvPr/>
            </p:nvSpPr>
            <p:spPr bwMode="auto">
              <a:xfrm>
                <a:off x="1318231" y="4532745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66" name="Diamond 258"/>
              <p:cNvSpPr/>
              <p:nvPr/>
            </p:nvSpPr>
            <p:spPr bwMode="auto">
              <a:xfrm>
                <a:off x="1318231" y="4799584"/>
                <a:ext cx="169543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67" name="Rectangle 259"/>
              <p:cNvSpPr/>
              <p:nvPr/>
            </p:nvSpPr>
            <p:spPr bwMode="auto">
              <a:xfrm>
                <a:off x="1572674" y="2808231"/>
                <a:ext cx="298450" cy="2233405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9525" cap="flat" cmpd="sng" algn="ctr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marL="166688" indent="-166688" algn="ctr" eaLnBrk="0">
                  <a:spcBef>
                    <a:spcPct val="20000"/>
                  </a:spcBef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 pitchFamily="34" charset="-127"/>
                </a:endParaRPr>
              </a:p>
            </p:txBody>
          </p:sp>
          <p:sp>
            <p:nvSpPr>
              <p:cNvPr id="168" name="Diamond 260"/>
              <p:cNvSpPr/>
              <p:nvPr/>
            </p:nvSpPr>
            <p:spPr bwMode="auto">
              <a:xfrm>
                <a:off x="1616681" y="2907144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69" name="Diamond 261"/>
              <p:cNvSpPr/>
              <p:nvPr/>
            </p:nvSpPr>
            <p:spPr bwMode="auto">
              <a:xfrm>
                <a:off x="1616681" y="3169083"/>
                <a:ext cx="169543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70" name="Diamond 262"/>
              <p:cNvSpPr/>
              <p:nvPr/>
            </p:nvSpPr>
            <p:spPr bwMode="auto">
              <a:xfrm>
                <a:off x="1616681" y="3437509"/>
                <a:ext cx="167812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71" name="Diamond 263"/>
              <p:cNvSpPr/>
              <p:nvPr/>
            </p:nvSpPr>
            <p:spPr bwMode="auto">
              <a:xfrm>
                <a:off x="1616681" y="3715183"/>
                <a:ext cx="169543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72" name="Diamond 264"/>
              <p:cNvSpPr/>
              <p:nvPr/>
            </p:nvSpPr>
            <p:spPr bwMode="auto">
              <a:xfrm>
                <a:off x="1616681" y="3977259"/>
                <a:ext cx="167812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73" name="Diamond 265"/>
              <p:cNvSpPr/>
              <p:nvPr/>
            </p:nvSpPr>
            <p:spPr bwMode="auto">
              <a:xfrm>
                <a:off x="1616681" y="4246994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74" name="Diamond 266"/>
              <p:cNvSpPr/>
              <p:nvPr/>
            </p:nvSpPr>
            <p:spPr bwMode="auto">
              <a:xfrm>
                <a:off x="1616681" y="4531297"/>
                <a:ext cx="169543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75" name="Diamond 267"/>
              <p:cNvSpPr/>
              <p:nvPr/>
            </p:nvSpPr>
            <p:spPr bwMode="auto">
              <a:xfrm>
                <a:off x="1616681" y="4801033"/>
                <a:ext cx="169543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76" name="Rectangle 268"/>
              <p:cNvSpPr/>
              <p:nvPr/>
            </p:nvSpPr>
            <p:spPr bwMode="auto">
              <a:xfrm>
                <a:off x="1872712" y="2808231"/>
                <a:ext cx="298450" cy="2235848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9525" cap="flat" cmpd="sng" algn="ctr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marL="166688" indent="-166688" algn="ctr" eaLnBrk="0">
                  <a:spcBef>
                    <a:spcPct val="20000"/>
                  </a:spcBef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 pitchFamily="34" charset="-127"/>
                </a:endParaRPr>
              </a:p>
            </p:txBody>
          </p:sp>
          <p:sp>
            <p:nvSpPr>
              <p:cNvPr id="177" name="Diamond 269"/>
              <p:cNvSpPr/>
              <p:nvPr/>
            </p:nvSpPr>
            <p:spPr bwMode="auto">
              <a:xfrm>
                <a:off x="1916863" y="2907145"/>
                <a:ext cx="167812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78" name="Diamond 270"/>
              <p:cNvSpPr/>
              <p:nvPr/>
            </p:nvSpPr>
            <p:spPr bwMode="auto">
              <a:xfrm>
                <a:off x="1916863" y="3167634"/>
                <a:ext cx="169543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79" name="Diamond 271"/>
              <p:cNvSpPr/>
              <p:nvPr/>
            </p:nvSpPr>
            <p:spPr bwMode="auto">
              <a:xfrm>
                <a:off x="1916863" y="3438957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80" name="Diamond 272"/>
              <p:cNvSpPr/>
              <p:nvPr/>
            </p:nvSpPr>
            <p:spPr bwMode="auto">
              <a:xfrm>
                <a:off x="1916863" y="3713734"/>
                <a:ext cx="169543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81" name="Diamond 273"/>
              <p:cNvSpPr/>
              <p:nvPr/>
            </p:nvSpPr>
            <p:spPr bwMode="auto">
              <a:xfrm>
                <a:off x="1916863" y="3978707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82" name="Diamond 274"/>
              <p:cNvSpPr/>
              <p:nvPr/>
            </p:nvSpPr>
            <p:spPr bwMode="auto">
              <a:xfrm>
                <a:off x="1916863" y="4246995"/>
                <a:ext cx="167812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83" name="Diamond 275"/>
              <p:cNvSpPr/>
              <p:nvPr/>
            </p:nvSpPr>
            <p:spPr bwMode="auto">
              <a:xfrm>
                <a:off x="1916863" y="4532746"/>
                <a:ext cx="167812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84" name="Diamond 276"/>
              <p:cNvSpPr/>
              <p:nvPr/>
            </p:nvSpPr>
            <p:spPr bwMode="auto">
              <a:xfrm>
                <a:off x="1916863" y="4801032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85" name="Rectangle 277"/>
              <p:cNvSpPr/>
              <p:nvPr/>
            </p:nvSpPr>
            <p:spPr bwMode="auto">
              <a:xfrm>
                <a:off x="2171162" y="2808231"/>
                <a:ext cx="300037" cy="2235033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9525" cap="flat" cmpd="sng" algn="ctr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marL="166688" indent="-166688" algn="ctr" eaLnBrk="0">
                  <a:spcBef>
                    <a:spcPct val="20000"/>
                  </a:spcBef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 pitchFamily="34" charset="-127"/>
                </a:endParaRPr>
              </a:p>
            </p:txBody>
          </p:sp>
          <p:sp>
            <p:nvSpPr>
              <p:cNvPr id="186" name="Diamond 278"/>
              <p:cNvSpPr/>
              <p:nvPr/>
            </p:nvSpPr>
            <p:spPr bwMode="auto">
              <a:xfrm>
                <a:off x="2216898" y="2905696"/>
                <a:ext cx="167814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87" name="Diamond 279"/>
              <p:cNvSpPr/>
              <p:nvPr/>
            </p:nvSpPr>
            <p:spPr bwMode="auto">
              <a:xfrm>
                <a:off x="2216898" y="3169082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88" name="Diamond 280"/>
              <p:cNvSpPr/>
              <p:nvPr/>
            </p:nvSpPr>
            <p:spPr bwMode="auto">
              <a:xfrm>
                <a:off x="2216898" y="3438958"/>
                <a:ext cx="169543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89" name="Diamond 281"/>
              <p:cNvSpPr/>
              <p:nvPr/>
            </p:nvSpPr>
            <p:spPr bwMode="auto">
              <a:xfrm>
                <a:off x="2216898" y="3715182"/>
                <a:ext cx="167812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90" name="Diamond 282"/>
              <p:cNvSpPr/>
              <p:nvPr/>
            </p:nvSpPr>
            <p:spPr bwMode="auto">
              <a:xfrm>
                <a:off x="2216898" y="3978708"/>
                <a:ext cx="169543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91" name="Diamond 283"/>
              <p:cNvSpPr/>
              <p:nvPr/>
            </p:nvSpPr>
            <p:spPr bwMode="auto">
              <a:xfrm>
                <a:off x="2216898" y="4245546"/>
                <a:ext cx="167814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92" name="Diamond 284"/>
              <p:cNvSpPr/>
              <p:nvPr/>
            </p:nvSpPr>
            <p:spPr bwMode="auto">
              <a:xfrm>
                <a:off x="2216898" y="4532745"/>
                <a:ext cx="167814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93" name="Diamond 285"/>
              <p:cNvSpPr/>
              <p:nvPr/>
            </p:nvSpPr>
            <p:spPr bwMode="auto">
              <a:xfrm>
                <a:off x="2216898" y="4799584"/>
                <a:ext cx="167812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94" name="Rectangle 286"/>
              <p:cNvSpPr/>
              <p:nvPr/>
            </p:nvSpPr>
            <p:spPr bwMode="auto">
              <a:xfrm>
                <a:off x="2471199" y="2808231"/>
                <a:ext cx="300038" cy="2233405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9525" cap="flat" cmpd="sng" algn="ctr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marL="166688" indent="-166688" algn="ctr" eaLnBrk="0">
                  <a:spcBef>
                    <a:spcPct val="20000"/>
                  </a:spcBef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 pitchFamily="34" charset="-127"/>
                </a:endParaRPr>
              </a:p>
            </p:txBody>
          </p:sp>
          <p:sp>
            <p:nvSpPr>
              <p:cNvPr id="195" name="Diamond 287"/>
              <p:cNvSpPr/>
              <p:nvPr/>
            </p:nvSpPr>
            <p:spPr bwMode="auto">
              <a:xfrm>
                <a:off x="2515206" y="2907144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96" name="Diamond 296"/>
              <p:cNvSpPr/>
              <p:nvPr/>
            </p:nvSpPr>
            <p:spPr bwMode="auto">
              <a:xfrm>
                <a:off x="2515206" y="3169083"/>
                <a:ext cx="167814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97" name="Diamond 297"/>
              <p:cNvSpPr/>
              <p:nvPr/>
            </p:nvSpPr>
            <p:spPr bwMode="auto">
              <a:xfrm>
                <a:off x="2515206" y="3437509"/>
                <a:ext cx="169543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98" name="Diamond 298"/>
              <p:cNvSpPr/>
              <p:nvPr/>
            </p:nvSpPr>
            <p:spPr bwMode="auto">
              <a:xfrm>
                <a:off x="2515206" y="3715183"/>
                <a:ext cx="167814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199" name="Diamond 299"/>
              <p:cNvSpPr/>
              <p:nvPr/>
            </p:nvSpPr>
            <p:spPr bwMode="auto">
              <a:xfrm>
                <a:off x="2515206" y="3977259"/>
                <a:ext cx="169543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00" name="Diamond 300"/>
              <p:cNvSpPr/>
              <p:nvPr/>
            </p:nvSpPr>
            <p:spPr bwMode="auto">
              <a:xfrm>
                <a:off x="2515206" y="4246994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01" name="Diamond 301"/>
              <p:cNvSpPr/>
              <p:nvPr/>
            </p:nvSpPr>
            <p:spPr bwMode="auto">
              <a:xfrm>
                <a:off x="2515206" y="4531297"/>
                <a:ext cx="169543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02" name="Diamond 304"/>
              <p:cNvSpPr/>
              <p:nvPr/>
            </p:nvSpPr>
            <p:spPr bwMode="auto">
              <a:xfrm>
                <a:off x="2515206" y="4801033"/>
                <a:ext cx="167814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03" name="Rectangle 305"/>
              <p:cNvSpPr/>
              <p:nvPr/>
            </p:nvSpPr>
            <p:spPr bwMode="auto">
              <a:xfrm>
                <a:off x="2771237" y="2808231"/>
                <a:ext cx="298450" cy="2235848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9525" cap="flat" cmpd="sng" algn="ctr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marL="166688" indent="-166688" algn="ctr" eaLnBrk="0">
                  <a:spcBef>
                    <a:spcPct val="20000"/>
                  </a:spcBef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 pitchFamily="34" charset="-127"/>
                </a:endParaRPr>
              </a:p>
            </p:txBody>
          </p:sp>
          <p:sp>
            <p:nvSpPr>
              <p:cNvPr id="204" name="Diamond 306"/>
              <p:cNvSpPr/>
              <p:nvPr/>
            </p:nvSpPr>
            <p:spPr bwMode="auto">
              <a:xfrm>
                <a:off x="2815244" y="2907145"/>
                <a:ext cx="169543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05" name="Diamond 307"/>
              <p:cNvSpPr/>
              <p:nvPr/>
            </p:nvSpPr>
            <p:spPr bwMode="auto">
              <a:xfrm>
                <a:off x="2815244" y="3167634"/>
                <a:ext cx="167812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06" name="Diamond 310"/>
              <p:cNvSpPr/>
              <p:nvPr/>
            </p:nvSpPr>
            <p:spPr bwMode="auto">
              <a:xfrm>
                <a:off x="2815244" y="3438957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07" name="Diamond 311"/>
              <p:cNvSpPr/>
              <p:nvPr/>
            </p:nvSpPr>
            <p:spPr bwMode="auto">
              <a:xfrm>
                <a:off x="2815244" y="3713734"/>
                <a:ext cx="169543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08" name="Diamond 312"/>
              <p:cNvSpPr/>
              <p:nvPr/>
            </p:nvSpPr>
            <p:spPr bwMode="auto">
              <a:xfrm>
                <a:off x="2815244" y="3978707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09" name="Diamond 315"/>
              <p:cNvSpPr/>
              <p:nvPr/>
            </p:nvSpPr>
            <p:spPr bwMode="auto">
              <a:xfrm>
                <a:off x="2815244" y="4246995"/>
                <a:ext cx="169543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10" name="Diamond 316"/>
              <p:cNvSpPr/>
              <p:nvPr/>
            </p:nvSpPr>
            <p:spPr bwMode="auto">
              <a:xfrm>
                <a:off x="2815244" y="4532746"/>
                <a:ext cx="169543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11" name="Diamond 317"/>
              <p:cNvSpPr/>
              <p:nvPr/>
            </p:nvSpPr>
            <p:spPr bwMode="auto">
              <a:xfrm>
                <a:off x="2815244" y="4801032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12" name="Rectangle 320"/>
              <p:cNvSpPr/>
              <p:nvPr/>
            </p:nvSpPr>
            <p:spPr bwMode="auto">
              <a:xfrm>
                <a:off x="3071274" y="2808231"/>
                <a:ext cx="298450" cy="2235033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9525" cap="flat" cmpd="sng" algn="ctr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marL="166688" indent="-166688" algn="ctr" eaLnBrk="0">
                  <a:spcBef>
                    <a:spcPct val="20000"/>
                  </a:spcBef>
                  <a:buClr>
                    <a:srgbClr val="3333CC"/>
                  </a:buClr>
                  <a:buFont typeface="Wingdings" pitchFamily="2" charset="2"/>
                  <a:buNone/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 pitchFamily="34" charset="-127"/>
                </a:endParaRPr>
              </a:p>
            </p:txBody>
          </p:sp>
          <p:sp>
            <p:nvSpPr>
              <p:cNvPr id="213" name="Diamond 321"/>
              <p:cNvSpPr/>
              <p:nvPr/>
            </p:nvSpPr>
            <p:spPr bwMode="auto">
              <a:xfrm>
                <a:off x="3115281" y="2905696"/>
                <a:ext cx="169543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14" name="Diamond 322"/>
              <p:cNvSpPr/>
              <p:nvPr/>
            </p:nvSpPr>
            <p:spPr bwMode="auto">
              <a:xfrm>
                <a:off x="3115281" y="3169082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15" name="Diamond 325"/>
              <p:cNvSpPr/>
              <p:nvPr/>
            </p:nvSpPr>
            <p:spPr bwMode="auto">
              <a:xfrm>
                <a:off x="3115281" y="3438958"/>
                <a:ext cx="167812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16" name="Diamond 326"/>
              <p:cNvSpPr/>
              <p:nvPr/>
            </p:nvSpPr>
            <p:spPr bwMode="auto">
              <a:xfrm>
                <a:off x="3115281" y="3715182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17" name="Diamond 327"/>
              <p:cNvSpPr/>
              <p:nvPr/>
            </p:nvSpPr>
            <p:spPr bwMode="auto">
              <a:xfrm>
                <a:off x="3115281" y="3978708"/>
                <a:ext cx="167812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18" name="Diamond 330"/>
              <p:cNvSpPr/>
              <p:nvPr/>
            </p:nvSpPr>
            <p:spPr bwMode="auto">
              <a:xfrm>
                <a:off x="3115281" y="4245546"/>
                <a:ext cx="169543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19" name="Diamond 331"/>
              <p:cNvSpPr/>
              <p:nvPr/>
            </p:nvSpPr>
            <p:spPr bwMode="auto">
              <a:xfrm>
                <a:off x="3115281" y="4532745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20" name="Diamond 332"/>
              <p:cNvSpPr/>
              <p:nvPr/>
            </p:nvSpPr>
            <p:spPr bwMode="auto">
              <a:xfrm>
                <a:off x="3115281" y="4799584"/>
                <a:ext cx="169543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21" name="Diamond 335"/>
              <p:cNvSpPr/>
              <p:nvPr/>
            </p:nvSpPr>
            <p:spPr bwMode="auto">
              <a:xfrm>
                <a:off x="3415319" y="2907144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22" name="Diamond 336"/>
              <p:cNvSpPr/>
              <p:nvPr/>
            </p:nvSpPr>
            <p:spPr bwMode="auto">
              <a:xfrm>
                <a:off x="3415319" y="3169083"/>
                <a:ext cx="169543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23" name="Diamond 337"/>
              <p:cNvSpPr/>
              <p:nvPr/>
            </p:nvSpPr>
            <p:spPr bwMode="auto">
              <a:xfrm>
                <a:off x="3415319" y="3437509"/>
                <a:ext cx="167814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24" name="Diamond 340"/>
              <p:cNvSpPr/>
              <p:nvPr/>
            </p:nvSpPr>
            <p:spPr bwMode="auto">
              <a:xfrm>
                <a:off x="3415319" y="3715183"/>
                <a:ext cx="169543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25" name="Diamond 341"/>
              <p:cNvSpPr/>
              <p:nvPr/>
            </p:nvSpPr>
            <p:spPr bwMode="auto">
              <a:xfrm>
                <a:off x="3415319" y="3977259"/>
                <a:ext cx="167814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26" name="Diamond 342"/>
              <p:cNvSpPr/>
              <p:nvPr/>
            </p:nvSpPr>
            <p:spPr bwMode="auto">
              <a:xfrm>
                <a:off x="3415319" y="4246994"/>
                <a:ext cx="169543" cy="152109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27" name="Diamond 343"/>
              <p:cNvSpPr/>
              <p:nvPr/>
            </p:nvSpPr>
            <p:spPr bwMode="auto">
              <a:xfrm>
                <a:off x="3415319" y="4531297"/>
                <a:ext cx="169543" cy="153557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  <p:sp>
            <p:nvSpPr>
              <p:cNvPr id="228" name="Diamond 345"/>
              <p:cNvSpPr/>
              <p:nvPr/>
            </p:nvSpPr>
            <p:spPr bwMode="auto">
              <a:xfrm>
                <a:off x="3415319" y="4801033"/>
                <a:ext cx="169543" cy="152108"/>
              </a:xfrm>
              <a:prstGeom prst="diamond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78B4D2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en-US" sz="1800" b="1" i="1">
                  <a:solidFill>
                    <a:srgbClr val="000000"/>
                  </a:solidFill>
                  <a:latin typeface="Arial"/>
                  <a:ea typeface="굴림"/>
                </a:endParaRPr>
              </a:p>
            </p:txBody>
          </p:sp>
        </p:grpSp>
        <p:cxnSp>
          <p:nvCxnSpPr>
            <p:cNvPr id="229" name="Straight Arrow Connector 383"/>
            <p:cNvCxnSpPr/>
            <p:nvPr/>
          </p:nvCxnSpPr>
          <p:spPr>
            <a:xfrm>
              <a:off x="1563101" y="2429980"/>
              <a:ext cx="382615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232" name="Straight Arrow Connector 383"/>
            <p:cNvCxnSpPr/>
            <p:nvPr/>
          </p:nvCxnSpPr>
          <p:spPr>
            <a:xfrm rot="16200000">
              <a:off x="1124561" y="2939366"/>
              <a:ext cx="327706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arrow"/>
              <a:tailEnd type="arrow"/>
            </a:ln>
            <a:effectLst/>
          </p:spPr>
        </p:cxnSp>
        <p:sp>
          <p:nvSpPr>
            <p:cNvPr id="233" name="TextBox 346"/>
            <p:cNvSpPr txBox="1">
              <a:spLocks noChangeArrowheads="1"/>
            </p:cNvSpPr>
            <p:nvPr/>
          </p:nvSpPr>
          <p:spPr bwMode="auto">
            <a:xfrm>
              <a:off x="1454604" y="2176242"/>
              <a:ext cx="617537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  <a:defRPr/>
              </a:pPr>
              <a:r>
                <a:rPr lang="el-GR" sz="9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λ</a:t>
              </a:r>
              <a:r>
                <a:rPr lang="en-US" sz="9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/2</a:t>
              </a:r>
            </a:p>
          </p:txBody>
        </p:sp>
        <p:sp>
          <p:nvSpPr>
            <p:cNvPr id="234" name="TextBox 347"/>
            <p:cNvSpPr txBox="1">
              <a:spLocks noChangeArrowheads="1"/>
            </p:cNvSpPr>
            <p:nvPr/>
          </p:nvSpPr>
          <p:spPr bwMode="auto">
            <a:xfrm>
              <a:off x="928731" y="2818332"/>
              <a:ext cx="405045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  <a:defRPr/>
              </a:pPr>
              <a:r>
                <a:rPr lang="el-GR" sz="9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λ</a:t>
              </a:r>
              <a:r>
                <a:rPr lang="en-US" sz="9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/2</a:t>
              </a:r>
            </a:p>
          </p:txBody>
        </p:sp>
        <p:sp>
          <p:nvSpPr>
            <p:cNvPr id="242" name="TextBox 355"/>
            <p:cNvSpPr txBox="1">
              <a:spLocks noChangeArrowheads="1"/>
            </p:cNvSpPr>
            <p:nvPr/>
          </p:nvSpPr>
          <p:spPr bwMode="auto">
            <a:xfrm>
              <a:off x="2490866" y="1731281"/>
              <a:ext cx="762000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  <a:defRPr/>
              </a:pPr>
              <a:r>
                <a:rPr lang="en-US" sz="11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0.5m</a:t>
              </a:r>
            </a:p>
          </p:txBody>
        </p:sp>
        <p:sp>
          <p:nvSpPr>
            <p:cNvPr id="243" name="TextBox 355"/>
            <p:cNvSpPr txBox="1">
              <a:spLocks noChangeArrowheads="1"/>
            </p:cNvSpPr>
            <p:nvPr/>
          </p:nvSpPr>
          <p:spPr bwMode="auto">
            <a:xfrm>
              <a:off x="326504" y="3729221"/>
              <a:ext cx="762000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  <a:defRPr/>
              </a:pPr>
              <a:r>
                <a:rPr lang="en-US" sz="11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0.5m</a:t>
              </a:r>
            </a:p>
          </p:txBody>
        </p:sp>
      </p:grpSp>
      <p:sp>
        <p:nvSpPr>
          <p:cNvPr id="247" name="TextBox 378"/>
          <p:cNvSpPr txBox="1">
            <a:spLocks noChangeArrowheads="1"/>
          </p:cNvSpPr>
          <p:nvPr/>
        </p:nvSpPr>
        <p:spPr bwMode="auto">
          <a:xfrm>
            <a:off x="4646428" y="5627031"/>
            <a:ext cx="4497572" cy="49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 algn="ctr" latinLnBrk="0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defRPr/>
            </a:pPr>
            <a:r>
              <a:rPr lang="en-US" sz="1200" b="1" dirty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Example 2: 8x4 array </a:t>
            </a:r>
            <a:r>
              <a:rPr lang="en-US" sz="1200" b="1" dirty="0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with “rectangular” elements</a:t>
            </a:r>
            <a:endParaRPr lang="en-US" sz="1200" b="1" dirty="0">
              <a:solidFill>
                <a:srgbClr val="0070C0"/>
              </a:solidFill>
              <a:latin typeface="Microsoft JhengHei" pitchFamily="34" charset="-120"/>
              <a:ea typeface="Microsoft JhengHei" pitchFamily="34" charset="-120"/>
              <a:cs typeface="Arial" pitchFamily="34" charset="0"/>
            </a:endParaRPr>
          </a:p>
          <a:p>
            <a:pPr marL="0" lvl="1" algn="ctr" latinLnBrk="0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SzPct val="80000"/>
              <a:defRPr/>
            </a:pPr>
            <a:r>
              <a:rPr lang="en-US" sz="1200" b="1" dirty="0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Each element  is 4 antennas with analog </a:t>
            </a:r>
            <a:r>
              <a:rPr lang="en-US" sz="1200" b="1" dirty="0" err="1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beamforming</a:t>
            </a:r>
            <a:r>
              <a:rPr lang="en-US" sz="1200" b="1" dirty="0" smtClean="0">
                <a:solidFill>
                  <a:srgbClr val="0070C0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rPr>
              <a:t> </a:t>
            </a:r>
          </a:p>
        </p:txBody>
      </p:sp>
      <p:cxnSp>
        <p:nvCxnSpPr>
          <p:cNvPr id="70" name="직선 연결선 69"/>
          <p:cNvCxnSpPr/>
          <p:nvPr/>
        </p:nvCxnSpPr>
        <p:spPr>
          <a:xfrm rot="5400000">
            <a:off x="2170567" y="3733553"/>
            <a:ext cx="4802866" cy="0"/>
          </a:xfrm>
          <a:prstGeom prst="line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슬라이드 번호 개체 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57F-E9FA-4FC9-9040-FA6834D6C6E6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231" name="TextBox 230"/>
          <p:cNvSpPr txBox="1"/>
          <p:nvPr/>
        </p:nvSpPr>
        <p:spPr>
          <a:xfrm>
            <a:off x="1550297" y="6216227"/>
            <a:ext cx="6326372" cy="230832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6350">
            <a:solidFill>
              <a:srgbClr val="3D90B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ko-KR"/>
            </a:defPPr>
            <a:lvl1pPr algn="ctr" fontAlgn="base">
              <a:spcBef>
                <a:spcPct val="0"/>
              </a:spcBef>
              <a:spcAft>
                <a:spcPct val="0"/>
              </a:spcAft>
              <a:defRPr kumimoji="1" sz="9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0" lvl="1" algn="ctr" fontAlgn="base" latinLnBrk="0">
              <a:spcBef>
                <a:spcPct val="200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Pct val="80000"/>
              <a:defRPr kumimoji="1" sz="1400" b="1">
                <a:solidFill>
                  <a:schemeClr val="tx1"/>
                </a:solidFill>
                <a:latin typeface="Microsoft JhengHei" pitchFamily="34" charset="-120"/>
                <a:ea typeface="Microsoft JhengHei" pitchFamily="34" charset="-120"/>
                <a:cs typeface="Arial" pitchFamily="34" charset="0"/>
              </a:defRPr>
            </a:lvl2pPr>
            <a:lvl3pPr algn="ctr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3pPr>
            <a:lvl4pPr algn="ctr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4pPr>
            <a:lvl5pPr algn="ctr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5pPr>
            <a:lvl6pPr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6pPr>
            <a:lvl7pPr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7pPr>
            <a:lvl8pPr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8pPr>
            <a:lvl9pPr>
              <a:defRPr kumimoji="1">
                <a:solidFill>
                  <a:schemeClr val="tx1"/>
                </a:solidFill>
                <a:latin typeface="산돌고딕 L" pitchFamily="18" charset="-127"/>
                <a:ea typeface="산돌고딕 L" pitchFamily="18" charset="-127"/>
              </a:defRPr>
            </a:lvl9pPr>
          </a:lstStyle>
          <a:p>
            <a:pPr lvl="1">
              <a:defRPr/>
            </a:pPr>
            <a:r>
              <a:rPr lang="en-US" dirty="0"/>
              <a:t>FD-MIMO antenna panel form factor is  well within practical range</a:t>
            </a:r>
          </a:p>
        </p:txBody>
      </p:sp>
      <p:grpSp>
        <p:nvGrpSpPr>
          <p:cNvPr id="235" name="그룹 234"/>
          <p:cNvGrpSpPr/>
          <p:nvPr/>
        </p:nvGrpSpPr>
        <p:grpSpPr>
          <a:xfrm>
            <a:off x="4762473" y="1206500"/>
            <a:ext cx="3114497" cy="4399988"/>
            <a:chOff x="4762473" y="985084"/>
            <a:chExt cx="3114497" cy="4545204"/>
          </a:xfrm>
        </p:grpSpPr>
        <p:cxnSp>
          <p:nvCxnSpPr>
            <p:cNvPr id="236" name="직선 화살표 연결선 235"/>
            <p:cNvCxnSpPr/>
            <p:nvPr/>
          </p:nvCxnSpPr>
          <p:spPr>
            <a:xfrm>
              <a:off x="5673780" y="1239138"/>
              <a:ext cx="2203190" cy="0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7" name="Rectangle 6"/>
            <p:cNvSpPr/>
            <p:nvPr/>
          </p:nvSpPr>
          <p:spPr bwMode="auto">
            <a:xfrm>
              <a:off x="7584942" y="1568428"/>
              <a:ext cx="267319" cy="3957532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marL="166688" indent="-166688" algn="ctr" rtl="0" eaLnBrk="0">
                <a:spcBef>
                  <a:spcPct val="20000"/>
                </a:spcBef>
                <a:buClr>
                  <a:srgbClr val="3333CC"/>
                </a:buClr>
                <a:buFont typeface="Wingdings" pitchFamily="2" charset="2"/>
                <a:buNone/>
                <a:defRPr/>
              </a:pPr>
              <a:endParaRPr lang="en-US" sz="1600">
                <a:solidFill>
                  <a:schemeClr val="tx1"/>
                </a:solidFill>
                <a:latin typeface="+mn-lt"/>
                <a:ea typeface="굴림" pitchFamily="34" charset="-127"/>
                <a:cs typeface="+mn-cs"/>
              </a:endParaRPr>
            </a:p>
          </p:txBody>
        </p:sp>
        <p:sp>
          <p:nvSpPr>
            <p:cNvPr id="238" name="Rectangle 7"/>
            <p:cNvSpPr/>
            <p:nvPr/>
          </p:nvSpPr>
          <p:spPr bwMode="auto">
            <a:xfrm>
              <a:off x="5705182" y="1568428"/>
              <a:ext cx="267319" cy="3960416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marL="166688" indent="-166688" algn="ctr" rtl="0" eaLnBrk="0">
                <a:spcBef>
                  <a:spcPct val="20000"/>
                </a:spcBef>
                <a:buClr>
                  <a:srgbClr val="3333CC"/>
                </a:buClr>
                <a:buFont typeface="Wingdings" pitchFamily="2" charset="2"/>
                <a:buNone/>
                <a:defRPr/>
              </a:pPr>
              <a:endParaRPr lang="en-US" sz="1600">
                <a:solidFill>
                  <a:schemeClr val="tx1"/>
                </a:solidFill>
                <a:latin typeface="+mn-lt"/>
                <a:ea typeface="굴림" pitchFamily="34" charset="-127"/>
                <a:cs typeface="+mn-cs"/>
              </a:endParaRPr>
            </a:p>
          </p:txBody>
        </p:sp>
        <p:sp>
          <p:nvSpPr>
            <p:cNvPr id="239" name="Rectangle 8"/>
            <p:cNvSpPr/>
            <p:nvPr/>
          </p:nvSpPr>
          <p:spPr bwMode="auto">
            <a:xfrm>
              <a:off x="5973923" y="1568428"/>
              <a:ext cx="267319" cy="3957532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marL="166688" indent="-166688" algn="ctr" eaLnBrk="0">
                <a:spcBef>
                  <a:spcPct val="20000"/>
                </a:spcBef>
                <a:buClr>
                  <a:srgbClr val="3333CC"/>
                </a:buClr>
                <a:buFont typeface="Wingdings" pitchFamily="2" charset="2"/>
                <a:buNone/>
              </a:pPr>
              <a:endParaRPr lang="en-US">
                <a:latin typeface="+mn-lt"/>
                <a:ea typeface="굴림" pitchFamily="34" charset="-127"/>
              </a:endParaRPr>
            </a:p>
          </p:txBody>
        </p:sp>
        <p:sp>
          <p:nvSpPr>
            <p:cNvPr id="240" name="Rectangle 9"/>
            <p:cNvSpPr/>
            <p:nvPr/>
          </p:nvSpPr>
          <p:spPr bwMode="auto">
            <a:xfrm>
              <a:off x="6242663" y="1568428"/>
              <a:ext cx="267319" cy="3961860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marL="166688" indent="-166688" algn="ctr" rtl="0" eaLnBrk="0">
                <a:spcBef>
                  <a:spcPct val="20000"/>
                </a:spcBef>
                <a:buClr>
                  <a:srgbClr val="3333CC"/>
                </a:buClr>
                <a:buFont typeface="Wingdings" pitchFamily="2" charset="2"/>
                <a:buNone/>
                <a:defRPr/>
              </a:pPr>
              <a:endParaRPr lang="en-US" sz="1600" dirty="0">
                <a:solidFill>
                  <a:schemeClr val="tx1"/>
                </a:solidFill>
                <a:latin typeface="+mn-lt"/>
                <a:ea typeface="굴림" pitchFamily="34" charset="-127"/>
                <a:cs typeface="+mn-cs"/>
              </a:endParaRPr>
            </a:p>
          </p:txBody>
        </p:sp>
        <p:sp>
          <p:nvSpPr>
            <p:cNvPr id="244" name="Rectangle 10"/>
            <p:cNvSpPr/>
            <p:nvPr/>
          </p:nvSpPr>
          <p:spPr bwMode="auto">
            <a:xfrm>
              <a:off x="6509981" y="1568428"/>
              <a:ext cx="268740" cy="3960416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marL="166688" indent="-166688" algn="ctr" rtl="0" eaLnBrk="0">
                <a:spcBef>
                  <a:spcPct val="20000"/>
                </a:spcBef>
                <a:buClr>
                  <a:srgbClr val="3333CC"/>
                </a:buClr>
                <a:buFont typeface="Wingdings" pitchFamily="2" charset="2"/>
                <a:buNone/>
                <a:defRPr/>
              </a:pPr>
              <a:endParaRPr lang="en-US" sz="1600">
                <a:solidFill>
                  <a:schemeClr val="tx1"/>
                </a:solidFill>
                <a:latin typeface="+mn-lt"/>
                <a:ea typeface="굴림" pitchFamily="34" charset="-127"/>
                <a:cs typeface="+mn-cs"/>
              </a:endParaRPr>
            </a:p>
          </p:txBody>
        </p:sp>
        <p:sp>
          <p:nvSpPr>
            <p:cNvPr id="245" name="Rectangle 11"/>
            <p:cNvSpPr/>
            <p:nvPr/>
          </p:nvSpPr>
          <p:spPr bwMode="auto">
            <a:xfrm>
              <a:off x="6778722" y="1568428"/>
              <a:ext cx="268741" cy="3957532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marL="166688" indent="-166688" algn="ctr" rtl="0" eaLnBrk="0">
                <a:spcBef>
                  <a:spcPct val="20000"/>
                </a:spcBef>
                <a:buClr>
                  <a:srgbClr val="3333CC"/>
                </a:buClr>
                <a:buFont typeface="Wingdings" pitchFamily="2" charset="2"/>
                <a:buNone/>
                <a:defRPr/>
              </a:pPr>
              <a:endParaRPr lang="en-US" sz="1600">
                <a:solidFill>
                  <a:schemeClr val="tx1"/>
                </a:solidFill>
                <a:latin typeface="+mn-lt"/>
                <a:ea typeface="굴림" pitchFamily="34" charset="-127"/>
                <a:cs typeface="+mn-cs"/>
              </a:endParaRPr>
            </a:p>
          </p:txBody>
        </p:sp>
        <p:sp>
          <p:nvSpPr>
            <p:cNvPr id="246" name="Rectangle 12"/>
            <p:cNvSpPr/>
            <p:nvPr/>
          </p:nvSpPr>
          <p:spPr bwMode="auto">
            <a:xfrm>
              <a:off x="7047462" y="1568428"/>
              <a:ext cx="267319" cy="3961860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marL="166688" indent="-166688" algn="ctr" rtl="0" eaLnBrk="0">
                <a:spcBef>
                  <a:spcPct val="20000"/>
                </a:spcBef>
                <a:buClr>
                  <a:srgbClr val="3333CC"/>
                </a:buClr>
                <a:buFont typeface="Wingdings" pitchFamily="2" charset="2"/>
                <a:buNone/>
                <a:defRPr/>
              </a:pPr>
              <a:endParaRPr lang="en-US" sz="1600">
                <a:solidFill>
                  <a:schemeClr val="tx1"/>
                </a:solidFill>
                <a:latin typeface="+mn-lt"/>
                <a:ea typeface="굴림" pitchFamily="34" charset="-127"/>
                <a:cs typeface="+mn-cs"/>
              </a:endParaRPr>
            </a:p>
          </p:txBody>
        </p:sp>
        <p:sp>
          <p:nvSpPr>
            <p:cNvPr id="250" name="Rectangle 13"/>
            <p:cNvSpPr/>
            <p:nvPr/>
          </p:nvSpPr>
          <p:spPr bwMode="auto">
            <a:xfrm>
              <a:off x="7316202" y="1568428"/>
              <a:ext cx="267319" cy="3960416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marL="166688" indent="-166688" algn="ctr" rtl="0" eaLnBrk="0">
                <a:spcBef>
                  <a:spcPct val="20000"/>
                </a:spcBef>
                <a:buClr>
                  <a:srgbClr val="3333CC"/>
                </a:buClr>
                <a:buFont typeface="Wingdings" pitchFamily="2" charset="2"/>
                <a:buNone/>
                <a:defRPr/>
              </a:pPr>
              <a:endParaRPr lang="en-US" sz="1600">
                <a:solidFill>
                  <a:schemeClr val="tx1"/>
                </a:solidFill>
                <a:latin typeface="+mn-lt"/>
                <a:ea typeface="굴림" pitchFamily="34" charset="-127"/>
                <a:cs typeface="+mn-cs"/>
              </a:endParaRPr>
            </a:p>
          </p:txBody>
        </p:sp>
        <p:sp>
          <p:nvSpPr>
            <p:cNvPr id="251" name="Rounded Rectangle 15"/>
            <p:cNvSpPr/>
            <p:nvPr/>
          </p:nvSpPr>
          <p:spPr bwMode="auto">
            <a:xfrm>
              <a:off x="5784044" y="4573298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52" name="Rounded Rectangle 16"/>
            <p:cNvSpPr/>
            <p:nvPr/>
          </p:nvSpPr>
          <p:spPr bwMode="auto">
            <a:xfrm>
              <a:off x="5776259" y="3595468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 dirty="0">
                <a:latin typeface="+mn-lt"/>
                <a:ea typeface="굴림"/>
              </a:endParaRPr>
            </a:p>
          </p:txBody>
        </p:sp>
        <p:sp>
          <p:nvSpPr>
            <p:cNvPr id="253" name="Rounded Rectangle 17"/>
            <p:cNvSpPr/>
            <p:nvPr/>
          </p:nvSpPr>
          <p:spPr bwMode="auto">
            <a:xfrm>
              <a:off x="5777816" y="2617641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54" name="Rounded Rectangle 18"/>
            <p:cNvSpPr/>
            <p:nvPr/>
          </p:nvSpPr>
          <p:spPr bwMode="auto">
            <a:xfrm>
              <a:off x="5770031" y="1647974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55" name="Rounded Rectangle 20"/>
            <p:cNvSpPr/>
            <p:nvPr/>
          </p:nvSpPr>
          <p:spPr bwMode="auto">
            <a:xfrm>
              <a:off x="6047202" y="4573298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56" name="Rounded Rectangle 21"/>
            <p:cNvSpPr/>
            <p:nvPr/>
          </p:nvSpPr>
          <p:spPr bwMode="auto">
            <a:xfrm>
              <a:off x="6039417" y="3595468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 dirty="0">
                <a:latin typeface="+mn-lt"/>
                <a:ea typeface="굴림"/>
              </a:endParaRPr>
            </a:p>
          </p:txBody>
        </p:sp>
        <p:sp>
          <p:nvSpPr>
            <p:cNvPr id="257" name="Rounded Rectangle 22"/>
            <p:cNvSpPr/>
            <p:nvPr/>
          </p:nvSpPr>
          <p:spPr bwMode="auto">
            <a:xfrm>
              <a:off x="6040974" y="2617641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58" name="Rounded Rectangle 23"/>
            <p:cNvSpPr/>
            <p:nvPr/>
          </p:nvSpPr>
          <p:spPr bwMode="auto">
            <a:xfrm>
              <a:off x="6033189" y="1647974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59" name="Rounded Rectangle 25"/>
            <p:cNvSpPr/>
            <p:nvPr/>
          </p:nvSpPr>
          <p:spPr bwMode="auto">
            <a:xfrm>
              <a:off x="6318804" y="4573298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60" name="Rounded Rectangle 26"/>
            <p:cNvSpPr/>
            <p:nvPr/>
          </p:nvSpPr>
          <p:spPr bwMode="auto">
            <a:xfrm>
              <a:off x="6311019" y="3595468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61" name="Rounded Rectangle 27"/>
            <p:cNvSpPr/>
            <p:nvPr/>
          </p:nvSpPr>
          <p:spPr bwMode="auto">
            <a:xfrm>
              <a:off x="6312576" y="2617641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62" name="Rounded Rectangle 28"/>
            <p:cNvSpPr/>
            <p:nvPr/>
          </p:nvSpPr>
          <p:spPr bwMode="auto">
            <a:xfrm>
              <a:off x="6304791" y="1647974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63" name="Rounded Rectangle 30"/>
            <p:cNvSpPr/>
            <p:nvPr/>
          </p:nvSpPr>
          <p:spPr bwMode="auto">
            <a:xfrm>
              <a:off x="6590405" y="4573298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64" name="Rounded Rectangle 31"/>
            <p:cNvSpPr/>
            <p:nvPr/>
          </p:nvSpPr>
          <p:spPr bwMode="auto">
            <a:xfrm>
              <a:off x="6582620" y="3595468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65" name="Rounded Rectangle 32"/>
            <p:cNvSpPr/>
            <p:nvPr/>
          </p:nvSpPr>
          <p:spPr bwMode="auto">
            <a:xfrm>
              <a:off x="6584177" y="2617641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66" name="Rounded Rectangle 33"/>
            <p:cNvSpPr/>
            <p:nvPr/>
          </p:nvSpPr>
          <p:spPr bwMode="auto">
            <a:xfrm>
              <a:off x="6576392" y="1647974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67" name="Rounded Rectangle 35"/>
            <p:cNvSpPr/>
            <p:nvPr/>
          </p:nvSpPr>
          <p:spPr bwMode="auto">
            <a:xfrm>
              <a:off x="6853563" y="4573298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68" name="Rounded Rectangle 36"/>
            <p:cNvSpPr/>
            <p:nvPr/>
          </p:nvSpPr>
          <p:spPr bwMode="auto">
            <a:xfrm>
              <a:off x="6845778" y="3595468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69" name="Rounded Rectangle 37"/>
            <p:cNvSpPr/>
            <p:nvPr/>
          </p:nvSpPr>
          <p:spPr bwMode="auto">
            <a:xfrm>
              <a:off x="6847335" y="2617641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70" name="Rounded Rectangle 38"/>
            <p:cNvSpPr/>
            <p:nvPr/>
          </p:nvSpPr>
          <p:spPr bwMode="auto">
            <a:xfrm>
              <a:off x="6839550" y="1647974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71" name="Rounded Rectangle 40"/>
            <p:cNvSpPr/>
            <p:nvPr/>
          </p:nvSpPr>
          <p:spPr bwMode="auto">
            <a:xfrm>
              <a:off x="7133609" y="4573298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72" name="Rounded Rectangle 41"/>
            <p:cNvSpPr/>
            <p:nvPr/>
          </p:nvSpPr>
          <p:spPr bwMode="auto">
            <a:xfrm>
              <a:off x="7125824" y="3595468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73" name="Rounded Rectangle 42"/>
            <p:cNvSpPr/>
            <p:nvPr/>
          </p:nvSpPr>
          <p:spPr bwMode="auto">
            <a:xfrm>
              <a:off x="7127381" y="2617641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74" name="Rounded Rectangle 43"/>
            <p:cNvSpPr/>
            <p:nvPr/>
          </p:nvSpPr>
          <p:spPr bwMode="auto">
            <a:xfrm>
              <a:off x="7119596" y="1647974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 dirty="0">
                <a:latin typeface="+mn-lt"/>
                <a:ea typeface="굴림"/>
              </a:endParaRPr>
            </a:p>
          </p:txBody>
        </p:sp>
        <p:sp>
          <p:nvSpPr>
            <p:cNvPr id="275" name="Rounded Rectangle 45"/>
            <p:cNvSpPr/>
            <p:nvPr/>
          </p:nvSpPr>
          <p:spPr bwMode="auto">
            <a:xfrm>
              <a:off x="7388323" y="4573298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76" name="Rounded Rectangle 46"/>
            <p:cNvSpPr/>
            <p:nvPr/>
          </p:nvSpPr>
          <p:spPr bwMode="auto">
            <a:xfrm>
              <a:off x="7380538" y="3595468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77" name="Rounded Rectangle 47"/>
            <p:cNvSpPr/>
            <p:nvPr/>
          </p:nvSpPr>
          <p:spPr bwMode="auto">
            <a:xfrm>
              <a:off x="7382095" y="2617641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78" name="Rounded Rectangle 48"/>
            <p:cNvSpPr/>
            <p:nvPr/>
          </p:nvSpPr>
          <p:spPr bwMode="auto">
            <a:xfrm>
              <a:off x="7374310" y="1647974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 dirty="0">
                <a:latin typeface="+mn-lt"/>
                <a:ea typeface="굴림"/>
              </a:endParaRPr>
            </a:p>
          </p:txBody>
        </p:sp>
        <p:sp>
          <p:nvSpPr>
            <p:cNvPr id="279" name="Rounded Rectangle 50"/>
            <p:cNvSpPr/>
            <p:nvPr/>
          </p:nvSpPr>
          <p:spPr bwMode="auto">
            <a:xfrm>
              <a:off x="7659918" y="4573297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80" name="Rounded Rectangle 51"/>
            <p:cNvSpPr/>
            <p:nvPr/>
          </p:nvSpPr>
          <p:spPr bwMode="auto">
            <a:xfrm>
              <a:off x="7652133" y="3595468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sp>
          <p:nvSpPr>
            <p:cNvPr id="281" name="Rounded Rectangle 52"/>
            <p:cNvSpPr/>
            <p:nvPr/>
          </p:nvSpPr>
          <p:spPr bwMode="auto">
            <a:xfrm>
              <a:off x="7653692" y="2617641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 dirty="0">
                <a:latin typeface="+mn-lt"/>
                <a:ea typeface="굴림"/>
              </a:endParaRPr>
            </a:p>
          </p:txBody>
        </p:sp>
        <p:sp>
          <p:nvSpPr>
            <p:cNvPr id="282" name="Rounded Rectangle 53"/>
            <p:cNvSpPr/>
            <p:nvPr/>
          </p:nvSpPr>
          <p:spPr bwMode="auto">
            <a:xfrm>
              <a:off x="7645910" y="1647974"/>
              <a:ext cx="129527" cy="87724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txBody>
            <a:bodyPr anchor="ctr"/>
            <a:lstStyle/>
            <a:p>
              <a:pPr algn="ctr"/>
              <a:endParaRPr lang="en-US">
                <a:latin typeface="+mn-lt"/>
                <a:ea typeface="굴림"/>
              </a:endParaRPr>
            </a:p>
          </p:txBody>
        </p:sp>
        <p:cxnSp>
          <p:nvCxnSpPr>
            <p:cNvPr id="283" name="Straight Arrow Connector 383"/>
            <p:cNvCxnSpPr/>
            <p:nvPr/>
          </p:nvCxnSpPr>
          <p:spPr>
            <a:xfrm>
              <a:off x="5776259" y="1477640"/>
              <a:ext cx="382615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arrow"/>
              <a:tailEnd type="arrow"/>
            </a:ln>
            <a:effectLst/>
          </p:spPr>
        </p:cxnSp>
        <p:sp>
          <p:nvSpPr>
            <p:cNvPr id="284" name="TextBox 346"/>
            <p:cNvSpPr txBox="1">
              <a:spLocks noChangeArrowheads="1"/>
            </p:cNvSpPr>
            <p:nvPr/>
          </p:nvSpPr>
          <p:spPr bwMode="auto">
            <a:xfrm>
              <a:off x="5720292" y="1223902"/>
              <a:ext cx="617537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  <a:defRPr/>
              </a:pPr>
              <a:r>
                <a:rPr lang="el-GR" sz="9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λ</a:t>
              </a:r>
              <a:r>
                <a:rPr lang="en-US" sz="9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/2</a:t>
              </a:r>
            </a:p>
          </p:txBody>
        </p:sp>
        <p:cxnSp>
          <p:nvCxnSpPr>
            <p:cNvPr id="285" name="Straight Arrow Connector 54"/>
            <p:cNvCxnSpPr/>
            <p:nvPr/>
          </p:nvCxnSpPr>
          <p:spPr bwMode="auto">
            <a:xfrm flipH="1" flipV="1">
              <a:off x="5542104" y="1612048"/>
              <a:ext cx="23811" cy="77662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286" name="Straight Arrow Connector 59"/>
            <p:cNvCxnSpPr/>
            <p:nvPr/>
          </p:nvCxnSpPr>
          <p:spPr bwMode="auto">
            <a:xfrm flipV="1">
              <a:off x="5562740" y="2328859"/>
              <a:ext cx="1" cy="336808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arrow"/>
              <a:tailEnd type="arrow"/>
            </a:ln>
            <a:effectLst/>
          </p:spPr>
        </p:cxnSp>
        <p:sp>
          <p:nvSpPr>
            <p:cNvPr id="287" name="TextBox 365"/>
            <p:cNvSpPr txBox="1">
              <a:spLocks noChangeArrowheads="1"/>
            </p:cNvSpPr>
            <p:nvPr/>
          </p:nvSpPr>
          <p:spPr bwMode="auto">
            <a:xfrm>
              <a:off x="5238138" y="2358655"/>
              <a:ext cx="482154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lvl="1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  <a:defRPr/>
              </a:pPr>
              <a:r>
                <a:rPr lang="el-GR" sz="9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λ</a:t>
              </a:r>
              <a:r>
                <a:rPr lang="en-US" sz="9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/2</a:t>
              </a:r>
            </a:p>
          </p:txBody>
        </p:sp>
        <p:sp>
          <p:nvSpPr>
            <p:cNvPr id="288" name="TextBox 348"/>
            <p:cNvSpPr txBox="1">
              <a:spLocks noChangeArrowheads="1"/>
            </p:cNvSpPr>
            <p:nvPr/>
          </p:nvSpPr>
          <p:spPr bwMode="auto">
            <a:xfrm>
              <a:off x="5218429" y="1858902"/>
              <a:ext cx="475192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  <a:defRPr/>
              </a:pPr>
              <a:r>
                <a:rPr lang="en-US" sz="9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2</a:t>
              </a:r>
              <a:r>
                <a:rPr lang="el-GR" sz="9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λ</a:t>
              </a:r>
              <a:endParaRPr lang="en-US" sz="900" b="1" dirty="0">
                <a:latin typeface="Microsoft JhengHei" pitchFamily="34" charset="-120"/>
                <a:ea typeface="Microsoft JhengHei" pitchFamily="34" charset="-120"/>
                <a:cs typeface="Arial" pitchFamily="34" charset="0"/>
              </a:endParaRPr>
            </a:p>
          </p:txBody>
        </p:sp>
        <p:sp>
          <p:nvSpPr>
            <p:cNvPr id="297" name="TextBox 353"/>
            <p:cNvSpPr txBox="1">
              <a:spLocks noChangeArrowheads="1"/>
            </p:cNvSpPr>
            <p:nvPr/>
          </p:nvSpPr>
          <p:spPr bwMode="auto">
            <a:xfrm>
              <a:off x="6475748" y="985084"/>
              <a:ext cx="599255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lvl="1" algn="ctr" latinLnBrk="0">
                <a:spcBef>
                  <a:spcPct val="20000"/>
                </a:spcBef>
                <a:buClr>
                  <a:schemeClr val="tx1">
                    <a:lumMod val="85000"/>
                    <a:lumOff val="15000"/>
                  </a:schemeClr>
                </a:buClr>
                <a:buSzPct val="80000"/>
                <a:defRPr/>
              </a:pPr>
              <a:r>
                <a:rPr lang="en-US" sz="1100" b="1" dirty="0">
                  <a:latin typeface="Microsoft JhengHei" pitchFamily="34" charset="-120"/>
                  <a:ea typeface="Microsoft JhengHei" pitchFamily="34" charset="-120"/>
                  <a:cs typeface="Arial" pitchFamily="34" charset="0"/>
                </a:rPr>
                <a:t>0.5m</a:t>
              </a:r>
            </a:p>
          </p:txBody>
        </p:sp>
        <p:grpSp>
          <p:nvGrpSpPr>
            <p:cNvPr id="298" name="그룹 297"/>
            <p:cNvGrpSpPr/>
            <p:nvPr/>
          </p:nvGrpSpPr>
          <p:grpSpPr>
            <a:xfrm>
              <a:off x="4762473" y="1589186"/>
              <a:ext cx="475665" cy="3852201"/>
              <a:chOff x="4865585" y="1995426"/>
              <a:chExt cx="475665" cy="3852201"/>
            </a:xfrm>
          </p:grpSpPr>
          <p:cxnSp>
            <p:nvCxnSpPr>
              <p:cNvPr id="299" name="직선 화살표 연결선 298"/>
              <p:cNvCxnSpPr/>
              <p:nvPr/>
            </p:nvCxnSpPr>
            <p:spPr>
              <a:xfrm>
                <a:off x="5341250" y="1995426"/>
                <a:ext cx="0" cy="3852201"/>
              </a:xfrm>
              <a:prstGeom prst="straightConnector1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headEnd type="arrow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0" name="TextBox 348"/>
              <p:cNvSpPr txBox="1">
                <a:spLocks noChangeArrowheads="1"/>
              </p:cNvSpPr>
              <p:nvPr/>
            </p:nvSpPr>
            <p:spPr bwMode="auto">
              <a:xfrm>
                <a:off x="4865585" y="3790721"/>
                <a:ext cx="475665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0" lvl="1" algn="ctr" latinLnBrk="0">
                  <a:spcBef>
                    <a:spcPct val="2000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80000"/>
                  <a:defRPr/>
                </a:pPr>
                <a:r>
                  <a:rPr lang="en-US" sz="1100" b="1" dirty="0">
                    <a:latin typeface="Microsoft JhengHei" pitchFamily="34" charset="-120"/>
                    <a:ea typeface="Microsoft JhengHei" pitchFamily="34" charset="-120"/>
                    <a:cs typeface="Arial" pitchFamily="34" charset="0"/>
                  </a:rPr>
                  <a:t>1m</a:t>
                </a:r>
              </a:p>
            </p:txBody>
          </p:sp>
        </p:grpSp>
      </p:grpSp>
      <p:sp>
        <p:nvSpPr>
          <p:cNvPr id="144" name="Rectangle 2"/>
          <p:cNvSpPr>
            <a:spLocks noChangeArrowheads="1"/>
          </p:cNvSpPr>
          <p:nvPr/>
        </p:nvSpPr>
        <p:spPr bwMode="auto">
          <a:xfrm rot="5400000">
            <a:off x="-1881674" y="3118890"/>
            <a:ext cx="4051343" cy="16927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Full </a:t>
            </a: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Dimension </a:t>
            </a:r>
            <a:r>
              <a:rPr lang="en-US" altLang="ko-KR" sz="1100" dirty="0">
                <a:latin typeface="맑은 고딕" pitchFamily="50" charset="-127"/>
                <a:ea typeface="맑은 고딕" pitchFamily="50" charset="-127"/>
                <a:cs typeface="Arial" charset="0"/>
                <a:sym typeface="Wingdings"/>
              </a:rPr>
              <a:t>MIMO</a:t>
            </a:r>
          </a:p>
        </p:txBody>
      </p:sp>
    </p:spTree>
    <p:extLst>
      <p:ext uri="{BB962C8B-B14F-4D97-AF65-F5344CB8AC3E}">
        <p14:creationId xmlns="" xmlns:p14="http://schemas.microsoft.com/office/powerpoint/2010/main" val="1183661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2750</TotalTime>
  <Words>2129</Words>
  <Application>Microsoft Office PowerPoint</Application>
  <PresentationFormat>화면 슬라이드 쇼(4:3)</PresentationFormat>
  <Paragraphs>738</Paragraphs>
  <Slides>32</Slides>
  <Notes>32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32</vt:i4>
      </vt:variant>
    </vt:vector>
  </HeadingPairs>
  <TitlesOfParts>
    <vt:vector size="35" baseType="lpstr">
      <vt:lpstr>Office 테마</vt:lpstr>
      <vt:lpstr>Equation</vt:lpstr>
      <vt:lpstr>수식</vt:lpstr>
      <vt:lpstr>슬라이드 0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Windows 사용자</cp:lastModifiedBy>
  <cp:revision>376</cp:revision>
  <dcterms:created xsi:type="dcterms:W3CDTF">2012-05-23T05:58:15Z</dcterms:created>
  <dcterms:modified xsi:type="dcterms:W3CDTF">2012-06-01T01:48:07Z</dcterms:modified>
</cp:coreProperties>
</file>