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87" r:id="rId6"/>
    <p:sldId id="381" r:id="rId7"/>
    <p:sldId id="386" r:id="rId8"/>
    <p:sldId id="383" r:id="rId9"/>
    <p:sldId id="379" r:id="rId10"/>
    <p:sldId id="382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203E87"/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8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28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</a:t>
            </a:r>
            <a:r>
              <a:rPr lang="sv-SE" altLang="en-US" sz="1200" b="1" dirty="0" smtClean="0">
                <a:latin typeface="Arial "/>
              </a:rPr>
              <a:t>Meeting #65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Athens, Greece</a:t>
            </a:r>
            <a:r>
              <a:rPr lang="en-GB" altLang="en-US" sz="1200" b="1" baseline="0" dirty="0" smtClean="0">
                <a:latin typeface="Arial "/>
              </a:rPr>
              <a:t> 17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– 21</a:t>
            </a:r>
            <a:r>
              <a:rPr lang="en-GB" altLang="en-US" sz="1200" b="1" baseline="30000" dirty="0" smtClean="0">
                <a:latin typeface="Arial "/>
              </a:rPr>
              <a:t>st</a:t>
            </a:r>
            <a:r>
              <a:rPr lang="en-GB" altLang="en-US" sz="1200" b="1" baseline="0" dirty="0" smtClean="0">
                <a:latin typeface="Arial "/>
              </a:rPr>
              <a:t> February</a:t>
            </a:r>
            <a:r>
              <a:rPr lang="en-GB" altLang="en-US" sz="1200" b="1" dirty="0" smtClean="0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S6-250251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1392513" y="2566306"/>
            <a:ext cx="8949861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sz="6000" dirty="0" smtClean="0"/>
              <a:t>Discussion</a:t>
            </a:r>
          </a:p>
          <a:p>
            <a:pPr marL="0" indent="0" algn="ctr" eaLnBrk="1" hangingPunct="1">
              <a:buFontTx/>
              <a:buNone/>
            </a:pPr>
            <a:r>
              <a:rPr lang="en-GB" sz="3600" dirty="0" smtClean="0"/>
              <a:t>Study on CAPIF_Ph4 enhancements</a:t>
            </a:r>
            <a:endParaRPr lang="en-GB" altLang="en-US" sz="3200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 err="1" smtClean="0">
                <a:latin typeface="+mj-lt"/>
              </a:rPr>
              <a:t>Basavaraj</a:t>
            </a:r>
            <a:r>
              <a:rPr lang="en-GB" altLang="en-US" b="1" dirty="0" smtClean="0">
                <a:latin typeface="+mj-lt"/>
              </a:rPr>
              <a:t> (Basu) </a:t>
            </a:r>
            <a:r>
              <a:rPr lang="en-GB" altLang="en-US" b="1" dirty="0" err="1" smtClean="0">
                <a:latin typeface="+mj-lt"/>
              </a:rPr>
              <a:t>Pattan</a:t>
            </a:r>
            <a:r>
              <a:rPr lang="en-GB" altLang="en-US" b="1" dirty="0" smtClean="0">
                <a:latin typeface="+mj-lt"/>
              </a:rPr>
              <a:t>, Samsung</a:t>
            </a:r>
            <a:endParaRPr lang="en-GB" altLang="en-US" b="1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4241"/>
            <a:ext cx="10515600" cy="1001291"/>
          </a:xfrm>
        </p:spPr>
        <p:txBody>
          <a:bodyPr/>
          <a:lstStyle/>
          <a:p>
            <a:r>
              <a:rPr lang="en-IN" sz="3200" dirty="0"/>
              <a:t>5GA Proposal Overview:</a:t>
            </a:r>
            <a:br>
              <a:rPr lang="en-IN" sz="3200" dirty="0"/>
            </a:br>
            <a:r>
              <a:rPr lang="en-IN" sz="3200" dirty="0" smtClean="0"/>
              <a:t>CAPIF_Ph4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679" y="1743606"/>
            <a:ext cx="10656641" cy="4657193"/>
          </a:xfrm>
        </p:spPr>
        <p:txBody>
          <a:bodyPr/>
          <a:lstStyle/>
          <a:p>
            <a:r>
              <a:rPr lang="en-IN" sz="1600" dirty="0"/>
              <a:t>Background/Motivation</a:t>
            </a:r>
          </a:p>
          <a:p>
            <a:pPr lvl="1"/>
            <a:r>
              <a:rPr lang="en-IN" sz="1400" dirty="0" smtClean="0"/>
              <a:t>SA6 specified Rel-19 features overlap with the features specified in other groups e.g. SA2, Sa3</a:t>
            </a:r>
          </a:p>
          <a:p>
            <a:pPr lvl="2"/>
            <a:r>
              <a:rPr lang="en-IN" sz="1100" dirty="0" smtClean="0"/>
              <a:t>User consent in SA2 and RNAA in SA6 – conflict handling and terminology alignment between SA6 and SA3</a:t>
            </a:r>
          </a:p>
          <a:p>
            <a:pPr lvl="1"/>
            <a:r>
              <a:rPr lang="en-IN" sz="1400" dirty="0"/>
              <a:t>Permission management for the digital assets</a:t>
            </a:r>
            <a:endParaRPr lang="en-IN" sz="1400" dirty="0" smtClean="0"/>
          </a:p>
          <a:p>
            <a:pPr lvl="1"/>
            <a:r>
              <a:rPr lang="en-IN" sz="1400" dirty="0" smtClean="0"/>
              <a:t>Left overs from Rel-19 and other enhancements </a:t>
            </a:r>
            <a:r>
              <a:rPr lang="en-IN" sz="1100" dirty="0" smtClean="0"/>
              <a:t>e.g. </a:t>
            </a:r>
            <a:r>
              <a:rPr lang="en-IN" sz="1100" dirty="0"/>
              <a:t>enhancements related to pre-</a:t>
            </a:r>
            <a:r>
              <a:rPr lang="en-IN" sz="1100" dirty="0" err="1"/>
              <a:t>onboarding</a:t>
            </a:r>
            <a:r>
              <a:rPr lang="en-IN" sz="1100" dirty="0"/>
              <a:t> aspects</a:t>
            </a:r>
            <a:endParaRPr lang="en-IN" sz="1400" dirty="0"/>
          </a:p>
          <a:p>
            <a:r>
              <a:rPr lang="en-IN" sz="1600" dirty="0" smtClean="0"/>
              <a:t>SI+WI</a:t>
            </a:r>
            <a:endParaRPr lang="en-IN" sz="1600" dirty="0"/>
          </a:p>
          <a:p>
            <a:pPr lvl="1"/>
            <a:r>
              <a:rPr lang="en-IN" sz="1400" dirty="0" smtClean="0"/>
              <a:t>Detailed study on conflicts and consequences required before specifying resolutions</a:t>
            </a:r>
          </a:p>
          <a:p>
            <a:pPr lvl="1"/>
            <a:r>
              <a:rPr lang="en-IN" sz="1400" dirty="0" smtClean="0"/>
              <a:t>Multiple resolutions possible and hence study is required to evaluate solutions</a:t>
            </a:r>
            <a:endParaRPr lang="en-IN" sz="1400" dirty="0"/>
          </a:p>
          <a:p>
            <a:r>
              <a:rPr lang="en-IN" sz="1600" dirty="0" smtClean="0"/>
              <a:t>Continuation topic to resolve the gaps</a:t>
            </a:r>
            <a:endParaRPr lang="en-IN" sz="1600" dirty="0"/>
          </a:p>
          <a:p>
            <a:r>
              <a:rPr lang="en-IN" sz="1600" dirty="0" smtClean="0"/>
              <a:t>Objectives</a:t>
            </a:r>
            <a:endParaRPr lang="en-IN" sz="1600" dirty="0"/>
          </a:p>
          <a:p>
            <a:pPr marL="800100" lvl="1" indent="-342900">
              <a:buFont typeface="+mj-lt"/>
              <a:buAutoNum type="arabicPeriod"/>
            </a:pPr>
            <a:r>
              <a:rPr lang="en-IN" sz="1200" dirty="0" smtClean="0"/>
              <a:t>Address functionality </a:t>
            </a:r>
            <a:r>
              <a:rPr lang="en-IN" sz="1200" dirty="0"/>
              <a:t>failure by providing solution for conflict handling between UDM and </a:t>
            </a:r>
            <a:r>
              <a:rPr lang="en-IN" sz="1200" dirty="0" smtClean="0"/>
              <a:t>CAPIF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200" dirty="0" smtClean="0"/>
              <a:t>Fix the user consent terminology alignment between SA3 and SA6</a:t>
            </a:r>
            <a:endParaRPr lang="en-IN" sz="1200" dirty="0"/>
          </a:p>
          <a:p>
            <a:pPr marL="800100" lvl="1" indent="-342900">
              <a:buFont typeface="+mj-lt"/>
              <a:buAutoNum type="arabicPeriod"/>
            </a:pPr>
            <a:r>
              <a:rPr lang="en-IN" sz="1200" dirty="0"/>
              <a:t>Clarifying relationship to Permission Management being specified for digital assets e.g. </a:t>
            </a:r>
            <a:r>
              <a:rPr lang="en-IN" sz="1200" dirty="0" smtClean="0"/>
              <a:t>for </a:t>
            </a:r>
            <a:r>
              <a:rPr lang="en-IN" sz="1200" dirty="0" err="1" smtClean="0"/>
              <a:t>metaverse</a:t>
            </a:r>
            <a:r>
              <a:rPr lang="en-IN" sz="1200" dirty="0" smtClean="0"/>
              <a:t> avatars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200" dirty="0" smtClean="0"/>
              <a:t>Resolving open issues from Rel-19 and enhancements</a:t>
            </a:r>
          </a:p>
          <a:p>
            <a:r>
              <a:rPr lang="en-IN" sz="1600" dirty="0" smtClean="0"/>
              <a:t> TUs required: 8 TUs</a:t>
            </a:r>
          </a:p>
          <a:p>
            <a:r>
              <a:rPr lang="en-IN" sz="1600" dirty="0" smtClean="0"/>
              <a:t> </a:t>
            </a:r>
            <a:r>
              <a:rPr lang="en-IN" sz="1600" dirty="0"/>
              <a:t>Dependency on other </a:t>
            </a:r>
            <a:r>
              <a:rPr lang="en-IN" sz="1600" dirty="0" smtClean="0"/>
              <a:t>WGs: SA3 (user consent)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74273483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903890"/>
          </a:xfrm>
        </p:spPr>
        <p:txBody>
          <a:bodyPr/>
          <a:lstStyle/>
          <a:p>
            <a:r>
              <a:rPr lang="en-IN" sz="3200" dirty="0" smtClean="0"/>
              <a:t>User Consent Alignment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3" name="내용 개체 틀 2">
            <a:extLst>
              <a:ext uri="{FF2B5EF4-FFF2-40B4-BE49-F238E27FC236}">
                <a16:creationId xmlns:a16="http://schemas.microsoft.com/office/drawing/2014/main" id="{FAE4B040-82EC-4472-ACC2-8621872B808F}"/>
              </a:ext>
            </a:extLst>
          </p:cNvPr>
          <p:cNvSpPr txBox="1">
            <a:spLocks/>
          </p:cNvSpPr>
          <p:nvPr/>
        </p:nvSpPr>
        <p:spPr>
          <a:xfrm>
            <a:off x="289246" y="2195672"/>
            <a:ext cx="5738192" cy="1416474"/>
          </a:xfrm>
          <a:prstGeom prst="rect">
            <a:avLst/>
          </a:prstGeom>
          <a:ln w="9525">
            <a:solidFill>
              <a:srgbClr val="D8D3CD"/>
            </a:solidFill>
          </a:ln>
        </p:spPr>
        <p:txBody>
          <a:bodyPr lIns="154800" tIns="126000" rIns="154800" bIns="126000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600" kern="1200" spc="-3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Managing resource owner authorization to access resources via Northbound APIs : Using CAPIF.</a:t>
            </a:r>
          </a:p>
          <a:p>
            <a:pPr marL="285750" marR="0" lvl="0" indent="-285750" algn="l" defTabSz="914400" rtl="0" eaLnBrk="1" fontAlgn="auto" latin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Authorization audience: Northbound API invokers, external or third party application servers.</a:t>
            </a:r>
          </a:p>
          <a:p>
            <a:pPr marL="285750" marR="0" lvl="0" indent="-285750" algn="l" defTabSz="914400" rtl="0" eaLnBrk="1" fontAlgn="auto" latin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Authorization scope: No specific purpose of data processing.</a:t>
            </a:r>
          </a:p>
        </p:txBody>
      </p:sp>
      <p:sp>
        <p:nvSpPr>
          <p:cNvPr id="34" name="내용 개체 틀 4">
            <a:extLst>
              <a:ext uri="{FF2B5EF4-FFF2-40B4-BE49-F238E27FC236}">
                <a16:creationId xmlns:a16="http://schemas.microsoft.com/office/drawing/2014/main" id="{D9E6B1AC-7050-4AAB-A87D-9302749DB9EE}"/>
              </a:ext>
            </a:extLst>
          </p:cNvPr>
          <p:cNvSpPr txBox="1">
            <a:spLocks/>
          </p:cNvSpPr>
          <p:nvPr/>
        </p:nvSpPr>
        <p:spPr>
          <a:xfrm>
            <a:off x="6055378" y="2195672"/>
            <a:ext cx="5899970" cy="1416474"/>
          </a:xfrm>
          <a:prstGeom prst="rect">
            <a:avLst/>
          </a:prstGeom>
          <a:ln w="9525">
            <a:solidFill>
              <a:srgbClr val="D8D3CD"/>
            </a:solidFill>
          </a:ln>
        </p:spPr>
        <p:txBody>
          <a:bodyPr lIns="154800" tIns="126000" rIns="154800" bIns="126000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600" kern="1200" spc="-3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Store and enforce the subscriber consent for processing of subscriber related data by 5G NFs.</a:t>
            </a:r>
          </a:p>
          <a:p>
            <a:pPr marL="285750" marR="0" lvl="0" indent="-285750" algn="l" defTabSz="914400" rtl="0" eaLnBrk="1" fontAlgn="auto" latin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Consent audience: 5GC NFs</a:t>
            </a:r>
          </a:p>
          <a:p>
            <a:pPr marL="285750" marR="0" lvl="0" indent="-285750" algn="l" defTabSz="914400" rtl="0" eaLnBrk="1" fontAlgn="auto" latin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Consent scope : Processing subscriber related data for specific purposes of data processing (like use subscriber data for deriving analytics).</a:t>
            </a:r>
          </a:p>
        </p:txBody>
      </p:sp>
      <p:sp>
        <p:nvSpPr>
          <p:cNvPr id="35" name="텍스트 개체 틀 3">
            <a:extLst>
              <a:ext uri="{FF2B5EF4-FFF2-40B4-BE49-F238E27FC236}">
                <a16:creationId xmlns:a16="http://schemas.microsoft.com/office/drawing/2014/main" id="{692FB555-879F-4A10-BFD9-2B22CF332ABF}"/>
              </a:ext>
            </a:extLst>
          </p:cNvPr>
          <p:cNvSpPr txBox="1">
            <a:spLocks/>
          </p:cNvSpPr>
          <p:nvPr/>
        </p:nvSpPr>
        <p:spPr>
          <a:xfrm>
            <a:off x="289246" y="1823111"/>
            <a:ext cx="5738192" cy="372560"/>
          </a:xfrm>
          <a:prstGeom prst="rect">
            <a:avLst/>
          </a:prstGeom>
          <a:solidFill>
            <a:srgbClr val="7FBBE3"/>
          </a:solidFill>
          <a:ln w="9525">
            <a:solidFill>
              <a:srgbClr val="7FBBE3"/>
            </a:solidFill>
          </a:ln>
        </p:spPr>
        <p:txBody>
          <a:bodyPr lIns="154800" tIns="126000" rIns="154800" bIns="12600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800" kern="1200" spc="-3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IN" altLang="ko-KR" sz="16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User consent : Northbound APIs</a:t>
            </a:r>
            <a:endParaRPr kumimoji="0" lang="en-IN" altLang="en-US" sz="1600" b="0" i="0" u="none" strike="noStrike" kern="1200" cap="none" spc="-3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 panose="020F0502020204030204"/>
              <a:cs typeface="+mn-cs"/>
            </a:endParaRPr>
          </a:p>
        </p:txBody>
      </p:sp>
      <p:sp>
        <p:nvSpPr>
          <p:cNvPr id="36" name="텍스트 개체 틀 5">
            <a:extLst>
              <a:ext uri="{FF2B5EF4-FFF2-40B4-BE49-F238E27FC236}">
                <a16:creationId xmlns:a16="http://schemas.microsoft.com/office/drawing/2014/main" id="{23AE0024-B7AE-4ED1-A327-A6D0549E3DD1}"/>
              </a:ext>
            </a:extLst>
          </p:cNvPr>
          <p:cNvSpPr txBox="1">
            <a:spLocks/>
          </p:cNvSpPr>
          <p:nvPr/>
        </p:nvSpPr>
        <p:spPr>
          <a:xfrm>
            <a:off x="6055379" y="1823111"/>
            <a:ext cx="5899969" cy="372560"/>
          </a:xfrm>
          <a:prstGeom prst="rect">
            <a:avLst/>
          </a:prstGeom>
          <a:solidFill>
            <a:srgbClr val="7FBBE3"/>
          </a:solidFill>
          <a:ln w="9525">
            <a:solidFill>
              <a:srgbClr val="7FBBE3"/>
            </a:solidFill>
          </a:ln>
        </p:spPr>
        <p:txBody>
          <a:bodyPr lIns="154800" tIns="126000" rIns="154800" bIns="12600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800" kern="1200" spc="-3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IN" altLang="ko-KR" sz="1600" b="0" i="0" u="none" strike="noStrike" kern="1200" cap="none" spc="-3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34" charset="-127"/>
                <a:cs typeface="+mn-cs"/>
              </a:rPr>
              <a:t>User consent : 5GC APIs</a:t>
            </a:r>
            <a:endParaRPr kumimoji="0" lang="en-IN" altLang="en-US" sz="1600" b="0" i="0" u="none" strike="noStrike" kern="1200" cap="none" spc="-3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 panose="020F0502020204030204"/>
              <a:cs typeface="+mn-cs"/>
            </a:endParaRPr>
          </a:p>
        </p:txBody>
      </p:sp>
      <p:sp>
        <p:nvSpPr>
          <p:cNvPr id="37" name="내용 개체 틀 2">
            <a:extLst>
              <a:ext uri="{FF2B5EF4-FFF2-40B4-BE49-F238E27FC236}">
                <a16:creationId xmlns:a16="http://schemas.microsoft.com/office/drawing/2014/main" id="{07B36971-510C-48F5-97BA-36FEC56716E6}"/>
              </a:ext>
            </a:extLst>
          </p:cNvPr>
          <p:cNvSpPr txBox="1">
            <a:spLocks/>
          </p:cNvSpPr>
          <p:nvPr/>
        </p:nvSpPr>
        <p:spPr>
          <a:xfrm>
            <a:off x="298567" y="4912755"/>
            <a:ext cx="11656781" cy="499806"/>
          </a:xfrm>
          <a:prstGeom prst="rect">
            <a:avLst/>
          </a:prstGeom>
          <a:ln w="9525">
            <a:solidFill>
              <a:srgbClr val="D8D3CD"/>
            </a:solidFill>
          </a:ln>
        </p:spPr>
        <p:txBody>
          <a:bodyPr lIns="154800" tIns="126000" rIns="154800" bIns="126000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600" kern="1200" spc="-3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IN" altLang="ko-KR" sz="1400" b="1" dirty="0" smtClean="0">
                <a:solidFill>
                  <a:prstClr val="black"/>
                </a:solidFill>
                <a:latin typeface="맑은 고딕" panose="020F0502020204030204"/>
              </a:rPr>
              <a:t>Observation: </a:t>
            </a:r>
            <a:r>
              <a:rPr lang="en-IN" altLang="ko-KR" sz="1400" dirty="0" smtClean="0">
                <a:solidFill>
                  <a:prstClr val="black"/>
                </a:solidFill>
                <a:latin typeface="맑은 고딕" panose="020F0502020204030204"/>
              </a:rPr>
              <a:t>Distributed User consent within 3GPP. </a:t>
            </a:r>
            <a:r>
              <a:rPr lang="en-IN" altLang="ko-KR" sz="1400" dirty="0">
                <a:solidFill>
                  <a:prstClr val="black"/>
                </a:solidFill>
                <a:latin typeface="맑은 고딕" panose="020F0502020204030204"/>
              </a:rPr>
              <a:t>Cases of user consent </a:t>
            </a:r>
            <a:r>
              <a:rPr lang="en-IN" altLang="ko-KR" sz="1400" dirty="0" smtClean="0">
                <a:solidFill>
                  <a:prstClr val="black"/>
                </a:solidFill>
                <a:latin typeface="맑은 고딕" panose="020F0502020204030204"/>
              </a:rPr>
              <a:t>conflict, when consent </a:t>
            </a:r>
            <a:r>
              <a:rPr lang="en-IN" altLang="ko-KR" sz="1400" dirty="0">
                <a:solidFill>
                  <a:prstClr val="black"/>
                </a:solidFill>
                <a:latin typeface="맑은 고딕" panose="020F0502020204030204"/>
              </a:rPr>
              <a:t>available at UDM, but not allowed through RNAA for API </a:t>
            </a:r>
            <a:r>
              <a:rPr lang="en-IN" altLang="ko-KR" sz="1400" dirty="0" smtClean="0">
                <a:solidFill>
                  <a:prstClr val="black"/>
                </a:solidFill>
                <a:latin typeface="맑은 고딕" panose="020F0502020204030204"/>
              </a:rPr>
              <a:t>invocation or vice-versa. </a:t>
            </a:r>
            <a:r>
              <a:rPr lang="en-IN" altLang="ko-KR" sz="1400" dirty="0">
                <a:solidFill>
                  <a:prstClr val="black"/>
                </a:solidFill>
                <a:latin typeface="맑은 고딕" panose="020F0502020204030204"/>
              </a:rPr>
              <a:t>Leading to </a:t>
            </a:r>
            <a:r>
              <a:rPr lang="en-IN" altLang="ko-KR" sz="1400" dirty="0" smtClean="0">
                <a:solidFill>
                  <a:prstClr val="black"/>
                </a:solidFill>
                <a:latin typeface="맑은 고딕" panose="020F0502020204030204"/>
              </a:rPr>
              <a:t>overall functionality </a:t>
            </a:r>
            <a:r>
              <a:rPr lang="en-IN" altLang="ko-KR" sz="1400" dirty="0">
                <a:solidFill>
                  <a:prstClr val="black"/>
                </a:solidFill>
                <a:latin typeface="맑은 고딕" panose="020F0502020204030204"/>
              </a:rPr>
              <a:t>failure</a:t>
            </a:r>
            <a:r>
              <a:rPr lang="en-IN" altLang="ko-KR" sz="1400" dirty="0" smtClean="0">
                <a:solidFill>
                  <a:prstClr val="black"/>
                </a:solidFill>
                <a:latin typeface="맑은 고딕" panose="020F0502020204030204"/>
              </a:rPr>
              <a:t>. Consent management and enforcement is not unified.</a:t>
            </a:r>
          </a:p>
        </p:txBody>
      </p:sp>
      <p:sp>
        <p:nvSpPr>
          <p:cNvPr id="38" name="내용 개체 틀 2">
            <a:extLst>
              <a:ext uri="{FF2B5EF4-FFF2-40B4-BE49-F238E27FC236}">
                <a16:creationId xmlns:a16="http://schemas.microsoft.com/office/drawing/2014/main" id="{07B36971-510C-48F5-97BA-36FEC56716E6}"/>
              </a:ext>
            </a:extLst>
          </p:cNvPr>
          <p:cNvSpPr txBox="1">
            <a:spLocks/>
          </p:cNvSpPr>
          <p:nvPr/>
        </p:nvSpPr>
        <p:spPr>
          <a:xfrm>
            <a:off x="278291" y="3612146"/>
            <a:ext cx="11677057" cy="1260849"/>
          </a:xfrm>
          <a:prstGeom prst="rect">
            <a:avLst/>
          </a:prstGeom>
          <a:ln w="9525">
            <a:solidFill>
              <a:srgbClr val="D8D3CD"/>
            </a:solidFill>
          </a:ln>
        </p:spPr>
        <p:txBody>
          <a:bodyPr lIns="154800" tIns="126000" rIns="154800" bIns="126000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600" kern="1200" spc="-3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N" altLang="ko-KR" sz="1400" dirty="0" smtClean="0">
                <a:solidFill>
                  <a:prstClr val="black"/>
                </a:solidFill>
                <a:latin typeface="맑은 고딕" panose="020F0502020204030204"/>
              </a:rPr>
              <a:t>3GPP and GSMA interaction</a:t>
            </a:r>
          </a:p>
          <a:p>
            <a:pPr marL="742950" lvl="2" indent="-285750" fontAlgn="auto">
              <a:spcBef>
                <a:spcPts val="600"/>
              </a:spcBef>
              <a:spcAft>
                <a:spcPts val="0"/>
              </a:spcAft>
            </a:pPr>
            <a:r>
              <a:rPr lang="en-IN" altLang="ko-KR" sz="1100" spc="-30" dirty="0">
                <a:solidFill>
                  <a:prstClr val="black"/>
                </a:solidFill>
                <a:latin typeface="맑은 고딕" panose="020F0502020204030204"/>
              </a:rPr>
              <a:t>GSMA requesting clarification (</a:t>
            </a:r>
            <a:r>
              <a:rPr lang="nl-NL" altLang="en-US" sz="1100" spc="-30" dirty="0">
                <a:solidFill>
                  <a:prstClr val="black"/>
                </a:solidFill>
                <a:latin typeface="맑은 고딕" panose="020F0502020204030204"/>
              </a:rPr>
              <a:t>S6-242012 - “LS on clarifications on consent management”</a:t>
            </a:r>
            <a:r>
              <a:rPr lang="en-IN" altLang="ko-KR" sz="1100" spc="-30" dirty="0" smtClean="0">
                <a:solidFill>
                  <a:prstClr val="black"/>
                </a:solidFill>
                <a:latin typeface="맑은 고딕" panose="020F0502020204030204"/>
              </a:rPr>
              <a:t>)</a:t>
            </a:r>
            <a:endParaRPr lang="en-IN" altLang="ko-KR" sz="1100" spc="-30" dirty="0">
              <a:solidFill>
                <a:prstClr val="black"/>
              </a:solidFill>
              <a:latin typeface="맑은 고딕" panose="020F0502020204030204"/>
            </a:endParaRPr>
          </a:p>
          <a:p>
            <a:pPr marL="1200150" lvl="3" indent="-285750" fontAlgn="auto">
              <a:spcBef>
                <a:spcPts val="600"/>
              </a:spcBef>
              <a:spcAft>
                <a:spcPts val="0"/>
              </a:spcAft>
            </a:pPr>
            <a:r>
              <a:rPr lang="en-GB" altLang="en-US" sz="900" i="1" spc="-30" dirty="0">
                <a:solidFill>
                  <a:srgbClr val="FF0000"/>
                </a:solidFill>
                <a:latin typeface="맑은 고딕" panose="020F0502020204030204"/>
              </a:rPr>
              <a:t>What is the relationship between CAPIF RNAA and UDM’s user consent information? Is there any plan/roadmap for a unified approach?</a:t>
            </a:r>
          </a:p>
          <a:p>
            <a:pPr marL="742950" lvl="2" indent="-285750" fontAlgn="auto">
              <a:spcBef>
                <a:spcPts val="600"/>
              </a:spcBef>
              <a:spcAft>
                <a:spcPts val="0"/>
              </a:spcAft>
            </a:pPr>
            <a:r>
              <a:rPr lang="en-GB" altLang="ko-KR" sz="1100" spc="-30" dirty="0">
                <a:solidFill>
                  <a:prstClr val="black"/>
                </a:solidFill>
                <a:latin typeface="맑은 고딕" panose="020F0502020204030204"/>
              </a:rPr>
              <a:t>SA3 responded </a:t>
            </a:r>
            <a:r>
              <a:rPr lang="nl-NL" altLang="en-US" sz="1100" spc="-30" dirty="0">
                <a:solidFill>
                  <a:prstClr val="black"/>
                </a:solidFill>
                <a:latin typeface="맑은 고딕" panose="020F0502020204030204"/>
              </a:rPr>
              <a:t>user consent information stored in UDM/UDR and CCF to be independent for different context of resource usage</a:t>
            </a:r>
            <a:r>
              <a:rPr lang="nl-NL" altLang="en-US" sz="1100" spc="-30" dirty="0" smtClean="0">
                <a:solidFill>
                  <a:prstClr val="black"/>
                </a:solidFill>
                <a:latin typeface="맑은 고딕" panose="020F0502020204030204"/>
              </a:rPr>
              <a:t>.</a:t>
            </a:r>
          </a:p>
          <a:p>
            <a:pPr marL="742950" lvl="2" indent="-285750" fontAlgn="auto">
              <a:spcBef>
                <a:spcPts val="600"/>
              </a:spcBef>
              <a:spcAft>
                <a:spcPts val="0"/>
              </a:spcAft>
            </a:pPr>
            <a:r>
              <a:rPr lang="nl-NL" altLang="en-US" sz="1100" b="1" spc="-30" dirty="0" smtClean="0">
                <a:solidFill>
                  <a:prstClr val="black"/>
                </a:solidFill>
                <a:latin typeface="맑은 고딕" panose="020F0502020204030204"/>
              </a:rPr>
              <a:t>SA6 clarififed SA3 understanding in an informative note in TS 23.222. Any synchronization between UDM and CCF to be considered in future.</a:t>
            </a:r>
            <a:endParaRPr lang="nl-NL" altLang="en-US" sz="1100" b="1" spc="-30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07B36971-510C-48F5-97BA-36FEC56716E6}"/>
              </a:ext>
            </a:extLst>
          </p:cNvPr>
          <p:cNvSpPr txBox="1">
            <a:spLocks/>
          </p:cNvSpPr>
          <p:nvPr/>
        </p:nvSpPr>
        <p:spPr>
          <a:xfrm>
            <a:off x="276258" y="5463682"/>
            <a:ext cx="11679091" cy="801648"/>
          </a:xfrm>
          <a:prstGeom prst="rect">
            <a:avLst/>
          </a:prstGeom>
          <a:ln w="9525">
            <a:solidFill>
              <a:srgbClr val="D8D3CD"/>
            </a:solidFill>
          </a:ln>
        </p:spPr>
        <p:txBody>
          <a:bodyPr lIns="154800" tIns="126000" rIns="154800" bIns="126000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ko-KR" altLang="en-US" sz="1600" kern="1200" spc="-3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IN" altLang="ko-KR" sz="1400" b="1" dirty="0" smtClean="0">
                <a:solidFill>
                  <a:srgbClr val="0000FF"/>
                </a:solidFill>
                <a:latin typeface="맑은 고딕" panose="020F0502020204030204"/>
              </a:rPr>
              <a:t>Proposal: </a:t>
            </a:r>
            <a:r>
              <a:rPr lang="en-IN" altLang="en-US" sz="1400" dirty="0">
                <a:solidFill>
                  <a:srgbClr val="0000FF"/>
                </a:solidFill>
                <a:latin typeface="맑은 고딕" panose="020F0502020204030204"/>
              </a:rPr>
              <a:t>Identify </a:t>
            </a:r>
            <a:r>
              <a:rPr lang="en-IN" altLang="en-US" sz="1400" dirty="0" smtClean="0">
                <a:solidFill>
                  <a:srgbClr val="0000FF"/>
                </a:solidFill>
                <a:latin typeface="맑은 고딕" panose="020F0502020204030204"/>
              </a:rPr>
              <a:t>and handle cases </a:t>
            </a:r>
            <a:r>
              <a:rPr lang="en-IN" altLang="en-US" sz="1400" dirty="0">
                <a:solidFill>
                  <a:srgbClr val="0000FF"/>
                </a:solidFill>
                <a:latin typeface="맑은 고딕" panose="020F0502020204030204"/>
              </a:rPr>
              <a:t>where user consent conflict between UDM and CAPIF can occur </a:t>
            </a:r>
          </a:p>
          <a:p>
            <a:pPr marL="742950" lvl="2" indent="-285750" fontAlgn="auto">
              <a:spcBef>
                <a:spcPts val="600"/>
              </a:spcBef>
              <a:spcAft>
                <a:spcPts val="0"/>
              </a:spcAft>
            </a:pPr>
            <a:r>
              <a:rPr lang="en-IN" sz="1100" spc="-30" dirty="0">
                <a:solidFill>
                  <a:srgbClr val="0000FF"/>
                </a:solidFill>
                <a:latin typeface="맑은 고딕" panose="020F0502020204030204"/>
              </a:rPr>
              <a:t>EDGEAPP UE location purpose of data processing. API Invoker may get consent from RO for UE location retrieval but related consent is not available at UDM for the subscriber</a:t>
            </a:r>
          </a:p>
          <a:p>
            <a:pPr marL="742950" lvl="2" indent="-285750" fontAlgn="auto">
              <a:spcBef>
                <a:spcPts val="600"/>
              </a:spcBef>
              <a:spcAft>
                <a:spcPts val="0"/>
              </a:spcAft>
            </a:pPr>
            <a:r>
              <a:rPr lang="en-IN" sz="1100" spc="-30" dirty="0">
                <a:solidFill>
                  <a:srgbClr val="0000FF"/>
                </a:solidFill>
                <a:latin typeface="맑은 고딕" panose="020F0502020204030204"/>
              </a:rPr>
              <a:t>Analytics purpose of data processing is potentially another conflict</a:t>
            </a:r>
          </a:p>
        </p:txBody>
      </p:sp>
    </p:spTree>
    <p:extLst>
      <p:ext uri="{BB962C8B-B14F-4D97-AF65-F5344CB8AC3E}">
        <p14:creationId xmlns:p14="http://schemas.microsoft.com/office/powerpoint/2010/main" val="13444418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903890"/>
          </a:xfrm>
        </p:spPr>
        <p:txBody>
          <a:bodyPr/>
          <a:lstStyle/>
          <a:p>
            <a:r>
              <a:rPr lang="en-IN" sz="3200" dirty="0" smtClean="0"/>
              <a:t>Permission </a:t>
            </a:r>
            <a:r>
              <a:rPr lang="en-IN" sz="3200" dirty="0"/>
              <a:t>management for the digital assets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697159" y="1952686"/>
            <a:ext cx="10656641" cy="4395019"/>
          </a:xfrm>
        </p:spPr>
        <p:txBody>
          <a:bodyPr/>
          <a:lstStyle/>
          <a:p>
            <a:r>
              <a:rPr lang="en-IN" sz="2400" dirty="0" smtClean="0"/>
              <a:t>SA1 TS 22.156 specifies requirements related to </a:t>
            </a:r>
            <a:r>
              <a:rPr lang="en-IN" sz="2400" b="1" dirty="0" smtClean="0"/>
              <a:t>Digital Asset Management (functional service requirements, security and charging)</a:t>
            </a:r>
          </a:p>
          <a:p>
            <a:r>
              <a:rPr lang="en-IN" sz="2400" dirty="0" smtClean="0"/>
              <a:t>SA6 TR 23.700-21 specified </a:t>
            </a:r>
            <a:r>
              <a:rPr lang="en-IN" sz="2400" b="1" dirty="0" smtClean="0"/>
              <a:t>Key issue #9: Support for permission control of digital assets</a:t>
            </a:r>
          </a:p>
          <a:p>
            <a:r>
              <a:rPr lang="en-IN" sz="2400" dirty="0" smtClean="0"/>
              <a:t>During Rel-19 there has been discussion on whether to enhance CAPIF RNAA mechanism or introduce new </a:t>
            </a:r>
            <a:r>
              <a:rPr lang="en-IN" sz="2400" dirty="0"/>
              <a:t>SEAL service. </a:t>
            </a:r>
            <a:r>
              <a:rPr lang="en-IN" sz="2400" dirty="0" smtClean="0"/>
              <a:t>Also, Key Issue #9 concluded that possible </a:t>
            </a:r>
            <a:r>
              <a:rPr lang="en-IN" sz="2400" dirty="0"/>
              <a:t>CAPIF enhancement will be considered during normative work.</a:t>
            </a:r>
            <a:endParaRPr lang="en-IN" sz="2400" dirty="0" smtClean="0"/>
          </a:p>
          <a:p>
            <a:r>
              <a:rPr lang="en-IN" sz="2400" dirty="0" smtClean="0"/>
              <a:t>Digital assets services when exposed as APIs, the resources of these APIs would be Digital Assets e.g. Avatars</a:t>
            </a:r>
          </a:p>
          <a:p>
            <a:r>
              <a:rPr lang="en-IN" sz="2400" dirty="0" smtClean="0"/>
              <a:t>CAPIF being a framework for all northbound APIs, can be studied further to address Digital Assets Management requirements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5760280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521" y="458256"/>
            <a:ext cx="10515600" cy="1104917"/>
          </a:xfrm>
        </p:spPr>
        <p:txBody>
          <a:bodyPr/>
          <a:lstStyle/>
          <a:p>
            <a:r>
              <a:rPr lang="en-IN" sz="3200" dirty="0" smtClean="0">
                <a:solidFill>
                  <a:prstClr val="black"/>
                </a:solidFill>
              </a:rPr>
              <a:t>Rel-19 leftovers and Enhancements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2278" y="1852613"/>
            <a:ext cx="4191474" cy="4324350"/>
          </a:xfrm>
        </p:spPr>
        <p:txBody>
          <a:bodyPr/>
          <a:lstStyle/>
          <a:p>
            <a:r>
              <a:rPr lang="en-GB" sz="2000" dirty="0" smtClean="0"/>
              <a:t>Figure shows Usage </a:t>
            </a:r>
            <a:r>
              <a:rPr lang="en-GB" sz="2000" dirty="0"/>
              <a:t>of CAPIF in different phases of an application business </a:t>
            </a:r>
            <a:r>
              <a:rPr lang="en-GB" sz="2000" dirty="0" smtClean="0"/>
              <a:t>lifecycle – TR </a:t>
            </a:r>
            <a:r>
              <a:rPr lang="en-IN" sz="2000" dirty="0" smtClean="0"/>
              <a:t>23.946</a:t>
            </a:r>
          </a:p>
          <a:p>
            <a:r>
              <a:rPr lang="en-IN" sz="2000" dirty="0"/>
              <a:t>Any </a:t>
            </a:r>
            <a:r>
              <a:rPr lang="en-IN" sz="2000" dirty="0" smtClean="0"/>
              <a:t>left </a:t>
            </a:r>
            <a:r>
              <a:rPr lang="en-IN" sz="2000" dirty="0"/>
              <a:t>over aspects from Rel-19 need to be worked towards </a:t>
            </a:r>
            <a:r>
              <a:rPr lang="en-IN" sz="2000" dirty="0" smtClean="0"/>
              <a:t>completion</a:t>
            </a:r>
            <a:endParaRPr lang="en-IN" sz="2000" dirty="0"/>
          </a:p>
          <a:p>
            <a:r>
              <a:rPr lang="en-IN" sz="2000" dirty="0" smtClean="0"/>
              <a:t>Additionally, more enhancements related to pre-</a:t>
            </a:r>
            <a:r>
              <a:rPr lang="en-IN" sz="2000" dirty="0" err="1" smtClean="0"/>
              <a:t>onboarding</a:t>
            </a:r>
            <a:r>
              <a:rPr lang="en-IN" sz="2000" dirty="0" smtClean="0"/>
              <a:t> aspects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3975" y="1771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362950"/>
              </p:ext>
            </p:extLst>
          </p:nvPr>
        </p:nvGraphicFramePr>
        <p:xfrm>
          <a:off x="283975" y="1771650"/>
          <a:ext cx="7167533" cy="5171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Visio" r:id="rId3" imgW="15151143" imgH="10934527" progId="Visio.Drawing.15">
                  <p:embed/>
                </p:oleObj>
              </mc:Choice>
              <mc:Fallback>
                <p:oleObj name="Visio" r:id="rId3" imgW="15151143" imgH="10934527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75" y="1771650"/>
                        <a:ext cx="7167533" cy="51715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1158619" y="5236502"/>
            <a:ext cx="641783" cy="312373"/>
          </a:xfrm>
          <a:prstGeom prst="ellipse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49832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4241"/>
            <a:ext cx="10515600" cy="1001291"/>
          </a:xfrm>
        </p:spPr>
        <p:txBody>
          <a:bodyPr/>
          <a:lstStyle/>
          <a:p>
            <a:r>
              <a:rPr lang="en-IN" sz="3200" dirty="0" smtClean="0"/>
              <a:t>Way forward proposal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679" y="1677958"/>
            <a:ext cx="10656641" cy="4722842"/>
          </a:xfrm>
        </p:spPr>
        <p:txBody>
          <a:bodyPr/>
          <a:lstStyle/>
          <a:p>
            <a:r>
              <a:rPr lang="en-IN" sz="1800" dirty="0" smtClean="0"/>
              <a:t>Based on the background, we proposed to agree (</a:t>
            </a:r>
            <a:r>
              <a:rPr lang="en-IN" sz="1800" b="1" dirty="0" smtClean="0"/>
              <a:t>S6-250252</a:t>
            </a:r>
            <a:r>
              <a:rPr lang="en-IN" sz="1800" dirty="0" smtClean="0"/>
              <a:t>) </a:t>
            </a:r>
            <a:r>
              <a:rPr lang="en-IN" sz="1800" dirty="0" smtClean="0"/>
              <a:t>to study on the following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400" dirty="0"/>
              <a:t>Address functionality failure by providing solution for conflict handling between UDM and CAPIF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400" dirty="0"/>
              <a:t>Fix the user consent terminology alignment between SA3 and </a:t>
            </a:r>
            <a:r>
              <a:rPr lang="en-IN" sz="1400" dirty="0" smtClean="0"/>
              <a:t>SA6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400" dirty="0" smtClean="0"/>
              <a:t>To </a:t>
            </a:r>
            <a:r>
              <a:rPr lang="en-IN" sz="1400" dirty="0"/>
              <a:t>support the permission management for the digital assets e.g. for </a:t>
            </a:r>
            <a:r>
              <a:rPr lang="en-IN" sz="1400" dirty="0" err="1"/>
              <a:t>metaverse</a:t>
            </a:r>
            <a:r>
              <a:rPr lang="en-IN" sz="1400" dirty="0"/>
              <a:t> avatars.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sz="1400" dirty="0" smtClean="0"/>
              <a:t>Resolving </a:t>
            </a:r>
            <a:r>
              <a:rPr lang="en-IN" sz="1400" dirty="0"/>
              <a:t>open issues from </a:t>
            </a:r>
            <a:r>
              <a:rPr lang="en-IN" sz="1400" dirty="0" smtClean="0"/>
              <a:t>Rel-19 and other </a:t>
            </a:r>
            <a:r>
              <a:rPr lang="en-IN" sz="1400" dirty="0"/>
              <a:t>enhancements e.g. pre-</a:t>
            </a:r>
            <a:r>
              <a:rPr lang="en-IN" sz="1400" dirty="0" err="1"/>
              <a:t>onboarding</a:t>
            </a:r>
            <a:r>
              <a:rPr lang="en-IN" sz="1400" dirty="0"/>
              <a:t> </a:t>
            </a:r>
            <a:r>
              <a:rPr lang="en-IN" sz="1400" dirty="0" smtClean="0"/>
              <a:t>related</a:t>
            </a:r>
            <a:endParaRPr lang="en-IN" sz="1400" dirty="0"/>
          </a:p>
          <a:p>
            <a:r>
              <a:rPr lang="en-IN" sz="1800" dirty="0" smtClean="0"/>
              <a:t>We propose to study:</a:t>
            </a:r>
            <a:endParaRPr lang="en-IN" sz="1800" dirty="0"/>
          </a:p>
          <a:p>
            <a:pPr lvl="1"/>
            <a:r>
              <a:rPr lang="en-IN" sz="1600" dirty="0" smtClean="0"/>
              <a:t>Detailed study on conflicts and consequences required before specifying resolutions</a:t>
            </a:r>
          </a:p>
          <a:p>
            <a:pPr lvl="1"/>
            <a:r>
              <a:rPr lang="en-IN" sz="1600" dirty="0" smtClean="0"/>
              <a:t>Multiple resolutions possible and hence study is required to evaluate solutions</a:t>
            </a:r>
            <a:endParaRPr lang="en-IN" sz="1600" dirty="0"/>
          </a:p>
          <a:p>
            <a:r>
              <a:rPr lang="en-IN" sz="1800" dirty="0" smtClean="0"/>
              <a:t>Dependency on other WGs: SA3</a:t>
            </a: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1565030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87487" y="3215265"/>
            <a:ext cx="3887932" cy="950335"/>
          </a:xfrm>
        </p:spPr>
        <p:txBody>
          <a:bodyPr/>
          <a:lstStyle/>
          <a:p>
            <a:r>
              <a:rPr lang="en-IN" dirty="0" smtClean="0"/>
              <a:t>Thank you !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941935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documentManagement/types"/>
    <ds:schemaRef ds:uri="http://purl.org/dc/dcmitype/"/>
    <ds:schemaRef ds:uri="679a257e-872f-4c98-9e8a-0a9c104f72cd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280d8efa-eff2-4910-88d2-79ca146720c4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8469</TotalTime>
  <Words>707</Words>
  <Application>Microsoft Office PowerPoint</Application>
  <PresentationFormat>Widescreen</PresentationFormat>
  <Paragraphs>60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</vt:lpstr>
      <vt:lpstr>맑은 고딕</vt:lpstr>
      <vt:lpstr>Arial</vt:lpstr>
      <vt:lpstr>Calibri</vt:lpstr>
      <vt:lpstr>Calibri Light</vt:lpstr>
      <vt:lpstr>Times New Roman</vt:lpstr>
      <vt:lpstr>Office Theme</vt:lpstr>
      <vt:lpstr>Visio</vt:lpstr>
      <vt:lpstr>PowerPoint Presentation</vt:lpstr>
      <vt:lpstr>5GA Proposal Overview: CAPIF_Ph4</vt:lpstr>
      <vt:lpstr>User Consent Alignment</vt:lpstr>
      <vt:lpstr>Permission management for the digital assets</vt:lpstr>
      <vt:lpstr>Rel-19 leftovers and Enhancements</vt:lpstr>
      <vt:lpstr>Way forward proposal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783</cp:revision>
  <dcterms:created xsi:type="dcterms:W3CDTF">2010-02-05T13:52:04Z</dcterms:created>
  <dcterms:modified xsi:type="dcterms:W3CDTF">2025-02-10T16:38:54Z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