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5"/>
  </p:notesMasterIdLst>
  <p:sldIdLst>
    <p:sldId id="256" r:id="rId2"/>
    <p:sldId id="257" r:id="rId3"/>
    <p:sldId id="258" r:id="rId4"/>
  </p:sldIdLst>
  <p:sldSz cx="12192000" cy="6858000"/>
  <p:notesSz cx="6921500" cy="100838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 roundtripDataSignature="AMtx7mi0ZTlNbUKqF1tENsX2Wm5X9BFGN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51"/>
    <p:restoredTop sz="94658"/>
  </p:normalViewPr>
  <p:slideViewPr>
    <p:cSldViewPr snapToGrid="0">
      <p:cViewPr varScale="1">
        <p:scale>
          <a:sx n="120" d="100"/>
          <a:sy n="120" d="100"/>
        </p:scale>
        <p:origin x="1008" y="184"/>
      </p:cViewPr>
      <p:guideLst>
        <p:guide orient="horz" pos="2160"/>
        <p:guide pos="384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customschemas.google.com/relationships/presentationmetadata" Target="metadata"/><Relationship Id="rId3" Type="http://schemas.openxmlformats.org/officeDocument/2006/relationships/slide" Target="slides/slide2.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11" Type="http://schemas.openxmlformats.org/officeDocument/2006/relationships/theme" Target="theme/theme1.xml"/><Relationship Id="rId5" Type="http://schemas.openxmlformats.org/officeDocument/2006/relationships/notesMaster" Target="notesMasters/notesMaster1.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00375" cy="504825"/>
          </a:xfrm>
          <a:prstGeom prst="rect">
            <a:avLst/>
          </a:prstGeom>
          <a:noFill/>
          <a:ln>
            <a:noFill/>
          </a:ln>
        </p:spPr>
        <p:txBody>
          <a:bodyPr spcFirstLastPara="1" wrap="square" lIns="94425" tIns="47200" rIns="94425" bIns="47200" anchor="t" anchorCtr="0">
            <a:noAutofit/>
          </a:bodyPr>
          <a:lstStyle>
            <a:lvl1pPr marR="0" lvl="0" algn="l" rtl="0">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921125" y="0"/>
            <a:ext cx="3000375" cy="504825"/>
          </a:xfrm>
          <a:prstGeom prst="rect">
            <a:avLst/>
          </a:prstGeom>
          <a:noFill/>
          <a:ln>
            <a:noFill/>
          </a:ln>
        </p:spPr>
        <p:txBody>
          <a:bodyPr spcFirstLastPara="1" wrap="square" lIns="94425" tIns="47200" rIns="94425" bIns="47200" anchor="t" anchorCtr="0">
            <a:noAutofit/>
          </a:bodyPr>
          <a:lstStyle>
            <a:lvl1pPr marR="0" lvl="0" algn="r" rtl="0">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00013" y="755650"/>
            <a:ext cx="6721475" cy="37814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23925" y="4789488"/>
            <a:ext cx="5073650" cy="4538662"/>
          </a:xfrm>
          <a:prstGeom prst="rect">
            <a:avLst/>
          </a:prstGeom>
          <a:noFill/>
          <a:ln>
            <a:noFill/>
          </a:ln>
        </p:spPr>
        <p:txBody>
          <a:bodyPr spcFirstLastPara="1" wrap="square" lIns="94425" tIns="47200" rIns="94425" bIns="472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L="914400" marR="0" lvl="1"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3pPr>
            <a:lvl4pPr marL="1828800" marR="0" lvl="3"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4pPr>
            <a:lvl5pPr marL="2286000" marR="0" lvl="4"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578975"/>
            <a:ext cx="3000375" cy="504825"/>
          </a:xfrm>
          <a:prstGeom prst="rect">
            <a:avLst/>
          </a:prstGeom>
          <a:noFill/>
          <a:ln>
            <a:noFill/>
          </a:ln>
        </p:spPr>
        <p:txBody>
          <a:bodyPr spcFirstLastPara="1" wrap="square" lIns="94425" tIns="47200" rIns="94425" bIns="47200" anchor="b" anchorCtr="0">
            <a:noAutofit/>
          </a:bodyPr>
          <a:lstStyle>
            <a:lvl1pPr marR="0" lvl="0" algn="l" rtl="0">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921125" y="9578975"/>
            <a:ext cx="3000375" cy="504825"/>
          </a:xfrm>
          <a:prstGeom prst="rect">
            <a:avLst/>
          </a:prstGeom>
          <a:noFill/>
          <a:ln>
            <a:noFill/>
          </a:ln>
        </p:spPr>
        <p:txBody>
          <a:bodyPr spcFirstLastPara="1" wrap="square" lIns="94425" tIns="47200" rIns="94425" bIns="472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Times New Roman"/>
                <a:ea typeface="Times New Roman"/>
                <a:cs typeface="Times New Roman"/>
                <a:sym typeface="Times New Roman"/>
              </a:rPr>
              <a:t>‹#›</a:t>
            </a:fld>
            <a:endParaRPr sz="1200" b="0" i="0" u="none" strike="noStrike" cap="none">
              <a:solidFill>
                <a:schemeClr val="dk1"/>
              </a:solidFill>
              <a:latin typeface="Times New Roman"/>
              <a:ea typeface="Times New Roman"/>
              <a:cs typeface="Times New Roman"/>
              <a:sym typeface="Times New Roman"/>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p:cNvGrpSpPr/>
        <p:nvPr/>
      </p:nvGrpSpPr>
      <p:grpSpPr>
        <a:xfrm>
          <a:off x="0" y="0"/>
          <a:ext cx="0" cy="0"/>
          <a:chOff x="0" y="0"/>
          <a:chExt cx="0" cy="0"/>
        </a:xfrm>
      </p:grpSpPr>
      <p:sp>
        <p:nvSpPr>
          <p:cNvPr id="28" name="Google Shape;28;p1:notes"/>
          <p:cNvSpPr txBox="1">
            <a:spLocks noGrp="1"/>
          </p:cNvSpPr>
          <p:nvPr>
            <p:ph type="body" idx="1"/>
          </p:nvPr>
        </p:nvSpPr>
        <p:spPr>
          <a:xfrm>
            <a:off x="923925" y="4789488"/>
            <a:ext cx="5073650" cy="4538662"/>
          </a:xfrm>
          <a:prstGeom prst="rect">
            <a:avLst/>
          </a:prstGeom>
        </p:spPr>
        <p:txBody>
          <a:bodyPr spcFirstLastPara="1" wrap="square" lIns="94425" tIns="47200" rIns="94425" bIns="47200" anchor="t" anchorCtr="0">
            <a:noAutofit/>
          </a:bodyPr>
          <a:lstStyle/>
          <a:p>
            <a:pPr marL="0" lvl="0" indent="0" algn="l" rtl="0">
              <a:spcBef>
                <a:spcPts val="360"/>
              </a:spcBef>
              <a:spcAft>
                <a:spcPts val="0"/>
              </a:spcAft>
              <a:buNone/>
            </a:pPr>
            <a:endParaRPr/>
          </a:p>
        </p:txBody>
      </p:sp>
      <p:sp>
        <p:nvSpPr>
          <p:cNvPr id="29" name="Google Shape;29;p1:notes"/>
          <p:cNvSpPr>
            <a:spLocks noGrp="1" noRot="1" noChangeAspect="1"/>
          </p:cNvSpPr>
          <p:nvPr>
            <p:ph type="sldImg" idx="2"/>
          </p:nvPr>
        </p:nvSpPr>
        <p:spPr>
          <a:xfrm>
            <a:off x="100013" y="755650"/>
            <a:ext cx="6721475" cy="37814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Google Shape;34;g32f8e60877d_0_2:notes"/>
          <p:cNvSpPr txBox="1">
            <a:spLocks noGrp="1"/>
          </p:cNvSpPr>
          <p:nvPr>
            <p:ph type="body" idx="1"/>
          </p:nvPr>
        </p:nvSpPr>
        <p:spPr>
          <a:xfrm>
            <a:off x="923925" y="4789488"/>
            <a:ext cx="5073600" cy="4538700"/>
          </a:xfrm>
          <a:prstGeom prst="rect">
            <a:avLst/>
          </a:prstGeom>
        </p:spPr>
        <p:txBody>
          <a:bodyPr spcFirstLastPara="1" wrap="square" lIns="94425" tIns="47200" rIns="94425" bIns="47200" anchor="t" anchorCtr="0">
            <a:noAutofit/>
          </a:bodyPr>
          <a:lstStyle/>
          <a:p>
            <a:pPr marL="0" lvl="0" indent="0" algn="l" rtl="0">
              <a:spcBef>
                <a:spcPts val="360"/>
              </a:spcBef>
              <a:spcAft>
                <a:spcPts val="0"/>
              </a:spcAft>
              <a:buNone/>
            </a:pPr>
            <a:endParaRPr/>
          </a:p>
        </p:txBody>
      </p:sp>
      <p:sp>
        <p:nvSpPr>
          <p:cNvPr id="35" name="Google Shape;35;g32f8e60877d_0_2:notes"/>
          <p:cNvSpPr>
            <a:spLocks noGrp="1" noRot="1" noChangeAspect="1"/>
          </p:cNvSpPr>
          <p:nvPr>
            <p:ph type="sldImg" idx="2"/>
          </p:nvPr>
        </p:nvSpPr>
        <p:spPr>
          <a:xfrm>
            <a:off x="100013" y="755650"/>
            <a:ext cx="6721475" cy="37814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a:extLst>
            <a:ext uri="{FF2B5EF4-FFF2-40B4-BE49-F238E27FC236}">
              <a16:creationId xmlns:a16="http://schemas.microsoft.com/office/drawing/2014/main" id="{E2FE693F-38B9-4D67-1979-1007B76A7052}"/>
            </a:ext>
          </a:extLst>
        </p:cNvPr>
        <p:cNvGrpSpPr/>
        <p:nvPr/>
      </p:nvGrpSpPr>
      <p:grpSpPr>
        <a:xfrm>
          <a:off x="0" y="0"/>
          <a:ext cx="0" cy="0"/>
          <a:chOff x="0" y="0"/>
          <a:chExt cx="0" cy="0"/>
        </a:xfrm>
      </p:grpSpPr>
      <p:sp>
        <p:nvSpPr>
          <p:cNvPr id="34" name="Google Shape;34;g32f8e60877d_0_2:notes">
            <a:extLst>
              <a:ext uri="{FF2B5EF4-FFF2-40B4-BE49-F238E27FC236}">
                <a16:creationId xmlns:a16="http://schemas.microsoft.com/office/drawing/2014/main" id="{FB43E0BB-457A-529C-0D6F-1C3FBCCE3444}"/>
              </a:ext>
            </a:extLst>
          </p:cNvPr>
          <p:cNvSpPr txBox="1">
            <a:spLocks noGrp="1"/>
          </p:cNvSpPr>
          <p:nvPr>
            <p:ph type="body" idx="1"/>
          </p:nvPr>
        </p:nvSpPr>
        <p:spPr>
          <a:xfrm>
            <a:off x="923925" y="4789488"/>
            <a:ext cx="5073600" cy="4538700"/>
          </a:xfrm>
          <a:prstGeom prst="rect">
            <a:avLst/>
          </a:prstGeom>
        </p:spPr>
        <p:txBody>
          <a:bodyPr spcFirstLastPara="1" wrap="square" lIns="94425" tIns="47200" rIns="94425" bIns="47200" anchor="t" anchorCtr="0">
            <a:noAutofit/>
          </a:bodyPr>
          <a:lstStyle/>
          <a:p>
            <a:pPr marL="0" lvl="0" indent="0" algn="l" rtl="0">
              <a:spcBef>
                <a:spcPts val="360"/>
              </a:spcBef>
              <a:spcAft>
                <a:spcPts val="0"/>
              </a:spcAft>
              <a:buNone/>
            </a:pPr>
            <a:endParaRPr/>
          </a:p>
        </p:txBody>
      </p:sp>
      <p:sp>
        <p:nvSpPr>
          <p:cNvPr id="35" name="Google Shape;35;g32f8e60877d_0_2:notes">
            <a:extLst>
              <a:ext uri="{FF2B5EF4-FFF2-40B4-BE49-F238E27FC236}">
                <a16:creationId xmlns:a16="http://schemas.microsoft.com/office/drawing/2014/main" id="{29ACE6C8-009E-CBC8-300F-8DC64BF8C8F2}"/>
              </a:ext>
            </a:extLst>
          </p:cNvPr>
          <p:cNvSpPr>
            <a:spLocks noGrp="1" noRot="1" noChangeAspect="1"/>
          </p:cNvSpPr>
          <p:nvPr>
            <p:ph type="sldImg" idx="2"/>
          </p:nvPr>
        </p:nvSpPr>
        <p:spPr>
          <a:xfrm>
            <a:off x="100013" y="755650"/>
            <a:ext cx="6721475" cy="37814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4324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9"/>
        <p:cNvGrpSpPr/>
        <p:nvPr/>
      </p:nvGrpSpPr>
      <p:grpSpPr>
        <a:xfrm>
          <a:off x="0" y="0"/>
          <a:ext cx="0" cy="0"/>
          <a:chOff x="0" y="0"/>
          <a:chExt cx="0" cy="0"/>
        </a:xfrm>
      </p:grpSpPr>
      <p:sp>
        <p:nvSpPr>
          <p:cNvPr id="20" name="Google Shape;20;p6"/>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60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7"/>
          <p:cNvSpPr txBox="1">
            <a:spLocks noGrp="1"/>
          </p:cNvSpPr>
          <p:nvPr>
            <p:ph type="title"/>
          </p:nvPr>
        </p:nvSpPr>
        <p:spPr>
          <a:xfrm>
            <a:off x="838200" y="585771"/>
            <a:ext cx="10515600" cy="1104917"/>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23" name="Google Shape;23;p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
        <p:cNvGrpSpPr/>
        <p:nvPr/>
      </p:nvGrpSpPr>
      <p:grpSpPr>
        <a:xfrm>
          <a:off x="0" y="0"/>
          <a:ext cx="0" cy="0"/>
          <a:chOff x="0" y="0"/>
          <a:chExt cx="0" cy="0"/>
        </a:xfrm>
      </p:grpSpPr>
      <p:sp>
        <p:nvSpPr>
          <p:cNvPr id="25" name="Google Shape;25;p8"/>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SzPts val="1400"/>
              <a:buNone/>
              <a:defRPr sz="60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26" name="Google Shape;26;p8"/>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Font typeface="Arial"/>
              <a:buNone/>
              <a:defRPr sz="2400"/>
            </a:lvl1pPr>
            <a:lvl2pPr lvl="1" algn="ctr">
              <a:lnSpc>
                <a:spcPct val="90000"/>
              </a:lnSpc>
              <a:spcBef>
                <a:spcPts val="500"/>
              </a:spcBef>
              <a:spcAft>
                <a:spcPts val="0"/>
              </a:spcAft>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
          <p:cNvSpPr/>
          <p:nvPr/>
        </p:nvSpPr>
        <p:spPr>
          <a:xfrm>
            <a:off x="0" y="6413500"/>
            <a:ext cx="12199938" cy="182563"/>
          </a:xfrm>
          <a:prstGeom prst="snip1Rect">
            <a:avLst>
              <a:gd name="adj" fmla="val 16667"/>
            </a:avLst>
          </a:prstGeom>
          <a:gradFill>
            <a:gsLst>
              <a:gs pos="0">
                <a:srgbClr val="AFAFAF"/>
              </a:gs>
              <a:gs pos="50000">
                <a:schemeClr val="accent3"/>
              </a:gs>
              <a:gs pos="100000">
                <a:srgbClr val="919191"/>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 name="Google Shape;11;p5"/>
          <p:cNvSpPr txBox="1">
            <a:spLocks noGrp="1"/>
          </p:cNvSpPr>
          <p:nvPr>
            <p:ph type="title"/>
          </p:nvPr>
        </p:nvSpPr>
        <p:spPr>
          <a:xfrm>
            <a:off x="838200" y="585771"/>
            <a:ext cx="10515600" cy="1104917"/>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l" rtl="0">
              <a:lnSpc>
                <a:spcPct val="90000"/>
              </a:lnSpc>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2" name="Google Shape;12;p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3" name="Google Shape;13;p5"/>
          <p:cNvSpPr/>
          <p:nvPr/>
        </p:nvSpPr>
        <p:spPr>
          <a:xfrm>
            <a:off x="-7938" y="1455738"/>
            <a:ext cx="11483976" cy="269875"/>
          </a:xfrm>
          <a:prstGeom prst="snip1Rect">
            <a:avLst>
              <a:gd name="adj" fmla="val 16667"/>
            </a:avLst>
          </a:prstGeom>
          <a:gradFill>
            <a:gsLst>
              <a:gs pos="0">
                <a:srgbClr val="7FB75F"/>
              </a:gs>
              <a:gs pos="50000">
                <a:srgbClr val="6EB141"/>
              </a:gs>
              <a:gs pos="100000">
                <a:srgbClr val="5FA134"/>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p:nvPr/>
        </p:nvSpPr>
        <p:spPr>
          <a:xfrm>
            <a:off x="11191875" y="6592888"/>
            <a:ext cx="987425" cy="21431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b="0" i="0" u="none" strike="noStrike" cap="none">
                <a:solidFill>
                  <a:schemeClr val="dk1"/>
                </a:solidFill>
                <a:latin typeface="Calibri"/>
                <a:ea typeface="Calibri"/>
                <a:cs typeface="Calibri"/>
                <a:sym typeface="Calibri"/>
              </a:rPr>
              <a:t>© 3GPP 2025</a:t>
            </a:r>
            <a:endParaRPr/>
          </a:p>
        </p:txBody>
      </p:sp>
      <p:pic>
        <p:nvPicPr>
          <p:cNvPr id="15" name="Google Shape;15;p5"/>
          <p:cNvPicPr preferRelativeResize="0"/>
          <p:nvPr/>
        </p:nvPicPr>
        <p:blipFill rotWithShape="1">
          <a:blip r:embed="rId5">
            <a:alphaModFix/>
          </a:blip>
          <a:srcRect/>
          <a:stretch/>
        </p:blipFill>
        <p:spPr>
          <a:xfrm>
            <a:off x="9867900" y="476250"/>
            <a:ext cx="1408113" cy="819150"/>
          </a:xfrm>
          <a:prstGeom prst="rect">
            <a:avLst/>
          </a:prstGeom>
          <a:noFill/>
          <a:ln>
            <a:noFill/>
          </a:ln>
        </p:spPr>
      </p:pic>
      <p:sp>
        <p:nvSpPr>
          <p:cNvPr id="16" name="Google Shape;16;p5"/>
          <p:cNvSpPr txBox="1"/>
          <p:nvPr/>
        </p:nvSpPr>
        <p:spPr>
          <a:xfrm>
            <a:off x="11495088" y="6351588"/>
            <a:ext cx="396875" cy="3063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GB" sz="1400" b="0" i="0" u="none" strike="noStrike" cap="none">
                <a:solidFill>
                  <a:schemeClr val="dk1"/>
                </a:solidFill>
                <a:latin typeface="Calibri"/>
                <a:ea typeface="Calibri"/>
                <a:cs typeface="Calibri"/>
                <a:sym typeface="Calibri"/>
              </a:rPr>
              <a:t>‹#›</a:t>
            </a:fld>
            <a:endParaRPr sz="1400" b="0" i="0" u="none" strike="noStrike" cap="none">
              <a:solidFill>
                <a:schemeClr val="dk1"/>
              </a:solidFill>
              <a:latin typeface="Calibri"/>
              <a:ea typeface="Calibri"/>
              <a:cs typeface="Calibri"/>
              <a:sym typeface="Calibri"/>
            </a:endParaRPr>
          </a:p>
        </p:txBody>
      </p:sp>
      <p:sp>
        <p:nvSpPr>
          <p:cNvPr id="17" name="Google Shape;17;p5"/>
          <p:cNvSpPr txBox="1"/>
          <p:nvPr/>
        </p:nvSpPr>
        <p:spPr>
          <a:xfrm>
            <a:off x="323849" y="73025"/>
            <a:ext cx="370302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b="1" i="0" u="none" strike="noStrike" cap="none">
                <a:solidFill>
                  <a:schemeClr val="dk1"/>
                </a:solidFill>
                <a:latin typeface="Arial"/>
                <a:ea typeface="Arial"/>
                <a:cs typeface="Arial"/>
                <a:sym typeface="Arial"/>
              </a:rPr>
              <a:t>3GPP TSG-SA WG6 Meeting #65</a:t>
            </a:r>
            <a:endParaRPr/>
          </a:p>
          <a:p>
            <a:pPr marL="0" marR="0" lvl="0" indent="0" algn="l" rtl="0">
              <a:spcBef>
                <a:spcPts val="0"/>
              </a:spcBef>
              <a:spcAft>
                <a:spcPts val="0"/>
              </a:spcAft>
              <a:buNone/>
            </a:pPr>
            <a:r>
              <a:rPr lang="en-GB" sz="1200" b="1" i="0" u="none" strike="noStrike" cap="none">
                <a:solidFill>
                  <a:schemeClr val="dk1"/>
                </a:solidFill>
                <a:latin typeface="Arial"/>
                <a:ea typeface="Arial"/>
                <a:cs typeface="Arial"/>
                <a:sym typeface="Arial"/>
              </a:rPr>
              <a:t>Athens, Greece 17</a:t>
            </a:r>
            <a:r>
              <a:rPr lang="en-GB" sz="1200" b="1" i="0" u="none" strike="noStrike" cap="none" baseline="30000">
                <a:solidFill>
                  <a:schemeClr val="dk1"/>
                </a:solidFill>
                <a:latin typeface="Arial"/>
                <a:ea typeface="Arial"/>
                <a:cs typeface="Arial"/>
                <a:sym typeface="Arial"/>
              </a:rPr>
              <a:t>th</a:t>
            </a:r>
            <a:r>
              <a:rPr lang="en-GB" sz="1200" b="1" i="0" u="none" strike="noStrike" cap="none">
                <a:solidFill>
                  <a:schemeClr val="dk1"/>
                </a:solidFill>
                <a:latin typeface="Arial"/>
                <a:ea typeface="Arial"/>
                <a:cs typeface="Arial"/>
                <a:sym typeface="Arial"/>
              </a:rPr>
              <a:t> – 21</a:t>
            </a:r>
            <a:r>
              <a:rPr lang="en-GB" sz="1200" b="1" i="0" u="none" strike="noStrike" cap="none" baseline="30000">
                <a:solidFill>
                  <a:schemeClr val="dk1"/>
                </a:solidFill>
                <a:latin typeface="Arial"/>
                <a:ea typeface="Arial"/>
                <a:cs typeface="Arial"/>
                <a:sym typeface="Arial"/>
              </a:rPr>
              <a:t>st</a:t>
            </a:r>
            <a:r>
              <a:rPr lang="en-GB" sz="1200" b="1" i="0" u="none" strike="noStrike" cap="none">
                <a:solidFill>
                  <a:schemeClr val="dk1"/>
                </a:solidFill>
                <a:latin typeface="Arial"/>
                <a:ea typeface="Arial"/>
                <a:cs typeface="Arial"/>
                <a:sym typeface="Arial"/>
              </a:rPr>
              <a:t> February 2025</a:t>
            </a:r>
            <a:endParaRPr sz="1200" b="1" i="0" u="none" strike="noStrike" cap="none">
              <a:solidFill>
                <a:schemeClr val="dk1"/>
              </a:solidFill>
              <a:latin typeface="Arial"/>
              <a:ea typeface="Arial"/>
              <a:cs typeface="Arial"/>
              <a:sym typeface="Arial"/>
            </a:endParaRPr>
          </a:p>
        </p:txBody>
      </p:sp>
      <p:sp>
        <p:nvSpPr>
          <p:cNvPr id="18" name="Google Shape;18;p5"/>
          <p:cNvSpPr txBox="1"/>
          <p:nvPr/>
        </p:nvSpPr>
        <p:spPr>
          <a:xfrm>
            <a:off x="9401962" y="73009"/>
            <a:ext cx="1789914" cy="276959"/>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1200" b="1" i="0" u="none" strike="noStrike" cap="none" dirty="0">
                <a:solidFill>
                  <a:schemeClr val="dk1"/>
                </a:solidFill>
                <a:latin typeface="Arial"/>
                <a:ea typeface="Arial"/>
                <a:cs typeface="Arial"/>
                <a:sym typeface="Arial"/>
              </a:rPr>
              <a:t>S6-250219</a:t>
            </a: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
        <p:cNvGrpSpPr/>
        <p:nvPr/>
      </p:nvGrpSpPr>
      <p:grpSpPr>
        <a:xfrm>
          <a:off x="0" y="0"/>
          <a:ext cx="0" cy="0"/>
          <a:chOff x="0" y="0"/>
          <a:chExt cx="0" cy="0"/>
        </a:xfrm>
      </p:grpSpPr>
      <p:sp>
        <p:nvSpPr>
          <p:cNvPr id="31" name="Google Shape;31;p1"/>
          <p:cNvSpPr txBox="1">
            <a:spLocks noGrp="1"/>
          </p:cNvSpPr>
          <p:nvPr>
            <p:ph type="title"/>
          </p:nvPr>
        </p:nvSpPr>
        <p:spPr>
          <a:xfrm>
            <a:off x="573450" y="1709750"/>
            <a:ext cx="10509300" cy="187342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None/>
            </a:pPr>
            <a:r>
              <a:rPr lang="en-GB" sz="4000" dirty="0"/>
              <a:t>SA6 Rel-20 new WID proposal:</a:t>
            </a:r>
            <a:endParaRPr sz="4000" dirty="0"/>
          </a:p>
          <a:p>
            <a:pPr marL="0" lvl="0" indent="0" algn="ctr" rtl="0">
              <a:lnSpc>
                <a:spcPct val="90000"/>
              </a:lnSpc>
              <a:spcBef>
                <a:spcPts val="0"/>
              </a:spcBef>
              <a:spcAft>
                <a:spcPts val="0"/>
              </a:spcAft>
              <a:buNone/>
            </a:pPr>
            <a:endParaRPr sz="4000" dirty="0"/>
          </a:p>
          <a:p>
            <a:pPr marL="0" lvl="0" indent="0" algn="ctr" rtl="0">
              <a:lnSpc>
                <a:spcPct val="90000"/>
              </a:lnSpc>
              <a:spcBef>
                <a:spcPts val="0"/>
              </a:spcBef>
              <a:spcAft>
                <a:spcPts val="0"/>
              </a:spcAft>
              <a:buNone/>
            </a:pPr>
            <a:r>
              <a:rPr lang="en-GB" sz="4000" dirty="0"/>
              <a:t>Mission Critical Services Enhancements</a:t>
            </a:r>
            <a:endParaRPr sz="4000" dirty="0"/>
          </a:p>
        </p:txBody>
      </p:sp>
      <p:sp>
        <p:nvSpPr>
          <p:cNvPr id="32" name="Google Shape;32;p1"/>
          <p:cNvSpPr txBox="1">
            <a:spLocks noGrp="1"/>
          </p:cNvSpPr>
          <p:nvPr>
            <p:ph type="body" idx="4294967295"/>
          </p:nvPr>
        </p:nvSpPr>
        <p:spPr>
          <a:xfrm>
            <a:off x="333150" y="5374927"/>
            <a:ext cx="7886700" cy="612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800"/>
              <a:buFont typeface="Calibri"/>
              <a:buNone/>
            </a:pPr>
            <a:r>
              <a:rPr lang="en-GB" sz="2000" dirty="0"/>
              <a:t>Harish </a:t>
            </a:r>
            <a:r>
              <a:rPr lang="en-GB" sz="2000" dirty="0" err="1"/>
              <a:t>Negalaguli</a:t>
            </a:r>
            <a:endParaRPr sz="2000" dirty="0"/>
          </a:p>
          <a:p>
            <a:pPr marL="0" lvl="0" indent="0" algn="l" rtl="0">
              <a:lnSpc>
                <a:spcPct val="90000"/>
              </a:lnSpc>
              <a:spcBef>
                <a:spcPts val="1000"/>
              </a:spcBef>
              <a:spcAft>
                <a:spcPts val="0"/>
              </a:spcAft>
              <a:buClr>
                <a:schemeClr val="dk1"/>
              </a:buClr>
              <a:buSzPts val="2800"/>
              <a:buFont typeface="Calibri"/>
              <a:buNone/>
            </a:pPr>
            <a:r>
              <a:rPr lang="en-GB" sz="2000" dirty="0"/>
              <a:t>Motorola Solutions</a:t>
            </a:r>
            <a:endParaRPr sz="2000" dirty="0"/>
          </a:p>
          <a:p>
            <a:pPr marL="0" lvl="0" indent="0" algn="l" rtl="0">
              <a:lnSpc>
                <a:spcPct val="90000"/>
              </a:lnSpc>
              <a:spcBef>
                <a:spcPts val="1000"/>
              </a:spcBef>
              <a:spcAft>
                <a:spcPts val="0"/>
              </a:spcAft>
              <a:buClr>
                <a:schemeClr val="dk1"/>
              </a:buClr>
              <a:buSzPts val="2800"/>
              <a:buFont typeface="Calibri"/>
              <a:buNone/>
            </a:pPr>
            <a:endParaRPr sz="2000" dirty="0"/>
          </a:p>
        </p:txBody>
      </p:sp>
      <p:sp>
        <p:nvSpPr>
          <p:cNvPr id="3" name="TextBox 2">
            <a:extLst>
              <a:ext uri="{FF2B5EF4-FFF2-40B4-BE49-F238E27FC236}">
                <a16:creationId xmlns:a16="http://schemas.microsoft.com/office/drawing/2014/main" id="{DCBD443B-CBBF-63FC-6AFB-66AF6A7B0C67}"/>
              </a:ext>
            </a:extLst>
          </p:cNvPr>
          <p:cNvSpPr txBox="1"/>
          <p:nvPr/>
        </p:nvSpPr>
        <p:spPr>
          <a:xfrm>
            <a:off x="9625263" y="267218"/>
            <a:ext cx="2201778" cy="246221"/>
          </a:xfrm>
          <a:prstGeom prst="rect">
            <a:avLst/>
          </a:prstGeom>
          <a:noFill/>
        </p:spPr>
        <p:txBody>
          <a:bodyPr wrap="square">
            <a:spAutoFit/>
          </a:bodyPr>
          <a:lstStyle/>
          <a:p>
            <a:pPr marL="0" marR="0" lvl="0" indent="0" algn="r" rtl="0">
              <a:spcBef>
                <a:spcPts val="0"/>
              </a:spcBef>
              <a:spcAft>
                <a:spcPts val="0"/>
              </a:spcAft>
              <a:buNone/>
            </a:pPr>
            <a:r>
              <a:rPr lang="en-GB" sz="1000" b="1" i="0" u="none" strike="noStrike" cap="none" dirty="0">
                <a:solidFill>
                  <a:schemeClr val="dk1"/>
                </a:solidFill>
                <a:latin typeface="Arial"/>
                <a:ea typeface="Arial"/>
                <a:cs typeface="Arial"/>
                <a:sym typeface="Arial"/>
              </a:rPr>
              <a:t>(Revision of S6-250042</a:t>
            </a:r>
            <a:r>
              <a:rPr lang="en-GB" sz="1000" b="0" i="0" u="none" strike="noStrike" cap="none" dirty="0">
                <a:solidFill>
                  <a:schemeClr val="dk1"/>
                </a:solidFill>
                <a:latin typeface="Arial"/>
                <a:ea typeface="Arial"/>
                <a:cs typeface="Arial"/>
                <a:sym typeface="Arial"/>
              </a:rPr>
              <a:t> </a:t>
            </a:r>
            <a:endParaRPr lang="en-GB" sz="1000" b="0" i="0" u="none" strike="noStrike" cap="none" dirty="0">
              <a:solidFill>
                <a:schemeClr val="lt2"/>
              </a:solidFill>
              <a:latin typeface="Arial"/>
              <a:ea typeface="Arial"/>
              <a:cs typeface="Arial"/>
              <a:sym typeface="Arial"/>
            </a:endParaRPr>
          </a:p>
        </p:txBody>
      </p:sp>
      <p:sp>
        <p:nvSpPr>
          <p:cNvPr id="2" name="TextBox 1">
            <a:extLst>
              <a:ext uri="{FF2B5EF4-FFF2-40B4-BE49-F238E27FC236}">
                <a16:creationId xmlns:a16="http://schemas.microsoft.com/office/drawing/2014/main" id="{8D7586E9-A7ED-50DF-3D1C-4A97E6E965AC}"/>
              </a:ext>
            </a:extLst>
          </p:cNvPr>
          <p:cNvSpPr txBox="1"/>
          <p:nvPr/>
        </p:nvSpPr>
        <p:spPr>
          <a:xfrm>
            <a:off x="914400" y="3744831"/>
            <a:ext cx="9229060" cy="707886"/>
          </a:xfrm>
          <a:prstGeom prst="rect">
            <a:avLst/>
          </a:prstGeom>
          <a:noFill/>
        </p:spPr>
        <p:txBody>
          <a:bodyPr wrap="square" rtlCol="0">
            <a:spAutoFit/>
          </a:bodyPr>
          <a:lstStyle/>
          <a:p>
            <a:endParaRPr lang="en-US" sz="2000" dirty="0"/>
          </a:p>
          <a:p>
            <a:endParaRPr lang="en-US" sz="20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6"/>
        <p:cNvGrpSpPr/>
        <p:nvPr/>
      </p:nvGrpSpPr>
      <p:grpSpPr>
        <a:xfrm>
          <a:off x="0" y="0"/>
          <a:ext cx="0" cy="0"/>
          <a:chOff x="0" y="0"/>
          <a:chExt cx="0" cy="0"/>
        </a:xfrm>
      </p:grpSpPr>
      <p:sp>
        <p:nvSpPr>
          <p:cNvPr id="37" name="Google Shape;37;g32f8e60877d_0_2"/>
          <p:cNvSpPr txBox="1">
            <a:spLocks noGrp="1"/>
          </p:cNvSpPr>
          <p:nvPr>
            <p:ph type="title"/>
          </p:nvPr>
        </p:nvSpPr>
        <p:spPr>
          <a:xfrm>
            <a:off x="474215" y="527608"/>
            <a:ext cx="9221100" cy="782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en-GB" sz="3200" dirty="0"/>
              <a:t>Background, objectives etc… (1)</a:t>
            </a:r>
            <a:endParaRPr sz="2400" dirty="0"/>
          </a:p>
        </p:txBody>
      </p:sp>
      <p:sp>
        <p:nvSpPr>
          <p:cNvPr id="38" name="Google Shape;38;g32f8e60877d_0_2"/>
          <p:cNvSpPr txBox="1">
            <a:spLocks noGrp="1"/>
          </p:cNvSpPr>
          <p:nvPr>
            <p:ph type="body" idx="1"/>
          </p:nvPr>
        </p:nvSpPr>
        <p:spPr>
          <a:xfrm>
            <a:off x="772425" y="1801451"/>
            <a:ext cx="10515600" cy="42003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1"/>
              </a:buClr>
              <a:buSzPts val="1400"/>
              <a:buFont typeface="Calibri"/>
              <a:buChar char="•"/>
            </a:pPr>
            <a:r>
              <a:rPr lang="en-GB" sz="1600" dirty="0"/>
              <a:t>Background</a:t>
            </a:r>
            <a:endParaRPr sz="3200" dirty="0"/>
          </a:p>
          <a:p>
            <a:pPr marL="685800" lvl="1" indent="-228600" algn="l" rtl="0">
              <a:lnSpc>
                <a:spcPct val="90000"/>
              </a:lnSpc>
              <a:spcBef>
                <a:spcPts val="500"/>
              </a:spcBef>
              <a:spcAft>
                <a:spcPts val="0"/>
              </a:spcAft>
              <a:buSzPts val="1100"/>
              <a:buChar char="•"/>
            </a:pPr>
            <a:r>
              <a:rPr lang="en-GB" sz="1200" dirty="0"/>
              <a:t>As 3GPP Mission Critical Services standard based deployments in worldwide is getting matured, there are various learnings and improvements identified by operators, users or vendors requiring enhancements to existing Mission Critical Services specifications.</a:t>
            </a:r>
            <a:endParaRPr sz="1200" dirty="0"/>
          </a:p>
          <a:p>
            <a:pPr marL="685800" lvl="1" indent="-228600" algn="l" rtl="0">
              <a:lnSpc>
                <a:spcPct val="90000"/>
              </a:lnSpc>
              <a:spcBef>
                <a:spcPts val="500"/>
              </a:spcBef>
              <a:spcAft>
                <a:spcPts val="0"/>
              </a:spcAft>
              <a:buSzPts val="1100"/>
              <a:buChar char="•"/>
            </a:pPr>
            <a:r>
              <a:rPr lang="en-GB" sz="1200" dirty="0"/>
              <a:t>Lack of stage-2 work for some of key enhancements required in MCX services that are identified in MCX Stage-1 specifications.</a:t>
            </a:r>
            <a:endParaRPr sz="1200" dirty="0"/>
          </a:p>
          <a:p>
            <a:pPr marL="685800" lvl="1" indent="-228600" algn="l" rtl="0">
              <a:lnSpc>
                <a:spcPct val="90000"/>
              </a:lnSpc>
              <a:spcBef>
                <a:spcPts val="500"/>
              </a:spcBef>
              <a:spcAft>
                <a:spcPts val="0"/>
              </a:spcAft>
              <a:buSzPts val="1100"/>
              <a:buChar char="•"/>
            </a:pPr>
            <a:r>
              <a:rPr lang="en-GB" sz="1200" dirty="0"/>
              <a:t>Continuation of MCX stage-2 work that was not completed in 3GPP Release-19 such as Location, Recording, Discrete listening, Ambient </a:t>
            </a:r>
            <a:r>
              <a:rPr lang="en-GB" sz="1200" dirty="0" err="1"/>
              <a:t>listening.etc</a:t>
            </a:r>
            <a:r>
              <a:rPr lang="en-GB" sz="1200" dirty="0"/>
              <a:t>.</a:t>
            </a:r>
            <a:endParaRPr sz="1200" dirty="0"/>
          </a:p>
          <a:p>
            <a:pPr marL="228600" lvl="0" indent="-203200" algn="l" rtl="0">
              <a:spcBef>
                <a:spcPts val="1000"/>
              </a:spcBef>
              <a:spcAft>
                <a:spcPts val="0"/>
              </a:spcAft>
              <a:buSzPts val="1400"/>
              <a:buChar char="•"/>
            </a:pPr>
            <a:r>
              <a:rPr lang="en-GB" sz="1600" dirty="0"/>
              <a:t>New enhMC_Ph2 Objectives</a:t>
            </a:r>
            <a:endParaRPr sz="1200" dirty="0"/>
          </a:p>
          <a:p>
            <a:pPr marL="685800" lvl="1" indent="-184150" algn="l" rtl="0">
              <a:spcBef>
                <a:spcPts val="0"/>
              </a:spcBef>
              <a:spcAft>
                <a:spcPts val="0"/>
              </a:spcAft>
              <a:buSzPts val="1100"/>
              <a:buChar char="•"/>
            </a:pPr>
            <a:r>
              <a:rPr lang="en-GB" sz="1200" dirty="0"/>
              <a:t>Learnings or inputs received from field experience</a:t>
            </a:r>
            <a:endParaRPr sz="1200" dirty="0"/>
          </a:p>
          <a:p>
            <a:pPr marL="1143000" lvl="2" indent="-184150" algn="l" rtl="0">
              <a:spcBef>
                <a:spcPts val="0"/>
              </a:spcBef>
              <a:spcAft>
                <a:spcPts val="0"/>
              </a:spcAft>
              <a:buSzPts val="1100"/>
              <a:buChar char="•"/>
            </a:pPr>
            <a:r>
              <a:rPr lang="en-GB" sz="1200" dirty="0"/>
              <a:t>Enable remote device management.</a:t>
            </a:r>
            <a:endParaRPr sz="1200" dirty="0"/>
          </a:p>
          <a:p>
            <a:pPr marL="1143000" lvl="2" indent="-184150" algn="l" rtl="0">
              <a:spcBef>
                <a:spcPts val="0"/>
              </a:spcBef>
              <a:spcAft>
                <a:spcPts val="0"/>
              </a:spcAft>
              <a:buSzPts val="1100"/>
              <a:buChar char="•"/>
            </a:pPr>
            <a:r>
              <a:rPr lang="en-GB" sz="1200" dirty="0"/>
              <a:t>QoS/bearer failure implications to the user experience</a:t>
            </a:r>
            <a:endParaRPr sz="2400" dirty="0"/>
          </a:p>
          <a:p>
            <a:pPr marL="685800" lvl="1" indent="-184150" algn="l" rtl="0">
              <a:spcBef>
                <a:spcPts val="0"/>
              </a:spcBef>
              <a:spcAft>
                <a:spcPts val="0"/>
              </a:spcAft>
              <a:buSzPts val="1100"/>
              <a:buChar char="•"/>
            </a:pPr>
            <a:r>
              <a:rPr lang="en-GB" sz="1200" dirty="0"/>
              <a:t>Addressing architectural aspects that have not been fully specified in specifications.</a:t>
            </a:r>
            <a:endParaRPr sz="1200" dirty="0"/>
          </a:p>
          <a:p>
            <a:pPr marL="1143000" lvl="2" indent="-184150" algn="l" rtl="0">
              <a:spcBef>
                <a:spcPts val="0"/>
              </a:spcBef>
              <a:spcAft>
                <a:spcPts val="0"/>
              </a:spcAft>
              <a:buSzPts val="1100"/>
              <a:buChar char="•"/>
            </a:pPr>
            <a:r>
              <a:rPr lang="en-GB" sz="1200" dirty="0"/>
              <a:t>Enhancements to MCVideo services to improve user experience; </a:t>
            </a:r>
            <a:r>
              <a:rPr lang="en-GB" sz="1200" dirty="0" err="1"/>
              <a:t>MCvideo</a:t>
            </a:r>
            <a:r>
              <a:rPr lang="en-GB" sz="1200" dirty="0"/>
              <a:t> Mosaic view support and simultaneous Session awareness to the user</a:t>
            </a:r>
            <a:endParaRPr sz="1200" dirty="0"/>
          </a:p>
          <a:p>
            <a:pPr marL="1143000" lvl="2" indent="-184150" algn="l" rtl="0">
              <a:spcBef>
                <a:spcPts val="0"/>
              </a:spcBef>
              <a:spcAft>
                <a:spcPts val="0"/>
              </a:spcAft>
              <a:buSzPts val="1100"/>
              <a:buChar char="•"/>
            </a:pPr>
            <a:r>
              <a:rPr lang="en-GB" sz="1200" dirty="0"/>
              <a:t>Aspects related to MCX service degradation and user notification when appropriate bearers allocation failure by the network.</a:t>
            </a:r>
            <a:endParaRPr sz="1200" dirty="0"/>
          </a:p>
          <a:p>
            <a:pPr marL="685800" lvl="1" indent="-184150" algn="l" rtl="0">
              <a:spcBef>
                <a:spcPts val="0"/>
              </a:spcBef>
              <a:spcAft>
                <a:spcPts val="0"/>
              </a:spcAft>
              <a:buSzPts val="1100"/>
              <a:buChar char="•"/>
            </a:pPr>
            <a:r>
              <a:rPr lang="en-GB" sz="1200" dirty="0"/>
              <a:t>Defining Stage-2 related work for following postponed items from Release-19 (enhanced Mission Critical Services Architecture):</a:t>
            </a:r>
            <a:endParaRPr sz="1200" dirty="0"/>
          </a:p>
          <a:p>
            <a:pPr marL="1143000" lvl="2" indent="-184150" algn="l" rtl="0">
              <a:spcBef>
                <a:spcPts val="0"/>
              </a:spcBef>
              <a:spcAft>
                <a:spcPts val="0"/>
              </a:spcAft>
              <a:buSzPts val="1100"/>
              <a:buChar char="•"/>
            </a:pPr>
            <a:r>
              <a:rPr lang="en-GB" sz="1200" dirty="0"/>
              <a:t>Enhancements to Location Management and Ambient Listening services</a:t>
            </a:r>
          </a:p>
          <a:p>
            <a:r>
              <a:rPr lang="en-US" sz="1600" b="1" dirty="0"/>
              <a:t>Companies expressed support for the WID:  </a:t>
            </a:r>
          </a:p>
          <a:p>
            <a:pPr lvl="1"/>
            <a:r>
              <a:rPr lang="en-US" sz="1600" dirty="0"/>
              <a:t>Motorola Solutions, UK Home Office, BDBOS, Hytera, AT&amp;T, </a:t>
            </a:r>
            <a:r>
              <a:rPr lang="en-US" sz="1600" dirty="0" err="1"/>
              <a:t>Softil</a:t>
            </a:r>
            <a:r>
              <a:rPr lang="en-US" sz="1600" dirty="0"/>
              <a:t>, </a:t>
            </a:r>
            <a:r>
              <a:rPr lang="en-US" sz="1600" dirty="0" err="1"/>
              <a:t>Sepura</a:t>
            </a:r>
            <a:r>
              <a:rPr lang="en-US" sz="1600" dirty="0"/>
              <a:t>, FirstNet</a:t>
            </a:r>
            <a:endParaRPr lang="en-GB" sz="1600" dirty="0"/>
          </a:p>
          <a:p>
            <a:pPr marL="228600" lvl="0" indent="-228600" algn="l" rtl="0">
              <a:lnSpc>
                <a:spcPct val="90000"/>
              </a:lnSpc>
              <a:spcBef>
                <a:spcPts val="1000"/>
              </a:spcBef>
              <a:spcAft>
                <a:spcPts val="0"/>
              </a:spcAft>
              <a:buClr>
                <a:schemeClr val="dk1"/>
              </a:buClr>
              <a:buSzPts val="1400"/>
              <a:buFont typeface="Calibri"/>
              <a:buChar char="•"/>
            </a:pPr>
            <a:r>
              <a:rPr lang="en-GB" sz="1600" dirty="0"/>
              <a:t>Dependency on other WGs</a:t>
            </a:r>
            <a:endParaRPr sz="3200" dirty="0"/>
          </a:p>
          <a:p>
            <a:pPr marL="685800" lvl="1" indent="-228600" algn="l" rtl="0">
              <a:lnSpc>
                <a:spcPct val="90000"/>
              </a:lnSpc>
              <a:spcBef>
                <a:spcPts val="500"/>
              </a:spcBef>
              <a:spcAft>
                <a:spcPts val="0"/>
              </a:spcAft>
              <a:buSzPts val="1100"/>
              <a:buChar char="•"/>
            </a:pPr>
            <a:r>
              <a:rPr lang="en-GB" sz="1200" dirty="0"/>
              <a:t>SA3 for security topics.</a:t>
            </a:r>
            <a:endParaRPr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6">
          <a:extLst>
            <a:ext uri="{FF2B5EF4-FFF2-40B4-BE49-F238E27FC236}">
              <a16:creationId xmlns:a16="http://schemas.microsoft.com/office/drawing/2014/main" id="{39BEDC12-3992-EED9-7C64-6D48BA0B1D7A}"/>
            </a:ext>
          </a:extLst>
        </p:cNvPr>
        <p:cNvGrpSpPr/>
        <p:nvPr/>
      </p:nvGrpSpPr>
      <p:grpSpPr>
        <a:xfrm>
          <a:off x="0" y="0"/>
          <a:ext cx="0" cy="0"/>
          <a:chOff x="0" y="0"/>
          <a:chExt cx="0" cy="0"/>
        </a:xfrm>
      </p:grpSpPr>
      <p:sp>
        <p:nvSpPr>
          <p:cNvPr id="37" name="Google Shape;37;g32f8e60877d_0_2">
            <a:extLst>
              <a:ext uri="{FF2B5EF4-FFF2-40B4-BE49-F238E27FC236}">
                <a16:creationId xmlns:a16="http://schemas.microsoft.com/office/drawing/2014/main" id="{CB5A0515-C5D0-AFB3-2F1A-171556CBA13D}"/>
              </a:ext>
            </a:extLst>
          </p:cNvPr>
          <p:cNvSpPr txBox="1">
            <a:spLocks noGrp="1"/>
          </p:cNvSpPr>
          <p:nvPr>
            <p:ph type="title"/>
          </p:nvPr>
        </p:nvSpPr>
        <p:spPr>
          <a:xfrm>
            <a:off x="474215" y="527608"/>
            <a:ext cx="9221100" cy="782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en-GB" sz="3200" dirty="0"/>
              <a:t>Background, objectives etc…(2)</a:t>
            </a:r>
            <a:endParaRPr sz="2400" dirty="0"/>
          </a:p>
        </p:txBody>
      </p:sp>
      <p:sp>
        <p:nvSpPr>
          <p:cNvPr id="38" name="Google Shape;38;g32f8e60877d_0_2">
            <a:extLst>
              <a:ext uri="{FF2B5EF4-FFF2-40B4-BE49-F238E27FC236}">
                <a16:creationId xmlns:a16="http://schemas.microsoft.com/office/drawing/2014/main" id="{2D6FD6AD-46BA-FC01-DFB8-B658D5E112F7}"/>
              </a:ext>
            </a:extLst>
          </p:cNvPr>
          <p:cNvSpPr txBox="1">
            <a:spLocks noGrp="1"/>
          </p:cNvSpPr>
          <p:nvPr>
            <p:ph type="body" idx="1"/>
          </p:nvPr>
        </p:nvSpPr>
        <p:spPr>
          <a:xfrm>
            <a:off x="772425" y="1801451"/>
            <a:ext cx="10515600" cy="42003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1000"/>
              </a:spcBef>
              <a:spcAft>
                <a:spcPts val="0"/>
              </a:spcAft>
              <a:buClr>
                <a:schemeClr val="dk1"/>
              </a:buClr>
              <a:buSzPts val="1400"/>
              <a:buFont typeface="Calibri"/>
              <a:buChar char="•"/>
            </a:pPr>
            <a:r>
              <a:rPr lang="en-GB" sz="2000" dirty="0"/>
              <a:t>TUs required</a:t>
            </a:r>
          </a:p>
          <a:p>
            <a:pPr marL="685800" lvl="1" indent="-203200" algn="l" rtl="0">
              <a:lnSpc>
                <a:spcPct val="90000"/>
              </a:lnSpc>
              <a:spcBef>
                <a:spcPts val="1000"/>
              </a:spcBef>
              <a:spcAft>
                <a:spcPts val="0"/>
              </a:spcAft>
              <a:buClr>
                <a:schemeClr val="dk1"/>
              </a:buClr>
              <a:buSzPts val="1400"/>
              <a:buFont typeface="Calibri"/>
              <a:buChar char="•"/>
            </a:pPr>
            <a:r>
              <a:rPr lang="en-GB" sz="1600" dirty="0"/>
              <a:t>10 TUs, Start: Mar 2025, End: Mar 2026</a:t>
            </a:r>
            <a:endParaRPr lang="en-GB" sz="2000" dirty="0"/>
          </a:p>
          <a:p>
            <a:pPr marL="228600" indent="-184150">
              <a:spcBef>
                <a:spcPts val="0"/>
              </a:spcBef>
              <a:buSzPts val="1100"/>
            </a:pPr>
            <a:endParaRPr lang="en-GB" sz="2000" dirty="0"/>
          </a:p>
          <a:p>
            <a:pPr marL="228600" indent="-184150">
              <a:spcBef>
                <a:spcPts val="0"/>
              </a:spcBef>
              <a:buSzPts val="1100"/>
            </a:pPr>
            <a:r>
              <a:rPr lang="en-GB" sz="2000" dirty="0"/>
              <a:t>Note about Discreet Listening and Recording for non-communication:</a:t>
            </a:r>
          </a:p>
          <a:p>
            <a:pPr marL="685800" lvl="1" indent="-184150">
              <a:spcBef>
                <a:spcPts val="0"/>
              </a:spcBef>
              <a:buSzPts val="1100"/>
            </a:pPr>
            <a:r>
              <a:rPr lang="en-GB" sz="1400" dirty="0"/>
              <a:t>It has been proposed that the study for Discreet Listening and  Recording for non-communication sessions is needed Release-20 as the solutions proposed in 3GPP TR 23.784 from Rel-16 needs to be revised. Decision to continue normative work for the the same via dedicated new WIDs or including into the MC Enhancements WID(enhMC_Ph2) </a:t>
            </a:r>
            <a:r>
              <a:rPr lang="en-US" sz="1400" dirty="0"/>
              <a:t>is TBD, hence not included into enhMC_Ph2 objective</a:t>
            </a:r>
            <a:r>
              <a:rPr lang="en-US" sz="1600" dirty="0"/>
              <a:t>.</a:t>
            </a:r>
          </a:p>
          <a:p>
            <a:pPr marL="0" lvl="0" indent="0" algn="l" rtl="0">
              <a:lnSpc>
                <a:spcPct val="90000"/>
              </a:lnSpc>
              <a:spcBef>
                <a:spcPts val="1000"/>
              </a:spcBef>
              <a:spcAft>
                <a:spcPts val="0"/>
              </a:spcAft>
              <a:buClr>
                <a:schemeClr val="dk1"/>
              </a:buClr>
              <a:buSzPts val="1400"/>
              <a:buNone/>
            </a:pPr>
            <a:endParaRPr dirty="0"/>
          </a:p>
        </p:txBody>
      </p:sp>
    </p:spTree>
    <p:extLst>
      <p:ext uri="{BB962C8B-B14F-4D97-AF65-F5344CB8AC3E}">
        <p14:creationId xmlns:p14="http://schemas.microsoft.com/office/powerpoint/2010/main" val="1659238248"/>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TotalTime>
  <Words>347</Words>
  <Application>Microsoft Macintosh PowerPoint</Application>
  <PresentationFormat>Widescreen</PresentationFormat>
  <Paragraphs>30</Paragraphs>
  <Slides>3</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Times New Roman</vt:lpstr>
      <vt:lpstr>Office Theme</vt:lpstr>
      <vt:lpstr>SA6 Rel-20 new WID proposal:  Mission Critical Services Enhancements</vt:lpstr>
      <vt:lpstr>Background, objectives etc… (1)</vt:lpstr>
      <vt:lpstr>Background, objectives etc…(2)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Kevin Flynn</dc:creator>
  <cp:lastModifiedBy>MSI</cp:lastModifiedBy>
  <cp:revision>6</cp:revision>
  <dcterms:created xsi:type="dcterms:W3CDTF">2010-02-05T13:52:04Z</dcterms:created>
  <dcterms:modified xsi:type="dcterms:W3CDTF">2025-02-10T14:42:39Z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