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slideLayouts/slideLayout2.xml" ContentType="application/vnd.openxmlformats-officedocument.presentationml.slideLayout+xml"/>
  <Override PartName="/ppt/theme/theme3.xml" ContentType="application/vnd.openxmlformats-officedocument.theme+xml"/>
  <Override PartName="/ppt/slideLayouts/slideLayout3.xml" ContentType="application/vnd.openxmlformats-officedocument.presentationml.slideLayout+xml"/>
  <Override PartName="/ppt/theme/theme4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72" r:id="rId1"/>
    <p:sldMasterId id="2147483699" r:id="rId2"/>
    <p:sldMasterId id="2147483709" r:id="rId3"/>
    <p:sldMasterId id="2147483695" r:id="rId4"/>
    <p:sldMasterId id="2147483717" r:id="rId5"/>
    <p:sldMasterId id="2147483724" r:id="rId6"/>
  </p:sldMasterIdLst>
  <p:notesMasterIdLst>
    <p:notesMasterId r:id="rId15"/>
  </p:notesMasterIdLst>
  <p:handoutMasterIdLst>
    <p:handoutMasterId r:id="rId16"/>
  </p:handoutMasterIdLst>
  <p:sldIdLst>
    <p:sldId id="992" r:id="rId7"/>
    <p:sldId id="987" r:id="rId8"/>
    <p:sldId id="984" r:id="rId9"/>
    <p:sldId id="991" r:id="rId10"/>
    <p:sldId id="993" r:id="rId11"/>
    <p:sldId id="990" r:id="rId12"/>
    <p:sldId id="988" r:id="rId13"/>
    <p:sldId id="989" r:id="rId14"/>
  </p:sldIdLst>
  <p:sldSz cx="12192000" cy="6858000"/>
  <p:notesSz cx="7102475" cy="102330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临时模板" id="{F3CFECCF-58A6-4080-8890-114E57A8C678}">
          <p14:sldIdLst>
            <p14:sldId id="992"/>
            <p14:sldId id="987"/>
            <p14:sldId id="984"/>
            <p14:sldId id="991"/>
            <p14:sldId id="993"/>
            <p14:sldId id="990"/>
            <p14:sldId id="988"/>
            <p14:sldId id="989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1094" userDrawn="1">
          <p15:clr>
            <a:srgbClr val="A4A3A4"/>
          </p15:clr>
        </p15:guide>
        <p15:guide id="2" pos="4747" userDrawn="1">
          <p15:clr>
            <a:srgbClr val="A4A3A4"/>
          </p15:clr>
        </p15:guide>
        <p15:guide id="3" userDrawn="1">
          <p15:clr>
            <a:srgbClr val="A4A3A4"/>
          </p15:clr>
        </p15:guide>
        <p15:guide id="4" pos="9505" userDrawn="1">
          <p15:clr>
            <a:srgbClr val="A4A3A4"/>
          </p15:clr>
        </p15:guide>
        <p15:guide id="9" orient="horz" pos="187" userDrawn="1">
          <p15:clr>
            <a:srgbClr val="A4A3A4"/>
          </p15:clr>
        </p15:guide>
        <p15:guide id="10" pos="7378" userDrawn="1">
          <p15:clr>
            <a:srgbClr val="A4A3A4"/>
          </p15:clr>
        </p15:guide>
        <p15:guide id="11" orient="horz" pos="2115" userDrawn="1">
          <p15:clr>
            <a:srgbClr val="A4A3A4"/>
          </p15:clr>
        </p15:guide>
        <p15:guide id="12" orient="horz" pos="1502" userDrawn="1">
          <p15:clr>
            <a:srgbClr val="A4A3A4"/>
          </p15:clr>
        </p15:guide>
        <p15:guide id="13" orient="horz" pos="4156" userDrawn="1">
          <p15:clr>
            <a:srgbClr val="A4A3A4"/>
          </p15:clr>
        </p15:guide>
        <p15:guide id="14" orient="horz" pos="459" userDrawn="1">
          <p15:clr>
            <a:srgbClr val="A4A3A4"/>
          </p15:clr>
        </p15:guide>
        <p15:guide id="15" pos="3840" userDrawn="1">
          <p15:clr>
            <a:srgbClr val="A4A3A4"/>
          </p15:clr>
        </p15:guide>
        <p15:guide id="16" pos="461" userDrawn="1">
          <p15:clr>
            <a:srgbClr val="A4A3A4"/>
          </p15:clr>
        </p15:guide>
        <p15:guide id="18" pos="2933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TT" initials="Liping Wu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C98"/>
    <a:srgbClr val="F1800F"/>
    <a:srgbClr val="307FF9"/>
    <a:srgbClr val="FFFFFF"/>
    <a:srgbClr val="FF4847"/>
    <a:srgbClr val="FFFFCC"/>
    <a:srgbClr val="009DD9"/>
    <a:srgbClr val="00FFFF"/>
    <a:srgbClr val="043B90"/>
    <a:srgbClr val="10CF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26" autoAdjust="0"/>
    <p:restoredTop sz="92257" autoAdjust="0"/>
  </p:normalViewPr>
  <p:slideViewPr>
    <p:cSldViewPr snapToGrid="0">
      <p:cViewPr varScale="1">
        <p:scale>
          <a:sx n="65" d="100"/>
          <a:sy n="65" d="100"/>
        </p:scale>
        <p:origin x="-1044" y="-108"/>
      </p:cViewPr>
      <p:guideLst>
        <p:guide orient="horz" pos="1094"/>
        <p:guide orient="horz" pos="187"/>
        <p:guide orient="horz" pos="2115"/>
        <p:guide orient="horz" pos="1502"/>
        <p:guide orient="horz" pos="4156"/>
        <p:guide orient="horz" pos="459"/>
        <p:guide pos="4747"/>
        <p:guide/>
        <p:guide pos="9505"/>
        <p:guide pos="7378"/>
        <p:guide pos="3840"/>
        <p:guide pos="461"/>
        <p:guide pos="2933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354"/>
    </p:cViewPr>
  </p:sorterViewPr>
  <p:notesViewPr>
    <p:cSldViewPr snapToGrid="0">
      <p:cViewPr varScale="1">
        <p:scale>
          <a:sx n="55" d="100"/>
          <a:sy n="55" d="100"/>
        </p:scale>
        <p:origin x="227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C9DDEC9D-B74C-40F3-A6AB-21A0CE1A59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513428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FCF6C6BB-1A4E-4830-92E3-CFF9ADE8978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3092" y="0"/>
            <a:ext cx="3077739" cy="513428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r">
              <a:defRPr sz="1300"/>
            </a:lvl1pPr>
          </a:lstStyle>
          <a:p>
            <a:fld id="{C4835E0C-1C2A-4EFB-8694-835BF9833073}" type="datetimeFigureOut">
              <a:rPr lang="zh-CN" altLang="en-US" smtClean="0"/>
              <a:pPr/>
              <a:t>2025/2/10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D595FC1C-4AC8-4B1D-80A4-2FBC22FB2A5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19598"/>
            <a:ext cx="3077739" cy="513427"/>
          </a:xfrm>
          <a:prstGeom prst="rect">
            <a:avLst/>
          </a:prstGeom>
        </p:spPr>
        <p:txBody>
          <a:bodyPr vert="horz" lIns="99057" tIns="49528" rIns="99057" bIns="49528" rtlCol="0" anchor="b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141EF619-9848-4A73-96EF-2CE5C47A15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3092" y="9719598"/>
            <a:ext cx="3077739" cy="513427"/>
          </a:xfrm>
          <a:prstGeom prst="rect">
            <a:avLst/>
          </a:prstGeom>
        </p:spPr>
        <p:txBody>
          <a:bodyPr vert="horz" lIns="99057" tIns="49528" rIns="99057" bIns="49528" rtlCol="0" anchor="b"/>
          <a:lstStyle>
            <a:lvl1pPr algn="r">
              <a:defRPr sz="1300"/>
            </a:lvl1pPr>
          </a:lstStyle>
          <a:p>
            <a:fld id="{5BD914F1-5D00-4342-AF8E-91D58BD65E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499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513428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l">
              <a:defRPr sz="13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513428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r">
              <a:defRPr sz="13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73AEC0AB-32E5-4E0B-B4C8-5381BCFB7C16}" type="datetimeFigureOut">
              <a:rPr lang="zh-CN" altLang="en-US" smtClean="0"/>
              <a:pPr/>
              <a:t>2025/2/10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37275" cy="34528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57" tIns="49528" rIns="99057" bIns="49528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248" y="4924643"/>
            <a:ext cx="5681980" cy="4029254"/>
          </a:xfrm>
          <a:prstGeom prst="rect">
            <a:avLst/>
          </a:prstGeom>
        </p:spPr>
        <p:txBody>
          <a:bodyPr vert="horz" lIns="99057" tIns="49528" rIns="99057" bIns="49528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19598"/>
            <a:ext cx="3077739" cy="513427"/>
          </a:xfrm>
          <a:prstGeom prst="rect">
            <a:avLst/>
          </a:prstGeom>
        </p:spPr>
        <p:txBody>
          <a:bodyPr vert="horz" lIns="99057" tIns="49528" rIns="99057" bIns="49528" rtlCol="0" anchor="b"/>
          <a:lstStyle>
            <a:lvl1pPr algn="l">
              <a:defRPr sz="13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092" y="9719598"/>
            <a:ext cx="3077739" cy="513427"/>
          </a:xfrm>
          <a:prstGeom prst="rect">
            <a:avLst/>
          </a:prstGeom>
        </p:spPr>
        <p:txBody>
          <a:bodyPr vert="horz" lIns="99057" tIns="49528" rIns="99057" bIns="49528" rtlCol="0" anchor="b"/>
          <a:lstStyle>
            <a:lvl1pPr algn="r">
              <a:defRPr sz="13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ACECED10-7185-415F-BAC3-7293EF3758B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6133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1pPr>
    <a:lvl2pPr marL="457151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2pPr>
    <a:lvl3pPr marL="914304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3pPr>
    <a:lvl4pPr marL="1371456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4pPr>
    <a:lvl5pPr marL="1828608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5pPr>
    <a:lvl6pPr marL="2285762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13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64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215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周期管理、数据采集、不同组管理及操作、复杂任务的管理、签约归属权的转移、终端区域数量</a:t>
            </a:r>
            <a:r>
              <a:rPr lang="en-US" altLang="zh-CN" dirty="0" smtClean="0"/>
              <a:t>TR 22840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endParaRPr lang="en-US" altLang="zh-CN" dirty="0" smtClean="0"/>
          </a:p>
          <a:p>
            <a:pPr marL="799681" lvl="2" indent="-342900">
              <a:lnSpc>
                <a:spcPct val="150000"/>
              </a:lnSpc>
              <a:buFontTx/>
              <a:buChar char="-"/>
            </a:pPr>
            <a:r>
              <a:rPr lang="en-US" altLang="zh-CN" sz="1200" dirty="0" smtClean="0"/>
              <a:t>[PR 5.3.6-003] The 5G system shall support a mechanism to interface a 3rd party application </a:t>
            </a:r>
            <a:r>
              <a:rPr lang="en-US" altLang="zh-CN" sz="1200" dirty="0" smtClean="0">
                <a:solidFill>
                  <a:srgbClr val="FF0000"/>
                </a:solidFill>
              </a:rPr>
              <a:t>to manage and operate </a:t>
            </a:r>
            <a:r>
              <a:rPr lang="en-US" altLang="zh-CN" sz="1200" dirty="0" smtClean="0"/>
              <a:t>on the Ambient </a:t>
            </a:r>
            <a:r>
              <a:rPr lang="en-US" altLang="zh-CN" sz="1200" dirty="0" err="1" smtClean="0"/>
              <a:t>IoT</a:t>
            </a:r>
            <a:r>
              <a:rPr lang="en-US" altLang="zh-CN" sz="1200" dirty="0" smtClean="0"/>
              <a:t> devices.</a:t>
            </a:r>
            <a:endParaRPr lang="en-US" altLang="zh-CN" b="1" dirty="0" smtClean="0"/>
          </a:p>
          <a:p>
            <a:pPr marL="799681" lvl="2" indent="-342900">
              <a:lnSpc>
                <a:spcPct val="150000"/>
              </a:lnSpc>
              <a:buFontTx/>
              <a:buChar char="-"/>
            </a:pPr>
            <a:r>
              <a:rPr lang="en-GB" altLang="zh-CN" sz="1200" dirty="0" smtClean="0"/>
              <a:t>[PR 5.29.6-1] Based on operator policy, the 5G system shall provide means for a trusted third party to </a:t>
            </a:r>
            <a:r>
              <a:rPr lang="en-GB" altLang="zh-CN" sz="1200" dirty="0" smtClean="0">
                <a:solidFill>
                  <a:srgbClr val="FF0000"/>
                </a:solidFill>
              </a:rPr>
              <a:t>request the permanent disabling </a:t>
            </a:r>
            <a:r>
              <a:rPr lang="en-GB" altLang="zh-CN" sz="1200" dirty="0" smtClean="0"/>
              <a:t>of an Ambient </a:t>
            </a:r>
            <a:r>
              <a:rPr lang="en-GB" altLang="zh-CN" sz="1200" dirty="0" err="1" smtClean="0"/>
              <a:t>IoT</a:t>
            </a:r>
            <a:r>
              <a:rPr lang="en-GB" altLang="zh-CN" sz="1200" dirty="0" smtClean="0"/>
              <a:t> device to communicate with the 5G system.</a:t>
            </a:r>
            <a:endParaRPr lang="en-US" altLang="zh-CN" sz="1200" dirty="0" smtClean="0"/>
          </a:p>
          <a:p>
            <a:pPr marL="799681" lvl="2" indent="-342900">
              <a:lnSpc>
                <a:spcPct val="150000"/>
              </a:lnSpc>
              <a:buFontTx/>
              <a:buChar char="-"/>
            </a:pPr>
            <a:r>
              <a:rPr lang="en-GB" altLang="zh-CN" sz="1200" dirty="0" smtClean="0"/>
              <a:t>[PR 5.29.6-2] Based on operator policy, the 5G system shall provide means for a trusted third party to </a:t>
            </a:r>
            <a:r>
              <a:rPr lang="en-GB" altLang="zh-CN" sz="1200" dirty="0" smtClean="0">
                <a:solidFill>
                  <a:srgbClr val="FF0000"/>
                </a:solidFill>
              </a:rPr>
              <a:t>request the deletion of any digitally stored information</a:t>
            </a:r>
            <a:r>
              <a:rPr lang="en-GB" altLang="zh-CN" sz="1200" dirty="0" smtClean="0"/>
              <a:t> of an Ambient </a:t>
            </a:r>
            <a:r>
              <a:rPr lang="en-GB" altLang="zh-CN" sz="1200" dirty="0" err="1" smtClean="0"/>
              <a:t>IoT</a:t>
            </a:r>
            <a:r>
              <a:rPr lang="en-GB" altLang="zh-CN" sz="1200" dirty="0" smtClean="0"/>
              <a:t> device. </a:t>
            </a:r>
            <a:endParaRPr lang="en-US" altLang="zh-CN" sz="1200" dirty="0" smtClean="0"/>
          </a:p>
          <a:p>
            <a:pPr marL="799681" lvl="2" indent="-342900">
              <a:lnSpc>
                <a:spcPct val="150000"/>
              </a:lnSpc>
              <a:buFontTx/>
              <a:buChar char="-"/>
            </a:pPr>
            <a:r>
              <a:rPr lang="en-GB" altLang="zh-CN" sz="1200" dirty="0" smtClean="0"/>
              <a:t>[PR</a:t>
            </a:r>
            <a:r>
              <a:rPr lang="en-US" altLang="zh-CN" sz="1200" dirty="0" smtClean="0"/>
              <a:t>.</a:t>
            </a:r>
            <a:r>
              <a:rPr lang="en-GB" altLang="zh-CN" sz="1200" dirty="0" smtClean="0"/>
              <a:t>5.27</a:t>
            </a:r>
            <a:r>
              <a:rPr lang="en-US" altLang="zh-CN" sz="1200" dirty="0" smtClean="0"/>
              <a:t>-00</a:t>
            </a:r>
            <a:r>
              <a:rPr lang="en-GB" altLang="zh-CN" sz="1200" dirty="0" smtClean="0"/>
              <a:t>3]</a:t>
            </a:r>
            <a:r>
              <a:rPr lang="en-US" altLang="zh-CN" sz="1200" dirty="0" smtClean="0"/>
              <a:t> The 5G network shall be able to trigger Ambient </a:t>
            </a:r>
            <a:r>
              <a:rPr lang="en-US" altLang="zh-CN" sz="1200" dirty="0" err="1" smtClean="0"/>
              <a:t>IoT</a:t>
            </a:r>
            <a:r>
              <a:rPr lang="en-US" altLang="zh-CN" sz="1200" dirty="0" smtClean="0"/>
              <a:t> devices. </a:t>
            </a:r>
            <a:r>
              <a:rPr lang="en-GB" altLang="zh-CN" sz="1200" dirty="0" smtClean="0"/>
              <a:t>The </a:t>
            </a:r>
            <a:r>
              <a:rPr lang="en-US" altLang="zh-CN" sz="1200" dirty="0" smtClean="0"/>
              <a:t>5G system shall enable an authorized 3</a:t>
            </a:r>
            <a:r>
              <a:rPr lang="en-US" altLang="zh-CN" sz="1200" baseline="30000" dirty="0" smtClean="0"/>
              <a:t>rd</a:t>
            </a:r>
            <a:r>
              <a:rPr lang="en-US" altLang="zh-CN" sz="1200" dirty="0" smtClean="0"/>
              <a:t> party to instruct the 5G network in </a:t>
            </a:r>
            <a:r>
              <a:rPr lang="en-US" altLang="zh-CN" sz="1200" dirty="0" smtClean="0">
                <a:solidFill>
                  <a:srgbClr val="FF0000"/>
                </a:solidFill>
              </a:rPr>
              <a:t>which area, which group of Ambient </a:t>
            </a:r>
            <a:r>
              <a:rPr lang="en-US" altLang="zh-CN" sz="1200" dirty="0" err="1" smtClean="0">
                <a:solidFill>
                  <a:srgbClr val="FF0000"/>
                </a:solidFill>
              </a:rPr>
              <a:t>IoT</a:t>
            </a:r>
            <a:r>
              <a:rPr lang="en-US" altLang="zh-CN" sz="1200" dirty="0" smtClean="0">
                <a:solidFill>
                  <a:srgbClr val="FF0000"/>
                </a:solidFill>
              </a:rPr>
              <a:t> devices needs to be triggered and which action the Ambient </a:t>
            </a:r>
            <a:r>
              <a:rPr lang="en-US" altLang="zh-CN" sz="1200" dirty="0" err="1" smtClean="0">
                <a:solidFill>
                  <a:srgbClr val="FF0000"/>
                </a:solidFill>
              </a:rPr>
              <a:t>IoT</a:t>
            </a:r>
            <a:r>
              <a:rPr lang="en-US" altLang="zh-CN" sz="1200" dirty="0" smtClean="0">
                <a:solidFill>
                  <a:srgbClr val="FF0000"/>
                </a:solidFill>
              </a:rPr>
              <a:t> devices need to perform </a:t>
            </a:r>
            <a:r>
              <a:rPr lang="en-US" altLang="zh-CN" sz="1200" dirty="0" smtClean="0"/>
              <a:t>when triggered (e.g. send ID, receive further information, send measurement value).</a:t>
            </a:r>
          </a:p>
          <a:p>
            <a:endParaRPr lang="en-US" altLang="zh-CN" dirty="0" smtClean="0"/>
          </a:p>
          <a:p>
            <a:pPr marL="0" marR="0" lvl="2" indent="0" algn="l" defTabSz="9143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 smtClean="0"/>
              <a:t>[P.R.5.1.6-002] The 5G system shall support to provide collected information from Ambient </a:t>
            </a:r>
            <a:r>
              <a:rPr lang="en-US" altLang="zh-CN" sz="1200" dirty="0" err="1" smtClean="0"/>
              <a:t>IoT</a:t>
            </a:r>
            <a:r>
              <a:rPr lang="en-US" altLang="zh-CN" sz="1200" dirty="0" smtClean="0"/>
              <a:t> devices to the trusted 3</a:t>
            </a:r>
            <a:r>
              <a:rPr lang="en-US" altLang="zh-CN" sz="1200" baseline="30000" dirty="0" smtClean="0"/>
              <a:t>rd</a:t>
            </a:r>
            <a:r>
              <a:rPr lang="en-US" altLang="zh-CN" sz="1200" dirty="0" smtClean="0"/>
              <a:t> party.</a:t>
            </a:r>
            <a:endParaRPr lang="en-GB" altLang="zh-CN" sz="1200" dirty="0" smtClean="0"/>
          </a:p>
          <a:p>
            <a:pPr marL="0" marR="0" lvl="2" indent="0" algn="l" defTabSz="9143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 smtClean="0"/>
              <a:t>[PR.5.21.6-004] The 5G system shall be able to expose </a:t>
            </a:r>
            <a:r>
              <a:rPr lang="en-GB" altLang="zh-CN" sz="1200" dirty="0" smtClean="0"/>
              <a:t>the identities and relative positioning results of Ambient </a:t>
            </a:r>
            <a:r>
              <a:rPr lang="en-GB" altLang="zh-CN" sz="1200" dirty="0" err="1" smtClean="0"/>
              <a:t>IoT</a:t>
            </a:r>
            <a:r>
              <a:rPr lang="en-GB" altLang="zh-CN" sz="1200" dirty="0" smtClean="0"/>
              <a:t> devices </a:t>
            </a:r>
            <a:r>
              <a:rPr lang="en-US" altLang="zh-CN" sz="1200" dirty="0" smtClean="0"/>
              <a:t>to a trusted third party. The 5G system shall be able to provide a mechanism to expose the information collected from an Ambient-</a:t>
            </a:r>
            <a:r>
              <a:rPr lang="en-US" altLang="zh-CN" sz="1200" dirty="0" err="1" smtClean="0"/>
              <a:t>IoT</a:t>
            </a:r>
            <a:r>
              <a:rPr lang="en-US" altLang="zh-CN" sz="1200" dirty="0" smtClean="0"/>
              <a:t> device to a trusted 3rd party.</a:t>
            </a:r>
            <a:endParaRPr lang="zh-CN" altLang="zh-CN" sz="1200" dirty="0" smtClean="0"/>
          </a:p>
          <a:p>
            <a:pPr marL="0" marR="0" lvl="2" indent="0" algn="l" defTabSz="9143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 smtClean="0"/>
              <a:t>NOTE: The request from 3rd party can include the requested Ambient </a:t>
            </a:r>
            <a:r>
              <a:rPr lang="en-US" altLang="zh-CN" sz="1200" dirty="0" err="1" smtClean="0"/>
              <a:t>IoT</a:t>
            </a:r>
            <a:r>
              <a:rPr lang="en-US" altLang="zh-CN" sz="1200" dirty="0" smtClean="0"/>
              <a:t> device identity, the requested service area to find the Ambient </a:t>
            </a:r>
            <a:r>
              <a:rPr lang="en-US" altLang="zh-CN" sz="1200" dirty="0" err="1" smtClean="0"/>
              <a:t>IoT</a:t>
            </a:r>
            <a:r>
              <a:rPr lang="en-US" altLang="zh-CN" sz="1200" dirty="0" smtClean="0"/>
              <a:t> device, the requested information of an Ambient </a:t>
            </a:r>
            <a:r>
              <a:rPr lang="en-US" altLang="zh-CN" sz="1200" dirty="0" err="1" smtClean="0"/>
              <a:t>IoT</a:t>
            </a:r>
            <a:r>
              <a:rPr lang="en-US" altLang="zh-CN" sz="1200" dirty="0" smtClean="0"/>
              <a:t> device includes position information.</a:t>
            </a:r>
          </a:p>
          <a:p>
            <a:pPr marL="799681" lvl="2" indent="-342900">
              <a:lnSpc>
                <a:spcPct val="150000"/>
              </a:lnSpc>
              <a:buFontTx/>
              <a:buChar char="-"/>
            </a:pPr>
            <a:r>
              <a:rPr lang="en-US" altLang="zh-CN" sz="1200" dirty="0" smtClean="0"/>
              <a:t>[P.R.5.12.6-003] The 5G system shall be able to provide information of a specific Ambient </a:t>
            </a:r>
            <a:r>
              <a:rPr lang="en-US" altLang="zh-CN" sz="1200" dirty="0" err="1" smtClean="0"/>
              <a:t>IoT</a:t>
            </a:r>
            <a:r>
              <a:rPr lang="en-US" altLang="zh-CN" sz="1200" dirty="0" smtClean="0"/>
              <a:t> device to the trusted 3rd party.</a:t>
            </a:r>
          </a:p>
          <a:p>
            <a:pPr marL="799681" lvl="2" indent="-342900">
              <a:lnSpc>
                <a:spcPct val="150000"/>
              </a:lnSpc>
              <a:buFontTx/>
              <a:buChar char="-"/>
            </a:pPr>
            <a:r>
              <a:rPr lang="en-GB" altLang="zh-CN" sz="1200" dirty="0" smtClean="0"/>
              <a:t>[P</a:t>
            </a:r>
            <a:r>
              <a:rPr lang="en-US" altLang="zh-CN" sz="1200" dirty="0" smtClean="0"/>
              <a:t>.</a:t>
            </a:r>
            <a:r>
              <a:rPr lang="en-GB" altLang="zh-CN" sz="1200" dirty="0" smtClean="0"/>
              <a:t>R 5.13.6-</a:t>
            </a:r>
            <a:r>
              <a:rPr lang="en-US" altLang="zh-CN" sz="1200" dirty="0" smtClean="0"/>
              <a:t>005</a:t>
            </a:r>
            <a:r>
              <a:rPr lang="en-GB" altLang="zh-CN" sz="1200" dirty="0" smtClean="0"/>
              <a:t>] </a:t>
            </a:r>
            <a:r>
              <a:rPr lang="en-US" altLang="zh-CN" sz="1200" dirty="0" smtClean="0"/>
              <a:t>The 5G system shall support </a:t>
            </a:r>
            <a:r>
              <a:rPr lang="en-US" altLang="zh-CN" sz="1200" dirty="0" smtClean="0">
                <a:solidFill>
                  <a:srgbClr val="FF0000"/>
                </a:solidFill>
              </a:rPr>
              <a:t>transferring data collected </a:t>
            </a:r>
            <a:r>
              <a:rPr lang="en-US" altLang="zh-CN" sz="1200" dirty="0" smtClean="0"/>
              <a:t>from Ambient </a:t>
            </a:r>
            <a:r>
              <a:rPr lang="en-US" altLang="zh-CN" sz="1200" dirty="0" err="1" smtClean="0"/>
              <a:t>IoT</a:t>
            </a:r>
            <a:r>
              <a:rPr lang="en-US" altLang="zh-CN" sz="1200" dirty="0" smtClean="0"/>
              <a:t> devices to a trusted 3rd party</a:t>
            </a:r>
            <a:r>
              <a:rPr lang="en-GB" altLang="zh-CN" sz="1200" dirty="0" smtClean="0"/>
              <a:t>.</a:t>
            </a:r>
            <a:endParaRPr lang="zh-CN" altLang="zh-CN" sz="1200" dirty="0" smtClean="0"/>
          </a:p>
          <a:p>
            <a:pPr marL="799681" lvl="2" indent="-342900">
              <a:lnSpc>
                <a:spcPct val="150000"/>
              </a:lnSpc>
              <a:buFontTx/>
              <a:buChar char="-"/>
            </a:pPr>
            <a:r>
              <a:rPr lang="en-US" altLang="zh-CN" sz="1200" dirty="0" smtClean="0"/>
              <a:t>[PR.5.20.6-001] The 5G system shall support communication with Ambient </a:t>
            </a:r>
            <a:r>
              <a:rPr lang="en-US" altLang="zh-CN" sz="1200" dirty="0" err="1" smtClean="0"/>
              <a:t>IoT</a:t>
            </a:r>
            <a:r>
              <a:rPr lang="en-US" altLang="zh-CN" sz="1200" dirty="0" smtClean="0"/>
              <a:t> device with 3</a:t>
            </a:r>
            <a:r>
              <a:rPr lang="en-US" altLang="zh-CN" sz="1200" baseline="30000" dirty="0" smtClean="0"/>
              <a:t>rd</a:t>
            </a:r>
            <a:r>
              <a:rPr lang="en-US" altLang="zh-CN" sz="1200" dirty="0" smtClean="0"/>
              <a:t> party application server.</a:t>
            </a:r>
          </a:p>
          <a:p>
            <a:pPr marL="799681" lvl="2" indent="-342900">
              <a:lnSpc>
                <a:spcPct val="150000"/>
              </a:lnSpc>
              <a:buFontTx/>
              <a:buChar char="-"/>
            </a:pPr>
            <a:r>
              <a:rPr lang="x-none" altLang="zh-CN" sz="1200" dirty="0" smtClean="0"/>
              <a:t>[PR 5.22.6-</a:t>
            </a:r>
            <a:r>
              <a:rPr lang="en-US" altLang="zh-CN" sz="1200" dirty="0" smtClean="0"/>
              <a:t>2</a:t>
            </a:r>
            <a:r>
              <a:rPr lang="x-none" altLang="zh-CN" sz="1200" dirty="0" smtClean="0"/>
              <a:t>] </a:t>
            </a:r>
            <a:r>
              <a:rPr lang="en-GB" altLang="zh-CN" sz="1200" dirty="0" smtClean="0"/>
              <a:t>The 5G system shall provide a mechanism for a 3</a:t>
            </a:r>
            <a:r>
              <a:rPr lang="en-GB" altLang="zh-CN" sz="1200" baseline="30000" dirty="0" smtClean="0"/>
              <a:t>rd</a:t>
            </a:r>
            <a:r>
              <a:rPr lang="en-GB" altLang="zh-CN" sz="1200" dirty="0" smtClean="0"/>
              <a:t> party application to </a:t>
            </a:r>
            <a:r>
              <a:rPr lang="en-GB" altLang="zh-CN" sz="1200" dirty="0" smtClean="0">
                <a:solidFill>
                  <a:srgbClr val="FF0000"/>
                </a:solidFill>
              </a:rPr>
              <a:t>write user data to and to read user data</a:t>
            </a:r>
            <a:r>
              <a:rPr lang="en-GB" altLang="zh-CN" sz="1200" dirty="0" smtClean="0"/>
              <a:t> from an Ambient </a:t>
            </a:r>
            <a:r>
              <a:rPr lang="en-GB" altLang="zh-CN" sz="1200" dirty="0" err="1" smtClean="0"/>
              <a:t>IoT</a:t>
            </a:r>
            <a:r>
              <a:rPr lang="en-GB" altLang="zh-CN" sz="1200" dirty="0" smtClean="0"/>
              <a:t> device.</a:t>
            </a:r>
            <a:endParaRPr lang="zh-CN" altLang="zh-CN" sz="120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ECED10-7185-415F-BAC3-7293EF3758BC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67187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And some potential SA6 work based on SA2 related normative work is as follows: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  <a:p>
            <a:pPr lvl="0"/>
            <a:r>
              <a:rPr lang="en-GB" altLang="zh-CN" sz="1200" kern="1200" dirty="0" smtClean="0">
                <a:solidFill>
                  <a:schemeClr val="tx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Exposure for </a:t>
            </a:r>
            <a:r>
              <a:rPr lang="en-GB" altLang="zh-CN" sz="1200" kern="1200" dirty="0" err="1" smtClean="0">
                <a:solidFill>
                  <a:schemeClr val="tx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AIoT</a:t>
            </a:r>
            <a:r>
              <a:rPr lang="en-GB" altLang="zh-CN" sz="1200" kern="1200" dirty="0" smtClean="0">
                <a:solidFill>
                  <a:schemeClr val="tx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 services to AF: How AF utilizes the exposure of </a:t>
            </a:r>
            <a:r>
              <a:rPr lang="en-GB" altLang="zh-CN" sz="1200" kern="1200" dirty="0" err="1" smtClean="0">
                <a:solidFill>
                  <a:schemeClr val="tx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AIoT</a:t>
            </a:r>
            <a:r>
              <a:rPr lang="en-GB" altLang="zh-CN" sz="1200" kern="1200" dirty="0" smtClean="0">
                <a:solidFill>
                  <a:schemeClr val="tx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 device information and exposes to the application server;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  <a:p>
            <a:pPr lvl="0"/>
            <a:r>
              <a:rPr lang="en-GB" altLang="zh-CN" sz="1200" kern="1200" dirty="0" smtClean="0">
                <a:solidFill>
                  <a:schemeClr val="tx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Information provided by the AF: </a:t>
            </a:r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AIoT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 service type, Information for </a:t>
            </a:r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AIoT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 reader selection, Information about the target </a:t>
            </a:r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AIoT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 device(s) or Information to be used for resource allocation.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ECED10-7185-415F-BAC3-7293EF3758BC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67187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And some potential SA6 work based on SA2 related normative work is as follows: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  <a:p>
            <a:pPr lvl="0"/>
            <a:r>
              <a:rPr lang="en-GB" altLang="zh-CN" sz="1200" kern="1200" dirty="0" smtClean="0">
                <a:solidFill>
                  <a:schemeClr val="tx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Exposure for </a:t>
            </a:r>
            <a:r>
              <a:rPr lang="en-GB" altLang="zh-CN" sz="1200" kern="1200" dirty="0" err="1" smtClean="0">
                <a:solidFill>
                  <a:schemeClr val="tx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AIoT</a:t>
            </a:r>
            <a:r>
              <a:rPr lang="en-GB" altLang="zh-CN" sz="1200" kern="1200" dirty="0" smtClean="0">
                <a:solidFill>
                  <a:schemeClr val="tx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 services to AF: How AF utilizes the exposure of </a:t>
            </a:r>
            <a:r>
              <a:rPr lang="en-GB" altLang="zh-CN" sz="1200" kern="1200" dirty="0" err="1" smtClean="0">
                <a:solidFill>
                  <a:schemeClr val="tx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AIoT</a:t>
            </a:r>
            <a:r>
              <a:rPr lang="en-GB" altLang="zh-CN" sz="1200" kern="1200" dirty="0" smtClean="0">
                <a:solidFill>
                  <a:schemeClr val="tx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 device information and exposes to the application server;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  <a:p>
            <a:pPr lvl="0"/>
            <a:r>
              <a:rPr lang="en-GB" altLang="zh-CN" sz="1200" kern="1200" dirty="0" smtClean="0">
                <a:solidFill>
                  <a:schemeClr val="tx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Information provided by the AF: </a:t>
            </a:r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AIoT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 service type, Information for </a:t>
            </a:r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AIoT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 reader selection, Information about the target </a:t>
            </a:r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AIoT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 device(s) or Information to be used for resource allocation.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ECED10-7185-415F-BAC3-7293EF3758BC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67187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174792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2">
            <a:extLst>
              <a:ext uri="{FF2B5EF4-FFF2-40B4-BE49-F238E27FC236}">
                <a16:creationId xmlns="" xmlns:a16="http://schemas.microsoft.com/office/drawing/2014/main" id="{F1BF3711-E13B-487C-9048-2D657E4C0E6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5606271" y="2747001"/>
            <a:ext cx="5677076" cy="33231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3D76A6A3-3927-4FBE-ADCB-F0543F0A88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4820013" cy="6866414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29616DA2-97DA-45ED-B1C3-016018F6331E}"/>
              </a:ext>
            </a:extLst>
          </p:cNvPr>
          <p:cNvSpPr/>
          <p:nvPr userDrawn="1"/>
        </p:nvSpPr>
        <p:spPr>
          <a:xfrm rot="16200000">
            <a:off x="-1023200" y="1023201"/>
            <a:ext cx="6866413" cy="4820012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95000"/>
                </a:schemeClr>
              </a:gs>
              <a:gs pos="100000">
                <a:srgbClr val="00175F">
                  <a:alpha val="85000"/>
                </a:srgbClr>
              </a:gs>
            </a:gsLst>
            <a:lin ang="9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itka Text"/>
              <a:ea typeface="微软雅黑 Light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5820670C-82DF-428E-B17A-9681417C1DF2}"/>
              </a:ext>
            </a:extLst>
          </p:cNvPr>
          <p:cNvSpPr txBox="1"/>
          <p:nvPr userDrawn="1"/>
        </p:nvSpPr>
        <p:spPr>
          <a:xfrm>
            <a:off x="5610947" y="1261233"/>
            <a:ext cx="26474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F860B5F2-5E67-41FA-9652-B597159B9112}"/>
              </a:ext>
            </a:extLst>
          </p:cNvPr>
          <p:cNvSpPr txBox="1"/>
          <p:nvPr userDrawn="1"/>
        </p:nvSpPr>
        <p:spPr>
          <a:xfrm>
            <a:off x="5610947" y="1838545"/>
            <a:ext cx="243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 pitchFamily="34" charset="0"/>
                <a:ea typeface="微软雅黑 Light" panose="020B0502040204020203" pitchFamily="34" charset="-122"/>
                <a:cs typeface="+mn-cs"/>
              </a:rPr>
              <a:t>CONTENTS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itchFamily="34" charset="0"/>
              <a:ea typeface="微软雅黑 Light" panose="020B0502040204020203" pitchFamily="34" charset="-122"/>
              <a:cs typeface="+mn-cs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24AB96EF-9592-4FEC-B4BB-2C9A27467AC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015" y="5645962"/>
            <a:ext cx="1853345" cy="664522"/>
          </a:xfrm>
          <a:prstGeom prst="rect">
            <a:avLst/>
          </a:prstGeom>
        </p:spPr>
      </p:pic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CB2355B0-4590-4260-829F-C2E172EF1F9F}"/>
              </a:ext>
            </a:extLst>
          </p:cNvPr>
          <p:cNvCxnSpPr/>
          <p:nvPr userDrawn="1"/>
        </p:nvCxnSpPr>
        <p:spPr>
          <a:xfrm>
            <a:off x="5705378" y="2415819"/>
            <a:ext cx="165735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FC1325B-E90A-4CC0-B81D-4FDA94AA73C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937" y="-80475"/>
            <a:ext cx="121931" cy="2225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830607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1344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3" y="1037350"/>
            <a:ext cx="1127222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671" y="67824"/>
            <a:ext cx="9802416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3181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Slog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B7024A6B-1605-45F5-8657-1F9507083E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76" y="1712748"/>
            <a:ext cx="8238727" cy="158247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06B087DE-D76C-4F40-997D-67A6D27C2D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5466"/>
          <a:stretch/>
        </p:blipFill>
        <p:spPr>
          <a:xfrm>
            <a:off x="5710892" y="109173"/>
            <a:ext cx="6481108" cy="674882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7B10CA16-DFCE-4BAC-96BE-211E898716E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494" y="2910117"/>
            <a:ext cx="4218798" cy="481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538144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15">
          <p15:clr>
            <a:srgbClr val="FBAE40"/>
          </p15:clr>
        </p15:guide>
        <p15:guide id="2" pos="665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3" y="1037350"/>
            <a:ext cx="1127222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671" y="67824"/>
            <a:ext cx="9802416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2566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2">
            <a:extLst>
              <a:ext uri="{FF2B5EF4-FFF2-40B4-BE49-F238E27FC236}">
                <a16:creationId xmlns="" xmlns:a16="http://schemas.microsoft.com/office/drawing/2014/main" id="{F1BF3711-E13B-487C-9048-2D657E4C0E6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5606271" y="2747001"/>
            <a:ext cx="5677076" cy="33231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3D76A6A3-3927-4FBE-ADCB-F0543F0A88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4820013" cy="6866414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29616DA2-97DA-45ED-B1C3-016018F6331E}"/>
              </a:ext>
            </a:extLst>
          </p:cNvPr>
          <p:cNvSpPr/>
          <p:nvPr userDrawn="1"/>
        </p:nvSpPr>
        <p:spPr>
          <a:xfrm rot="16200000">
            <a:off x="-1023200" y="1023201"/>
            <a:ext cx="6866413" cy="4820012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95000"/>
                </a:schemeClr>
              </a:gs>
              <a:gs pos="100000">
                <a:srgbClr val="00175F">
                  <a:alpha val="85000"/>
                </a:srgbClr>
              </a:gs>
            </a:gsLst>
            <a:lin ang="9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zh-CN" altLang="en-US" dirty="0">
              <a:solidFill>
                <a:prstClr val="white"/>
              </a:solidFill>
              <a:latin typeface="Sitka Text"/>
              <a:ea typeface="微软雅黑 Ligh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5820670C-82DF-428E-B17A-9681417C1DF2}"/>
              </a:ext>
            </a:extLst>
          </p:cNvPr>
          <p:cNvSpPr txBox="1"/>
          <p:nvPr userDrawn="1"/>
        </p:nvSpPr>
        <p:spPr>
          <a:xfrm>
            <a:off x="5610947" y="1261233"/>
            <a:ext cx="26474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defRPr/>
            </a:pPr>
            <a:r>
              <a:rPr lang="zh-CN" altLang="en-US" sz="36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</a:rPr>
              <a:t>目录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F860B5F2-5E67-41FA-9652-B597159B9112}"/>
              </a:ext>
            </a:extLst>
          </p:cNvPr>
          <p:cNvSpPr txBox="1"/>
          <p:nvPr userDrawn="1"/>
        </p:nvSpPr>
        <p:spPr>
          <a:xfrm>
            <a:off x="5610947" y="1838545"/>
            <a:ext cx="2438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defRPr/>
            </a:pPr>
            <a:r>
              <a:rPr lang="en-US" altLang="zh-CN" sz="2800" b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 pitchFamily="34" charset="0"/>
                <a:ea typeface="微软雅黑 Light" panose="020B0502040204020203" pitchFamily="34" charset="-122"/>
              </a:rPr>
              <a:t>CONTENTS</a:t>
            </a:r>
            <a:endParaRPr lang="zh-CN" altLang="en-US" sz="2800" b="1" dirty="0">
              <a:solidFill>
                <a:prstClr val="black">
                  <a:lumMod val="75000"/>
                  <a:lumOff val="25000"/>
                </a:prstClr>
              </a:solidFill>
              <a:latin typeface="Calibri" pitchFamily="34" charset="0"/>
              <a:ea typeface="微软雅黑 Light" panose="020B0502040204020203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24AB96EF-9592-4FEC-B4BB-2C9A27467AC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015" y="5645962"/>
            <a:ext cx="1853345" cy="664522"/>
          </a:xfrm>
          <a:prstGeom prst="rect">
            <a:avLst/>
          </a:prstGeom>
        </p:spPr>
      </p:pic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CB2355B0-4590-4260-829F-C2E172EF1F9F}"/>
              </a:ext>
            </a:extLst>
          </p:cNvPr>
          <p:cNvCxnSpPr/>
          <p:nvPr userDrawn="1"/>
        </p:nvCxnSpPr>
        <p:spPr>
          <a:xfrm>
            <a:off x="5705378" y="2415819"/>
            <a:ext cx="165735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FC1325B-E90A-4CC0-B81D-4FDA94AA73C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937" y="-80475"/>
            <a:ext cx="121931" cy="2225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28028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1344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876680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2106543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4169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4165012D-09E0-41CB-910B-B773ED851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F38B283E-1DB2-4BC1-B5E4-80EAE077D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A23520C-F2A3-4D49-B8C2-5A3DB57293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046F817-DECB-4373-890B-CA8D1F343F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8129618-9E5B-4428-8845-D47BC20DFE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31535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47C0A6BC-ABB1-4145-A928-45522A75F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E94188C9-A72F-438F-9010-9A4F6539A5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08C223F-1C8B-4F63-B252-A5AA136832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CB2094F2-0588-470E-B730-BABF0AB1D6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131A805-5B73-4A03-BE0A-47ABE89016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9BECF8-AD98-456F-BF0C-8CCF7CBA9B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420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1C0824DA-501C-42E0-9343-082E5829AE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4638" y="315014"/>
            <a:ext cx="1103472" cy="39627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D5BCED4D-2A5B-4F0C-B369-C869CBEAFD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73AE890-6CC9-433F-9AC3-7C81416864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EE444AB-0E63-467E-ACF0-7A1D4229D7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32232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3" name="文本占位符 2">
            <a:extLst>
              <a:ext uri="{FF2B5EF4-FFF2-40B4-BE49-F238E27FC236}">
                <a16:creationId xmlns="" xmlns:a16="http://schemas.microsoft.com/office/drawing/2014/main" id="{A0281685-0EBF-4A3C-B45A-73A1F524DB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2825" y="1037350"/>
            <a:ext cx="11272225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</p:spTree>
    <p:extLst>
      <p:ext uri="{BB962C8B-B14F-4D97-AF65-F5344CB8AC3E}">
        <p14:creationId xmlns:p14="http://schemas.microsoft.com/office/powerpoint/2010/main" val="928644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187" userDrawn="1">
          <p15:clr>
            <a:srgbClr val="F26B43"/>
          </p15:clr>
        </p15:guide>
        <p15:guide id="2" pos="279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4165012D-09E0-41CB-910B-B773ED851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F38B283E-1DB2-4BC1-B5E4-80EAE077D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A23520C-F2A3-4D49-B8C2-5A3DB57293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046F817-DECB-4373-890B-CA8D1F343F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8129618-9E5B-4428-8845-D47BC20DFE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792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1C0824DA-501C-42E0-9343-082E5829AEB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4638" y="315014"/>
            <a:ext cx="1103472" cy="39627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D5BCED4D-2A5B-4F0C-B369-C869CBEAFD0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73AE890-6CC9-433F-9AC3-7C81416864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EE444AB-0E63-467E-ACF0-7A1D4229D7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32232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文本占位符 2">
            <a:extLst>
              <a:ext uri="{FF2B5EF4-FFF2-40B4-BE49-F238E27FC236}">
                <a16:creationId xmlns="" xmlns:a16="http://schemas.microsoft.com/office/drawing/2014/main" id="{A0281685-0EBF-4A3C-B45A-73A1F524DB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2825" y="1037350"/>
            <a:ext cx="11272225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</p:spTree>
    <p:extLst>
      <p:ext uri="{BB962C8B-B14F-4D97-AF65-F5344CB8AC3E}">
        <p14:creationId xmlns:p14="http://schemas.microsoft.com/office/powerpoint/2010/main" val="2654481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187" userDrawn="1">
          <p15:clr>
            <a:srgbClr val="F26B43"/>
          </p15:clr>
        </p15:guide>
        <p15:guide id="2" pos="279" userDrawn="1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>
            <a:extLst>
              <a:ext uri="{FF2B5EF4-FFF2-40B4-BE49-F238E27FC236}">
                <a16:creationId xmlns=""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=""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=""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=""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800" dirty="0">
                <a:ln w="0"/>
                <a:solidFill>
                  <a:prstClr val="black"/>
                </a:solidFill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=""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=""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5420701A-B243-422E-826E-78BD4E22F668}" type="slidenum">
              <a:rPr lang="en-GB" altLang="en-US" sz="1400" smtClean="0">
                <a:solidFill>
                  <a:prstClr val="black"/>
                </a:solidFill>
                <a:latin typeface="Calibri" panose="020F0502020204030204" pitchFamily="34" charset="0"/>
              </a:rPr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sz="140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=""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9993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sv-SE" altLang="en-US" sz="1400" b="1" dirty="0" smtClean="0">
                <a:solidFill>
                  <a:prstClr val="black"/>
                </a:solidFill>
                <a:latin typeface="Arial "/>
              </a:rPr>
              <a:t>3GPP TSG-SA WG6 Meeting #65</a:t>
            </a:r>
            <a:r>
              <a:rPr lang="sv-SE" altLang="en-US" sz="1400" b="1" dirty="0">
                <a:solidFill>
                  <a:prstClr val="black"/>
                </a:solidFill>
                <a:latin typeface="Arial "/>
              </a:rPr>
              <a:t>	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400" b="1" dirty="0" smtClean="0">
                <a:solidFill>
                  <a:prstClr val="black"/>
                </a:solidFill>
                <a:latin typeface="Arial "/>
              </a:rPr>
              <a:t>Athens, Greece, 17th – 21st February 2025</a:t>
            </a:r>
            <a:endParaRPr lang="sv-SE" altLang="en-US" sz="1400" b="1" dirty="0">
              <a:solidFill>
                <a:prstClr val="black"/>
              </a:solidFill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=""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sv-SE" altLang="en-US" sz="1400" b="1" dirty="0" smtClean="0">
                <a:solidFill>
                  <a:srgbClr val="0000FF"/>
                </a:solidFill>
                <a:latin typeface="Arial "/>
              </a:rPr>
              <a:t>S6-250179</a:t>
            </a:r>
            <a:endParaRPr lang="sv-SE" altLang="en-US" sz="1400" b="1" dirty="0">
              <a:solidFill>
                <a:srgbClr val="0000FF"/>
              </a:solidFill>
              <a:latin typeface="Arial "/>
            </a:endParaRPr>
          </a:p>
        </p:txBody>
      </p:sp>
    </p:spTree>
    <p:extLst>
      <p:ext uri="{BB962C8B-B14F-4D97-AF65-F5344CB8AC3E}">
        <p14:creationId xmlns:p14="http://schemas.microsoft.com/office/powerpoint/2010/main" val="1900238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347426" y="1898026"/>
            <a:ext cx="9144000" cy="2387600"/>
          </a:xfrm>
        </p:spPr>
        <p:txBody>
          <a:bodyPr/>
          <a:lstStyle/>
          <a:p>
            <a:r>
              <a:rPr lang="en-US" altLang="zh-CN" sz="4800" dirty="0" smtClean="0"/>
              <a:t>Discussion Paper on SID proposal of </a:t>
            </a:r>
            <a:br>
              <a:rPr lang="en-US" altLang="zh-CN" sz="4800" dirty="0" smtClean="0"/>
            </a:br>
            <a:r>
              <a:rPr lang="en-US" altLang="zh-CN" sz="4800" dirty="0" smtClean="0"/>
              <a:t>application </a:t>
            </a:r>
            <a:r>
              <a:rPr lang="en-US" altLang="zh-CN" sz="4800" dirty="0"/>
              <a:t>enablement for </a:t>
            </a:r>
            <a:r>
              <a:rPr lang="en-US" altLang="zh-CN" sz="4800" dirty="0" smtClean="0"/>
              <a:t/>
            </a:r>
            <a:br>
              <a:rPr lang="en-US" altLang="zh-CN" sz="4800" dirty="0" smtClean="0"/>
            </a:br>
            <a:r>
              <a:rPr lang="en-US" altLang="zh-CN" sz="4800" dirty="0" smtClean="0"/>
              <a:t>Ambient </a:t>
            </a:r>
            <a:r>
              <a:rPr lang="en-US" altLang="zh-CN" sz="4800" dirty="0" err="1"/>
              <a:t>IoT</a:t>
            </a:r>
            <a:r>
              <a:rPr lang="en-US" altLang="zh-CN" sz="4800" dirty="0"/>
              <a:t> services</a:t>
            </a:r>
            <a:endParaRPr lang="zh-CN" altLang="en-US" sz="4800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1467244" y="4787605"/>
            <a:ext cx="9144000" cy="1655762"/>
          </a:xfrm>
        </p:spPr>
        <p:txBody>
          <a:bodyPr/>
          <a:lstStyle/>
          <a:p>
            <a:endParaRPr lang="en-US" altLang="zh-CN" dirty="0" smtClean="0"/>
          </a:p>
          <a:p>
            <a:r>
              <a:rPr lang="en-US" altLang="zh-CN" dirty="0" smtClean="0"/>
              <a:t>CATT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7542156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Outline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</a:t>
            </a:r>
            <a:r>
              <a:rPr lang="en-US" altLang="zh-CN" b="1" dirty="0" smtClean="0"/>
              <a:t>Background</a:t>
            </a:r>
          </a:p>
          <a:p>
            <a:r>
              <a:rPr lang="en-US" altLang="zh-CN" dirty="0"/>
              <a:t> </a:t>
            </a:r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</a:rPr>
              <a:t>SID proposal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88835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8393" y="1712028"/>
            <a:ext cx="11045742" cy="4931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lvl="0" indent="-228600" defTabSz="914400" eaLnBrk="0" fontAlgn="base" hangingPunct="0"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</a:pPr>
            <a:r>
              <a:rPr lang="en-US" altLang="zh-CN" b="1" dirty="0" smtClean="0"/>
              <a:t> </a:t>
            </a:r>
            <a:r>
              <a:rPr lang="en-IN" altLang="zh-CN" sz="2800" b="1" dirty="0">
                <a:solidFill>
                  <a:prstClr val="black"/>
                </a:solidFill>
              </a:rPr>
              <a:t> </a:t>
            </a:r>
            <a:r>
              <a:rPr lang="en-IN" altLang="zh-CN" dirty="0"/>
              <a:t>SA1(TS 22.369) has identified the </a:t>
            </a:r>
            <a:r>
              <a:rPr lang="en-GB" altLang="zh-CN" dirty="0"/>
              <a:t>f</a:t>
            </a:r>
            <a:r>
              <a:rPr lang="en-GB" altLang="zh-CN" dirty="0" smtClean="0"/>
              <a:t>unctional </a:t>
            </a:r>
            <a:r>
              <a:rPr lang="en-GB" altLang="zh-CN" dirty="0"/>
              <a:t>service requirements of Ambient </a:t>
            </a:r>
            <a:r>
              <a:rPr lang="en-GB" altLang="zh-CN" dirty="0" err="1" smtClean="0"/>
              <a:t>IoT</a:t>
            </a:r>
            <a:r>
              <a:rPr lang="en-GB" altLang="zh-CN" dirty="0" smtClean="0"/>
              <a:t> and includes 6 aspects: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altLang="zh-CN" sz="1400" dirty="0" smtClean="0"/>
              <a:t>Communication</a:t>
            </a:r>
            <a:r>
              <a:rPr lang="en-GB" altLang="zh-CN" sz="1400" dirty="0"/>
              <a:t>;</a:t>
            </a:r>
            <a:endParaRPr lang="zh-CN" altLang="zh-CN" sz="1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altLang="zh-CN" sz="1400" dirty="0" smtClean="0"/>
              <a:t>Positioning/location</a:t>
            </a:r>
            <a:r>
              <a:rPr lang="en-GB" altLang="zh-CN" sz="1400" dirty="0"/>
              <a:t>;</a:t>
            </a:r>
            <a:endParaRPr lang="zh-CN" altLang="zh-CN" sz="1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altLang="zh-CN" sz="1400" dirty="0" smtClean="0"/>
              <a:t>Management</a:t>
            </a:r>
            <a:r>
              <a:rPr lang="en-GB" altLang="zh-CN" sz="1400" dirty="0"/>
              <a:t>;</a:t>
            </a:r>
            <a:endParaRPr lang="zh-CN" altLang="zh-CN" sz="1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altLang="zh-CN" sz="1400" dirty="0" smtClean="0"/>
              <a:t>Collected </a:t>
            </a:r>
            <a:r>
              <a:rPr lang="en-GB" altLang="zh-CN" sz="1400" dirty="0"/>
              <a:t>information and network capability exposure;</a:t>
            </a:r>
            <a:endParaRPr lang="zh-CN" altLang="zh-CN" sz="1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altLang="zh-CN" sz="1400" dirty="0" smtClean="0"/>
              <a:t>Charging</a:t>
            </a:r>
            <a:r>
              <a:rPr lang="en-GB" altLang="zh-CN" sz="1400" dirty="0"/>
              <a:t>;</a:t>
            </a:r>
            <a:endParaRPr lang="zh-CN" altLang="zh-CN" sz="1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altLang="zh-CN" sz="1400" dirty="0" smtClean="0"/>
              <a:t>Security </a:t>
            </a:r>
            <a:r>
              <a:rPr lang="en-GB" altLang="zh-CN" sz="1400" dirty="0"/>
              <a:t>and </a:t>
            </a:r>
            <a:r>
              <a:rPr lang="en-GB" altLang="zh-CN" sz="1400" dirty="0" smtClean="0"/>
              <a:t>privacy</a:t>
            </a:r>
          </a:p>
          <a:p>
            <a:pPr lvl="1"/>
            <a:endParaRPr kumimoji="1" lang="en-US" altLang="zh-CN" sz="1050" dirty="0" smtClean="0">
              <a:solidFill>
                <a:srgbClr val="000000"/>
              </a:solidFill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228600" lvl="0" indent="-228600" defTabSz="914400" eaLnBrk="0" fontAlgn="base" hangingPunct="0"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</a:pPr>
            <a:r>
              <a:rPr lang="en-GB" altLang="zh-CN" dirty="0">
                <a:solidFill>
                  <a:prstClr val="black"/>
                </a:solidFill>
              </a:rPr>
              <a:t> </a:t>
            </a:r>
            <a:r>
              <a:rPr lang="en-US" altLang="zh-CN" dirty="0"/>
              <a:t>Potential SA6 work based on above SA1 functional </a:t>
            </a:r>
            <a:r>
              <a:rPr lang="en-US" altLang="zh-CN" dirty="0" smtClean="0"/>
              <a:t>service</a:t>
            </a:r>
            <a:r>
              <a:rPr lang="en-GB" altLang="zh-CN" dirty="0"/>
              <a:t> </a:t>
            </a:r>
            <a:r>
              <a:rPr lang="en-GB" altLang="zh-CN" dirty="0" smtClean="0"/>
              <a:t>requirements</a:t>
            </a:r>
            <a:r>
              <a:rPr lang="zh-CN" altLang="en-US" dirty="0" smtClean="0"/>
              <a:t>：</a:t>
            </a:r>
            <a:endParaRPr lang="en-US" altLang="zh-CN" dirty="0"/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altLang="zh-CN" sz="1200" b="1" dirty="0" smtClean="0"/>
              <a:t>Communication</a:t>
            </a:r>
            <a:r>
              <a:rPr lang="en-GB" altLang="zh-CN" sz="1200" dirty="0" smtClean="0"/>
              <a:t>: The </a:t>
            </a:r>
            <a:r>
              <a:rPr lang="en-GB" altLang="zh-CN" sz="1200" dirty="0"/>
              <a:t>5G system shall provide suitable mechanisms to support </a:t>
            </a:r>
            <a:r>
              <a:rPr lang="en-GB" altLang="zh-CN" sz="1200" dirty="0">
                <a:solidFill>
                  <a:srgbClr val="C00000"/>
                </a:solidFill>
              </a:rPr>
              <a:t>communication</a:t>
            </a:r>
            <a:r>
              <a:rPr lang="en-GB" altLang="zh-CN" sz="1200" dirty="0"/>
              <a:t> between a </a:t>
            </a:r>
            <a:r>
              <a:rPr lang="en-GB" altLang="zh-CN" sz="1200" dirty="0">
                <a:solidFill>
                  <a:srgbClr val="C00000"/>
                </a:solidFill>
              </a:rPr>
              <a:t>trusted and authorized 3rd party </a:t>
            </a:r>
            <a:r>
              <a:rPr lang="en-GB" altLang="zh-CN" sz="1200" dirty="0"/>
              <a:t>and an Ambient </a:t>
            </a:r>
            <a:r>
              <a:rPr lang="en-GB" altLang="zh-CN" sz="1200" dirty="0" err="1"/>
              <a:t>IoT</a:t>
            </a:r>
            <a:r>
              <a:rPr lang="en-GB" altLang="zh-CN" sz="1200" dirty="0"/>
              <a:t> device or group of Ambient devices.</a:t>
            </a: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altLang="zh-CN" sz="1200" b="1" dirty="0" smtClean="0"/>
              <a:t>Management</a:t>
            </a:r>
            <a:r>
              <a:rPr lang="en-GB" altLang="zh-CN" sz="1200" dirty="0" smtClean="0"/>
              <a:t>: </a:t>
            </a:r>
            <a:r>
              <a:rPr lang="en-US" altLang="zh-CN" sz="1200" dirty="0" smtClean="0"/>
              <a:t>The </a:t>
            </a:r>
            <a:r>
              <a:rPr lang="en-US" altLang="zh-CN" sz="1200" dirty="0"/>
              <a:t>5G network shall support suitable </a:t>
            </a:r>
            <a:r>
              <a:rPr lang="en-US" altLang="zh-CN" sz="1200" dirty="0" smtClean="0">
                <a:solidFill>
                  <a:srgbClr val="C00000"/>
                </a:solidFill>
              </a:rPr>
              <a:t>management </a:t>
            </a:r>
            <a:r>
              <a:rPr lang="en-US" altLang="zh-CN" sz="1200" dirty="0" smtClean="0"/>
              <a:t>(e.g. enable, disable, </a:t>
            </a:r>
            <a:r>
              <a:rPr lang="en-US" altLang="zh-CN" sz="1200" dirty="0"/>
              <a:t>permanently </a:t>
            </a:r>
            <a:r>
              <a:rPr lang="en-US" altLang="zh-CN" sz="1200" dirty="0" smtClean="0"/>
              <a:t>disable) </a:t>
            </a:r>
            <a:r>
              <a:rPr lang="en-US" altLang="zh-CN" sz="1200" dirty="0"/>
              <a:t>mechanisms for an Ambient </a:t>
            </a:r>
            <a:r>
              <a:rPr lang="en-US" altLang="zh-CN" sz="1200" dirty="0" err="1"/>
              <a:t>IoT</a:t>
            </a:r>
            <a:r>
              <a:rPr lang="en-US" altLang="zh-CN" sz="1200" dirty="0"/>
              <a:t> device or a group of Ambient </a:t>
            </a:r>
            <a:r>
              <a:rPr lang="en-US" altLang="zh-CN" sz="1200" dirty="0" err="1"/>
              <a:t>IoT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devices. </a:t>
            </a:r>
            <a:endParaRPr lang="en-US" altLang="zh-CN" sz="1200" dirty="0"/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altLang="zh-CN" sz="1200" b="1" dirty="0"/>
              <a:t>Collected information and network capability </a:t>
            </a:r>
            <a:r>
              <a:rPr lang="en-GB" altLang="zh-CN" sz="1200" b="1" dirty="0" smtClean="0"/>
              <a:t>exposure</a:t>
            </a:r>
            <a:r>
              <a:rPr lang="en-US" altLang="zh-CN" sz="1200" dirty="0" smtClean="0"/>
              <a:t>: </a:t>
            </a:r>
          </a:p>
          <a:p>
            <a:pPr marL="1200150" lvl="2" indent="-2857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GB" altLang="zh-CN" sz="1200" dirty="0" smtClean="0"/>
              <a:t>Subject </a:t>
            </a:r>
            <a:r>
              <a:rPr lang="en-GB" altLang="zh-CN" sz="1200" dirty="0"/>
              <a:t>to user consent, operator policy and </a:t>
            </a:r>
            <a:r>
              <a:rPr lang="en-GB" altLang="zh-CN" sz="1200" dirty="0">
                <a:solidFill>
                  <a:srgbClr val="C00000"/>
                </a:solidFill>
              </a:rPr>
              <a:t>3rd party request</a:t>
            </a:r>
            <a:r>
              <a:rPr lang="en-GB" altLang="zh-CN" sz="1200" dirty="0"/>
              <a:t>, the 5G system shall be able to </a:t>
            </a:r>
            <a:r>
              <a:rPr lang="en-GB" altLang="zh-CN" sz="1200" dirty="0">
                <a:solidFill>
                  <a:srgbClr val="C00000"/>
                </a:solidFill>
              </a:rPr>
              <a:t>obtain data </a:t>
            </a:r>
            <a:r>
              <a:rPr lang="en-GB" altLang="zh-CN" sz="1200" dirty="0"/>
              <a:t>from Ambient </a:t>
            </a:r>
            <a:r>
              <a:rPr lang="en-GB" altLang="zh-CN" sz="1200" dirty="0" err="1"/>
              <a:t>IoT</a:t>
            </a:r>
            <a:r>
              <a:rPr lang="en-GB" altLang="zh-CN" sz="1200" dirty="0"/>
              <a:t> devices (e.g. sensor data) and provide it to a </a:t>
            </a:r>
            <a:r>
              <a:rPr lang="en-GB" altLang="zh-CN" sz="1200" dirty="0">
                <a:solidFill>
                  <a:srgbClr val="C00000"/>
                </a:solidFill>
              </a:rPr>
              <a:t>trusted 3rd party</a:t>
            </a:r>
            <a:r>
              <a:rPr lang="en-GB" altLang="zh-CN" sz="1200" dirty="0"/>
              <a:t> via the 5G network.</a:t>
            </a:r>
            <a:endParaRPr lang="zh-CN" altLang="zh-CN" sz="1200" dirty="0"/>
          </a:p>
          <a:p>
            <a:pPr marL="1200150" lvl="2" indent="-2857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altLang="zh-CN" sz="1200" dirty="0" smtClean="0"/>
              <a:t>Subject </a:t>
            </a:r>
            <a:r>
              <a:rPr lang="en-US" altLang="zh-CN" sz="1200" dirty="0"/>
              <a:t>to user consent, operator’s policy</a:t>
            </a:r>
            <a:r>
              <a:rPr lang="en-GB" altLang="zh-CN" sz="1200" dirty="0"/>
              <a:t> and </a:t>
            </a:r>
            <a:r>
              <a:rPr lang="en-GB" altLang="zh-CN" sz="1200" dirty="0">
                <a:solidFill>
                  <a:srgbClr val="C00000"/>
                </a:solidFill>
              </a:rPr>
              <a:t>3rd party request</a:t>
            </a:r>
            <a:r>
              <a:rPr lang="en-GB" altLang="zh-CN" sz="1200" dirty="0"/>
              <a:t>, the 5G system shall </a:t>
            </a:r>
            <a:r>
              <a:rPr lang="en-GB" altLang="zh-CN" sz="1200" dirty="0">
                <a:solidFill>
                  <a:srgbClr val="C00000"/>
                </a:solidFill>
              </a:rPr>
              <a:t>provide information </a:t>
            </a:r>
            <a:r>
              <a:rPr lang="en-GB" altLang="zh-CN" sz="1200" dirty="0"/>
              <a:t>about an Ambient </a:t>
            </a:r>
            <a:r>
              <a:rPr lang="en-GB" altLang="zh-CN" sz="1200" dirty="0" err="1"/>
              <a:t>IoT</a:t>
            </a:r>
            <a:r>
              <a:rPr lang="en-GB" altLang="zh-CN" sz="1200" dirty="0"/>
              <a:t> device or a group of Ambient </a:t>
            </a:r>
            <a:r>
              <a:rPr lang="en-GB" altLang="zh-CN" sz="1200" dirty="0" err="1"/>
              <a:t>IoT</a:t>
            </a:r>
            <a:r>
              <a:rPr lang="en-GB" altLang="zh-CN" sz="1200" dirty="0"/>
              <a:t> devices (e.g. position) to the </a:t>
            </a:r>
            <a:r>
              <a:rPr lang="en-GB" altLang="zh-CN" sz="1200" dirty="0">
                <a:solidFill>
                  <a:srgbClr val="C00000"/>
                </a:solidFill>
              </a:rPr>
              <a:t>trusted 3rd party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/>
              <a:t>via the 5G </a:t>
            </a:r>
            <a:r>
              <a:rPr lang="en-US" altLang="zh-CN" sz="1200" dirty="0" smtClean="0"/>
              <a:t>network.</a:t>
            </a:r>
            <a:endParaRPr lang="en-US" altLang="zh-CN" sz="1200" dirty="0"/>
          </a:p>
          <a:p>
            <a:pPr marL="1200150" lvl="2" indent="-2857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GB" altLang="zh-CN" sz="1200" dirty="0" smtClean="0"/>
              <a:t>The </a:t>
            </a:r>
            <a:r>
              <a:rPr lang="en-GB" altLang="zh-CN" sz="1200" dirty="0"/>
              <a:t>5G system shall enable an </a:t>
            </a:r>
            <a:r>
              <a:rPr lang="en-GB" altLang="zh-CN" sz="1200" dirty="0">
                <a:solidFill>
                  <a:srgbClr val="C00000"/>
                </a:solidFill>
              </a:rPr>
              <a:t>authorized 3rd party </a:t>
            </a:r>
            <a:r>
              <a:rPr lang="en-GB" altLang="zh-CN" sz="1200" dirty="0"/>
              <a:t>to </a:t>
            </a:r>
            <a:r>
              <a:rPr lang="en-GB" altLang="zh-CN" sz="1200" dirty="0">
                <a:solidFill>
                  <a:srgbClr val="C00000"/>
                </a:solidFill>
              </a:rPr>
              <a:t>instruct the 5G network </a:t>
            </a:r>
            <a:r>
              <a:rPr lang="en-GB" altLang="zh-CN" sz="1200" dirty="0"/>
              <a:t>to trigger a group of Ambient </a:t>
            </a:r>
            <a:r>
              <a:rPr lang="en-GB" altLang="zh-CN" sz="1200" dirty="0" err="1"/>
              <a:t>IoT</a:t>
            </a:r>
            <a:r>
              <a:rPr lang="en-GB" altLang="zh-CN" sz="1200" dirty="0"/>
              <a:t> devices in an specific area and which action the Ambient </a:t>
            </a:r>
            <a:r>
              <a:rPr lang="en-GB" altLang="zh-CN" sz="1200" dirty="0" err="1"/>
              <a:t>IoT</a:t>
            </a:r>
            <a:r>
              <a:rPr lang="en-GB" altLang="zh-CN" sz="1200" dirty="0"/>
              <a:t> devices need to perform when triggered (e.g. send ID, receive further information, send measurement value).</a:t>
            </a:r>
            <a:endParaRPr lang="zh-CN" altLang="zh-CN" sz="1200" dirty="0"/>
          </a:p>
        </p:txBody>
      </p:sp>
      <p:sp>
        <p:nvSpPr>
          <p:cNvPr id="7" name="标题 1"/>
          <p:cNvSpPr txBox="1">
            <a:spLocks/>
          </p:cNvSpPr>
          <p:nvPr/>
        </p:nvSpPr>
        <p:spPr bwMode="auto">
          <a:xfrm>
            <a:off x="486508" y="558066"/>
            <a:ext cx="10515600" cy="88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l" defTabSz="914400"/>
            <a:r>
              <a:rPr lang="en-US" altLang="zh-CN" sz="4000" dirty="0" smtClean="0"/>
              <a:t>Potential SA6 work based on SA1 requirements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744903062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8393" y="1712028"/>
            <a:ext cx="11045742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lvl="0" indent="-228600" defTabSz="914400" eaLnBrk="0" fontAlgn="base" hangingPunct="0"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</a:pPr>
            <a:r>
              <a:rPr lang="en-US" altLang="zh-CN" b="1" dirty="0" smtClean="0"/>
              <a:t> </a:t>
            </a:r>
            <a:r>
              <a:rPr lang="en-IN" altLang="zh-CN" sz="2800" b="1" dirty="0">
                <a:solidFill>
                  <a:prstClr val="black"/>
                </a:solidFill>
              </a:rPr>
              <a:t> </a:t>
            </a:r>
            <a:r>
              <a:rPr lang="en-IN" altLang="zh-CN" dirty="0" smtClean="0"/>
              <a:t>SA2 (TR 23.700-13) has studied </a:t>
            </a:r>
            <a:r>
              <a:rPr lang="en-IN" altLang="zh-CN" dirty="0"/>
              <a:t>the </a:t>
            </a:r>
            <a:r>
              <a:rPr lang="en-IN" altLang="zh-CN" dirty="0" smtClean="0"/>
              <a:t>following key issues of </a:t>
            </a:r>
            <a:r>
              <a:rPr lang="en-GB" altLang="zh-CN" dirty="0"/>
              <a:t>Ambient </a:t>
            </a:r>
            <a:r>
              <a:rPr lang="en-GB" altLang="zh-CN" dirty="0" err="1"/>
              <a:t>IoT</a:t>
            </a:r>
            <a:r>
              <a:rPr lang="en-GB" altLang="zh-CN" dirty="0"/>
              <a:t> </a:t>
            </a:r>
            <a:r>
              <a:rPr lang="en-GB" altLang="zh-CN" dirty="0" smtClean="0"/>
              <a:t>and summarized some conclusions.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altLang="zh-CN" sz="1400" dirty="0" smtClean="0"/>
              <a:t>KI#1:</a:t>
            </a:r>
            <a:r>
              <a:rPr lang="en-GB" altLang="zh-CN" sz="1400" dirty="0"/>
              <a:t> Architecture support of Ambient </a:t>
            </a:r>
            <a:r>
              <a:rPr lang="en-GB" altLang="zh-CN" sz="1400" dirty="0" err="1"/>
              <a:t>IoT</a:t>
            </a:r>
            <a:r>
              <a:rPr lang="en-GB" altLang="zh-CN" sz="1400" dirty="0"/>
              <a:t> Devices</a:t>
            </a:r>
            <a:r>
              <a:rPr lang="en-GB" altLang="zh-CN" sz="1400" dirty="0" smtClean="0"/>
              <a:t>;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en-GB" altLang="zh-CN" sz="1400" dirty="0" smtClean="0"/>
              <a:t>Topology 1 and </a:t>
            </a:r>
            <a:r>
              <a:rPr lang="en-GB" altLang="zh-CN" sz="1400" dirty="0"/>
              <a:t>Topology</a:t>
            </a:r>
            <a:r>
              <a:rPr lang="en-GB" altLang="zh-CN" sz="1400" dirty="0" smtClean="0"/>
              <a:t> 2</a:t>
            </a:r>
            <a:endParaRPr lang="zh-CN" altLang="zh-CN" sz="14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altLang="zh-CN" sz="1400" dirty="0" smtClean="0"/>
              <a:t>KI#2</a:t>
            </a:r>
            <a:r>
              <a:rPr lang="en-GB" altLang="zh-CN" sz="1400" dirty="0"/>
              <a:t>: Identification, Subscription, Registration and Connection management</a:t>
            </a:r>
            <a:r>
              <a:rPr lang="en-GB" altLang="zh-CN" sz="1400" dirty="0" smtClean="0"/>
              <a:t>;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en-GB" altLang="zh-CN" sz="1400" dirty="0"/>
              <a:t>Identifier and Identification </a:t>
            </a:r>
            <a:r>
              <a:rPr lang="en-GB" altLang="zh-CN" sz="1400" dirty="0" smtClean="0"/>
              <a:t>Management</a:t>
            </a:r>
            <a:endParaRPr lang="zh-CN" altLang="zh-CN" sz="1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altLang="zh-CN" sz="1400" dirty="0" smtClean="0"/>
              <a:t>KI#3:</a:t>
            </a:r>
            <a:r>
              <a:rPr lang="en-GB" altLang="zh-CN" sz="1400" dirty="0"/>
              <a:t> Support of Ambient </a:t>
            </a:r>
            <a:r>
              <a:rPr lang="en-GB" altLang="zh-CN" sz="1400" dirty="0" err="1"/>
              <a:t>IoT</a:t>
            </a:r>
            <a:r>
              <a:rPr lang="en-GB" altLang="zh-CN" sz="1400" dirty="0"/>
              <a:t> </a:t>
            </a:r>
            <a:r>
              <a:rPr lang="en-GB" altLang="zh-CN" sz="1400" dirty="0" smtClean="0"/>
              <a:t>Services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en-GB" altLang="zh-CN" sz="1400" dirty="0">
                <a:solidFill>
                  <a:srgbClr val="C00000"/>
                </a:solidFill>
              </a:rPr>
              <a:t>Ambient </a:t>
            </a:r>
            <a:r>
              <a:rPr lang="en-GB" altLang="zh-CN" sz="1400" dirty="0" err="1">
                <a:solidFill>
                  <a:srgbClr val="C00000"/>
                </a:solidFill>
              </a:rPr>
              <a:t>IoT</a:t>
            </a:r>
            <a:r>
              <a:rPr lang="en-GB" altLang="zh-CN" sz="1400" dirty="0">
                <a:solidFill>
                  <a:srgbClr val="C00000"/>
                </a:solidFill>
              </a:rPr>
              <a:t> </a:t>
            </a:r>
            <a:r>
              <a:rPr lang="en-GB" altLang="zh-CN" sz="1400" dirty="0" smtClean="0">
                <a:solidFill>
                  <a:srgbClr val="C00000"/>
                </a:solidFill>
              </a:rPr>
              <a:t>services supported</a:t>
            </a:r>
            <a:r>
              <a:rPr lang="en-GB" altLang="zh-CN" sz="1400" dirty="0" smtClean="0"/>
              <a:t>: Inventory, Read, Write, Disable (</a:t>
            </a:r>
            <a:r>
              <a:rPr lang="en-US" altLang="zh-CN" sz="1400" dirty="0" smtClean="0"/>
              <a:t>permanently in Rel-19)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en-US" altLang="zh-CN" sz="1400" dirty="0" smtClean="0">
                <a:solidFill>
                  <a:srgbClr val="C00000"/>
                </a:solidFill>
              </a:rPr>
              <a:t>NEF </a:t>
            </a:r>
            <a:r>
              <a:rPr lang="en-GB" altLang="zh-CN" sz="1400" dirty="0" smtClean="0">
                <a:solidFill>
                  <a:srgbClr val="C00000"/>
                </a:solidFill>
              </a:rPr>
              <a:t>exposure</a:t>
            </a:r>
            <a:r>
              <a:rPr lang="en-GB" altLang="zh-CN" sz="1400" dirty="0" smtClean="0"/>
              <a:t>: </a:t>
            </a:r>
            <a:r>
              <a:rPr lang="en-US" altLang="zh-CN" sz="1400" dirty="0"/>
              <a:t>New NEF services </a:t>
            </a:r>
            <a:r>
              <a:rPr lang="en-US" altLang="zh-CN" sz="1400" dirty="0" smtClean="0"/>
              <a:t>to </a:t>
            </a:r>
            <a:r>
              <a:rPr lang="en-US" altLang="zh-CN" sz="1400" dirty="0"/>
              <a:t>support the </a:t>
            </a:r>
            <a:r>
              <a:rPr lang="en-US" altLang="zh-CN" sz="1400" dirty="0" smtClean="0"/>
              <a:t>above </a:t>
            </a:r>
            <a:r>
              <a:rPr lang="en-US" altLang="zh-CN" sz="1400" dirty="0" err="1" smtClean="0"/>
              <a:t>AIoT</a:t>
            </a:r>
            <a:r>
              <a:rPr lang="en-US" altLang="zh-CN" sz="1400" dirty="0" smtClean="0"/>
              <a:t> </a:t>
            </a:r>
            <a:r>
              <a:rPr lang="en-US" altLang="zh-CN" sz="1400" dirty="0"/>
              <a:t>services </a:t>
            </a:r>
            <a:r>
              <a:rPr lang="en-US" altLang="zh-CN" sz="1400" dirty="0" smtClean="0"/>
              <a:t>will </a:t>
            </a:r>
            <a:r>
              <a:rPr lang="en-US" altLang="zh-CN" sz="1400" dirty="0"/>
              <a:t>be defined.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en-GB" altLang="zh-CN" sz="1400" dirty="0">
                <a:solidFill>
                  <a:srgbClr val="C00000"/>
                </a:solidFill>
              </a:rPr>
              <a:t>Information provided by the </a:t>
            </a:r>
            <a:r>
              <a:rPr lang="en-GB" altLang="zh-CN" sz="1400" dirty="0" smtClean="0">
                <a:solidFill>
                  <a:srgbClr val="C00000"/>
                </a:solidFill>
              </a:rPr>
              <a:t>AF</a:t>
            </a:r>
            <a:r>
              <a:rPr lang="en-GB" altLang="zh-CN" sz="1400" dirty="0" smtClean="0"/>
              <a:t>: </a:t>
            </a:r>
            <a:r>
              <a:rPr lang="en-GB" altLang="zh-CN" sz="1400" dirty="0" err="1" smtClean="0"/>
              <a:t>AIoT</a:t>
            </a:r>
            <a:r>
              <a:rPr lang="en-GB" altLang="zh-CN" sz="1400" dirty="0" smtClean="0"/>
              <a:t> service type,</a:t>
            </a:r>
            <a:r>
              <a:rPr lang="en-GB" altLang="zh-CN" sz="1400" dirty="0"/>
              <a:t> Information </a:t>
            </a:r>
            <a:r>
              <a:rPr lang="en-GB" altLang="zh-CN" sz="1400" dirty="0" smtClean="0"/>
              <a:t>for </a:t>
            </a:r>
            <a:r>
              <a:rPr lang="en-GB" altLang="zh-CN" sz="1400" dirty="0" err="1"/>
              <a:t>AIoT</a:t>
            </a:r>
            <a:r>
              <a:rPr lang="en-GB" altLang="zh-CN" sz="1400" dirty="0"/>
              <a:t> reader </a:t>
            </a:r>
            <a:r>
              <a:rPr lang="en-GB" altLang="zh-CN" sz="1400" dirty="0" smtClean="0"/>
              <a:t>selection, </a:t>
            </a:r>
            <a:r>
              <a:rPr lang="en-GB" altLang="zh-CN" sz="1400" dirty="0"/>
              <a:t>Information about the target </a:t>
            </a:r>
            <a:r>
              <a:rPr lang="en-GB" altLang="zh-CN" sz="1400" dirty="0" err="1"/>
              <a:t>AIoT</a:t>
            </a:r>
            <a:r>
              <a:rPr lang="en-GB" altLang="zh-CN" sz="1400" dirty="0"/>
              <a:t> device(s</a:t>
            </a:r>
            <a:r>
              <a:rPr lang="en-GB" altLang="zh-CN" sz="1400" dirty="0" smtClean="0"/>
              <a:t>) or </a:t>
            </a:r>
            <a:r>
              <a:rPr lang="en-GB" altLang="zh-CN" sz="1400" dirty="0"/>
              <a:t>Information to be used for resource allocation</a:t>
            </a:r>
            <a:endParaRPr lang="zh-CN" altLang="zh-CN" sz="1400" dirty="0"/>
          </a:p>
        </p:txBody>
      </p:sp>
      <p:sp>
        <p:nvSpPr>
          <p:cNvPr id="7" name="标题 1"/>
          <p:cNvSpPr txBox="1">
            <a:spLocks/>
          </p:cNvSpPr>
          <p:nvPr/>
        </p:nvSpPr>
        <p:spPr bwMode="auto">
          <a:xfrm>
            <a:off x="486508" y="558066"/>
            <a:ext cx="10515600" cy="88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l" defTabSz="914400"/>
            <a:r>
              <a:rPr lang="en-US" altLang="zh-CN" sz="4000" dirty="0" smtClean="0"/>
              <a:t>Potential SA6 work based on SA2 TR/TS conclusion</a:t>
            </a:r>
            <a:endParaRPr lang="zh-CN" altLang="en-US" sz="4000" dirty="0"/>
          </a:p>
        </p:txBody>
      </p:sp>
      <p:sp>
        <p:nvSpPr>
          <p:cNvPr id="2" name="矩形 1"/>
          <p:cNvSpPr/>
          <p:nvPr/>
        </p:nvSpPr>
        <p:spPr>
          <a:xfrm>
            <a:off x="486507" y="4123299"/>
            <a:ext cx="10920047" cy="886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 defTabSz="914400" eaLnBrk="0" fontAlgn="base" hangingPunct="0"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</a:pPr>
            <a:r>
              <a:rPr lang="en-GB" altLang="zh-CN" dirty="0">
                <a:solidFill>
                  <a:prstClr val="black"/>
                </a:solidFill>
              </a:rPr>
              <a:t> </a:t>
            </a:r>
            <a:r>
              <a:rPr lang="en-US" altLang="zh-CN" dirty="0" smtClean="0"/>
              <a:t>The WID for </a:t>
            </a:r>
            <a:r>
              <a:rPr lang="en-GB" altLang="zh-CN" dirty="0"/>
              <a:t>Ambient </a:t>
            </a:r>
            <a:r>
              <a:rPr lang="en-GB" altLang="zh-CN" dirty="0" err="1"/>
              <a:t>IoT</a:t>
            </a:r>
            <a:r>
              <a:rPr lang="en-GB" altLang="zh-CN" dirty="0"/>
              <a:t> </a:t>
            </a:r>
            <a:r>
              <a:rPr lang="en-GB" altLang="zh-CN" dirty="0" smtClean="0"/>
              <a:t>in SA2 in Rel-19 has been endorsed and the normative work is ongoing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altLang="zh-CN" sz="1400" dirty="0" smtClean="0"/>
              <a:t>The</a:t>
            </a:r>
            <a:r>
              <a:rPr lang="en-GB" altLang="zh-CN" sz="1400" dirty="0"/>
              <a:t> </a:t>
            </a:r>
            <a:r>
              <a:rPr lang="en-GB" altLang="zh-CN" sz="1400" dirty="0" smtClean="0"/>
              <a:t>work </a:t>
            </a:r>
            <a:r>
              <a:rPr lang="en-GB" altLang="zh-CN" sz="1400" dirty="0"/>
              <a:t>item is </a:t>
            </a:r>
            <a:r>
              <a:rPr lang="en-GB" altLang="zh-CN" sz="1400" dirty="0" smtClean="0"/>
              <a:t>focusing </a:t>
            </a:r>
            <a:r>
              <a:rPr lang="en-GB" altLang="zh-CN" sz="1400" dirty="0"/>
              <a:t>on </a:t>
            </a:r>
            <a:r>
              <a:rPr lang="en-GB" altLang="zh-CN" sz="1400" dirty="0">
                <a:solidFill>
                  <a:srgbClr val="C00000"/>
                </a:solidFill>
              </a:rPr>
              <a:t>Device 1 in Topology </a:t>
            </a:r>
            <a:r>
              <a:rPr lang="en-GB" altLang="zh-CN" sz="1400" dirty="0" smtClean="0">
                <a:solidFill>
                  <a:srgbClr val="C00000"/>
                </a:solidFill>
              </a:rPr>
              <a:t>1 </a:t>
            </a:r>
            <a:r>
              <a:rPr lang="en-GB" altLang="zh-CN" sz="1400" dirty="0" smtClean="0"/>
              <a:t>and the </a:t>
            </a:r>
            <a:r>
              <a:rPr lang="en-US" altLang="zh-CN" sz="1400" dirty="0"/>
              <a:t>a</a:t>
            </a:r>
            <a:r>
              <a:rPr lang="en-US" altLang="zh-CN" sz="1400" dirty="0" smtClean="0"/>
              <a:t>rchitecture supports </a:t>
            </a:r>
            <a:r>
              <a:rPr lang="en-US" altLang="zh-CN" sz="1400" dirty="0"/>
              <a:t>Device 1 in Topology 1 </a:t>
            </a:r>
            <a:endParaRPr lang="zh-CN" altLang="zh-CN" sz="1400" dirty="0"/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altLang="zh-CN" sz="1400" dirty="0" smtClean="0"/>
              <a:t>The WT#1,#2,#3 related to KI#1,#2,#3 will be specified in the TS</a:t>
            </a:r>
          </a:p>
        </p:txBody>
      </p:sp>
      <p:sp>
        <p:nvSpPr>
          <p:cNvPr id="3" name="矩形 2"/>
          <p:cNvSpPr/>
          <p:nvPr/>
        </p:nvSpPr>
        <p:spPr>
          <a:xfrm>
            <a:off x="527534" y="5292182"/>
            <a:ext cx="9741877" cy="105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 defTabSz="914400" eaLnBrk="0" fontAlgn="base" hangingPunct="0"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</a:pPr>
            <a:r>
              <a:rPr lang="en-GB" altLang="zh-CN" dirty="0">
                <a:solidFill>
                  <a:prstClr val="black"/>
                </a:solidFill>
              </a:rPr>
              <a:t> </a:t>
            </a:r>
            <a:r>
              <a:rPr lang="en-US" altLang="zh-CN" dirty="0"/>
              <a:t>Potential SA6 work based on above </a:t>
            </a:r>
            <a:r>
              <a:rPr lang="en-US" altLang="zh-CN" dirty="0" smtClean="0"/>
              <a:t>SA2 TR/TS conclusions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altLang="zh-CN" sz="1400" dirty="0"/>
              <a:t>The WT#3 Ambient </a:t>
            </a:r>
            <a:r>
              <a:rPr lang="en-GB" altLang="zh-CN" sz="1400" dirty="0" err="1"/>
              <a:t>IoT</a:t>
            </a:r>
            <a:r>
              <a:rPr lang="en-GB" altLang="zh-CN" sz="1400" dirty="0"/>
              <a:t> Service enabler for </a:t>
            </a:r>
            <a:r>
              <a:rPr lang="en-US" altLang="zh-CN" sz="1400" dirty="0"/>
              <a:t>Inventory and Command </a:t>
            </a:r>
            <a:r>
              <a:rPr lang="en-GB" altLang="zh-CN" sz="1400" dirty="0"/>
              <a:t>is related to SA6 </a:t>
            </a:r>
            <a:r>
              <a:rPr lang="en-GB" altLang="zh-CN" sz="1400" dirty="0" smtClean="0"/>
              <a:t>work, especially for:</a:t>
            </a:r>
            <a:endParaRPr lang="en-GB" altLang="zh-CN" sz="1400" dirty="0"/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en-US" altLang="zh-CN" sz="1400" b="1" dirty="0"/>
              <a:t>Exposure for </a:t>
            </a:r>
            <a:r>
              <a:rPr lang="en-US" altLang="zh-CN" sz="1400" b="1" dirty="0" err="1" smtClean="0"/>
              <a:t>AIoT</a:t>
            </a:r>
            <a:r>
              <a:rPr lang="en-US" altLang="zh-CN" sz="1400" b="1" dirty="0" smtClean="0"/>
              <a:t> </a:t>
            </a:r>
            <a:r>
              <a:rPr lang="en-US" altLang="zh-CN" sz="1400" b="1" dirty="0"/>
              <a:t>services to </a:t>
            </a:r>
            <a:r>
              <a:rPr lang="en-US" altLang="zh-CN" sz="1400" b="1" dirty="0" smtClean="0"/>
              <a:t>AF</a:t>
            </a:r>
            <a:endParaRPr lang="zh-CN" altLang="zh-CN" sz="1400" b="1" dirty="0"/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en-US" altLang="zh-CN" sz="1400" b="1" dirty="0"/>
              <a:t>Information provided by the AF</a:t>
            </a:r>
            <a:endParaRPr lang="zh-CN" altLang="zh-CN" sz="1400" b="1" dirty="0"/>
          </a:p>
        </p:txBody>
      </p:sp>
    </p:spTree>
    <p:extLst>
      <p:ext uri="{BB962C8B-B14F-4D97-AF65-F5344CB8AC3E}">
        <p14:creationId xmlns:p14="http://schemas.microsoft.com/office/powerpoint/2010/main" val="2789573680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8393" y="1712028"/>
            <a:ext cx="11045742" cy="3884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lvl="0" indent="-228600" defTabSz="914400" eaLnBrk="0" fontAlgn="base" hangingPunct="0"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</a:pPr>
            <a:r>
              <a:rPr lang="en-US" altLang="zh-CN" b="1" dirty="0" smtClean="0"/>
              <a:t> </a:t>
            </a:r>
            <a:r>
              <a:rPr lang="en-IN" altLang="zh-CN" sz="2800" b="1" dirty="0">
                <a:solidFill>
                  <a:prstClr val="black"/>
                </a:solidFill>
              </a:rPr>
              <a:t> </a:t>
            </a:r>
            <a:r>
              <a:rPr lang="en-IN" altLang="zh-CN" dirty="0" smtClean="0"/>
              <a:t>SA2 may study the following work </a:t>
            </a:r>
            <a:r>
              <a:rPr lang="en-IN" altLang="zh-CN" dirty="0"/>
              <a:t>tasks of </a:t>
            </a:r>
            <a:r>
              <a:rPr lang="en-IN" altLang="zh-CN" dirty="0" smtClean="0"/>
              <a:t>Ambient </a:t>
            </a:r>
            <a:r>
              <a:rPr lang="en-IN" altLang="zh-CN" dirty="0" err="1" smtClean="0"/>
              <a:t>IoT</a:t>
            </a:r>
            <a:r>
              <a:rPr lang="en-IN" altLang="zh-CN" dirty="0" smtClean="0"/>
              <a:t> since Rel-20 (captured from SP-241972)</a:t>
            </a:r>
            <a:r>
              <a:rPr lang="en-GB" altLang="zh-CN" dirty="0" smtClean="0"/>
              <a:t>.</a:t>
            </a: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/>
              <a:t>Key Work Tasks include defining</a:t>
            </a:r>
            <a:r>
              <a:rPr lang="en-US" altLang="zh-CN" sz="1400" dirty="0" smtClean="0"/>
              <a:t>:</a:t>
            </a:r>
            <a:endParaRPr lang="en-GB" altLang="zh-CN" sz="1400" dirty="0" smtClean="0"/>
          </a:p>
          <a:p>
            <a:pPr marL="1200150" lvl="2" indent="-2857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altLang="zh-CN" sz="1400" dirty="0"/>
              <a:t>WT#1 Ambient </a:t>
            </a:r>
            <a:r>
              <a:rPr lang="en-US" altLang="zh-CN" sz="1400" dirty="0" err="1"/>
              <a:t>IoT</a:t>
            </a:r>
            <a:r>
              <a:rPr lang="en-US" altLang="zh-CN" sz="1400" dirty="0"/>
              <a:t> device and reader association.</a:t>
            </a:r>
          </a:p>
          <a:p>
            <a:pPr marL="1200150" lvl="2" indent="-2857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altLang="zh-CN" sz="1400" dirty="0"/>
              <a:t>WT#2 Architecture to support Ambient </a:t>
            </a:r>
            <a:r>
              <a:rPr lang="en-US" altLang="zh-CN" sz="1400" dirty="0" err="1"/>
              <a:t>IoT</a:t>
            </a:r>
            <a:r>
              <a:rPr lang="en-US" altLang="zh-CN" sz="1400" dirty="0"/>
              <a:t> device reachability and communication in roaming scenarios.</a:t>
            </a:r>
          </a:p>
          <a:p>
            <a:pPr marL="1200150" lvl="2" indent="-2857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altLang="zh-CN" sz="1400" dirty="0"/>
              <a:t>WT#3 Architecture to support </a:t>
            </a:r>
            <a:r>
              <a:rPr lang="en-US" altLang="zh-CN" sz="1400" dirty="0" err="1"/>
              <a:t>AIoT</a:t>
            </a:r>
            <a:r>
              <a:rPr lang="en-US" altLang="zh-CN" sz="1400" dirty="0"/>
              <a:t> device management </a:t>
            </a:r>
            <a:r>
              <a:rPr lang="en-US" altLang="zh-CN" sz="1400" dirty="0" smtClean="0"/>
              <a:t>C2 and </a:t>
            </a:r>
            <a:r>
              <a:rPr lang="en-US" altLang="zh-CN" sz="1400" dirty="0"/>
              <a:t>configuration.</a:t>
            </a:r>
          </a:p>
          <a:p>
            <a:pPr marL="1200150" lvl="2" indent="-2857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altLang="zh-CN" sz="1400" dirty="0"/>
              <a:t>WT#4 Architecture to support </a:t>
            </a:r>
            <a:r>
              <a:rPr lang="en-US" altLang="zh-CN" sz="1400" dirty="0" err="1"/>
              <a:t>AIoT</a:t>
            </a:r>
            <a:r>
              <a:rPr lang="en-US" altLang="zh-CN" sz="1400" dirty="0"/>
              <a:t> device positioning.</a:t>
            </a:r>
          </a:p>
          <a:p>
            <a:pPr marL="1200150" lvl="2" indent="-2857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altLang="zh-CN" sz="1400" dirty="0"/>
              <a:t>WT#5 Support Ambient </a:t>
            </a:r>
            <a:r>
              <a:rPr lang="en-US" altLang="zh-CN" sz="1400" dirty="0" err="1"/>
              <a:t>IoT</a:t>
            </a:r>
            <a:r>
              <a:rPr lang="en-US" altLang="zh-CN" sz="1400" dirty="0"/>
              <a:t> services based on energy availability.</a:t>
            </a:r>
            <a:endParaRPr lang="zh-CN" altLang="zh-CN" sz="1400" dirty="0" smtClean="0"/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/>
              <a:t>Key Work Tasks include defining:</a:t>
            </a:r>
            <a:r>
              <a:rPr lang="en-GB" altLang="zh-CN" sz="1400" dirty="0" smtClean="0"/>
              <a:t> </a:t>
            </a:r>
          </a:p>
          <a:p>
            <a:pPr marL="1200150" lvl="2" indent="-2857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altLang="zh-CN" sz="1400" dirty="0"/>
              <a:t>The work postponed from R19, including the support of Topology2.</a:t>
            </a:r>
            <a:endParaRPr lang="en-GB" altLang="zh-CN" sz="1400" dirty="0" smtClean="0"/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altLang="zh-CN" sz="1400" dirty="0" smtClean="0"/>
              <a:t>Potential </a:t>
            </a:r>
            <a:r>
              <a:rPr lang="en-GB" altLang="zh-CN" sz="1400" dirty="0"/>
              <a:t>5GA features</a:t>
            </a:r>
            <a:r>
              <a:rPr lang="en-GB" altLang="zh-CN" sz="1400" dirty="0" smtClean="0"/>
              <a:t>:</a:t>
            </a:r>
          </a:p>
          <a:p>
            <a:pPr marL="1200150" lvl="2" indent="-2857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altLang="zh-CN" sz="1400" dirty="0"/>
              <a:t>Outdoor scenarios supporting of Ambient </a:t>
            </a:r>
            <a:r>
              <a:rPr lang="en-US" altLang="zh-CN" sz="1400" dirty="0" err="1"/>
              <a:t>IoT</a:t>
            </a:r>
            <a:r>
              <a:rPr lang="en-US" altLang="zh-CN" sz="1400" dirty="0"/>
              <a:t> service</a:t>
            </a:r>
          </a:p>
          <a:p>
            <a:pPr marL="1200150" lvl="2" indent="-2857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altLang="zh-CN" sz="1400" dirty="0"/>
              <a:t>DO-A supporting, e.g. access and mobility management of Device 2b.</a:t>
            </a:r>
          </a:p>
          <a:p>
            <a:pPr marL="1200150" lvl="2" indent="-2857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altLang="zh-CN" sz="1400" dirty="0"/>
              <a:t>Architecture and procedures enhancement to support topology 3 and 4. </a:t>
            </a:r>
          </a:p>
          <a:p>
            <a:pPr marL="1200150" lvl="2" indent="-2857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altLang="zh-CN" sz="1400" dirty="0"/>
              <a:t>Density control of the </a:t>
            </a:r>
            <a:r>
              <a:rPr lang="en-US" altLang="zh-CN" sz="1400" dirty="0" err="1"/>
              <a:t>AIoT</a:t>
            </a:r>
            <a:r>
              <a:rPr lang="en-US" altLang="zh-CN" sz="1400" dirty="0"/>
              <a:t> service</a:t>
            </a:r>
            <a:endParaRPr lang="en-GB" altLang="zh-CN" sz="1400" dirty="0" smtClean="0"/>
          </a:p>
        </p:txBody>
      </p:sp>
      <p:sp>
        <p:nvSpPr>
          <p:cNvPr id="7" name="标题 1"/>
          <p:cNvSpPr txBox="1">
            <a:spLocks/>
          </p:cNvSpPr>
          <p:nvPr/>
        </p:nvSpPr>
        <p:spPr bwMode="auto">
          <a:xfrm>
            <a:off x="486508" y="558066"/>
            <a:ext cx="10515600" cy="88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l" defTabSz="914400"/>
            <a:r>
              <a:rPr lang="en-US" altLang="zh-CN" sz="4000" dirty="0" smtClean="0"/>
              <a:t>SA2 petechial work tasks in Rel-20</a:t>
            </a:r>
            <a:endParaRPr lang="zh-CN" altLang="en-US" sz="4000" dirty="0"/>
          </a:p>
        </p:txBody>
      </p:sp>
      <p:sp>
        <p:nvSpPr>
          <p:cNvPr id="2" name="矩形 1"/>
          <p:cNvSpPr/>
          <p:nvPr/>
        </p:nvSpPr>
        <p:spPr>
          <a:xfrm>
            <a:off x="486508" y="5731374"/>
            <a:ext cx="109200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 defTabSz="914400" eaLnBrk="0" fontAlgn="base" hangingPunct="0"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</a:pPr>
            <a:r>
              <a:rPr lang="en-GB" altLang="zh-CN" dirty="0">
                <a:solidFill>
                  <a:prstClr val="black"/>
                </a:solidFill>
              </a:rPr>
              <a:t> </a:t>
            </a:r>
            <a:r>
              <a:rPr lang="en-GB" altLang="zh-CN" b="1" dirty="0"/>
              <a:t>The </a:t>
            </a:r>
            <a:r>
              <a:rPr lang="en-GB" altLang="zh-CN" b="1" dirty="0" smtClean="0"/>
              <a:t>SA6 work of Ambient </a:t>
            </a:r>
            <a:r>
              <a:rPr lang="en-GB" altLang="zh-CN" b="1" dirty="0" err="1"/>
              <a:t>IoT</a:t>
            </a:r>
            <a:r>
              <a:rPr lang="en-GB" altLang="zh-CN" b="1" dirty="0"/>
              <a:t> </a:t>
            </a:r>
            <a:r>
              <a:rPr lang="en-GB" altLang="zh-CN" b="1" dirty="0" smtClean="0"/>
              <a:t>in Rel-20 should consider the work tasks of </a:t>
            </a:r>
            <a:r>
              <a:rPr lang="en-GB" altLang="zh-CN" b="1" dirty="0"/>
              <a:t>Rel-20 SA2 </a:t>
            </a:r>
            <a:r>
              <a:rPr lang="en-GB" altLang="zh-CN" b="1" dirty="0" smtClean="0"/>
              <a:t>when its scope is </a:t>
            </a:r>
            <a:r>
              <a:rPr lang="en-GB" altLang="zh-CN" b="1" dirty="0"/>
              <a:t>available</a:t>
            </a:r>
            <a:r>
              <a:rPr lang="en-GB" altLang="zh-CN" b="1" dirty="0" smtClean="0"/>
              <a:t>.</a:t>
            </a:r>
            <a:endParaRPr lang="en-GB" altLang="zh-CN" b="1" dirty="0"/>
          </a:p>
        </p:txBody>
      </p:sp>
    </p:spTree>
    <p:extLst>
      <p:ext uri="{BB962C8B-B14F-4D97-AF65-F5344CB8AC3E}">
        <p14:creationId xmlns:p14="http://schemas.microsoft.com/office/powerpoint/2010/main" val="3170083376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Outline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</a:rPr>
              <a:t>Background</a:t>
            </a:r>
          </a:p>
          <a:p>
            <a:r>
              <a:rPr lang="en-US" altLang="zh-CN" dirty="0"/>
              <a:t> </a:t>
            </a:r>
            <a:r>
              <a:rPr lang="en-US" altLang="zh-CN" b="1" dirty="0"/>
              <a:t>SID </a:t>
            </a:r>
            <a:r>
              <a:rPr lang="en-US" altLang="zh-CN" b="1" dirty="0" smtClean="0"/>
              <a:t>proposal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0468644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743" y="554241"/>
            <a:ext cx="11107057" cy="1001291"/>
          </a:xfrm>
        </p:spPr>
        <p:txBody>
          <a:bodyPr/>
          <a:lstStyle/>
          <a:p>
            <a:r>
              <a:rPr lang="en-IN" sz="3200" dirty="0" smtClean="0"/>
              <a:t>SA6 Rel-20 5GA </a:t>
            </a:r>
            <a:r>
              <a:rPr lang="en-IN" sz="3200" dirty="0"/>
              <a:t>Proposal Overview:</a:t>
            </a:r>
            <a:br>
              <a:rPr lang="en-IN" sz="3200" dirty="0"/>
            </a:br>
            <a:r>
              <a:rPr lang="en-IN" sz="3200" dirty="0">
                <a:solidFill>
                  <a:srgbClr val="0000FF"/>
                </a:solidFill>
              </a:rPr>
              <a:t>A</a:t>
            </a:r>
            <a:r>
              <a:rPr lang="en-IN" sz="3200" dirty="0" smtClean="0">
                <a:solidFill>
                  <a:srgbClr val="0000FF"/>
                </a:solidFill>
              </a:rPr>
              <a:t>pplication </a:t>
            </a:r>
            <a:r>
              <a:rPr lang="en-IN" sz="3200" dirty="0">
                <a:solidFill>
                  <a:srgbClr val="0000FF"/>
                </a:solidFill>
              </a:rPr>
              <a:t>enablement </a:t>
            </a:r>
            <a:r>
              <a:rPr lang="en-IN" sz="3200" dirty="0" smtClean="0">
                <a:solidFill>
                  <a:srgbClr val="0000FF"/>
                </a:solidFill>
              </a:rPr>
              <a:t>for Ambient </a:t>
            </a:r>
            <a:r>
              <a:rPr lang="en-IN" sz="3200" dirty="0" err="1" smtClean="0">
                <a:solidFill>
                  <a:srgbClr val="0000FF"/>
                </a:solidFill>
              </a:rPr>
              <a:t>IoT</a:t>
            </a:r>
            <a:r>
              <a:rPr lang="en-IN" sz="3200" dirty="0" smtClean="0">
                <a:solidFill>
                  <a:srgbClr val="0000FF"/>
                </a:solidFill>
              </a:rPr>
              <a:t> services</a:t>
            </a:r>
            <a:endParaRPr lang="en-IN" sz="3200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87525"/>
            <a:ext cx="10515600" cy="4734832"/>
          </a:xfrm>
        </p:spPr>
        <p:txBody>
          <a:bodyPr/>
          <a:lstStyle/>
          <a:p>
            <a:r>
              <a:rPr lang="en-IN" sz="1800" dirty="0"/>
              <a:t>Background/Motivation</a:t>
            </a:r>
          </a:p>
          <a:p>
            <a:pPr lvl="1"/>
            <a:r>
              <a:rPr lang="en-IN" sz="1600" dirty="0">
                <a:solidFill>
                  <a:srgbClr val="0000FF"/>
                </a:solidFill>
              </a:rPr>
              <a:t>New </a:t>
            </a:r>
            <a:r>
              <a:rPr lang="en-IN" sz="1600" dirty="0" smtClean="0">
                <a:solidFill>
                  <a:srgbClr val="0000FF"/>
                </a:solidFill>
              </a:rPr>
              <a:t>requirements from SA1 (TS 22.369) </a:t>
            </a:r>
            <a:r>
              <a:rPr lang="en-IN" sz="1600" dirty="0">
                <a:solidFill>
                  <a:srgbClr val="0000FF"/>
                </a:solidFill>
              </a:rPr>
              <a:t>including </a:t>
            </a:r>
            <a:r>
              <a:rPr lang="en-US" sz="1600" dirty="0" smtClean="0">
                <a:solidFill>
                  <a:srgbClr val="0000FF"/>
                </a:solidFill>
              </a:rPr>
              <a:t>overview </a:t>
            </a:r>
            <a:r>
              <a:rPr lang="en-US" sz="1600" dirty="0">
                <a:solidFill>
                  <a:srgbClr val="0000FF"/>
                </a:solidFill>
              </a:rPr>
              <a:t>of Ambient </a:t>
            </a:r>
            <a:r>
              <a:rPr lang="en-US" sz="1600" dirty="0" err="1">
                <a:solidFill>
                  <a:srgbClr val="0000FF"/>
                </a:solidFill>
              </a:rPr>
              <a:t>IoT</a:t>
            </a:r>
            <a:r>
              <a:rPr lang="en-US" sz="1600" dirty="0">
                <a:solidFill>
                  <a:srgbClr val="0000FF"/>
                </a:solidFill>
              </a:rPr>
              <a:t> </a:t>
            </a:r>
            <a:r>
              <a:rPr lang="en-US" sz="1600" dirty="0" smtClean="0">
                <a:solidFill>
                  <a:srgbClr val="0000FF"/>
                </a:solidFill>
              </a:rPr>
              <a:t>service, </a:t>
            </a:r>
            <a:r>
              <a:rPr lang="en-IN" sz="1600" dirty="0" smtClean="0">
                <a:solidFill>
                  <a:srgbClr val="0000FF"/>
                </a:solidFill>
              </a:rPr>
              <a:t>functional </a:t>
            </a:r>
            <a:r>
              <a:rPr lang="en-IN" sz="1600" dirty="0">
                <a:solidFill>
                  <a:srgbClr val="0000FF"/>
                </a:solidFill>
              </a:rPr>
              <a:t>service requirements, Performance service </a:t>
            </a:r>
            <a:r>
              <a:rPr lang="en-IN" sz="1600" dirty="0" smtClean="0">
                <a:solidFill>
                  <a:srgbClr val="0000FF"/>
                </a:solidFill>
              </a:rPr>
              <a:t>requirements, etc.</a:t>
            </a:r>
            <a:endParaRPr lang="en-IN" sz="1600" dirty="0">
              <a:solidFill>
                <a:srgbClr val="0000FF"/>
              </a:solidFill>
            </a:endParaRPr>
          </a:p>
          <a:p>
            <a:pPr lvl="1"/>
            <a:r>
              <a:rPr lang="en-IN" sz="1600" dirty="0" smtClean="0">
                <a:solidFill>
                  <a:srgbClr val="0000FF"/>
                </a:solidFill>
              </a:rPr>
              <a:t>Architecture definition and Exposure information from SA2 </a:t>
            </a:r>
            <a:r>
              <a:rPr lang="en-IN" sz="1600" dirty="0">
                <a:solidFill>
                  <a:srgbClr val="0000FF"/>
                </a:solidFill>
              </a:rPr>
              <a:t>(TR 23.700-13).</a:t>
            </a:r>
            <a:endParaRPr lang="en-IN" sz="1600" dirty="0" smtClean="0">
              <a:solidFill>
                <a:srgbClr val="0000FF"/>
              </a:solidFill>
            </a:endParaRPr>
          </a:p>
          <a:p>
            <a:r>
              <a:rPr lang="en-IN" sz="1800" dirty="0" smtClean="0"/>
              <a:t>&lt;&lt;</a:t>
            </a:r>
            <a:r>
              <a:rPr lang="en-IN" sz="1800" dirty="0"/>
              <a:t>SI+WI or WI&gt;&gt;</a:t>
            </a:r>
          </a:p>
          <a:p>
            <a:pPr lvl="1"/>
            <a:r>
              <a:rPr lang="en-IN" sz="1600" dirty="0" smtClean="0">
                <a:solidFill>
                  <a:srgbClr val="0000FF"/>
                </a:solidFill>
              </a:rPr>
              <a:t>SI+WI</a:t>
            </a:r>
            <a:endParaRPr lang="en-IN" sz="1600" dirty="0">
              <a:solidFill>
                <a:srgbClr val="0000FF"/>
              </a:solidFill>
            </a:endParaRPr>
          </a:p>
          <a:p>
            <a:r>
              <a:rPr lang="en-IN" sz="1800" dirty="0"/>
              <a:t> &lt;&lt;Continuation or New topic&gt;&gt;</a:t>
            </a:r>
          </a:p>
          <a:p>
            <a:pPr lvl="1"/>
            <a:r>
              <a:rPr lang="en-IN" altLang="zh-CN" sz="1400" dirty="0" smtClean="0">
                <a:solidFill>
                  <a:srgbClr val="0000FF"/>
                </a:solidFill>
              </a:rPr>
              <a:t>New topic</a:t>
            </a:r>
          </a:p>
          <a:p>
            <a:r>
              <a:rPr lang="en-IN" sz="1800" dirty="0" smtClean="0"/>
              <a:t>Objectives</a:t>
            </a:r>
            <a:endParaRPr lang="en-IN" sz="1800" dirty="0"/>
          </a:p>
          <a:p>
            <a:pPr lvl="1"/>
            <a:r>
              <a:rPr lang="en-IN" altLang="zh-CN" sz="1400" dirty="0">
                <a:solidFill>
                  <a:srgbClr val="0000FF"/>
                </a:solidFill>
              </a:rPr>
              <a:t>Management for </a:t>
            </a:r>
            <a:r>
              <a:rPr lang="en-IN" altLang="zh-CN" sz="1400" dirty="0" err="1">
                <a:solidFill>
                  <a:srgbClr val="0000FF"/>
                </a:solidFill>
              </a:rPr>
              <a:t>AIoT</a:t>
            </a:r>
            <a:r>
              <a:rPr lang="en-IN" altLang="zh-CN" sz="1400" dirty="0">
                <a:solidFill>
                  <a:srgbClr val="0000FF"/>
                </a:solidFill>
              </a:rPr>
              <a:t> devices </a:t>
            </a:r>
          </a:p>
          <a:p>
            <a:pPr lvl="1"/>
            <a:r>
              <a:rPr lang="en-US" altLang="zh-CN" sz="1400" dirty="0">
                <a:solidFill>
                  <a:srgbClr val="0000FF"/>
                </a:solidFill>
              </a:rPr>
              <a:t>Support of the </a:t>
            </a:r>
            <a:r>
              <a:rPr lang="en-US" altLang="zh-CN" sz="1400" dirty="0" err="1">
                <a:solidFill>
                  <a:srgbClr val="0000FF"/>
                </a:solidFill>
              </a:rPr>
              <a:t>AIoT</a:t>
            </a:r>
            <a:r>
              <a:rPr lang="en-US" altLang="zh-CN" sz="1400" dirty="0">
                <a:solidFill>
                  <a:srgbClr val="0000FF"/>
                </a:solidFill>
              </a:rPr>
              <a:t> services</a:t>
            </a:r>
          </a:p>
          <a:p>
            <a:pPr lvl="1"/>
            <a:r>
              <a:rPr lang="en-GB" altLang="zh-CN" sz="1400" dirty="0">
                <a:solidFill>
                  <a:srgbClr val="0000FF"/>
                </a:solidFill>
              </a:rPr>
              <a:t>Expose the collected information of Ambient </a:t>
            </a:r>
            <a:r>
              <a:rPr lang="en-GB" altLang="zh-CN" sz="1400" dirty="0" err="1">
                <a:solidFill>
                  <a:srgbClr val="0000FF"/>
                </a:solidFill>
              </a:rPr>
              <a:t>IoT</a:t>
            </a:r>
            <a:r>
              <a:rPr lang="en-GB" altLang="zh-CN" sz="1400" dirty="0">
                <a:solidFill>
                  <a:srgbClr val="0000FF"/>
                </a:solidFill>
              </a:rPr>
              <a:t> </a:t>
            </a:r>
            <a:r>
              <a:rPr lang="en-GB" altLang="zh-CN" sz="1400" dirty="0" smtClean="0">
                <a:solidFill>
                  <a:srgbClr val="0000FF"/>
                </a:solidFill>
              </a:rPr>
              <a:t>devices</a:t>
            </a:r>
            <a:endParaRPr lang="en-IN" sz="1400" dirty="0" smtClean="0">
              <a:solidFill>
                <a:srgbClr val="0000FF"/>
              </a:solidFill>
            </a:endParaRPr>
          </a:p>
          <a:p>
            <a:r>
              <a:rPr lang="en-IN" sz="1800" dirty="0" smtClean="0"/>
              <a:t> TUs required</a:t>
            </a:r>
          </a:p>
          <a:p>
            <a:pPr lvl="1"/>
            <a:r>
              <a:rPr lang="en-IN" sz="1400" dirty="0" smtClean="0">
                <a:solidFill>
                  <a:srgbClr val="0000FF"/>
                </a:solidFill>
              </a:rPr>
              <a:t>SID: 5  WID: 4</a:t>
            </a:r>
            <a:endParaRPr lang="en-IN" sz="1400" dirty="0">
              <a:solidFill>
                <a:srgbClr val="0000FF"/>
              </a:solidFill>
            </a:endParaRPr>
          </a:p>
          <a:p>
            <a:r>
              <a:rPr lang="en-IN" sz="1800" dirty="0"/>
              <a:t> Dependency on other WGs</a:t>
            </a:r>
          </a:p>
          <a:p>
            <a:pPr lvl="1"/>
            <a:r>
              <a:rPr lang="en-IN" sz="1400" dirty="0" smtClean="0">
                <a:solidFill>
                  <a:srgbClr val="0000FF"/>
                </a:solidFill>
              </a:rPr>
              <a:t>SA2</a:t>
            </a:r>
            <a:endParaRPr lang="en-IN" sz="14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25448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657" y="609600"/>
            <a:ext cx="11194143" cy="903890"/>
          </a:xfrm>
        </p:spPr>
        <p:txBody>
          <a:bodyPr/>
          <a:lstStyle/>
          <a:p>
            <a:r>
              <a:rPr lang="en-IN" sz="3200" dirty="0"/>
              <a:t>Detailed 5GA </a:t>
            </a:r>
            <a:r>
              <a:rPr lang="en-IN" sz="3200" dirty="0" smtClean="0"/>
              <a:t>Proposal </a:t>
            </a:r>
            <a:r>
              <a:rPr lang="en-IN" altLang="zh-CN" sz="3200" dirty="0" smtClean="0"/>
              <a:t>Objectives</a:t>
            </a:r>
            <a:r>
              <a:rPr lang="en-IN" sz="3200" dirty="0" smtClean="0"/>
              <a:t>:</a:t>
            </a:r>
            <a:br>
              <a:rPr lang="en-IN" sz="3200" dirty="0" smtClean="0"/>
            </a:br>
            <a:r>
              <a:rPr lang="en-IN" altLang="zh-CN" sz="3200" dirty="0" smtClean="0">
                <a:solidFill>
                  <a:srgbClr val="0000FF"/>
                </a:solidFill>
              </a:rPr>
              <a:t>Application </a:t>
            </a:r>
            <a:r>
              <a:rPr lang="en-IN" altLang="zh-CN" sz="3200" dirty="0">
                <a:solidFill>
                  <a:srgbClr val="0000FF"/>
                </a:solidFill>
              </a:rPr>
              <a:t>enablement for </a:t>
            </a:r>
            <a:r>
              <a:rPr lang="en-IN" altLang="zh-CN" sz="3200" dirty="0" err="1">
                <a:solidFill>
                  <a:srgbClr val="0000FF"/>
                </a:solidFill>
              </a:rPr>
              <a:t>AIoT</a:t>
            </a:r>
            <a:r>
              <a:rPr lang="en-IN" altLang="zh-CN" sz="3200" dirty="0">
                <a:solidFill>
                  <a:srgbClr val="0000FF"/>
                </a:solidFill>
              </a:rPr>
              <a:t> </a:t>
            </a:r>
            <a:r>
              <a:rPr lang="en-IN" altLang="zh-CN" sz="3200" dirty="0" smtClean="0">
                <a:solidFill>
                  <a:srgbClr val="0000FF"/>
                </a:solidFill>
              </a:rPr>
              <a:t>services</a:t>
            </a:r>
            <a:endParaRPr lang="en-IN" sz="3200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2529" y="1844235"/>
            <a:ext cx="8506792" cy="4379991"/>
          </a:xfrm>
          <a:ln w="19050">
            <a:solidFill>
              <a:schemeClr val="accent1"/>
            </a:solidFill>
          </a:ln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IN" sz="1800" dirty="0"/>
              <a:t> </a:t>
            </a:r>
            <a:r>
              <a:rPr lang="en-US" sz="1800" b="1" dirty="0" smtClean="0"/>
              <a:t>Study Scope: 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sz="1400" b="1" dirty="0" smtClean="0"/>
              <a:t>align with the scope of Rel-19 SA2 </a:t>
            </a:r>
            <a:r>
              <a:rPr lang="en-US" sz="1400" b="1" dirty="0" err="1" smtClean="0"/>
              <a:t>AIoT</a:t>
            </a:r>
            <a:r>
              <a:rPr lang="en-US" sz="1400" b="1" dirty="0" smtClean="0"/>
              <a:t> WI and also consider the objectives of Rel-20 SA2 </a:t>
            </a:r>
            <a:r>
              <a:rPr lang="en-US" sz="1400" b="1" dirty="0" err="1" smtClean="0"/>
              <a:t>AIoT</a:t>
            </a:r>
            <a:r>
              <a:rPr lang="en-US" sz="1400" b="1" dirty="0" smtClean="0"/>
              <a:t> SI</a:t>
            </a:r>
            <a:endParaRPr lang="en-US" altLang="zh-CN" sz="1400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14400" lvl="2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altLang="zh-CN" sz="1200" b="1" dirty="0">
                <a:latin typeface="Calibri" panose="020F0502020204030204" pitchFamily="34" charset="0"/>
                <a:cs typeface="Calibri" panose="020F0502020204030204" pitchFamily="34" charset="0"/>
              </a:rPr>
              <a:t>Topology: </a:t>
            </a:r>
            <a:r>
              <a:rPr lang="en-US" altLang="zh-CN" sz="1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200" dirty="0" smtClean="0">
                <a:solidFill>
                  <a:schemeClr val="dk1"/>
                </a:solidFill>
              </a:rPr>
              <a:t>Topology 1(Rel-19); </a:t>
            </a:r>
            <a:r>
              <a:rPr lang="en-US" altLang="zh-CN" sz="1200" dirty="0" smtClean="0"/>
              <a:t>Topology 2(Rel-20)</a:t>
            </a:r>
            <a:endParaRPr lang="en-US" altLang="zh-CN" sz="1200" dirty="0"/>
          </a:p>
          <a:p>
            <a:pPr marL="914400" lvl="2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altLang="zh-CN" sz="1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Device type: </a:t>
            </a:r>
            <a:r>
              <a:rPr lang="en-US" altLang="zh-CN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Type 1</a:t>
            </a:r>
            <a:r>
              <a:rPr lang="en-US" altLang="zh-CN" sz="1200" dirty="0" smtClean="0">
                <a:solidFill>
                  <a:schemeClr val="dk1"/>
                </a:solidFill>
              </a:rPr>
              <a:t>(Rel-19); </a:t>
            </a:r>
            <a:r>
              <a:rPr lang="en-US" altLang="zh-CN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Type 2a and 2b</a:t>
            </a:r>
            <a:r>
              <a:rPr lang="en-US" altLang="zh-CN" sz="1200" dirty="0" smtClean="0">
                <a:solidFill>
                  <a:schemeClr val="dk1"/>
                </a:solidFill>
              </a:rPr>
              <a:t>(Rel-20)</a:t>
            </a:r>
            <a:endParaRPr lang="en-US" altLang="zh-CN" sz="12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14400" lvl="2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altLang="zh-CN" sz="1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Traffic type:  </a:t>
            </a:r>
            <a:r>
              <a:rPr lang="en-US" altLang="zh-CN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DT and DO-DTT</a:t>
            </a:r>
            <a:r>
              <a:rPr lang="en-US" altLang="zh-CN" sz="1200" dirty="0" smtClean="0">
                <a:solidFill>
                  <a:schemeClr val="dk1"/>
                </a:solidFill>
              </a:rPr>
              <a:t>(Rel-19)</a:t>
            </a:r>
            <a:r>
              <a:rPr lang="en-US" altLang="zh-CN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; DO-A</a:t>
            </a:r>
            <a:r>
              <a:rPr lang="en-US" altLang="zh-CN" sz="1200" dirty="0" smtClean="0">
                <a:solidFill>
                  <a:schemeClr val="dk1"/>
                </a:solidFill>
              </a:rPr>
              <a:t>(Rel-20)</a:t>
            </a:r>
            <a:endParaRPr lang="en-US" altLang="zh-CN" sz="12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14400" lvl="2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altLang="zh-CN" sz="1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Use case: </a:t>
            </a:r>
            <a:r>
              <a:rPr lang="en-US" altLang="zh-CN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Inventory and Command (</a:t>
            </a:r>
            <a:r>
              <a:rPr lang="en-US" altLang="zh-CN" sz="1200" dirty="0" smtClean="0">
                <a:solidFill>
                  <a:schemeClr val="dk1"/>
                </a:solidFill>
              </a:rPr>
              <a:t>Rel-19</a:t>
            </a:r>
            <a:r>
              <a:rPr lang="en-US" altLang="zh-CN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); Location and Sensor </a:t>
            </a:r>
            <a:r>
              <a:rPr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data </a:t>
            </a:r>
            <a:r>
              <a:rPr lang="en-US" altLang="zh-CN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reporting</a:t>
            </a:r>
            <a:r>
              <a:rPr lang="en-US" altLang="zh-CN" sz="1200" dirty="0">
                <a:solidFill>
                  <a:schemeClr val="dk1"/>
                </a:solidFill>
              </a:rPr>
              <a:t>(Rel-20</a:t>
            </a:r>
            <a:r>
              <a:rPr lang="en-US" altLang="zh-CN" sz="1200" dirty="0" smtClean="0">
                <a:solidFill>
                  <a:schemeClr val="dk1"/>
                </a:solidFill>
              </a:rPr>
              <a:t>)</a:t>
            </a:r>
            <a:endParaRPr lang="en-US" altLang="zh-CN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28600" lvl="3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IN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N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lang="en-IN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anagement for </a:t>
            </a:r>
            <a:r>
              <a:rPr lang="en-IN" altLang="zh-CN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AIoT</a:t>
            </a:r>
            <a:r>
              <a:rPr lang="en-IN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devices </a:t>
            </a:r>
          </a:p>
          <a:p>
            <a:pPr marL="457200" lvl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Study how the </a:t>
            </a:r>
            <a:r>
              <a:rPr lang="en-US" altLang="zh-CN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AIoT</a:t>
            </a: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 enabler </a:t>
            </a:r>
            <a:r>
              <a:rPr lang="en-US" altLang="zh-CN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managers the </a:t>
            </a:r>
            <a:r>
              <a:rPr lang="en-GB" altLang="zh-CN" sz="1400" dirty="0" smtClean="0"/>
              <a:t>identifier</a:t>
            </a:r>
            <a:r>
              <a:rPr lang="en-US" altLang="zh-CN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 for </a:t>
            </a:r>
            <a:r>
              <a:rPr lang="en-US" altLang="zh-CN" sz="14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AIoT</a:t>
            </a:r>
            <a:r>
              <a:rPr lang="en-US" altLang="zh-CN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 devices</a:t>
            </a: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 (e.g. associate the device </a:t>
            </a:r>
            <a:r>
              <a:rPr lang="en-US" altLang="zh-CN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ID </a:t>
            </a: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with reader ID)</a:t>
            </a:r>
            <a:r>
              <a:rPr lang="en-US" altLang="zh-CN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228600" lvl="3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upport of the </a:t>
            </a:r>
            <a:r>
              <a:rPr lang="en-US" altLang="zh-CN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AIoT</a:t>
            </a:r>
            <a:r>
              <a:rPr lang="en-US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services</a:t>
            </a:r>
          </a:p>
          <a:p>
            <a:pPr marL="457200" lvl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altLang="zh-CN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Study how the </a:t>
            </a:r>
            <a:r>
              <a:rPr lang="en-US" altLang="zh-CN" sz="14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AIoT</a:t>
            </a:r>
            <a:r>
              <a:rPr lang="en-US" altLang="zh-CN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 enabler support the VAL server’s requests </a:t>
            </a:r>
            <a:r>
              <a:rPr lang="en-US" altLang="zh-CN" sz="1400" dirty="0" smtClean="0"/>
              <a:t>(</a:t>
            </a:r>
            <a:r>
              <a:rPr lang="en-US" altLang="zh-CN" sz="1400" dirty="0"/>
              <a:t>e.g. inventory, command</a:t>
            </a:r>
            <a:r>
              <a:rPr lang="en-US" altLang="zh-CN" sz="1400" dirty="0" smtClean="0"/>
              <a:t>) </a:t>
            </a:r>
            <a:r>
              <a:rPr lang="en-US" altLang="zh-CN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for the </a:t>
            </a:r>
            <a:r>
              <a:rPr lang="en-US" altLang="zh-CN" sz="14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AIoT</a:t>
            </a:r>
            <a:r>
              <a:rPr lang="en-US" altLang="zh-CN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 devices</a:t>
            </a:r>
          </a:p>
          <a:p>
            <a:pPr marL="457200" lvl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altLang="zh-CN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Study </a:t>
            </a: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how the </a:t>
            </a:r>
            <a:r>
              <a:rPr lang="en-US" altLang="zh-CN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AIoT</a:t>
            </a: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 enabler </a:t>
            </a:r>
            <a:r>
              <a:rPr lang="en-US" altLang="zh-CN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discovers the related reader and obtains </a:t>
            </a: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altLang="zh-CN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AIoT</a:t>
            </a: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 devices </a:t>
            </a:r>
            <a:r>
              <a:rPr lang="en-US" altLang="zh-CN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related information as requested.</a:t>
            </a:r>
          </a:p>
          <a:p>
            <a:pPr marL="457200" lvl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altLang="zh-CN" sz="1400" dirty="0"/>
              <a:t>Study how the </a:t>
            </a:r>
            <a:r>
              <a:rPr lang="en-US" altLang="zh-CN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AIoT</a:t>
            </a: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 enabler </a:t>
            </a:r>
            <a:r>
              <a:rPr lang="en-US" altLang="zh-CN" sz="1400" dirty="0" smtClean="0"/>
              <a:t>provisioning </a:t>
            </a:r>
            <a:r>
              <a:rPr lang="en-US" altLang="zh-CN" sz="1400" dirty="0"/>
              <a:t>the configuration for the e.g. inventory, command </a:t>
            </a:r>
            <a:r>
              <a:rPr lang="en-US" altLang="zh-CN" sz="1400" dirty="0" smtClean="0"/>
              <a:t>operations</a:t>
            </a:r>
            <a:r>
              <a:rPr lang="en-GB" altLang="zh-CN" sz="1400" dirty="0"/>
              <a:t>.</a:t>
            </a:r>
            <a:endParaRPr lang="en-US" altLang="zh-CN" sz="1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28600" lvl="3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GB" altLang="zh-CN" b="1" dirty="0"/>
              <a:t>Expose the collected information of Ambient </a:t>
            </a:r>
            <a:r>
              <a:rPr lang="en-GB" altLang="zh-CN" b="1" dirty="0" err="1"/>
              <a:t>IoT</a:t>
            </a:r>
            <a:r>
              <a:rPr lang="en-GB" altLang="zh-CN" b="1" dirty="0"/>
              <a:t> </a:t>
            </a:r>
            <a:r>
              <a:rPr lang="en-GB" altLang="zh-CN" b="1" dirty="0" smtClean="0"/>
              <a:t>devices</a:t>
            </a:r>
            <a:endParaRPr lang="en-US" altLang="zh-CN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altLang="zh-CN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Analyze and manage the </a:t>
            </a:r>
            <a:r>
              <a:rPr lang="en-US" altLang="zh-CN" sz="14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AIoT</a:t>
            </a:r>
            <a:r>
              <a:rPr lang="en-US" altLang="zh-CN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 device Data (e.g</a:t>
            </a: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altLang="zh-CN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classification, </a:t>
            </a: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duplication </a:t>
            </a:r>
            <a:r>
              <a:rPr lang="en-US" altLang="zh-CN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removal, aggregation</a:t>
            </a: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, format </a:t>
            </a:r>
            <a:r>
              <a:rPr lang="en-US" altLang="zh-CN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unification)</a:t>
            </a:r>
          </a:p>
          <a:p>
            <a:pPr marL="457200" lvl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en-US" altLang="zh-CN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xpose </a:t>
            </a: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altLang="zh-CN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value-added </a:t>
            </a:r>
            <a:r>
              <a:rPr lang="en-US" altLang="zh-CN" sz="14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AIoT</a:t>
            </a: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devices information </a:t>
            </a:r>
            <a:r>
              <a:rPr lang="en-US" altLang="zh-CN" sz="1400" dirty="0"/>
              <a:t>to the consumer (e.g. VAL server</a:t>
            </a:r>
            <a:r>
              <a:rPr lang="en-US" altLang="zh-CN" sz="1400" dirty="0" smtClean="0"/>
              <a:t>).</a:t>
            </a:r>
            <a:endParaRPr lang="en-US" altLang="zh-CN" sz="1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65" y="6281232"/>
            <a:ext cx="1151093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3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altLang="zh-CN" sz="14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NOTE</a:t>
            </a:r>
            <a:r>
              <a:rPr lang="en-US" altLang="zh-CN" sz="1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altLang="zh-CN" sz="14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SA6 </a:t>
            </a:r>
            <a:r>
              <a:rPr lang="en-US" altLang="zh-CN" sz="1400" b="1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AIoT</a:t>
            </a:r>
            <a:r>
              <a:rPr lang="en-US" altLang="zh-CN" sz="14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SI will start based </a:t>
            </a:r>
            <a:r>
              <a:rPr lang="en-US" altLang="zh-CN" sz="1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 the scope of Rel-19 SA2 </a:t>
            </a:r>
            <a:r>
              <a:rPr lang="en-US" altLang="zh-CN" sz="14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AIoT</a:t>
            </a:r>
            <a:r>
              <a:rPr lang="en-US" altLang="zh-CN" sz="1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WI </a:t>
            </a:r>
            <a:r>
              <a:rPr lang="en-US" altLang="zh-CN" sz="14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first, and may update the </a:t>
            </a:r>
            <a:r>
              <a:rPr lang="en-US" altLang="zh-CN" sz="1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objectives </a:t>
            </a:r>
            <a:r>
              <a:rPr lang="en-US" altLang="zh-CN" sz="14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after the Rel-20 SA2 </a:t>
            </a:r>
            <a:r>
              <a:rPr lang="en-US" altLang="zh-CN" sz="1400" b="1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AIoT</a:t>
            </a:r>
            <a:r>
              <a:rPr lang="en-US" altLang="zh-CN" sz="14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SI is ready</a:t>
            </a:r>
            <a:r>
              <a:rPr lang="en-US" altLang="zh-CN" sz="1400" b="1" dirty="0" smtClean="0">
                <a:solidFill>
                  <a:srgbClr val="2A6EA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altLang="zh-CN" sz="1600" b="1" dirty="0">
              <a:solidFill>
                <a:srgbClr val="2A6EA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0037" y="2200866"/>
            <a:ext cx="3064817" cy="3239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927513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8_Office 主题​​">
  <a:themeElements>
    <a:clrScheme name="自定义 1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BD0D9"/>
      </a:accent2>
      <a:accent3>
        <a:srgbClr val="FE5B41"/>
      </a:accent3>
      <a:accent4>
        <a:srgbClr val="307FF9"/>
      </a:accent4>
      <a:accent5>
        <a:srgbClr val="10CF9B"/>
      </a:accent5>
      <a:accent6>
        <a:srgbClr val="7CCA62"/>
      </a:accent6>
      <a:hlink>
        <a:srgbClr val="F49100"/>
      </a:hlink>
      <a:folHlink>
        <a:srgbClr val="85DFD0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自定义 1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BD0D9"/>
      </a:accent2>
      <a:accent3>
        <a:srgbClr val="FE5B41"/>
      </a:accent3>
      <a:accent4>
        <a:srgbClr val="307FF9"/>
      </a:accent4>
      <a:accent5>
        <a:srgbClr val="10CF9B"/>
      </a:accent5>
      <a:accent6>
        <a:srgbClr val="7CCA62"/>
      </a:accent6>
      <a:hlink>
        <a:srgbClr val="F49100"/>
      </a:hlink>
      <a:folHlink>
        <a:srgbClr val="85DFD0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5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浅色内页">
  <a:themeElements>
    <a:clrScheme name="中信科移动临时模板主题色1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BD0D9"/>
      </a:accent2>
      <a:accent3>
        <a:srgbClr val="FE5B41"/>
      </a:accent3>
      <a:accent4>
        <a:srgbClr val="307FF9"/>
      </a:accent4>
      <a:accent5>
        <a:srgbClr val="10CF9B"/>
      </a:accent5>
      <a:accent6>
        <a:srgbClr val="7CCA62"/>
      </a:accent6>
      <a:hlink>
        <a:srgbClr val="F49100"/>
      </a:hlink>
      <a:folHlink>
        <a:srgbClr val="85DFD0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9_Office 主题​​">
  <a:themeElements>
    <a:clrScheme name="自定义 1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BD0D9"/>
      </a:accent2>
      <a:accent3>
        <a:srgbClr val="FE5B41"/>
      </a:accent3>
      <a:accent4>
        <a:srgbClr val="307FF9"/>
      </a:accent4>
      <a:accent5>
        <a:srgbClr val="10CF9B"/>
      </a:accent5>
      <a:accent6>
        <a:srgbClr val="7CCA62"/>
      </a:accent6>
      <a:hlink>
        <a:srgbClr val="F49100"/>
      </a:hlink>
      <a:folHlink>
        <a:srgbClr val="85DFD0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rgbClr val="00FFFF"/>
            </a:gs>
            <a:gs pos="100000">
              <a:schemeClr val="accent4">
                <a:lumMod val="75000"/>
              </a:schemeClr>
            </a:gs>
          </a:gsLst>
          <a:lin ang="5400000" scaled="1"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浅色内页">
  <a:themeElements>
    <a:clrScheme name="中信科移动临时模板主题色1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BD0D9"/>
      </a:accent2>
      <a:accent3>
        <a:srgbClr val="FE5B41"/>
      </a:accent3>
      <a:accent4>
        <a:srgbClr val="307FF9"/>
      </a:accent4>
      <a:accent5>
        <a:srgbClr val="10CF9B"/>
      </a:accent5>
      <a:accent6>
        <a:srgbClr val="7CCA62"/>
      </a:accent6>
      <a:hlink>
        <a:srgbClr val="F49100"/>
      </a:hlink>
      <a:folHlink>
        <a:srgbClr val="85DFD0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101634</TotalTime>
  <Words>1420</Words>
  <Application>Microsoft Office PowerPoint</Application>
  <PresentationFormat>自定义</PresentationFormat>
  <Paragraphs>115</Paragraphs>
  <Slides>8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6</vt:i4>
      </vt:variant>
      <vt:variant>
        <vt:lpstr>幻灯片标题</vt:lpstr>
      </vt:variant>
      <vt:variant>
        <vt:i4>8</vt:i4>
      </vt:variant>
    </vt:vector>
  </HeadingPairs>
  <TitlesOfParts>
    <vt:vector size="14" baseType="lpstr">
      <vt:lpstr>18_Office 主题​​</vt:lpstr>
      <vt:lpstr>自定义设计方案</vt:lpstr>
      <vt:lpstr>浅色内页</vt:lpstr>
      <vt:lpstr>19_Office 主题​​</vt:lpstr>
      <vt:lpstr>1_浅色内页</vt:lpstr>
      <vt:lpstr>Office Theme</vt:lpstr>
      <vt:lpstr>Discussion Paper on SID proposal of  application enablement for  Ambient IoT services</vt:lpstr>
      <vt:lpstr>Outline</vt:lpstr>
      <vt:lpstr>PowerPoint 演示文稿</vt:lpstr>
      <vt:lpstr>PowerPoint 演示文稿</vt:lpstr>
      <vt:lpstr>PowerPoint 演示文稿</vt:lpstr>
      <vt:lpstr>Outline</vt:lpstr>
      <vt:lpstr>SA6 Rel-20 5GA Proposal Overview: Application enablement for Ambient IoT services</vt:lpstr>
      <vt:lpstr>Detailed 5GA Proposal Objectives: Application enablement for AIoT services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张莹</dc:creator>
  <cp:lastModifiedBy>CATT01</cp:lastModifiedBy>
  <cp:revision>1729</cp:revision>
  <cp:lastPrinted>2021-07-26T02:48:17Z</cp:lastPrinted>
  <dcterms:created xsi:type="dcterms:W3CDTF">2019-07-24T06:46:10Z</dcterms:created>
  <dcterms:modified xsi:type="dcterms:W3CDTF">2025-02-10T09:18:22Z</dcterms:modified>
</cp:coreProperties>
</file>