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1255" r:id="rId6"/>
    <p:sldId id="1254" r:id="rId7"/>
    <p:sldId id="1244" r:id="rId8"/>
    <p:sldId id="1243" r:id="rId9"/>
    <p:sldId id="1256" r:id="rId10"/>
    <p:sldId id="1257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98" autoAdjust="0"/>
    <p:restoredTop sz="94679" autoAdjust="0"/>
  </p:normalViewPr>
  <p:slideViewPr>
    <p:cSldViewPr snapToGrid="0">
      <p:cViewPr varScale="1">
        <p:scale>
          <a:sx n="95" d="100"/>
          <a:sy n="95" d="100"/>
        </p:scale>
        <p:origin x="-38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TSG-SA WG6 Meeting #65	S6-250168</a:t>
            </a: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TSG-SA WG6 Meeting #65	S6-250168</a:t>
            </a: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  <p:sp>
        <p:nvSpPr>
          <p:cNvPr id="5" name="页眉占位符 4">
            <a:extLst>
              <a:ext uri="{FF2B5EF4-FFF2-40B4-BE49-F238E27FC236}">
                <a16:creationId xmlns:a16="http://schemas.microsoft.com/office/drawing/2014/main" id="{71C952DF-AC18-4C3D-B03A-33A3A8FEFDD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3GPP TSG-SA WG6 Meeting #65	S6-250168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7944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  <p:sp>
        <p:nvSpPr>
          <p:cNvPr id="5" name="页眉占位符 4">
            <a:extLst>
              <a:ext uri="{FF2B5EF4-FFF2-40B4-BE49-F238E27FC236}">
                <a16:creationId xmlns:a16="http://schemas.microsoft.com/office/drawing/2014/main" id="{DCE76DF7-EF8C-4982-A6C6-20583FD435C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3GPP TSG-SA WG6 Meeting #65	S6-250168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8887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  <p:sp>
        <p:nvSpPr>
          <p:cNvPr id="5" name="页眉占位符 4">
            <a:extLst>
              <a:ext uri="{FF2B5EF4-FFF2-40B4-BE49-F238E27FC236}">
                <a16:creationId xmlns:a16="http://schemas.microsoft.com/office/drawing/2014/main" id="{55A59C32-2C86-4221-AE8E-80F8A12966E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3GPP TSG-SA WG6 Meeting #65	S6-250168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8401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073C3-1DE1-3A37-F3D7-5BDDEF1B2323}"/>
              </a:ext>
            </a:extLst>
          </p:cNvPr>
          <p:cNvSpPr txBox="1">
            <a:spLocks/>
          </p:cNvSpPr>
          <p:nvPr/>
        </p:nvSpPr>
        <p:spPr bwMode="auto">
          <a:xfrm>
            <a:off x="532791" y="2018665"/>
            <a:ext cx="9879722" cy="2820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Tx/>
              <a:buNone/>
            </a:pPr>
            <a:br>
              <a:rPr lang="en-GB" altLang="en-US" dirty="0"/>
            </a:br>
            <a:r>
              <a:rPr lang="en-GB" altLang="en-US" sz="5400" b="1" dirty="0">
                <a:latin typeface="+mj-lt"/>
              </a:rPr>
              <a:t>Discussion on the </a:t>
            </a:r>
            <a:r>
              <a:rPr lang="en-US" altLang="zh-CN" sz="5400" b="1" dirty="0">
                <a:latin typeface="+mj-lt"/>
              </a:rPr>
              <a:t>principle of </a:t>
            </a:r>
            <a:r>
              <a:rPr lang="en-US" altLang="en-US" sz="5400" b="1" dirty="0">
                <a:latin typeface="+mj-lt"/>
              </a:rPr>
              <a:t>API service</a:t>
            </a:r>
            <a:r>
              <a:rPr lang="en-US" altLang="zh-CN" sz="5400" b="1" dirty="0">
                <a:latin typeface="+mj-lt"/>
              </a:rPr>
              <a:t>s</a:t>
            </a:r>
            <a:r>
              <a:rPr lang="en-US" altLang="en-US" sz="5400" b="1" dirty="0">
                <a:latin typeface="+mj-lt"/>
              </a:rPr>
              <a:t> </a:t>
            </a:r>
            <a:r>
              <a:rPr lang="en-US" altLang="zh-CN" sz="5400" b="1" dirty="0">
                <a:latin typeface="+mj-lt"/>
              </a:rPr>
              <a:t>granularity </a:t>
            </a:r>
          </a:p>
          <a:p>
            <a:pPr marL="0" indent="0" algn="ctr" eaLnBrk="1" hangingPunct="1">
              <a:buFontTx/>
              <a:buNone/>
            </a:pPr>
            <a:endParaRPr lang="en-GB" altLang="en-US" sz="2000" b="1" dirty="0">
              <a:latin typeface="+mj-lt"/>
            </a:endParaRP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E7AC6769-B957-4B5C-A633-248E167512D1}"/>
              </a:ext>
            </a:extLst>
          </p:cNvPr>
          <p:cNvSpPr txBox="1">
            <a:spLocks/>
          </p:cNvSpPr>
          <p:nvPr/>
        </p:nvSpPr>
        <p:spPr bwMode="auto">
          <a:xfrm>
            <a:off x="2041891" y="4191307"/>
            <a:ext cx="6453188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</a:t>
            </a:r>
            <a:r>
              <a:rPr lang="en-US" altLang="zh-CN" sz="1400" dirty="0">
                <a:latin typeface="Arial" panose="020B0604020202020204" pitchFamily="34" charset="0"/>
              </a:rPr>
              <a:t>Huawei Technologies Co Ltd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US" altLang="zh-CN" sz="1400" dirty="0">
                <a:latin typeface="Arial" panose="020B0604020202020204" pitchFamily="34" charset="0"/>
              </a:rPr>
              <a:t>Contactor                     yangyanmei@huawei.com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Working methods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</a:t>
            </a:r>
            <a:r>
              <a:rPr lang="en-US" altLang="zh-CN" sz="1400" dirty="0">
                <a:latin typeface="Arial" panose="020B0604020202020204" pitchFamily="34" charset="0"/>
              </a:rPr>
              <a:t>Endorsement </a:t>
            </a:r>
            <a:endParaRPr lang="en-GB" altLang="en-US" sz="1400" dirty="0">
              <a:latin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33C167-DBD5-4B91-A24D-49BA1FAA991E}"/>
              </a:ext>
            </a:extLst>
          </p:cNvPr>
          <p:cNvSpPr txBox="1"/>
          <p:nvPr/>
        </p:nvSpPr>
        <p:spPr>
          <a:xfrm>
            <a:off x="472830" y="198288"/>
            <a:ext cx="8897816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3GPP TSG-SA WG6 Meeting #65	</a:t>
            </a:r>
            <a:endParaRPr lang="zh-CN" altLang="zh-CN" sz="1800" dirty="0">
              <a:effectLst/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Athens, Greece 17</a:t>
            </a:r>
            <a:r>
              <a:rPr lang="en-GB" altLang="zh-CN" sz="1800" b="1" baseline="300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 – 21</a:t>
            </a:r>
            <a:r>
              <a:rPr lang="en-GB" altLang="zh-CN" sz="1800" b="1" baseline="300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st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 February 2025	</a:t>
            </a:r>
            <a:endParaRPr lang="zh-CN" altLang="en-US" b="1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9CC0217-280C-4646-BDBD-E937233391F8}"/>
              </a:ext>
            </a:extLst>
          </p:cNvPr>
          <p:cNvSpPr txBox="1"/>
          <p:nvPr/>
        </p:nvSpPr>
        <p:spPr>
          <a:xfrm>
            <a:off x="6967415" y="190593"/>
            <a:ext cx="61663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S6-2501</a:t>
            </a:r>
            <a:r>
              <a:rPr lang="en-US" altLang="zh-CN" b="1" dirty="0"/>
              <a:t>68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Freeform 62">
            <a:extLst>
              <a:ext uri="{FF2B5EF4-FFF2-40B4-BE49-F238E27FC236}">
                <a16:creationId xmlns:a16="http://schemas.microsoft.com/office/drawing/2014/main" id="{E5DEFFE4-73D1-42D4-A5FE-A75CA17B7913}"/>
              </a:ext>
            </a:extLst>
          </p:cNvPr>
          <p:cNvSpPr>
            <a:spLocks/>
          </p:cNvSpPr>
          <p:nvPr/>
        </p:nvSpPr>
        <p:spPr bwMode="ltGray">
          <a:xfrm rot="18455566">
            <a:off x="8897332" y="2937402"/>
            <a:ext cx="1935690" cy="1662226"/>
          </a:xfrm>
          <a:custGeom>
            <a:avLst/>
            <a:gdLst>
              <a:gd name="T0" fmla="*/ 0 w 1291"/>
              <a:gd name="T1" fmla="*/ 2147483646 h 886"/>
              <a:gd name="T2" fmla="*/ 2147483646 w 1291"/>
              <a:gd name="T3" fmla="*/ 2147483646 h 886"/>
              <a:gd name="T4" fmla="*/ 2147483646 w 1291"/>
              <a:gd name="T5" fmla="*/ 2147483646 h 886"/>
              <a:gd name="T6" fmla="*/ 2147483646 w 1291"/>
              <a:gd name="T7" fmla="*/ 2147483646 h 886"/>
              <a:gd name="T8" fmla="*/ 2147483646 w 1291"/>
              <a:gd name="T9" fmla="*/ 0 h 886"/>
              <a:gd name="T10" fmla="*/ 2147483646 w 1291"/>
              <a:gd name="T11" fmla="*/ 2147483646 h 886"/>
              <a:gd name="T12" fmla="*/ 2147483646 w 1291"/>
              <a:gd name="T13" fmla="*/ 2147483646 h 886"/>
              <a:gd name="T14" fmla="*/ 2147483646 w 1291"/>
              <a:gd name="T15" fmla="*/ 2147483646 h 886"/>
              <a:gd name="T16" fmla="*/ 2147483646 w 1291"/>
              <a:gd name="T17" fmla="*/ 2147483646 h 886"/>
              <a:gd name="T18" fmla="*/ 0 w 1291"/>
              <a:gd name="T19" fmla="*/ 2147483646 h 88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91"/>
              <a:gd name="T31" fmla="*/ 0 h 886"/>
              <a:gd name="T32" fmla="*/ 1291 w 1291"/>
              <a:gd name="T33" fmla="*/ 886 h 88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91" h="886">
                <a:moveTo>
                  <a:pt x="0" y="687"/>
                </a:moveTo>
                <a:cubicBezTo>
                  <a:pt x="261" y="646"/>
                  <a:pt x="345" y="660"/>
                  <a:pt x="671" y="532"/>
                </a:cubicBezTo>
                <a:cubicBezTo>
                  <a:pt x="997" y="404"/>
                  <a:pt x="1069" y="227"/>
                  <a:pt x="1103" y="149"/>
                </a:cubicBezTo>
                <a:cubicBezTo>
                  <a:pt x="1045" y="140"/>
                  <a:pt x="988" y="131"/>
                  <a:pt x="988" y="131"/>
                </a:cubicBezTo>
                <a:lnTo>
                  <a:pt x="1164" y="0"/>
                </a:lnTo>
                <a:lnTo>
                  <a:pt x="1291" y="183"/>
                </a:lnTo>
                <a:lnTo>
                  <a:pt x="1164" y="161"/>
                </a:lnTo>
                <a:cubicBezTo>
                  <a:pt x="1120" y="317"/>
                  <a:pt x="981" y="576"/>
                  <a:pt x="798" y="714"/>
                </a:cubicBezTo>
                <a:cubicBezTo>
                  <a:pt x="615" y="852"/>
                  <a:pt x="749" y="772"/>
                  <a:pt x="554" y="886"/>
                </a:cubicBezTo>
                <a:lnTo>
                  <a:pt x="0" y="687"/>
                </a:lnTo>
                <a:close/>
              </a:path>
            </a:pathLst>
          </a:custGeom>
          <a:gradFill rotWithShape="1">
            <a:gsLst>
              <a:gs pos="0">
                <a:srgbClr val="3C5470"/>
              </a:gs>
              <a:gs pos="100000">
                <a:srgbClr val="F8F8F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E307A66-6CB1-4736-AF9E-E4C9F3245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220" y="323867"/>
            <a:ext cx="10515600" cy="1104917"/>
          </a:xfrm>
        </p:spPr>
        <p:txBody>
          <a:bodyPr/>
          <a:lstStyle/>
          <a:p>
            <a:r>
              <a:rPr lang="en-US" altLang="zh-CN" sz="28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Goal of Stage 2 API design guidelines</a:t>
            </a:r>
            <a:endParaRPr lang="zh-CN" altLang="en-US" sz="2800" kern="0" dirty="0">
              <a:solidFill>
                <a:srgbClr val="FF0000"/>
              </a:solidFill>
              <a:latin typeface="Calibri"/>
              <a:ea typeface="MS PGothic" panose="020B0600070205080204" pitchFamily="34" charset="-128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5A5CB956-A990-438F-B566-62016601BA85}"/>
              </a:ext>
            </a:extLst>
          </p:cNvPr>
          <p:cNvSpPr/>
          <p:nvPr/>
        </p:nvSpPr>
        <p:spPr>
          <a:xfrm>
            <a:off x="6192122" y="3109358"/>
            <a:ext cx="3474411" cy="8899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4E2B7B76-621B-4FEF-85B3-696DC589D1A0}"/>
              </a:ext>
            </a:extLst>
          </p:cNvPr>
          <p:cNvSpPr/>
          <p:nvPr/>
        </p:nvSpPr>
        <p:spPr>
          <a:xfrm>
            <a:off x="7056964" y="3201734"/>
            <a:ext cx="2538441" cy="49958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/>
              <a:t>Micro service unit</a:t>
            </a:r>
            <a:endParaRPr lang="zh-CN" altLang="en-US" sz="1200" b="1" dirty="0"/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29FEA618-D622-4412-AA4B-68BDD47C1059}"/>
              </a:ext>
            </a:extLst>
          </p:cNvPr>
          <p:cNvSpPr/>
          <p:nvPr/>
        </p:nvSpPr>
        <p:spPr>
          <a:xfrm>
            <a:off x="6371164" y="3288542"/>
            <a:ext cx="2538441" cy="49958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/>
              <a:t>Micro service processing unit</a:t>
            </a:r>
            <a:endParaRPr lang="zh-CN" altLang="en-US" sz="1200" b="1" dirty="0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35A5F38B-B00A-4978-AC85-08BF5439B090}"/>
              </a:ext>
            </a:extLst>
          </p:cNvPr>
          <p:cNvSpPr/>
          <p:nvPr/>
        </p:nvSpPr>
        <p:spPr>
          <a:xfrm>
            <a:off x="6202988" y="2585275"/>
            <a:ext cx="3474411" cy="43341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External API message processing (Border AEF/AEF)</a:t>
            </a:r>
            <a:endParaRPr lang="zh-CN" altLang="en-US" sz="1400" dirty="0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44E302CA-F385-43AC-A9B1-060A1C573146}"/>
              </a:ext>
            </a:extLst>
          </p:cNvPr>
          <p:cNvSpPr txBox="1"/>
          <p:nvPr/>
        </p:nvSpPr>
        <p:spPr>
          <a:xfrm>
            <a:off x="7532557" y="3777170"/>
            <a:ext cx="25384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+mn-lt"/>
                <a:cs typeface="+mn-cs"/>
              </a:rPr>
              <a:t>SEAL service  layer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5A164E7F-695F-4CCA-850B-E7DC94786788}"/>
              </a:ext>
            </a:extLst>
          </p:cNvPr>
          <p:cNvCxnSpPr>
            <a:cxnSpLocks/>
          </p:cNvCxnSpPr>
          <p:nvPr/>
        </p:nvCxnSpPr>
        <p:spPr>
          <a:xfrm>
            <a:off x="8054230" y="3999329"/>
            <a:ext cx="0" cy="4412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>
            <a:extLst>
              <a:ext uri="{FF2B5EF4-FFF2-40B4-BE49-F238E27FC236}">
                <a16:creationId xmlns:a16="http://schemas.microsoft.com/office/drawing/2014/main" id="{1E40B146-3CCD-4757-B8C1-C7148D25CF88}"/>
              </a:ext>
            </a:extLst>
          </p:cNvPr>
          <p:cNvSpPr txBox="1"/>
          <p:nvPr/>
        </p:nvSpPr>
        <p:spPr>
          <a:xfrm>
            <a:off x="6285294" y="4329190"/>
            <a:ext cx="3474556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C00000"/>
                </a:solidFill>
              </a:rPr>
              <a:t>           </a:t>
            </a:r>
            <a:r>
              <a:rPr lang="en-US" altLang="zh-CN" sz="1600" dirty="0">
                <a:solidFill>
                  <a:srgbClr val="C00000"/>
                </a:solidFill>
              </a:rPr>
              <a:t>Network layer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6F5E0F74-6721-482D-9509-B411D2E448C4}"/>
              </a:ext>
            </a:extLst>
          </p:cNvPr>
          <p:cNvSpPr/>
          <p:nvPr/>
        </p:nvSpPr>
        <p:spPr>
          <a:xfrm>
            <a:off x="6550090" y="1828757"/>
            <a:ext cx="2862657" cy="27569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n>
                  <a:solidFill>
                    <a:schemeClr val="bg2"/>
                  </a:solidFill>
                </a:ln>
                <a:solidFill>
                  <a:schemeClr val="tx1"/>
                </a:solidFill>
              </a:rPr>
              <a:t>VAL</a:t>
            </a:r>
            <a:endParaRPr lang="zh-CN" altLang="en-US" sz="1600" dirty="0">
              <a:ln>
                <a:solidFill>
                  <a:schemeClr val="bg2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5B4BEDE9-532F-437E-BBE8-9E043F4A0D0D}"/>
              </a:ext>
            </a:extLst>
          </p:cNvPr>
          <p:cNvSpPr/>
          <p:nvPr/>
        </p:nvSpPr>
        <p:spPr>
          <a:xfrm>
            <a:off x="7250916" y="4324973"/>
            <a:ext cx="1781102" cy="149983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 dirty="0">
                <a:solidFill>
                  <a:schemeClr val="tx1"/>
                </a:solidFill>
              </a:rPr>
              <a:t>Network API</a:t>
            </a:r>
            <a:endParaRPr lang="zh-CN" altLang="en-US" sz="900" dirty="0">
              <a:solidFill>
                <a:schemeClr val="tx1"/>
              </a:solidFill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87ED3615-6069-4F05-9082-B7A1488446CB}"/>
              </a:ext>
            </a:extLst>
          </p:cNvPr>
          <p:cNvSpPr/>
          <p:nvPr/>
        </p:nvSpPr>
        <p:spPr>
          <a:xfrm>
            <a:off x="7056964" y="2434305"/>
            <a:ext cx="1781102" cy="149983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 dirty="0">
                <a:solidFill>
                  <a:schemeClr val="tx1"/>
                </a:solidFill>
              </a:rPr>
              <a:t>SEAL API</a:t>
            </a:r>
            <a:endParaRPr lang="zh-CN" altLang="en-US" sz="900" dirty="0">
              <a:solidFill>
                <a:schemeClr val="tx1"/>
              </a:solidFill>
            </a:endParaRP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75F775F8-E523-43A4-A75D-8B60A8D7CC9F}"/>
              </a:ext>
            </a:extLst>
          </p:cNvPr>
          <p:cNvCxnSpPr>
            <a:cxnSpLocks/>
            <a:stCxn id="65" idx="0"/>
          </p:cNvCxnSpPr>
          <p:nvPr/>
        </p:nvCxnSpPr>
        <p:spPr>
          <a:xfrm flipV="1">
            <a:off x="7947515" y="2126020"/>
            <a:ext cx="0" cy="3082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B56F32D4-9592-49CD-BA6E-749B76CDA7A4}"/>
              </a:ext>
            </a:extLst>
          </p:cNvPr>
          <p:cNvCxnSpPr>
            <a:cxnSpLocks/>
            <a:endCxn id="58" idx="0"/>
          </p:cNvCxnSpPr>
          <p:nvPr/>
        </p:nvCxnSpPr>
        <p:spPr>
          <a:xfrm>
            <a:off x="7640385" y="3023745"/>
            <a:ext cx="0" cy="26479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E25406DC-08DD-4F5F-8376-B80CAC749589}"/>
              </a:ext>
            </a:extLst>
          </p:cNvPr>
          <p:cNvCxnSpPr>
            <a:cxnSpLocks/>
          </p:cNvCxnSpPr>
          <p:nvPr/>
        </p:nvCxnSpPr>
        <p:spPr>
          <a:xfrm>
            <a:off x="8702040" y="3018694"/>
            <a:ext cx="0" cy="18304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>
            <a:extLst>
              <a:ext uri="{FF2B5EF4-FFF2-40B4-BE49-F238E27FC236}">
                <a16:creationId xmlns:a16="http://schemas.microsoft.com/office/drawing/2014/main" id="{2B5E1489-CD29-408F-B248-5D2032CE7E0D}"/>
              </a:ext>
            </a:extLst>
          </p:cNvPr>
          <p:cNvSpPr txBox="1"/>
          <p:nvPr/>
        </p:nvSpPr>
        <p:spPr>
          <a:xfrm>
            <a:off x="397549" y="2255680"/>
            <a:ext cx="5249483" cy="14927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200" b="1" i="1" dirty="0">
                <a:solidFill>
                  <a:prstClr val="black"/>
                </a:solidFill>
                <a:latin typeface="等线 Light" panose="020F0302020204030204"/>
                <a:ea typeface="+mj-ea"/>
                <a:cs typeface="+mj-cs"/>
              </a:rPr>
              <a:t>API service: The information/resources</a:t>
            </a:r>
            <a:r>
              <a:rPr lang="zh-CN" altLang="en-US" sz="1200" b="1" i="1" dirty="0">
                <a:solidFill>
                  <a:prstClr val="black"/>
                </a:solidFill>
                <a:latin typeface="等线 Light" panose="020F0302020204030204"/>
                <a:ea typeface="+mj-ea"/>
                <a:cs typeface="+mj-cs"/>
              </a:rPr>
              <a:t> </a:t>
            </a:r>
            <a:r>
              <a:rPr lang="en-US" altLang="zh-CN" sz="1200" b="1" i="1" dirty="0">
                <a:solidFill>
                  <a:prstClr val="black"/>
                </a:solidFill>
                <a:latin typeface="等线 Light" panose="020F0302020204030204"/>
                <a:ea typeface="+mj-ea"/>
                <a:cs typeface="+mj-cs"/>
              </a:rPr>
              <a:t>/functionalities</a:t>
            </a:r>
            <a:r>
              <a:rPr lang="zh-CN" altLang="en-US" sz="1200" b="1" i="1" dirty="0">
                <a:solidFill>
                  <a:prstClr val="black"/>
                </a:solidFill>
                <a:latin typeface="等线 Light" panose="020F0302020204030204"/>
                <a:ea typeface="+mj-ea"/>
                <a:cs typeface="+mj-cs"/>
              </a:rPr>
              <a:t> </a:t>
            </a:r>
            <a:r>
              <a:rPr lang="en-US" altLang="zh-CN" sz="1200" b="1" i="1" dirty="0">
                <a:solidFill>
                  <a:prstClr val="black"/>
                </a:solidFill>
                <a:latin typeface="等线 Light" panose="020F0302020204030204"/>
                <a:ea typeface="+mj-ea"/>
                <a:cs typeface="+mj-cs"/>
              </a:rPr>
              <a:t>what</a:t>
            </a:r>
            <a:r>
              <a:rPr lang="zh-CN" altLang="en-US" sz="1200" b="1" i="1" dirty="0">
                <a:solidFill>
                  <a:prstClr val="black"/>
                </a:solidFill>
                <a:latin typeface="等线 Light" panose="020F0302020204030204"/>
                <a:ea typeface="+mj-ea"/>
                <a:cs typeface="+mj-cs"/>
              </a:rPr>
              <a:t> </a:t>
            </a:r>
            <a:r>
              <a:rPr lang="en-US" altLang="zh-CN" sz="1200" b="1" i="1" dirty="0">
                <a:solidFill>
                  <a:prstClr val="black"/>
                </a:solidFill>
                <a:latin typeface="等线 Light" panose="020F0302020204030204"/>
                <a:ea typeface="+mj-ea"/>
                <a:cs typeface="+mj-cs"/>
              </a:rPr>
              <a:t>a API</a:t>
            </a:r>
            <a:r>
              <a:rPr lang="zh-CN" altLang="en-US" sz="1200" b="1" i="1" dirty="0">
                <a:solidFill>
                  <a:prstClr val="black"/>
                </a:solidFill>
                <a:latin typeface="等线 Light" panose="020F0302020204030204"/>
                <a:ea typeface="+mj-ea"/>
                <a:cs typeface="+mj-cs"/>
              </a:rPr>
              <a:t> </a:t>
            </a:r>
            <a:r>
              <a:rPr lang="en-US" altLang="zh-CN" sz="1200" b="1" i="1" dirty="0">
                <a:solidFill>
                  <a:prstClr val="black"/>
                </a:solidFill>
                <a:latin typeface="等线 Light" panose="020F0302020204030204"/>
                <a:ea typeface="+mj-ea"/>
                <a:cs typeface="+mj-cs"/>
              </a:rPr>
              <a:t>provider system can</a:t>
            </a:r>
            <a:r>
              <a:rPr lang="zh-CN" altLang="en-US" sz="1200" b="1" i="1" dirty="0">
                <a:solidFill>
                  <a:prstClr val="black"/>
                </a:solidFill>
                <a:latin typeface="等线 Light" panose="020F0302020204030204"/>
                <a:ea typeface="+mj-ea"/>
                <a:cs typeface="+mj-cs"/>
              </a:rPr>
              <a:t> </a:t>
            </a:r>
            <a:r>
              <a:rPr lang="en-US" altLang="zh-CN" sz="1200" b="1" i="1" dirty="0">
                <a:solidFill>
                  <a:prstClr val="black"/>
                </a:solidFill>
                <a:latin typeface="等线 Light" panose="020F0302020204030204"/>
                <a:ea typeface="+mj-ea"/>
                <a:cs typeface="+mj-cs"/>
              </a:rPr>
              <a:t>provide</a:t>
            </a:r>
            <a:r>
              <a:rPr lang="zh-CN" altLang="en-US" sz="1200" b="1" i="1" dirty="0">
                <a:solidFill>
                  <a:prstClr val="black"/>
                </a:solidFill>
                <a:latin typeface="等线 Light" panose="020F0302020204030204"/>
                <a:ea typeface="+mj-ea"/>
                <a:cs typeface="+mj-cs"/>
              </a:rPr>
              <a:t> </a:t>
            </a:r>
            <a:r>
              <a:rPr lang="en-US" altLang="zh-CN" sz="1200" b="1" i="1" dirty="0">
                <a:solidFill>
                  <a:prstClr val="black"/>
                </a:solidFill>
                <a:latin typeface="等线 Light" panose="020F0302020204030204"/>
                <a:ea typeface="+mj-ea"/>
                <a:cs typeface="+mj-cs"/>
              </a:rPr>
              <a:t>to</a:t>
            </a:r>
            <a:r>
              <a:rPr lang="zh-CN" altLang="en-US" sz="1200" b="1" i="1" dirty="0">
                <a:solidFill>
                  <a:prstClr val="black"/>
                </a:solidFill>
                <a:latin typeface="等线 Light" panose="020F0302020204030204"/>
                <a:ea typeface="+mj-ea"/>
                <a:cs typeface="+mj-cs"/>
              </a:rPr>
              <a:t> </a:t>
            </a:r>
            <a:r>
              <a:rPr lang="en-US" altLang="zh-CN" sz="1200" b="1" i="1" dirty="0">
                <a:solidFill>
                  <a:prstClr val="black"/>
                </a:solidFill>
                <a:latin typeface="等线 Light" panose="020F0302020204030204"/>
                <a:ea typeface="+mj-ea"/>
                <a:cs typeface="+mj-cs"/>
              </a:rPr>
              <a:t>API invoker.</a:t>
            </a:r>
            <a:r>
              <a:rPr lang="zh-CN" altLang="en-US" sz="1200" b="1" i="1" dirty="0">
                <a:solidFill>
                  <a:prstClr val="black"/>
                </a:solidFill>
                <a:latin typeface="等线 Light" panose="020F0302020204030204"/>
                <a:ea typeface="+mj-ea"/>
                <a:cs typeface="+mj-cs"/>
              </a:rPr>
              <a:t> </a:t>
            </a:r>
            <a:r>
              <a:rPr lang="en-US" altLang="zh-CN" sz="1200" b="1" i="1" dirty="0">
                <a:solidFill>
                  <a:prstClr val="black"/>
                </a:solidFill>
                <a:latin typeface="等线 Light" panose="020F0302020204030204"/>
                <a:ea typeface="+mj-ea"/>
                <a:cs typeface="+mj-cs"/>
              </a:rPr>
              <a:t>Stage2 </a:t>
            </a:r>
            <a:r>
              <a:rPr lang="en-US" altLang="zh-CN" sz="1200" b="1" i="1" dirty="0">
                <a:solidFill>
                  <a:srgbClr val="374151"/>
                </a:solidFill>
                <a:latin typeface="system-ui"/>
              </a:rPr>
              <a:t>normally focus on the API service definition, and the required</a:t>
            </a:r>
            <a:r>
              <a:rPr lang="zh-CN" altLang="en-US" sz="1200" b="1" i="1" dirty="0">
                <a:solidFill>
                  <a:srgbClr val="374151"/>
                </a:solidFill>
                <a:latin typeface="system-ui"/>
              </a:rPr>
              <a:t> </a:t>
            </a:r>
            <a:r>
              <a:rPr lang="en-US" altLang="zh-CN" sz="1200" b="1" i="1" dirty="0">
                <a:solidFill>
                  <a:srgbClr val="374151"/>
                </a:solidFill>
                <a:latin typeface="system-ui"/>
              </a:rPr>
              <a:t>input/output parameter. </a:t>
            </a:r>
            <a:endParaRPr lang="en-US" altLang="zh-CN" sz="1200" b="1" i="1" dirty="0">
              <a:solidFill>
                <a:prstClr val="black"/>
              </a:solidFill>
              <a:latin typeface="等线 Light" panose="020F0302020204030204"/>
              <a:ea typeface="+mj-ea"/>
              <a:cs typeface="+mj-cs"/>
            </a:endParaRPr>
          </a:p>
          <a:p>
            <a:pPr>
              <a:spcBef>
                <a:spcPts val="600"/>
              </a:spcBef>
            </a:pPr>
            <a:r>
              <a:rPr lang="en-US" altLang="zh-CN" sz="1200" b="1" i="1" dirty="0">
                <a:solidFill>
                  <a:prstClr val="black"/>
                </a:solidFill>
                <a:latin typeface="等线 Light" panose="020F0302020204030204"/>
                <a:ea typeface="+mj-ea"/>
                <a:cs typeface="+mj-cs"/>
              </a:rPr>
              <a:t>API protocol: </a:t>
            </a:r>
            <a:r>
              <a:rPr lang="en-US" altLang="zh-CN" sz="1200" b="0" i="1" dirty="0">
                <a:solidFill>
                  <a:srgbClr val="374151"/>
                </a:solidFill>
                <a:effectLst/>
                <a:latin typeface="system-ui"/>
              </a:rPr>
              <a:t> The protocol used to exchange communication between client and server applications for API invocation service request and responds </a:t>
            </a:r>
            <a:r>
              <a:rPr lang="en-US" altLang="zh-CN" sz="1200" b="1" i="1" dirty="0">
                <a:solidFill>
                  <a:prstClr val="black"/>
                </a:solidFill>
                <a:latin typeface="等线 Light" panose="020F0302020204030204"/>
                <a:ea typeface="+mj-ea"/>
                <a:cs typeface="+mj-cs"/>
              </a:rPr>
              <a:t>with the API invocation result..</a:t>
            </a:r>
            <a:r>
              <a:rPr lang="en-US" altLang="zh-CN" sz="1200" i="1" dirty="0">
                <a:solidFill>
                  <a:srgbClr val="374151"/>
                </a:solidFill>
                <a:latin typeface="system-ui"/>
              </a:rPr>
              <a:t> Stage 3 is more about API protocol selection and how to use different API protocol to support API service</a:t>
            </a:r>
            <a:r>
              <a:rPr lang="en-US" altLang="zh-CN" sz="1400" b="1" i="1" dirty="0">
                <a:solidFill>
                  <a:srgbClr val="374151"/>
                </a:solidFill>
                <a:latin typeface="system-ui"/>
              </a:rPr>
              <a:t>.</a:t>
            </a:r>
            <a:endParaRPr lang="en-US" altLang="zh-CN" sz="1200" b="1" i="1" dirty="0">
              <a:solidFill>
                <a:prstClr val="black"/>
              </a:solidFill>
              <a:latin typeface="等线 Light" panose="020F0302020204030204"/>
              <a:ea typeface="+mj-ea"/>
              <a:cs typeface="+mj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E706606E-309D-4331-BFAB-18CC1FB4218F}"/>
              </a:ext>
            </a:extLst>
          </p:cNvPr>
          <p:cNvSpPr txBox="1"/>
          <p:nvPr/>
        </p:nvSpPr>
        <p:spPr>
          <a:xfrm>
            <a:off x="38408" y="1787466"/>
            <a:ext cx="61645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1313" indent="-341313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600" dirty="0">
                <a:latin typeface="+mn-lt"/>
                <a:ea typeface="MS PGothic" panose="020B0600070205080204" pitchFamily="34" charset="-128"/>
              </a:rPr>
              <a:t>API design principle and guidelines for stage2 and stage3</a:t>
            </a:r>
            <a:endParaRPr lang="zh-CN" altLang="en-US" sz="1600" dirty="0">
              <a:latin typeface="+mn-lt"/>
              <a:ea typeface="MS PGothic" panose="020B0600070205080204" pitchFamily="34" charset="-128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E9F3DF47-737A-489D-A8B4-AD122D4FD20F}"/>
              </a:ext>
            </a:extLst>
          </p:cNvPr>
          <p:cNvSpPr/>
          <p:nvPr/>
        </p:nvSpPr>
        <p:spPr>
          <a:xfrm>
            <a:off x="236220" y="2182546"/>
            <a:ext cx="5535882" cy="12464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67318239-AAEE-44B9-A80A-510FDAF69C3F}"/>
              </a:ext>
            </a:extLst>
          </p:cNvPr>
          <p:cNvSpPr txBox="1"/>
          <p:nvPr/>
        </p:nvSpPr>
        <p:spPr>
          <a:xfrm>
            <a:off x="243438" y="3781912"/>
            <a:ext cx="61645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i="1" dirty="0">
                <a:solidFill>
                  <a:srgbClr val="374151"/>
                </a:solidFill>
                <a:latin typeface="system-ui"/>
              </a:rPr>
              <a:t>API design </a:t>
            </a:r>
            <a:r>
              <a:rPr lang="en-US" altLang="zh-CN" sz="1800" b="1" i="1" dirty="0">
                <a:solidFill>
                  <a:srgbClr val="374151"/>
                </a:solidFill>
                <a:latin typeface="system-ui"/>
              </a:rPr>
              <a:t>guidelines defined in stage2 are mainly about API service design. </a:t>
            </a:r>
            <a:r>
              <a:rPr lang="en-US" altLang="zh-CN" b="1" i="1" dirty="0">
                <a:solidFill>
                  <a:srgbClr val="374151"/>
                </a:solidFill>
                <a:latin typeface="system-ui"/>
              </a:rPr>
              <a:t>API design </a:t>
            </a:r>
            <a:r>
              <a:rPr lang="en-US" altLang="zh-CN" sz="1800" b="1" i="1" dirty="0">
                <a:solidFill>
                  <a:srgbClr val="374151"/>
                </a:solidFill>
                <a:latin typeface="system-ui"/>
              </a:rPr>
              <a:t>guidelines defined in Stage 3 are mainly about API protocol.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BEABCD17-9029-4A3D-9271-0598B4C285A5}"/>
              </a:ext>
            </a:extLst>
          </p:cNvPr>
          <p:cNvSpPr txBox="1"/>
          <p:nvPr/>
        </p:nvSpPr>
        <p:spPr>
          <a:xfrm>
            <a:off x="470049" y="5404288"/>
            <a:ext cx="64374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 dirty="0"/>
              <a:t>Make third party is willing to and  easily use network capabilities?? </a:t>
            </a:r>
            <a:endParaRPr lang="zh-CN" altLang="en-US" sz="1600" i="1" dirty="0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3E7CDF8B-04D3-42CA-9892-8E5F23D24B94}"/>
              </a:ext>
            </a:extLst>
          </p:cNvPr>
          <p:cNvSpPr txBox="1"/>
          <p:nvPr/>
        </p:nvSpPr>
        <p:spPr>
          <a:xfrm>
            <a:off x="120714" y="5012220"/>
            <a:ext cx="61645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1313" indent="-341313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600" i="1" dirty="0"/>
              <a:t>How to design SEAL API services to</a:t>
            </a:r>
            <a:endParaRPr lang="zh-CN" altLang="en-US" sz="1600" dirty="0">
              <a:latin typeface="+mn-lt"/>
              <a:ea typeface="MS PGothic" panose="020B0600070205080204" pitchFamily="34" charset="-128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55987A50-62C8-4E91-A9AE-484C0DE89E56}"/>
              </a:ext>
            </a:extLst>
          </p:cNvPr>
          <p:cNvSpPr txBox="1"/>
          <p:nvPr/>
        </p:nvSpPr>
        <p:spPr>
          <a:xfrm>
            <a:off x="9614623" y="4459845"/>
            <a:ext cx="29651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Network Capabilities focus</a:t>
            </a:r>
            <a:endParaRPr lang="zh-CN" altLang="en-US" dirty="0"/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711D39F4-535F-4768-B797-CB7C81D047F9}"/>
              </a:ext>
            </a:extLst>
          </p:cNvPr>
          <p:cNvSpPr txBox="1"/>
          <p:nvPr/>
        </p:nvSpPr>
        <p:spPr>
          <a:xfrm>
            <a:off x="9514327" y="2339638"/>
            <a:ext cx="1781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APP usage focus</a:t>
            </a:r>
            <a:endParaRPr lang="zh-CN" altLang="en-US" sz="1400" dirty="0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DE7E1568-417F-47DB-816D-B76766459497}"/>
              </a:ext>
            </a:extLst>
          </p:cNvPr>
          <p:cNvSpPr txBox="1"/>
          <p:nvPr/>
        </p:nvSpPr>
        <p:spPr>
          <a:xfrm>
            <a:off x="6729261" y="5647007"/>
            <a:ext cx="4145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/>
              <a:t>NOTE</a:t>
            </a:r>
            <a:r>
              <a:rPr lang="zh-CN" altLang="en-US" sz="1400" i="1" dirty="0"/>
              <a:t>：</a:t>
            </a:r>
            <a:r>
              <a:rPr lang="en-US" altLang="zh-CN" sz="1400" i="1" dirty="0"/>
              <a:t>AEF can be part of SEAL service server </a:t>
            </a:r>
            <a:endParaRPr lang="zh-CN" altLang="en-US" sz="1400" i="1" dirty="0"/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917F0D30-232C-4013-86B7-AF08A7079F42}"/>
              </a:ext>
            </a:extLst>
          </p:cNvPr>
          <p:cNvSpPr txBox="1"/>
          <p:nvPr/>
        </p:nvSpPr>
        <p:spPr>
          <a:xfrm>
            <a:off x="6192122" y="4951936"/>
            <a:ext cx="48463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System Implementation of SEAL API service 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20132657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3A3C94-01D3-417F-9995-4807C9C88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029" y="581786"/>
            <a:ext cx="10515600" cy="1104917"/>
          </a:xfrm>
        </p:spPr>
        <p:txBody>
          <a:bodyPr/>
          <a:lstStyle/>
          <a:p>
            <a:r>
              <a:rPr lang="en-US" altLang="zh-CN" sz="28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Alternative Principles of SEAL </a:t>
            </a:r>
            <a:r>
              <a:rPr lang="en-US" altLang="en-US" sz="28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API service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s</a:t>
            </a:r>
            <a:r>
              <a:rPr lang="en-US" altLang="en-US" sz="28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granularity</a:t>
            </a:r>
            <a:br>
              <a:rPr kumimoji="0" lang="en-US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F0302020204030204"/>
                <a:ea typeface="+mj-ea"/>
                <a:cs typeface="+mj-cs"/>
              </a:rPr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CDA9F18-B09E-464F-AC0E-AE2AA1E0A1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419" y="1727849"/>
            <a:ext cx="10515600" cy="410257"/>
          </a:xfrm>
        </p:spPr>
        <p:txBody>
          <a:bodyPr/>
          <a:lstStyle/>
          <a:p>
            <a:r>
              <a:rPr lang="en-US" altLang="zh-CN" sz="2400" b="1" dirty="0"/>
              <a:t>How to design SEAL layer API service </a:t>
            </a:r>
          </a:p>
          <a:p>
            <a:endParaRPr lang="zh-CN" altLang="en-US" dirty="0"/>
          </a:p>
        </p:txBody>
      </p:sp>
      <p:graphicFrame>
        <p:nvGraphicFramePr>
          <p:cNvPr id="27" name="表格 27">
            <a:extLst>
              <a:ext uri="{FF2B5EF4-FFF2-40B4-BE49-F238E27FC236}">
                <a16:creationId xmlns:a16="http://schemas.microsoft.com/office/drawing/2014/main" id="{08C1C7AF-6483-41A9-8FB7-26BCEDC6EF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197447"/>
              </p:ext>
            </p:extLst>
          </p:nvPr>
        </p:nvGraphicFramePr>
        <p:xfrm>
          <a:off x="308029" y="2179252"/>
          <a:ext cx="11404815" cy="35543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7612">
                  <a:extLst>
                    <a:ext uri="{9D8B030D-6E8A-4147-A177-3AD203B41FA5}">
                      <a16:colId xmlns:a16="http://schemas.microsoft.com/office/drawing/2014/main" val="2652664839"/>
                    </a:ext>
                  </a:extLst>
                </a:gridCol>
                <a:gridCol w="2337919">
                  <a:extLst>
                    <a:ext uri="{9D8B030D-6E8A-4147-A177-3AD203B41FA5}">
                      <a16:colId xmlns:a16="http://schemas.microsoft.com/office/drawing/2014/main" val="2974353130"/>
                    </a:ext>
                  </a:extLst>
                </a:gridCol>
                <a:gridCol w="2796540">
                  <a:extLst>
                    <a:ext uri="{9D8B030D-6E8A-4147-A177-3AD203B41FA5}">
                      <a16:colId xmlns:a16="http://schemas.microsoft.com/office/drawing/2014/main" val="2841997303"/>
                    </a:ext>
                  </a:extLst>
                </a:gridCol>
                <a:gridCol w="3292744">
                  <a:extLst>
                    <a:ext uri="{9D8B030D-6E8A-4147-A177-3AD203B41FA5}">
                      <a16:colId xmlns:a16="http://schemas.microsoft.com/office/drawing/2014/main" val="1641922618"/>
                    </a:ext>
                  </a:extLst>
                </a:gridCol>
              </a:tblGrid>
              <a:tr h="311888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Different levels of API abstraction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Example 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Pros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Cons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319839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1:1 mapping with network layer capability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QoS control capabilities -&gt; Connection with QoS service (all application types) 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Unnecessary parameters for one certain application, complex to use and test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Difficult to make different charge policy based on resource cost [e.g.</a:t>
                      </a:r>
                      <a:r>
                        <a:rPr lang="zh-CN" altLang="en-US" sz="1200" dirty="0"/>
                        <a:t> </a:t>
                      </a:r>
                      <a:r>
                        <a:rPr lang="en-US" altLang="zh-CN" sz="1200" dirty="0"/>
                        <a:t>QoS of URLLC needs more network resource per Byte than other application requires]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38248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1:1 Mapping to application layer service requirement e.g.  performance optimization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i="1" kern="120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Note: Different application type may have different requirement on connection performance Optimization,</a:t>
                      </a:r>
                      <a:r>
                        <a:rPr lang="zh-CN" altLang="en-US" sz="1200" i="1" kern="120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200" i="1" kern="120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compared to the  best effort service </a:t>
                      </a:r>
                      <a:endParaRPr lang="en-US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QoS control capabilities -&gt; Bandwidth improvement service; Reliable performance improvement service…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developer know the exact gain/added value to application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Good balance between cost and charge policy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developer need to know what kind gain/added value it needed when selecting API service. 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3176405"/>
                  </a:ext>
                </a:extLst>
              </a:tr>
              <a:tr h="8649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1:1 mapping to application service type [e.g. machine control, Interactive cloud XR,]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QoS control capabilities -&gt; Connection performance service for XR; Connection for machine control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developer can make APIs selection based on their service type</a:t>
                      </a:r>
                    </a:p>
                    <a:p>
                      <a:pPr marL="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Good balance between cost and charge policy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More SEAL APIs are needed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functions of re-mapping </a:t>
                      </a:r>
                      <a:r>
                        <a:rPr lang="en-US" altLang="zh-CN" sz="1200" i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multiple  SEAL service API to one micro service processing unit 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needed by AEF/</a:t>
                      </a:r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border AEF.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6420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446963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0118070-BE57-4136-AEDB-540309EEF126}"/>
              </a:ext>
            </a:extLst>
          </p:cNvPr>
          <p:cNvSpPr txBox="1">
            <a:spLocks/>
          </p:cNvSpPr>
          <p:nvPr/>
        </p:nvSpPr>
        <p:spPr bwMode="auto">
          <a:xfrm>
            <a:off x="275056" y="601669"/>
            <a:ext cx="10054564" cy="634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lvl="0">
              <a:defRPr/>
            </a:pPr>
            <a:r>
              <a:rPr lang="en-US" altLang="zh-CN" sz="28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Example of application layer requirements</a:t>
            </a:r>
            <a:endParaRPr lang="en-US" altLang="en-US" sz="2800" kern="0" dirty="0">
              <a:solidFill>
                <a:srgbClr val="FF0000"/>
              </a:solidFill>
              <a:latin typeface="Calibri"/>
              <a:ea typeface="MS PGothic" panose="020B0600070205080204" pitchFamily="34" charset="-128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9DB5F44-E55E-4E2E-BFE7-758B82413059}"/>
              </a:ext>
            </a:extLst>
          </p:cNvPr>
          <p:cNvGrpSpPr/>
          <p:nvPr/>
        </p:nvGrpSpPr>
        <p:grpSpPr>
          <a:xfrm>
            <a:off x="283279" y="2390868"/>
            <a:ext cx="11447684" cy="3639052"/>
            <a:chOff x="313574" y="1925919"/>
            <a:chExt cx="11447684" cy="363905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49DC832-1D52-4A72-8400-A120A8D9B5AB}"/>
                </a:ext>
              </a:extLst>
            </p:cNvPr>
            <p:cNvSpPr txBox="1"/>
            <p:nvPr/>
          </p:nvSpPr>
          <p:spPr>
            <a:xfrm>
              <a:off x="375923" y="1925919"/>
              <a:ext cx="43029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+mn-lt"/>
                </a:rPr>
                <a:t>Optimization requirement for low power</a:t>
              </a:r>
              <a:endParaRPr lang="zh-CN" altLang="en-US" sz="1600" b="1" dirty="0">
                <a:latin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6911802-C312-483B-909E-F710E4935199}"/>
                </a:ext>
              </a:extLst>
            </p:cNvPr>
            <p:cNvSpPr txBox="1"/>
            <p:nvPr/>
          </p:nvSpPr>
          <p:spPr>
            <a:xfrm>
              <a:off x="515293" y="4918640"/>
              <a:ext cx="44173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+mn-lt"/>
                </a:rPr>
                <a:t>In TR 22.583, the IOT </a:t>
              </a:r>
              <a:r>
                <a:rPr lang="en-GB" altLang="zh-CN" sz="1200" dirty="0">
                  <a:latin typeface="+mn-lt"/>
                </a:rPr>
                <a:t>low power consumption </a:t>
              </a:r>
              <a:r>
                <a:rPr lang="en-US" altLang="zh-CN" sz="1200" dirty="0">
                  <a:latin typeface="+mn-lt"/>
                </a:rPr>
                <a:t>requires the Communication patterns and several UE related events ( e.g., when the UE moves in/out of an area) </a:t>
              </a:r>
              <a:endParaRPr lang="zh-CN" altLang="en-US" sz="1200" dirty="0">
                <a:latin typeface="+mn-lt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E6AE1A2-8315-4B50-B269-7F150C7024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0141" y="3636697"/>
              <a:ext cx="4249229" cy="120913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895273F3-5162-42A1-977A-9946F5B692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3574" y="2518215"/>
              <a:ext cx="4400863" cy="91078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00579B8C-5AAA-42CC-82C0-1CDC9608251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14541" y="2696873"/>
              <a:ext cx="2846471" cy="1169589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BC4A122A-9D1E-4C3A-BE8D-86F5CC454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35844" y="3556726"/>
              <a:ext cx="3523770" cy="1965241"/>
            </a:xfrm>
            <a:prstGeom prst="rect">
              <a:avLst/>
            </a:prstGeom>
          </p:spPr>
        </p:pic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CC57D8F4-8159-4F76-9F6A-6FA43613DF7A}"/>
                </a:ext>
              </a:extLst>
            </p:cNvPr>
            <p:cNvSpPr/>
            <p:nvPr/>
          </p:nvSpPr>
          <p:spPr>
            <a:xfrm>
              <a:off x="6269063" y="3695036"/>
              <a:ext cx="1206025" cy="1853357"/>
            </a:xfrm>
            <a:prstGeom prst="roundRect">
              <a:avLst>
                <a:gd name="adj" fmla="val 10059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0DC02B89-C554-4161-A4A5-827760329E7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946343" y="2518216"/>
              <a:ext cx="2611554" cy="3030178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5B9BE1E-B96F-4FBC-8368-CEB4252EB51C}"/>
                </a:ext>
              </a:extLst>
            </p:cNvPr>
            <p:cNvSpPr txBox="1"/>
            <p:nvPr/>
          </p:nvSpPr>
          <p:spPr>
            <a:xfrm>
              <a:off x="8990786" y="2860440"/>
              <a:ext cx="262086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rgbClr val="C00000"/>
                  </a:solidFill>
                  <a:highlight>
                    <a:srgbClr val="FFFF00"/>
                  </a:highlight>
                </a:rPr>
                <a:t>Only low latency, Loose bit rate </a:t>
              </a:r>
              <a:endParaRPr lang="zh-CN" altLang="en-US" sz="1050" dirty="0">
                <a:solidFill>
                  <a:srgbClr val="C00000"/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18" name="对话气泡: 圆角矩形 17">
              <a:extLst>
                <a:ext uri="{FF2B5EF4-FFF2-40B4-BE49-F238E27FC236}">
                  <a16:creationId xmlns:a16="http://schemas.microsoft.com/office/drawing/2014/main" id="{4A0EC53B-9566-4087-BCD8-7F052C9A6B9C}"/>
                </a:ext>
              </a:extLst>
            </p:cNvPr>
            <p:cNvSpPr/>
            <p:nvPr/>
          </p:nvSpPr>
          <p:spPr>
            <a:xfrm>
              <a:off x="9017660" y="2860439"/>
              <a:ext cx="2567111" cy="219241"/>
            </a:xfrm>
            <a:prstGeom prst="wedgeRoundRectCallout">
              <a:avLst>
                <a:gd name="adj1" fmla="val -25533"/>
                <a:gd name="adj2" fmla="val 118493"/>
                <a:gd name="adj3" fmla="val 16667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对话气泡: 矩形 18">
              <a:extLst>
                <a:ext uri="{FF2B5EF4-FFF2-40B4-BE49-F238E27FC236}">
                  <a16:creationId xmlns:a16="http://schemas.microsoft.com/office/drawing/2014/main" id="{39A8542F-8FB0-4978-85F5-3C1FBE8F5CFB}"/>
                </a:ext>
              </a:extLst>
            </p:cNvPr>
            <p:cNvSpPr/>
            <p:nvPr/>
          </p:nvSpPr>
          <p:spPr>
            <a:xfrm>
              <a:off x="5540070" y="2649957"/>
              <a:ext cx="1735220" cy="208323"/>
            </a:xfrm>
            <a:prstGeom prst="wedgeRectCallout">
              <a:avLst>
                <a:gd name="adj1" fmla="val 37353"/>
                <a:gd name="adj2" fmla="val 289450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239515B-5729-4513-805B-732C250A42AE}"/>
                </a:ext>
              </a:extLst>
            </p:cNvPr>
            <p:cNvSpPr txBox="1"/>
            <p:nvPr/>
          </p:nvSpPr>
          <p:spPr>
            <a:xfrm>
              <a:off x="5053513" y="1974559"/>
              <a:ext cx="33709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+mn-lt"/>
                </a:rPr>
                <a:t>Optimization requirement for high data rate in low latency </a:t>
              </a:r>
              <a:endParaRPr lang="zh-CN" altLang="en-US" sz="1600" b="1" dirty="0">
                <a:latin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F67C155-A608-450A-A0F1-2290360C1C9A}"/>
                </a:ext>
              </a:extLst>
            </p:cNvPr>
            <p:cNvSpPr txBox="1"/>
            <p:nvPr/>
          </p:nvSpPr>
          <p:spPr>
            <a:xfrm>
              <a:off x="8667086" y="1940970"/>
              <a:ext cx="30941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+mn-lt"/>
                </a:rPr>
                <a:t>Optimization requirement for low latency </a:t>
              </a:r>
              <a:endParaRPr lang="zh-CN" altLang="en-US" sz="1600" b="1" dirty="0">
                <a:latin typeface="+mn-lt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2E74D55-DFE8-4171-B699-B2A291C78AF1}"/>
              </a:ext>
            </a:extLst>
          </p:cNvPr>
          <p:cNvSpPr txBox="1"/>
          <p:nvPr/>
        </p:nvSpPr>
        <p:spPr>
          <a:xfrm>
            <a:off x="275054" y="1775726"/>
            <a:ext cx="11279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SA1 has investigate different type of applications which may requires different optimization requirements on the data transmission performance compared to best effort services. For example: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3556262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4AD2DABE-6ED4-476C-BCFB-C3677A81E051}"/>
              </a:ext>
            </a:extLst>
          </p:cNvPr>
          <p:cNvSpPr/>
          <p:nvPr/>
        </p:nvSpPr>
        <p:spPr>
          <a:xfrm>
            <a:off x="6325814" y="2339966"/>
            <a:ext cx="5215584" cy="32247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tx1"/>
                </a:solidFill>
                <a:prstDash val="dash"/>
              </a:ln>
              <a:noFill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2575F3C9-CFEA-48A3-9A97-906CF51816E8}"/>
              </a:ext>
            </a:extLst>
          </p:cNvPr>
          <p:cNvSpPr txBox="1"/>
          <p:nvPr/>
        </p:nvSpPr>
        <p:spPr>
          <a:xfrm>
            <a:off x="385728" y="1699705"/>
            <a:ext cx="114993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C00000"/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kern="0" dirty="0">
                <a:cs typeface="+mn-cs"/>
                <a:sym typeface="Wingdings" panose="05000000000000000000" pitchFamily="2" charset="2"/>
              </a:rPr>
              <a:t>Example of NRM service API design principle based on</a:t>
            </a:r>
            <a:r>
              <a:rPr lang="en-US" altLang="zh-CN" sz="1600" b="1" dirty="0">
                <a:solidFill>
                  <a:prstClr val="black"/>
                </a:solidFill>
                <a:latin typeface="等线 Light" panose="020F0302020204030204"/>
              </a:rPr>
              <a:t> </a:t>
            </a:r>
            <a:r>
              <a:rPr lang="zh-CN" altLang="en-US" kern="0" dirty="0">
                <a:cs typeface="+mn-cs"/>
              </a:rPr>
              <a:t>“</a:t>
            </a:r>
            <a:r>
              <a:rPr lang="en-US" altLang="zh-CN" kern="0" dirty="0">
                <a:cs typeface="+mn-cs"/>
              </a:rPr>
              <a:t>application layer requirement oriented</a:t>
            </a:r>
            <a:r>
              <a:rPr lang="zh-CN" altLang="en-US" kern="0" dirty="0">
                <a:cs typeface="+mn-cs"/>
              </a:rPr>
              <a:t>” </a:t>
            </a:r>
            <a:r>
              <a:rPr lang="en-US" altLang="zh-CN" kern="0" dirty="0">
                <a:cs typeface="+mn-cs"/>
              </a:rPr>
              <a:t>principle</a:t>
            </a:r>
            <a:r>
              <a:rPr lang="en-US" altLang="zh-CN" kern="0" dirty="0">
                <a:cs typeface="+mn-cs"/>
                <a:sym typeface="Wingdings" panose="05000000000000000000" pitchFamily="2" charset="2"/>
              </a:rPr>
              <a:t> </a:t>
            </a:r>
            <a:endParaRPr lang="en-US" altLang="zh-CN" kern="0" dirty="0"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BF2801E-0402-4EE5-8A4B-8D1D48EFC2A8}"/>
              </a:ext>
            </a:extLst>
          </p:cNvPr>
          <p:cNvGrpSpPr/>
          <p:nvPr/>
        </p:nvGrpSpPr>
        <p:grpSpPr>
          <a:xfrm>
            <a:off x="6457028" y="4132373"/>
            <a:ext cx="4646788" cy="1432366"/>
            <a:chOff x="547419" y="2526553"/>
            <a:chExt cx="4646788" cy="1432366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F33B63CE-15B5-4B2B-B567-E5D9181C0E8A}"/>
                </a:ext>
              </a:extLst>
            </p:cNvPr>
            <p:cNvSpPr/>
            <p:nvPr/>
          </p:nvSpPr>
          <p:spPr>
            <a:xfrm>
              <a:off x="3232583" y="2587319"/>
              <a:ext cx="591022" cy="1371600"/>
            </a:xfrm>
            <a:prstGeom prst="rect">
              <a:avLst/>
            </a:prstGeom>
            <a:solidFill>
              <a:srgbClr val="ED7D31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925EF7A0-907A-4DDE-A821-890464ADFBFC}"/>
                </a:ext>
              </a:extLst>
            </p:cNvPr>
            <p:cNvSpPr txBox="1"/>
            <p:nvPr/>
          </p:nvSpPr>
          <p:spPr>
            <a:xfrm>
              <a:off x="3258481" y="2544925"/>
              <a:ext cx="6559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dirty="0">
                  <a:solidFill>
                    <a:prstClr val="black"/>
                  </a:solidFill>
                  <a:latin typeface="Calibri" panose="020F0502020204030204"/>
                  <a:cs typeface="+mn-cs"/>
                </a:rPr>
                <a:t>NRM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black"/>
                </a:solidFill>
                <a:latin typeface="Calibri" panose="020F0502020204030204"/>
                <a:cs typeface="+mn-cs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E2081B9-8787-40C3-9FED-B104A5405167}"/>
                </a:ext>
              </a:extLst>
            </p:cNvPr>
            <p:cNvSpPr/>
            <p:nvPr/>
          </p:nvSpPr>
          <p:spPr>
            <a:xfrm>
              <a:off x="625134" y="2526553"/>
              <a:ext cx="557290" cy="1371597"/>
            </a:xfrm>
            <a:prstGeom prst="rect">
              <a:avLst/>
            </a:prstGeom>
            <a:solidFill>
              <a:srgbClr val="FFFF0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cs typeface="+mn-cs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34CF389D-5B53-4268-9C82-4A284B9D4227}"/>
                </a:ext>
              </a:extLst>
            </p:cNvPr>
            <p:cNvSpPr txBox="1"/>
            <p:nvPr/>
          </p:nvSpPr>
          <p:spPr>
            <a:xfrm>
              <a:off x="547419" y="2805257"/>
              <a:ext cx="6559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dirty="0">
                  <a:solidFill>
                    <a:prstClr val="black"/>
                  </a:solidFill>
                  <a:latin typeface="Calibri" panose="020F0502020204030204"/>
                  <a:cs typeface="+mn-cs"/>
                </a:rPr>
                <a:t>VAL 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black"/>
                </a:solidFill>
                <a:latin typeface="Calibri" panose="020F0502020204030204"/>
                <a:cs typeface="+mn-cs"/>
              </a:endParaRPr>
            </a:p>
          </p:txBody>
        </p: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5622B260-3C92-4ABF-8093-544D399BF284}"/>
                </a:ext>
              </a:extLst>
            </p:cNvPr>
            <p:cNvGrpSpPr/>
            <p:nvPr/>
          </p:nvGrpSpPr>
          <p:grpSpPr>
            <a:xfrm flipH="1">
              <a:off x="1203368" y="2731578"/>
              <a:ext cx="2029215" cy="219206"/>
              <a:chOff x="1137035" y="2179318"/>
              <a:chExt cx="2029215" cy="219206"/>
            </a:xfrm>
          </p:grpSpPr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DD578293-C0DC-49F1-AA6F-66B3608A31B9}"/>
                  </a:ext>
                </a:extLst>
              </p:cNvPr>
              <p:cNvSpPr/>
              <p:nvPr/>
            </p:nvSpPr>
            <p:spPr>
              <a:xfrm>
                <a:off x="1137035" y="2179318"/>
                <a:ext cx="116700" cy="219206"/>
              </a:xfrm>
              <a:prstGeom prst="ellipse">
                <a:avLst/>
              </a:prstGeom>
              <a:solidFill>
                <a:srgbClr val="C00000"/>
              </a:solidFill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cs typeface="+mn-cs"/>
                </a:endParaRPr>
              </a:p>
            </p:txBody>
          </p:sp>
          <p:cxnSp>
            <p:nvCxnSpPr>
              <p:cNvPr id="103" name="直接箭头连接符 102">
                <a:extLst>
                  <a:ext uri="{FF2B5EF4-FFF2-40B4-BE49-F238E27FC236}">
                    <a16:creationId xmlns:a16="http://schemas.microsoft.com/office/drawing/2014/main" id="{DF76E04F-6064-448A-AA45-7B21094BA64A}"/>
                  </a:ext>
                </a:extLst>
              </p:cNvPr>
              <p:cNvCxnSpPr>
                <a:cxnSpLocks/>
                <a:stCxn id="102" idx="6"/>
              </p:cNvCxnSpPr>
              <p:nvPr/>
            </p:nvCxnSpPr>
            <p:spPr>
              <a:xfrm>
                <a:off x="1253735" y="2288921"/>
                <a:ext cx="1912515" cy="0"/>
              </a:xfrm>
              <a:prstGeom prst="straightConnector1">
                <a:avLst/>
              </a:prstGeom>
              <a:noFill/>
              <a:ln w="57150" cap="flat" cmpd="sng" algn="ctr">
                <a:solidFill>
                  <a:srgbClr val="C00000"/>
                </a:solidFill>
                <a:prstDash val="solid"/>
                <a:miter lim="800000"/>
                <a:tailEnd type="triangle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cxnSp>
        </p:grp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3689E628-7E03-43F0-B808-CEFFAE8F60BB}"/>
                </a:ext>
              </a:extLst>
            </p:cNvPr>
            <p:cNvSpPr txBox="1"/>
            <p:nvPr/>
          </p:nvSpPr>
          <p:spPr>
            <a:xfrm>
              <a:off x="1124789" y="2531254"/>
              <a:ext cx="26770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dirty="0">
                  <a:solidFill>
                    <a:prstClr val="black"/>
                  </a:solidFill>
                  <a:latin typeface="Calibri" panose="020F0502020204030204"/>
                  <a:cs typeface="+mn-cs"/>
                </a:rPr>
                <a:t>API #1: bitrate &amp; latency guarantee</a:t>
              </a:r>
              <a:endParaRPr lang="zh-CN" altLang="en-US" sz="1200" dirty="0">
                <a:solidFill>
                  <a:prstClr val="black"/>
                </a:solidFill>
                <a:latin typeface="Calibri" panose="020F0502020204030204"/>
                <a:cs typeface="+mn-cs"/>
              </a:endParaRPr>
            </a:p>
          </p:txBody>
        </p: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80091108-3267-4778-9A90-7D3A364FAB09}"/>
                </a:ext>
              </a:extLst>
            </p:cNvPr>
            <p:cNvGrpSpPr/>
            <p:nvPr/>
          </p:nvGrpSpPr>
          <p:grpSpPr>
            <a:xfrm flipH="1">
              <a:off x="1203368" y="3168339"/>
              <a:ext cx="2022639" cy="219206"/>
              <a:chOff x="1137035" y="2824298"/>
              <a:chExt cx="2022639" cy="219206"/>
            </a:xfrm>
          </p:grpSpPr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7D80C542-FAD1-4BE4-9973-C7BBFA85A691}"/>
                  </a:ext>
                </a:extLst>
              </p:cNvPr>
              <p:cNvSpPr/>
              <p:nvPr/>
            </p:nvSpPr>
            <p:spPr>
              <a:xfrm>
                <a:off x="1137035" y="2824298"/>
                <a:ext cx="116700" cy="219206"/>
              </a:xfrm>
              <a:prstGeom prst="ellipse">
                <a:avLst/>
              </a:prstGeom>
              <a:solidFill>
                <a:srgbClr val="C00000"/>
              </a:solidFill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cs typeface="+mn-cs"/>
                </a:endParaRPr>
              </a:p>
            </p:txBody>
          </p:sp>
          <p:cxnSp>
            <p:nvCxnSpPr>
              <p:cNvPr id="107" name="直接箭头连接符 106">
                <a:extLst>
                  <a:ext uri="{FF2B5EF4-FFF2-40B4-BE49-F238E27FC236}">
                    <a16:creationId xmlns:a16="http://schemas.microsoft.com/office/drawing/2014/main" id="{6E3EBAEE-F49F-445F-BDAE-A9E1815FBB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47159" y="2949678"/>
                <a:ext cx="1912515" cy="0"/>
              </a:xfrm>
              <a:prstGeom prst="straightConnector1">
                <a:avLst/>
              </a:prstGeom>
              <a:noFill/>
              <a:ln w="57150" cap="flat" cmpd="sng" algn="ctr">
                <a:solidFill>
                  <a:srgbClr val="C00000"/>
                </a:solidFill>
                <a:prstDash val="solid"/>
                <a:miter lim="800000"/>
                <a:tailEnd type="triangle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cxnSp>
        </p:grp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590A54EB-8B14-44BF-8234-5CDAFB43B571}"/>
                </a:ext>
              </a:extLst>
            </p:cNvPr>
            <p:cNvSpPr txBox="1"/>
            <p:nvPr/>
          </p:nvSpPr>
          <p:spPr>
            <a:xfrm>
              <a:off x="1137422" y="2955274"/>
              <a:ext cx="2128210" cy="3592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70000"/>
                </a:lnSpc>
                <a:defRPr sz="12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dirty="0">
                  <a:solidFill>
                    <a:prstClr val="black"/>
                  </a:solidFill>
                  <a:latin typeface="Calibri" panose="020F0502020204030204"/>
                  <a:cs typeface="+mn-cs"/>
                </a:rPr>
                <a:t>API #2: limited network resource optimization</a:t>
              </a:r>
              <a:endParaRPr lang="zh-CN" altLang="en-US" dirty="0">
                <a:solidFill>
                  <a:prstClr val="black"/>
                </a:solidFill>
                <a:latin typeface="Calibri" panose="020F0502020204030204"/>
                <a:cs typeface="+mn-cs"/>
              </a:endParaRPr>
            </a:p>
          </p:txBody>
        </p: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844EBC5F-C128-44F1-8566-3CF891ED600B}"/>
                </a:ext>
              </a:extLst>
            </p:cNvPr>
            <p:cNvGrpSpPr/>
            <p:nvPr/>
          </p:nvGrpSpPr>
          <p:grpSpPr>
            <a:xfrm flipH="1">
              <a:off x="1203368" y="3624047"/>
              <a:ext cx="2029215" cy="219206"/>
              <a:chOff x="1137035" y="3135158"/>
              <a:chExt cx="2029215" cy="219206"/>
            </a:xfrm>
          </p:grpSpPr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07127588-F48A-49DB-9934-BB35453DF42E}"/>
                  </a:ext>
                </a:extLst>
              </p:cNvPr>
              <p:cNvSpPr/>
              <p:nvPr/>
            </p:nvSpPr>
            <p:spPr>
              <a:xfrm>
                <a:off x="1137035" y="3135158"/>
                <a:ext cx="116700" cy="219206"/>
              </a:xfrm>
              <a:prstGeom prst="ellipse">
                <a:avLst/>
              </a:prstGeom>
              <a:solidFill>
                <a:srgbClr val="C00000"/>
              </a:solidFill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cs typeface="+mn-cs"/>
                </a:endParaRPr>
              </a:p>
            </p:txBody>
          </p:sp>
          <p:cxnSp>
            <p:nvCxnSpPr>
              <p:cNvPr id="111" name="直接箭头连接符 110">
                <a:extLst>
                  <a:ext uri="{FF2B5EF4-FFF2-40B4-BE49-F238E27FC236}">
                    <a16:creationId xmlns:a16="http://schemas.microsoft.com/office/drawing/2014/main" id="{7D193A30-E4A8-4E46-A3DE-CBDBF4013538}"/>
                  </a:ext>
                </a:extLst>
              </p:cNvPr>
              <p:cNvCxnSpPr>
                <a:cxnSpLocks/>
                <a:stCxn id="110" idx="6"/>
              </p:cNvCxnSpPr>
              <p:nvPr/>
            </p:nvCxnSpPr>
            <p:spPr>
              <a:xfrm>
                <a:off x="1253735" y="3244761"/>
                <a:ext cx="1912515" cy="0"/>
              </a:xfrm>
              <a:prstGeom prst="straightConnector1">
                <a:avLst/>
              </a:prstGeom>
              <a:noFill/>
              <a:ln w="57150" cap="flat" cmpd="sng" algn="ctr">
                <a:solidFill>
                  <a:srgbClr val="C00000"/>
                </a:solidFill>
                <a:prstDash val="solid"/>
                <a:miter lim="800000"/>
                <a:tailEnd type="triangle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cxnSp>
        </p:grp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C2C865D0-5592-447B-B35C-D6F28143A32C}"/>
                </a:ext>
              </a:extLst>
            </p:cNvPr>
            <p:cNvSpPr txBox="1"/>
            <p:nvPr/>
          </p:nvSpPr>
          <p:spPr>
            <a:xfrm>
              <a:off x="1119344" y="3451588"/>
              <a:ext cx="254706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dirty="0">
                  <a:solidFill>
                    <a:prstClr val="black"/>
                  </a:solidFill>
                  <a:latin typeface="Calibri" panose="020F0502020204030204"/>
                  <a:cs typeface="+mn-cs"/>
                </a:rPr>
                <a:t>API #3: Network congestion marking</a:t>
              </a:r>
              <a:endParaRPr lang="zh-CN" altLang="en-US" sz="1200" dirty="0">
                <a:solidFill>
                  <a:prstClr val="black"/>
                </a:solidFill>
                <a:latin typeface="Calibri" panose="020F0502020204030204"/>
                <a:cs typeface="+mn-cs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48E2B23B-3AA3-4EEF-AC87-9B8F6E2216E6}"/>
                </a:ext>
              </a:extLst>
            </p:cNvPr>
            <p:cNvSpPr/>
            <p:nvPr/>
          </p:nvSpPr>
          <p:spPr>
            <a:xfrm>
              <a:off x="4393034" y="2587319"/>
              <a:ext cx="752064" cy="137160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cs typeface="+mn-cs"/>
              </a:endParaRP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FE48C940-09C3-49D9-BABC-7C85693CDF23}"/>
                </a:ext>
              </a:extLst>
            </p:cNvPr>
            <p:cNvSpPr txBox="1"/>
            <p:nvPr/>
          </p:nvSpPr>
          <p:spPr>
            <a:xfrm>
              <a:off x="4408748" y="3180900"/>
              <a:ext cx="5910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dirty="0">
                  <a:solidFill>
                    <a:prstClr val="black"/>
                  </a:solidFill>
                  <a:latin typeface="Calibri" panose="020F0502020204030204"/>
                  <a:cs typeface="+mn-cs"/>
                </a:rPr>
                <a:t>CN</a:t>
              </a:r>
              <a:endParaRPr lang="zh-CN" altLang="en-US" dirty="0">
                <a:solidFill>
                  <a:prstClr val="black"/>
                </a:solidFill>
                <a:latin typeface="Calibri" panose="020F0502020204030204"/>
                <a:cs typeface="+mn-cs"/>
              </a:endParaRPr>
            </a:p>
          </p:txBody>
        </p:sp>
        <p:cxnSp>
          <p:nvCxnSpPr>
            <p:cNvPr id="115" name="直接箭头连接符 114">
              <a:extLst>
                <a:ext uri="{FF2B5EF4-FFF2-40B4-BE49-F238E27FC236}">
                  <a16:creationId xmlns:a16="http://schemas.microsoft.com/office/drawing/2014/main" id="{7D639CFA-13D7-4135-8112-1E9547A18BB0}"/>
                </a:ext>
              </a:extLst>
            </p:cNvPr>
            <p:cNvCxnSpPr/>
            <p:nvPr/>
          </p:nvCxnSpPr>
          <p:spPr>
            <a:xfrm flipH="1">
              <a:off x="3823605" y="3282753"/>
              <a:ext cx="569429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B050"/>
              </a:solidFill>
              <a:prstDash val="solid"/>
              <a:miter lim="800000"/>
              <a:headEnd type="oval" w="med" len="med"/>
              <a:tailEnd type="triangle" w="med" len="med"/>
            </a:ln>
            <a:effectLst/>
          </p:spPr>
        </p:cxn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D229E30C-1939-4C3F-BBCC-B4DCE1341551}"/>
                </a:ext>
              </a:extLst>
            </p:cNvPr>
            <p:cNvSpPr txBox="1"/>
            <p:nvPr/>
          </p:nvSpPr>
          <p:spPr>
            <a:xfrm>
              <a:off x="3786010" y="2999480"/>
              <a:ext cx="14081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e.g.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E992EDE5-91BB-40E6-ADFE-CC990F098475}"/>
                </a:ext>
              </a:extLst>
            </p:cNvPr>
            <p:cNvCxnSpPr>
              <a:cxnSpLocks/>
            </p:cNvCxnSpPr>
            <p:nvPr/>
          </p:nvCxnSpPr>
          <p:spPr>
            <a:xfrm>
              <a:off x="3253527" y="2829009"/>
              <a:ext cx="532483" cy="464710"/>
            </a:xfrm>
            <a:prstGeom prst="line">
              <a:avLst/>
            </a:prstGeom>
            <a:noFill/>
            <a:ln w="12700" cap="flat" cmpd="sng" algn="ctr">
              <a:solidFill>
                <a:srgbClr val="E7E6E6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id="{B3D6A6F5-8F02-4015-BB51-773E063C2EAA}"/>
                </a:ext>
              </a:extLst>
            </p:cNvPr>
            <p:cNvCxnSpPr/>
            <p:nvPr/>
          </p:nvCxnSpPr>
          <p:spPr>
            <a:xfrm>
              <a:off x="3275517" y="3293719"/>
              <a:ext cx="570078" cy="0"/>
            </a:xfrm>
            <a:prstGeom prst="line">
              <a:avLst/>
            </a:prstGeom>
            <a:noFill/>
            <a:ln w="12700" cap="flat" cmpd="sng" algn="ctr">
              <a:solidFill>
                <a:srgbClr val="E7E6E6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F7592CC2-7150-4B5C-A67A-9C5ECA117E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53527" y="3293719"/>
              <a:ext cx="570078" cy="434868"/>
            </a:xfrm>
            <a:prstGeom prst="line">
              <a:avLst/>
            </a:prstGeom>
            <a:noFill/>
            <a:ln w="12700" cap="flat" cmpd="sng" algn="ctr">
              <a:solidFill>
                <a:srgbClr val="E7E6E6">
                  <a:lumMod val="50000"/>
                </a:srgbClr>
              </a:solidFill>
              <a:prstDash val="dash"/>
              <a:miter lim="800000"/>
            </a:ln>
            <a:effectLst/>
          </p:spPr>
        </p:cxnSp>
      </p:grpSp>
      <p:sp>
        <p:nvSpPr>
          <p:cNvPr id="120" name="矩形 119">
            <a:extLst>
              <a:ext uri="{FF2B5EF4-FFF2-40B4-BE49-F238E27FC236}">
                <a16:creationId xmlns:a16="http://schemas.microsoft.com/office/drawing/2014/main" id="{4B39A315-1561-4D45-8A68-B971269A351C}"/>
              </a:ext>
            </a:extLst>
          </p:cNvPr>
          <p:cNvSpPr/>
          <p:nvPr/>
        </p:nvSpPr>
        <p:spPr>
          <a:xfrm>
            <a:off x="9102598" y="2437607"/>
            <a:ext cx="591022" cy="1371600"/>
          </a:xfrm>
          <a:prstGeom prst="rect">
            <a:avLst/>
          </a:prstGeom>
          <a:solidFill>
            <a:srgbClr val="ED7D31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D6EA34A4-5895-4F33-B355-516C0B55B2D0}"/>
              </a:ext>
            </a:extLst>
          </p:cNvPr>
          <p:cNvSpPr txBox="1"/>
          <p:nvPr/>
        </p:nvSpPr>
        <p:spPr>
          <a:xfrm>
            <a:off x="9068311" y="2413314"/>
            <a:ext cx="6559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solidFill>
                  <a:prstClr val="black"/>
                </a:solidFill>
                <a:latin typeface="Calibri" panose="020F0502020204030204"/>
                <a:cs typeface="+mn-cs"/>
              </a:rPr>
              <a:t>NRM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1AC41C78-B073-4AD5-8ABB-24A59F652067}"/>
              </a:ext>
            </a:extLst>
          </p:cNvPr>
          <p:cNvSpPr/>
          <p:nvPr/>
        </p:nvSpPr>
        <p:spPr>
          <a:xfrm>
            <a:off x="6495149" y="2376841"/>
            <a:ext cx="557290" cy="1371597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308ECB3C-AF20-4359-AEA3-0EB6C459CDE9}"/>
              </a:ext>
            </a:extLst>
          </p:cNvPr>
          <p:cNvSpPr txBox="1"/>
          <p:nvPr/>
        </p:nvSpPr>
        <p:spPr>
          <a:xfrm>
            <a:off x="6417434" y="2655545"/>
            <a:ext cx="6559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solidFill>
                  <a:prstClr val="black"/>
                </a:solidFill>
                <a:latin typeface="Calibri" panose="020F0502020204030204"/>
                <a:cs typeface="+mn-cs"/>
              </a:rPr>
              <a:t>VAL AS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altLang="zh-CN" dirty="0">
              <a:solidFill>
                <a:prstClr val="black"/>
              </a:solidFill>
              <a:latin typeface="Calibri" panose="020F0502020204030204"/>
              <a:cs typeface="+mn-cs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85A20126-F7E5-4914-8907-6CF03C0B4812}"/>
              </a:ext>
            </a:extLst>
          </p:cNvPr>
          <p:cNvGrpSpPr/>
          <p:nvPr/>
        </p:nvGrpSpPr>
        <p:grpSpPr>
          <a:xfrm flipH="1">
            <a:off x="7035787" y="2951916"/>
            <a:ext cx="2029215" cy="219206"/>
            <a:chOff x="1137035" y="2179318"/>
            <a:chExt cx="2029215" cy="219206"/>
          </a:xfrm>
        </p:grpSpPr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0EC3657C-3F95-4330-AFE9-D18610EF4CAC}"/>
                </a:ext>
              </a:extLst>
            </p:cNvPr>
            <p:cNvSpPr/>
            <p:nvPr/>
          </p:nvSpPr>
          <p:spPr>
            <a:xfrm>
              <a:off x="1137035" y="2179318"/>
              <a:ext cx="116700" cy="219206"/>
            </a:xfrm>
            <a:prstGeom prst="ellipse">
              <a:avLst/>
            </a:prstGeom>
            <a:solidFill>
              <a:srgbClr val="C00000"/>
            </a:solidFill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cs typeface="+mn-cs"/>
              </a:endParaRPr>
            </a:p>
          </p:txBody>
        </p:sp>
        <p:cxnSp>
          <p:nvCxnSpPr>
            <p:cNvPr id="126" name="直接箭头连接符 125">
              <a:extLst>
                <a:ext uri="{FF2B5EF4-FFF2-40B4-BE49-F238E27FC236}">
                  <a16:creationId xmlns:a16="http://schemas.microsoft.com/office/drawing/2014/main" id="{81293A67-F590-43F9-9B3E-D2C8ADF30024}"/>
                </a:ext>
              </a:extLst>
            </p:cNvPr>
            <p:cNvCxnSpPr>
              <a:cxnSpLocks/>
              <a:stCxn id="125" idx="6"/>
            </p:cNvCxnSpPr>
            <p:nvPr/>
          </p:nvCxnSpPr>
          <p:spPr>
            <a:xfrm>
              <a:off x="1253735" y="2288921"/>
              <a:ext cx="1912515" cy="0"/>
            </a:xfrm>
            <a:prstGeom prst="straightConnector1">
              <a:avLst/>
            </a:prstGeom>
            <a:noFill/>
            <a:ln w="5715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</p:grpSp>
      <p:sp>
        <p:nvSpPr>
          <p:cNvPr id="127" name="文本框 126">
            <a:extLst>
              <a:ext uri="{FF2B5EF4-FFF2-40B4-BE49-F238E27FC236}">
                <a16:creationId xmlns:a16="http://schemas.microsoft.com/office/drawing/2014/main" id="{FC0A04A7-BF66-4715-8128-62D5723F2E4A}"/>
              </a:ext>
            </a:extLst>
          </p:cNvPr>
          <p:cNvSpPr txBox="1"/>
          <p:nvPr/>
        </p:nvSpPr>
        <p:spPr>
          <a:xfrm>
            <a:off x="7014843" y="2778495"/>
            <a:ext cx="2043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latin typeface="Calibri" panose="020F0502020204030204"/>
                <a:cs typeface="+mn-cs"/>
              </a:rPr>
              <a:t>API #4: Power_Saving_service</a:t>
            </a:r>
            <a:endParaRPr lang="zh-CN" altLang="en-US" sz="1200" dirty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37822C6B-327B-49D5-9F5D-440B72EAA97F}"/>
              </a:ext>
            </a:extLst>
          </p:cNvPr>
          <p:cNvSpPr/>
          <p:nvPr/>
        </p:nvSpPr>
        <p:spPr>
          <a:xfrm>
            <a:off x="10263049" y="2437607"/>
            <a:ext cx="591022" cy="1371600"/>
          </a:xfrm>
          <a:prstGeom prst="rect">
            <a:avLst/>
          </a:prstGeom>
          <a:solidFill>
            <a:srgbClr val="92D05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A1E6F3B5-F8CD-48A4-BD9D-9D8B51C813FB}"/>
              </a:ext>
            </a:extLst>
          </p:cNvPr>
          <p:cNvSpPr txBox="1"/>
          <p:nvPr/>
        </p:nvSpPr>
        <p:spPr>
          <a:xfrm>
            <a:off x="10278763" y="3031188"/>
            <a:ext cx="5910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solidFill>
                  <a:prstClr val="black"/>
                </a:solidFill>
                <a:latin typeface="Calibri" panose="020F0502020204030204"/>
                <a:cs typeface="+mn-cs"/>
              </a:rPr>
              <a:t>CN</a:t>
            </a:r>
            <a:endParaRPr lang="zh-CN" altLang="en-US" dirty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cxnSp>
        <p:nvCxnSpPr>
          <p:cNvPr id="130" name="直接箭头连接符 129">
            <a:extLst>
              <a:ext uri="{FF2B5EF4-FFF2-40B4-BE49-F238E27FC236}">
                <a16:creationId xmlns:a16="http://schemas.microsoft.com/office/drawing/2014/main" id="{633FE349-8211-4770-B732-38ACA27A7B81}"/>
              </a:ext>
            </a:extLst>
          </p:cNvPr>
          <p:cNvCxnSpPr/>
          <p:nvPr/>
        </p:nvCxnSpPr>
        <p:spPr>
          <a:xfrm flipH="1">
            <a:off x="9693620" y="3133041"/>
            <a:ext cx="569429" cy="0"/>
          </a:xfrm>
          <a:prstGeom prst="straightConnector1">
            <a:avLst/>
          </a:prstGeom>
          <a:noFill/>
          <a:ln w="19050" cap="flat" cmpd="sng" algn="ctr">
            <a:solidFill>
              <a:srgbClr val="00B050"/>
            </a:solidFill>
            <a:prstDash val="solid"/>
            <a:miter lim="800000"/>
            <a:headEnd type="oval" w="med" len="med"/>
            <a:tailEnd type="triangle" w="med" len="med"/>
          </a:ln>
          <a:effectLst/>
        </p:spPr>
      </p:cxnSp>
      <p:sp>
        <p:nvSpPr>
          <p:cNvPr id="131" name="文本框 130">
            <a:extLst>
              <a:ext uri="{FF2B5EF4-FFF2-40B4-BE49-F238E27FC236}">
                <a16:creationId xmlns:a16="http://schemas.microsoft.com/office/drawing/2014/main" id="{88790B36-7226-4AFF-A916-B635084F58AC}"/>
              </a:ext>
            </a:extLst>
          </p:cNvPr>
          <p:cNvSpPr txBox="1"/>
          <p:nvPr/>
        </p:nvSpPr>
        <p:spPr>
          <a:xfrm>
            <a:off x="9656025" y="2849768"/>
            <a:ext cx="14081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CpProvision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32" name="直接连接符 131">
            <a:extLst>
              <a:ext uri="{FF2B5EF4-FFF2-40B4-BE49-F238E27FC236}">
                <a16:creationId xmlns:a16="http://schemas.microsoft.com/office/drawing/2014/main" id="{FEA64283-2B95-48FE-A93B-E0A9ED1354F6}"/>
              </a:ext>
            </a:extLst>
          </p:cNvPr>
          <p:cNvCxnSpPr>
            <a:cxnSpLocks/>
            <a:stCxn id="125" idx="2"/>
            <a:endCxn id="121" idx="3"/>
          </p:cNvCxnSpPr>
          <p:nvPr/>
        </p:nvCxnSpPr>
        <p:spPr>
          <a:xfrm flipV="1">
            <a:off x="9065002" y="2736480"/>
            <a:ext cx="659258" cy="325039"/>
          </a:xfrm>
          <a:prstGeom prst="line">
            <a:avLst/>
          </a:prstGeom>
          <a:noFill/>
          <a:ln w="12700" cap="flat" cmpd="sng" algn="ctr">
            <a:solidFill>
              <a:srgbClr val="E7E6E6">
                <a:lumMod val="50000"/>
              </a:srgbClr>
            </a:solidFill>
            <a:prstDash val="dash"/>
            <a:miter lim="800000"/>
          </a:ln>
          <a:effectLst/>
        </p:spPr>
      </p:cxnSp>
      <p:cxnSp>
        <p:nvCxnSpPr>
          <p:cNvPr id="133" name="直接连接符 132">
            <a:extLst>
              <a:ext uri="{FF2B5EF4-FFF2-40B4-BE49-F238E27FC236}">
                <a16:creationId xmlns:a16="http://schemas.microsoft.com/office/drawing/2014/main" id="{34A28D5B-5E6A-4343-BB30-BC2418CFF7BE}"/>
              </a:ext>
            </a:extLst>
          </p:cNvPr>
          <p:cNvCxnSpPr>
            <a:cxnSpLocks/>
            <a:stCxn id="125" idx="2"/>
            <a:endCxn id="120" idx="3"/>
          </p:cNvCxnSpPr>
          <p:nvPr/>
        </p:nvCxnSpPr>
        <p:spPr>
          <a:xfrm>
            <a:off x="9065002" y="3061519"/>
            <a:ext cx="628618" cy="61888"/>
          </a:xfrm>
          <a:prstGeom prst="line">
            <a:avLst/>
          </a:prstGeom>
          <a:noFill/>
          <a:ln w="12700" cap="flat" cmpd="sng" algn="ctr">
            <a:solidFill>
              <a:srgbClr val="E7E6E6">
                <a:lumMod val="50000"/>
              </a:srgbClr>
            </a:solidFill>
            <a:prstDash val="dash"/>
            <a:miter lim="800000"/>
          </a:ln>
          <a:effectLst/>
        </p:spPr>
      </p:cxnSp>
      <p:cxnSp>
        <p:nvCxnSpPr>
          <p:cNvPr id="134" name="直接连接符 133">
            <a:extLst>
              <a:ext uri="{FF2B5EF4-FFF2-40B4-BE49-F238E27FC236}">
                <a16:creationId xmlns:a16="http://schemas.microsoft.com/office/drawing/2014/main" id="{1B8F2F05-89DF-4A9D-86F0-EAAC09A28BC2}"/>
              </a:ext>
            </a:extLst>
          </p:cNvPr>
          <p:cNvCxnSpPr>
            <a:cxnSpLocks/>
            <a:stCxn id="125" idx="2"/>
          </p:cNvCxnSpPr>
          <p:nvPr/>
        </p:nvCxnSpPr>
        <p:spPr>
          <a:xfrm>
            <a:off x="9065002" y="3061519"/>
            <a:ext cx="644332" cy="557078"/>
          </a:xfrm>
          <a:prstGeom prst="line">
            <a:avLst/>
          </a:prstGeom>
          <a:noFill/>
          <a:ln w="12700" cap="flat" cmpd="sng" algn="ctr">
            <a:solidFill>
              <a:srgbClr val="E7E6E6">
                <a:lumMod val="50000"/>
              </a:srgbClr>
            </a:solidFill>
            <a:prstDash val="dash"/>
            <a:miter lim="800000"/>
          </a:ln>
          <a:effectLst/>
        </p:spPr>
      </p:cxnSp>
      <p:cxnSp>
        <p:nvCxnSpPr>
          <p:cNvPr id="135" name="直接箭头连接符 134">
            <a:extLst>
              <a:ext uri="{FF2B5EF4-FFF2-40B4-BE49-F238E27FC236}">
                <a16:creationId xmlns:a16="http://schemas.microsoft.com/office/drawing/2014/main" id="{6B654D22-788F-4810-9470-3DA240F606E8}"/>
              </a:ext>
            </a:extLst>
          </p:cNvPr>
          <p:cNvCxnSpPr/>
          <p:nvPr/>
        </p:nvCxnSpPr>
        <p:spPr>
          <a:xfrm flipH="1">
            <a:off x="9693620" y="2724354"/>
            <a:ext cx="569429" cy="0"/>
          </a:xfrm>
          <a:prstGeom prst="straightConnector1">
            <a:avLst/>
          </a:prstGeom>
          <a:noFill/>
          <a:ln w="19050" cap="flat" cmpd="sng" algn="ctr">
            <a:solidFill>
              <a:srgbClr val="00B050"/>
            </a:solidFill>
            <a:prstDash val="solid"/>
            <a:miter lim="800000"/>
            <a:headEnd type="oval" w="med" len="med"/>
            <a:tailEnd type="triangle" w="med" len="med"/>
          </a:ln>
          <a:effectLst/>
        </p:spPr>
      </p:cxn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2610E4-779E-42CC-AE10-E1DA0E585149}"/>
              </a:ext>
            </a:extLst>
          </p:cNvPr>
          <p:cNvSpPr txBox="1"/>
          <p:nvPr/>
        </p:nvSpPr>
        <p:spPr>
          <a:xfrm>
            <a:off x="9656025" y="2441081"/>
            <a:ext cx="16732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Monitoring Event API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37" name="直接箭头连接符 136">
            <a:extLst>
              <a:ext uri="{FF2B5EF4-FFF2-40B4-BE49-F238E27FC236}">
                <a16:creationId xmlns:a16="http://schemas.microsoft.com/office/drawing/2014/main" id="{A0260920-5281-4819-B792-737CCABDA731}"/>
              </a:ext>
            </a:extLst>
          </p:cNvPr>
          <p:cNvCxnSpPr/>
          <p:nvPr/>
        </p:nvCxnSpPr>
        <p:spPr>
          <a:xfrm flipH="1">
            <a:off x="9709334" y="3634014"/>
            <a:ext cx="569429" cy="0"/>
          </a:xfrm>
          <a:prstGeom prst="straightConnector1">
            <a:avLst/>
          </a:prstGeom>
          <a:noFill/>
          <a:ln w="19050" cap="flat" cmpd="sng" algn="ctr">
            <a:solidFill>
              <a:srgbClr val="00B050"/>
            </a:solidFill>
            <a:prstDash val="solid"/>
            <a:miter lim="800000"/>
            <a:headEnd type="oval" w="med" len="med"/>
            <a:tailEnd type="triangle" w="med" len="med"/>
          </a:ln>
          <a:effectLst/>
        </p:spPr>
      </p:cxnSp>
      <p:sp>
        <p:nvSpPr>
          <p:cNvPr id="138" name="文本框 137">
            <a:extLst>
              <a:ext uri="{FF2B5EF4-FFF2-40B4-BE49-F238E27FC236}">
                <a16:creationId xmlns:a16="http://schemas.microsoft.com/office/drawing/2014/main" id="{59AEAD36-B646-408F-89D5-459BBBF0C9C8}"/>
              </a:ext>
            </a:extLst>
          </p:cNvPr>
          <p:cNvSpPr txBox="1"/>
          <p:nvPr/>
        </p:nvSpPr>
        <p:spPr>
          <a:xfrm>
            <a:off x="9656025" y="3341598"/>
            <a:ext cx="14081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zh-CN" dirty="0"/>
              <a:t>Configuration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Title 1">
            <a:extLst>
              <a:ext uri="{FF2B5EF4-FFF2-40B4-BE49-F238E27FC236}">
                <a16:creationId xmlns:a16="http://schemas.microsoft.com/office/drawing/2014/main" id="{D12EC90D-8AF4-489B-8FB0-7A33CD9534E0}"/>
              </a:ext>
            </a:extLst>
          </p:cNvPr>
          <p:cNvSpPr txBox="1">
            <a:spLocks/>
          </p:cNvSpPr>
          <p:nvPr/>
        </p:nvSpPr>
        <p:spPr bwMode="auto">
          <a:xfrm>
            <a:off x="281923" y="450457"/>
            <a:ext cx="9093622" cy="634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>
              <a:defRPr/>
            </a:pPr>
            <a:r>
              <a:rPr lang="en-US" altLang="zh-CN" sz="28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NRM API service design based on the principle of application layer requirement oriented</a:t>
            </a:r>
            <a:endParaRPr lang="en-US" altLang="en-US" sz="2800" kern="0" dirty="0">
              <a:solidFill>
                <a:srgbClr val="FF0000"/>
              </a:solidFill>
              <a:latin typeface="Calibri"/>
              <a:ea typeface="MS PGothic" panose="020B0600070205080204" pitchFamily="34" charset="-128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7F843AD6-C1A9-43CD-84E5-EED79F0549C8}"/>
              </a:ext>
            </a:extLst>
          </p:cNvPr>
          <p:cNvGrpSpPr/>
          <p:nvPr/>
        </p:nvGrpSpPr>
        <p:grpSpPr>
          <a:xfrm>
            <a:off x="618666" y="2248018"/>
            <a:ext cx="5588881" cy="3121364"/>
            <a:chOff x="1432652" y="2100955"/>
            <a:chExt cx="7579674" cy="3121364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FE26112D-B2C5-40F0-B402-BA55D06A1208}"/>
                </a:ext>
              </a:extLst>
            </p:cNvPr>
            <p:cNvSpPr/>
            <p:nvPr/>
          </p:nvSpPr>
          <p:spPr>
            <a:xfrm>
              <a:off x="1813302" y="3421943"/>
              <a:ext cx="1898542" cy="599868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chemeClr val="tx1"/>
                  </a:solidFill>
                </a:rPr>
                <a:t>Micro service for data rate and delay optimization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E936B5D8-F4FE-4B8A-8D1F-F1F49381F459}"/>
                </a:ext>
              </a:extLst>
            </p:cNvPr>
            <p:cNvSpPr/>
            <p:nvPr/>
          </p:nvSpPr>
          <p:spPr>
            <a:xfrm>
              <a:off x="4104467" y="3400173"/>
              <a:ext cx="1898542" cy="590727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chemeClr val="tx1"/>
                  </a:solidFill>
                </a:rPr>
                <a:t>Micro service for delay optimization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575B3585-2250-4239-9A7B-B774489004CC}"/>
                </a:ext>
              </a:extLst>
            </p:cNvPr>
            <p:cNvSpPr/>
            <p:nvPr/>
          </p:nvSpPr>
          <p:spPr>
            <a:xfrm>
              <a:off x="6395634" y="3376825"/>
              <a:ext cx="1898542" cy="599868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chemeClr val="tx1"/>
                  </a:solidFill>
                </a:rPr>
                <a:t>Micro service for delay and reliable optimization 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8D438284-FAA9-4136-BBB5-77229CEAD9B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67358" y="3974582"/>
              <a:ext cx="6772759" cy="612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F4F64050-A0EF-46EE-8107-1792F9DC9467}"/>
                </a:ext>
              </a:extLst>
            </p:cNvPr>
            <p:cNvSpPr/>
            <p:nvPr/>
          </p:nvSpPr>
          <p:spPr>
            <a:xfrm>
              <a:off x="1813301" y="2611465"/>
              <a:ext cx="6480875" cy="511444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tx1"/>
                  </a:solidFill>
                </a:rPr>
                <a:t>API message processing (Border AEF or AEF)</a:t>
              </a:r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C284F324-5C7B-4E2D-84EE-0F12635E8B2A}"/>
                </a:ext>
              </a:extLst>
            </p:cNvPr>
            <p:cNvSpPr/>
            <p:nvPr/>
          </p:nvSpPr>
          <p:spPr>
            <a:xfrm>
              <a:off x="1875293" y="4468065"/>
              <a:ext cx="6480875" cy="754254"/>
            </a:xfrm>
            <a:prstGeom prst="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solidFill>
                  <a:schemeClr val="tx1"/>
                </a:solidFill>
              </a:endParaRPr>
            </a:p>
            <a:p>
              <a:pPr algn="ctr"/>
              <a:endParaRPr lang="en-US" altLang="zh-CN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170" name="直接箭头连接符 169">
              <a:extLst>
                <a:ext uri="{FF2B5EF4-FFF2-40B4-BE49-F238E27FC236}">
                  <a16:creationId xmlns:a16="http://schemas.microsoft.com/office/drawing/2014/main" id="{BA26D06D-7072-4170-93DB-60457FEE65F6}"/>
                </a:ext>
              </a:extLst>
            </p:cNvPr>
            <p:cNvCxnSpPr>
              <a:cxnSpLocks/>
            </p:cNvCxnSpPr>
            <p:nvPr/>
          </p:nvCxnSpPr>
          <p:spPr>
            <a:xfrm>
              <a:off x="2704293" y="2696705"/>
              <a:ext cx="0" cy="7129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C5D57CDA-D8D3-47F6-98B2-BF732740E575}"/>
                </a:ext>
              </a:extLst>
            </p:cNvPr>
            <p:cNvSpPr txBox="1"/>
            <p:nvPr/>
          </p:nvSpPr>
          <p:spPr>
            <a:xfrm>
              <a:off x="2926597" y="3155755"/>
              <a:ext cx="1418095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/>
                <a:t>Internal trigger</a:t>
              </a:r>
              <a:endParaRPr lang="zh-CN" altLang="en-US" sz="1050" dirty="0"/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D0296C15-5CEF-4261-B0CF-928322AEFBB4}"/>
                </a:ext>
              </a:extLst>
            </p:cNvPr>
            <p:cNvSpPr/>
            <p:nvPr/>
          </p:nvSpPr>
          <p:spPr>
            <a:xfrm>
              <a:off x="2572719" y="2510723"/>
              <a:ext cx="263470" cy="91185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7E548145-3F8E-496E-89BC-D56103541D8D}"/>
                </a:ext>
              </a:extLst>
            </p:cNvPr>
            <p:cNvSpPr/>
            <p:nvPr/>
          </p:nvSpPr>
          <p:spPr>
            <a:xfrm>
              <a:off x="4983996" y="2502677"/>
              <a:ext cx="263470" cy="93764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80" name="直接连接符 179">
              <a:extLst>
                <a:ext uri="{FF2B5EF4-FFF2-40B4-BE49-F238E27FC236}">
                  <a16:creationId xmlns:a16="http://schemas.microsoft.com/office/drawing/2014/main" id="{04AC8131-F790-4D16-8952-D9F176B55A5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04293" y="2100955"/>
              <a:ext cx="0" cy="4097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id="{6D8F1F65-04FB-426F-BA89-9B07F578CA7A}"/>
                </a:ext>
              </a:extLst>
            </p:cNvPr>
            <p:cNvSpPr txBox="1"/>
            <p:nvPr/>
          </p:nvSpPr>
          <p:spPr>
            <a:xfrm>
              <a:off x="1432652" y="2211689"/>
              <a:ext cx="316333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/>
                <a:t>Data Rate and latency optimization</a:t>
              </a:r>
              <a:endParaRPr lang="zh-CN" altLang="en-US" sz="1050" dirty="0"/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5ABCC4C8-0CAB-4024-AF15-68F3322C3964}"/>
                </a:ext>
              </a:extLst>
            </p:cNvPr>
            <p:cNvSpPr/>
            <p:nvPr/>
          </p:nvSpPr>
          <p:spPr>
            <a:xfrm>
              <a:off x="2420158" y="4522543"/>
              <a:ext cx="1152040" cy="19351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5B7CE1E4-3CF1-403F-9A10-AA31C9BA81F5}"/>
                </a:ext>
              </a:extLst>
            </p:cNvPr>
            <p:cNvSpPr txBox="1"/>
            <p:nvPr/>
          </p:nvSpPr>
          <p:spPr>
            <a:xfrm>
              <a:off x="2268625" y="4529356"/>
              <a:ext cx="149138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/>
                <a:t>Network API</a:t>
              </a:r>
              <a:endParaRPr lang="zh-CN" altLang="en-US" sz="1000" dirty="0"/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4E7F951F-BA76-4D86-93B3-92D7F6105596}"/>
                </a:ext>
              </a:extLst>
            </p:cNvPr>
            <p:cNvSpPr/>
            <p:nvPr/>
          </p:nvSpPr>
          <p:spPr>
            <a:xfrm>
              <a:off x="4727305" y="4519147"/>
              <a:ext cx="1152040" cy="19351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186" name="文本框 185">
              <a:extLst>
                <a:ext uri="{FF2B5EF4-FFF2-40B4-BE49-F238E27FC236}">
                  <a16:creationId xmlns:a16="http://schemas.microsoft.com/office/drawing/2014/main" id="{6209FB20-3CA3-48C0-9816-C9A6491DC5C4}"/>
                </a:ext>
              </a:extLst>
            </p:cNvPr>
            <p:cNvSpPr txBox="1"/>
            <p:nvPr/>
          </p:nvSpPr>
          <p:spPr>
            <a:xfrm>
              <a:off x="4566704" y="4512740"/>
              <a:ext cx="149138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/>
                <a:t>Network API</a:t>
              </a:r>
              <a:endParaRPr lang="zh-CN" altLang="en-US" sz="1000" dirty="0"/>
            </a:p>
          </p:txBody>
        </p:sp>
        <p:sp>
          <p:nvSpPr>
            <p:cNvPr id="187" name="文本框 186">
              <a:extLst>
                <a:ext uri="{FF2B5EF4-FFF2-40B4-BE49-F238E27FC236}">
                  <a16:creationId xmlns:a16="http://schemas.microsoft.com/office/drawing/2014/main" id="{6F7A39A3-525E-4BCD-A3B6-AF021FAFA14E}"/>
                </a:ext>
              </a:extLst>
            </p:cNvPr>
            <p:cNvSpPr txBox="1"/>
            <p:nvPr/>
          </p:nvSpPr>
          <p:spPr>
            <a:xfrm>
              <a:off x="2191718" y="4852636"/>
              <a:ext cx="616445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/>
                  </a:solidFill>
                </a:rPr>
                <a:t>Core Network</a:t>
              </a:r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1E55DD5D-A7E2-4FC9-85E1-49A84F0AD423}"/>
                </a:ext>
              </a:extLst>
            </p:cNvPr>
            <p:cNvSpPr/>
            <p:nvPr/>
          </p:nvSpPr>
          <p:spPr>
            <a:xfrm>
              <a:off x="6776315" y="4533128"/>
              <a:ext cx="1152040" cy="19351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189" name="文本框 188">
              <a:extLst>
                <a:ext uri="{FF2B5EF4-FFF2-40B4-BE49-F238E27FC236}">
                  <a16:creationId xmlns:a16="http://schemas.microsoft.com/office/drawing/2014/main" id="{FFEC622B-D27E-42F3-A7C3-9AAFAD78D431}"/>
                </a:ext>
              </a:extLst>
            </p:cNvPr>
            <p:cNvSpPr txBox="1"/>
            <p:nvPr/>
          </p:nvSpPr>
          <p:spPr>
            <a:xfrm>
              <a:off x="6617499" y="4517565"/>
              <a:ext cx="149138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/>
                <a:t>Network API</a:t>
              </a:r>
              <a:endParaRPr lang="zh-CN" altLang="en-US" sz="1000" dirty="0"/>
            </a:p>
          </p:txBody>
        </p:sp>
        <p:sp>
          <p:nvSpPr>
            <p:cNvPr id="190" name="流程图: 手动操作 189">
              <a:extLst>
                <a:ext uri="{FF2B5EF4-FFF2-40B4-BE49-F238E27FC236}">
                  <a16:creationId xmlns:a16="http://schemas.microsoft.com/office/drawing/2014/main" id="{D97FF449-2D84-4987-811B-41070691995B}"/>
                </a:ext>
              </a:extLst>
            </p:cNvPr>
            <p:cNvSpPr/>
            <p:nvPr/>
          </p:nvSpPr>
          <p:spPr>
            <a:xfrm>
              <a:off x="1813301" y="4029557"/>
              <a:ext cx="6480874" cy="438869"/>
            </a:xfrm>
            <a:prstGeom prst="flowChartManualOperatio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CA2AE810-EAFC-4682-BFBE-854BCB0818AA}"/>
                </a:ext>
              </a:extLst>
            </p:cNvPr>
            <p:cNvSpPr txBox="1"/>
            <p:nvPr/>
          </p:nvSpPr>
          <p:spPr>
            <a:xfrm>
              <a:off x="4509440" y="2209609"/>
              <a:ext cx="242581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/>
                <a:t>Delay optimization</a:t>
              </a:r>
              <a:endParaRPr lang="zh-CN" altLang="en-US" sz="1050" dirty="0"/>
            </a:p>
          </p:txBody>
        </p:sp>
        <p:cxnSp>
          <p:nvCxnSpPr>
            <p:cNvPr id="192" name="直接箭头连接符 191">
              <a:extLst>
                <a:ext uri="{FF2B5EF4-FFF2-40B4-BE49-F238E27FC236}">
                  <a16:creationId xmlns:a16="http://schemas.microsoft.com/office/drawing/2014/main" id="{60E9275D-2FE3-422B-8394-95CDCD4E14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42868" y="2432517"/>
              <a:ext cx="6636" cy="9770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D95F34C5-44C9-4457-905A-47DD8E5861AE}"/>
                </a:ext>
              </a:extLst>
            </p:cNvPr>
            <p:cNvSpPr/>
            <p:nvPr/>
          </p:nvSpPr>
          <p:spPr>
            <a:xfrm>
              <a:off x="7722841" y="2501502"/>
              <a:ext cx="263470" cy="93764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94" name="文本框 193">
              <a:extLst>
                <a:ext uri="{FF2B5EF4-FFF2-40B4-BE49-F238E27FC236}">
                  <a16:creationId xmlns:a16="http://schemas.microsoft.com/office/drawing/2014/main" id="{F4BDC00D-D919-4F34-AC1C-1C0613B087F7}"/>
                </a:ext>
              </a:extLst>
            </p:cNvPr>
            <p:cNvSpPr txBox="1"/>
            <p:nvPr/>
          </p:nvSpPr>
          <p:spPr>
            <a:xfrm>
              <a:off x="7217107" y="2122442"/>
              <a:ext cx="179521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/>
                <a:t>Delay and Reliable optimization </a:t>
              </a:r>
              <a:endParaRPr lang="zh-CN" altLang="en-US" sz="1050" dirty="0"/>
            </a:p>
          </p:txBody>
        </p:sp>
        <p:cxnSp>
          <p:nvCxnSpPr>
            <p:cNvPr id="195" name="直接连接符 194">
              <a:extLst>
                <a:ext uri="{FF2B5EF4-FFF2-40B4-BE49-F238E27FC236}">
                  <a16:creationId xmlns:a16="http://schemas.microsoft.com/office/drawing/2014/main" id="{6757E466-5CE3-4B7F-91C7-A391DB1F256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11141" y="2138616"/>
              <a:ext cx="0" cy="4097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B871CD2C-5EB5-47E9-8B48-3A50205E0FD9}"/>
              </a:ext>
            </a:extLst>
          </p:cNvPr>
          <p:cNvSpPr txBox="1"/>
          <p:nvPr/>
        </p:nvSpPr>
        <p:spPr>
          <a:xfrm>
            <a:off x="6288894" y="2032189"/>
            <a:ext cx="293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Example</a:t>
            </a:r>
            <a:endParaRPr lang="zh-CN" altLang="en-US" sz="1400" dirty="0"/>
          </a:p>
        </p:txBody>
      </p:sp>
      <p:cxnSp>
        <p:nvCxnSpPr>
          <p:cNvPr id="199" name="直接箭头连接符 198">
            <a:extLst>
              <a:ext uri="{FF2B5EF4-FFF2-40B4-BE49-F238E27FC236}">
                <a16:creationId xmlns:a16="http://schemas.microsoft.com/office/drawing/2014/main" id="{77FD57DF-7586-45DC-B0F3-15630E37990A}"/>
              </a:ext>
            </a:extLst>
          </p:cNvPr>
          <p:cNvCxnSpPr>
            <a:cxnSpLocks/>
          </p:cNvCxnSpPr>
          <p:nvPr/>
        </p:nvCxnSpPr>
        <p:spPr>
          <a:xfrm flipH="1">
            <a:off x="5353879" y="2700566"/>
            <a:ext cx="4894" cy="8361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00" name="文本框 199">
            <a:extLst>
              <a:ext uri="{FF2B5EF4-FFF2-40B4-BE49-F238E27FC236}">
                <a16:creationId xmlns:a16="http://schemas.microsoft.com/office/drawing/2014/main" id="{75048670-BF61-4928-B6A7-93A3C8DE293D}"/>
              </a:ext>
            </a:extLst>
          </p:cNvPr>
          <p:cNvSpPr txBox="1"/>
          <p:nvPr/>
        </p:nvSpPr>
        <p:spPr>
          <a:xfrm>
            <a:off x="1157631" y="5478490"/>
            <a:ext cx="48076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System Implementation for </a:t>
            </a:r>
            <a:r>
              <a:rPr lang="en-US" altLang="zh-CN" sz="18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application layer requirement oriented SEAL API</a:t>
            </a:r>
            <a:r>
              <a:rPr lang="en-US" altLang="zh-CN" sz="1800" dirty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321719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373BD3D-FDF1-42E6-95BD-178C70B95F5E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404248" y="562501"/>
            <a:ext cx="105156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>
              <a:defRPr/>
            </a:pPr>
            <a:r>
              <a:rPr lang="en-US" altLang="zh-CN" sz="28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NRM API service design based on the principle of application type</a:t>
            </a:r>
            <a:endParaRPr lang="en-US" altLang="en-US" sz="2800" kern="0" dirty="0">
              <a:solidFill>
                <a:srgbClr val="FF0000"/>
              </a:solidFill>
              <a:latin typeface="Calibri"/>
              <a:ea typeface="MS PGothic" panose="020B0600070205080204" pitchFamily="34" charset="-128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57A4904-2C95-4477-908B-E68677E40442}"/>
              </a:ext>
            </a:extLst>
          </p:cNvPr>
          <p:cNvGrpSpPr/>
          <p:nvPr/>
        </p:nvGrpSpPr>
        <p:grpSpPr>
          <a:xfrm>
            <a:off x="488012" y="1852503"/>
            <a:ext cx="6640973" cy="3152993"/>
            <a:chOff x="1667358" y="2069326"/>
            <a:chExt cx="7480197" cy="3152993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B616268-D605-4334-B758-F6773B9F658D}"/>
                </a:ext>
              </a:extLst>
            </p:cNvPr>
            <p:cNvSpPr/>
            <p:nvPr/>
          </p:nvSpPr>
          <p:spPr>
            <a:xfrm>
              <a:off x="1813302" y="3421943"/>
              <a:ext cx="1898542" cy="599868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chemeClr val="tx1"/>
                  </a:solidFill>
                </a:rPr>
                <a:t>Micro service for high data rate in low delay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76D956D-F77E-4840-9BA5-362CAB45678C}"/>
                </a:ext>
              </a:extLst>
            </p:cNvPr>
            <p:cNvSpPr/>
            <p:nvPr/>
          </p:nvSpPr>
          <p:spPr>
            <a:xfrm>
              <a:off x="4104468" y="3428999"/>
              <a:ext cx="1898542" cy="561901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chemeClr val="tx1"/>
                  </a:solidFill>
                </a:rPr>
                <a:t>Micro service for low delay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6E5F771-A638-405C-B47F-122200D599C5}"/>
                </a:ext>
              </a:extLst>
            </p:cNvPr>
            <p:cNvSpPr/>
            <p:nvPr/>
          </p:nvSpPr>
          <p:spPr>
            <a:xfrm>
              <a:off x="6395634" y="3376825"/>
              <a:ext cx="1898542" cy="599868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chemeClr val="tx1"/>
                  </a:solidFill>
                </a:rPr>
                <a:t>Micro service for low delay and reliable 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BEE3C996-BBCE-488E-8DDB-C16E70EAB50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67358" y="3974582"/>
              <a:ext cx="6772759" cy="612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533F4A4-391C-4B42-870B-2B9420C1193D}"/>
                </a:ext>
              </a:extLst>
            </p:cNvPr>
            <p:cNvSpPr/>
            <p:nvPr/>
          </p:nvSpPr>
          <p:spPr>
            <a:xfrm>
              <a:off x="1813301" y="2611465"/>
              <a:ext cx="6480875" cy="511444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tx1"/>
                  </a:solidFill>
                </a:rPr>
                <a:t>API message processing (Border AEF or AEF)</a:t>
              </a:r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E38FB862-FF7F-42AF-B6FA-777DC0E93E5B}"/>
                </a:ext>
              </a:extLst>
            </p:cNvPr>
            <p:cNvSpPr/>
            <p:nvPr/>
          </p:nvSpPr>
          <p:spPr>
            <a:xfrm>
              <a:off x="1875293" y="4468065"/>
              <a:ext cx="6480875" cy="754254"/>
            </a:xfrm>
            <a:prstGeom prst="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solidFill>
                  <a:schemeClr val="tx1"/>
                </a:solidFill>
              </a:endParaRPr>
            </a:p>
            <a:p>
              <a:pPr algn="ctr"/>
              <a:endParaRPr lang="en-US" altLang="zh-CN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17" name="直接箭头连接符 16">
              <a:extLst>
                <a:ext uri="{FF2B5EF4-FFF2-40B4-BE49-F238E27FC236}">
                  <a16:creationId xmlns:a16="http://schemas.microsoft.com/office/drawing/2014/main" id="{1E9D780D-1750-4973-BDDC-0313C6F83EC4}"/>
                </a:ext>
              </a:extLst>
            </p:cNvPr>
            <p:cNvCxnSpPr>
              <a:cxnSpLocks/>
            </p:cNvCxnSpPr>
            <p:nvPr/>
          </p:nvCxnSpPr>
          <p:spPr>
            <a:xfrm>
              <a:off x="2704293" y="2696705"/>
              <a:ext cx="0" cy="7129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4A27B01-E6B6-496D-AA51-23B767CAB938}"/>
                </a:ext>
              </a:extLst>
            </p:cNvPr>
            <p:cNvSpPr txBox="1"/>
            <p:nvPr/>
          </p:nvSpPr>
          <p:spPr>
            <a:xfrm>
              <a:off x="2926597" y="3155755"/>
              <a:ext cx="1418095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/>
                <a:t>Internal trigger</a:t>
              </a:r>
              <a:endParaRPr lang="zh-CN" altLang="en-US" sz="1050" dirty="0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AAF0B85-B483-4DC5-AA00-DB610E7DB7FC}"/>
                </a:ext>
              </a:extLst>
            </p:cNvPr>
            <p:cNvSpPr/>
            <p:nvPr/>
          </p:nvSpPr>
          <p:spPr>
            <a:xfrm>
              <a:off x="2572719" y="2510723"/>
              <a:ext cx="263470" cy="91185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34F36352-576A-495D-A5AF-AE5088C902A9}"/>
                </a:ext>
              </a:extLst>
            </p:cNvPr>
            <p:cNvSpPr/>
            <p:nvPr/>
          </p:nvSpPr>
          <p:spPr>
            <a:xfrm>
              <a:off x="6646322" y="2517751"/>
              <a:ext cx="263470" cy="93764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695BE5E4-CF30-4434-BDFA-1D96EBD0DC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04293" y="2100955"/>
              <a:ext cx="0" cy="4097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82C4F543-FABB-4C2C-9DB0-EB7A7C7EE3F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76470" y="2069326"/>
              <a:ext cx="0" cy="4097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564AA4E-D252-47D8-BD81-FD7F35A6BE2F}"/>
                </a:ext>
              </a:extLst>
            </p:cNvPr>
            <p:cNvSpPr txBox="1"/>
            <p:nvPr/>
          </p:nvSpPr>
          <p:spPr>
            <a:xfrm>
              <a:off x="1875293" y="2202052"/>
              <a:ext cx="218784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/>
                <a:t>XR video service API</a:t>
              </a:r>
              <a:endParaRPr lang="zh-CN" altLang="en-US" sz="1050" dirty="0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68B62FB3-0299-4314-9D8E-4B0BB3745F0D}"/>
                </a:ext>
              </a:extLst>
            </p:cNvPr>
            <p:cNvSpPr/>
            <p:nvPr/>
          </p:nvSpPr>
          <p:spPr>
            <a:xfrm>
              <a:off x="2420158" y="4522543"/>
              <a:ext cx="1152040" cy="19351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9E15199-354A-41D4-9A01-4A02C1158EDA}"/>
                </a:ext>
              </a:extLst>
            </p:cNvPr>
            <p:cNvSpPr txBox="1"/>
            <p:nvPr/>
          </p:nvSpPr>
          <p:spPr>
            <a:xfrm>
              <a:off x="2268625" y="4529356"/>
              <a:ext cx="149138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/>
                <a:t>Network API</a:t>
              </a:r>
              <a:endParaRPr lang="zh-CN" altLang="en-US" sz="1000" dirty="0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0BB040E3-597C-4DE9-B36F-53AF7358F510}"/>
                </a:ext>
              </a:extLst>
            </p:cNvPr>
            <p:cNvSpPr/>
            <p:nvPr/>
          </p:nvSpPr>
          <p:spPr>
            <a:xfrm>
              <a:off x="4727305" y="4519147"/>
              <a:ext cx="1152040" cy="19351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80FDE6B-D175-41E8-AEBF-48514F285EB6}"/>
                </a:ext>
              </a:extLst>
            </p:cNvPr>
            <p:cNvSpPr txBox="1"/>
            <p:nvPr/>
          </p:nvSpPr>
          <p:spPr>
            <a:xfrm>
              <a:off x="4566704" y="4512740"/>
              <a:ext cx="149138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/>
                <a:t>Network API</a:t>
              </a:r>
              <a:endParaRPr lang="zh-CN" altLang="en-US" sz="1000" dirty="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D9BD4CD-D681-4439-B08B-6490157E8100}"/>
                </a:ext>
              </a:extLst>
            </p:cNvPr>
            <p:cNvSpPr txBox="1"/>
            <p:nvPr/>
          </p:nvSpPr>
          <p:spPr>
            <a:xfrm>
              <a:off x="2191718" y="4852636"/>
              <a:ext cx="616445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/>
                  </a:solidFill>
                </a:rPr>
                <a:t>Core Network</a:t>
              </a:r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D3684FF0-25CA-40C4-9882-30398127056C}"/>
                </a:ext>
              </a:extLst>
            </p:cNvPr>
            <p:cNvSpPr/>
            <p:nvPr/>
          </p:nvSpPr>
          <p:spPr>
            <a:xfrm>
              <a:off x="6776315" y="4533128"/>
              <a:ext cx="1152040" cy="19351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EE2FB05-019C-4906-BF86-6780679E2373}"/>
                </a:ext>
              </a:extLst>
            </p:cNvPr>
            <p:cNvSpPr txBox="1"/>
            <p:nvPr/>
          </p:nvSpPr>
          <p:spPr>
            <a:xfrm>
              <a:off x="6617499" y="4517565"/>
              <a:ext cx="149138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/>
                <a:t>Network API</a:t>
              </a:r>
              <a:endParaRPr lang="zh-CN" altLang="en-US" sz="1000" dirty="0"/>
            </a:p>
          </p:txBody>
        </p:sp>
        <p:sp>
          <p:nvSpPr>
            <p:cNvPr id="46" name="流程图: 手动操作 45">
              <a:extLst>
                <a:ext uri="{FF2B5EF4-FFF2-40B4-BE49-F238E27FC236}">
                  <a16:creationId xmlns:a16="http://schemas.microsoft.com/office/drawing/2014/main" id="{EAB5FEFB-73FD-4C51-8907-292F6522C5F0}"/>
                </a:ext>
              </a:extLst>
            </p:cNvPr>
            <p:cNvSpPr/>
            <p:nvPr/>
          </p:nvSpPr>
          <p:spPr>
            <a:xfrm>
              <a:off x="1813301" y="4029557"/>
              <a:ext cx="6480874" cy="438869"/>
            </a:xfrm>
            <a:prstGeom prst="flowChartManualOperatio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0307D72-4652-41B4-AD43-6F3A83A2D7C9}"/>
                </a:ext>
              </a:extLst>
            </p:cNvPr>
            <p:cNvSpPr txBox="1"/>
            <p:nvPr/>
          </p:nvSpPr>
          <p:spPr>
            <a:xfrm>
              <a:off x="6015921" y="2181897"/>
              <a:ext cx="179522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/>
                <a:t>Remote UAV control</a:t>
              </a:r>
              <a:endParaRPr lang="zh-CN" altLang="en-US" sz="1050" dirty="0"/>
            </a:p>
          </p:txBody>
        </p:sp>
        <p:cxnSp>
          <p:nvCxnSpPr>
            <p:cNvPr id="49" name="直接箭头连接符 48">
              <a:extLst>
                <a:ext uri="{FF2B5EF4-FFF2-40B4-BE49-F238E27FC236}">
                  <a16:creationId xmlns:a16="http://schemas.microsoft.com/office/drawing/2014/main" id="{D45CF224-7942-4F54-AC2C-AEB13443D1CE}"/>
                </a:ext>
              </a:extLst>
            </p:cNvPr>
            <p:cNvCxnSpPr>
              <a:cxnSpLocks/>
              <a:endCxn id="9" idx="0"/>
            </p:cNvCxnSpPr>
            <p:nvPr/>
          </p:nvCxnSpPr>
          <p:spPr>
            <a:xfrm>
              <a:off x="6796938" y="2631325"/>
              <a:ext cx="547967" cy="7455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DC2D62AE-CB2C-45F6-BD6A-3DEB3BB4DD83}"/>
                </a:ext>
              </a:extLst>
            </p:cNvPr>
            <p:cNvSpPr/>
            <p:nvPr/>
          </p:nvSpPr>
          <p:spPr>
            <a:xfrm>
              <a:off x="7722841" y="2501502"/>
              <a:ext cx="263470" cy="93764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433315E-3F78-425E-BC75-BE633789FA39}"/>
                </a:ext>
              </a:extLst>
            </p:cNvPr>
            <p:cNvSpPr txBox="1"/>
            <p:nvPr/>
          </p:nvSpPr>
          <p:spPr>
            <a:xfrm>
              <a:off x="7352335" y="2167798"/>
              <a:ext cx="179522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/>
                <a:t>Remote robot control</a:t>
              </a:r>
              <a:endParaRPr lang="zh-CN" altLang="en-US" sz="1050" dirty="0"/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76A830E7-0D8D-49A9-AE42-563EAE66D13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11141" y="2138616"/>
              <a:ext cx="0" cy="4097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箭头连接符 55">
              <a:extLst>
                <a:ext uri="{FF2B5EF4-FFF2-40B4-BE49-F238E27FC236}">
                  <a16:creationId xmlns:a16="http://schemas.microsoft.com/office/drawing/2014/main" id="{2816F0FA-709B-47CE-9778-41A0CB2D31D2}"/>
                </a:ext>
              </a:extLst>
            </p:cNvPr>
            <p:cNvCxnSpPr>
              <a:cxnSpLocks/>
              <a:endCxn id="9" idx="0"/>
            </p:cNvCxnSpPr>
            <p:nvPr/>
          </p:nvCxnSpPr>
          <p:spPr>
            <a:xfrm flipH="1">
              <a:off x="7344905" y="2548384"/>
              <a:ext cx="514158" cy="82844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892D437C-C7C9-4C9C-8763-804D673C5FB7}"/>
              </a:ext>
            </a:extLst>
          </p:cNvPr>
          <p:cNvSpPr txBox="1"/>
          <p:nvPr/>
        </p:nvSpPr>
        <p:spPr>
          <a:xfrm>
            <a:off x="6492615" y="2089533"/>
            <a:ext cx="4956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Mapping table between external input and internal service trigger </a:t>
            </a:r>
            <a:endParaRPr lang="zh-CN" altLang="en-US" sz="1200" dirty="0"/>
          </a:p>
        </p:txBody>
      </p:sp>
      <p:graphicFrame>
        <p:nvGraphicFramePr>
          <p:cNvPr id="62" name="表格 62">
            <a:extLst>
              <a:ext uri="{FF2B5EF4-FFF2-40B4-BE49-F238E27FC236}">
                <a16:creationId xmlns:a16="http://schemas.microsoft.com/office/drawing/2014/main" id="{CBFE108C-1558-41F5-B085-2FBE22DE6A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919248"/>
              </p:ext>
            </p:extLst>
          </p:nvPr>
        </p:nvGraphicFramePr>
        <p:xfrm>
          <a:off x="6492616" y="2323918"/>
          <a:ext cx="371090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6537">
                  <a:extLst>
                    <a:ext uri="{9D8B030D-6E8A-4147-A177-3AD203B41FA5}">
                      <a16:colId xmlns:a16="http://schemas.microsoft.com/office/drawing/2014/main" val="2612395428"/>
                    </a:ext>
                  </a:extLst>
                </a:gridCol>
                <a:gridCol w="1103515">
                  <a:extLst>
                    <a:ext uri="{9D8B030D-6E8A-4147-A177-3AD203B41FA5}">
                      <a16:colId xmlns:a16="http://schemas.microsoft.com/office/drawing/2014/main" val="979422027"/>
                    </a:ext>
                  </a:extLst>
                </a:gridCol>
                <a:gridCol w="1460848">
                  <a:extLst>
                    <a:ext uri="{9D8B030D-6E8A-4147-A177-3AD203B41FA5}">
                      <a16:colId xmlns:a16="http://schemas.microsoft.com/office/drawing/2014/main" val="21475752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Input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internal mapping</a:t>
                      </a:r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3371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type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Micro service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Required Parameters and  value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8627713"/>
                  </a:ext>
                </a:extLst>
              </a:tr>
            </a:tbl>
          </a:graphicData>
        </a:graphic>
      </p:graphicFrame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85BF9AB8-B478-4BC0-9808-C5B2AED45672}"/>
              </a:ext>
            </a:extLst>
          </p:cNvPr>
          <p:cNvCxnSpPr/>
          <p:nvPr/>
        </p:nvCxnSpPr>
        <p:spPr>
          <a:xfrm flipV="1">
            <a:off x="6332080" y="2331561"/>
            <a:ext cx="168836" cy="829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27D5901C-5A6E-4CD3-8A34-11C1650AED58}"/>
              </a:ext>
            </a:extLst>
          </p:cNvPr>
          <p:cNvCxnSpPr/>
          <p:nvPr/>
        </p:nvCxnSpPr>
        <p:spPr>
          <a:xfrm>
            <a:off x="6371348" y="2836365"/>
            <a:ext cx="129568" cy="3155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椭圆 70">
            <a:extLst>
              <a:ext uri="{FF2B5EF4-FFF2-40B4-BE49-F238E27FC236}">
                <a16:creationId xmlns:a16="http://schemas.microsoft.com/office/drawing/2014/main" id="{04C2AD31-4A66-4C52-8F0A-691EE587AE69}"/>
              </a:ext>
            </a:extLst>
          </p:cNvPr>
          <p:cNvSpPr/>
          <p:nvPr/>
        </p:nvSpPr>
        <p:spPr>
          <a:xfrm>
            <a:off x="3242421" y="2291214"/>
            <a:ext cx="233911" cy="93764"/>
          </a:xfrm>
          <a:prstGeom prst="ellips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D33FD688-1D1A-48EF-8141-120209E817CF}"/>
              </a:ext>
            </a:extLst>
          </p:cNvPr>
          <p:cNvCxnSpPr>
            <a:stCxn id="71" idx="0"/>
          </p:cNvCxnSpPr>
          <p:nvPr/>
        </p:nvCxnSpPr>
        <p:spPr>
          <a:xfrm flipH="1" flipV="1">
            <a:off x="3359376" y="1884132"/>
            <a:ext cx="1" cy="4070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>
            <a:extLst>
              <a:ext uri="{FF2B5EF4-FFF2-40B4-BE49-F238E27FC236}">
                <a16:creationId xmlns:a16="http://schemas.microsoft.com/office/drawing/2014/main" id="{1394F00A-3E4E-40E1-A01B-976624EAFF5B}"/>
              </a:ext>
            </a:extLst>
          </p:cNvPr>
          <p:cNvSpPr txBox="1"/>
          <p:nvPr/>
        </p:nvSpPr>
        <p:spPr>
          <a:xfrm>
            <a:off x="2420388" y="2004452"/>
            <a:ext cx="19423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XR multi module service API</a:t>
            </a:r>
            <a:endParaRPr lang="zh-CN" altLang="en-US" sz="1050" dirty="0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DDD8FA1B-2280-4548-BEBD-3ABCADEFB34E}"/>
              </a:ext>
            </a:extLst>
          </p:cNvPr>
          <p:cNvSpPr txBox="1"/>
          <p:nvPr/>
        </p:nvSpPr>
        <p:spPr>
          <a:xfrm>
            <a:off x="6814712" y="3569223"/>
            <a:ext cx="43119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1313" indent="-341313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600" dirty="0">
                <a:latin typeface="+mn-lt"/>
                <a:ea typeface="MS PGothic" panose="020B0600070205080204" pitchFamily="34" charset="-128"/>
              </a:rPr>
              <a:t>Potential impacts compared with service requirement oriented principle: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i="1" dirty="0"/>
              <a:t>SEAL APIs used by different Application type with the same service requirement may be mapped to the same internal micro service by API message processing </a:t>
            </a:r>
            <a:r>
              <a:rPr lang="en-US" altLang="zh-CN" sz="1200" b="0" i="1" dirty="0">
                <a:effectLst/>
                <a:latin typeface="Arial" panose="020B0604020202020204" pitchFamily="34" charset="0"/>
              </a:rPr>
              <a:t>module.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i="1" dirty="0"/>
              <a:t>The mapping table should be updated each time a new SEAL APIs is added</a:t>
            </a:r>
            <a:endParaRPr lang="en-US" altLang="zh-CN" sz="1200" b="0" i="1" dirty="0">
              <a:effectLst/>
              <a:latin typeface="Arial" panose="020B0604020202020204" pitchFamily="34" charset="0"/>
            </a:endParaRPr>
          </a:p>
          <a:p>
            <a:endParaRPr lang="zh-CN" altLang="en-US" sz="1600" dirty="0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48954FCF-CE32-4E2A-9C7C-5C53E4BB02EE}"/>
              </a:ext>
            </a:extLst>
          </p:cNvPr>
          <p:cNvSpPr txBox="1"/>
          <p:nvPr/>
        </p:nvSpPr>
        <p:spPr>
          <a:xfrm>
            <a:off x="617582" y="5114299"/>
            <a:ext cx="62834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System Implementation for </a:t>
            </a:r>
            <a:r>
              <a:rPr lang="en-US" altLang="zh-CN" sz="18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application type oriented SEAL API</a:t>
            </a:r>
            <a:r>
              <a:rPr lang="en-US" altLang="zh-CN" sz="1800" dirty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884551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558EF8-C4D7-4537-864F-7FE007F36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 for way-forward 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F018BE-5485-414A-8D17-140FC20A19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62592"/>
          </a:xfrm>
        </p:spPr>
        <p:txBody>
          <a:bodyPr/>
          <a:lstStyle/>
          <a:p>
            <a:r>
              <a:rPr lang="en-US" altLang="zh-CN" dirty="0"/>
              <a:t> It is proposed to define</a:t>
            </a:r>
            <a:r>
              <a:rPr lang="zh-CN" altLang="en-US" dirty="0"/>
              <a:t> </a:t>
            </a:r>
            <a:r>
              <a:rPr lang="en-US" altLang="zh-CN" dirty="0"/>
              <a:t>SEAL</a:t>
            </a:r>
            <a:r>
              <a:rPr lang="zh-CN" altLang="en-US" dirty="0"/>
              <a:t> </a:t>
            </a:r>
            <a:r>
              <a:rPr lang="en-US" altLang="zh-CN" dirty="0"/>
              <a:t>APIs</a:t>
            </a:r>
            <a:r>
              <a:rPr lang="zh-CN" altLang="en-US" dirty="0"/>
              <a:t> </a:t>
            </a:r>
            <a:r>
              <a:rPr lang="en-US" altLang="zh-CN" dirty="0"/>
              <a:t>in</a:t>
            </a:r>
            <a:r>
              <a:rPr lang="zh-CN" altLang="en-US" dirty="0"/>
              <a:t> </a:t>
            </a:r>
            <a:r>
              <a:rPr lang="en-US" altLang="zh-CN" dirty="0"/>
              <a:t>different abstraction level</a:t>
            </a:r>
          </a:p>
          <a:p>
            <a:pPr lvl="2"/>
            <a:r>
              <a:rPr lang="en-US" altLang="zh-CN" dirty="0"/>
              <a:t>Different application developers may have different preference on the abstraction level</a:t>
            </a:r>
          </a:p>
          <a:p>
            <a:r>
              <a:rPr lang="en-US" altLang="zh-CN" dirty="0"/>
              <a:t>SEAL APIs should be defined/added one by one </a:t>
            </a:r>
          </a:p>
          <a:p>
            <a:pPr lvl="2"/>
            <a:r>
              <a:rPr lang="en-US" altLang="zh-CN" dirty="0"/>
              <a:t>Each the new API service should be added based on the justification of the requirements</a:t>
            </a:r>
          </a:p>
          <a:p>
            <a:pPr lvl="2"/>
            <a:r>
              <a:rPr lang="en-US" altLang="zh-CN" dirty="0"/>
              <a:t>It is not supposed to complete all the potential SEAL service APIs at one time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125366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221D6ADD44BEC41A4B5E9C373DAB2B5" ma:contentTypeVersion="12" ma:contentTypeDescription="Create a new document." ma:contentTypeScope="" ma:versionID="4917e998040f7314e614b8a1769a6984">
  <xsd:schema xmlns:xsd="http://www.w3.org/2001/XMLSchema" xmlns:xs="http://www.w3.org/2001/XMLSchema" xmlns:p="http://schemas.microsoft.com/office/2006/metadata/properties" xmlns:ns3="be963d10-f02b-4f3d-bce4-5002ffb6d3e5" xmlns:ns4="47151515-8870-4f4c-b8b2-46f27b87644e" targetNamespace="http://schemas.microsoft.com/office/2006/metadata/properties" ma:root="true" ma:fieldsID="4bd840e9066d7cc556dd37013cc8c398" ns3:_="" ns4:_="">
    <xsd:import namespace="be963d10-f02b-4f3d-bce4-5002ffb6d3e5"/>
    <xsd:import namespace="47151515-8870-4f4c-b8b2-46f27b87644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963d10-f02b-4f3d-bce4-5002ffb6d3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151515-8870-4f4c-b8b2-46f27b87644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70BC972-4D16-45AA-A70C-AC4659ACC16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e963d10-f02b-4f3d-bce4-5002ffb6d3e5"/>
    <ds:schemaRef ds:uri="47151515-8870-4f4c-b8b2-46f27b87644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be963d10-f02b-4f3d-bce4-5002ffb6d3e5"/>
    <ds:schemaRef ds:uri="http://purl.org/dc/dcmitype/"/>
    <ds:schemaRef ds:uri="http://purl.org/dc/elements/1.1/"/>
    <ds:schemaRef ds:uri="http://purl.org/dc/terms/"/>
    <ds:schemaRef ds:uri="http://schemas.microsoft.com/office/2006/metadata/properties"/>
    <ds:schemaRef ds:uri="47151515-8870-4f4c-b8b2-46f27b87644e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28517</TotalTime>
  <Words>960</Words>
  <Application>Microsoft Office PowerPoint</Application>
  <PresentationFormat>宽屏</PresentationFormat>
  <Paragraphs>122</Paragraphs>
  <Slides>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system-ui</vt:lpstr>
      <vt:lpstr>等线 Light</vt:lpstr>
      <vt:lpstr>Arial</vt:lpstr>
      <vt:lpstr>Calibri</vt:lpstr>
      <vt:lpstr>Calibri Light</vt:lpstr>
      <vt:lpstr>Times New Roman</vt:lpstr>
      <vt:lpstr>Office Theme</vt:lpstr>
      <vt:lpstr>PowerPoint 演示文稿</vt:lpstr>
      <vt:lpstr>Goal of Stage 2 API design guidelines</vt:lpstr>
      <vt:lpstr>Alternative Principles of SEAL API services granularity </vt:lpstr>
      <vt:lpstr>PowerPoint 演示文稿</vt:lpstr>
      <vt:lpstr>PowerPoint 演示文稿</vt:lpstr>
      <vt:lpstr>NRM API service design based on the principle of application type</vt:lpstr>
      <vt:lpstr>Proposal for way-forward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Yangyanmei</cp:lastModifiedBy>
  <cp:revision>813</cp:revision>
  <dcterms:created xsi:type="dcterms:W3CDTF">2010-02-05T13:52:04Z</dcterms:created>
  <dcterms:modified xsi:type="dcterms:W3CDTF">2025-02-10T09:14:30Z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0x0101000221D6ADD44BEC41A4B5E9C373DAB2B5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2024-11-09T09:18:05Z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abab8057-d287-4bd7-a4e5-7cb5a50f171f</vt:lpwstr>
  </property>
  <property fmtid="{D5CDD505-2E9C-101B-9397-08002B2CF9AE}" pid="9" name="MSIP_Label_4d2f777e-4347-4fc6-823a-b44ab313546a_ContentBits">
    <vt:lpwstr>0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1733107539</vt:lpwstr>
  </property>
</Properties>
</file>