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9" r:id="rId7"/>
    <p:sldId id="1242" r:id="rId8"/>
    <p:sldId id="1255" r:id="rId9"/>
    <p:sldId id="125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98" autoAdjust="0"/>
    <p:restoredTop sz="94679" autoAdjust="0"/>
  </p:normalViewPr>
  <p:slideViewPr>
    <p:cSldViewPr snapToGrid="0">
      <p:cViewPr varScale="1">
        <p:scale>
          <a:sx n="98" d="100"/>
          <a:sy n="98" d="100"/>
        </p:scale>
        <p:origin x="19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35497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dict/search?q=simultaneously&amp;cc=c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#_Toc184114140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073C3-1DE1-3A37-F3D7-5BDDEF1B2323}"/>
              </a:ext>
            </a:extLst>
          </p:cNvPr>
          <p:cNvSpPr txBox="1">
            <a:spLocks/>
          </p:cNvSpPr>
          <p:nvPr/>
        </p:nvSpPr>
        <p:spPr bwMode="auto">
          <a:xfrm>
            <a:off x="767253" y="2560627"/>
            <a:ext cx="9879722" cy="282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US" altLang="zh-CN" sz="5400" b="1" dirty="0">
                <a:latin typeface="+mj-lt"/>
              </a:rPr>
              <a:t>Work plan of SEALPhase4</a:t>
            </a:r>
          </a:p>
          <a:p>
            <a:pPr marL="0" indent="0" algn="ctr" eaLnBrk="1" hangingPunct="1">
              <a:buFontTx/>
              <a:buNone/>
            </a:pPr>
            <a:endParaRPr lang="en-GB" altLang="en-US" sz="2000" b="1" dirty="0">
              <a:latin typeface="+mj-lt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E7AC6769-B957-4B5C-A633-248E167512D1}"/>
              </a:ext>
            </a:extLst>
          </p:cNvPr>
          <p:cNvSpPr txBox="1">
            <a:spLocks/>
          </p:cNvSpPr>
          <p:nvPr/>
        </p:nvSpPr>
        <p:spPr bwMode="auto">
          <a:xfrm>
            <a:off x="2019031" y="4854247"/>
            <a:ext cx="6453188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</a:t>
            </a:r>
            <a:r>
              <a:rPr lang="en-US" altLang="zh-CN" sz="1400" dirty="0">
                <a:latin typeface="Arial" panose="020B0604020202020204" pitchFamily="34" charset="0"/>
              </a:rPr>
              <a:t>Huawei Technologies Co Ltd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zh-CN" sz="1400" dirty="0">
                <a:latin typeface="Arial" panose="020B0604020202020204" pitchFamily="34" charset="0"/>
              </a:rPr>
              <a:t>Contactor                      Yangyanmei@huawei.com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Working methods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</a:t>
            </a:r>
            <a:r>
              <a:rPr lang="en-US" altLang="zh-CN" sz="1400" dirty="0">
                <a:latin typeface="Arial" panose="020B0604020202020204" pitchFamily="34" charset="0"/>
              </a:rPr>
              <a:t>Endorsement </a:t>
            </a:r>
            <a:endParaRPr lang="en-GB" altLang="en-US" sz="1400" dirty="0">
              <a:latin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7DA4D4-AFC4-40B7-A2B1-989E5FAF6334}"/>
              </a:ext>
            </a:extLst>
          </p:cNvPr>
          <p:cNvSpPr txBox="1"/>
          <p:nvPr/>
        </p:nvSpPr>
        <p:spPr>
          <a:xfrm>
            <a:off x="339969" y="202643"/>
            <a:ext cx="88118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5850890" algn="r"/>
              </a:tabLs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3GPP TSG-SA WG6 Meeting #65	            S6-25016</a:t>
            </a:r>
            <a:r>
              <a:rPr lang="en-US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2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>
              <a:tabLst>
                <a:tab pos="5850890" algn="r"/>
              </a:tabLst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Athens, Greece 17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th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– 21</a:t>
            </a:r>
            <a:r>
              <a:rPr lang="en-GB" altLang="zh-CN" sz="1800" b="1" baseline="30000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st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 February 2025	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 of SEALPhase4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8020" cy="4117975"/>
          </a:xfrm>
        </p:spPr>
        <p:txBody>
          <a:bodyPr/>
          <a:lstStyle/>
          <a:p>
            <a:r>
              <a:rPr lang="en-US" altLang="en-US" sz="2400" dirty="0"/>
              <a:t> A</a:t>
            </a:r>
            <a:r>
              <a:rPr lang="en-US" altLang="zh-CN" sz="2400" dirty="0"/>
              <a:t>doption aspects</a:t>
            </a:r>
          </a:p>
          <a:p>
            <a:pPr lvl="2"/>
            <a:r>
              <a:rPr lang="en-US" altLang="zh-CN" sz="1800" dirty="0"/>
              <a:t>Common understanding of the Role and Value of the SEAL layer within the whole 3GPP Ecosystem=&gt; </a:t>
            </a:r>
            <a:r>
              <a:rPr lang="en-US" altLang="zh-CN" sz="1800" b="1" dirty="0">
                <a:solidFill>
                  <a:srgbClr val="C00000"/>
                </a:solidFill>
              </a:rPr>
              <a:t>Establishing the </a:t>
            </a:r>
            <a:r>
              <a:rPr lang="en-US" altLang="zh-CN" sz="1800" b="1" i="0" dirty="0">
                <a:solidFill>
                  <a:srgbClr val="C00000"/>
                </a:solidFill>
                <a:effectLst/>
                <a:latin typeface="PingFang SC"/>
              </a:rPr>
              <a:t>common sense of SA6 value within the whole 3GPP</a:t>
            </a:r>
            <a:r>
              <a:rPr lang="en-US" altLang="zh-CN" sz="1800" b="1" dirty="0">
                <a:solidFill>
                  <a:srgbClr val="C00000"/>
                </a:solidFill>
                <a:latin typeface="PingFang SC"/>
              </a:rPr>
              <a:t>.</a:t>
            </a:r>
            <a:endParaRPr lang="en-US" altLang="zh-CN" sz="1800" b="1" dirty="0">
              <a:solidFill>
                <a:srgbClr val="C00000"/>
              </a:solidFill>
            </a:endParaRPr>
          </a:p>
          <a:p>
            <a:pPr lvl="2"/>
            <a:r>
              <a:rPr lang="en-US" altLang="zh-CN" sz="1800" dirty="0"/>
              <a:t>Address the mapping relationship between 3GPP SEALs and systems defined by other SDO, and external coordination alignment </a:t>
            </a:r>
            <a:r>
              <a:rPr lang="en-US" altLang="zh-CN" sz="1800" dirty="0">
                <a:solidFill>
                  <a:srgbClr val="C00000"/>
                </a:solidFill>
              </a:rPr>
              <a:t>=&gt;</a:t>
            </a:r>
            <a:r>
              <a:rPr lang="en-US" altLang="zh-CN" sz="1800" b="1" dirty="0">
                <a:solidFill>
                  <a:srgbClr val="C00000"/>
                </a:solidFill>
              </a:rPr>
              <a:t>avoid market splitting </a:t>
            </a:r>
          </a:p>
          <a:p>
            <a:pPr lvl="2"/>
            <a:r>
              <a:rPr lang="en-US" altLang="zh-CN" sz="1800" dirty="0"/>
              <a:t>Address the beneficial use case of SEAL APIs and marketing deployment recommendation </a:t>
            </a:r>
            <a:r>
              <a:rPr lang="en-US" altLang="zh-CN" sz="1800" b="1" dirty="0">
                <a:solidFill>
                  <a:srgbClr val="C00000"/>
                </a:solidFill>
              </a:rPr>
              <a:t>=&gt; Let Application developers/application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owner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know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more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about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the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value/gains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to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their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APP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and</a:t>
            </a:r>
            <a:r>
              <a:rPr lang="zh-CN" altLang="en-US" sz="1800" b="1" dirty="0">
                <a:solidFill>
                  <a:srgbClr val="C00000"/>
                </a:solidFill>
              </a:rPr>
              <a:t> </a:t>
            </a:r>
            <a:r>
              <a:rPr lang="en-US" altLang="zh-CN" sz="1800" b="1" dirty="0">
                <a:solidFill>
                  <a:srgbClr val="C00000"/>
                </a:solidFill>
              </a:rPr>
              <a:t>how to use.</a:t>
            </a:r>
          </a:p>
          <a:p>
            <a:pPr marL="457200" lvl="1" indent="0">
              <a:buNone/>
            </a:pPr>
            <a:r>
              <a:rPr lang="en-US" altLang="zh-CN" sz="1800" b="1" i="1" dirty="0">
                <a:solidFill>
                  <a:srgbClr val="C00000"/>
                </a:solidFill>
              </a:rPr>
              <a:t>NOTE: This part could be put into an external TR during normative phase</a:t>
            </a:r>
          </a:p>
          <a:p>
            <a:r>
              <a:rPr lang="en-US" altLang="en-US" sz="2400" dirty="0"/>
              <a:t> Technical aspects of SEAL APIs</a:t>
            </a:r>
          </a:p>
          <a:p>
            <a:pPr lvl="2"/>
            <a:r>
              <a:rPr lang="en-US" altLang="en-US" sz="1800" dirty="0"/>
              <a:t>Establishing API services design principle and guidelines</a:t>
            </a:r>
          </a:p>
          <a:p>
            <a:pPr lvl="2"/>
            <a:r>
              <a:rPr lang="en-US" altLang="en-US" sz="1800" dirty="0"/>
              <a:t>Improvement of existing SEAL APIs to make them more API invoker focus and aligned with application requirement.</a:t>
            </a:r>
            <a:endParaRPr lang="en-US" altLang="en-US" dirty="0"/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" y="430401"/>
            <a:ext cx="10515600" cy="1104917"/>
          </a:xfrm>
        </p:spPr>
        <p:txBody>
          <a:bodyPr/>
          <a:lstStyle/>
          <a:p>
            <a:r>
              <a:rPr lang="en-IN" dirty="0"/>
              <a:t>Progress of adoption aspects</a:t>
            </a:r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2A71C018-1A53-4EA7-8B2C-09D2A61686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019870"/>
              </p:ext>
            </p:extLst>
          </p:nvPr>
        </p:nvGraphicFramePr>
        <p:xfrm>
          <a:off x="333214" y="1535318"/>
          <a:ext cx="1142225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5001">
                  <a:extLst>
                    <a:ext uri="{9D8B030D-6E8A-4147-A177-3AD203B41FA5}">
                      <a16:colId xmlns:a16="http://schemas.microsoft.com/office/drawing/2014/main" val="140249934"/>
                    </a:ext>
                  </a:extLst>
                </a:gridCol>
                <a:gridCol w="2560869">
                  <a:extLst>
                    <a:ext uri="{9D8B030D-6E8A-4147-A177-3AD203B41FA5}">
                      <a16:colId xmlns:a16="http://schemas.microsoft.com/office/drawing/2014/main" val="1575814504"/>
                    </a:ext>
                  </a:extLst>
                </a:gridCol>
                <a:gridCol w="3251306">
                  <a:extLst>
                    <a:ext uri="{9D8B030D-6E8A-4147-A177-3AD203B41FA5}">
                      <a16:colId xmlns:a16="http://schemas.microsoft.com/office/drawing/2014/main" val="4121576871"/>
                    </a:ext>
                  </a:extLst>
                </a:gridCol>
                <a:gridCol w="3065074">
                  <a:extLst>
                    <a:ext uri="{9D8B030D-6E8A-4147-A177-3AD203B41FA5}">
                      <a16:colId xmlns:a16="http://schemas.microsoft.com/office/drawing/2014/main" val="3406509871"/>
                    </a:ext>
                  </a:extLst>
                </a:gridCol>
              </a:tblGrid>
              <a:tr h="349449">
                <a:tc>
                  <a:txBody>
                    <a:bodyPr/>
                    <a:lstStyle/>
                    <a:p>
                      <a:r>
                        <a:rPr lang="en-US" altLang="zh-CN" dirty="0"/>
                        <a:t>Motivations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Progress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Next step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785255"/>
                  </a:ext>
                </a:extLst>
              </a:tr>
              <a:tr h="1310432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Common understanding of the Role and Value of the SEAL layer within the whole 3GPP Ecosystem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Representation of SEAL layer within 3GPP system are added</a:t>
                      </a:r>
                    </a:p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 Layered network exposure perspective [Solution2]</a:t>
                      </a:r>
                    </a:p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 Network Architecture perspective [solution1]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Relationship between SEAL and other part of 3GPP system will be more clearly to non-SA6 experts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Conclusion in TR</a:t>
                      </a:r>
                    </a:p>
                    <a:p>
                      <a:r>
                        <a:rPr lang="en-US" altLang="zh-CN" sz="1400" dirty="0"/>
                        <a:t>Move them to External TR during WID phase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092402"/>
                  </a:ext>
                </a:extLst>
              </a:tr>
              <a:tr h="15142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2.Address the mapping relationship between 3GPP SEALs and systems defined by other SDO, and external coordination alignment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progress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Alignment among SDOs to avoid market splitting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Collaboration among SDOs can make advance to the successful marketing promotion, by combining the SDOs’s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resources and influences on  customers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Gaps and solutions to be added:</a:t>
                      </a:r>
                    </a:p>
                    <a:p>
                      <a:r>
                        <a:rPr lang="en-US" altLang="zh-CN" sz="1400" dirty="0"/>
                        <a:t>-Architecture mapping and Technical Alignment with GSMA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22010"/>
                  </a:ext>
                </a:extLst>
              </a:tr>
              <a:tr h="171812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3. Address the beneficial use case of SEAL APIs and marketing deployment recommendation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related Gap is  added as Generic gap #4</a:t>
                      </a:r>
                    </a:p>
                    <a:p>
                      <a:pPr marL="0" algn="l" defTabSz="914400" rtl="0" eaLnBrk="1" latinLnBrk="0" hangingPunct="1"/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Solution5  for SEALDD is added in TR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Let Application developers/application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owner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know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about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value/gains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their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APP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how to use.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Attract customer’s interesting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some high priority services [based on companies' interesting ]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At least 1 or 2 services should be added during rel20 timeframe [marketing promotion should be per service, no need to cover all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simultaneously</a:t>
                      </a: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162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854641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60776E-7CED-45F4-B04C-0BA7BA3DE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5" y="330049"/>
            <a:ext cx="10515600" cy="1104917"/>
          </a:xfrm>
        </p:spPr>
        <p:txBody>
          <a:bodyPr/>
          <a:lstStyle/>
          <a:p>
            <a:r>
              <a:rPr lang="en-IN" altLang="zh-CN" dirty="0"/>
              <a:t>Progress of Technical aspects</a:t>
            </a:r>
            <a:endParaRPr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5AF31C4-8628-4034-AE16-C0971C6D09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849897"/>
              </p:ext>
            </p:extLst>
          </p:nvPr>
        </p:nvGraphicFramePr>
        <p:xfrm>
          <a:off x="263471" y="1741654"/>
          <a:ext cx="10895307" cy="405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4773">
                  <a:extLst>
                    <a:ext uri="{9D8B030D-6E8A-4147-A177-3AD203B41FA5}">
                      <a16:colId xmlns:a16="http://schemas.microsoft.com/office/drawing/2014/main" val="1235517062"/>
                    </a:ext>
                  </a:extLst>
                </a:gridCol>
                <a:gridCol w="2403756">
                  <a:extLst>
                    <a:ext uri="{9D8B030D-6E8A-4147-A177-3AD203B41FA5}">
                      <a16:colId xmlns:a16="http://schemas.microsoft.com/office/drawing/2014/main" val="4250003930"/>
                    </a:ext>
                  </a:extLst>
                </a:gridCol>
                <a:gridCol w="2777722">
                  <a:extLst>
                    <a:ext uri="{9D8B030D-6E8A-4147-A177-3AD203B41FA5}">
                      <a16:colId xmlns:a16="http://schemas.microsoft.com/office/drawing/2014/main" val="3846725246"/>
                    </a:ext>
                  </a:extLst>
                </a:gridCol>
                <a:gridCol w="3809056">
                  <a:extLst>
                    <a:ext uri="{9D8B030D-6E8A-4147-A177-3AD203B41FA5}">
                      <a16:colId xmlns:a16="http://schemas.microsoft.com/office/drawing/2014/main" val="1656802349"/>
                    </a:ext>
                  </a:extLst>
                </a:gridCol>
              </a:tblGrid>
              <a:tr h="367665">
                <a:tc>
                  <a:txBody>
                    <a:bodyPr/>
                    <a:lstStyle/>
                    <a:p>
                      <a:r>
                        <a:rPr lang="en-US" altLang="zh-CN" dirty="0"/>
                        <a:t>Motivations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Progress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Value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Next step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2323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  <a:r>
                        <a:rPr lang="en-US" altLang="en-US" sz="1400" dirty="0"/>
                        <a:t>Establishing API services design principle and guidelines</a:t>
                      </a:r>
                    </a:p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Requirements in 7.1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Generic gap #2: A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2" action="ppaction://hlinkfile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PI design guidelines for SEAL services</a:t>
                      </a: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 4 covers some aspects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Figure out some generic approach about how to design API invoker friendly API service. 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It will be helpful for SA6 to avoid repeating the same kind of discussion each time a new service are identified.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en-US" altLang="zh-CN" sz="1400" dirty="0"/>
                        <a:t> </a:t>
                      </a:r>
                      <a:r>
                        <a:rPr lang="en-US" altLang="zh-CN" sz="1200" b="1" i="1" dirty="0">
                          <a:highlight>
                            <a:srgbClr val="FFFF00"/>
                          </a:highlight>
                        </a:rPr>
                        <a:t>NOTE1 -API design guideline in SA6 is from stage2 service definition perspective; API design principles in TS 29.501by CT is more from API protocol structure perspective </a:t>
                      </a:r>
                      <a:endParaRPr lang="zh-CN" altLang="en-US" sz="1400" b="1" i="1" kern="120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guidelines should be discussed and adopted., e.g. API services should be well matched to the 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potential application requirements, including 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  What Application developers identifying    and ask 3GPP system to provide[Application triggering]</a:t>
                      </a:r>
                    </a:p>
                    <a:p>
                      <a:pPr marL="742950" lvl="1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 What 3GPP derives by investigating the services characteristic of applications and recommend solutions to application developers.[3GPP recommending]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55465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2.SEAL API service improvement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Four Gaps are a added in clause4 of TR 23.700-35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One solution for SEAL DD was added into TR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Improvement of existing SEAL APIs to make them more API invoker focus and aligned with application requirement.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for the four gaps</a:t>
                      </a:r>
                    </a:p>
                    <a:p>
                      <a:pPr marL="0" indent="0" algn="l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b="1" i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Note2:  NRM and SEAL-DD can be regarded as value added services based on the capabilities of 5G network.</a:t>
                      </a:r>
                    </a:p>
                    <a:p>
                      <a:pPr marL="0" indent="0" algn="l" defTabSz="914400" rtl="0" eaLnBrk="1" latinLnBrk="0" hangingPunct="1">
                        <a:buFont typeface="Wingdings" panose="05000000000000000000" pitchFamily="2" charset="2"/>
                        <a:buNone/>
                      </a:pPr>
                      <a:r>
                        <a:rPr lang="en-US" altLang="zh-CN" sz="1200" b="1" i="1" kern="120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The services and APIs should be added one by one at any time if  the related requirement are identified.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3414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24662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7888C1-516E-4781-87CF-30FF61D1F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Timeline</a:t>
            </a:r>
            <a:endParaRPr lang="zh-CN" altLang="en-US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91D6C531-30DB-4DE8-B140-8980C9CE14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9352534"/>
              </p:ext>
            </p:extLst>
          </p:nvPr>
        </p:nvGraphicFramePr>
        <p:xfrm>
          <a:off x="429820" y="1756222"/>
          <a:ext cx="1081730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014">
                  <a:extLst>
                    <a:ext uri="{9D8B030D-6E8A-4147-A177-3AD203B41FA5}">
                      <a16:colId xmlns:a16="http://schemas.microsoft.com/office/drawing/2014/main" val="2200342114"/>
                    </a:ext>
                  </a:extLst>
                </a:gridCol>
                <a:gridCol w="833151">
                  <a:extLst>
                    <a:ext uri="{9D8B030D-6E8A-4147-A177-3AD203B41FA5}">
                      <a16:colId xmlns:a16="http://schemas.microsoft.com/office/drawing/2014/main" val="322379449"/>
                    </a:ext>
                  </a:extLst>
                </a:gridCol>
                <a:gridCol w="1361212">
                  <a:extLst>
                    <a:ext uri="{9D8B030D-6E8A-4147-A177-3AD203B41FA5}">
                      <a16:colId xmlns:a16="http://schemas.microsoft.com/office/drawing/2014/main" val="2735582901"/>
                    </a:ext>
                  </a:extLst>
                </a:gridCol>
                <a:gridCol w="6247923">
                  <a:extLst>
                    <a:ext uri="{9D8B030D-6E8A-4147-A177-3AD203B41FA5}">
                      <a16:colId xmlns:a16="http://schemas.microsoft.com/office/drawing/2014/main" val="3163197987"/>
                    </a:ext>
                  </a:extLst>
                </a:gridCol>
              </a:tblGrid>
              <a:tr h="298207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9376925"/>
                  </a:ext>
                </a:extLst>
              </a:tr>
              <a:tr h="298207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8232457"/>
                  </a:ext>
                </a:extLst>
              </a:tr>
              <a:tr h="259012">
                <a:tc>
                  <a:txBody>
                    <a:bodyPr/>
                    <a:lstStyle/>
                    <a:p>
                      <a:r>
                        <a:rPr lang="en-IN" sz="120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SA6#63 (</a:t>
                      </a:r>
                      <a:r>
                        <a:rPr lang="en-US" altLang="zh-CN" sz="120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Oct</a:t>
                      </a:r>
                      <a:r>
                        <a:rPr lang="en-IN" sz="120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Skeleton,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Gaps, solutions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1565069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2.0TUs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  <a:p>
                      <a:pPr algn="ctr"/>
                      <a:endParaRPr lang="en-IN" sz="1200" dirty="0">
                        <a:solidFill>
                          <a:schemeClr val="bg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Gaps, </a:t>
                      </a:r>
                      <a:r>
                        <a:rPr lang="en-IN" altLang="zh-CN" sz="1200" baseline="0" dirty="0">
                          <a:solidFill>
                            <a:schemeClr val="bg2">
                              <a:lumMod val="75000"/>
                            </a:schemeClr>
                          </a:solidFill>
                        </a:rPr>
                        <a:t>Architecture Requirements,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2">
                            <a:lumMod val="75000"/>
                          </a:schemeClr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384133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tx1"/>
                          </a:solidFill>
                        </a:rPr>
                        <a:t>SA6#65 (Feb25)</a:t>
                      </a:r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2.0TUs</a:t>
                      </a:r>
                    </a:p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Gaps(adoption and technical), </a:t>
                      </a:r>
                      <a:r>
                        <a:rPr lang="en-IN" altLang="zh-CN" sz="1200" baseline="0" dirty="0"/>
                        <a:t>Architecture Requirements,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Solutions(for all gaps)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33010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tx1"/>
                          </a:solidFill>
                        </a:rPr>
                        <a:t>SA6#66 (Apr 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1.5TUs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Gaps(Freeze) and Solutions, Start of</a:t>
                      </a:r>
                      <a:r>
                        <a:rPr lang="en-IN" altLang="zh-CN" sz="1200" baseline="0" dirty="0"/>
                        <a:t> Solution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IN" altLang="zh-CN" sz="1200" baseline="0" dirty="0"/>
                        <a:t> evaluation, Conclusions for adoption aspects and </a:t>
                      </a:r>
                      <a:r>
                        <a:rPr lang="en-US" altLang="en-US" sz="1200" dirty="0"/>
                        <a:t>“API services design principle and guidelines”</a:t>
                      </a:r>
                      <a:endParaRPr lang="en-IN" altLang="zh-CN" sz="12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5333296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tx1"/>
                          </a:solidFill>
                        </a:rPr>
                        <a:t>SA6#66 (May 25)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1.5TUs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baseline="0" dirty="0"/>
                        <a:t>Solutions(technical improvement based on the API service design), Solution </a:t>
                      </a:r>
                      <a:r>
                        <a:rPr lang="en-US" altLang="en-IN" sz="1200" dirty="0">
                          <a:sym typeface="+mn-ea"/>
                        </a:rPr>
                        <a:t>evaluation </a:t>
                      </a:r>
                      <a:r>
                        <a:rPr lang="en-US" altLang="en-IN" sz="1200" baseline="0" dirty="0"/>
                        <a:t>and conclusions for SEAL service improvement.</a:t>
                      </a:r>
                      <a:r>
                        <a:rPr lang="en-IN" altLang="zh-CN" sz="1200" baseline="0" dirty="0"/>
                        <a:t>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65962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SA6#67 (Aug 25)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2.0TUs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SEAL improvement leftover.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Send for approval and 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WID proposal </a:t>
                      </a:r>
                      <a:endParaRPr lang="en-IN" altLang="zh-C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979015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SA6#68 (Oct 25)</a:t>
                      </a: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2.0TUs</a:t>
                      </a: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Begin Normative work </a:t>
                      </a:r>
                      <a:r>
                        <a:rPr lang="en-US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[CRs to existed Specification based on TR conclusions, potentially existing specifications splitting, New TSs/External TR)</a:t>
                      </a:r>
                      <a:endParaRPr lang="en-IN" altLang="zh-CN" sz="12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466502"/>
                  </a:ext>
                </a:extLst>
              </a:tr>
              <a:tr h="4316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SA6#69 (</a:t>
                      </a:r>
                      <a:r>
                        <a:rPr lang="en-US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IN" altLang="zh-CN" sz="1200" kern="1200" baseline="0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Complete </a:t>
                      </a:r>
                      <a:r>
                        <a:rPr lang="en-IN" altLang="zh-CN" sz="12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Normative work and send for approval</a:t>
                      </a:r>
                      <a:endParaRPr lang="en-IN" altLang="zh-CN" sz="12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751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780122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8DE053-DA09-46BA-8396-4C1441D12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C679ED8-E516-469B-A497-7D12CA1AD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It is proposed SA6 to Agree the modification to the SEALPhase4 SID according to page 5.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873982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21D6ADD44BEC41A4B5E9C373DAB2B5" ma:contentTypeVersion="12" ma:contentTypeDescription="Create a new document." ma:contentTypeScope="" ma:versionID="4917e998040f7314e614b8a1769a6984">
  <xsd:schema xmlns:xsd="http://www.w3.org/2001/XMLSchema" xmlns:xs="http://www.w3.org/2001/XMLSchema" xmlns:p="http://schemas.microsoft.com/office/2006/metadata/properties" xmlns:ns3="be963d10-f02b-4f3d-bce4-5002ffb6d3e5" xmlns:ns4="47151515-8870-4f4c-b8b2-46f27b87644e" targetNamespace="http://schemas.microsoft.com/office/2006/metadata/properties" ma:root="true" ma:fieldsID="4bd840e9066d7cc556dd37013cc8c398" ns3:_="" ns4:_="">
    <xsd:import namespace="be963d10-f02b-4f3d-bce4-5002ffb6d3e5"/>
    <xsd:import namespace="47151515-8870-4f4c-b8b2-46f27b87644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963d10-f02b-4f3d-bce4-5002ffb6d3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151515-8870-4f4c-b8b2-46f27b87644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0BC972-4D16-45AA-A70C-AC4659ACC1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963d10-f02b-4f3d-bce4-5002ffb6d3e5"/>
    <ds:schemaRef ds:uri="47151515-8870-4f4c-b8b2-46f27b87644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purl.org/dc/elements/1.1/"/>
    <ds:schemaRef ds:uri="47151515-8870-4f4c-b8b2-46f27b87644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be963d10-f02b-4f3d-bce4-5002ffb6d3e5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26735</TotalTime>
  <Words>876</Words>
  <Application>Microsoft Office PowerPoint</Application>
  <PresentationFormat>宽屏</PresentationFormat>
  <Paragraphs>99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PingFang SC</vt:lpstr>
      <vt:lpstr>Arial</vt:lpstr>
      <vt:lpstr>Calibri</vt:lpstr>
      <vt:lpstr>Calibri Light</vt:lpstr>
      <vt:lpstr>Times New Roman</vt:lpstr>
      <vt:lpstr>Wingdings</vt:lpstr>
      <vt:lpstr>Office Theme</vt:lpstr>
      <vt:lpstr>PowerPoint 演示文稿</vt:lpstr>
      <vt:lpstr>Motivation of SEALPhase4</vt:lpstr>
      <vt:lpstr>Progress of adoption aspects</vt:lpstr>
      <vt:lpstr>Progress of Technical aspects</vt:lpstr>
      <vt:lpstr>Timeline</vt:lpstr>
      <vt:lpstr>Proposal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Yangyanmei</cp:lastModifiedBy>
  <cp:revision>770</cp:revision>
  <dcterms:created xsi:type="dcterms:W3CDTF">2010-02-05T13:52:04Z</dcterms:created>
  <dcterms:modified xsi:type="dcterms:W3CDTF">2025-02-10T09:21:07Z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0x0101000221D6ADD44BEC41A4B5E9C373DAB2B5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2024-11-09T09:18:05Z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abab8057-d287-4bd7-a4e5-7cb5a50f171f</vt:lpwstr>
  </property>
  <property fmtid="{D5CDD505-2E9C-101B-9397-08002B2CF9AE}" pid="9" name="MSIP_Label_4d2f777e-4347-4fc6-823a-b44ab313546a_ContentBits">
    <vt:lpwstr>0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1733107539</vt:lpwstr>
  </property>
</Properties>
</file>